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metadata" ContentType="application/binary"/>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77" r:id="rId1"/>
  </p:sldMasterIdLst>
  <p:notesMasterIdLst>
    <p:notesMasterId r:id="rId26"/>
  </p:notesMasterIdLst>
  <p:sldIdLst>
    <p:sldId id="256" r:id="rId2"/>
    <p:sldId id="279" r:id="rId3"/>
    <p:sldId id="284" r:id="rId4"/>
    <p:sldId id="260" r:id="rId5"/>
    <p:sldId id="283" r:id="rId6"/>
    <p:sldId id="262" r:id="rId7"/>
    <p:sldId id="277" r:id="rId8"/>
    <p:sldId id="302" r:id="rId9"/>
    <p:sldId id="290" r:id="rId10"/>
    <p:sldId id="289" r:id="rId11"/>
    <p:sldId id="291" r:id="rId12"/>
    <p:sldId id="292" r:id="rId13"/>
    <p:sldId id="293" r:id="rId14"/>
    <p:sldId id="294" r:id="rId15"/>
    <p:sldId id="261" r:id="rId16"/>
    <p:sldId id="295" r:id="rId17"/>
    <p:sldId id="296" r:id="rId18"/>
    <p:sldId id="298" r:id="rId19"/>
    <p:sldId id="299" r:id="rId20"/>
    <p:sldId id="300" r:id="rId21"/>
    <p:sldId id="301" r:id="rId22"/>
    <p:sldId id="273" r:id="rId23"/>
    <p:sldId id="276" r:id="rId24"/>
    <p:sldId id="258" r:id="rId2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9" roundtripDataSignature="AMtx7mg6XHrVXjqUQjLcvU9zHQcBcM9Zpw=="/>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91"/>
      </p:cViewPr>
      <p:guideLst>
        <p:guide orient="horz" pos="2160"/>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3" name="Google Shape;18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4" name="Google Shape;20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2810" y="1905000"/>
            <a:ext cx="9146382" cy="2667000"/>
          </a:xfrm>
        </p:spPr>
        <p:txBody>
          <a:bodyPr>
            <a:noAutofit/>
          </a:bodyPr>
          <a:lstStyle>
            <a:lvl1pPr>
              <a:defRPr sz="5400"/>
            </a:lvl1pPr>
          </a:lstStyle>
          <a:p>
            <a:r>
              <a:rPr lang="en-US" smtClean="0"/>
              <a:t>Click to edit Master title style</a:t>
            </a:r>
            <a:endParaRPr/>
          </a:p>
        </p:txBody>
      </p:sp>
      <p:grpSp>
        <p:nvGrpSpPr>
          <p:cNvPr id="4" name="line" descr="Line graphic"/>
          <p:cNvGrpSpPr/>
          <p:nvPr/>
        </p:nvGrpSpPr>
        <p:grpSpPr bwMode="invGray">
          <a:xfrm>
            <a:off x="1585309" y="4724400"/>
            <a:ext cx="8634184" cy="64008"/>
            <a:chOff x="-4110038" y="2703513"/>
            <a:chExt cx="17394239" cy="160336"/>
          </a:xfrm>
          <a:solidFill>
            <a:schemeClr val="accent1"/>
          </a:solidFill>
        </p:grpSpPr>
        <p:sp>
          <p:nvSpPr>
            <p:cNvPr id="257"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9"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Subtitle 2"/>
          <p:cNvSpPr>
            <a:spLocks noGrp="1"/>
          </p:cNvSpPr>
          <p:nvPr>
            <p:ph type="subTitle" idx="1"/>
          </p:nvPr>
        </p:nvSpPr>
        <p:spPr>
          <a:xfrm>
            <a:off x="1522810" y="5105400"/>
            <a:ext cx="9146381" cy="1066800"/>
          </a:xfrm>
        </p:spPr>
        <p:txBody>
          <a:bodyPr/>
          <a:lstStyle>
            <a:lvl1pPr marL="0" indent="0" algn="l">
              <a:spcBef>
                <a:spcPts val="0"/>
              </a:spcBef>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Tree>
    <p:extLst>
      <p:ext uri="{BB962C8B-B14F-4D97-AF65-F5344CB8AC3E}">
        <p14:creationId xmlns:p14="http://schemas.microsoft.com/office/powerpoint/2010/main" xmlns="" val="67435665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grpSp>
        <p:nvGrpSpPr>
          <p:cNvPr id="7" name="line" descr="Line graphic"/>
          <p:cNvGrpSpPr/>
          <p:nvPr/>
        </p:nvGrpSpPr>
        <p:grpSpPr bwMode="invGray">
          <a:xfrm>
            <a:off x="1522810" y="1514475"/>
            <a:ext cx="10572328" cy="64008"/>
            <a:chOff x="1522413" y="1514475"/>
            <a:chExt cx="10569575" cy="64008"/>
          </a:xfrm>
        </p:grpSpPr>
        <p:sp>
          <p:nvSpPr>
            <p:cNvPr id="8" name="Freeform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Vertical Text Placeholder 2"/>
          <p:cNvSpPr>
            <a:spLocks noGrp="1"/>
          </p:cNvSpPr>
          <p:nvPr>
            <p:ph type="body" orient="vert" idx="1"/>
          </p:nvPr>
        </p:nvSpPr>
        <p:spPr/>
        <p:txBody>
          <a:bodyPr vert="eaVert"/>
          <a:lstStyle>
            <a:lvl5pPr>
              <a:defRPr/>
            </a:lvl5pPr>
            <a:lvl6pPr marL="1956816">
              <a:defRPr/>
            </a:lvl6pPr>
            <a:lvl7pPr marL="1956816">
              <a:defRPr/>
            </a:lvl7pPr>
            <a:lvl8pPr marL="1956816">
              <a:defRPr/>
            </a:lvl8pPr>
            <a:lvl9pPr marL="1956816">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xmlns="" val="212679351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64311" y="274639"/>
            <a:ext cx="1371957" cy="5901747"/>
          </a:xfrm>
        </p:spPr>
        <p:txBody>
          <a:bodyPr vert="eaVert"/>
          <a:lstStyle/>
          <a:p>
            <a:r>
              <a:rPr lang="en-US" smtClean="0"/>
              <a:t>Click to edit Master title style</a:t>
            </a:r>
            <a:endParaRPr/>
          </a:p>
        </p:txBody>
      </p:sp>
      <p:grpSp>
        <p:nvGrpSpPr>
          <p:cNvPr id="7" name="line" descr="Line graphic"/>
          <p:cNvGrpSpPr/>
          <p:nvPr/>
        </p:nvGrpSpPr>
        <p:grpSpPr bwMode="invGray">
          <a:xfrm rot="5400000">
            <a:off x="6867046" y="3472590"/>
            <a:ext cx="6492240" cy="64025"/>
            <a:chOff x="1522413" y="1514475"/>
            <a:chExt cx="10569575" cy="64008"/>
          </a:xfrm>
        </p:grpSpPr>
        <p:sp>
          <p:nvSpPr>
            <p:cNvPr id="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Vertical Text Placeholder 2"/>
          <p:cNvSpPr>
            <a:spLocks noGrp="1"/>
          </p:cNvSpPr>
          <p:nvPr>
            <p:ph type="body" orient="vert" idx="1" hasCustomPrompt="1"/>
          </p:nvPr>
        </p:nvSpPr>
        <p:spPr>
          <a:xfrm>
            <a:off x="608171" y="277814"/>
            <a:ext cx="9146383" cy="5898573"/>
          </a:xfrm>
        </p:spPr>
        <p:txBody>
          <a:bodyPr vert="eaVert"/>
          <a:lstStyle>
            <a:lvl5pPr>
              <a:defRPr/>
            </a:lvl5pPr>
            <a:lvl6pPr marL="1261872" indent="0">
              <a:buNone/>
              <a:defRPr/>
            </a:lvl6pPr>
            <a:lvl7pPr>
              <a:defRPr/>
            </a:lvl7pPr>
            <a:lvl8pPr>
              <a:defRPr baseline="0"/>
            </a:lvl8pPr>
            <a:lvl9pPr>
              <a:defRPr baseline="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xmlns="" val="221179101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16"/>
        <p:cNvGrpSpPr/>
        <p:nvPr/>
      </p:nvGrpSpPr>
      <p:grpSpPr>
        <a:xfrm>
          <a:off x="0" y="0"/>
          <a:ext cx="0" cy="0"/>
          <a:chOff x="0" y="0"/>
          <a:chExt cx="0" cy="0"/>
        </a:xfrm>
      </p:grpSpPr>
      <p:sp>
        <p:nvSpPr>
          <p:cNvPr id="17" name="Google Shape;17;p5"/>
          <p:cNvSpPr txBox="1">
            <a:spLocks noGrp="1"/>
          </p:cNvSpPr>
          <p:nvPr>
            <p:ph type="body" idx="1"/>
          </p:nvPr>
        </p:nvSpPr>
        <p:spPr>
          <a:xfrm>
            <a:off x="838200" y="1825625"/>
            <a:ext cx="10515600" cy="4351338"/>
          </a:xfrm>
          <a:prstGeom prst="rect">
            <a:avLst/>
          </a:prstGeom>
          <a:noFill/>
          <a:ln w="9525" cap="flat" cmpd="sng">
            <a:solidFill>
              <a:srgbClr val="0C0C0C"/>
            </a:solidFill>
            <a:prstDash val="solid"/>
            <a:round/>
            <a:headEnd type="none" w="sm" len="sm"/>
            <a:tailEnd type="none" w="sm" len="sm"/>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 name="Google Shape;18;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28"/>
        <p:cNvGrpSpPr/>
        <p:nvPr/>
      </p:nvGrpSpPr>
      <p:grpSpPr>
        <a:xfrm>
          <a:off x="0" y="0"/>
          <a:ext cx="0" cy="0"/>
          <a:chOff x="0" y="0"/>
          <a:chExt cx="0" cy="0"/>
        </a:xfrm>
      </p:grpSpPr>
      <p:sp>
        <p:nvSpPr>
          <p:cNvPr id="29" name="Google Shape;29;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811" y="274638"/>
            <a:ext cx="9146380" cy="1020762"/>
          </a:xfrm>
        </p:spPr>
        <p:txBody>
          <a:bodyPr/>
          <a:lstStyle/>
          <a:p>
            <a:r>
              <a:rPr lang="en-US" smtClean="0"/>
              <a:t>Click to edit Master title style</a:t>
            </a:r>
            <a:endParaRPr/>
          </a:p>
        </p:txBody>
      </p:sp>
      <p:grpSp>
        <p:nvGrpSpPr>
          <p:cNvPr id="7" name="line" descr="Line graphic"/>
          <p:cNvGrpSpPr/>
          <p:nvPr/>
        </p:nvGrpSpPr>
        <p:grpSpPr bwMode="invGray">
          <a:xfrm>
            <a:off x="1522810" y="1514475"/>
            <a:ext cx="10572328" cy="64008"/>
            <a:chOff x="1522413" y="1514475"/>
            <a:chExt cx="10569575" cy="64008"/>
          </a:xfrm>
        </p:grpSpPr>
        <p:sp>
          <p:nvSpPr>
            <p:cNvPr id="16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Content Placeholder 2"/>
          <p:cNvSpPr>
            <a:spLocks noGrp="1"/>
          </p:cNvSpPr>
          <p:nvPr>
            <p:ph idx="1"/>
          </p:nvPr>
        </p:nvSpPr>
        <p:spPr/>
        <p:txBody>
          <a:bodyPr/>
          <a:lstStyle>
            <a:lvl2pPr marL="548640">
              <a:defRPr/>
            </a:lvl2pPr>
            <a:lvl3pPr marL="777240">
              <a:defRPr/>
            </a:lvl3pPr>
            <a:lvl4pPr marL="1005840">
              <a:defRPr/>
            </a:lvl4pPr>
            <a:lvl5pPr marL="1234440">
              <a:defRPr/>
            </a:lvl5pPr>
            <a:lvl6pPr marL="1463040">
              <a:defRPr baseline="0"/>
            </a:lvl6pPr>
            <a:lvl7pPr marL="1691640">
              <a:defRPr baseline="0"/>
            </a:lvl7pPr>
            <a:lvl8pPr marL="1920240">
              <a:defRPr baseline="0"/>
            </a:lvl8pPr>
            <a:lvl9pPr marL="2148840">
              <a:defRPr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xmlns="" val="261447267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810" y="1905000"/>
            <a:ext cx="9146382" cy="2667000"/>
          </a:xfrm>
        </p:spPr>
        <p:txBody>
          <a:bodyPr anchor="b">
            <a:noAutofit/>
          </a:bodyPr>
          <a:lstStyle>
            <a:lvl1pPr algn="l">
              <a:defRPr sz="4400" b="0" cap="none" baseline="0"/>
            </a:lvl1pPr>
          </a:lstStyle>
          <a:p>
            <a:r>
              <a:rPr lang="en-US" smtClean="0"/>
              <a:t>Click to edit Master title style</a:t>
            </a:r>
            <a:endParaRPr/>
          </a:p>
        </p:txBody>
      </p:sp>
      <p:grpSp>
        <p:nvGrpSpPr>
          <p:cNvPr id="7" name="line" descr="Line graphic"/>
          <p:cNvGrpSpPr/>
          <p:nvPr/>
        </p:nvGrpSpPr>
        <p:grpSpPr bwMode="invGray">
          <a:xfrm>
            <a:off x="1585309" y="4724400"/>
            <a:ext cx="8634184" cy="64008"/>
            <a:chOff x="-4110038" y="2703513"/>
            <a:chExt cx="17394239" cy="160336"/>
          </a:xfrm>
          <a:solidFill>
            <a:schemeClr val="accent1"/>
          </a:solidFill>
        </p:grpSpPr>
        <p:sp>
          <p:nvSpPr>
            <p:cNvPr id="256"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7"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Text Placeholder 2"/>
          <p:cNvSpPr>
            <a:spLocks noGrp="1"/>
          </p:cNvSpPr>
          <p:nvPr>
            <p:ph type="body" idx="1"/>
          </p:nvPr>
        </p:nvSpPr>
        <p:spPr>
          <a:xfrm>
            <a:off x="1522810" y="5102526"/>
            <a:ext cx="9146381" cy="1069675"/>
          </a:xfrm>
        </p:spPr>
        <p:txBody>
          <a:bodyPr anchor="t">
            <a:normAutofit/>
          </a:bodyPr>
          <a:lstStyle>
            <a:lvl1pPr marL="0" indent="0">
              <a:spcBef>
                <a:spcPts val="0"/>
              </a:spcBef>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xmlns="" val="405879778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811" y="274638"/>
            <a:ext cx="9146380" cy="1020762"/>
          </a:xfrm>
        </p:spPr>
        <p:txBody>
          <a:bodyPr/>
          <a:lstStyle/>
          <a:p>
            <a:r>
              <a:rPr lang="en-US" smtClean="0"/>
              <a:t>Click to edit Master title style</a:t>
            </a:r>
            <a:endParaRPr/>
          </a:p>
        </p:txBody>
      </p:sp>
      <p:grpSp>
        <p:nvGrpSpPr>
          <p:cNvPr id="8" name="line" descr="Line graphic"/>
          <p:cNvGrpSpPr/>
          <p:nvPr/>
        </p:nvGrpSpPr>
        <p:grpSpPr bwMode="invGray">
          <a:xfrm>
            <a:off x="1522810" y="1514475"/>
            <a:ext cx="10572328" cy="64008"/>
            <a:chOff x="1522413" y="1514475"/>
            <a:chExt cx="10569575" cy="64008"/>
          </a:xfrm>
        </p:grpSpPr>
        <p:sp>
          <p:nvSpPr>
            <p:cNvPr id="159"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Content Placeholder 2"/>
          <p:cNvSpPr>
            <a:spLocks noGrp="1"/>
          </p:cNvSpPr>
          <p:nvPr>
            <p:ph sz="half" idx="1"/>
          </p:nvPr>
        </p:nvSpPr>
        <p:spPr>
          <a:xfrm>
            <a:off x="1522810" y="1905000"/>
            <a:ext cx="4420750"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248442" y="1905000"/>
            <a:ext cx="4420749"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a:lvl7pPr>
            <a:lvl8pPr marL="1956816">
              <a:defRPr sz="1600" baseline="0"/>
            </a:lvl8pPr>
            <a:lvl9pPr marL="1956816">
              <a:defRPr sz="16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xmlns="" val="168329410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2811" y="274638"/>
            <a:ext cx="9146380" cy="1020762"/>
          </a:xfrm>
        </p:spPr>
        <p:txBody>
          <a:bodyPr/>
          <a:lstStyle>
            <a:lvl1pPr>
              <a:defRPr/>
            </a:lvl1pPr>
          </a:lstStyle>
          <a:p>
            <a:r>
              <a:rPr lang="en-US" smtClean="0"/>
              <a:t>Click to edit Master title style</a:t>
            </a:r>
            <a:endParaRPr/>
          </a:p>
        </p:txBody>
      </p:sp>
      <p:grpSp>
        <p:nvGrpSpPr>
          <p:cNvPr id="10" name="line" descr="Line graphic"/>
          <p:cNvGrpSpPr/>
          <p:nvPr/>
        </p:nvGrpSpPr>
        <p:grpSpPr bwMode="invGray">
          <a:xfrm>
            <a:off x="1522810" y="1514475"/>
            <a:ext cx="10572328" cy="64008"/>
            <a:chOff x="1522413" y="1514475"/>
            <a:chExt cx="10569575" cy="64008"/>
          </a:xfrm>
        </p:grpSpPr>
        <p:sp>
          <p:nvSpPr>
            <p:cNvPr id="161" name="Freeform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Text Placeholder 2"/>
          <p:cNvSpPr>
            <a:spLocks noGrp="1"/>
          </p:cNvSpPr>
          <p:nvPr>
            <p:ph type="body" idx="1"/>
          </p:nvPr>
        </p:nvSpPr>
        <p:spPr>
          <a:xfrm>
            <a:off x="1522810" y="1905000"/>
            <a:ext cx="441770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22810" y="2819400"/>
            <a:ext cx="4417702" cy="3352801"/>
          </a:xfrm>
        </p:spPr>
        <p:txBody>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251488" y="1905000"/>
            <a:ext cx="441770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51488" y="2819400"/>
            <a:ext cx="4417702" cy="3352801"/>
          </a:xfrm>
        </p:spPr>
        <p:txBody>
          <a:bodyPr/>
          <a:lstStyle>
            <a:lvl1pPr>
              <a:defRPr sz="2400"/>
            </a:lvl1pPr>
            <a:lvl2pPr>
              <a:defRPr sz="2000"/>
            </a:lvl2pPr>
            <a:lvl3pPr>
              <a:defRPr sz="1800"/>
            </a:lvl3pPr>
            <a:lvl4pPr>
              <a:defRPr sz="1600"/>
            </a:lvl4pPr>
            <a:lvl5pPr marL="1956816">
              <a:defRPr sz="1600"/>
            </a:lvl5pPr>
            <a:lvl6pPr marL="1956816">
              <a:defRPr sz="1600"/>
            </a:lvl6pPr>
            <a:lvl7pPr marL="1956816">
              <a:defRPr sz="1600"/>
            </a:lvl7pPr>
            <a:lvl8pPr marL="1956816">
              <a:defRPr sz="1600"/>
            </a:lvl8pPr>
            <a:lvl9pPr marL="1956816">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xmlns="" val="418249181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grpSp>
        <p:nvGrpSpPr>
          <p:cNvPr id="6" name="line" descr="Line graphic"/>
          <p:cNvGrpSpPr/>
          <p:nvPr/>
        </p:nvGrpSpPr>
        <p:grpSpPr bwMode="invGray">
          <a:xfrm>
            <a:off x="1522810" y="1514475"/>
            <a:ext cx="10572328" cy="64008"/>
            <a:chOff x="1522413" y="1514475"/>
            <a:chExt cx="10569575" cy="64008"/>
          </a:xfrm>
        </p:grpSpPr>
        <p:sp>
          <p:nvSpPr>
            <p:cNvPr id="157"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8"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9"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4" name="Footer Placeholder 3"/>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xmlns="" val="253156146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endParaRPr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xmlns="" val="140596662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811" y="274638"/>
            <a:ext cx="9146380" cy="1020762"/>
          </a:xfrm>
        </p:spPr>
        <p:txBody>
          <a:bodyPr anchor="b">
            <a:noAutofit/>
          </a:bodyPr>
          <a:lstStyle>
            <a:lvl1pPr algn="l">
              <a:defRPr sz="3200" b="0"/>
            </a:lvl1pPr>
          </a:lstStyle>
          <a:p>
            <a:r>
              <a:rPr lang="en-US" smtClean="0"/>
              <a:t>Click to edit Master title style</a:t>
            </a:r>
            <a:endParaRPr/>
          </a:p>
        </p:txBody>
      </p:sp>
      <p:sp>
        <p:nvSpPr>
          <p:cNvPr id="4" name="Text Placeholder 3"/>
          <p:cNvSpPr>
            <a:spLocks noGrp="1"/>
          </p:cNvSpPr>
          <p:nvPr>
            <p:ph type="body" sz="half" idx="2"/>
          </p:nvPr>
        </p:nvSpPr>
        <p:spPr>
          <a:xfrm>
            <a:off x="1522809" y="3429000"/>
            <a:ext cx="2743915"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Content Placeholder 2"/>
          <p:cNvSpPr>
            <a:spLocks noGrp="1"/>
          </p:cNvSpPr>
          <p:nvPr>
            <p:ph idx="1"/>
          </p:nvPr>
        </p:nvSpPr>
        <p:spPr>
          <a:xfrm>
            <a:off x="4711249" y="1905000"/>
            <a:ext cx="5670757" cy="4038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grpSp>
        <p:nvGrpSpPr>
          <p:cNvPr id="8" name="frame" descr="Box graphic"/>
          <p:cNvGrpSpPr/>
          <p:nvPr/>
        </p:nvGrpSpPr>
        <p:grpSpPr bwMode="invGray">
          <a:xfrm>
            <a:off x="4418990" y="1630822"/>
            <a:ext cx="6292667" cy="4575885"/>
            <a:chOff x="4417839" y="1630821"/>
            <a:chExt cx="6291028" cy="4575885"/>
          </a:xfrm>
        </p:grpSpPr>
        <p:grpSp>
          <p:nvGrpSpPr>
            <p:cNvPr id="9" name="Group 615"/>
            <p:cNvGrpSpPr/>
            <p:nvPr/>
          </p:nvGrpSpPr>
          <p:grpSpPr bwMode="invGray">
            <a:xfrm>
              <a:off x="5414491" y="1630821"/>
              <a:ext cx="5294376" cy="4114800"/>
              <a:chOff x="3310555" y="716546"/>
              <a:chExt cx="5294376" cy="4114800"/>
            </a:xfrm>
          </p:grpSpPr>
          <p:grpSp>
            <p:nvGrpSpPr>
              <p:cNvPr id="10" name="Group 767"/>
              <p:cNvGrpSpPr/>
              <p:nvPr/>
            </p:nvGrpSpPr>
            <p:grpSpPr bwMode="invGray">
              <a:xfrm flipH="1">
                <a:off x="3310555" y="737968"/>
                <a:ext cx="5294376" cy="54864"/>
                <a:chOff x="1522413" y="1514475"/>
                <a:chExt cx="10569575" cy="64008"/>
              </a:xfrm>
              <a:solidFill>
                <a:schemeClr val="accent1"/>
              </a:solidFill>
            </p:grpSpPr>
            <p:sp>
              <p:nvSpPr>
                <p:cNvPr id="844" name="Freeform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11" name="Group 768"/>
              <p:cNvGrpSpPr/>
              <p:nvPr/>
            </p:nvGrpSpPr>
            <p:grpSpPr bwMode="invGray">
              <a:xfrm rot="16200000" flipH="1">
                <a:off x="6492229" y="2755658"/>
                <a:ext cx="4114800" cy="36576"/>
                <a:chOff x="1522413" y="1514475"/>
                <a:chExt cx="10569575" cy="64008"/>
              </a:xfrm>
              <a:solidFill>
                <a:schemeClr val="accent1"/>
              </a:solidFill>
            </p:grpSpPr>
            <p:sp>
              <p:nvSpPr>
                <p:cNvPr id="770" name="Freeform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12" name="Group 616"/>
            <p:cNvGrpSpPr/>
            <p:nvPr/>
          </p:nvGrpSpPr>
          <p:grpSpPr bwMode="invGray">
            <a:xfrm rot="10800000">
              <a:off x="4417839" y="2091906"/>
              <a:ext cx="5294376" cy="4114800"/>
              <a:chOff x="3310555" y="716546"/>
              <a:chExt cx="5294376" cy="4114800"/>
            </a:xfrm>
          </p:grpSpPr>
          <p:grpSp>
            <p:nvGrpSpPr>
              <p:cNvPr id="13" name="Group 617"/>
              <p:cNvGrpSpPr/>
              <p:nvPr/>
            </p:nvGrpSpPr>
            <p:grpSpPr bwMode="invGray">
              <a:xfrm flipH="1">
                <a:off x="3310555" y="737968"/>
                <a:ext cx="5294376" cy="54864"/>
                <a:chOff x="1522413" y="1514475"/>
                <a:chExt cx="10569575" cy="64008"/>
              </a:xfrm>
              <a:solidFill>
                <a:schemeClr val="accent1"/>
              </a:solidFill>
            </p:grpSpPr>
            <p:sp>
              <p:nvSpPr>
                <p:cNvPr id="694" name="Freeform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14" name="Group 618"/>
              <p:cNvGrpSpPr/>
              <p:nvPr/>
            </p:nvGrpSpPr>
            <p:grpSpPr bwMode="invGray">
              <a:xfrm rot="16200000" flipH="1">
                <a:off x="6492229" y="2755658"/>
                <a:ext cx="4114800" cy="36576"/>
                <a:chOff x="1522413" y="1514475"/>
                <a:chExt cx="10569575" cy="64008"/>
              </a:xfrm>
              <a:solidFill>
                <a:schemeClr val="accent1"/>
              </a:solidFill>
            </p:grpSpPr>
            <p:sp>
              <p:nvSpPr>
                <p:cNvPr id="620" name="Freeform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xmlns="" val="96211661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811" y="274638"/>
            <a:ext cx="9146380" cy="1020762"/>
          </a:xfrm>
        </p:spPr>
        <p:txBody>
          <a:bodyPr anchor="b">
            <a:noAutofit/>
          </a:bodyPr>
          <a:lstStyle>
            <a:lvl1pPr algn="l">
              <a:defRPr sz="3200" b="0"/>
            </a:lvl1pPr>
          </a:lstStyle>
          <a:p>
            <a:r>
              <a:rPr lang="en-US" smtClean="0"/>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746293" y="1884311"/>
            <a:ext cx="5670757" cy="4041648"/>
          </a:xfrm>
          <a:solidFill>
            <a:schemeClr val="bg1"/>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grpSp>
        <p:nvGrpSpPr>
          <p:cNvPr id="8" name="frame" descr="Box graphic"/>
          <p:cNvGrpSpPr/>
          <p:nvPr/>
        </p:nvGrpSpPr>
        <p:grpSpPr bwMode="invGray">
          <a:xfrm flipH="1">
            <a:off x="1447877" y="1630822"/>
            <a:ext cx="6292667" cy="4575885"/>
            <a:chOff x="4417839" y="1630821"/>
            <a:chExt cx="6291028" cy="4575885"/>
          </a:xfrm>
        </p:grpSpPr>
        <p:grpSp>
          <p:nvGrpSpPr>
            <p:cNvPr id="9" name="Group 614"/>
            <p:cNvGrpSpPr/>
            <p:nvPr/>
          </p:nvGrpSpPr>
          <p:grpSpPr bwMode="invGray">
            <a:xfrm>
              <a:off x="5414491" y="1630821"/>
              <a:ext cx="5294376" cy="4114800"/>
              <a:chOff x="3310555" y="716546"/>
              <a:chExt cx="5294376" cy="4114800"/>
            </a:xfrm>
          </p:grpSpPr>
          <p:grpSp>
            <p:nvGrpSpPr>
              <p:cNvPr id="10" name="Group 766"/>
              <p:cNvGrpSpPr/>
              <p:nvPr/>
            </p:nvGrpSpPr>
            <p:grpSpPr bwMode="invGray">
              <a:xfrm flipH="1">
                <a:off x="3310555" y="737968"/>
                <a:ext cx="5294376" cy="54864"/>
                <a:chOff x="1522413" y="1514475"/>
                <a:chExt cx="10569575" cy="64008"/>
              </a:xfrm>
              <a:solidFill>
                <a:schemeClr val="accent1"/>
              </a:solidFill>
            </p:grpSpPr>
            <p:sp>
              <p:nvSpPr>
                <p:cNvPr id="843" name="Freeform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4" name="Freeform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11" name="Group 767"/>
              <p:cNvGrpSpPr/>
              <p:nvPr/>
            </p:nvGrpSpPr>
            <p:grpSpPr bwMode="invGray">
              <a:xfrm rot="16200000" flipH="1">
                <a:off x="6492229" y="2755658"/>
                <a:ext cx="4114800" cy="36576"/>
                <a:chOff x="1522413" y="1514475"/>
                <a:chExt cx="10569575" cy="64008"/>
              </a:xfrm>
              <a:solidFill>
                <a:schemeClr val="accent1"/>
              </a:solidFill>
            </p:grpSpPr>
            <p:sp>
              <p:nvSpPr>
                <p:cNvPr id="769" name="Freeform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0" name="Freeform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12" name="Group 615"/>
            <p:cNvGrpSpPr/>
            <p:nvPr/>
          </p:nvGrpSpPr>
          <p:grpSpPr bwMode="invGray">
            <a:xfrm rot="10800000">
              <a:off x="4417839" y="2091906"/>
              <a:ext cx="5294376" cy="4114800"/>
              <a:chOff x="3310555" y="716546"/>
              <a:chExt cx="5294376" cy="4114800"/>
            </a:xfrm>
          </p:grpSpPr>
          <p:grpSp>
            <p:nvGrpSpPr>
              <p:cNvPr id="13" name="Group 616"/>
              <p:cNvGrpSpPr/>
              <p:nvPr/>
            </p:nvGrpSpPr>
            <p:grpSpPr bwMode="invGray">
              <a:xfrm flipH="1">
                <a:off x="3310555" y="737968"/>
                <a:ext cx="5294376" cy="54864"/>
                <a:chOff x="1522413" y="1514475"/>
                <a:chExt cx="10569575" cy="64008"/>
              </a:xfrm>
              <a:solidFill>
                <a:schemeClr val="accent1"/>
              </a:solidFill>
            </p:grpSpPr>
            <p:sp>
              <p:nvSpPr>
                <p:cNvPr id="693" name="Freeform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4" name="Freeform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14" name="Group 617"/>
              <p:cNvGrpSpPr/>
              <p:nvPr/>
            </p:nvGrpSpPr>
            <p:grpSpPr bwMode="invGray">
              <a:xfrm rot="16200000" flipH="1">
                <a:off x="6492229" y="2755658"/>
                <a:ext cx="4114800" cy="36576"/>
                <a:chOff x="1522413" y="1514475"/>
                <a:chExt cx="10569575" cy="64008"/>
              </a:xfrm>
              <a:solidFill>
                <a:schemeClr val="accent1"/>
              </a:solidFill>
            </p:grpSpPr>
            <p:sp>
              <p:nvSpPr>
                <p:cNvPr id="619" name="Freeform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0" name="Freeform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4" name="Text Placeholder 3"/>
          <p:cNvSpPr>
            <a:spLocks noGrp="1"/>
          </p:cNvSpPr>
          <p:nvPr>
            <p:ph type="body" sz="half" idx="2"/>
          </p:nvPr>
        </p:nvSpPr>
        <p:spPr>
          <a:xfrm>
            <a:off x="7908018" y="3411748"/>
            <a:ext cx="2743915"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xmlns="" val="361769410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811" y="274638"/>
            <a:ext cx="9146380" cy="1020762"/>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522811" y="1905000"/>
            <a:ext cx="9146382" cy="4267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Footer Placeholder 4"/>
          <p:cNvSpPr>
            <a:spLocks noGrp="1"/>
          </p:cNvSpPr>
          <p:nvPr>
            <p:ph type="ftr" sz="quarter" idx="3"/>
          </p:nvPr>
        </p:nvSpPr>
        <p:spPr>
          <a:xfrm>
            <a:off x="1522810" y="6400801"/>
            <a:ext cx="6326246" cy="276226"/>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4" name="Date Placeholder 3"/>
          <p:cNvSpPr>
            <a:spLocks noGrp="1"/>
          </p:cNvSpPr>
          <p:nvPr>
            <p:ph type="dt" sz="half" idx="2"/>
          </p:nvPr>
        </p:nvSpPr>
        <p:spPr>
          <a:xfrm>
            <a:off x="8077716" y="6400801"/>
            <a:ext cx="1244183" cy="276226"/>
          </a:xfrm>
          <a:prstGeom prst="rect">
            <a:avLst/>
          </a:prstGeom>
        </p:spPr>
        <p:txBody>
          <a:bodyPr vert="horz" lIns="91440" tIns="45720" rIns="91440" bIns="45720" rtlCol="0" anchor="ctr"/>
          <a:lstStyle>
            <a:lvl1pPr algn="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525893" y="6400801"/>
            <a:ext cx="1143300" cy="276226"/>
          </a:xfrm>
          <a:prstGeom prst="rect">
            <a:avLst/>
          </a:prstGeom>
        </p:spPr>
        <p:txBody>
          <a:bodyPr vert="horz" lIns="91440" tIns="45720" rIns="91440" bIns="45720" rtlCol="0" anchor="ctr"/>
          <a:lstStyle>
            <a:lvl1pPr algn="r">
              <a:defRPr sz="1200">
                <a:solidFill>
                  <a:schemeClr val="tx1">
                    <a:tint val="75000"/>
                  </a:schemeClr>
                </a:solidFill>
              </a:defRPr>
            </a:lvl1p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xmlns="" val="535636480"/>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Lst>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hf hdr="0" ftr="0" dt="0"/>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core.ac.uk/download/5165004.pdf" TargetMode="External"/><Relationship Id="rId2" Type="http://schemas.openxmlformats.org/officeDocument/2006/relationships/hyperlink" Target="https://www.investopedia.com/terms/r/realestate.asp" TargetMode="External"/><Relationship Id="rId1" Type="http://schemas.openxmlformats.org/officeDocument/2006/relationships/slideLayout" Target="../slideLayouts/slideLayout2.xml"/><Relationship Id="rId5" Type="http://schemas.openxmlformats.org/officeDocument/2006/relationships/hyperlink" Target="https://www.cs.wcupa.edu/rkline/index/xampp" TargetMode="External"/><Relationship Id="rId4" Type="http://schemas.openxmlformats.org/officeDocument/2006/relationships/hyperlink" Target="https://www.geeksforgeeks.org/introduction-wordpress/" TargetMode="External"/></Relationships>
</file>

<file path=ppt/slides/_rels/slide23.xml.rels><?xml version="1.0" encoding="UTF-8" standalone="yes"?>
<Relationships xmlns="http://schemas.openxmlformats.org/package/2006/relationships"><Relationship Id="rId2" Type="http://schemas.openxmlformats.org/officeDocument/2006/relationships/hyperlink" Target="https://en.wikipedia.org/wiki/mysql" TargetMode="Externa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
          <p:cNvSpPr txBox="1"/>
          <p:nvPr/>
        </p:nvSpPr>
        <p:spPr>
          <a:xfrm>
            <a:off x="8763000" y="6508750"/>
            <a:ext cx="27432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dk1"/>
              </a:buClr>
              <a:buSzPts val="1200"/>
              <a:buFont typeface="Arial"/>
              <a:buNone/>
            </a:pPr>
            <a:endParaRPr sz="1200" b="0" i="0" u="none" strike="noStrike" cap="none">
              <a:solidFill>
                <a:srgbClr val="898989"/>
              </a:solidFill>
              <a:latin typeface="Times New Roman"/>
              <a:ea typeface="Times New Roman"/>
              <a:cs typeface="Times New Roman"/>
              <a:sym typeface="Times New Roman"/>
            </a:endParaRPr>
          </a:p>
        </p:txBody>
      </p:sp>
      <p:sp>
        <p:nvSpPr>
          <p:cNvPr id="186" name="Google Shape;186;p1"/>
          <p:cNvSpPr/>
          <p:nvPr/>
        </p:nvSpPr>
        <p:spPr>
          <a:xfrm rot="10800000" flipH="1">
            <a:off x="9507538" y="5940425"/>
            <a:ext cx="1290637" cy="1157288"/>
          </a:xfrm>
          <a:prstGeom prst="rtTriangle">
            <a:avLst/>
          </a:prstGeom>
          <a:solidFill>
            <a:srgbClr val="F2F2F2">
              <a:alpha val="1686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Times New Roman"/>
              <a:ea typeface="Times New Roman"/>
              <a:cs typeface="Times New Roman"/>
              <a:sym typeface="Times New Roman"/>
            </a:endParaRPr>
          </a:p>
        </p:txBody>
      </p:sp>
      <p:sp>
        <p:nvSpPr>
          <p:cNvPr id="187" name="Google Shape;187;p1"/>
          <p:cNvSpPr/>
          <p:nvPr/>
        </p:nvSpPr>
        <p:spPr>
          <a:xfrm rot="10800000">
            <a:off x="188446" y="0"/>
            <a:ext cx="3376613" cy="4232275"/>
          </a:xfrm>
          <a:custGeom>
            <a:avLst/>
            <a:gdLst/>
            <a:ahLst/>
            <a:cxnLst/>
            <a:rect l="l" t="t" r="r" b="b"/>
            <a:pathLst>
              <a:path w="3080657" h="3718935" extrusionOk="0">
                <a:moveTo>
                  <a:pt x="0" y="3718935"/>
                </a:moveTo>
                <a:lnTo>
                  <a:pt x="3066149" y="0"/>
                </a:lnTo>
                <a:lnTo>
                  <a:pt x="3080657" y="2171700"/>
                </a:lnTo>
                <a:lnTo>
                  <a:pt x="1900458" y="3718935"/>
                </a:lnTo>
                <a:lnTo>
                  <a:pt x="0" y="3718935"/>
                </a:lnTo>
                <a:close/>
              </a:path>
            </a:pathLst>
          </a:custGeom>
          <a:solidFill>
            <a:schemeClr val="lt1">
              <a:alpha val="16862"/>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Times New Roman"/>
              <a:ea typeface="Times New Roman"/>
              <a:cs typeface="Times New Roman"/>
              <a:sym typeface="Times New Roman"/>
            </a:endParaRPr>
          </a:p>
        </p:txBody>
      </p:sp>
      <p:sp>
        <p:nvSpPr>
          <p:cNvPr id="190" name="Google Shape;190;p1"/>
          <p:cNvSpPr txBox="1"/>
          <p:nvPr/>
        </p:nvSpPr>
        <p:spPr>
          <a:xfrm>
            <a:off x="188446" y="1040509"/>
            <a:ext cx="11736000" cy="4740900"/>
          </a:xfrm>
          <a:prstGeom prst="rect">
            <a:avLst/>
          </a:prstGeom>
          <a:noFill/>
          <a:ln>
            <a:noFill/>
          </a:ln>
        </p:spPr>
        <p:txBody>
          <a:bodyPr spcFirstLastPara="1" wrap="square" lIns="91425" tIns="45700" rIns="91425" bIns="45700" anchor="t" anchorCtr="0">
            <a:spAutoFit/>
          </a:bodyPr>
          <a:lstStyle/>
          <a:p>
            <a:pPr marL="0" marR="0" lvl="0" indent="0" algn="ctr" rtl="0">
              <a:lnSpc>
                <a:spcPct val="90000"/>
              </a:lnSpc>
              <a:spcBef>
                <a:spcPts val="0"/>
              </a:spcBef>
              <a:spcAft>
                <a:spcPts val="0"/>
              </a:spcAft>
              <a:buNone/>
            </a:pPr>
            <a:r>
              <a:rPr lang="en-US" sz="2800" b="1" i="0" u="none" strike="noStrike" cap="none" dirty="0">
                <a:solidFill>
                  <a:schemeClr val="tx1"/>
                </a:solidFill>
                <a:latin typeface="Times New Roman"/>
                <a:ea typeface="Times New Roman"/>
                <a:cs typeface="Times New Roman"/>
                <a:sym typeface="Times New Roman"/>
              </a:rPr>
              <a:t>UNIVERSITY INSTITUTE OF COMPUTING</a:t>
            </a:r>
            <a:endParaRPr dirty="0">
              <a:solidFill>
                <a:schemeClr val="tx1"/>
              </a:solidFill>
            </a:endParaRPr>
          </a:p>
          <a:p>
            <a:pPr marL="0" marR="0" lvl="0" indent="0" algn="ctr" rtl="0">
              <a:lnSpc>
                <a:spcPct val="90000"/>
              </a:lnSpc>
              <a:spcBef>
                <a:spcPts val="980"/>
              </a:spcBef>
              <a:spcAft>
                <a:spcPts val="0"/>
              </a:spcAft>
              <a:buNone/>
            </a:pPr>
            <a:r>
              <a:rPr lang="en-US" sz="2800" b="0" i="0" u="none" strike="noStrike" cap="none" dirty="0">
                <a:solidFill>
                  <a:schemeClr val="tx1"/>
                </a:solidFill>
                <a:latin typeface="Times New Roman"/>
                <a:ea typeface="Times New Roman"/>
                <a:cs typeface="Times New Roman"/>
                <a:sym typeface="Times New Roman"/>
              </a:rPr>
              <a:t>Master of Computer </a:t>
            </a:r>
            <a:r>
              <a:rPr lang="en-US" sz="2800" b="0" i="0" u="none" strike="noStrike" cap="none" dirty="0" smtClean="0">
                <a:solidFill>
                  <a:schemeClr val="tx1"/>
                </a:solidFill>
                <a:latin typeface="Times New Roman"/>
                <a:ea typeface="Times New Roman"/>
                <a:cs typeface="Times New Roman"/>
                <a:sym typeface="Times New Roman"/>
              </a:rPr>
              <a:t>Applications</a:t>
            </a:r>
            <a:endParaRPr dirty="0">
              <a:solidFill>
                <a:schemeClr val="tx1"/>
              </a:solidFill>
            </a:endParaRPr>
          </a:p>
          <a:p>
            <a:pPr marL="0" marR="0" lvl="0" indent="0" algn="ctr" rtl="0">
              <a:lnSpc>
                <a:spcPct val="90000"/>
              </a:lnSpc>
              <a:spcBef>
                <a:spcPts val="980"/>
              </a:spcBef>
              <a:spcAft>
                <a:spcPts val="0"/>
              </a:spcAft>
              <a:buNone/>
            </a:pPr>
            <a:r>
              <a:rPr lang="en-US" sz="2800" b="0" i="0" u="none" strike="noStrike" cap="none" dirty="0">
                <a:solidFill>
                  <a:schemeClr val="tx1"/>
                </a:solidFill>
                <a:latin typeface="Times New Roman"/>
                <a:ea typeface="Times New Roman"/>
                <a:cs typeface="Times New Roman"/>
                <a:sym typeface="Times New Roman"/>
              </a:rPr>
              <a:t>Seminar Presentation</a:t>
            </a:r>
            <a:endParaRPr dirty="0">
              <a:solidFill>
                <a:schemeClr val="tx1"/>
              </a:solidFill>
            </a:endParaRPr>
          </a:p>
          <a:p>
            <a:pPr lvl="0" algn="ctr">
              <a:lnSpc>
                <a:spcPct val="90000"/>
              </a:lnSpc>
              <a:spcBef>
                <a:spcPts val="980"/>
              </a:spcBef>
            </a:pPr>
            <a:r>
              <a:rPr lang="en-US" sz="2800" b="0" i="0" u="none" strike="noStrike" cap="none" dirty="0">
                <a:solidFill>
                  <a:schemeClr val="tx1"/>
                </a:solidFill>
                <a:latin typeface="Times New Roman"/>
                <a:ea typeface="Times New Roman"/>
                <a:cs typeface="Times New Roman"/>
                <a:sym typeface="Times New Roman"/>
              </a:rPr>
              <a:t> </a:t>
            </a:r>
            <a:r>
              <a:rPr lang="en-US" sz="2800" b="0" i="0" u="none" strike="noStrike" cap="none" dirty="0" smtClean="0">
                <a:solidFill>
                  <a:schemeClr val="tx1"/>
                </a:solidFill>
                <a:latin typeface="Times New Roman"/>
                <a:ea typeface="Times New Roman"/>
                <a:cs typeface="Times New Roman"/>
                <a:sym typeface="Times New Roman"/>
              </a:rPr>
              <a:t>&lt;</a:t>
            </a:r>
            <a:r>
              <a:rPr lang="en-US" sz="2800" dirty="0" smtClean="0">
                <a:solidFill>
                  <a:schemeClr val="tx1"/>
                </a:solidFill>
              </a:rPr>
              <a:t>M_20CAR-719</a:t>
            </a:r>
            <a:r>
              <a:rPr lang="en-US" sz="2800" b="1" i="0" u="none" strike="noStrike" cap="none" dirty="0" smtClean="0">
                <a:solidFill>
                  <a:schemeClr val="tx1"/>
                </a:solidFill>
                <a:latin typeface="Times New Roman"/>
                <a:ea typeface="Times New Roman"/>
                <a:cs typeface="Times New Roman"/>
                <a:sym typeface="Times New Roman"/>
              </a:rPr>
              <a:t>&gt;</a:t>
            </a:r>
            <a:endParaRPr sz="2400" b="0" i="0" u="none" strike="noStrike" cap="none" dirty="0">
              <a:solidFill>
                <a:schemeClr val="tx1"/>
              </a:solidFill>
              <a:latin typeface="Times New Roman"/>
              <a:ea typeface="Times New Roman"/>
              <a:cs typeface="Times New Roman"/>
              <a:sym typeface="Times New Roman"/>
            </a:endParaRPr>
          </a:p>
          <a:p>
            <a:pPr marL="0" marR="0" lvl="0" indent="0" algn="ctr" rtl="0">
              <a:lnSpc>
                <a:spcPct val="90000"/>
              </a:lnSpc>
              <a:spcBef>
                <a:spcPts val="980"/>
              </a:spcBef>
              <a:spcAft>
                <a:spcPts val="0"/>
              </a:spcAft>
              <a:buNone/>
            </a:pPr>
            <a:r>
              <a:rPr lang="en-US" sz="3200" b="1" i="0" u="none" strike="noStrike" cap="none" dirty="0" smtClean="0">
                <a:solidFill>
                  <a:schemeClr val="tx1"/>
                </a:solidFill>
                <a:latin typeface="Times New Roman"/>
                <a:ea typeface="Times New Roman"/>
                <a:cs typeface="Times New Roman"/>
                <a:sym typeface="Times New Roman"/>
              </a:rPr>
              <a:t>&lt;</a:t>
            </a:r>
            <a:r>
              <a:rPr lang="en-US" sz="3200" b="1" dirty="0" smtClean="0">
                <a:solidFill>
                  <a:schemeClr val="tx1"/>
                </a:solidFill>
                <a:latin typeface="Times New Roman"/>
                <a:ea typeface="Times New Roman"/>
                <a:cs typeface="Times New Roman"/>
                <a:sym typeface="Times New Roman"/>
              </a:rPr>
              <a:t>Real Estate Website</a:t>
            </a:r>
            <a:r>
              <a:rPr lang="en-US" sz="3200" b="1" i="0" u="none" strike="noStrike" cap="none" dirty="0" smtClean="0">
                <a:solidFill>
                  <a:schemeClr val="tx1"/>
                </a:solidFill>
                <a:latin typeface="Times New Roman"/>
                <a:ea typeface="Times New Roman"/>
                <a:cs typeface="Times New Roman"/>
                <a:sym typeface="Times New Roman"/>
              </a:rPr>
              <a:t>&gt;</a:t>
            </a:r>
            <a:endParaRPr dirty="0">
              <a:solidFill>
                <a:schemeClr val="tx1"/>
              </a:solidFill>
            </a:endParaRPr>
          </a:p>
          <a:p>
            <a:pPr marL="0" marR="0" lvl="0" indent="0" algn="ctr" rtl="0">
              <a:lnSpc>
                <a:spcPct val="90000"/>
              </a:lnSpc>
              <a:spcBef>
                <a:spcPts val="1120"/>
              </a:spcBef>
              <a:spcAft>
                <a:spcPts val="0"/>
              </a:spcAft>
              <a:buNone/>
            </a:pPr>
            <a:endParaRPr sz="3200" b="1" i="0" u="none" strike="noStrike" cap="none" dirty="0">
              <a:solidFill>
                <a:srgbClr val="262626"/>
              </a:solidFill>
              <a:latin typeface="Times New Roman"/>
              <a:ea typeface="Times New Roman"/>
              <a:cs typeface="Times New Roman"/>
              <a:sym typeface="Times New Roman"/>
            </a:endParaRPr>
          </a:p>
          <a:p>
            <a:pPr marL="0" marR="0" lvl="0" indent="0" algn="ctr" rtl="0">
              <a:lnSpc>
                <a:spcPct val="90000"/>
              </a:lnSpc>
              <a:spcBef>
                <a:spcPts val="1120"/>
              </a:spcBef>
              <a:spcAft>
                <a:spcPts val="0"/>
              </a:spcAft>
              <a:buNone/>
            </a:pPr>
            <a:endParaRPr sz="3200" b="1" i="0" u="none" strike="noStrike" cap="none" dirty="0">
              <a:solidFill>
                <a:srgbClr val="262626"/>
              </a:solidFill>
              <a:latin typeface="Times New Roman"/>
              <a:ea typeface="Times New Roman"/>
              <a:cs typeface="Times New Roman"/>
              <a:sym typeface="Times New Roman"/>
            </a:endParaRPr>
          </a:p>
          <a:p>
            <a:pPr marL="0" marR="0" lvl="0" indent="0" algn="ctr" rtl="0">
              <a:lnSpc>
                <a:spcPct val="90000"/>
              </a:lnSpc>
              <a:spcBef>
                <a:spcPts val="1120"/>
              </a:spcBef>
              <a:spcAft>
                <a:spcPts val="0"/>
              </a:spcAft>
              <a:buNone/>
            </a:pPr>
            <a:r>
              <a:rPr lang="en-US" sz="3200" b="1" i="0" u="none" strike="noStrike" cap="none" dirty="0">
                <a:solidFill>
                  <a:srgbClr val="262626"/>
                </a:solidFill>
                <a:latin typeface="Times New Roman"/>
                <a:ea typeface="Times New Roman"/>
                <a:cs typeface="Times New Roman"/>
                <a:sym typeface="Times New Roman"/>
              </a:rPr>
              <a:t> </a:t>
            </a:r>
            <a:endParaRPr dirty="0"/>
          </a:p>
          <a:p>
            <a:pPr marL="0" marR="0" lvl="0" indent="0" algn="l" rtl="0">
              <a:spcBef>
                <a:spcPts val="1120"/>
              </a:spcBef>
              <a:spcAft>
                <a:spcPts val="0"/>
              </a:spcAft>
              <a:buNone/>
            </a:pPr>
            <a:endParaRPr sz="1600" b="0" i="0" u="none" strike="noStrike" cap="none" dirty="0">
              <a:solidFill>
                <a:schemeClr val="dk1"/>
              </a:solidFill>
              <a:latin typeface="Times New Roman"/>
              <a:ea typeface="Times New Roman"/>
              <a:cs typeface="Times New Roman"/>
              <a:sym typeface="Times New Roman"/>
            </a:endParaRPr>
          </a:p>
        </p:txBody>
      </p:sp>
      <p:sp>
        <p:nvSpPr>
          <p:cNvPr id="191" name="Google Shape;191;p1"/>
          <p:cNvSpPr txBox="1"/>
          <p:nvPr/>
        </p:nvSpPr>
        <p:spPr>
          <a:xfrm>
            <a:off x="347916" y="5937897"/>
            <a:ext cx="5161633" cy="480091"/>
          </a:xfrm>
          <a:prstGeom prst="rect">
            <a:avLst/>
          </a:prstGeom>
          <a:noFill/>
          <a:ln>
            <a:noFill/>
          </a:ln>
        </p:spPr>
        <p:txBody>
          <a:bodyPr spcFirstLastPara="1" wrap="square" lIns="91425" tIns="45700" rIns="91425" bIns="45700" anchor="t" anchorCtr="0">
            <a:spAutoFit/>
          </a:bodyPr>
          <a:lstStyle/>
          <a:p>
            <a:pPr marL="0" marR="0" lvl="0" indent="0" algn="l" rtl="0">
              <a:lnSpc>
                <a:spcPct val="90000"/>
              </a:lnSpc>
              <a:spcBef>
                <a:spcPts val="0"/>
              </a:spcBef>
              <a:spcAft>
                <a:spcPts val="0"/>
              </a:spcAft>
              <a:buNone/>
            </a:pPr>
            <a:r>
              <a:rPr lang="en-IN" sz="2800" b="1" dirty="0" smtClean="0">
                <a:solidFill>
                  <a:schemeClr val="tx1"/>
                </a:solidFill>
                <a:latin typeface="Times New Roman"/>
                <a:ea typeface="Times New Roman"/>
                <a:cs typeface="Times New Roman"/>
                <a:sym typeface="Times New Roman"/>
              </a:rPr>
              <a:t>Minor Project Presentation</a:t>
            </a:r>
            <a:endParaRPr sz="1800" b="0" i="0" u="none" strike="noStrike" cap="none" dirty="0">
              <a:solidFill>
                <a:schemeClr val="tx1"/>
              </a:solidFill>
              <a:latin typeface="Times New Roman"/>
              <a:ea typeface="Times New Roman"/>
              <a:cs typeface="Times New Roman"/>
              <a:sym typeface="Times New Roman"/>
            </a:endParaRPr>
          </a:p>
        </p:txBody>
      </p:sp>
      <p:sp>
        <p:nvSpPr>
          <p:cNvPr id="192" name="Google Shape;192;p1"/>
          <p:cNvSpPr txBox="1"/>
          <p:nvPr/>
        </p:nvSpPr>
        <p:spPr>
          <a:xfrm>
            <a:off x="6832521" y="5893555"/>
            <a:ext cx="4928608"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i="0" u="none" strike="noStrike" cap="none">
                <a:solidFill>
                  <a:srgbClr val="595959"/>
                </a:solidFill>
                <a:latin typeface="Times New Roman"/>
                <a:ea typeface="Times New Roman"/>
                <a:cs typeface="Times New Roman"/>
                <a:sym typeface="Times New Roman"/>
              </a:rPr>
              <a:t>DISCOVER . </a:t>
            </a:r>
            <a:r>
              <a:rPr lang="en-US" sz="2000" b="1" i="0" u="none" strike="noStrike" cap="none">
                <a:solidFill>
                  <a:srgbClr val="C00000"/>
                </a:solidFill>
                <a:latin typeface="Times New Roman"/>
                <a:ea typeface="Times New Roman"/>
                <a:cs typeface="Times New Roman"/>
                <a:sym typeface="Times New Roman"/>
              </a:rPr>
              <a:t>LEARN</a:t>
            </a:r>
            <a:r>
              <a:rPr lang="en-US" sz="2000" b="1" i="0" u="none" strike="noStrike" cap="none">
                <a:solidFill>
                  <a:srgbClr val="595959"/>
                </a:solidFill>
                <a:latin typeface="Times New Roman"/>
                <a:ea typeface="Times New Roman"/>
                <a:cs typeface="Times New Roman"/>
                <a:sym typeface="Times New Roman"/>
              </a:rPr>
              <a:t> . EMPOWER</a:t>
            </a:r>
            <a:endParaRPr sz="1200" b="1" i="0" u="none" strike="noStrike" cap="none">
              <a:solidFill>
                <a:srgbClr val="000000"/>
              </a:solidFill>
              <a:latin typeface="Times New Roman"/>
              <a:ea typeface="Times New Roman"/>
              <a:cs typeface="Times New Roman"/>
              <a:sym typeface="Times New Roman"/>
            </a:endParaRPr>
          </a:p>
          <a:p>
            <a:pPr marL="0" marR="0" lvl="0" indent="0" algn="l" rtl="0">
              <a:spcBef>
                <a:spcPts val="0"/>
              </a:spcBef>
              <a:spcAft>
                <a:spcPts val="0"/>
              </a:spcAft>
              <a:buNone/>
            </a:pPr>
            <a:endParaRPr sz="1600" b="1" i="0" u="none" strike="noStrike" cap="none">
              <a:solidFill>
                <a:schemeClr val="dk1"/>
              </a:solidFill>
              <a:latin typeface="Times New Roman"/>
              <a:ea typeface="Times New Roman"/>
              <a:cs typeface="Times New Roman"/>
              <a:sym typeface="Times New Roman"/>
            </a:endParaRPr>
          </a:p>
        </p:txBody>
      </p:sp>
      <p:sp>
        <p:nvSpPr>
          <p:cNvPr id="193" name="Google Shape;193;p1"/>
          <p:cNvSpPr txBox="1"/>
          <p:nvPr/>
        </p:nvSpPr>
        <p:spPr>
          <a:xfrm>
            <a:off x="343412" y="4756036"/>
            <a:ext cx="5161633" cy="929485"/>
          </a:xfrm>
          <a:prstGeom prst="rect">
            <a:avLst/>
          </a:prstGeom>
          <a:noFill/>
          <a:ln>
            <a:noFill/>
          </a:ln>
        </p:spPr>
        <p:txBody>
          <a:bodyPr spcFirstLastPara="1" wrap="square" lIns="91425" tIns="45700" rIns="91425" bIns="45700" anchor="t" anchorCtr="0">
            <a:spAutoFit/>
          </a:bodyPr>
          <a:lstStyle/>
          <a:p>
            <a:pPr marL="0" marR="0" lvl="0" indent="0" algn="l" rtl="0">
              <a:lnSpc>
                <a:spcPct val="90000"/>
              </a:lnSpc>
              <a:spcBef>
                <a:spcPts val="0"/>
              </a:spcBef>
              <a:spcAft>
                <a:spcPts val="0"/>
              </a:spcAft>
              <a:buNone/>
            </a:pPr>
            <a:r>
              <a:rPr lang="en-US" sz="1600" b="1" i="0" u="none" strike="noStrike" cap="none" dirty="0">
                <a:solidFill>
                  <a:schemeClr val="tx1"/>
                </a:solidFill>
                <a:latin typeface="Times New Roman"/>
                <a:ea typeface="Times New Roman"/>
                <a:cs typeface="Times New Roman"/>
                <a:sym typeface="Times New Roman"/>
              </a:rPr>
              <a:t>Student Name</a:t>
            </a:r>
            <a:r>
              <a:rPr lang="en-US" sz="1600" b="1" i="0" u="none" strike="noStrike" cap="none" dirty="0" smtClean="0">
                <a:solidFill>
                  <a:schemeClr val="tx1"/>
                </a:solidFill>
                <a:latin typeface="Times New Roman"/>
                <a:ea typeface="Times New Roman"/>
                <a:cs typeface="Times New Roman"/>
                <a:sym typeface="Times New Roman"/>
              </a:rPr>
              <a:t>: Prince Kumar</a:t>
            </a:r>
            <a:endParaRPr dirty="0">
              <a:solidFill>
                <a:schemeClr val="tx1"/>
              </a:solidFill>
            </a:endParaRPr>
          </a:p>
          <a:p>
            <a:pPr marL="0" marR="0" lvl="0" indent="0" algn="l" rtl="0">
              <a:lnSpc>
                <a:spcPct val="90000"/>
              </a:lnSpc>
              <a:spcBef>
                <a:spcPts val="560"/>
              </a:spcBef>
              <a:spcAft>
                <a:spcPts val="0"/>
              </a:spcAft>
              <a:buNone/>
            </a:pPr>
            <a:r>
              <a:rPr lang="en-US" sz="1600" b="1" i="0" u="none" strike="noStrike" cap="none" dirty="0" smtClean="0">
                <a:solidFill>
                  <a:schemeClr val="tx1"/>
                </a:solidFill>
                <a:latin typeface="Times New Roman"/>
                <a:ea typeface="Times New Roman"/>
                <a:cs typeface="Times New Roman"/>
                <a:sym typeface="Times New Roman"/>
              </a:rPr>
              <a:t>UID:20MCA1082</a:t>
            </a:r>
            <a:endParaRPr dirty="0">
              <a:solidFill>
                <a:schemeClr val="tx1"/>
              </a:solidFill>
            </a:endParaRPr>
          </a:p>
          <a:p>
            <a:pPr marL="0" marR="0" lvl="0" indent="0" algn="l" rtl="0">
              <a:lnSpc>
                <a:spcPct val="90000"/>
              </a:lnSpc>
              <a:spcBef>
                <a:spcPts val="560"/>
              </a:spcBef>
              <a:spcAft>
                <a:spcPts val="0"/>
              </a:spcAft>
              <a:buNone/>
            </a:pPr>
            <a:r>
              <a:rPr lang="en-US" sz="1600" b="1" i="0" u="none" strike="noStrike" cap="none" dirty="0" smtClean="0">
                <a:solidFill>
                  <a:schemeClr val="tx1"/>
                </a:solidFill>
                <a:latin typeface="Times New Roman"/>
                <a:ea typeface="Times New Roman"/>
                <a:cs typeface="Times New Roman"/>
                <a:sym typeface="Times New Roman"/>
              </a:rPr>
              <a:t>Section/Group:20MCA1/A</a:t>
            </a:r>
            <a:endParaRPr dirty="0">
              <a:solidFill>
                <a:schemeClr val="tx1"/>
              </a:solidFill>
            </a:endParaRPr>
          </a:p>
        </p:txBody>
      </p:sp>
      <p:sp>
        <p:nvSpPr>
          <p:cNvPr id="194" name="Google Shape;194;p1"/>
          <p:cNvSpPr txBox="1"/>
          <p:nvPr/>
        </p:nvSpPr>
        <p:spPr>
          <a:xfrm>
            <a:off x="6832521" y="4756036"/>
            <a:ext cx="5161633" cy="929485"/>
          </a:xfrm>
          <a:prstGeom prst="rect">
            <a:avLst/>
          </a:prstGeom>
          <a:noFill/>
          <a:ln>
            <a:noFill/>
          </a:ln>
        </p:spPr>
        <p:txBody>
          <a:bodyPr spcFirstLastPara="1" wrap="square" lIns="91425" tIns="45700" rIns="91425" bIns="45700" anchor="t" anchorCtr="0">
            <a:spAutoFit/>
          </a:bodyPr>
          <a:lstStyle/>
          <a:p>
            <a:pPr lvl="0">
              <a:lnSpc>
                <a:spcPct val="90000"/>
              </a:lnSpc>
            </a:pPr>
            <a:r>
              <a:rPr lang="en-US" sz="1600" b="1" i="0" u="none" strike="noStrike" cap="none" dirty="0">
                <a:solidFill>
                  <a:schemeClr val="tx1"/>
                </a:solidFill>
                <a:latin typeface="Times New Roman"/>
                <a:ea typeface="Times New Roman"/>
                <a:cs typeface="Times New Roman"/>
                <a:sym typeface="Times New Roman"/>
              </a:rPr>
              <a:t>Supervisor </a:t>
            </a:r>
            <a:r>
              <a:rPr lang="en-US" sz="1600" b="1" i="0" u="none" strike="noStrike" cap="none" dirty="0" smtClean="0">
                <a:solidFill>
                  <a:schemeClr val="tx1"/>
                </a:solidFill>
                <a:latin typeface="Times New Roman"/>
                <a:ea typeface="Times New Roman"/>
                <a:cs typeface="Times New Roman"/>
                <a:sym typeface="Times New Roman"/>
              </a:rPr>
              <a:t>Name: </a:t>
            </a:r>
            <a:r>
              <a:rPr lang="en-US" sz="1600" b="1" dirty="0" err="1" smtClean="0">
                <a:solidFill>
                  <a:schemeClr val="tx1"/>
                </a:solidFill>
                <a:latin typeface="Times New Roman" pitchFamily="18" charset="0"/>
                <a:ea typeface="Times New Roman"/>
                <a:cs typeface="Times New Roman" pitchFamily="18" charset="0"/>
              </a:rPr>
              <a:t>Anand</a:t>
            </a:r>
            <a:r>
              <a:rPr lang="en-US" sz="1600" b="1" dirty="0" smtClean="0">
                <a:solidFill>
                  <a:schemeClr val="tx1"/>
                </a:solidFill>
                <a:latin typeface="Times New Roman" pitchFamily="18" charset="0"/>
                <a:ea typeface="Times New Roman"/>
                <a:cs typeface="Times New Roman" pitchFamily="18" charset="0"/>
              </a:rPr>
              <a:t> Kumar </a:t>
            </a:r>
            <a:r>
              <a:rPr lang="en-US" sz="1600" b="1" dirty="0" err="1" smtClean="0">
                <a:solidFill>
                  <a:schemeClr val="tx1"/>
                </a:solidFill>
                <a:latin typeface="Times New Roman" pitchFamily="18" charset="0"/>
                <a:ea typeface="Times New Roman"/>
                <a:cs typeface="Times New Roman" pitchFamily="18" charset="0"/>
              </a:rPr>
              <a:t>Shukla</a:t>
            </a:r>
            <a:endParaRPr sz="1600" dirty="0">
              <a:solidFill>
                <a:schemeClr val="tx1"/>
              </a:solidFill>
              <a:latin typeface="Times New Roman" pitchFamily="18" charset="0"/>
              <a:cs typeface="Times New Roman" pitchFamily="18" charset="0"/>
            </a:endParaRPr>
          </a:p>
          <a:p>
            <a:pPr marL="0" marR="0" lvl="0" indent="0" algn="l" rtl="0">
              <a:lnSpc>
                <a:spcPct val="90000"/>
              </a:lnSpc>
              <a:spcBef>
                <a:spcPts val="560"/>
              </a:spcBef>
              <a:spcAft>
                <a:spcPts val="0"/>
              </a:spcAft>
              <a:buNone/>
            </a:pPr>
            <a:r>
              <a:rPr lang="en-US" sz="1600" b="1" i="0" u="none" strike="noStrike" cap="none" dirty="0">
                <a:solidFill>
                  <a:schemeClr val="tx1"/>
                </a:solidFill>
                <a:latin typeface="Times New Roman"/>
                <a:ea typeface="Times New Roman"/>
                <a:cs typeface="Times New Roman"/>
                <a:sym typeface="Times New Roman"/>
              </a:rPr>
              <a:t>Employee Code:</a:t>
            </a:r>
            <a:endParaRPr dirty="0">
              <a:solidFill>
                <a:schemeClr val="tx1"/>
              </a:solidFill>
            </a:endParaRPr>
          </a:p>
          <a:p>
            <a:pPr marL="0" marR="0" lvl="0" indent="0" algn="l" rtl="0">
              <a:lnSpc>
                <a:spcPct val="90000"/>
              </a:lnSpc>
              <a:spcBef>
                <a:spcPts val="560"/>
              </a:spcBef>
              <a:spcAft>
                <a:spcPts val="0"/>
              </a:spcAft>
              <a:buNone/>
            </a:pPr>
            <a:r>
              <a:rPr lang="en-US" sz="1600" b="1" i="0" u="none" strike="noStrike" cap="none" dirty="0">
                <a:solidFill>
                  <a:schemeClr val="tx1"/>
                </a:solidFill>
                <a:latin typeface="Times New Roman"/>
                <a:ea typeface="Times New Roman"/>
                <a:cs typeface="Times New Roman"/>
                <a:sym typeface="Times New Roman"/>
              </a:rPr>
              <a:t>Designation:</a:t>
            </a:r>
            <a:endParaRPr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itchFamily="18" charset="0"/>
                <a:cs typeface="Times New Roman" pitchFamily="18" charset="0"/>
              </a:rPr>
              <a:t>Plug-</a:t>
            </a:r>
            <a:r>
              <a:rPr lang="en-IN" dirty="0" err="1" smtClean="0">
                <a:latin typeface="Times New Roman" pitchFamily="18" charset="0"/>
                <a:cs typeface="Times New Roman" pitchFamily="18" charset="0"/>
              </a:rPr>
              <a:t>In’s</a:t>
            </a:r>
            <a:r>
              <a:rPr lang="en-IN" dirty="0" smtClean="0">
                <a:latin typeface="Times New Roman" pitchFamily="18" charset="0"/>
                <a:cs typeface="Times New Roman" pitchFamily="18" charset="0"/>
              </a:rPr>
              <a:t> Used:</a:t>
            </a:r>
            <a:endParaRPr lang="en-US" dirty="0">
              <a:latin typeface="Times New Roman" pitchFamily="18" charset="0"/>
              <a:cs typeface="Times New Roman" pitchFamily="18" charset="0"/>
            </a:endParaRPr>
          </a:p>
        </p:txBody>
      </p:sp>
      <p:graphicFrame>
        <p:nvGraphicFramePr>
          <p:cNvPr id="5" name="Content Placeholder 4"/>
          <p:cNvGraphicFramePr>
            <a:graphicFrameLocks noGrp="1"/>
          </p:cNvGraphicFramePr>
          <p:nvPr>
            <p:ph idx="1"/>
          </p:nvPr>
        </p:nvGraphicFramePr>
        <p:xfrm>
          <a:off x="2808715" y="2291536"/>
          <a:ext cx="6904452" cy="3353484"/>
        </p:xfrm>
        <a:graphic>
          <a:graphicData uri="http://schemas.openxmlformats.org/drawingml/2006/table">
            <a:tbl>
              <a:tblPr/>
              <a:tblGrid>
                <a:gridCol w="2259815"/>
                <a:gridCol w="4644637"/>
              </a:tblGrid>
              <a:tr h="558914">
                <a:tc>
                  <a:txBody>
                    <a:bodyPr/>
                    <a:lstStyle/>
                    <a:p>
                      <a:pPr marL="457200" algn="ctr">
                        <a:lnSpc>
                          <a:spcPct val="115000"/>
                        </a:lnSpc>
                        <a:spcAft>
                          <a:spcPts val="0"/>
                        </a:spcAft>
                        <a:tabLst>
                          <a:tab pos="1835150" algn="l"/>
                        </a:tabLst>
                      </a:pPr>
                      <a:r>
                        <a:rPr lang="en-US" sz="1200" b="1" dirty="0">
                          <a:latin typeface="Times New Roman" pitchFamily="18" charset="0"/>
                          <a:ea typeface="Times New Roman"/>
                          <a:cs typeface="Times New Roman" pitchFamily="18" charset="0"/>
                        </a:rPr>
                        <a:t>Easy Real Estate</a:t>
                      </a:r>
                      <a:endParaRPr lang="en-US" sz="11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ctr">
                        <a:lnSpc>
                          <a:spcPct val="115000"/>
                        </a:lnSpc>
                        <a:spcAft>
                          <a:spcPts val="0"/>
                        </a:spcAft>
                        <a:tabLst>
                          <a:tab pos="1835150" algn="l"/>
                        </a:tabLst>
                      </a:pPr>
                      <a:r>
                        <a:rPr lang="en-US" sz="1200">
                          <a:latin typeface="Times New Roman" pitchFamily="18" charset="0"/>
                          <a:ea typeface="Times New Roman"/>
                          <a:cs typeface="Times New Roman" pitchFamily="18" charset="0"/>
                        </a:rPr>
                        <a:t>Provides real estate functionality for RealHomes theme.</a:t>
                      </a:r>
                      <a:endParaRPr lang="en-US" sz="110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17828">
                <a:tc>
                  <a:txBody>
                    <a:bodyPr/>
                    <a:lstStyle/>
                    <a:p>
                      <a:pPr marL="457200" algn="ctr">
                        <a:lnSpc>
                          <a:spcPct val="115000"/>
                        </a:lnSpc>
                        <a:spcAft>
                          <a:spcPts val="0"/>
                        </a:spcAft>
                        <a:tabLst>
                          <a:tab pos="1835150" algn="l"/>
                        </a:tabLst>
                      </a:pPr>
                      <a:r>
                        <a:rPr lang="en-US" sz="1200" b="1" dirty="0" err="1">
                          <a:latin typeface="Times New Roman" pitchFamily="18" charset="0"/>
                          <a:ea typeface="Times New Roman"/>
                          <a:cs typeface="Times New Roman" pitchFamily="18" charset="0"/>
                        </a:rPr>
                        <a:t>Elementor</a:t>
                      </a:r>
                      <a:endParaRPr lang="en-US" sz="11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nSpc>
                          <a:spcPct val="115000"/>
                        </a:lnSpc>
                        <a:spcAft>
                          <a:spcPts val="0"/>
                        </a:spcAft>
                        <a:tabLst>
                          <a:tab pos="1835150" algn="l"/>
                        </a:tabLst>
                      </a:pPr>
                      <a:r>
                        <a:rPr lang="en-US" sz="1200" dirty="0">
                          <a:latin typeface="Times New Roman" pitchFamily="18" charset="0"/>
                          <a:ea typeface="Times New Roman"/>
                          <a:cs typeface="Times New Roman" pitchFamily="18" charset="0"/>
                        </a:rPr>
                        <a:t>The </a:t>
                      </a:r>
                      <a:r>
                        <a:rPr lang="en-US" sz="1200" dirty="0" err="1">
                          <a:latin typeface="Times New Roman" pitchFamily="18" charset="0"/>
                          <a:ea typeface="Times New Roman"/>
                          <a:cs typeface="Times New Roman" pitchFamily="18" charset="0"/>
                        </a:rPr>
                        <a:t>Elementor</a:t>
                      </a:r>
                      <a:r>
                        <a:rPr lang="en-US" sz="1200" dirty="0">
                          <a:latin typeface="Times New Roman" pitchFamily="18" charset="0"/>
                          <a:ea typeface="Times New Roman"/>
                          <a:cs typeface="Times New Roman" pitchFamily="18" charset="0"/>
                        </a:rPr>
                        <a:t> Website Builder has it all: drag and drop page builder, pixel perfect design, mobile responsive editing, and more. Get started now!</a:t>
                      </a:r>
                      <a:endParaRPr lang="en-US" sz="11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58914">
                <a:tc>
                  <a:txBody>
                    <a:bodyPr/>
                    <a:lstStyle/>
                    <a:p>
                      <a:pPr marL="457200" algn="ctr">
                        <a:lnSpc>
                          <a:spcPct val="115000"/>
                        </a:lnSpc>
                        <a:spcAft>
                          <a:spcPts val="0"/>
                        </a:spcAft>
                        <a:tabLst>
                          <a:tab pos="1835150" algn="l"/>
                        </a:tabLst>
                      </a:pPr>
                      <a:r>
                        <a:rPr lang="en-US" sz="1200" b="1" dirty="0">
                          <a:latin typeface="Times New Roman" pitchFamily="18" charset="0"/>
                          <a:ea typeface="Times New Roman"/>
                          <a:cs typeface="Times New Roman" pitchFamily="18" charset="0"/>
                        </a:rPr>
                        <a:t>Quick and Easy FAQs</a:t>
                      </a:r>
                      <a:endParaRPr lang="en-US" sz="11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ctr">
                        <a:lnSpc>
                          <a:spcPct val="115000"/>
                        </a:lnSpc>
                        <a:spcAft>
                          <a:spcPts val="0"/>
                        </a:spcAft>
                        <a:tabLst>
                          <a:tab pos="1835150" algn="l"/>
                        </a:tabLst>
                      </a:pPr>
                      <a:r>
                        <a:rPr lang="en-US" sz="1200" dirty="0">
                          <a:latin typeface="Times New Roman" pitchFamily="18" charset="0"/>
                          <a:ea typeface="Times New Roman"/>
                          <a:cs typeface="Times New Roman" pitchFamily="18" charset="0"/>
                        </a:rPr>
                        <a:t>A quick and easy way to add FAQs to your site.</a:t>
                      </a:r>
                      <a:endParaRPr lang="en-US" sz="11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58914">
                <a:tc>
                  <a:txBody>
                    <a:bodyPr/>
                    <a:lstStyle/>
                    <a:p>
                      <a:pPr marL="457200" algn="ctr">
                        <a:lnSpc>
                          <a:spcPct val="115000"/>
                        </a:lnSpc>
                        <a:spcAft>
                          <a:spcPts val="0"/>
                        </a:spcAft>
                        <a:tabLst>
                          <a:tab pos="1835150" algn="l"/>
                        </a:tabLst>
                      </a:pPr>
                      <a:r>
                        <a:rPr lang="en-US" sz="1200" b="1">
                          <a:latin typeface="Times New Roman" pitchFamily="18" charset="0"/>
                          <a:ea typeface="Times New Roman"/>
                          <a:cs typeface="Times New Roman" pitchFamily="18" charset="0"/>
                        </a:rPr>
                        <a:t>RealHomes Demo Import</a:t>
                      </a:r>
                      <a:endParaRPr lang="en-US" sz="110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ctr">
                        <a:lnSpc>
                          <a:spcPct val="115000"/>
                        </a:lnSpc>
                        <a:spcAft>
                          <a:spcPts val="0"/>
                        </a:spcAft>
                        <a:tabLst>
                          <a:tab pos="1835150" algn="l"/>
                        </a:tabLst>
                      </a:pPr>
                      <a:r>
                        <a:rPr lang="en-US" sz="1200" dirty="0">
                          <a:latin typeface="Times New Roman" pitchFamily="18" charset="0"/>
                          <a:ea typeface="Times New Roman"/>
                          <a:cs typeface="Times New Roman" pitchFamily="18" charset="0"/>
                        </a:rPr>
                        <a:t>Import </a:t>
                      </a:r>
                      <a:r>
                        <a:rPr lang="en-US" sz="1200" dirty="0" err="1">
                          <a:latin typeface="Times New Roman" pitchFamily="18" charset="0"/>
                          <a:ea typeface="Times New Roman"/>
                          <a:cs typeface="Times New Roman" pitchFamily="18" charset="0"/>
                        </a:rPr>
                        <a:t>RealHomes</a:t>
                      </a:r>
                      <a:r>
                        <a:rPr lang="en-US" sz="1200" dirty="0">
                          <a:latin typeface="Times New Roman" pitchFamily="18" charset="0"/>
                          <a:ea typeface="Times New Roman"/>
                          <a:cs typeface="Times New Roman" pitchFamily="18" charset="0"/>
                        </a:rPr>
                        <a:t> demo contents with one click.</a:t>
                      </a:r>
                      <a:endParaRPr lang="en-US" sz="11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58914">
                <a:tc>
                  <a:txBody>
                    <a:bodyPr/>
                    <a:lstStyle/>
                    <a:p>
                      <a:pPr marL="457200" algn="ctr">
                        <a:lnSpc>
                          <a:spcPct val="115000"/>
                        </a:lnSpc>
                        <a:spcAft>
                          <a:spcPts val="0"/>
                        </a:spcAft>
                        <a:tabLst>
                          <a:tab pos="1835150" algn="l"/>
                        </a:tabLst>
                      </a:pPr>
                      <a:r>
                        <a:rPr lang="en-US" sz="1200" b="1">
                          <a:latin typeface="Times New Roman" pitchFamily="18" charset="0"/>
                          <a:ea typeface="Times New Roman"/>
                          <a:cs typeface="Times New Roman" pitchFamily="18" charset="0"/>
                        </a:rPr>
                        <a:t>RealHomes Elementor Addon</a:t>
                      </a:r>
                      <a:endParaRPr lang="en-US" sz="110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ctr">
                        <a:lnSpc>
                          <a:spcPct val="115000"/>
                        </a:lnSpc>
                        <a:spcAft>
                          <a:spcPts val="0"/>
                        </a:spcAft>
                        <a:tabLst>
                          <a:tab pos="1835150" algn="l"/>
                        </a:tabLst>
                      </a:pPr>
                      <a:r>
                        <a:rPr lang="en-US" sz="1200" dirty="0">
                          <a:latin typeface="Times New Roman" pitchFamily="18" charset="0"/>
                          <a:ea typeface="Times New Roman"/>
                          <a:cs typeface="Times New Roman" pitchFamily="18" charset="0"/>
                        </a:rPr>
                        <a:t>Provides </a:t>
                      </a:r>
                      <a:r>
                        <a:rPr lang="en-US" sz="1200" dirty="0" err="1">
                          <a:latin typeface="Times New Roman" pitchFamily="18" charset="0"/>
                          <a:ea typeface="Times New Roman"/>
                          <a:cs typeface="Times New Roman" pitchFamily="18" charset="0"/>
                        </a:rPr>
                        <a:t>RealHomes</a:t>
                      </a:r>
                      <a:r>
                        <a:rPr lang="en-US" sz="1200" dirty="0">
                          <a:latin typeface="Times New Roman" pitchFamily="18" charset="0"/>
                          <a:ea typeface="Times New Roman"/>
                          <a:cs typeface="Times New Roman" pitchFamily="18" charset="0"/>
                        </a:rPr>
                        <a:t> based </a:t>
                      </a:r>
                      <a:r>
                        <a:rPr lang="en-US" sz="1200" dirty="0" err="1">
                          <a:latin typeface="Times New Roman" pitchFamily="18" charset="0"/>
                          <a:ea typeface="Times New Roman"/>
                          <a:cs typeface="Times New Roman" pitchFamily="18" charset="0"/>
                        </a:rPr>
                        <a:t>Elementor</a:t>
                      </a:r>
                      <a:r>
                        <a:rPr lang="en-US" sz="1200" dirty="0">
                          <a:latin typeface="Times New Roman" pitchFamily="18" charset="0"/>
                          <a:ea typeface="Times New Roman"/>
                          <a:cs typeface="Times New Roman" pitchFamily="18" charset="0"/>
                        </a:rPr>
                        <a:t> widgets.</a:t>
                      </a:r>
                      <a:endParaRPr lang="en-US" sz="11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10</a:t>
            </a:fld>
            <a:endParaRPr lang="en-US"/>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Xampp</a:t>
            </a:r>
            <a:r>
              <a:rPr lang="en-IN" dirty="0" smtClean="0"/>
              <a:t>:</a:t>
            </a:r>
            <a:endParaRPr lang="en-US" dirty="0"/>
          </a:p>
        </p:txBody>
      </p:sp>
      <p:sp>
        <p:nvSpPr>
          <p:cNvPr id="3" name="Content Placeholder 2"/>
          <p:cNvSpPr>
            <a:spLocks noGrp="1"/>
          </p:cNvSpPr>
          <p:nvPr>
            <p:ph idx="1"/>
          </p:nvPr>
        </p:nvSpPr>
        <p:spPr/>
        <p:txBody>
          <a:bodyPr>
            <a:normAutofit fontScale="92500"/>
          </a:bodyPr>
          <a:lstStyle/>
          <a:p>
            <a:pPr lvl="0"/>
            <a:r>
              <a:rPr lang="en-US" dirty="0" smtClean="0">
                <a:latin typeface="Times New Roman" pitchFamily="18" charset="0"/>
                <a:cs typeface="Times New Roman" pitchFamily="18" charset="0"/>
              </a:rPr>
              <a:t>it is a software distribution which provides the Apache web server, My SQL database (actually Maria DB), </a:t>
            </a:r>
            <a:r>
              <a:rPr lang="en-US" dirty="0" err="1" smtClean="0">
                <a:latin typeface="Times New Roman" pitchFamily="18" charset="0"/>
                <a:cs typeface="Times New Roman" pitchFamily="18" charset="0"/>
              </a:rPr>
              <a:t>Php</a:t>
            </a:r>
            <a:r>
              <a:rPr lang="en-US" dirty="0" smtClean="0">
                <a:latin typeface="Times New Roman" pitchFamily="18" charset="0"/>
                <a:cs typeface="Times New Roman" pitchFamily="18" charset="0"/>
              </a:rPr>
              <a:t> and Perl (as command-line executables and Apache modules) all in one package. It is available for Windows, MAC and Linux systems. No configuration is necessary to integrate </a:t>
            </a:r>
            <a:r>
              <a:rPr lang="en-US" dirty="0" err="1" smtClean="0">
                <a:latin typeface="Times New Roman" pitchFamily="18" charset="0"/>
                <a:cs typeface="Times New Roman" pitchFamily="18" charset="0"/>
              </a:rPr>
              <a:t>Php</a:t>
            </a:r>
            <a:r>
              <a:rPr lang="en-US" dirty="0" smtClean="0">
                <a:latin typeface="Times New Roman" pitchFamily="18" charset="0"/>
                <a:cs typeface="Times New Roman" pitchFamily="18" charset="0"/>
              </a:rPr>
              <a:t> with My SQL.</a:t>
            </a:r>
          </a:p>
          <a:p>
            <a:pPr lvl="0"/>
            <a:r>
              <a:rPr lang="en-US" dirty="0" smtClean="0">
                <a:latin typeface="Times New Roman" pitchFamily="18" charset="0"/>
                <a:cs typeface="Times New Roman" pitchFamily="18" charset="0"/>
              </a:rPr>
              <a:t>It is a great fit for this course and provides a relatively painless installation and way to manage the configuration changes. Also provided is </a:t>
            </a:r>
            <a:r>
              <a:rPr lang="en-US" dirty="0" err="1" smtClean="0">
                <a:latin typeface="Times New Roman" pitchFamily="18" charset="0"/>
                <a:cs typeface="Times New Roman" pitchFamily="18" charset="0"/>
              </a:rPr>
              <a:t>PhpMyadmin</a:t>
            </a:r>
            <a:r>
              <a:rPr lang="en-US" dirty="0" smtClean="0">
                <a:latin typeface="Times New Roman" pitchFamily="18" charset="0"/>
                <a:cs typeface="Times New Roman" pitchFamily="18" charset="0"/>
              </a:rPr>
              <a:t> which gives a GUI tool for managing your </a:t>
            </a:r>
            <a:r>
              <a:rPr lang="en-US" dirty="0" err="1" smtClean="0">
                <a:latin typeface="Times New Roman" pitchFamily="18" charset="0"/>
                <a:cs typeface="Times New Roman" pitchFamily="18" charset="0"/>
              </a:rPr>
              <a:t>MyS</a:t>
            </a:r>
            <a:r>
              <a:rPr lang="en-US" dirty="0" smtClean="0">
                <a:latin typeface="Times New Roman" pitchFamily="18" charset="0"/>
                <a:cs typeface="Times New Roman" pitchFamily="18" charset="0"/>
              </a:rPr>
              <a:t>-QL databases.</a:t>
            </a:r>
          </a:p>
          <a:p>
            <a:pPr lvl="0"/>
            <a:r>
              <a:rPr lang="en-US" dirty="0" smtClean="0">
                <a:latin typeface="Times New Roman" pitchFamily="18" charset="0"/>
                <a:cs typeface="Times New Roman" pitchFamily="18" charset="0"/>
              </a:rPr>
              <a:t>I would highly recommend installing this for Windows or MAC. It doesn't exclude you from other competing software installations; it just gives an easy way to get going. For </a:t>
            </a:r>
            <a:r>
              <a:rPr lang="en-US" dirty="0" err="1" smtClean="0">
                <a:latin typeface="Times New Roman" pitchFamily="18" charset="0"/>
                <a:cs typeface="Times New Roman" pitchFamily="18" charset="0"/>
              </a:rPr>
              <a:t>Ubuntu</a:t>
            </a:r>
            <a:r>
              <a:rPr lang="en-US" dirty="0" smtClean="0">
                <a:latin typeface="Times New Roman" pitchFamily="18" charset="0"/>
                <a:cs typeface="Times New Roman" pitchFamily="18" charset="0"/>
              </a:rPr>
              <a:t> Linux systems, I still would recommend installing Apache/</a:t>
            </a:r>
            <a:r>
              <a:rPr lang="en-US" dirty="0" err="1" smtClean="0">
                <a:latin typeface="Times New Roman" pitchFamily="18" charset="0"/>
                <a:cs typeface="Times New Roman" pitchFamily="18" charset="0"/>
              </a:rPr>
              <a:t>MySQL</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Php</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PhpMyadmin</a:t>
            </a:r>
            <a:r>
              <a:rPr lang="en-US" dirty="0" smtClean="0">
                <a:latin typeface="Times New Roman" pitchFamily="18" charset="0"/>
                <a:cs typeface="Times New Roman" pitchFamily="18" charset="0"/>
              </a:rPr>
              <a:t> through </a:t>
            </a:r>
            <a:r>
              <a:rPr lang="en-US" dirty="0" err="1" smtClean="0">
                <a:latin typeface="Times New Roman" pitchFamily="18" charset="0"/>
                <a:cs typeface="Times New Roman" pitchFamily="18" charset="0"/>
              </a:rPr>
              <a:t>Ubuntu</a:t>
            </a:r>
            <a:r>
              <a:rPr lang="en-US" dirty="0" smtClean="0">
                <a:latin typeface="Times New Roman" pitchFamily="18" charset="0"/>
                <a:cs typeface="Times New Roman" pitchFamily="18" charset="0"/>
              </a:rPr>
              <a:t> packages.</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11</a:t>
            </a:fld>
            <a:endParaRPr lang="en-US"/>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3" algn="l" rtl="0">
              <a:lnSpc>
                <a:spcPct val="90000"/>
              </a:lnSpc>
              <a:spcBef>
                <a:spcPct val="0"/>
              </a:spcBef>
            </a:pPr>
            <a:r>
              <a:rPr lang="en-US" sz="2800" b="1" dirty="0">
                <a:solidFill>
                  <a:schemeClr val="tx1"/>
                </a:solidFill>
                <a:latin typeface="Times New Roman" pitchFamily="18" charset="0"/>
                <a:cs typeface="Times New Roman" pitchFamily="18" charset="0"/>
              </a:rPr>
              <a:t>Components of </a:t>
            </a:r>
            <a:r>
              <a:rPr lang="en-US" sz="2800" b="1" dirty="0" err="1">
                <a:solidFill>
                  <a:schemeClr val="tx1"/>
                </a:solidFill>
                <a:latin typeface="Times New Roman" pitchFamily="18" charset="0"/>
                <a:cs typeface="Times New Roman" pitchFamily="18" charset="0"/>
              </a:rPr>
              <a:t>Xampp</a:t>
            </a:r>
            <a:r>
              <a:rPr lang="en-US" sz="2800" b="1" dirty="0">
                <a:solidFill>
                  <a:schemeClr val="tx1"/>
                </a:solidFill>
                <a:latin typeface="Times New Roman" pitchFamily="18" charset="0"/>
                <a:cs typeface="Times New Roman" pitchFamily="18" charset="0"/>
              </a:rPr>
              <a:t> which we </a:t>
            </a:r>
            <a:r>
              <a:rPr lang="en-US" sz="2800" b="1" dirty="0" smtClean="0">
                <a:solidFill>
                  <a:schemeClr val="tx1"/>
                </a:solidFill>
                <a:latin typeface="Times New Roman" pitchFamily="18" charset="0"/>
                <a:cs typeface="Times New Roman" pitchFamily="18" charset="0"/>
              </a:rPr>
              <a:t>need</a:t>
            </a:r>
            <a:r>
              <a:rPr lang="en-US" sz="2800" dirty="0" smtClean="0">
                <a:solidFill>
                  <a:schemeClr val="tx1"/>
                </a:solidFill>
                <a:latin typeface="Times New Roman" pitchFamily="18" charset="0"/>
                <a:cs typeface="Times New Roman" pitchFamily="18" charset="0"/>
              </a:rPr>
              <a:t>:</a:t>
            </a:r>
            <a:endParaRPr lang="en-US" sz="2800"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lnSpcReduction="10000"/>
          </a:bodyPr>
          <a:lstStyle/>
          <a:p>
            <a:r>
              <a:rPr lang="en-US" b="1" dirty="0" smtClean="0">
                <a:latin typeface="Times New Roman" pitchFamily="18" charset="0"/>
                <a:cs typeface="Times New Roman" pitchFamily="18" charset="0"/>
              </a:rPr>
              <a:t>Apache:</a:t>
            </a:r>
            <a:r>
              <a:rPr lang="en-US" dirty="0" smtClean="0">
                <a:latin typeface="Times New Roman" pitchFamily="18" charset="0"/>
                <a:cs typeface="Times New Roman" pitchFamily="18" charset="0"/>
              </a:rPr>
              <a:t> Apache is the actual web server application that processes and delivers web content to a computer. Apache is the most popular web server online, powering nearly 54% of all websites.</a:t>
            </a:r>
          </a:p>
          <a:p>
            <a:r>
              <a:rPr lang="en-US" b="1" dirty="0" smtClean="0">
                <a:latin typeface="Times New Roman" pitchFamily="18" charset="0"/>
                <a:cs typeface="Times New Roman" pitchFamily="18" charset="0"/>
              </a:rPr>
              <a:t>My-SQL:</a:t>
            </a:r>
            <a:r>
              <a:rPr lang="en-US" dirty="0" smtClean="0">
                <a:latin typeface="Times New Roman" pitchFamily="18" charset="0"/>
                <a:cs typeface="Times New Roman" pitchFamily="18" charset="0"/>
              </a:rPr>
              <a:t> Every web application, howsoever simple or complicated, requires a database for storing collected data. My-SQL, which is open source, is the world’s most popular database management system. It powers everything from hobbyist websites to professional platforms like Word Press. You can learn how to master PHP with this free My-SQL database for beginner’s course.</a:t>
            </a:r>
          </a:p>
          <a:p>
            <a:r>
              <a:rPr lang="en-US" b="1" dirty="0" smtClean="0">
                <a:latin typeface="Times New Roman" pitchFamily="18" charset="0"/>
                <a:cs typeface="Times New Roman" pitchFamily="18" charset="0"/>
              </a:rPr>
              <a:t>Note:-</a:t>
            </a:r>
            <a:endParaRPr lang="en-US" sz="2000" dirty="0" smtClean="0">
              <a:latin typeface="Times New Roman" pitchFamily="18" charset="0"/>
              <a:cs typeface="Times New Roman" pitchFamily="18" charset="0"/>
            </a:endParaRPr>
          </a:p>
          <a:p>
            <a:pPr lvl="1"/>
            <a:r>
              <a:rPr lang="en-US" u="sng" dirty="0" smtClean="0">
                <a:latin typeface="Times New Roman" pitchFamily="18" charset="0"/>
                <a:cs typeface="Times New Roman" pitchFamily="18" charset="0"/>
              </a:rPr>
              <a:t>We have to on those two components on </a:t>
            </a:r>
            <a:r>
              <a:rPr lang="en-US" u="sng" dirty="0" err="1" smtClean="0">
                <a:latin typeface="Times New Roman" pitchFamily="18" charset="0"/>
                <a:cs typeface="Times New Roman" pitchFamily="18" charset="0"/>
              </a:rPr>
              <a:t>Xampp</a:t>
            </a:r>
            <a:r>
              <a:rPr lang="en-US" u="sng" dirty="0" smtClean="0">
                <a:latin typeface="Times New Roman" pitchFamily="18" charset="0"/>
                <a:cs typeface="Times New Roman" pitchFamily="18" charset="0"/>
              </a:rPr>
              <a:t> for working on local host.</a:t>
            </a:r>
          </a:p>
          <a:p>
            <a:pPr lvl="1"/>
            <a:r>
              <a:rPr lang="en-US" u="sng" dirty="0" smtClean="0">
                <a:latin typeface="Times New Roman" pitchFamily="18" charset="0"/>
                <a:cs typeface="Times New Roman" pitchFamily="18" charset="0"/>
              </a:rPr>
              <a:t>We have to install word press on local host.</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12</a:t>
            </a:fld>
            <a:endParaRPr lang="en-US"/>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latin typeface="Times New Roman" pitchFamily="18" charset="0"/>
                <a:cs typeface="Times New Roman" pitchFamily="18" charset="0"/>
              </a:rPr>
              <a:t>For installing the word press on local hot steps are:</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lvl="0"/>
            <a:r>
              <a:rPr lang="en-US" dirty="0" smtClean="0"/>
              <a:t>Download XAMPP</a:t>
            </a:r>
            <a:endParaRPr lang="en-US" sz="2000" dirty="0" smtClean="0"/>
          </a:p>
          <a:p>
            <a:pPr lvl="0"/>
            <a:r>
              <a:rPr lang="en-US" dirty="0" smtClean="0"/>
              <a:t>Install &amp; Run the XAMPP on Your PC</a:t>
            </a:r>
            <a:endParaRPr lang="en-US" sz="2000" dirty="0" smtClean="0"/>
          </a:p>
          <a:p>
            <a:pPr lvl="0"/>
            <a:r>
              <a:rPr lang="en-US" dirty="0" smtClean="0"/>
              <a:t>Download Word Press Latest Version</a:t>
            </a:r>
            <a:endParaRPr lang="en-US" sz="2000" dirty="0" smtClean="0"/>
          </a:p>
          <a:p>
            <a:pPr lvl="0"/>
            <a:r>
              <a:rPr lang="en-US" dirty="0" smtClean="0"/>
              <a:t>Extract the all files into </a:t>
            </a:r>
            <a:r>
              <a:rPr lang="en-US" dirty="0" err="1" smtClean="0"/>
              <a:t>htdocs</a:t>
            </a:r>
            <a:r>
              <a:rPr lang="en-US" dirty="0" smtClean="0"/>
              <a:t> folder made by </a:t>
            </a:r>
            <a:r>
              <a:rPr lang="en-US" dirty="0" err="1" smtClean="0"/>
              <a:t>xampp</a:t>
            </a:r>
            <a:r>
              <a:rPr lang="en-US" dirty="0" smtClean="0"/>
              <a:t> in drive.</a:t>
            </a:r>
            <a:endParaRPr lang="en-US" sz="2000" dirty="0" smtClean="0"/>
          </a:p>
          <a:p>
            <a:pPr lvl="0"/>
            <a:r>
              <a:rPr lang="en-US" dirty="0" smtClean="0"/>
              <a:t>Create a Database using </a:t>
            </a:r>
            <a:r>
              <a:rPr lang="en-US" dirty="0" err="1" smtClean="0"/>
              <a:t>phpmyadmin</a:t>
            </a:r>
            <a:endParaRPr lang="en-US" sz="2000" dirty="0" smtClean="0"/>
          </a:p>
          <a:p>
            <a:pPr lvl="0"/>
            <a:r>
              <a:rPr lang="en-US" dirty="0" smtClean="0"/>
              <a:t>Install Word Press on Local host</a:t>
            </a:r>
            <a:endParaRPr lang="en-US" sz="2000" dirty="0" smtClean="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13</a:t>
            </a:fld>
            <a:endParaRPr lang="en-US"/>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itchFamily="18" charset="0"/>
                <a:cs typeface="Times New Roman" pitchFamily="18" charset="0"/>
              </a:rPr>
              <a:t>MY-SQL</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Every web application, howsoever simple or complicated, requires a database for storing collected data. My-SQL, which is open source, is the world’s most popular database management system. It powers everything from hobbyist websites to professional platforms like Word Press. You can learn how to master PHP with this free My-SQL database for beginner’s course.</a:t>
            </a:r>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14</a:t>
            </a:fld>
            <a:endParaRPr lang="en-US"/>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1974" y="121298"/>
            <a:ext cx="8744339" cy="1325563"/>
          </a:xfrm>
        </p:spPr>
        <p:txBody>
          <a:bodyPr/>
          <a:lstStyle/>
          <a:p>
            <a:r>
              <a:rPr lang="en-IN" dirty="0" smtClean="0">
                <a:latin typeface="Times New Roman" pitchFamily="18" charset="0"/>
                <a:cs typeface="Times New Roman" pitchFamily="18" charset="0"/>
              </a:rPr>
              <a:t>Features:</a:t>
            </a:r>
            <a:endParaRPr lang="en-US" dirty="0">
              <a:latin typeface="Times New Roman" pitchFamily="18" charset="0"/>
              <a:cs typeface="Times New Roman" pitchFamily="18" charset="0"/>
            </a:endParaRPr>
          </a:p>
        </p:txBody>
      </p:sp>
      <p:sp>
        <p:nvSpPr>
          <p:cNvPr id="3" name="Text Placeholder 2"/>
          <p:cNvSpPr>
            <a:spLocks noGrp="1"/>
          </p:cNvSpPr>
          <p:nvPr>
            <p:ph idx="1"/>
          </p:nvPr>
        </p:nvSpPr>
        <p:spPr/>
        <p:txBody>
          <a:bodyPr numCol="1">
            <a:normAutofit/>
          </a:bodyPr>
          <a:lstStyle/>
          <a:p>
            <a:r>
              <a:rPr lang="en-IN" dirty="0" smtClean="0">
                <a:latin typeface="Times New Roman" pitchFamily="18" charset="0"/>
                <a:cs typeface="Times New Roman" pitchFamily="18" charset="0"/>
              </a:rPr>
              <a:t>It helps to find Dream home.</a:t>
            </a:r>
          </a:p>
          <a:p>
            <a:r>
              <a:rPr lang="en-IN" dirty="0" smtClean="0">
                <a:latin typeface="Times New Roman" pitchFamily="18" charset="0"/>
                <a:cs typeface="Times New Roman" pitchFamily="18" charset="0"/>
              </a:rPr>
              <a:t>It is a user friendly platform.</a:t>
            </a:r>
          </a:p>
          <a:p>
            <a:r>
              <a:rPr lang="en-IN" dirty="0" smtClean="0">
                <a:latin typeface="Times New Roman" pitchFamily="18" charset="0"/>
                <a:cs typeface="Times New Roman" pitchFamily="18" charset="0"/>
              </a:rPr>
              <a:t>You can find easily a Property for rent and buy.</a:t>
            </a:r>
          </a:p>
          <a:p>
            <a:r>
              <a:rPr lang="en-IN" dirty="0" smtClean="0">
                <a:latin typeface="Times New Roman" pitchFamily="18" charset="0"/>
                <a:cs typeface="Times New Roman" pitchFamily="18" charset="0"/>
              </a:rPr>
              <a:t>You can list a property which you want to sell.</a:t>
            </a:r>
          </a:p>
          <a:p>
            <a:r>
              <a:rPr lang="en-IN" dirty="0" smtClean="0">
                <a:latin typeface="Times New Roman" pitchFamily="18" charset="0"/>
                <a:cs typeface="Times New Roman" pitchFamily="18" charset="0"/>
              </a:rPr>
              <a:t>Our agents helps you to find Dream Home.</a:t>
            </a:r>
            <a:endParaRPr lang="en-US"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15</a:t>
            </a:fld>
            <a:endParaRPr lang="en-US"/>
          </a:p>
        </p:txBody>
      </p:sp>
    </p:spTree>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1974" y="121298"/>
            <a:ext cx="8744339" cy="1325563"/>
          </a:xfrm>
        </p:spPr>
        <p:txBody>
          <a:bodyPr/>
          <a:lstStyle/>
          <a:p>
            <a:r>
              <a:rPr lang="en-IN" dirty="0" smtClean="0">
                <a:latin typeface="Times New Roman" pitchFamily="18" charset="0"/>
                <a:cs typeface="Times New Roman" pitchFamily="18" charset="0"/>
              </a:rPr>
              <a:t>Objectives:</a:t>
            </a:r>
            <a:endParaRPr lang="en-US" dirty="0">
              <a:latin typeface="Times New Roman" pitchFamily="18" charset="0"/>
              <a:cs typeface="Times New Roman" pitchFamily="18" charset="0"/>
            </a:endParaRPr>
          </a:p>
        </p:txBody>
      </p:sp>
      <p:sp>
        <p:nvSpPr>
          <p:cNvPr id="3" name="Text Placeholder 2"/>
          <p:cNvSpPr>
            <a:spLocks noGrp="1"/>
          </p:cNvSpPr>
          <p:nvPr>
            <p:ph idx="1"/>
          </p:nvPr>
        </p:nvSpPr>
        <p:spPr/>
        <p:txBody>
          <a:bodyPr numCol="1">
            <a:normAutofit/>
          </a:bodyPr>
          <a:lstStyle/>
          <a:p>
            <a:r>
              <a:rPr lang="en-US" dirty="0" smtClean="0">
                <a:latin typeface="Times New Roman" pitchFamily="18" charset="0"/>
                <a:cs typeface="Times New Roman" pitchFamily="18" charset="0"/>
              </a:rPr>
              <a:t>The foremost objective of this project was to give a different visualization styles to the Real Estate Website which has more features, attractive animations and all together a new look in contrast to the already existing websites. Usually in a real estate website, the property search page consist of traditional search style i.e. a set of textboxes / drop-downs to select a particular county or MLS# for the property to search along with other web controls to specify the number of beds / baths or any additional features they are looking in the property. In contrast, this website provides altogether a new visualization of the search page.</a:t>
            </a:r>
            <a:endParaRPr lang="en-US"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16</a:t>
            </a:fld>
            <a:endParaRPr lang="en-US"/>
          </a:p>
        </p:txBody>
      </p:sp>
    </p:spTree>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itchFamily="18" charset="0"/>
                <a:cs typeface="Times New Roman" pitchFamily="18" charset="0"/>
              </a:rPr>
              <a:t>Scope:</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The scope of my project “Real Estate Web Application” is to enable the buyers to search for property listings online. The motive of developing this Application is to design a feature rich search engine which can make the search of commercial land/properties an easy task.</a:t>
            </a:r>
          </a:p>
          <a:p>
            <a:r>
              <a:rPr lang="en-US" dirty="0" smtClean="0">
                <a:latin typeface="Times New Roman" pitchFamily="18" charset="0"/>
                <a:cs typeface="Times New Roman" pitchFamily="18" charset="0"/>
              </a:rPr>
              <a:t>Goal is to gain a good knowledge of the complete life cycle of the project development starting from the Requirement Gathering Phase to the Testing Phase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17</a:t>
            </a:fld>
            <a:endParaRPr lang="en-US"/>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itchFamily="18" charset="0"/>
                <a:cs typeface="Times New Roman" pitchFamily="18" charset="0"/>
              </a:rPr>
              <a:t>ER-Diagram</a:t>
            </a: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18</a:t>
            </a:fld>
            <a:endParaRPr lang="en-US"/>
          </a:p>
        </p:txBody>
      </p:sp>
      <p:pic>
        <p:nvPicPr>
          <p:cNvPr id="5" name="Content Placeholder 4"/>
          <p:cNvPicPr>
            <a:picLocks noGrp="1"/>
          </p:cNvPicPr>
          <p:nvPr>
            <p:ph idx="1"/>
          </p:nvPr>
        </p:nvPicPr>
        <p:blipFill>
          <a:blip r:embed="rId2" cstate="print"/>
          <a:srcRect/>
          <a:stretch>
            <a:fillRect/>
          </a:stretch>
        </p:blipFill>
        <p:spPr bwMode="auto">
          <a:xfrm>
            <a:off x="1530220" y="1905000"/>
            <a:ext cx="9694506" cy="4267200"/>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Testing:</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latin typeface="Times New Roman" pitchFamily="18" charset="0"/>
                <a:cs typeface="Times New Roman" pitchFamily="18" charset="0"/>
              </a:rPr>
              <a:t>Performance of a web-application can be tested done by applying the Load and Stress Testing on it. Load testing is subjecting the application to a statistically representative load. This testing is done in support of the application reliability testing and in performance testing. In performance testing, the load is varied from minimum (zero) to the maximum level the application can handle without application-specific excessive delay. In this testing the realistic workloads are characterized, simulated and submitted to the system under test. Load Testing verifies the acceptability of the target-of-test's performance behavior under varying operational conditions (such as number of users/threads, number of loop counts, etc.) while the configuration remains constant. While the Stress Testing verifies the acceptability of the target-of-test's performance behavior when abnormal or extreme conditions are encountered, such as diminished resources or extremely high number of users. Extreme loads are used in load stress testing - to find the breaking point and bottlenecks of tested system. In load stress testing we have tried breaking the application by an extreme load and expose bugs that are likely to appear under stress, such as data corruption, buffer overflows, large number of users, etc. 27 Load analysis needs to proceed by having a special purpose browser act like a human user. This assures that the performance checking experiment indicates true performance - not performance on simulated but unrealistic conditions. The testing tools try to perform Load Simulation to re-create a realistic scenario and so the results obtained assures that they can be used to analyze the performance characteristics of the web site under high load condition</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19</a:t>
            </a:fld>
            <a:endParaRPr lang="en-US"/>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itchFamily="18" charset="0"/>
                <a:cs typeface="Times New Roman" pitchFamily="18" charset="0"/>
              </a:rPr>
              <a:t>What is Real Estate:</a:t>
            </a:r>
            <a:endParaRPr lang="en-US" dirty="0">
              <a:latin typeface="Times New Roman" pitchFamily="18" charset="0"/>
              <a:cs typeface="Times New Roman" pitchFamily="18" charset="0"/>
            </a:endParaRPr>
          </a:p>
        </p:txBody>
      </p:sp>
      <p:sp>
        <p:nvSpPr>
          <p:cNvPr id="3" name="Text Placeholder 2"/>
          <p:cNvSpPr>
            <a:spLocks noGrp="1"/>
          </p:cNvSpPr>
          <p:nvPr>
            <p:ph idx="1"/>
          </p:nvPr>
        </p:nvSpPr>
        <p:spPr/>
        <p:txBody>
          <a:bodyPr>
            <a:normAutofit/>
          </a:bodyPr>
          <a:lstStyle/>
          <a:p>
            <a:r>
              <a:rPr lang="en-US" dirty="0" smtClean="0">
                <a:latin typeface="Times New Roman" pitchFamily="18" charset="0"/>
                <a:cs typeface="Times New Roman" pitchFamily="18" charset="0"/>
              </a:rPr>
              <a:t>Real estate is the land along with any permanent improvements attached to the land, whether natural or man-made—including water, trees, minerals, buildings, homes, fences, and bridges. Real estate is a form of real property. It differs from personal property, which are things not permanently attached to the land, such as vehicles, boats, jewelry, furniture, and farm equipment.</a:t>
            </a:r>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a:t>
            </a:fld>
            <a:endParaRPr lang="en-US"/>
          </a:p>
        </p:txBody>
      </p:sp>
    </p:spTree>
  </p:cSld>
  <p:clrMapOvr>
    <a:masterClrMapping/>
  </p:clrMapOvr>
  <p:transition spd="med">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itchFamily="18" charset="0"/>
                <a:cs typeface="Times New Roman" pitchFamily="18" charset="0"/>
              </a:rPr>
              <a:t>Conclusion:</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lnSpcReduction="10000"/>
          </a:bodyPr>
          <a:lstStyle/>
          <a:p>
            <a:r>
              <a:rPr lang="en-US" dirty="0" smtClean="0">
                <a:latin typeface="Times New Roman" pitchFamily="18" charset="0"/>
                <a:cs typeface="Times New Roman" pitchFamily="18" charset="0"/>
              </a:rPr>
              <a:t>This Real Estate Web Application is a typical Word press site. It uses Drag and drop function environment. The buyer performs a search for the property listings by putting either Zip code/City/State or MLS# in the search textbox. The business logic tier communicates with the database tier requesting the results of the query sent by it. The results obtained by the database are displayed on the data grid, by refreshing the grid rather than refreshing the entire web page. Efficiency of the application is improved by the use of web methods that help in separating Application Tier from the Presentation Tier. The performance of this application is evaluated by rigorously testing it against various test scenarios. Efficiency and correctness of the application is evaluated with the help of various test cases. Some ways in which this system could be enhanced with additional functionalities are discussed in the section.</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20</a:t>
            </a:fld>
            <a:endParaRPr lang="en-US"/>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itchFamily="18" charset="0"/>
                <a:cs typeface="Times New Roman" pitchFamily="18" charset="0"/>
              </a:rPr>
              <a:t>Future Extension of Project:</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dirty="0" smtClean="0">
                <a:latin typeface="Times New Roman" pitchFamily="18" charset="0"/>
                <a:cs typeface="Times New Roman" pitchFamily="18" charset="0"/>
              </a:rPr>
              <a:t>This project is developed as a master’s project and still gives lot of scope for its extension which could be made to the project if it is going to be developed as commercial product. This project just deals with the Home page and Search page to search for property listings, more functionality can be added for searching the agents and offices making it a complete application. The feature of providing Google Maps within this application adds up to 45 the functionality of the website. With the advancement of technology, dynamic maps can be generated using AJAX which can help the buyer locate a particular area where the property is located in the Google Map. Inclusion of all these features would make the application feature rich.</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21</a:t>
            </a:fld>
            <a:endParaRPr lang="en-US"/>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itchFamily="18" charset="0"/>
                <a:cs typeface="Times New Roman" pitchFamily="18" charset="0"/>
              </a:rPr>
              <a:t>References</a:t>
            </a:r>
            <a:endParaRPr lang="en-US" dirty="0">
              <a:latin typeface="Times New Roman" pitchFamily="18" charset="0"/>
              <a:cs typeface="Times New Roman" pitchFamily="18" charset="0"/>
            </a:endParaRPr>
          </a:p>
        </p:txBody>
      </p:sp>
      <p:sp>
        <p:nvSpPr>
          <p:cNvPr id="3" name="Text Placeholder 2"/>
          <p:cNvSpPr>
            <a:spLocks noGrp="1"/>
          </p:cNvSpPr>
          <p:nvPr>
            <p:ph idx="1"/>
          </p:nvPr>
        </p:nvSpPr>
        <p:spPr/>
        <p:txBody>
          <a:bodyPr>
            <a:normAutofit fontScale="62500" lnSpcReduction="20000"/>
          </a:bodyPr>
          <a:lstStyle/>
          <a:p>
            <a:r>
              <a:rPr lang="en-IN" sz="2800" dirty="0" smtClean="0">
                <a:latin typeface="Times New Roman" pitchFamily="18" charset="0"/>
                <a:cs typeface="Times New Roman" pitchFamily="18" charset="0"/>
              </a:rPr>
              <a:t>What is Real Estate</a:t>
            </a:r>
          </a:p>
          <a:p>
            <a:pPr>
              <a:buNone/>
            </a:pPr>
            <a:r>
              <a:rPr lang="en-US" sz="2800" dirty="0" smtClean="0">
                <a:hlinkClick r:id="rId2"/>
              </a:rPr>
              <a:t>Real Estate Definition (investopedia.com)</a:t>
            </a:r>
            <a:endParaRPr lang="en-IN" sz="2800" dirty="0" smtClean="0">
              <a:latin typeface="Times New Roman" pitchFamily="18" charset="0"/>
              <a:cs typeface="Times New Roman" pitchFamily="18" charset="0"/>
            </a:endParaRPr>
          </a:p>
          <a:p>
            <a:pPr lvl="0"/>
            <a:r>
              <a:rPr lang="en-US" sz="2800" b="1" dirty="0" smtClean="0"/>
              <a:t>Scope of the project</a:t>
            </a:r>
            <a:endParaRPr lang="en-US" sz="2800" dirty="0" smtClean="0"/>
          </a:p>
          <a:p>
            <a:pPr>
              <a:buNone/>
            </a:pPr>
            <a:r>
              <a:rPr lang="en-US" sz="2800" b="1" u="sng" dirty="0" smtClean="0">
                <a:hlinkClick r:id="rId3"/>
              </a:rPr>
              <a:t>https://core.ac.uk/download/5165004.pdf</a:t>
            </a:r>
            <a:endParaRPr lang="en-US" sz="2800" dirty="0" smtClean="0"/>
          </a:p>
          <a:p>
            <a:pPr lvl="0"/>
            <a:r>
              <a:rPr lang="en-US" sz="2800" b="1" dirty="0" smtClean="0"/>
              <a:t>Word press features</a:t>
            </a:r>
          </a:p>
          <a:p>
            <a:pPr lvl="0">
              <a:buNone/>
            </a:pPr>
            <a:r>
              <a:rPr lang="en-US" sz="2800" b="1" u="sng" dirty="0" smtClean="0">
                <a:hlinkClick r:id="rId4"/>
              </a:rPr>
              <a:t>https://www.geeksforgeeks.org/introduction-wordpress/</a:t>
            </a:r>
            <a:endParaRPr lang="en-US" sz="2800" dirty="0" smtClean="0"/>
          </a:p>
          <a:p>
            <a:pPr lvl="0"/>
            <a:r>
              <a:rPr lang="en-US" sz="2800" b="1" dirty="0" err="1" smtClean="0"/>
              <a:t>Xampp</a:t>
            </a:r>
            <a:endParaRPr lang="en-US" sz="2800" dirty="0" smtClean="0"/>
          </a:p>
          <a:p>
            <a:pPr>
              <a:buNone/>
            </a:pPr>
            <a:r>
              <a:rPr lang="en-US" sz="2800" b="1" u="sng" dirty="0" smtClean="0">
                <a:hlinkClick r:id="rId5"/>
              </a:rPr>
              <a:t>https://www.cs.wcupa.edu/rkline/index/xampp</a:t>
            </a:r>
            <a:endParaRPr lang="en-US" sz="2800" dirty="0" smtClean="0"/>
          </a:p>
          <a:p>
            <a:pPr lvl="0"/>
            <a:r>
              <a:rPr lang="en-US" sz="2800" b="1" dirty="0" smtClean="0"/>
              <a:t>Objectives of the project</a:t>
            </a:r>
            <a:endParaRPr lang="en-US" sz="2800" dirty="0" smtClean="0"/>
          </a:p>
          <a:p>
            <a:pPr>
              <a:buNone/>
            </a:pPr>
            <a:r>
              <a:rPr lang="en-US" sz="2800" b="1" u="sng" dirty="0" smtClean="0">
                <a:hlinkClick r:id="rId3"/>
              </a:rPr>
              <a:t>https://core.ac.uk/download/5165004.pdf</a:t>
            </a:r>
            <a:endParaRPr lang="en-US" sz="2800" dirty="0" smtClean="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22</a:t>
            </a:fld>
            <a:endParaRPr lang="en-US"/>
          </a:p>
        </p:txBody>
      </p:sp>
    </p:spTree>
  </p:cSld>
  <p:clrMapOvr>
    <a:masterClrMapping/>
  </p:clrMapOvr>
  <p:transition spd="med">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p:txBody>
          <a:bodyPr>
            <a:normAutofit/>
          </a:bodyPr>
          <a:lstStyle/>
          <a:p>
            <a:pPr lvl="0"/>
            <a:r>
              <a:rPr lang="en-US" b="1" dirty="0" err="1" smtClean="0"/>
              <a:t>Mysql</a:t>
            </a:r>
            <a:r>
              <a:rPr lang="en-US" b="1" dirty="0" smtClean="0"/>
              <a:t>:</a:t>
            </a:r>
            <a:endParaRPr lang="en-US" dirty="0" smtClean="0"/>
          </a:p>
          <a:p>
            <a:r>
              <a:rPr lang="en-US" b="1" u="sng" dirty="0" smtClean="0">
                <a:hlinkClick r:id="rId2"/>
              </a:rPr>
              <a:t>https://en.wikipedia.org/wiki/mysql</a:t>
            </a:r>
            <a:endParaRPr lang="en-US" dirty="0" smtClean="0"/>
          </a:p>
          <a:p>
            <a:pPr>
              <a:buNone/>
            </a:pPr>
            <a:endParaRPr lang="en-US" dirty="0" smtClean="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cxnSp>
        <p:nvCxnSpPr>
          <p:cNvPr id="207" name="Google Shape;207;p3"/>
          <p:cNvCxnSpPr/>
          <p:nvPr/>
        </p:nvCxnSpPr>
        <p:spPr>
          <a:xfrm>
            <a:off x="9347200" y="0"/>
            <a:ext cx="1828800" cy="1828800"/>
          </a:xfrm>
          <a:prstGeom prst="straightConnector1">
            <a:avLst/>
          </a:prstGeom>
          <a:noFill/>
          <a:ln w="9525" cap="flat" cmpd="sng">
            <a:solidFill>
              <a:schemeClr val="accent2"/>
            </a:solidFill>
            <a:prstDash val="solid"/>
            <a:miter lim="800000"/>
            <a:headEnd type="none" w="sm" len="sm"/>
            <a:tailEnd type="none" w="sm" len="sm"/>
          </a:ln>
        </p:spPr>
      </p:cxnSp>
      <p:cxnSp>
        <p:nvCxnSpPr>
          <p:cNvPr id="208" name="Google Shape;208;p3"/>
          <p:cNvCxnSpPr/>
          <p:nvPr/>
        </p:nvCxnSpPr>
        <p:spPr>
          <a:xfrm>
            <a:off x="10169128" y="0"/>
            <a:ext cx="663972" cy="663972"/>
          </a:xfrm>
          <a:prstGeom prst="straightConnector1">
            <a:avLst/>
          </a:prstGeom>
          <a:noFill/>
          <a:ln w="9525" cap="flat" cmpd="sng">
            <a:solidFill>
              <a:schemeClr val="accent2"/>
            </a:solidFill>
            <a:prstDash val="solid"/>
            <a:miter lim="800000"/>
            <a:headEnd type="none" w="sm" len="sm"/>
            <a:tailEnd type="none" w="sm" len="sm"/>
          </a:ln>
        </p:spPr>
      </p:cxnSp>
      <p:cxnSp>
        <p:nvCxnSpPr>
          <p:cNvPr id="209" name="Google Shape;209;p3"/>
          <p:cNvCxnSpPr/>
          <p:nvPr/>
        </p:nvCxnSpPr>
        <p:spPr>
          <a:xfrm>
            <a:off x="733426" y="6294597"/>
            <a:ext cx="558345" cy="558345"/>
          </a:xfrm>
          <a:prstGeom prst="straightConnector1">
            <a:avLst/>
          </a:prstGeom>
          <a:noFill/>
          <a:ln w="9525" cap="flat" cmpd="sng">
            <a:solidFill>
              <a:schemeClr val="accent2"/>
            </a:solidFill>
            <a:prstDash val="solid"/>
            <a:miter lim="800000"/>
            <a:headEnd type="none" w="sm" len="sm"/>
            <a:tailEnd type="none" w="sm" len="sm"/>
          </a:ln>
        </p:spPr>
      </p:cxnSp>
      <p:cxnSp>
        <p:nvCxnSpPr>
          <p:cNvPr id="210" name="Google Shape;210;p3"/>
          <p:cNvCxnSpPr/>
          <p:nvPr/>
        </p:nvCxnSpPr>
        <p:spPr>
          <a:xfrm>
            <a:off x="390526" y="5129689"/>
            <a:ext cx="1728311" cy="1728311"/>
          </a:xfrm>
          <a:prstGeom prst="straightConnector1">
            <a:avLst/>
          </a:prstGeom>
          <a:noFill/>
          <a:ln w="9525" cap="flat" cmpd="sng">
            <a:solidFill>
              <a:schemeClr val="accent2"/>
            </a:solidFill>
            <a:prstDash val="solid"/>
            <a:miter lim="800000"/>
            <a:headEnd type="none" w="sm" len="sm"/>
            <a:tailEnd type="none" w="sm" len="sm"/>
          </a:ln>
        </p:spPr>
      </p:cxnSp>
      <p:sp>
        <p:nvSpPr>
          <p:cNvPr id="211" name="Google Shape;211;p3"/>
          <p:cNvSpPr txBox="1"/>
          <p:nvPr/>
        </p:nvSpPr>
        <p:spPr>
          <a:xfrm>
            <a:off x="1485902" y="2249080"/>
            <a:ext cx="10725148" cy="1231106"/>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FFFFFF"/>
              </a:buClr>
              <a:buSzPts val="8000"/>
              <a:buFont typeface="Arial"/>
              <a:buNone/>
            </a:pPr>
            <a:r>
              <a:rPr lang="en-US" sz="8000" b="0" i="0" u="none" strike="noStrike" cap="none" dirty="0">
                <a:solidFill>
                  <a:srgbClr val="FFFFFF"/>
                </a:solidFill>
                <a:latin typeface="Arial"/>
                <a:ea typeface="Arial"/>
                <a:cs typeface="Arial"/>
                <a:sym typeface="Arial"/>
              </a:rPr>
              <a:t>THANK YOU</a:t>
            </a:r>
            <a:endParaRPr dirty="0"/>
          </a:p>
        </p:txBody>
      </p:sp>
      <p:sp>
        <p:nvSpPr>
          <p:cNvPr id="212" name="Google Shape;212;p3"/>
          <p:cNvSpPr/>
          <p:nvPr/>
        </p:nvSpPr>
        <p:spPr>
          <a:xfrm>
            <a:off x="2641599" y="1214279"/>
            <a:ext cx="2430463" cy="3225800"/>
          </a:xfrm>
          <a:custGeom>
            <a:avLst/>
            <a:gdLst/>
            <a:ahLst/>
            <a:cxnLst/>
            <a:rect l="l" t="t" r="r" b="b"/>
            <a:pathLst>
              <a:path w="2430463" h="3225800" extrusionOk="0">
                <a:moveTo>
                  <a:pt x="2430463" y="2413000"/>
                </a:moveTo>
                <a:lnTo>
                  <a:pt x="1612900" y="3225800"/>
                </a:lnTo>
                <a:lnTo>
                  <a:pt x="0" y="1612900"/>
                </a:lnTo>
                <a:lnTo>
                  <a:pt x="1612900" y="0"/>
                </a:lnTo>
                <a:lnTo>
                  <a:pt x="2430463" y="817563"/>
                </a:lnTo>
              </a:path>
            </a:pathLst>
          </a:custGeom>
          <a:noFill/>
          <a:ln w="381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13" name="Google Shape;213;p3"/>
          <p:cNvSpPr/>
          <p:nvPr/>
        </p:nvSpPr>
        <p:spPr>
          <a:xfrm>
            <a:off x="2898774" y="1214279"/>
            <a:ext cx="2430463" cy="3225800"/>
          </a:xfrm>
          <a:custGeom>
            <a:avLst/>
            <a:gdLst/>
            <a:ahLst/>
            <a:cxnLst/>
            <a:rect l="l" t="t" r="r" b="b"/>
            <a:pathLst>
              <a:path w="2430463" h="3225800" extrusionOk="0">
                <a:moveTo>
                  <a:pt x="2430463" y="2413000"/>
                </a:moveTo>
                <a:lnTo>
                  <a:pt x="1612900" y="3225800"/>
                </a:lnTo>
                <a:lnTo>
                  <a:pt x="0" y="1612900"/>
                </a:lnTo>
                <a:lnTo>
                  <a:pt x="1612900" y="0"/>
                </a:lnTo>
                <a:lnTo>
                  <a:pt x="2430463" y="817563"/>
                </a:lnTo>
              </a:path>
            </a:pathLst>
          </a:custGeom>
          <a:noFill/>
          <a:ln w="38100" cap="flat" cmpd="sng">
            <a:solidFill>
              <a:srgbClr val="FFFF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1" name="Slide Number Placeholder 10"/>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24</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What is Real Estate Website:</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fontAlgn="base">
              <a:buNone/>
            </a:pPr>
            <a:endParaRPr lang="en-US" dirty="0" smtClean="0">
              <a:latin typeface="Times New Roman" pitchFamily="18" charset="0"/>
              <a:cs typeface="Times New Roman" pitchFamily="18" charset="0"/>
            </a:endParaRPr>
          </a:p>
          <a:p>
            <a:r>
              <a:rPr lang="en-IN" dirty="0" smtClean="0">
                <a:latin typeface="Times New Roman" pitchFamily="18" charset="0"/>
                <a:cs typeface="Times New Roman" pitchFamily="18" charset="0"/>
              </a:rPr>
              <a:t>A platform which growing a Real Estate business on Digital Platform is called a Real Estate Website. It helps to customer find his Dream Home easily on a simple friendly platform. </a:t>
            </a: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3</a:t>
            </a:fld>
            <a:endParaRPr lang="en-US"/>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3980" y="0"/>
            <a:ext cx="8725678" cy="1325563"/>
          </a:xfrm>
        </p:spPr>
        <p:txBody>
          <a:bodyPr/>
          <a:lstStyle/>
          <a:p>
            <a:r>
              <a:rPr lang="en-IN" dirty="0" smtClean="0">
                <a:latin typeface="Times New Roman" pitchFamily="18" charset="0"/>
                <a:cs typeface="Times New Roman" pitchFamily="18" charset="0"/>
              </a:rPr>
              <a:t>My Project:- </a:t>
            </a:r>
            <a:r>
              <a:rPr lang="en-IN" dirty="0" err="1" smtClean="0">
                <a:latin typeface="Times New Roman" pitchFamily="18" charset="0"/>
                <a:cs typeface="Times New Roman" pitchFamily="18" charset="0"/>
              </a:rPr>
              <a:t>RealHomes</a:t>
            </a:r>
            <a:endParaRPr lang="en-US" dirty="0" smtClean="0">
              <a:latin typeface="Times New Roman" pitchFamily="18" charset="0"/>
              <a:cs typeface="Times New Roman" pitchFamily="18" charset="0"/>
            </a:endParaRPr>
          </a:p>
        </p:txBody>
      </p:sp>
      <p:sp>
        <p:nvSpPr>
          <p:cNvPr id="3" name="Text Placeholder 2"/>
          <p:cNvSpPr>
            <a:spLocks noGrp="1"/>
          </p:cNvSpPr>
          <p:nvPr>
            <p:ph idx="1"/>
          </p:nvPr>
        </p:nvSpPr>
        <p:spPr/>
        <p:txBody>
          <a:bodyPr/>
          <a:lstStyle/>
          <a:p>
            <a:r>
              <a:rPr lang="en-IN" dirty="0" smtClean="0">
                <a:latin typeface="Times New Roman" pitchFamily="18" charset="0"/>
                <a:cs typeface="Times New Roman" pitchFamily="18" charset="0"/>
              </a:rPr>
              <a:t>It helps to find Dream home.</a:t>
            </a:r>
          </a:p>
          <a:p>
            <a:r>
              <a:rPr lang="en-IN" dirty="0" smtClean="0">
                <a:latin typeface="Times New Roman" pitchFamily="18" charset="0"/>
                <a:cs typeface="Times New Roman" pitchFamily="18" charset="0"/>
              </a:rPr>
              <a:t>It is a user friendly platform.</a:t>
            </a:r>
          </a:p>
          <a:p>
            <a:r>
              <a:rPr lang="en-IN" dirty="0" smtClean="0">
                <a:latin typeface="Times New Roman" pitchFamily="18" charset="0"/>
                <a:cs typeface="Times New Roman" pitchFamily="18" charset="0"/>
              </a:rPr>
              <a:t>You can find easily a Property for rent and buy.</a:t>
            </a:r>
          </a:p>
          <a:p>
            <a:r>
              <a:rPr lang="en-IN" dirty="0" smtClean="0">
                <a:latin typeface="Times New Roman" pitchFamily="18" charset="0"/>
                <a:cs typeface="Times New Roman" pitchFamily="18" charset="0"/>
              </a:rPr>
              <a:t>You can list a property which you want to sell.</a:t>
            </a:r>
          </a:p>
          <a:p>
            <a:r>
              <a:rPr lang="en-IN" dirty="0" smtClean="0">
                <a:latin typeface="Times New Roman" pitchFamily="18" charset="0"/>
                <a:cs typeface="Times New Roman" pitchFamily="18" charset="0"/>
              </a:rPr>
              <a:t>Our agents helps you to find Dream Home.</a:t>
            </a:r>
            <a:endParaRPr lang="en-US" dirty="0" smtClean="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4</a:t>
            </a:fld>
            <a:endParaRPr lang="en-US"/>
          </a:p>
        </p:txBody>
      </p:sp>
    </p:spTree>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itchFamily="18" charset="0"/>
                <a:cs typeface="Times New Roman" pitchFamily="18" charset="0"/>
              </a:rPr>
              <a:t>Technology Used:</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fontAlgn="base"/>
            <a:r>
              <a:rPr lang="en-US" dirty="0" err="1" smtClean="0">
                <a:latin typeface="Times New Roman" pitchFamily="18" charset="0"/>
                <a:cs typeface="Times New Roman" pitchFamily="18" charset="0"/>
              </a:rPr>
              <a:t>WordPress</a:t>
            </a:r>
            <a:endParaRPr lang="en-US" dirty="0" smtClean="0">
              <a:latin typeface="Times New Roman" pitchFamily="18" charset="0"/>
              <a:cs typeface="Times New Roman" pitchFamily="18" charset="0"/>
            </a:endParaRPr>
          </a:p>
          <a:p>
            <a:pPr fontAlgn="base"/>
            <a:r>
              <a:rPr lang="en-IN" dirty="0" err="1" smtClean="0">
                <a:latin typeface="Times New Roman" pitchFamily="18" charset="0"/>
                <a:cs typeface="Times New Roman" pitchFamily="18" charset="0"/>
              </a:rPr>
              <a:t>WordPress</a:t>
            </a:r>
            <a:r>
              <a:rPr lang="en-IN" dirty="0" smtClean="0">
                <a:latin typeface="Times New Roman" pitchFamily="18" charset="0"/>
                <a:cs typeface="Times New Roman" pitchFamily="18" charset="0"/>
              </a:rPr>
              <a:t> Plug-</a:t>
            </a:r>
            <a:r>
              <a:rPr lang="en-IN" dirty="0" err="1" smtClean="0">
                <a:latin typeface="Times New Roman" pitchFamily="18" charset="0"/>
                <a:cs typeface="Times New Roman" pitchFamily="18" charset="0"/>
              </a:rPr>
              <a:t>In’s</a:t>
            </a:r>
            <a:endParaRPr lang="en-US" dirty="0" smtClean="0">
              <a:latin typeface="Times New Roman" pitchFamily="18" charset="0"/>
              <a:cs typeface="Times New Roman" pitchFamily="18" charset="0"/>
            </a:endParaRPr>
          </a:p>
          <a:p>
            <a:pPr fontAlgn="base"/>
            <a:r>
              <a:rPr lang="en-IN" dirty="0" err="1" smtClean="0">
                <a:latin typeface="Times New Roman" pitchFamily="18" charset="0"/>
                <a:cs typeface="Times New Roman" pitchFamily="18" charset="0"/>
              </a:rPr>
              <a:t>Xampp</a:t>
            </a:r>
            <a:endParaRPr lang="en-IN" dirty="0" smtClean="0">
              <a:latin typeface="Times New Roman" pitchFamily="18" charset="0"/>
              <a:cs typeface="Times New Roman" pitchFamily="18" charset="0"/>
            </a:endParaRPr>
          </a:p>
          <a:p>
            <a:pPr fontAlgn="base"/>
            <a:r>
              <a:rPr lang="en-IN" dirty="0" err="1" smtClean="0">
                <a:latin typeface="Times New Roman" pitchFamily="18" charset="0"/>
                <a:cs typeface="Times New Roman" pitchFamily="18" charset="0"/>
              </a:rPr>
              <a:t>Mysql</a:t>
            </a: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5</a:t>
            </a:fld>
            <a:endParaRPr lang="en-US"/>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7997" y="122529"/>
            <a:ext cx="8735008" cy="1325563"/>
          </a:xfrm>
        </p:spPr>
        <p:txBody>
          <a:bodyPr>
            <a:normAutofit/>
          </a:bodyPr>
          <a:lstStyle/>
          <a:p>
            <a:r>
              <a:rPr lang="en-IN" dirty="0" err="1" smtClean="0">
                <a:latin typeface="Times New Roman" pitchFamily="18" charset="0"/>
                <a:cs typeface="Times New Roman" pitchFamily="18" charset="0"/>
              </a:rPr>
              <a:t>WordPress</a:t>
            </a:r>
            <a:r>
              <a:rPr lang="en-IN"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
        <p:nvSpPr>
          <p:cNvPr id="3" name="Text Placeholder 2"/>
          <p:cNvSpPr>
            <a:spLocks noGrp="1"/>
          </p:cNvSpPr>
          <p:nvPr>
            <p:ph idx="1"/>
          </p:nvPr>
        </p:nvSpPr>
        <p:spPr/>
        <p:txBody>
          <a:bodyPr>
            <a:normAutofit/>
          </a:bodyPr>
          <a:lstStyle/>
          <a:p>
            <a:r>
              <a:rPr lang="en-US" dirty="0" smtClean="0"/>
              <a:t>Basically I am using Word Press to Built the site. Word Press is a free, open-source website creation platform. On a more technical level, Word Press is a content management system (CMS) written in PHP that uses a My-SQL database. In non-geek speak; Word Press is the easiest and most powerful blogging and website builder in existence today.</a:t>
            </a:r>
          </a:p>
          <a:p>
            <a:r>
              <a:rPr lang="en-US" dirty="0" smtClean="0"/>
              <a:t>Word Press is an excellent website platform for a variety of websites. From blogging to e-commerce to business and portfolio websites, Word Press is a versatile CMS. Designed with usability and flexibility in mind, Word Press is a great solution for both large and small websites.</a:t>
            </a:r>
          </a:p>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6</a:t>
            </a:fld>
            <a:endParaRPr lang="en-US"/>
          </a:p>
        </p:txBody>
      </p:sp>
    </p:spTree>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latin typeface="Times New Roman" pitchFamily="18" charset="0"/>
                <a:cs typeface="Times New Roman" pitchFamily="18" charset="0"/>
              </a:rPr>
              <a:t>WordPress</a:t>
            </a:r>
            <a:r>
              <a:rPr lang="en-IN" dirty="0" smtClean="0">
                <a:latin typeface="Times New Roman" pitchFamily="18" charset="0"/>
                <a:cs typeface="Times New Roman" pitchFamily="18" charset="0"/>
              </a:rPr>
              <a:t> Features:</a:t>
            </a:r>
            <a:endParaRPr lang="en-US" dirty="0">
              <a:latin typeface="Times New Roman" pitchFamily="18" charset="0"/>
              <a:cs typeface="Times New Roman" pitchFamily="18" charset="0"/>
            </a:endParaRPr>
          </a:p>
        </p:txBody>
      </p:sp>
      <p:sp>
        <p:nvSpPr>
          <p:cNvPr id="3" name="Text Placeholder 2"/>
          <p:cNvSpPr>
            <a:spLocks noGrp="1"/>
          </p:cNvSpPr>
          <p:nvPr>
            <p:ph idx="1"/>
          </p:nvPr>
        </p:nvSpPr>
        <p:spPr/>
        <p:txBody>
          <a:bodyPr>
            <a:normAutofit fontScale="85000" lnSpcReduction="10000"/>
          </a:bodyPr>
          <a:lstStyle/>
          <a:p>
            <a:r>
              <a:rPr lang="en-US" dirty="0" smtClean="0"/>
              <a:t>As a website building platform and CMS, Word Press boasts an impressive feature set. Here are just a few of the many features of Word Press.</a:t>
            </a:r>
          </a:p>
          <a:p>
            <a:pPr lvl="0"/>
            <a:r>
              <a:rPr lang="en-US" b="1" dirty="0" smtClean="0"/>
              <a:t>SEO</a:t>
            </a:r>
            <a:r>
              <a:rPr lang="en-US" dirty="0" smtClean="0"/>
              <a:t> – Search Engine Optimization (SEO) begins at a technical level and Word Press delivers an exceptional code base for SEO. SEO allows your website’s content to be found via common search engines such as Google or Bing. Check out these free Word press SEO training videos to learn more.</a:t>
            </a:r>
          </a:p>
          <a:p>
            <a:pPr lvl="0"/>
            <a:r>
              <a:rPr lang="en-US" b="1" dirty="0" smtClean="0"/>
              <a:t>Speed </a:t>
            </a:r>
            <a:r>
              <a:rPr lang="en-US" dirty="0" smtClean="0"/>
              <a:t>– Word Press is a lean website framework that is constantly striving to remove code “bloat” that slows down the loading speed of a website.</a:t>
            </a:r>
          </a:p>
          <a:p>
            <a:pPr lvl="0"/>
            <a:r>
              <a:rPr lang="en-US" b="1" dirty="0" smtClean="0"/>
              <a:t>Mobile-friendly</a:t>
            </a:r>
            <a:r>
              <a:rPr lang="en-US" dirty="0" smtClean="0"/>
              <a:t> – Most Word Press themes are now mobile-friendly or responsive out-of-the-box.</a:t>
            </a:r>
          </a:p>
          <a:p>
            <a:pPr lvl="0"/>
            <a:r>
              <a:rPr lang="en-US" b="1" dirty="0" smtClean="0"/>
              <a:t>Media file library</a:t>
            </a:r>
            <a:r>
              <a:rPr lang="en-US" dirty="0" smtClean="0"/>
              <a:t> – Word Press includes a built-in media library where you can upload and embed media files such as images or videos into your pages or posts. You can even perform basic edits to your images within Word Press.</a:t>
            </a:r>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7</a:t>
            </a:fld>
            <a:endParaRPr lang="en-US"/>
          </a:p>
        </p:txBody>
      </p:sp>
    </p:spTree>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a:normAutofit fontScale="92500" lnSpcReduction="10000"/>
          </a:bodyPr>
          <a:lstStyle/>
          <a:p>
            <a:pPr lvl="0"/>
            <a:r>
              <a:rPr lang="en-US" b="1" dirty="0" smtClean="0"/>
              <a:t>Easy-to-use user interface </a:t>
            </a:r>
            <a:r>
              <a:rPr lang="en-US" dirty="0" smtClean="0"/>
              <a:t>– Word Press is very easy to use with no complicated settings. If you can use a Word Press processor, you can use Word Press. Word Press also has a focus on accessibility</a:t>
            </a:r>
            <a:r>
              <a:rPr lang="en-US" dirty="0" smtClean="0"/>
              <a:t>.</a:t>
            </a:r>
            <a:endParaRPr lang="en-US" dirty="0" smtClean="0"/>
          </a:p>
          <a:p>
            <a:pPr lvl="0"/>
            <a:r>
              <a:rPr lang="en-US" b="1" dirty="0" smtClean="0"/>
              <a:t>Custom menus</a:t>
            </a:r>
            <a:r>
              <a:rPr lang="en-US" dirty="0" smtClean="0"/>
              <a:t> – Word Press makes it easy to create navigation menus with links to your pages or custom links</a:t>
            </a:r>
            <a:r>
              <a:rPr lang="en-US" dirty="0" smtClean="0"/>
              <a:t>.</a:t>
            </a:r>
            <a:endParaRPr lang="en-US" dirty="0" smtClean="0"/>
          </a:p>
          <a:p>
            <a:pPr lvl="0"/>
            <a:r>
              <a:rPr lang="en-US" b="1" dirty="0" smtClean="0"/>
              <a:t>Built-in blog</a:t>
            </a:r>
            <a:r>
              <a:rPr lang="en-US" dirty="0" smtClean="0"/>
              <a:t> – Adding a blog to your website is as simple as publishing a post</a:t>
            </a:r>
            <a:r>
              <a:rPr lang="en-US" dirty="0" smtClean="0"/>
              <a:t>.</a:t>
            </a:r>
            <a:r>
              <a:rPr lang="en-US" dirty="0" smtClean="0"/>
              <a:t> </a:t>
            </a:r>
          </a:p>
          <a:p>
            <a:pPr lvl="0"/>
            <a:r>
              <a:rPr lang="en-US" b="1" dirty="0" smtClean="0"/>
              <a:t>New in Word Press 5.0: The Word Press Block Editor</a:t>
            </a:r>
            <a:r>
              <a:rPr lang="en-US" dirty="0" smtClean="0"/>
              <a:t> – Word Press 5.0 introduced the new Block Editor, also known as </a:t>
            </a:r>
            <a:r>
              <a:rPr lang="en-US" dirty="0" smtClean="0"/>
              <a:t>the  Gutenberg  Word Press </a:t>
            </a:r>
            <a:r>
              <a:rPr lang="en-US" smtClean="0"/>
              <a:t>Editor. The </a:t>
            </a:r>
            <a:r>
              <a:rPr lang="en-US" dirty="0" smtClean="0"/>
              <a:t>new editor transforms the way you edit Word Press pages and posts. Now you can design and arrange your content with a more flexible “drag and drop” approach</a:t>
            </a:r>
          </a:p>
          <a:p>
            <a:pPr>
              <a:buNone/>
            </a:pPr>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8</a:t>
            </a:fld>
            <a:endParaRPr lang="en-US"/>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latin typeface="Times New Roman" pitchFamily="18" charset="0"/>
                <a:cs typeface="Times New Roman" pitchFamily="18" charset="0"/>
              </a:rPr>
              <a:t>WordPress</a:t>
            </a:r>
            <a:r>
              <a:rPr lang="en-IN" dirty="0" smtClean="0">
                <a:latin typeface="Times New Roman" pitchFamily="18" charset="0"/>
                <a:cs typeface="Times New Roman" pitchFamily="18" charset="0"/>
              </a:rPr>
              <a:t> Plug-</a:t>
            </a:r>
            <a:r>
              <a:rPr lang="en-IN" dirty="0" err="1" smtClean="0">
                <a:latin typeface="Times New Roman" pitchFamily="18" charset="0"/>
                <a:cs typeface="Times New Roman" pitchFamily="18" charset="0"/>
              </a:rPr>
              <a:t>In’s</a:t>
            </a:r>
            <a:r>
              <a:rPr lang="en-IN"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Word-Press Plug-in are PHP scripts that extend the functionality of Word Press. They enhance the features of Word-Press or add entirely new features to your site. Plug-</a:t>
            </a:r>
            <a:r>
              <a:rPr lang="en-US" dirty="0" err="1" smtClean="0">
                <a:latin typeface="Times New Roman" pitchFamily="18" charset="0"/>
                <a:cs typeface="Times New Roman" pitchFamily="18" charset="0"/>
              </a:rPr>
              <a:t>in’s</a:t>
            </a:r>
            <a:r>
              <a:rPr lang="en-US" dirty="0" smtClean="0">
                <a:latin typeface="Times New Roman" pitchFamily="18" charset="0"/>
                <a:cs typeface="Times New Roman" pitchFamily="18" charset="0"/>
              </a:rPr>
              <a:t> are often developed by volunteers and are usually free to the public. Plug-</a:t>
            </a:r>
            <a:r>
              <a:rPr lang="en-US" dirty="0" err="1" smtClean="0">
                <a:latin typeface="Times New Roman" pitchFamily="18" charset="0"/>
                <a:cs typeface="Times New Roman" pitchFamily="18" charset="0"/>
              </a:rPr>
              <a:t>in’s</a:t>
            </a:r>
            <a:r>
              <a:rPr lang="en-US" dirty="0" smtClean="0">
                <a:latin typeface="Times New Roman" pitchFamily="18" charset="0"/>
                <a:cs typeface="Times New Roman" pitchFamily="18" charset="0"/>
              </a:rPr>
              <a:t> are available via the Word-Press Plug-in Directory. Although plug-in you find here are thoroughly tested and considered safe to use, they are of varying quality and are often works in progress</a:t>
            </a:r>
            <a:r>
              <a:rPr lang="en-US" dirty="0" smtClean="0"/>
              <a:t>.</a:t>
            </a:r>
          </a:p>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9</a:t>
            </a:fld>
            <a:endParaRPr lang="en-US"/>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halkboard 16x9">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extLst>
    <a:ext uri="{05A4C25C-085E-4340-85A3-A5531E510DB2}">
      <thm15:themeFamily xmlns:thm15="http://schemas.microsoft.com/office/thememl/2012/main" xmlns="" name="TF00001018.potx" id="{D19C2884-2C55-4C1A-A5C2-5D03FF1F35A4}" vid="{5F7A9C6A-558C-4654-B762-2F22BC904FAE}"/>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tf02804846_win32</Template>
  <TotalTime>1011</TotalTime>
  <Words>1494</Words>
  <Application>Microsoft Office PowerPoint</Application>
  <PresentationFormat>Custom</PresentationFormat>
  <Paragraphs>131</Paragraphs>
  <Slides>24</Slides>
  <Notes>2</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Chalkboard 16x9</vt:lpstr>
      <vt:lpstr>Slide 1</vt:lpstr>
      <vt:lpstr>What is Real Estate:</vt:lpstr>
      <vt:lpstr>What is Real Estate Website:</vt:lpstr>
      <vt:lpstr>My Project:- RealHomes</vt:lpstr>
      <vt:lpstr>Technology Used:</vt:lpstr>
      <vt:lpstr>WordPress:</vt:lpstr>
      <vt:lpstr>WordPress Features:</vt:lpstr>
      <vt:lpstr>Slide 8</vt:lpstr>
      <vt:lpstr>WordPress Plug-In’s:</vt:lpstr>
      <vt:lpstr>Plug-In’s Used:</vt:lpstr>
      <vt:lpstr>Xampp:</vt:lpstr>
      <vt:lpstr>Components of Xampp which we need:</vt:lpstr>
      <vt:lpstr>For installing the word press on local hot steps are:</vt:lpstr>
      <vt:lpstr>MY-SQL</vt:lpstr>
      <vt:lpstr>Features:</vt:lpstr>
      <vt:lpstr>Objectives:</vt:lpstr>
      <vt:lpstr>Scope:</vt:lpstr>
      <vt:lpstr>ER-Diagram</vt:lpstr>
      <vt:lpstr>Testing:</vt:lpstr>
      <vt:lpstr>Conclusion:</vt:lpstr>
      <vt:lpstr>Future Extension of Project:</vt:lpstr>
      <vt:lpstr>References</vt:lpstr>
      <vt:lpstr>Slide 23</vt:lpstr>
      <vt:lpstr>Slide 24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vishalsharma21287@outlook.com</dc:creator>
  <cp:lastModifiedBy>bb</cp:lastModifiedBy>
  <cp:revision>69</cp:revision>
  <dcterms:created xsi:type="dcterms:W3CDTF">2019-05-30T06:53:22Z</dcterms:created>
  <dcterms:modified xsi:type="dcterms:W3CDTF">2021-12-20T05:26:19Z</dcterms:modified>
</cp:coreProperties>
</file>