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uario" initials="U" lastIdx="1" clrIdx="0">
    <p:extLst>
      <p:ext uri="{19B8F6BF-5375-455C-9EA6-DF929625EA0E}">
        <p15:presenceInfo xmlns:p15="http://schemas.microsoft.com/office/powerpoint/2012/main" userId="Usuar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6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22T06:31:20.374"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42BC7E67-2A25-455A-8E9E-21D0BB4CB722}" type="datetimeFigureOut">
              <a:rPr lang="es-MX" smtClean="0"/>
              <a:t>21/03/2024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419658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42BC7E67-2A25-455A-8E9E-21D0BB4CB722}" type="datetimeFigureOut">
              <a:rPr lang="es-MX" smtClean="0"/>
              <a:t>21/03/2024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112925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42BC7E67-2A25-455A-8E9E-21D0BB4CB722}" type="datetimeFigureOut">
              <a:rPr lang="es-MX" smtClean="0"/>
              <a:t>21/03/2024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392165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42BC7E67-2A25-455A-8E9E-21D0BB4CB722}" type="datetimeFigureOut">
              <a:rPr lang="es-MX" smtClean="0"/>
              <a:t>21/03/2024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363488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2BC7E67-2A25-455A-8E9E-21D0BB4CB722}" type="datetimeFigureOut">
              <a:rPr lang="es-MX" smtClean="0"/>
              <a:t>21/03/2024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149241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BC7E67-2A25-455A-8E9E-21D0BB4CB722}" type="datetimeFigureOut">
              <a:rPr lang="es-MX" smtClean="0"/>
              <a:t>21/03/2024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347554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42BC7E67-2A25-455A-8E9E-21D0BB4CB722}" type="datetimeFigureOut">
              <a:rPr lang="es-MX" smtClean="0"/>
              <a:t>21/03/2024</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337169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42BC7E67-2A25-455A-8E9E-21D0BB4CB722}" type="datetimeFigureOut">
              <a:rPr lang="es-MX" smtClean="0"/>
              <a:t>21/03/2024</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17260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2BC7E67-2A25-455A-8E9E-21D0BB4CB722}" type="datetimeFigureOut">
              <a:rPr lang="es-MX" smtClean="0"/>
              <a:t>21/03/2024</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94646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2BC7E67-2A25-455A-8E9E-21D0BB4CB722}" type="datetimeFigureOut">
              <a:rPr lang="es-MX" smtClean="0"/>
              <a:t>21/03/2024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21685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2BC7E67-2A25-455A-8E9E-21D0BB4CB722}" type="datetimeFigureOut">
              <a:rPr lang="es-MX" smtClean="0"/>
              <a:t>21/03/2024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A122DA22-2659-425A-B35B-F0F0DFA31EAA}" type="slidenum">
              <a:rPr lang="es-MX" smtClean="0"/>
              <a:t>‹Nº›</a:t>
            </a:fld>
            <a:endParaRPr lang="es-MX"/>
          </a:p>
        </p:txBody>
      </p:sp>
    </p:spTree>
    <p:extLst>
      <p:ext uri="{BB962C8B-B14F-4D97-AF65-F5344CB8AC3E}">
        <p14:creationId xmlns:p14="http://schemas.microsoft.com/office/powerpoint/2010/main" val="268426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C7E67-2A25-455A-8E9E-21D0BB4CB722}" type="datetimeFigureOut">
              <a:rPr lang="es-MX" smtClean="0"/>
              <a:t>21/03/2024</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2DA22-2659-425A-B35B-F0F0DFA31EAA}" type="slidenum">
              <a:rPr lang="es-MX" smtClean="0"/>
              <a:t>‹Nº›</a:t>
            </a:fld>
            <a:endParaRPr lang="es-MX"/>
          </a:p>
        </p:txBody>
      </p:sp>
    </p:spTree>
    <p:extLst>
      <p:ext uri="{BB962C8B-B14F-4D97-AF65-F5344CB8AC3E}">
        <p14:creationId xmlns:p14="http://schemas.microsoft.com/office/powerpoint/2010/main" val="166576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smtClean="0">
                <a:latin typeface="Arial Black" panose="020B0A04020102020204" pitchFamily="34" charset="0"/>
              </a:rPr>
              <a:t>Fundamentos de Programación </a:t>
            </a:r>
            <a:endParaRPr lang="es-MX" b="1" dirty="0">
              <a:latin typeface="Arial Black" panose="020B0A04020102020204" pitchFamily="34" charset="0"/>
            </a:endParaRPr>
          </a:p>
        </p:txBody>
      </p:sp>
      <p:sp>
        <p:nvSpPr>
          <p:cNvPr id="3" name="Subtítulo 2"/>
          <p:cNvSpPr>
            <a:spLocks noGrp="1"/>
          </p:cNvSpPr>
          <p:nvPr>
            <p:ph type="subTitle" idx="1"/>
          </p:nvPr>
        </p:nvSpPr>
        <p:spPr>
          <a:xfrm>
            <a:off x="1524000" y="3789928"/>
            <a:ext cx="9144000" cy="1655762"/>
          </a:xfrm>
        </p:spPr>
        <p:txBody>
          <a:bodyPr/>
          <a:lstStyle/>
          <a:p>
            <a:r>
              <a:rPr lang="es-MX" b="1" dirty="0" smtClean="0">
                <a:latin typeface="Algerian" panose="04020705040A02060702" pitchFamily="82" charset="0"/>
              </a:rPr>
              <a:t>Reporte 1</a:t>
            </a:r>
          </a:p>
          <a:p>
            <a:r>
              <a:rPr lang="es-MX" sz="3200" i="1" dirty="0" smtClean="0">
                <a:latin typeface="Algerian" panose="04020705040A02060702" pitchFamily="82" charset="0"/>
              </a:rPr>
              <a:t>Santana </a:t>
            </a:r>
            <a:r>
              <a:rPr lang="es-MX" sz="3200" i="1" dirty="0" err="1" smtClean="0">
                <a:latin typeface="Algerian" panose="04020705040A02060702" pitchFamily="82" charset="0"/>
              </a:rPr>
              <a:t>Dominguez</a:t>
            </a:r>
            <a:r>
              <a:rPr lang="es-MX" sz="3200" i="1" dirty="0" smtClean="0">
                <a:latin typeface="Algerian" panose="04020705040A02060702" pitchFamily="82" charset="0"/>
              </a:rPr>
              <a:t> </a:t>
            </a:r>
            <a:r>
              <a:rPr lang="es-MX" sz="3200" i="1" dirty="0" err="1" smtClean="0">
                <a:latin typeface="Algerian" panose="04020705040A02060702" pitchFamily="82" charset="0"/>
              </a:rPr>
              <a:t>Fatiima</a:t>
            </a:r>
            <a:endParaRPr lang="es-MX" sz="3200" i="1" dirty="0" smtClean="0">
              <a:latin typeface="Algerian" panose="04020705040A02060702" pitchFamily="82" charset="0"/>
            </a:endParaRPr>
          </a:p>
          <a:p>
            <a:r>
              <a:rPr lang="es-MX" sz="3200" i="1" dirty="0" smtClean="0">
                <a:latin typeface="Algerian" panose="04020705040A02060702" pitchFamily="82" charset="0"/>
              </a:rPr>
              <a:t>1TM14</a:t>
            </a:r>
            <a:endParaRPr lang="es-MX" sz="3200" i="1" dirty="0">
              <a:latin typeface="Algerian" panose="04020705040A02060702" pitchFamily="82" charset="0"/>
            </a:endParaRPr>
          </a:p>
        </p:txBody>
      </p:sp>
    </p:spTree>
    <p:extLst>
      <p:ext uri="{BB962C8B-B14F-4D97-AF65-F5344CB8AC3E}">
        <p14:creationId xmlns:p14="http://schemas.microsoft.com/office/powerpoint/2010/main" val="151105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4568" y="1130531"/>
            <a:ext cx="11912138" cy="2308324"/>
          </a:xfrm>
          <a:prstGeom prst="rect">
            <a:avLst/>
          </a:prstGeom>
        </p:spPr>
        <p:txBody>
          <a:bodyPr wrap="square">
            <a:spAutoFit/>
          </a:bodyPr>
          <a:lstStyle/>
          <a:p>
            <a:r>
              <a:rPr lang="es-MX" dirty="0">
                <a:latin typeface="Arial Narrow" panose="020B0606020202030204" pitchFamily="34" charset="0"/>
              </a:rPr>
              <a:t>P</a:t>
            </a:r>
            <a:r>
              <a:rPr lang="es-MX" dirty="0" smtClean="0">
                <a:latin typeface="Arial Narrow" panose="020B0606020202030204" pitchFamily="34" charset="0"/>
              </a:rPr>
              <a:t>rogramación es el proceso de crear un conjunto de instrucciones que le dicen a una computadora como realizar algún tipo de tarea. Pero no solo la acción de escribir un código para que la computadora o el software lo ejecute. Incluye, además, todas las tareas necesarias para que el código funcione correctamente y cumpla el objetivo para el cual se escribió.1​</a:t>
            </a:r>
          </a:p>
          <a:p>
            <a:endParaRPr lang="es-MX" dirty="0" smtClean="0">
              <a:latin typeface="Arial Narrow" panose="020B0606020202030204" pitchFamily="34" charset="0"/>
            </a:endParaRPr>
          </a:p>
          <a:p>
            <a:r>
              <a:rPr lang="es-MX" dirty="0" smtClean="0">
                <a:latin typeface="Arial Narrow" panose="020B0606020202030204" pitchFamily="34" charset="0"/>
              </a:rPr>
              <a:t>En la actualidad, la noción de programación se encuentra muy asociada a la creación de aplicaciones de informática y videojuegos. En este sentido, es el proceso por el cual una persona desarrolla un programa, valiéndose de una herramienta que le permita escribir el código (el cual puede estar en uno o varios lenguajes, como C++, Java y Python, entre muchos otros) y de otra que sea capaz de “traducirlo” a lo que se conoce como lenguaje de máquina, que puede "comprender" el microprocesador.2​</a:t>
            </a:r>
            <a:endParaRPr lang="es-MX" dirty="0">
              <a:latin typeface="Arial Narrow" panose="020B0606020202030204" pitchFamily="34" charset="0"/>
            </a:endParaRPr>
          </a:p>
        </p:txBody>
      </p:sp>
      <p:sp>
        <p:nvSpPr>
          <p:cNvPr id="3" name="CuadroTexto 2"/>
          <p:cNvSpPr txBox="1"/>
          <p:nvPr/>
        </p:nvSpPr>
        <p:spPr>
          <a:xfrm>
            <a:off x="2635135" y="324196"/>
            <a:ext cx="5619404" cy="523220"/>
          </a:xfrm>
          <a:prstGeom prst="rect">
            <a:avLst/>
          </a:prstGeom>
          <a:noFill/>
        </p:spPr>
        <p:txBody>
          <a:bodyPr wrap="square" rtlCol="0">
            <a:spAutoFit/>
          </a:bodyPr>
          <a:lstStyle/>
          <a:p>
            <a:pPr algn="ctr"/>
            <a:r>
              <a:rPr lang="es-MX" sz="2800" dirty="0" smtClean="0">
                <a:latin typeface="Algerian" panose="04020705040A02060702" pitchFamily="82" charset="0"/>
              </a:rPr>
              <a:t>PROGRAMACIÓN</a:t>
            </a:r>
            <a:endParaRPr lang="es-MX" sz="2800" dirty="0">
              <a:latin typeface="Algerian" panose="04020705040A02060702" pitchFamily="82" charset="0"/>
            </a:endParaRPr>
          </a:p>
        </p:txBody>
      </p:sp>
    </p:spTree>
    <p:extLst>
      <p:ext uri="{BB962C8B-B14F-4D97-AF65-F5344CB8AC3E}">
        <p14:creationId xmlns:p14="http://schemas.microsoft.com/office/powerpoint/2010/main" val="4263518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45673" y="1296785"/>
            <a:ext cx="7672647" cy="2862322"/>
          </a:xfrm>
          <a:prstGeom prst="rect">
            <a:avLst/>
          </a:prstGeom>
        </p:spPr>
        <p:txBody>
          <a:bodyPr wrap="square">
            <a:spAutoFit/>
          </a:bodyPr>
          <a:lstStyle/>
          <a:p>
            <a:r>
              <a:rPr lang="es-MX" dirty="0" smtClean="0">
                <a:latin typeface="Arial" panose="020B0604020202020204" pitchFamily="34" charset="0"/>
                <a:cs typeface="Arial" panose="020B0604020202020204" pitchFamily="34" charset="0"/>
              </a:rPr>
              <a:t>Es un Software que traduce un programa escrito en un lenguaje de programación de alto nivel (C / C ++, COBOL, etc.) en lenguaje de máquina. Un compilador generalmente genera lenguaje ensamblador primero y luego traduce el lenguaje ensamblador al lenguaje máquina. Una utilidad conocida como «enlazador» combina todos los módulos de lenguaje de máquina necesarios en un programa ejecutable que se puede ejecutar en la computadora.</a:t>
            </a:r>
          </a:p>
          <a:p>
            <a:endParaRPr lang="es-MX" dirty="0" smtClean="0">
              <a:latin typeface="Arial" panose="020B0604020202020204" pitchFamily="34" charset="0"/>
              <a:cs typeface="Arial" panose="020B0604020202020204" pitchFamily="34" charset="0"/>
            </a:endParaRPr>
          </a:p>
          <a:p>
            <a:endParaRPr lang="es-MX" dirty="0" smtClean="0"/>
          </a:p>
          <a:p>
            <a:endParaRPr lang="es-MX" dirty="0"/>
          </a:p>
        </p:txBody>
      </p:sp>
      <p:sp>
        <p:nvSpPr>
          <p:cNvPr id="3" name="CuadroTexto 2"/>
          <p:cNvSpPr txBox="1"/>
          <p:nvPr/>
        </p:nvSpPr>
        <p:spPr>
          <a:xfrm>
            <a:off x="1787236" y="498764"/>
            <a:ext cx="7232073" cy="523220"/>
          </a:xfrm>
          <a:prstGeom prst="rect">
            <a:avLst/>
          </a:prstGeom>
          <a:noFill/>
        </p:spPr>
        <p:txBody>
          <a:bodyPr wrap="square" rtlCol="0">
            <a:spAutoFit/>
          </a:bodyPr>
          <a:lstStyle/>
          <a:p>
            <a:pPr algn="ctr"/>
            <a:r>
              <a:rPr lang="es-MX" sz="2800" dirty="0" smtClean="0">
                <a:latin typeface="Algerian" panose="04020705040A02060702" pitchFamily="82" charset="0"/>
              </a:rPr>
              <a:t>COMPILADOR</a:t>
            </a:r>
            <a:endParaRPr lang="es-MX" sz="2800" dirty="0">
              <a:latin typeface="Algerian" panose="04020705040A02060702" pitchFamily="82" charset="0"/>
            </a:endParaRPr>
          </a:p>
        </p:txBody>
      </p:sp>
      <p:pic>
        <p:nvPicPr>
          <p:cNvPr id="4" name="Imagen 3"/>
          <p:cNvPicPr>
            <a:picLocks noChangeAspect="1"/>
          </p:cNvPicPr>
          <p:nvPr/>
        </p:nvPicPr>
        <p:blipFill>
          <a:blip r:embed="rId2"/>
          <a:stretch>
            <a:fillRect/>
          </a:stretch>
        </p:blipFill>
        <p:spPr>
          <a:xfrm>
            <a:off x="1911927" y="3660978"/>
            <a:ext cx="7724256" cy="2493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2452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662337" y="668867"/>
            <a:ext cx="4143432" cy="21986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Imagen 2"/>
          <p:cNvPicPr>
            <a:picLocks noChangeAspect="1"/>
          </p:cNvPicPr>
          <p:nvPr/>
        </p:nvPicPr>
        <p:blipFill>
          <a:blip r:embed="rId3"/>
          <a:stretch>
            <a:fillRect/>
          </a:stretch>
        </p:blipFill>
        <p:spPr>
          <a:xfrm>
            <a:off x="7662337" y="3496733"/>
            <a:ext cx="4267196" cy="24002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Imagen 3"/>
          <p:cNvPicPr>
            <a:picLocks noChangeAspect="1"/>
          </p:cNvPicPr>
          <p:nvPr/>
        </p:nvPicPr>
        <p:blipFill>
          <a:blip r:embed="rId4"/>
          <a:stretch>
            <a:fillRect/>
          </a:stretch>
        </p:blipFill>
        <p:spPr>
          <a:xfrm>
            <a:off x="1007532" y="3496733"/>
            <a:ext cx="5554133" cy="24002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Imagen 5"/>
          <p:cNvPicPr>
            <a:picLocks noChangeAspect="1"/>
          </p:cNvPicPr>
          <p:nvPr/>
        </p:nvPicPr>
        <p:blipFill>
          <a:blip r:embed="rId5"/>
          <a:stretch>
            <a:fillRect/>
          </a:stretch>
        </p:blipFill>
        <p:spPr>
          <a:xfrm>
            <a:off x="1221971" y="668867"/>
            <a:ext cx="5339694" cy="234865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3584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2014" y="714894"/>
            <a:ext cx="10257906" cy="1200329"/>
          </a:xfrm>
          <a:prstGeom prst="rect">
            <a:avLst/>
          </a:prstGeom>
          <a:noFill/>
        </p:spPr>
        <p:txBody>
          <a:bodyPr wrap="square" rtlCol="0">
            <a:spAutoFit/>
          </a:bodyPr>
          <a:lstStyle/>
          <a:p>
            <a:r>
              <a:rPr lang="es-MX" dirty="0"/>
              <a:t>¿</a:t>
            </a:r>
            <a:r>
              <a:rPr lang="es-MX" dirty="0" smtClean="0"/>
              <a:t>QUE TECNOLOGIA USARIAS?</a:t>
            </a:r>
          </a:p>
          <a:p>
            <a:r>
              <a:rPr lang="es-MX" dirty="0" smtClean="0"/>
              <a:t>¿Qué CARACTERISTICAS USARIAS ?</a:t>
            </a:r>
          </a:p>
          <a:p>
            <a:r>
              <a:rPr lang="es-MX" dirty="0" smtClean="0"/>
              <a:t>¿PERO QUE CARACTERISTICAS DEBE INCLUIR?</a:t>
            </a:r>
          </a:p>
          <a:p>
            <a:r>
              <a:rPr lang="es-MX" dirty="0" smtClean="0"/>
              <a:t>¿Cómo LO VAS A IMPLEMENTAR?</a:t>
            </a:r>
            <a:endParaRPr lang="es-MX" dirty="0"/>
          </a:p>
        </p:txBody>
      </p:sp>
    </p:spTree>
    <p:extLst>
      <p:ext uri="{BB962C8B-B14F-4D97-AF65-F5344CB8AC3E}">
        <p14:creationId xmlns:p14="http://schemas.microsoft.com/office/powerpoint/2010/main" val="94208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6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602544" y="991986"/>
            <a:ext cx="5128714" cy="4333548"/>
          </a:xfrm>
          <a:prstGeom prst="rect">
            <a:avLst/>
          </a:prstGeom>
        </p:spPr>
      </p:pic>
      <p:sp>
        <p:nvSpPr>
          <p:cNvPr id="4" name="CuadroTexto 3"/>
          <p:cNvSpPr txBox="1"/>
          <p:nvPr/>
        </p:nvSpPr>
        <p:spPr>
          <a:xfrm>
            <a:off x="914401" y="589819"/>
            <a:ext cx="4267200" cy="369332"/>
          </a:xfrm>
          <a:prstGeom prst="rect">
            <a:avLst/>
          </a:prstGeom>
          <a:noFill/>
        </p:spPr>
        <p:txBody>
          <a:bodyPr wrap="square" rtlCol="0">
            <a:spAutoFit/>
          </a:bodyPr>
          <a:lstStyle/>
          <a:p>
            <a:pPr algn="ctr"/>
            <a:r>
              <a:rPr lang="es-MX" dirty="0" smtClean="0">
                <a:latin typeface="Algerian" panose="04020705040A02060702" pitchFamily="82" charset="0"/>
              </a:rPr>
              <a:t>HOLA MUNDO EN C++</a:t>
            </a:r>
            <a:endParaRPr lang="es-MX" dirty="0">
              <a:latin typeface="Algerian" panose="04020705040A02060702" pitchFamily="82" charset="0"/>
            </a:endParaRPr>
          </a:p>
        </p:txBody>
      </p:sp>
    </p:spTree>
    <p:extLst>
      <p:ext uri="{BB962C8B-B14F-4D97-AF65-F5344CB8AC3E}">
        <p14:creationId xmlns:p14="http://schemas.microsoft.com/office/powerpoint/2010/main" val="79286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smtClean="0"/>
              <a:t>LA COMPUTACION O INFORMATICA UBICÚA</a:t>
            </a:r>
            <a:br>
              <a:rPr lang="es-MX" dirty="0" smtClean="0"/>
            </a:br>
            <a:r>
              <a:rPr lang="es-MX" dirty="0" err="1" smtClean="0"/>
              <a:t>ubicomp</a:t>
            </a:r>
            <a:endParaRPr lang="es-MX" dirty="0"/>
          </a:p>
        </p:txBody>
      </p:sp>
      <p:sp>
        <p:nvSpPr>
          <p:cNvPr id="3" name="Marcador de contenido 2"/>
          <p:cNvSpPr>
            <a:spLocks noGrp="1"/>
          </p:cNvSpPr>
          <p:nvPr>
            <p:ph idx="1"/>
          </p:nvPr>
        </p:nvSpPr>
        <p:spPr/>
        <p:txBody>
          <a:bodyPr/>
          <a:lstStyle/>
          <a:p>
            <a:r>
              <a:rPr lang="es-MX" dirty="0" smtClean="0"/>
              <a:t>Es entendida como la integración de la información del entorno de la </a:t>
            </a:r>
            <a:r>
              <a:rPr lang="es-MX" dirty="0" err="1" smtClean="0"/>
              <a:t>persona,de</a:t>
            </a:r>
            <a:r>
              <a:rPr lang="es-MX" dirty="0" smtClean="0"/>
              <a:t> forma  </a:t>
            </a:r>
            <a:endParaRPr lang="es-MX" dirty="0"/>
          </a:p>
        </p:txBody>
      </p:sp>
    </p:spTree>
    <p:extLst>
      <p:ext uri="{BB962C8B-B14F-4D97-AF65-F5344CB8AC3E}">
        <p14:creationId xmlns:p14="http://schemas.microsoft.com/office/powerpoint/2010/main" val="397988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4679" y="840684"/>
            <a:ext cx="10905067" cy="1200329"/>
          </a:xfrm>
          <a:prstGeom prst="rect">
            <a:avLst/>
          </a:prstGeom>
        </p:spPr>
        <p:txBody>
          <a:bodyPr wrap="square">
            <a:spAutoFit/>
          </a:bodyPr>
          <a:lstStyle/>
          <a:p>
            <a:r>
              <a:rPr lang="es-MX" dirty="0" smtClean="0">
                <a:latin typeface="Arial Narrow" panose="020B0606020202030204" pitchFamily="34" charset="0"/>
              </a:rPr>
              <a:t>Un diagrama de bloques es una representación gráfica de un sistema, proyecto o escenario. Ofrece una visión funcional de un sistema e ilustra cómo se interrelacionan sus distintos elementos. Los ingenieros, en particular, utilizan los diagramas de bloques para modelar los elementos de un sistema y comprender cómo están todos conectados. Pero estas herramientas también son útiles en muchos otros casos de uso.</a:t>
            </a:r>
            <a:endParaRPr lang="es-MX" dirty="0">
              <a:latin typeface="Arial Narrow" panose="020B0606020202030204" pitchFamily="34" charset="0"/>
            </a:endParaRPr>
          </a:p>
        </p:txBody>
      </p:sp>
      <p:sp>
        <p:nvSpPr>
          <p:cNvPr id="3" name="CuadroTexto 2"/>
          <p:cNvSpPr txBox="1"/>
          <p:nvPr/>
        </p:nvSpPr>
        <p:spPr>
          <a:xfrm>
            <a:off x="3183775" y="440574"/>
            <a:ext cx="4912822" cy="400110"/>
          </a:xfrm>
          <a:prstGeom prst="rect">
            <a:avLst/>
          </a:prstGeom>
          <a:noFill/>
        </p:spPr>
        <p:txBody>
          <a:bodyPr wrap="square" rtlCol="0">
            <a:spAutoFit/>
          </a:bodyPr>
          <a:lstStyle/>
          <a:p>
            <a:pPr algn="ctr"/>
            <a:r>
              <a:rPr lang="es-MX" sz="2000" dirty="0" smtClean="0">
                <a:latin typeface="Algerian" panose="04020705040A02060702" pitchFamily="82" charset="0"/>
              </a:rPr>
              <a:t>DIAGRAMA DE BLOQUES</a:t>
            </a:r>
            <a:endParaRPr lang="es-MX" sz="2000" dirty="0">
              <a:latin typeface="Algerian" panose="04020705040A02060702" pitchFamily="82" charset="0"/>
            </a:endParaRPr>
          </a:p>
        </p:txBody>
      </p:sp>
      <p:pic>
        <p:nvPicPr>
          <p:cNvPr id="4" name="Imagen 3"/>
          <p:cNvPicPr>
            <a:picLocks noChangeAspect="1"/>
          </p:cNvPicPr>
          <p:nvPr/>
        </p:nvPicPr>
        <p:blipFill>
          <a:blip r:embed="rId2"/>
          <a:stretch>
            <a:fillRect/>
          </a:stretch>
        </p:blipFill>
        <p:spPr>
          <a:xfrm>
            <a:off x="3865418" y="4325097"/>
            <a:ext cx="3857105" cy="169712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9120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4274" y="331617"/>
            <a:ext cx="10407535" cy="1569660"/>
          </a:xfrm>
          <a:prstGeom prst="rect">
            <a:avLst/>
          </a:prstGeom>
          <a:noFill/>
        </p:spPr>
        <p:txBody>
          <a:bodyPr wrap="square" rtlCol="0">
            <a:spAutoFit/>
          </a:bodyPr>
          <a:lstStyle/>
          <a:p>
            <a:pPr algn="ctr"/>
            <a:r>
              <a:rPr lang="es-MX" sz="2400" dirty="0" smtClean="0">
                <a:latin typeface="Algerian" panose="04020705040A02060702" pitchFamily="82" charset="0"/>
              </a:rPr>
              <a:t>SISTEMAS DE EMBEBIDOS</a:t>
            </a:r>
          </a:p>
          <a:p>
            <a:r>
              <a:rPr lang="es-MX" dirty="0" smtClean="0">
                <a:latin typeface="Arial Narrow" panose="020B0606020202030204" pitchFamily="34" charset="0"/>
              </a:rPr>
              <a:t>Conjunto de componentes electrónicos asociados para realizar funciones dedicadas el cual es el encargado de recibir ,analizar y procesar los datos admitidos por los </a:t>
            </a:r>
            <a:r>
              <a:rPr lang="es-MX" dirty="0" err="1" smtClean="0">
                <a:latin typeface="Arial Narrow" panose="020B0606020202030204" pitchFamily="34" charset="0"/>
              </a:rPr>
              <a:t>sensores,para</a:t>
            </a:r>
            <a:r>
              <a:rPr lang="es-MX" dirty="0" smtClean="0">
                <a:latin typeface="Arial Narrow" panose="020B0606020202030204" pitchFamily="34" charset="0"/>
              </a:rPr>
              <a:t>  para </a:t>
            </a:r>
            <a:r>
              <a:rPr lang="es-MX" dirty="0" err="1" smtClean="0">
                <a:latin typeface="Arial Narrow" panose="020B0606020202030204" pitchFamily="34" charset="0"/>
              </a:rPr>
              <a:t>posteriormente,enviar</a:t>
            </a:r>
            <a:r>
              <a:rPr lang="es-MX" dirty="0" smtClean="0">
                <a:latin typeface="Arial Narrow" panose="020B0606020202030204" pitchFamily="34" charset="0"/>
              </a:rPr>
              <a:t> una señal  a los actuadores y que estos realice la función o funciones especificas requeridas.</a:t>
            </a:r>
          </a:p>
          <a:p>
            <a:endParaRPr lang="es-MX" dirty="0" smtClean="0"/>
          </a:p>
        </p:txBody>
      </p:sp>
      <p:sp>
        <p:nvSpPr>
          <p:cNvPr id="3" name="Rectángulo 2"/>
          <p:cNvSpPr/>
          <p:nvPr/>
        </p:nvSpPr>
        <p:spPr>
          <a:xfrm>
            <a:off x="964274" y="2510443"/>
            <a:ext cx="10407535" cy="923330"/>
          </a:xfrm>
          <a:prstGeom prst="rect">
            <a:avLst/>
          </a:prstGeom>
        </p:spPr>
        <p:txBody>
          <a:bodyPr wrap="square">
            <a:spAutoFit/>
          </a:bodyPr>
          <a:lstStyle/>
          <a:p>
            <a:r>
              <a:rPr lang="es-MX" dirty="0" smtClean="0">
                <a:latin typeface="Arial Narrow" panose="020B0606020202030204" pitchFamily="34" charset="0"/>
              </a:rPr>
              <a:t>Las principales características de un sistema embebido son el bajo costo y consumo de potencia. Dado que muchos sistemas embebidos son concebidos para ser producidos en miles o millones de unidades, el costo por unidad es un aspecto importante a tener en cuenta en la etapa de diseño.</a:t>
            </a:r>
            <a:endParaRPr lang="es-MX" dirty="0">
              <a:latin typeface="Arial Narrow" panose="020B0606020202030204" pitchFamily="34" charset="0"/>
            </a:endParaRPr>
          </a:p>
        </p:txBody>
      </p:sp>
      <p:sp>
        <p:nvSpPr>
          <p:cNvPr id="4" name="CuadroTexto 3"/>
          <p:cNvSpPr txBox="1"/>
          <p:nvPr/>
        </p:nvSpPr>
        <p:spPr>
          <a:xfrm>
            <a:off x="1957648" y="1828800"/>
            <a:ext cx="6492240" cy="461665"/>
          </a:xfrm>
          <a:prstGeom prst="rect">
            <a:avLst/>
          </a:prstGeom>
          <a:noFill/>
        </p:spPr>
        <p:txBody>
          <a:bodyPr wrap="square" rtlCol="0">
            <a:spAutoFit/>
          </a:bodyPr>
          <a:lstStyle/>
          <a:p>
            <a:pPr algn="ctr"/>
            <a:r>
              <a:rPr lang="es-MX" sz="2400" dirty="0" smtClean="0">
                <a:latin typeface="Algerian" panose="04020705040A02060702" pitchFamily="82" charset="0"/>
              </a:rPr>
              <a:t>CARACTERISTICAS</a:t>
            </a:r>
            <a:endParaRPr lang="es-MX" sz="2400" dirty="0">
              <a:latin typeface="Algerian" panose="04020705040A02060702" pitchFamily="82" charset="0"/>
            </a:endParaRPr>
          </a:p>
        </p:txBody>
      </p:sp>
      <p:pic>
        <p:nvPicPr>
          <p:cNvPr id="5" name="Imagen 4"/>
          <p:cNvPicPr>
            <a:picLocks noChangeAspect="1"/>
          </p:cNvPicPr>
          <p:nvPr/>
        </p:nvPicPr>
        <p:blipFill>
          <a:blip r:embed="rId2"/>
          <a:stretch>
            <a:fillRect/>
          </a:stretch>
        </p:blipFill>
        <p:spPr>
          <a:xfrm>
            <a:off x="3499657" y="4042939"/>
            <a:ext cx="4729943" cy="2138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773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98764" y="1310562"/>
            <a:ext cx="11305308" cy="1200329"/>
          </a:xfrm>
          <a:prstGeom prst="rect">
            <a:avLst/>
          </a:prstGeom>
        </p:spPr>
        <p:txBody>
          <a:bodyPr wrap="square">
            <a:spAutoFit/>
          </a:bodyPr>
          <a:lstStyle/>
          <a:p>
            <a:r>
              <a:rPr lang="es-MX" dirty="0" smtClean="0">
                <a:latin typeface="Arial Narrow" panose="020B0606020202030204" pitchFamily="34" charset="0"/>
              </a:rPr>
              <a:t>La memoria de acceso aleatorio (</a:t>
            </a:r>
            <a:r>
              <a:rPr lang="es-MX" dirty="0" err="1" smtClean="0">
                <a:latin typeface="Arial Narrow" panose="020B0606020202030204" pitchFamily="34" charset="0"/>
              </a:rPr>
              <a:t>Random</a:t>
            </a:r>
            <a:r>
              <a:rPr lang="es-MX" dirty="0" smtClean="0">
                <a:latin typeface="Arial Narrow" panose="020B0606020202030204" pitchFamily="34" charset="0"/>
              </a:rPr>
              <a:t> Access </a:t>
            </a:r>
            <a:r>
              <a:rPr lang="es-MX" dirty="0" err="1" smtClean="0">
                <a:latin typeface="Arial Narrow" panose="020B0606020202030204" pitchFamily="34" charset="0"/>
              </a:rPr>
              <a:t>Memory</a:t>
            </a:r>
            <a:r>
              <a:rPr lang="es-MX" dirty="0" smtClean="0">
                <a:latin typeface="Arial Narrow" panose="020B0606020202030204" pitchFamily="34" charset="0"/>
              </a:rPr>
              <a:t>, RAM) es una memoria de almacenaje a corto plazo. El sistema operativo de ordenadores u otros dispositivos utiliza la memoria RAM para guardar de forma temporal todos los programas y sus procesos de ejecución.1​ En la RAM se cargan todas las instrucciones que ejecuta la unidad central de procesamiento (CPU) y otras unidades del ordenador, además de contener los datos que manipulan los distintos programas.</a:t>
            </a:r>
            <a:endParaRPr lang="es-MX" dirty="0">
              <a:latin typeface="Arial Narrow" panose="020B0606020202030204" pitchFamily="34" charset="0"/>
            </a:endParaRPr>
          </a:p>
        </p:txBody>
      </p:sp>
      <p:sp>
        <p:nvSpPr>
          <p:cNvPr id="3" name="CuadroTexto 2"/>
          <p:cNvSpPr txBox="1"/>
          <p:nvPr/>
        </p:nvSpPr>
        <p:spPr>
          <a:xfrm>
            <a:off x="2826327" y="374073"/>
            <a:ext cx="4422371" cy="369332"/>
          </a:xfrm>
          <a:prstGeom prst="rect">
            <a:avLst/>
          </a:prstGeom>
          <a:noFill/>
        </p:spPr>
        <p:txBody>
          <a:bodyPr wrap="square" rtlCol="0">
            <a:spAutoFit/>
          </a:bodyPr>
          <a:lstStyle/>
          <a:p>
            <a:pPr algn="ctr"/>
            <a:r>
              <a:rPr lang="es-MX" dirty="0" smtClean="0">
                <a:latin typeface="Algerian" panose="04020705040A02060702" pitchFamily="82" charset="0"/>
              </a:rPr>
              <a:t>MEMORIA RAM</a:t>
            </a:r>
            <a:endParaRPr lang="es-MX" dirty="0">
              <a:latin typeface="Algerian" panose="04020705040A02060702" pitchFamily="82" charset="0"/>
            </a:endParaRPr>
          </a:p>
        </p:txBody>
      </p:sp>
      <p:pic>
        <p:nvPicPr>
          <p:cNvPr id="4" name="Imagen 3"/>
          <p:cNvPicPr>
            <a:picLocks noChangeAspect="1"/>
          </p:cNvPicPr>
          <p:nvPr/>
        </p:nvPicPr>
        <p:blipFill>
          <a:blip r:embed="rId2"/>
          <a:stretch>
            <a:fillRect/>
          </a:stretch>
        </p:blipFill>
        <p:spPr>
          <a:xfrm>
            <a:off x="4256116" y="4749077"/>
            <a:ext cx="3183775" cy="161847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9388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8515" y="1105423"/>
            <a:ext cx="11047615" cy="923330"/>
          </a:xfrm>
          <a:prstGeom prst="rect">
            <a:avLst/>
          </a:prstGeom>
        </p:spPr>
        <p:txBody>
          <a:bodyPr wrap="square">
            <a:spAutoFit/>
          </a:bodyPr>
          <a:lstStyle/>
          <a:p>
            <a:r>
              <a:rPr lang="es-MX" dirty="0" smtClean="0">
                <a:latin typeface="Arial Narrow" panose="020B0606020202030204" pitchFamily="34" charset="0"/>
                <a:cs typeface="Arial" panose="020B0604020202020204" pitchFamily="34" charset="0"/>
              </a:rPr>
              <a:t>La memoria de solo lectura, conocida también como ROM (acrónimo en inglés de </a:t>
            </a:r>
            <a:r>
              <a:rPr lang="es-MX" dirty="0" err="1" smtClean="0">
                <a:latin typeface="Arial Narrow" panose="020B0606020202030204" pitchFamily="34" charset="0"/>
                <a:cs typeface="Arial" panose="020B0604020202020204" pitchFamily="34" charset="0"/>
              </a:rPr>
              <a:t>Read</a:t>
            </a:r>
            <a:r>
              <a:rPr lang="es-MX" dirty="0" smtClean="0">
                <a:latin typeface="Arial Narrow" panose="020B0606020202030204" pitchFamily="34" charset="0"/>
                <a:cs typeface="Arial" panose="020B0604020202020204" pitchFamily="34" charset="0"/>
              </a:rPr>
              <a:t> </a:t>
            </a:r>
            <a:r>
              <a:rPr lang="es-MX" dirty="0" err="1" smtClean="0">
                <a:latin typeface="Arial Narrow" panose="020B0606020202030204" pitchFamily="34" charset="0"/>
                <a:cs typeface="Arial" panose="020B0604020202020204" pitchFamily="34" charset="0"/>
              </a:rPr>
              <a:t>Only</a:t>
            </a:r>
            <a:r>
              <a:rPr lang="es-MX" dirty="0" smtClean="0">
                <a:latin typeface="Arial Narrow" panose="020B0606020202030204" pitchFamily="34" charset="0"/>
                <a:cs typeface="Arial" panose="020B0604020202020204" pitchFamily="34" charset="0"/>
              </a:rPr>
              <a:t> </a:t>
            </a:r>
            <a:r>
              <a:rPr lang="es-MX" dirty="0" err="1" smtClean="0">
                <a:latin typeface="Arial Narrow" panose="020B0606020202030204" pitchFamily="34" charset="0"/>
                <a:cs typeface="Arial" panose="020B0604020202020204" pitchFamily="34" charset="0"/>
              </a:rPr>
              <a:t>Memory</a:t>
            </a:r>
            <a:r>
              <a:rPr lang="es-MX" dirty="0" smtClean="0">
                <a:latin typeface="Arial Narrow" panose="020B0606020202030204" pitchFamily="34" charset="0"/>
                <a:cs typeface="Arial" panose="020B0604020202020204" pitchFamily="34" charset="0"/>
              </a:rPr>
              <a:t>), es un medio de almacenamiento utilizado en ordenadores y dispositivos electrónicos, que permite solo la lectura de la información y no su escritura,1​ independientemente de la presencia o no de una fuente de energía.</a:t>
            </a:r>
            <a:endParaRPr lang="es-MX" dirty="0">
              <a:latin typeface="Arial Narrow" panose="020B0606020202030204" pitchFamily="34" charset="0"/>
              <a:cs typeface="Arial" panose="020B0604020202020204" pitchFamily="34" charset="0"/>
            </a:endParaRPr>
          </a:p>
        </p:txBody>
      </p:sp>
      <p:sp>
        <p:nvSpPr>
          <p:cNvPr id="3" name="CuadroTexto 2"/>
          <p:cNvSpPr txBox="1"/>
          <p:nvPr/>
        </p:nvSpPr>
        <p:spPr>
          <a:xfrm>
            <a:off x="3566161" y="490450"/>
            <a:ext cx="3075709" cy="461665"/>
          </a:xfrm>
          <a:prstGeom prst="rect">
            <a:avLst/>
          </a:prstGeom>
          <a:noFill/>
        </p:spPr>
        <p:txBody>
          <a:bodyPr wrap="square" rtlCol="0">
            <a:spAutoFit/>
          </a:bodyPr>
          <a:lstStyle/>
          <a:p>
            <a:pPr algn="ctr"/>
            <a:r>
              <a:rPr lang="es-MX" sz="2400" dirty="0" smtClean="0">
                <a:latin typeface="Algerian" panose="04020705040A02060702" pitchFamily="82" charset="0"/>
              </a:rPr>
              <a:t>MEMORIA ROM</a:t>
            </a:r>
            <a:endParaRPr lang="es-MX" sz="2400" dirty="0">
              <a:latin typeface="Algerian" panose="04020705040A02060702" pitchFamily="82" charset="0"/>
            </a:endParaRPr>
          </a:p>
        </p:txBody>
      </p:sp>
      <p:pic>
        <p:nvPicPr>
          <p:cNvPr id="4" name="Imagen 3"/>
          <p:cNvPicPr>
            <a:picLocks noChangeAspect="1"/>
          </p:cNvPicPr>
          <p:nvPr/>
        </p:nvPicPr>
        <p:blipFill>
          <a:blip r:embed="rId2"/>
          <a:stretch>
            <a:fillRect/>
          </a:stretch>
        </p:blipFill>
        <p:spPr>
          <a:xfrm>
            <a:off x="3391591" y="4613564"/>
            <a:ext cx="4779819" cy="1703936"/>
          </a:xfrm>
          <a:prstGeom prst="rect">
            <a:avLst/>
          </a:prstGeom>
          <a:ln>
            <a:noFill/>
          </a:ln>
          <a:effectLst>
            <a:softEdge rad="112500"/>
          </a:effectLst>
        </p:spPr>
      </p:pic>
      <p:sp>
        <p:nvSpPr>
          <p:cNvPr id="5" name="Rectángulo 4"/>
          <p:cNvSpPr/>
          <p:nvPr/>
        </p:nvSpPr>
        <p:spPr>
          <a:xfrm>
            <a:off x="656705" y="2274394"/>
            <a:ext cx="11255433" cy="1292662"/>
          </a:xfrm>
          <a:prstGeom prst="rect">
            <a:avLst/>
          </a:prstGeom>
        </p:spPr>
        <p:txBody>
          <a:bodyPr wrap="square">
            <a:spAutoFit/>
          </a:bodyPr>
          <a:lstStyle/>
          <a:p>
            <a:pPr algn="ctr"/>
            <a:r>
              <a:rPr lang="es-MX" sz="2400" dirty="0" smtClean="0">
                <a:latin typeface="Algerian" panose="04020705040A02060702" pitchFamily="82" charset="0"/>
              </a:rPr>
              <a:t>Características de la memoria RAM</a:t>
            </a:r>
          </a:p>
          <a:p>
            <a:r>
              <a:rPr lang="es-MX" dirty="0" smtClean="0">
                <a:latin typeface="Arial Narrow" panose="020B0606020202030204" pitchFamily="34" charset="0"/>
              </a:rPr>
              <a:t>La RAM es un tipo de chip de memoria que almacena datos temporalmente.</a:t>
            </a:r>
          </a:p>
          <a:p>
            <a:r>
              <a:rPr lang="es-MX" dirty="0" smtClean="0">
                <a:latin typeface="Arial Narrow" panose="020B0606020202030204" pitchFamily="34" charset="0"/>
              </a:rPr>
              <a:t>La RAM es volátil, es decir, pierde datos cuando se apaga el equipo.</a:t>
            </a:r>
          </a:p>
          <a:p>
            <a:r>
              <a:rPr lang="es-MX" dirty="0" smtClean="0">
                <a:latin typeface="Arial Narrow" panose="020B0606020202030204" pitchFamily="34" charset="0"/>
              </a:rPr>
              <a:t>Almacena la información que necesita el sistema operativo de tu computador</a:t>
            </a:r>
            <a:r>
              <a:rPr lang="es-MX" dirty="0" smtClean="0"/>
              <a:t>.</a:t>
            </a:r>
            <a:endParaRPr lang="es-MX" dirty="0"/>
          </a:p>
        </p:txBody>
      </p:sp>
    </p:spTree>
    <p:extLst>
      <p:ext uri="{BB962C8B-B14F-4D97-AF65-F5344CB8AC3E}">
        <p14:creationId xmlns:p14="http://schemas.microsoft.com/office/powerpoint/2010/main" val="317672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15389" y="640080"/>
            <a:ext cx="11030989" cy="1292662"/>
          </a:xfrm>
          <a:prstGeom prst="rect">
            <a:avLst/>
          </a:prstGeom>
          <a:noFill/>
        </p:spPr>
        <p:txBody>
          <a:bodyPr wrap="square" rtlCol="0">
            <a:spAutoFit/>
          </a:bodyPr>
          <a:lstStyle/>
          <a:p>
            <a:pPr algn="ctr"/>
            <a:r>
              <a:rPr lang="es-MX" sz="2400" dirty="0" smtClean="0">
                <a:latin typeface="Algerian" panose="04020705040A02060702" pitchFamily="82" charset="0"/>
              </a:rPr>
              <a:t>MICROCONTROLADORES</a:t>
            </a:r>
          </a:p>
          <a:p>
            <a:r>
              <a:rPr lang="es-MX" dirty="0" smtClean="0"/>
              <a:t>ES UN CONJUNTO COMPLETO DE LIMITADAS PRESTACIONES, EL CUAL ESTA CONTENIDO EN UN MICROCHIP DE UN UNICO CIRCUITO INTEGRADO.</a:t>
            </a:r>
          </a:p>
          <a:p>
            <a:r>
              <a:rPr lang="es-MX" dirty="0" smtClean="0"/>
              <a:t>65816,68C02,68HCO8,68HC11,68K,8051,ARM,AVR,AVR32,BLACK,n,c167,m32c,mips,msp430,pic,powerpoint</a:t>
            </a:r>
            <a:endParaRPr lang="es-MX" dirty="0"/>
          </a:p>
        </p:txBody>
      </p:sp>
    </p:spTree>
    <p:extLst>
      <p:ext uri="{BB962C8B-B14F-4D97-AF65-F5344CB8AC3E}">
        <p14:creationId xmlns:p14="http://schemas.microsoft.com/office/powerpoint/2010/main" val="196729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11926" y="299259"/>
            <a:ext cx="7423266" cy="738664"/>
          </a:xfrm>
          <a:prstGeom prst="rect">
            <a:avLst/>
          </a:prstGeom>
          <a:noFill/>
        </p:spPr>
        <p:txBody>
          <a:bodyPr wrap="square" rtlCol="0">
            <a:spAutoFit/>
          </a:bodyPr>
          <a:lstStyle/>
          <a:p>
            <a:pPr algn="ctr"/>
            <a:r>
              <a:rPr lang="es-MX" sz="2400" dirty="0" smtClean="0">
                <a:latin typeface="Algerian" panose="04020705040A02060702" pitchFamily="82" charset="0"/>
              </a:rPr>
              <a:t>PLACAS DE DESARROLLO</a:t>
            </a:r>
          </a:p>
          <a:p>
            <a:endParaRPr lang="es-MX" dirty="0"/>
          </a:p>
        </p:txBody>
      </p:sp>
      <p:sp>
        <p:nvSpPr>
          <p:cNvPr id="3" name="Rectángulo 2"/>
          <p:cNvSpPr/>
          <p:nvPr/>
        </p:nvSpPr>
        <p:spPr>
          <a:xfrm>
            <a:off x="324195" y="881150"/>
            <a:ext cx="11488189" cy="2308324"/>
          </a:xfrm>
          <a:prstGeom prst="rect">
            <a:avLst/>
          </a:prstGeom>
        </p:spPr>
        <p:txBody>
          <a:bodyPr wrap="square">
            <a:spAutoFit/>
          </a:bodyPr>
          <a:lstStyle/>
          <a:p>
            <a:r>
              <a:rPr lang="es-MX" dirty="0" smtClean="0">
                <a:latin typeface="Arial Narrow" panose="020B0606020202030204" pitchFamily="34" charset="0"/>
              </a:rPr>
              <a:t>Una placa de desarrollo, conocidas también como computadora de placa única (SBC), es como su nombre indica un ordenador completamente construido sobre una placa de circuito único, con microprocesador(es), memoria, entrada/salida (E/S) y las características requeridas en un ordenador funcional. Estas computadoras de una sola placa se hicieron como sistemas de demostración o desarrollo, para sistemas educativos o para su uso como controladores integrados de computación. Incluso muchos tipos de ordenadores domésticos o portátiles integran todas sus funciones en una sola placa de circuito impreso.</a:t>
            </a:r>
          </a:p>
          <a:p>
            <a:endParaRPr lang="es-MX" dirty="0" smtClean="0">
              <a:latin typeface="Arial Narrow" panose="020B0606020202030204" pitchFamily="34" charset="0"/>
            </a:endParaRPr>
          </a:p>
          <a:p>
            <a:r>
              <a:rPr lang="es-MX" dirty="0" smtClean="0">
                <a:latin typeface="Arial Narrow" panose="020B0606020202030204" pitchFamily="34" charset="0"/>
              </a:rPr>
              <a:t>En nuestra oferta tenemos amplia variedad de placas de desarrollo de las marcas más populares como </a:t>
            </a:r>
            <a:r>
              <a:rPr lang="es-MX" dirty="0" err="1" smtClean="0">
                <a:latin typeface="Arial Narrow" panose="020B0606020202030204" pitchFamily="34" charset="0"/>
              </a:rPr>
              <a:t>Raspberry</a:t>
            </a:r>
            <a:r>
              <a:rPr lang="es-MX" dirty="0" smtClean="0">
                <a:latin typeface="Arial Narrow" panose="020B0606020202030204" pitchFamily="34" charset="0"/>
              </a:rPr>
              <a:t> Pi, </a:t>
            </a:r>
            <a:r>
              <a:rPr lang="es-MX" dirty="0" err="1" smtClean="0">
                <a:latin typeface="Arial Narrow" panose="020B0606020202030204" pitchFamily="34" charset="0"/>
              </a:rPr>
              <a:t>Arduino</a:t>
            </a:r>
            <a:r>
              <a:rPr lang="es-MX" dirty="0" smtClean="0">
                <a:latin typeface="Arial Narrow" panose="020B0606020202030204" pitchFamily="34" charset="0"/>
              </a:rPr>
              <a:t>, </a:t>
            </a:r>
            <a:r>
              <a:rPr lang="es-MX" dirty="0" err="1" smtClean="0">
                <a:latin typeface="Arial Narrow" panose="020B0606020202030204" pitchFamily="34" charset="0"/>
              </a:rPr>
              <a:t>micro:bit</a:t>
            </a:r>
            <a:r>
              <a:rPr lang="es-MX" dirty="0" smtClean="0">
                <a:latin typeface="Arial Narrow" panose="020B0606020202030204" pitchFamily="34" charset="0"/>
              </a:rPr>
              <a:t> </a:t>
            </a:r>
            <a:r>
              <a:rPr lang="es-MX" dirty="0" err="1" smtClean="0">
                <a:latin typeface="Arial Narrow" panose="020B0606020202030204" pitchFamily="34" charset="0"/>
              </a:rPr>
              <a:t>nVidia</a:t>
            </a:r>
            <a:r>
              <a:rPr lang="es-MX" dirty="0" smtClean="0">
                <a:latin typeface="Arial Narrow" panose="020B0606020202030204" pitchFamily="34" charset="0"/>
              </a:rPr>
              <a:t> o </a:t>
            </a:r>
            <a:r>
              <a:rPr lang="es-MX" dirty="0" err="1" smtClean="0">
                <a:latin typeface="Arial Narrow" panose="020B0606020202030204" pitchFamily="34" charset="0"/>
              </a:rPr>
              <a:t>Lilypad</a:t>
            </a:r>
            <a:r>
              <a:rPr lang="es-MX" dirty="0" smtClean="0">
                <a:latin typeface="Arial Narrow" panose="020B0606020202030204" pitchFamily="34" charset="0"/>
              </a:rPr>
              <a:t>.</a:t>
            </a:r>
            <a:endParaRPr lang="es-MX" dirty="0">
              <a:latin typeface="Arial Narrow" panose="020B0606020202030204" pitchFamily="34" charset="0"/>
            </a:endParaRPr>
          </a:p>
        </p:txBody>
      </p:sp>
    </p:spTree>
    <p:extLst>
      <p:ext uri="{BB962C8B-B14F-4D97-AF65-F5344CB8AC3E}">
        <p14:creationId xmlns:p14="http://schemas.microsoft.com/office/powerpoint/2010/main" val="28243622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808</Words>
  <Application>Microsoft Office PowerPoint</Application>
  <PresentationFormat>Panorámica</PresentationFormat>
  <Paragraphs>39</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Algerian</vt:lpstr>
      <vt:lpstr>Arial</vt:lpstr>
      <vt:lpstr>Arial Black</vt:lpstr>
      <vt:lpstr>Arial Narrow</vt:lpstr>
      <vt:lpstr>Calibri</vt:lpstr>
      <vt:lpstr>Calibri Light</vt:lpstr>
      <vt:lpstr>Tema de Office</vt:lpstr>
      <vt:lpstr>Fundamentos de Programación </vt:lpstr>
      <vt:lpstr>Presentación de PowerPoint</vt:lpstr>
      <vt:lpstr>LA COMPUTACION O INFORMATICA UBICÚA ubicomp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9</cp:revision>
  <dcterms:created xsi:type="dcterms:W3CDTF">2024-02-22T13:32:30Z</dcterms:created>
  <dcterms:modified xsi:type="dcterms:W3CDTF">2024-03-21T17:46:50Z</dcterms:modified>
</cp:coreProperties>
</file>