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69" r:id="rId2"/>
    <p:sldId id="258" r:id="rId3"/>
    <p:sldId id="268" r:id="rId4"/>
    <p:sldId id="259" r:id="rId5"/>
    <p:sldId id="266" r:id="rId6"/>
    <p:sldId id="263" r:id="rId7"/>
    <p:sldId id="265" r:id="rId8"/>
    <p:sldId id="267" r:id="rId9"/>
  </p:sldIdLst>
  <p:sldSz cx="9144000" cy="5143500" type="screen16x9"/>
  <p:notesSz cx="6858000" cy="9144000"/>
  <p:embeddedFontLst>
    <p:embeddedFont>
      <p:font typeface="ADLaM Display" panose="02010000000000000000" pitchFamily="2" charset="0"/>
      <p:regular r:id="rId11"/>
    </p:embeddedFont>
    <p:embeddedFont>
      <p:font typeface="Proxima Nova" panose="020B0604020202020204" charset="0"/>
      <p:regular r:id="rId12"/>
      <p:bold r:id="rId13"/>
      <p:italic r:id="rId14"/>
      <p:boldItalic r:id="rId15"/>
    </p:embeddedFont>
    <p:embeddedFont>
      <p:font typeface="Proxima Nova Semibold" panose="020B0604020202020204" charset="0"/>
      <p:regular r:id="rId16"/>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7" roundtripDataSignature="AMtx7mhH80cN7QNk3iqRIIFfuTQU5qCv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D1215E-4865-2097-A3E4-2999C3D8A664}" v="4" dt="2024-04-08T09:04:20.486"/>
    <p1510:client id="{218E6FCC-D573-98EF-CEBB-FBD1B5FD445F}" v="5" dt="2024-04-08T08:43:17.639"/>
    <p1510:client id="{2B7AFE1B-08F8-E43E-CAB2-1574295A76B6}" v="6" dt="2024-04-08T14:40:14.239"/>
    <p1510:client id="{76551B79-E64C-4C2B-7E46-2F3EDAAE114D}" v="2143" dt="2024-04-08T16:17:57.036"/>
    <p1510:client id="{C46CA3EF-C761-739A-6A6D-B76F83691050}" v="991" dt="2024-04-08T12:30:48.146"/>
  </p1510:revLst>
</p1510:revInfo>
</file>

<file path=ppt/tableStyles.xml><?xml version="1.0" encoding="utf-8"?>
<a:tblStyleLst xmlns:a="http://schemas.openxmlformats.org/drawingml/2006/main" def="{71AB4333-4D2A-4FC7-A91C-F800323ABE3D}">
  <a:tblStyle styleId="{71AB4333-4D2A-4FC7-A91C-F800323ABE3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49DB442D-EEDF-438E-98B3-073CB3D68EBA}" styleName="Table_1">
    <a:wholeTbl>
      <a:tcTxStyle b="off" i="off">
        <a:font>
          <a:latin typeface="Arial"/>
          <a:ea typeface="Arial"/>
          <a:cs typeface="Arial"/>
        </a:font>
        <a:srgbClr val="000000"/>
      </a:tcTxStyle>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op>
            <a:ln w="9525" cap="flat" cmpd="sng">
              <a:solidFill>
                <a:srgbClr val="4472C4"/>
              </a:solidFill>
              <a:prstDash val="solid"/>
              <a:round/>
              <a:headEnd type="none" w="sm" len="sm"/>
              <a:tailEnd type="none" w="sm" len="sm"/>
            </a:ln>
          </a:top>
          <a:bottom>
            <a:ln w="9525" cap="flat" cmpd="sng">
              <a:solidFill>
                <a:srgbClr val="4472C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rgbClr val="4472C4"/>
              </a:solidFill>
              <a:prstDash val="solid"/>
              <a:round/>
              <a:headEnd type="none" w="sm" len="sm"/>
              <a:tailEnd type="none" w="sm" len="sm"/>
            </a:ln>
          </a:top>
          <a:bottom>
            <a:ln w="9525" cap="flat" cmpd="sng">
              <a:solidFill>
                <a:srgbClr val="4472C4"/>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cBdr>
      </a:tcStyle>
    </a:band1V>
    <a:band2V>
      <a:tcTxStyle b="off" i="off"/>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rgbClr val="4472C4"/>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rgbClr val="FFFFFF"/>
      </a:tcTxStyle>
      <a:tcStyle>
        <a:tcBdr/>
        <a:fill>
          <a:solidFill>
            <a:srgbClr val="4472C4"/>
          </a:solidFill>
        </a:fill>
      </a:tcStyle>
    </a:firstRow>
    <a:neCell>
      <a:tcTxStyle b="off" i="off"/>
      <a:tcStyle>
        <a:tcBdr/>
      </a:tcStyle>
    </a:neCell>
    <a:nwCell>
      <a:tcTxStyle b="off" i="off"/>
      <a:tcStyle>
        <a:tcBdr/>
      </a:tcStyle>
    </a:nwCell>
  </a:tblStyle>
  <a:tblStyle styleId="{70A6D24B-F39B-4B54-A5B0-F4FA71929B6A}"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2156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719cf48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12719cf48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cognizant.com/" TargetMode="External"/><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linkedin.com/company/relevantz/" TargetMode="External"/><Relationship Id="rId4" Type="http://schemas.openxmlformats.org/officeDocument/2006/relationships/hyperlink" Target="http://www.relevantz.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uble line heading cover slide - White BG">
  <p:cSld name="TITLE_1">
    <p:spTree>
      <p:nvGrpSpPr>
        <p:cNvPr id="1" name="Shape 6"/>
        <p:cNvGrpSpPr/>
        <p:nvPr/>
      </p:nvGrpSpPr>
      <p:grpSpPr>
        <a:xfrm>
          <a:off x="0" y="0"/>
          <a:ext cx="0" cy="0"/>
          <a:chOff x="0" y="0"/>
          <a:chExt cx="0" cy="0"/>
        </a:xfrm>
      </p:grpSpPr>
      <p:sp>
        <p:nvSpPr>
          <p:cNvPr id="7" name="Google Shape;7;p19"/>
          <p:cNvSpPr txBox="1">
            <a:spLocks noGrp="1"/>
          </p:cNvSpPr>
          <p:nvPr>
            <p:ph type="title"/>
          </p:nvPr>
        </p:nvSpPr>
        <p:spPr>
          <a:xfrm>
            <a:off x="3613500" y="1606150"/>
            <a:ext cx="5073300" cy="137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400"/>
              <a:buFont typeface="Proxima Nova"/>
              <a:buNone/>
              <a:defRPr sz="4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9pPr>
          </a:lstStyle>
          <a:p>
            <a:endParaRPr/>
          </a:p>
        </p:txBody>
      </p:sp>
      <p:pic>
        <p:nvPicPr>
          <p:cNvPr id="8" name="Google Shape;8;p19"/>
          <p:cNvPicPr preferRelativeResize="0"/>
          <p:nvPr/>
        </p:nvPicPr>
        <p:blipFill rotWithShape="1">
          <a:blip r:embed="rId2">
            <a:alphaModFix/>
          </a:blip>
          <a:srcRect/>
          <a:stretch/>
        </p:blipFill>
        <p:spPr>
          <a:xfrm>
            <a:off x="457200" y="495086"/>
            <a:ext cx="2751375" cy="640925"/>
          </a:xfrm>
          <a:prstGeom prst="rect">
            <a:avLst/>
          </a:prstGeom>
          <a:noFill/>
          <a:ln>
            <a:noFill/>
          </a:ln>
        </p:spPr>
      </p:pic>
      <p:sp>
        <p:nvSpPr>
          <p:cNvPr id="9" name="Google Shape;9;p19"/>
          <p:cNvSpPr txBox="1">
            <a:spLocks noGrp="1"/>
          </p:cNvSpPr>
          <p:nvPr>
            <p:ph type="subTitle" idx="1"/>
          </p:nvPr>
        </p:nvSpPr>
        <p:spPr>
          <a:xfrm>
            <a:off x="3651850" y="3111025"/>
            <a:ext cx="5034900" cy="325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9pPr>
          </a:lstStyle>
          <a:p>
            <a:endParaRPr/>
          </a:p>
        </p:txBody>
      </p:sp>
      <p:sp>
        <p:nvSpPr>
          <p:cNvPr id="10" name="Google Shape;10;p19"/>
          <p:cNvSpPr txBox="1"/>
          <p:nvPr/>
        </p:nvSpPr>
        <p:spPr>
          <a:xfrm>
            <a:off x="4258440" y="4657790"/>
            <a:ext cx="4428300" cy="3078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000000"/>
              </a:buClr>
              <a:buSzPts val="800"/>
              <a:buFont typeface="Arial"/>
              <a:buNone/>
            </a:pPr>
            <a:r>
              <a:rPr lang="en" sz="800" b="0" i="0" u="none" strike="noStrike" cap="none">
                <a:solidFill>
                  <a:srgbClr val="999999"/>
                </a:solidFill>
                <a:latin typeface="Proxima Nova"/>
                <a:ea typeface="Proxima Nova"/>
                <a:cs typeface="Proxima Nova"/>
                <a:sym typeface="Proxima Nova"/>
              </a:rPr>
              <a:t>© 2022 Relevantz Technology Services, Inc. All rights reserved</a:t>
            </a:r>
            <a:endParaRPr sz="800" b="0" i="0" u="none" strike="noStrike" cap="none">
              <a:solidFill>
                <a:srgbClr val="999999"/>
              </a:solidFill>
              <a:latin typeface="Proxima Nova"/>
              <a:ea typeface="Proxima Nova"/>
              <a:cs typeface="Proxima Nova"/>
              <a:sym typeface="Proxima Nova"/>
            </a:endParaRPr>
          </a:p>
        </p:txBody>
      </p:sp>
      <p:pic>
        <p:nvPicPr>
          <p:cNvPr id="11" name="Google Shape;11;p19"/>
          <p:cNvPicPr preferRelativeResize="0"/>
          <p:nvPr/>
        </p:nvPicPr>
        <p:blipFill rotWithShape="1">
          <a:blip r:embed="rId3">
            <a:alphaModFix/>
          </a:blip>
          <a:srcRect/>
          <a:stretch/>
        </p:blipFill>
        <p:spPr>
          <a:xfrm>
            <a:off x="0" y="1440811"/>
            <a:ext cx="3184312" cy="370268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break  - White ">
  <p:cSld name="TITLE_1_1_1_1_1_1_1_1_1_1_1_1_1_2">
    <p:bg>
      <p:bgPr>
        <a:noFill/>
        <a:effectLst/>
      </p:bgPr>
    </p:bg>
    <p:spTree>
      <p:nvGrpSpPr>
        <p:cNvPr id="1" name="Shape 12"/>
        <p:cNvGrpSpPr/>
        <p:nvPr/>
      </p:nvGrpSpPr>
      <p:grpSpPr>
        <a:xfrm>
          <a:off x="0" y="0"/>
          <a:ext cx="0" cy="0"/>
          <a:chOff x="0" y="0"/>
          <a:chExt cx="0" cy="0"/>
        </a:xfrm>
      </p:grpSpPr>
      <p:sp>
        <p:nvSpPr>
          <p:cNvPr id="13" name="Google Shape;13;p20"/>
          <p:cNvSpPr txBox="1">
            <a:spLocks noGrp="1"/>
          </p:cNvSpPr>
          <p:nvPr>
            <p:ph type="title"/>
          </p:nvPr>
        </p:nvSpPr>
        <p:spPr>
          <a:xfrm>
            <a:off x="457200" y="1070150"/>
            <a:ext cx="4769100" cy="2555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000"/>
              <a:buFont typeface="Proxima Nova"/>
              <a:buNone/>
              <a:defRPr sz="4000" b="0"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20"/>
          <p:cNvSpPr/>
          <p:nvPr/>
        </p:nvSpPr>
        <p:spPr>
          <a:xfrm rot="10800000" flipH="1">
            <a:off x="457200" y="809428"/>
            <a:ext cx="3276300" cy="1044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15" name="Google Shape;15;p20"/>
          <p:cNvPicPr preferRelativeResize="0"/>
          <p:nvPr/>
        </p:nvPicPr>
        <p:blipFill rotWithShape="1">
          <a:blip r:embed="rId2">
            <a:alphaModFix/>
          </a:blip>
          <a:srcRect t="835" b="835"/>
          <a:stretch/>
        </p:blipFill>
        <p:spPr>
          <a:xfrm>
            <a:off x="7828161" y="4769500"/>
            <a:ext cx="858649" cy="164500"/>
          </a:xfrm>
          <a:prstGeom prst="rect">
            <a:avLst/>
          </a:prstGeom>
          <a:noFill/>
          <a:ln>
            <a:noFill/>
          </a:ln>
        </p:spPr>
      </p:pic>
      <p:pic>
        <p:nvPicPr>
          <p:cNvPr id="16" name="Google Shape;16;p20"/>
          <p:cNvPicPr preferRelativeResize="0"/>
          <p:nvPr/>
        </p:nvPicPr>
        <p:blipFill rotWithShape="1">
          <a:blip r:embed="rId3">
            <a:alphaModFix/>
          </a:blip>
          <a:srcRect/>
          <a:stretch/>
        </p:blipFill>
        <p:spPr>
          <a:xfrm>
            <a:off x="665082" y="4769500"/>
            <a:ext cx="858651" cy="164500"/>
          </a:xfrm>
          <a:prstGeom prst="rect">
            <a:avLst/>
          </a:prstGeom>
          <a:noFill/>
          <a:ln>
            <a:noFill/>
          </a:ln>
        </p:spPr>
      </p:pic>
      <p:pic>
        <p:nvPicPr>
          <p:cNvPr id="17" name="Google Shape;17;p20"/>
          <p:cNvPicPr preferRelativeResize="0"/>
          <p:nvPr/>
        </p:nvPicPr>
        <p:blipFill rotWithShape="1">
          <a:blip r:embed="rId4">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1">
  <p:cSld name="CUSTOM_2">
    <p:spTree>
      <p:nvGrpSpPr>
        <p:cNvPr id="1" name="Shape 18"/>
        <p:cNvGrpSpPr/>
        <p:nvPr/>
      </p:nvGrpSpPr>
      <p:grpSpPr>
        <a:xfrm>
          <a:off x="0" y="0"/>
          <a:ext cx="0" cy="0"/>
          <a:chOff x="0" y="0"/>
          <a:chExt cx="0" cy="0"/>
        </a:xfrm>
      </p:grpSpPr>
      <p:sp>
        <p:nvSpPr>
          <p:cNvPr id="19" name="Google Shape;19;p23"/>
          <p:cNvSpPr txBox="1"/>
          <p:nvPr/>
        </p:nvSpPr>
        <p:spPr>
          <a:xfrm>
            <a:off x="2099100" y="1456925"/>
            <a:ext cx="5262000" cy="80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 sz="4400" b="0" i="0" u="none" strike="noStrike" cap="none">
                <a:solidFill>
                  <a:schemeClr val="accent1"/>
                </a:solidFill>
                <a:latin typeface="Proxima Nova"/>
                <a:ea typeface="Proxima Nova"/>
                <a:cs typeface="Proxima Nova"/>
                <a:sym typeface="Proxima Nova"/>
              </a:rPr>
              <a:t>THANK YOU</a:t>
            </a:r>
            <a:endParaRPr sz="4400" b="0" i="0" u="none" strike="noStrike" cap="none">
              <a:solidFill>
                <a:schemeClr val="accent1"/>
              </a:solidFill>
              <a:latin typeface="Proxima Nova"/>
              <a:ea typeface="Proxima Nova"/>
              <a:cs typeface="Proxima Nova"/>
              <a:sym typeface="Proxima Nova"/>
            </a:endParaRPr>
          </a:p>
        </p:txBody>
      </p:sp>
      <p:sp>
        <p:nvSpPr>
          <p:cNvPr id="20" name="Google Shape;20;p23"/>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2pPr>
            <a:lvl3pPr marR="0" lvl="2"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3pPr>
            <a:lvl4pPr marR="0" lvl="3"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4pPr>
            <a:lvl5pPr marR="0" lvl="4"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5pPr>
            <a:lvl6pPr marR="0" lvl="5"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6pPr>
            <a:lvl7pPr marR="0" lvl="6"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7pPr>
            <a:lvl8pPr marR="0" lvl="7"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8pPr>
            <a:lvl9pPr marR="0" lvl="8"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9pPr>
          </a:lstStyle>
          <a:p>
            <a:endParaRPr/>
          </a:p>
        </p:txBody>
      </p:sp>
      <p:pic>
        <p:nvPicPr>
          <p:cNvPr id="21" name="Google Shape;21;p23"/>
          <p:cNvPicPr preferRelativeResize="0"/>
          <p:nvPr/>
        </p:nvPicPr>
        <p:blipFill rotWithShape="1">
          <a:blip r:embed="rId2">
            <a:alphaModFix/>
          </a:blip>
          <a:srcRect l="75973" b="53060"/>
          <a:stretch/>
        </p:blipFill>
        <p:spPr>
          <a:xfrm>
            <a:off x="0" y="3412175"/>
            <a:ext cx="2049152" cy="1731325"/>
          </a:xfrm>
          <a:prstGeom prst="rect">
            <a:avLst/>
          </a:prstGeom>
          <a:noFill/>
          <a:ln>
            <a:noFill/>
          </a:ln>
        </p:spPr>
      </p:pic>
      <p:sp>
        <p:nvSpPr>
          <p:cNvPr id="22" name="Google Shape;22;p23"/>
          <p:cNvSpPr txBox="1"/>
          <p:nvPr/>
        </p:nvSpPr>
        <p:spPr>
          <a:xfrm>
            <a:off x="2166200" y="3363550"/>
            <a:ext cx="6489000" cy="118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1"/>
                </a:solidFill>
                <a:latin typeface="Proxima Nova Semibold"/>
                <a:ea typeface="Proxima Nova Semibold"/>
                <a:cs typeface="Proxima Nova Semibold"/>
                <a:sym typeface="Proxima Nova Semibold"/>
              </a:rPr>
              <a:t>About Relevantz</a:t>
            </a:r>
            <a:endParaRPr sz="14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Relevantz Technology Services Inc. has been delivering relevant technology solutions to help improve lives for 25 years. Our team of 1200+ software engineers across 5 global offices serve customers across the finance, healthcare, insurance, media, telecom, retail, and technology sectors. Learn more at</a:t>
            </a:r>
            <a:r>
              <a:rPr lang="en" sz="1000" b="0" i="0" u="none" strike="noStrike" cap="none">
                <a:solidFill>
                  <a:srgbClr val="000000"/>
                </a:solidFill>
                <a:uFill>
                  <a:noFill/>
                </a:uFill>
                <a:latin typeface="Proxima Nova"/>
                <a:ea typeface="Proxima Nova"/>
                <a:cs typeface="Proxima Nova"/>
                <a:sym typeface="Proxima Nova"/>
                <a:hlinkClick r:id="rId3">
                  <a:extLst>
                    <a:ext uri="{A12FA001-AC4F-418D-AE19-62706E023703}">
                      <ahyp:hlinkClr xmlns:ahyp="http://schemas.microsoft.com/office/drawing/2018/hyperlinkcolor" val="tx"/>
                    </a:ext>
                  </a:extLst>
                </a:hlinkClick>
              </a:rPr>
              <a:t> </a:t>
            </a:r>
            <a:r>
              <a:rPr lang="en" sz="1000" b="0" i="0" u="none" strike="noStrike" cap="none">
                <a:solidFill>
                  <a:schemeClr val="accent1"/>
                </a:solidFill>
                <a:uFill>
                  <a:noFill/>
                </a:uFill>
                <a:latin typeface="Proxima Nova Semibold"/>
                <a:ea typeface="Proxima Nova Semibold"/>
                <a:cs typeface="Proxima Nova Semibold"/>
                <a:sym typeface="Proxima Nova Semibold"/>
                <a:hlinkClick r:id="rId4">
                  <a:extLst>
                    <a:ext uri="{A12FA001-AC4F-418D-AE19-62706E023703}">
                      <ahyp:hlinkClr xmlns:ahyp="http://schemas.microsoft.com/office/drawing/2018/hyperlinkcolor" val="tx"/>
                    </a:ext>
                  </a:extLst>
                </a:hlinkClick>
              </a:rPr>
              <a:t>www.relevantz.com</a:t>
            </a:r>
            <a:r>
              <a:rPr lang="en" sz="1000" b="0" i="0" u="none" strike="noStrike" cap="none">
                <a:solidFill>
                  <a:srgbClr val="000000"/>
                </a:solidFill>
                <a:latin typeface="Proxima Nova"/>
                <a:ea typeface="Proxima Nova"/>
                <a:cs typeface="Proxima Nova"/>
                <a:sym typeface="Proxima Nova"/>
              </a:rPr>
              <a:t> or </a:t>
            </a:r>
            <a:r>
              <a:rPr lang="en" sz="1000" b="0" i="0" u="none" strike="noStrike" cap="none">
                <a:solidFill>
                  <a:schemeClr val="accent1"/>
                </a:solidFill>
                <a:uFill>
                  <a:noFill/>
                </a:u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@relevantz</a:t>
            </a:r>
            <a:endParaRPr sz="10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endParaRPr sz="1000" b="0" i="0" u="none" strike="noStrike" cap="none">
              <a:solidFill>
                <a:srgbClr val="000000"/>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40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 2022 Relevantz Technology Services, Inc. All rights reserved</a:t>
            </a:r>
            <a:endParaRPr sz="1000" b="0" i="0" u="none" strike="noStrike" cap="none">
              <a:solidFill>
                <a:srgbClr val="000000"/>
              </a:solidFill>
              <a:latin typeface="Proxima Nova"/>
              <a:ea typeface="Proxima Nova"/>
              <a:cs typeface="Proxima Nova"/>
              <a:sym typeface="Proxima Nova"/>
            </a:endParaRPr>
          </a:p>
        </p:txBody>
      </p:sp>
      <p:sp>
        <p:nvSpPr>
          <p:cNvPr id="23" name="Google Shape;23;p23"/>
          <p:cNvSpPr/>
          <p:nvPr/>
        </p:nvSpPr>
        <p:spPr>
          <a:xfrm>
            <a:off x="2166199" y="3057550"/>
            <a:ext cx="6492300" cy="279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24" name="Google Shape;24;p23"/>
          <p:cNvPicPr preferRelativeResize="0"/>
          <p:nvPr/>
        </p:nvPicPr>
        <p:blipFill rotWithShape="1">
          <a:blip r:embed="rId6">
            <a:alphaModFix/>
          </a:blip>
          <a:srcRect/>
          <a:stretch/>
        </p:blipFill>
        <p:spPr>
          <a:xfrm>
            <a:off x="6869500" y="422954"/>
            <a:ext cx="1785676" cy="415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ngle column">
  <p:cSld name="TITLE_1_1_1_1_1">
    <p:bg>
      <p:bgPr>
        <a:noFill/>
        <a:effectLst/>
      </p:bgPr>
    </p:bg>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24"/>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24"/>
          <p:cNvSpPr txBox="1">
            <a:spLocks noGrp="1"/>
          </p:cNvSpPr>
          <p:nvPr>
            <p:ph type="body" idx="2"/>
          </p:nvPr>
        </p:nvSpPr>
        <p:spPr>
          <a:xfrm>
            <a:off x="450500" y="1293950"/>
            <a:ext cx="82173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29" name="Google Shape;29;p24"/>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30" name="Google Shape;30;p24"/>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24"/>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32" name="Google Shape;32;p24"/>
          <p:cNvPicPr preferRelativeResize="0"/>
          <p:nvPr/>
        </p:nvPicPr>
        <p:blipFill rotWithShape="1">
          <a:blip r:embed="rId3">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uble coulmn">
  <p:cSld name="TITLE_1_1_1_1_1_1">
    <p:bg>
      <p:bgPr>
        <a:noFill/>
        <a:effectLst/>
      </p:bgPr>
    </p:bg>
    <p:spTree>
      <p:nvGrpSpPr>
        <p:cNvPr id="1" name="Shape 33"/>
        <p:cNvGrpSpPr/>
        <p:nvPr/>
      </p:nvGrpSpPr>
      <p:grpSpPr>
        <a:xfrm>
          <a:off x="0" y="0"/>
          <a:ext cx="0" cy="0"/>
          <a:chOff x="0" y="0"/>
          <a:chExt cx="0" cy="0"/>
        </a:xfrm>
      </p:grpSpPr>
      <p:sp>
        <p:nvSpPr>
          <p:cNvPr id="34" name="Google Shape;34;p25"/>
          <p:cNvSpPr txBox="1">
            <a:spLocks noGrp="1"/>
          </p:cNvSpPr>
          <p:nvPr>
            <p:ph type="subTitle" idx="1"/>
          </p:nvPr>
        </p:nvSpPr>
        <p:spPr>
          <a:xfrm>
            <a:off x="4600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Google Shape;35;p25"/>
          <p:cNvSpPr txBox="1">
            <a:spLocks noGrp="1"/>
          </p:cNvSpPr>
          <p:nvPr>
            <p:ph type="body" idx="2"/>
          </p:nvPr>
        </p:nvSpPr>
        <p:spPr>
          <a:xfrm>
            <a:off x="4505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sp>
        <p:nvSpPr>
          <p:cNvPr id="36" name="Google Shape;36;p25"/>
          <p:cNvSpPr txBox="1">
            <a:spLocks noGrp="1"/>
          </p:cNvSpPr>
          <p:nvPr>
            <p:ph type="subTitle" idx="3"/>
          </p:nvPr>
        </p:nvSpPr>
        <p:spPr>
          <a:xfrm>
            <a:off x="48431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Google Shape;37;p25"/>
          <p:cNvSpPr txBox="1">
            <a:spLocks noGrp="1"/>
          </p:cNvSpPr>
          <p:nvPr>
            <p:ph type="body" idx="4"/>
          </p:nvPr>
        </p:nvSpPr>
        <p:spPr>
          <a:xfrm>
            <a:off x="48336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38" name="Google Shape;38;p25"/>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39" name="Google Shape;39;p25"/>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25"/>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41" name="Google Shape;41;p25"/>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42" name="Google Shape;42;p25"/>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ngle column with image">
  <p:cSld name="TITLE_1_1_1_1_1_1_1">
    <p:bg>
      <p:bgPr>
        <a:noFill/>
        <a:effectLst/>
      </p:bgPr>
    </p:bg>
    <p:spTree>
      <p:nvGrpSpPr>
        <p:cNvPr id="1" name="Shape 43"/>
        <p:cNvGrpSpPr/>
        <p:nvPr/>
      </p:nvGrpSpPr>
      <p:grpSpPr>
        <a:xfrm>
          <a:off x="0" y="0"/>
          <a:ext cx="0" cy="0"/>
          <a:chOff x="0" y="0"/>
          <a:chExt cx="0" cy="0"/>
        </a:xfrm>
      </p:grpSpPr>
      <p:sp>
        <p:nvSpPr>
          <p:cNvPr id="44" name="Google Shape;44;p26"/>
          <p:cNvSpPr>
            <a:spLocks noGrp="1"/>
          </p:cNvSpPr>
          <p:nvPr>
            <p:ph type="pic" idx="2"/>
          </p:nvPr>
        </p:nvSpPr>
        <p:spPr>
          <a:xfrm>
            <a:off x="5027125" y="0"/>
            <a:ext cx="4116900" cy="5143500"/>
          </a:xfrm>
          <a:prstGeom prst="rect">
            <a:avLst/>
          </a:prstGeom>
          <a:noFill/>
          <a:ln>
            <a:noFill/>
          </a:ln>
        </p:spPr>
      </p:sp>
      <p:sp>
        <p:nvSpPr>
          <p:cNvPr id="45" name="Google Shape;45;p26"/>
          <p:cNvSpPr txBox="1"/>
          <p:nvPr/>
        </p:nvSpPr>
        <p:spPr>
          <a:xfrm>
            <a:off x="3423325"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sp>
        <p:nvSpPr>
          <p:cNvPr id="46" name="Google Shape;46;p26"/>
          <p:cNvSpPr txBox="1">
            <a:spLocks noGrp="1"/>
          </p:cNvSpPr>
          <p:nvPr>
            <p:ph type="subTitle" idx="1"/>
          </p:nvPr>
        </p:nvSpPr>
        <p:spPr>
          <a:xfrm>
            <a:off x="460075" y="10821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p26"/>
          <p:cNvSpPr txBox="1">
            <a:spLocks noGrp="1"/>
          </p:cNvSpPr>
          <p:nvPr>
            <p:ph type="body" idx="3"/>
          </p:nvPr>
        </p:nvSpPr>
        <p:spPr>
          <a:xfrm>
            <a:off x="450500" y="14463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48" name="Google Shape;48;p26"/>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49" name="Google Shape;49;p26"/>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26"/>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51" name="Google Shape;51;p26"/>
          <p:cNvSpPr txBox="1">
            <a:spLocks noGrp="1"/>
          </p:cNvSpPr>
          <p:nvPr>
            <p:ph type="title"/>
          </p:nvPr>
        </p:nvSpPr>
        <p:spPr>
          <a:xfrm>
            <a:off x="469650" y="287550"/>
            <a:ext cx="42846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rofile desciption">
  <p:cSld name="TITLE_1_1_1_1_1_1_1_1_1">
    <p:bg>
      <p:bgPr>
        <a:noFill/>
        <a:effectLst/>
      </p:bgPr>
    </p:bg>
    <p:spTree>
      <p:nvGrpSpPr>
        <p:cNvPr id="1" name="Shape 52"/>
        <p:cNvGrpSpPr/>
        <p:nvPr/>
      </p:nvGrpSpPr>
      <p:grpSpPr>
        <a:xfrm>
          <a:off x="0" y="0"/>
          <a:ext cx="0" cy="0"/>
          <a:chOff x="0" y="0"/>
          <a:chExt cx="0" cy="0"/>
        </a:xfrm>
      </p:grpSpPr>
      <p:sp>
        <p:nvSpPr>
          <p:cNvPr id="53" name="Google Shape;53;p27"/>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7"/>
          <p:cNvSpPr/>
          <p:nvPr/>
        </p:nvSpPr>
        <p:spPr>
          <a:xfrm>
            <a:off x="8961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7"/>
          <p:cNvSpPr>
            <a:spLocks noGrp="1"/>
          </p:cNvSpPr>
          <p:nvPr>
            <p:ph type="pic" idx="2"/>
          </p:nvPr>
        </p:nvSpPr>
        <p:spPr>
          <a:xfrm>
            <a:off x="953750" y="1485825"/>
            <a:ext cx="1322700" cy="1322700"/>
          </a:xfrm>
          <a:prstGeom prst="ellipse">
            <a:avLst/>
          </a:prstGeom>
          <a:noFill/>
          <a:ln>
            <a:noFill/>
          </a:ln>
        </p:spPr>
      </p:sp>
      <p:sp>
        <p:nvSpPr>
          <p:cNvPr id="56" name="Google Shape;56;p27"/>
          <p:cNvSpPr txBox="1">
            <a:spLocks noGrp="1"/>
          </p:cNvSpPr>
          <p:nvPr>
            <p:ph type="body" idx="3"/>
          </p:nvPr>
        </p:nvSpPr>
        <p:spPr>
          <a:xfrm>
            <a:off x="4505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57" name="Google Shape;57;p27"/>
          <p:cNvSpPr/>
          <p:nvPr/>
        </p:nvSpPr>
        <p:spPr>
          <a:xfrm>
            <a:off x="38593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7"/>
          <p:cNvSpPr>
            <a:spLocks noGrp="1"/>
          </p:cNvSpPr>
          <p:nvPr>
            <p:ph type="pic" idx="4"/>
          </p:nvPr>
        </p:nvSpPr>
        <p:spPr>
          <a:xfrm>
            <a:off x="3916950" y="1485825"/>
            <a:ext cx="1322700" cy="1322700"/>
          </a:xfrm>
          <a:prstGeom prst="ellipse">
            <a:avLst/>
          </a:prstGeom>
          <a:noFill/>
          <a:ln>
            <a:noFill/>
          </a:ln>
        </p:spPr>
      </p:sp>
      <p:sp>
        <p:nvSpPr>
          <p:cNvPr id="59" name="Google Shape;59;p27"/>
          <p:cNvSpPr txBox="1">
            <a:spLocks noGrp="1"/>
          </p:cNvSpPr>
          <p:nvPr>
            <p:ph type="body" idx="5"/>
          </p:nvPr>
        </p:nvSpPr>
        <p:spPr>
          <a:xfrm>
            <a:off x="34137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60" name="Google Shape;60;p27"/>
          <p:cNvSpPr/>
          <p:nvPr/>
        </p:nvSpPr>
        <p:spPr>
          <a:xfrm>
            <a:off x="6793825"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7"/>
          <p:cNvSpPr>
            <a:spLocks noGrp="1"/>
          </p:cNvSpPr>
          <p:nvPr>
            <p:ph type="pic" idx="6"/>
          </p:nvPr>
        </p:nvSpPr>
        <p:spPr>
          <a:xfrm>
            <a:off x="6851425" y="1485825"/>
            <a:ext cx="1322700" cy="1322700"/>
          </a:xfrm>
          <a:prstGeom prst="ellipse">
            <a:avLst/>
          </a:prstGeom>
          <a:noFill/>
          <a:ln>
            <a:noFill/>
          </a:ln>
        </p:spPr>
      </p:sp>
      <p:sp>
        <p:nvSpPr>
          <p:cNvPr id="62" name="Google Shape;62;p27"/>
          <p:cNvSpPr txBox="1">
            <a:spLocks noGrp="1"/>
          </p:cNvSpPr>
          <p:nvPr>
            <p:ph type="body" idx="7"/>
          </p:nvPr>
        </p:nvSpPr>
        <p:spPr>
          <a:xfrm>
            <a:off x="6348175"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pic>
        <p:nvPicPr>
          <p:cNvPr id="63" name="Google Shape;63;p27"/>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64" name="Google Shape;64;p27"/>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27"/>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66" name="Google Shape;66;p27"/>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67" name="Google Shape;67;p27"/>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Pre -Tes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424543" y="143088"/>
            <a:ext cx="8319300" cy="497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rgbClr val="000000"/>
              </a:buClr>
              <a:buSzPts val="1100"/>
              <a:buFont typeface="Arial"/>
              <a:buNone/>
              <a:defRPr sz="2400" b="1" i="0" u="none" strike="noStrike" cap="none">
                <a:solidFill>
                  <a:srgbClr val="323F4F"/>
                </a:solidFill>
                <a:latin typeface="Calibri"/>
                <a:ea typeface="Calibri"/>
                <a:cs typeface="Calibri"/>
                <a:sym typeface="Calibri"/>
              </a:defRPr>
            </a:lvl1pPr>
            <a:lvl2pPr marR="0" lvl="1"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9pPr>
          </a:lstStyle>
          <a:p>
            <a:endParaRPr/>
          </a:p>
        </p:txBody>
      </p:sp>
      <p:sp>
        <p:nvSpPr>
          <p:cNvPr id="70" name="Google Shape;70;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888888"/>
              </a:buClr>
              <a:buSzPts val="1100"/>
              <a:buFont typeface="Calibri"/>
              <a:buNone/>
              <a:defRPr sz="11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9pPr>
          </a:lstStyle>
          <a:p>
            <a:endParaRPr/>
          </a:p>
        </p:txBody>
      </p:sp>
      <p:sp>
        <p:nvSpPr>
          <p:cNvPr id="71" name="Google Shape;71;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888888"/>
              </a:buClr>
              <a:buSzPts val="1100"/>
              <a:buFont typeface="Calibri"/>
              <a:buNone/>
              <a:defRPr sz="11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9pPr>
          </a:lstStyle>
          <a:p>
            <a:endParaRPr/>
          </a:p>
        </p:txBody>
      </p:sp>
      <p:sp>
        <p:nvSpPr>
          <p:cNvPr id="72" name="Google Shape;72;p28"/>
          <p:cNvSpPr txBox="1">
            <a:spLocks noGrp="1"/>
          </p:cNvSpPr>
          <p:nvPr>
            <p:ph type="sldNum" idx="12"/>
          </p:nvPr>
        </p:nvSpPr>
        <p:spPr>
          <a:xfrm>
            <a:off x="689491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28" descr="C:\Users\rajthilaks\Desktop\LogoPNG.png"/>
          <p:cNvPicPr preferRelativeResize="0"/>
          <p:nvPr/>
        </p:nvPicPr>
        <p:blipFill rotWithShape="1">
          <a:blip r:embed="rId3">
            <a:alphaModFix/>
          </a:blip>
          <a:srcRect b="23652"/>
          <a:stretch/>
        </p:blipFill>
        <p:spPr>
          <a:xfrm>
            <a:off x="8398669" y="139151"/>
            <a:ext cx="579129" cy="236405"/>
          </a:xfrm>
          <a:prstGeom prst="rect">
            <a:avLst/>
          </a:prstGeom>
          <a:noFill/>
          <a:ln>
            <a:noFill/>
          </a:ln>
        </p:spPr>
      </p:pic>
      <p:graphicFrame>
        <p:nvGraphicFramePr>
          <p:cNvPr id="74" name="Google Shape;74;p28"/>
          <p:cNvGraphicFramePr/>
          <p:nvPr/>
        </p:nvGraphicFramePr>
        <p:xfrm>
          <a:off x="1317713" y="833000"/>
          <a:ext cx="6221200" cy="3742000"/>
        </p:xfrm>
        <a:graphic>
          <a:graphicData uri="http://schemas.openxmlformats.org/drawingml/2006/table">
            <a:tbl>
              <a:tblPr firstRow="1" bandRow="1">
                <a:noFill/>
                <a:tableStyleId>{71AB4333-4D2A-4FC7-A91C-F800323ABE3D}</a:tableStyleId>
              </a:tblPr>
              <a:tblGrid>
                <a:gridCol w="592250">
                  <a:extLst>
                    <a:ext uri="{9D8B030D-6E8A-4147-A177-3AD203B41FA5}">
                      <a16:colId xmlns:a16="http://schemas.microsoft.com/office/drawing/2014/main" val="20000"/>
                    </a:ext>
                  </a:extLst>
                </a:gridCol>
                <a:gridCol w="2702325">
                  <a:extLst>
                    <a:ext uri="{9D8B030D-6E8A-4147-A177-3AD203B41FA5}">
                      <a16:colId xmlns:a16="http://schemas.microsoft.com/office/drawing/2014/main" val="20001"/>
                    </a:ext>
                  </a:extLst>
                </a:gridCol>
                <a:gridCol w="2926625">
                  <a:extLst>
                    <a:ext uri="{9D8B030D-6E8A-4147-A177-3AD203B41FA5}">
                      <a16:colId xmlns:a16="http://schemas.microsoft.com/office/drawing/2014/main" val="20002"/>
                    </a:ext>
                  </a:extLst>
                </a:gridCol>
              </a:tblGrid>
              <a:tr h="46775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S.No.</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Question </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Answer Options</a:t>
                      </a:r>
                      <a:endParaRPr sz="1100" u="none" strike="noStrike" cap="none"/>
                    </a:p>
                  </a:txBody>
                  <a:tcPr marL="68600" marR="68600" marT="34300" marB="34300"/>
                </a:tc>
                <a:extLst>
                  <a:ext uri="{0D108BD9-81ED-4DB2-BD59-A6C34878D82A}">
                    <a16:rowId xmlns:a16="http://schemas.microsoft.com/office/drawing/2014/main" val="10000"/>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1"/>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2"/>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3"/>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4"/>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5"/>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6"/>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7"/>
                  </a:ext>
                </a:extLst>
              </a:tr>
            </a:tbl>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subTitle" idx="1"/>
          </p:nvPr>
        </p:nvSpPr>
        <p:spPr>
          <a:xfrm>
            <a:off x="4332964" y="1854938"/>
            <a:ext cx="5573035" cy="514285"/>
          </a:xfrm>
          <a:prstGeom prst="rect">
            <a:avLst/>
          </a:prstGeom>
          <a:noFill/>
          <a:ln>
            <a:noFill/>
          </a:ln>
        </p:spPr>
        <p:txBody>
          <a:bodyPr spcFirstLastPara="1" wrap="square" lIns="0" tIns="0" rIns="0" bIns="0" anchor="t" anchorCtr="0">
            <a:noAutofit/>
          </a:bodyPr>
          <a:lstStyle/>
          <a:p>
            <a:pPr marL="457200" indent="-228600">
              <a:lnSpc>
                <a:spcPct val="90000"/>
              </a:lnSpc>
              <a:spcBef>
                <a:spcPts val="1000"/>
              </a:spcBef>
            </a:pPr>
            <a:r>
              <a:rPr lang="en" sz="3200" b="1" dirty="0">
                <a:solidFill>
                  <a:schemeClr val="dk1"/>
                </a:solidFill>
              </a:rPr>
              <a:t>Result oriented</a:t>
            </a:r>
          </a:p>
        </p:txBody>
      </p:sp>
    </p:spTree>
    <p:extLst>
      <p:ext uri="{BB962C8B-B14F-4D97-AF65-F5344CB8AC3E}">
        <p14:creationId xmlns:p14="http://schemas.microsoft.com/office/powerpoint/2010/main" val="248293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9" name="Google Shape;159;p3"/>
          <p:cNvSpPr txBox="1"/>
          <p:nvPr/>
        </p:nvSpPr>
        <p:spPr>
          <a:xfrm>
            <a:off x="457354" y="461639"/>
            <a:ext cx="8217300" cy="278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a:latin typeface="Proxima Nova Semibold"/>
                <a:ea typeface="Proxima Nova Semibold"/>
                <a:cs typeface="Proxima Nova Semibold"/>
              </a:rPr>
              <a:t>Objective</a:t>
            </a:r>
            <a:r>
              <a:rPr lang="en-US" sz="1800">
                <a:latin typeface="Proxima Nova Semibold"/>
                <a:ea typeface="Proxima Nova Semibold"/>
                <a:cs typeface="Proxima Nova Semibold"/>
              </a:rPr>
              <a:t>:</a:t>
            </a:r>
            <a:endParaRPr sz="1800" i="0" strike="noStrike" cap="none">
              <a:solidFill>
                <a:srgbClr val="000000"/>
              </a:solidFill>
              <a:latin typeface="Proxima Nova Semibold"/>
              <a:ea typeface="Proxima Nova Semibold"/>
              <a:cs typeface="Proxima Nova Semibold"/>
              <a:sym typeface="Proxima Nova Semibold"/>
            </a:endParaRPr>
          </a:p>
        </p:txBody>
      </p:sp>
      <p:sp>
        <p:nvSpPr>
          <p:cNvPr id="3" name="Title 2">
            <a:extLst>
              <a:ext uri="{FF2B5EF4-FFF2-40B4-BE49-F238E27FC236}">
                <a16:creationId xmlns:a16="http://schemas.microsoft.com/office/drawing/2014/main" id="{337CCA3C-83A8-6B39-B574-5D22D2FA1A19}"/>
              </a:ext>
            </a:extLst>
          </p:cNvPr>
          <p:cNvSpPr>
            <a:spLocks noGrp="1"/>
          </p:cNvSpPr>
          <p:nvPr>
            <p:ph type="title"/>
          </p:nvPr>
        </p:nvSpPr>
        <p:spPr>
          <a:xfrm>
            <a:off x="366091" y="348901"/>
            <a:ext cx="8015220" cy="4129094"/>
          </a:xfrm>
        </p:spPr>
        <p:txBody>
          <a:bodyPr/>
          <a:lstStyle/>
          <a:p>
            <a:pPr marL="127000">
              <a:lnSpc>
                <a:spcPct val="114999"/>
              </a:lnSpc>
            </a:pPr>
            <a:br>
              <a:rPr lang="en" sz="2400">
                <a:highlight>
                  <a:srgbClr val="FFFFFF"/>
                </a:highlight>
                <a:latin typeface="Arial"/>
                <a:cs typeface="Arial"/>
              </a:rPr>
            </a:br>
            <a:br>
              <a:rPr lang="en" sz="2400">
                <a:highlight>
                  <a:srgbClr val="FFFFFF"/>
                </a:highlight>
                <a:latin typeface="Arial"/>
                <a:cs typeface="Arial"/>
              </a:rPr>
            </a:br>
            <a:endParaRPr lang="en" sz="2400">
              <a:highlight>
                <a:srgbClr val="FFFFFF"/>
              </a:highlight>
              <a:latin typeface="Arial"/>
              <a:cs typeface="Arial"/>
            </a:endParaRPr>
          </a:p>
        </p:txBody>
      </p:sp>
      <p:sp>
        <p:nvSpPr>
          <p:cNvPr id="4" name="TextBox 3">
            <a:extLst>
              <a:ext uri="{FF2B5EF4-FFF2-40B4-BE49-F238E27FC236}">
                <a16:creationId xmlns:a16="http://schemas.microsoft.com/office/drawing/2014/main" id="{6508629C-1C09-8F30-1D36-DDA3C8190E6E}"/>
              </a:ext>
            </a:extLst>
          </p:cNvPr>
          <p:cNvSpPr txBox="1"/>
          <p:nvPr/>
        </p:nvSpPr>
        <p:spPr>
          <a:xfrm>
            <a:off x="369184" y="1598168"/>
            <a:ext cx="566070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b="1"/>
              <a:t>What is Result oriented?</a:t>
            </a:r>
          </a:p>
          <a:p>
            <a:pPr marL="342900" indent="-342900">
              <a:buAutoNum type="arabicPeriod"/>
            </a:pPr>
            <a:endParaRPr lang="en-US" b="1"/>
          </a:p>
          <a:p>
            <a:pPr lvl="1"/>
            <a:r>
              <a:rPr lang="en-US" b="1"/>
              <a:t>2.    What is my understanding about being result oriented?</a:t>
            </a:r>
          </a:p>
          <a:p>
            <a:pPr lvl="1"/>
            <a:endParaRPr lang="en-US" b="1"/>
          </a:p>
          <a:p>
            <a:pPr lvl="1"/>
            <a:r>
              <a:rPr lang="en-US" b="1"/>
              <a:t>3.    How we can implement result oriented in work life?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9A513E-69C7-C47C-B396-78D1D3DDE14A}"/>
              </a:ext>
            </a:extLst>
          </p:cNvPr>
          <p:cNvSpPr>
            <a:spLocks noGrp="1"/>
          </p:cNvSpPr>
          <p:nvPr>
            <p:ph type="title"/>
          </p:nvPr>
        </p:nvSpPr>
        <p:spPr>
          <a:xfrm>
            <a:off x="440871" y="465993"/>
            <a:ext cx="4834414" cy="481672"/>
          </a:xfrm>
        </p:spPr>
        <p:txBody>
          <a:bodyPr/>
          <a:lstStyle/>
          <a:p>
            <a:r>
              <a:rPr lang="en-US" sz="2400" b="1"/>
              <a:t>What is result oriented ?</a:t>
            </a:r>
          </a:p>
        </p:txBody>
      </p:sp>
      <p:sp>
        <p:nvSpPr>
          <p:cNvPr id="2" name="TextBox 1">
            <a:extLst>
              <a:ext uri="{FF2B5EF4-FFF2-40B4-BE49-F238E27FC236}">
                <a16:creationId xmlns:a16="http://schemas.microsoft.com/office/drawing/2014/main" id="{EF5D0682-6CE4-CF7B-855A-F9560F798706}"/>
              </a:ext>
            </a:extLst>
          </p:cNvPr>
          <p:cNvSpPr txBox="1"/>
          <p:nvPr/>
        </p:nvSpPr>
        <p:spPr>
          <a:xfrm>
            <a:off x="1950231" y="1283050"/>
            <a:ext cx="456905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DLaM Display"/>
              </a:rPr>
              <a:t>"Focusing on outcomes rather than output"</a:t>
            </a:r>
          </a:p>
        </p:txBody>
      </p:sp>
      <p:sp>
        <p:nvSpPr>
          <p:cNvPr id="3" name="TextBox 2">
            <a:extLst>
              <a:ext uri="{FF2B5EF4-FFF2-40B4-BE49-F238E27FC236}">
                <a16:creationId xmlns:a16="http://schemas.microsoft.com/office/drawing/2014/main" id="{A6606E5B-AEC5-4B4A-3119-594A4C6DE2D7}"/>
              </a:ext>
            </a:extLst>
          </p:cNvPr>
          <p:cNvSpPr txBox="1"/>
          <p:nvPr/>
        </p:nvSpPr>
        <p:spPr>
          <a:xfrm>
            <a:off x="908774" y="2066380"/>
            <a:ext cx="7562591"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800" b="1" u="sng" dirty="0"/>
              <a:t>Output:</a:t>
            </a:r>
            <a:r>
              <a:rPr lang="en-US" sz="1800" b="1" dirty="0"/>
              <a:t> </a:t>
            </a:r>
            <a:r>
              <a:rPr lang="en-US" b="1" dirty="0"/>
              <a:t>An output is a tangible or observable result of specific activities or tasks</a:t>
            </a:r>
          </a:p>
          <a:p>
            <a:pPr marL="285750" indent="-285750">
              <a:buChar char="•"/>
            </a:pPr>
            <a:endParaRPr lang="en-US" b="1" dirty="0"/>
          </a:p>
          <a:p>
            <a:pPr marL="285750" indent="-285750">
              <a:buChar char="•"/>
            </a:pPr>
            <a:r>
              <a:rPr lang="en-US" b="1" dirty="0"/>
              <a:t>Outputs are the activities we do or accomplish that help achieve outcome.</a:t>
            </a:r>
          </a:p>
          <a:p>
            <a:pPr marL="285750" indent="-285750">
              <a:buChar char="•"/>
            </a:pPr>
            <a:endParaRPr lang="en-US" b="1" dirty="0"/>
          </a:p>
          <a:p>
            <a:pPr marL="285750" indent="-285750">
              <a:buChar char="•"/>
            </a:pPr>
            <a:endParaRPr lang="en-US" b="1" dirty="0"/>
          </a:p>
          <a:p>
            <a:pPr marL="285750" indent="-285750">
              <a:buChar char="•"/>
            </a:pPr>
            <a:r>
              <a:rPr lang="en-US" sz="1800" b="1" u="sng" dirty="0"/>
              <a:t>Outcome:</a:t>
            </a:r>
            <a:r>
              <a:rPr lang="en-US" sz="1800" b="1" dirty="0"/>
              <a:t> </a:t>
            </a:r>
            <a:r>
              <a:rPr lang="en-US" b="1" dirty="0"/>
              <a:t>An outcome is a desired result or consequences of an action or a series of action</a:t>
            </a:r>
          </a:p>
          <a:p>
            <a:pPr marL="285750" indent="-285750">
              <a:buChar char="•"/>
            </a:pPr>
            <a:endParaRPr lang="en-US" b="1" dirty="0"/>
          </a:p>
          <a:p>
            <a:pPr marL="285750" indent="-285750">
              <a:buChar char="•"/>
            </a:pPr>
            <a:r>
              <a:rPr lang="en-US" b="1" dirty="0"/>
              <a:t>It reflects the overarching goal you aim to achieve</a:t>
            </a:r>
          </a:p>
          <a:p>
            <a:endParaRPr lang="en-US" dirty="0"/>
          </a:p>
        </p:txBody>
      </p:sp>
    </p:spTree>
    <p:extLst>
      <p:ext uri="{BB962C8B-B14F-4D97-AF65-F5344CB8AC3E}">
        <p14:creationId xmlns:p14="http://schemas.microsoft.com/office/powerpoint/2010/main" val="288061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361950" y="1091674"/>
            <a:ext cx="8034814" cy="3135886"/>
          </a:xfrm>
          <a:prstGeom prst="rect">
            <a:avLst/>
          </a:prstGeom>
          <a:noFill/>
          <a:ln>
            <a:noFill/>
          </a:ln>
        </p:spPr>
        <p:txBody>
          <a:bodyPr spcFirstLastPara="1" wrap="square" lIns="0" tIns="0" rIns="0" bIns="0" anchor="t" anchorCtr="0">
            <a:noAutofit/>
          </a:bodyPr>
          <a:lstStyle/>
          <a:p>
            <a:pPr marL="127000">
              <a:lnSpc>
                <a:spcPct val="150000"/>
              </a:lnSpc>
            </a:pPr>
            <a:r>
              <a:rPr lang="en" sz="1600" b="1" dirty="0">
                <a:solidFill>
                  <a:srgbClr val="212529"/>
                </a:solidFill>
                <a:highlight>
                  <a:srgbClr val="FFFFFF"/>
                </a:highlight>
                <a:latin typeface="Arial"/>
                <a:ea typeface="Proxima Nova Semibold"/>
                <a:cs typeface="Arial"/>
              </a:rPr>
              <a:t>In this field our main aim is to satisfy the clients, who are the </a:t>
            </a:r>
            <a:r>
              <a:rPr lang="en" sz="1600" b="1" dirty="0">
                <a:solidFill>
                  <a:srgbClr val="212529"/>
                </a:solidFill>
                <a:highlight>
                  <a:srgbClr val="FFFF00"/>
                </a:highlight>
                <a:latin typeface="Arial"/>
                <a:ea typeface="Proxima Nova Semibold"/>
                <a:cs typeface="Arial"/>
              </a:rPr>
              <a:t>source of profit </a:t>
            </a:r>
            <a:r>
              <a:rPr lang="en" sz="1600" b="1" dirty="0">
                <a:solidFill>
                  <a:srgbClr val="212529"/>
                </a:solidFill>
                <a:highlight>
                  <a:srgbClr val="FFFFFF"/>
                </a:highlight>
                <a:latin typeface="Arial"/>
                <a:ea typeface="Proxima Nova Semibold"/>
                <a:cs typeface="Arial"/>
              </a:rPr>
              <a:t>for our organization.</a:t>
            </a:r>
            <a:br>
              <a:rPr lang="en" sz="1600" b="1" dirty="0">
                <a:solidFill>
                  <a:srgbClr val="212529"/>
                </a:solidFill>
                <a:highlight>
                  <a:srgbClr val="FFFFFF"/>
                </a:highlight>
                <a:latin typeface="Arial"/>
                <a:ea typeface="Proxima Nova Semibold"/>
                <a:cs typeface="Arial"/>
              </a:rPr>
            </a:br>
            <a:br>
              <a:rPr lang="en" sz="1600" b="1" dirty="0">
                <a:highlight>
                  <a:srgbClr val="FFFFFF"/>
                </a:highlight>
                <a:latin typeface="Arial"/>
                <a:cs typeface="Arial"/>
              </a:rPr>
            </a:br>
            <a:r>
              <a:rPr lang="en" sz="1600" b="1" dirty="0">
                <a:solidFill>
                  <a:srgbClr val="212529"/>
                </a:solidFill>
                <a:highlight>
                  <a:srgbClr val="FFFFFF"/>
                </a:highlight>
                <a:latin typeface="Arial"/>
                <a:cs typeface="Arial"/>
              </a:rPr>
              <a:t>If we only focus on the output we can't achieve the 100% of our goal.</a:t>
            </a:r>
            <a:br>
              <a:rPr lang="en" sz="1600" b="1" dirty="0">
                <a:solidFill>
                  <a:srgbClr val="212529"/>
                </a:solidFill>
                <a:highlight>
                  <a:srgbClr val="FFFFFF"/>
                </a:highlight>
                <a:latin typeface="Arial"/>
                <a:cs typeface="Arial"/>
              </a:rPr>
            </a:br>
            <a:br>
              <a:rPr lang="en" sz="1600" b="1" dirty="0">
                <a:solidFill>
                  <a:srgbClr val="212529"/>
                </a:solidFill>
                <a:highlight>
                  <a:srgbClr val="FFFFFF"/>
                </a:highlight>
                <a:latin typeface="Arial"/>
                <a:cs typeface="Arial"/>
              </a:rPr>
            </a:br>
            <a:r>
              <a:rPr lang="en" sz="1600" b="1" dirty="0">
                <a:solidFill>
                  <a:srgbClr val="212529"/>
                </a:solidFill>
                <a:highlight>
                  <a:srgbClr val="FFFFFF"/>
                </a:highlight>
                <a:latin typeface="Arial"/>
                <a:cs typeface="Arial"/>
              </a:rPr>
              <a:t>Instead if we focus on the outcome we can </a:t>
            </a:r>
            <a:r>
              <a:rPr lang="en" sz="1600" b="1" dirty="0">
                <a:solidFill>
                  <a:srgbClr val="212529"/>
                </a:solidFill>
                <a:highlight>
                  <a:srgbClr val="FFFF00"/>
                </a:highlight>
                <a:latin typeface="Arial"/>
                <a:cs typeface="Arial"/>
              </a:rPr>
              <a:t>able to know the actual purpose</a:t>
            </a:r>
            <a:r>
              <a:rPr lang="en" sz="1600" b="1" dirty="0">
                <a:solidFill>
                  <a:srgbClr val="212529"/>
                </a:solidFill>
                <a:highlight>
                  <a:srgbClr val="FFFFFF"/>
                </a:highlight>
                <a:latin typeface="Arial"/>
                <a:cs typeface="Arial"/>
              </a:rPr>
              <a:t> of the product.</a:t>
            </a:r>
            <a:br>
              <a:rPr lang="en" sz="1600" dirty="0">
                <a:highlight>
                  <a:srgbClr val="FFFFFF"/>
                </a:highlight>
                <a:latin typeface="Arial"/>
                <a:cs typeface="Arial"/>
              </a:rPr>
            </a:br>
            <a:endParaRPr lang="en" sz="1600" dirty="0">
              <a:highlight>
                <a:srgbClr val="FFFFFF"/>
              </a:highlight>
              <a:latin typeface="Arial"/>
              <a:cs typeface="Arial"/>
            </a:endParaRPr>
          </a:p>
        </p:txBody>
      </p:sp>
      <p:sp>
        <p:nvSpPr>
          <p:cNvPr id="2" name="TextBox 1">
            <a:extLst>
              <a:ext uri="{FF2B5EF4-FFF2-40B4-BE49-F238E27FC236}">
                <a16:creationId xmlns:a16="http://schemas.microsoft.com/office/drawing/2014/main" id="{CE691959-D43D-3450-2C2A-87C561E485AC}"/>
              </a:ext>
            </a:extLst>
          </p:cNvPr>
          <p:cNvSpPr txBox="1"/>
          <p:nvPr/>
        </p:nvSpPr>
        <p:spPr>
          <a:xfrm>
            <a:off x="359137" y="402432"/>
            <a:ext cx="80278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27235C"/>
                </a:solidFill>
              </a:rPr>
              <a:t>What is my understanding about result oriented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314470" y="160946"/>
            <a:ext cx="7989723" cy="749361"/>
          </a:xfrm>
          <a:prstGeom prst="rect">
            <a:avLst/>
          </a:prstGeom>
          <a:noFill/>
          <a:ln>
            <a:noFill/>
          </a:ln>
        </p:spPr>
        <p:txBody>
          <a:bodyPr spcFirstLastPara="1" wrap="square" lIns="0" tIns="0" rIns="0" bIns="0" anchor="t" anchorCtr="0">
            <a:noAutofit/>
          </a:bodyPr>
          <a:lstStyle/>
          <a:p>
            <a:pPr marL="127000">
              <a:lnSpc>
                <a:spcPct val="200000"/>
              </a:lnSpc>
            </a:pPr>
            <a:r>
              <a:rPr lang="en-US" sz="2400" b="1" dirty="0">
                <a:solidFill>
                  <a:srgbClr val="27235C"/>
                </a:solidFill>
                <a:highlight>
                  <a:srgbClr val="FFFFFF"/>
                </a:highlight>
                <a:latin typeface="Arial"/>
                <a:ea typeface="Proxima Nova Semibold"/>
                <a:cs typeface="Arial"/>
              </a:rPr>
              <a:t>How can we implement result oriented in work life ?</a:t>
            </a:r>
          </a:p>
        </p:txBody>
      </p:sp>
      <p:sp>
        <p:nvSpPr>
          <p:cNvPr id="3" name="TextBox 2">
            <a:extLst>
              <a:ext uri="{FF2B5EF4-FFF2-40B4-BE49-F238E27FC236}">
                <a16:creationId xmlns:a16="http://schemas.microsoft.com/office/drawing/2014/main" id="{D14568D9-BA0E-1A7D-13EC-7BC63D4DB38C}"/>
              </a:ext>
            </a:extLst>
          </p:cNvPr>
          <p:cNvSpPr txBox="1"/>
          <p:nvPr/>
        </p:nvSpPr>
        <p:spPr>
          <a:xfrm>
            <a:off x="454387" y="1157605"/>
            <a:ext cx="760057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dirty="0"/>
              <a:t>Setting up clear goals</a:t>
            </a:r>
          </a:p>
          <a:p>
            <a:pPr marL="285750" indent="-285750">
              <a:buChar char="•"/>
            </a:pPr>
            <a:endParaRPr lang="en-US" b="1" dirty="0"/>
          </a:p>
          <a:p>
            <a:pPr marL="285750" indent="-285750">
              <a:buChar char="•"/>
            </a:pPr>
            <a:r>
              <a:rPr lang="en-US" b="1" dirty="0"/>
              <a:t>Focusing on the task and the activities that are related to achieving the results</a:t>
            </a:r>
          </a:p>
          <a:p>
            <a:pPr marL="285750" indent="-285750">
              <a:buChar char="•"/>
            </a:pPr>
            <a:endParaRPr lang="en-US" b="1" dirty="0"/>
          </a:p>
          <a:p>
            <a:pPr marL="285750" indent="-285750">
              <a:buChar char="•"/>
            </a:pPr>
            <a:r>
              <a:rPr lang="en-US" b="1" dirty="0"/>
              <a:t>Assessing that I'm in a right track towards achieving the outcome</a:t>
            </a:r>
          </a:p>
          <a:p>
            <a:pPr marL="285750" indent="-285750">
              <a:buChar char="•"/>
            </a:pPr>
            <a:endParaRPr lang="en-US" b="1" dirty="0"/>
          </a:p>
          <a:p>
            <a:pPr marL="285750" indent="-285750">
              <a:buChar char="•"/>
            </a:pPr>
            <a:endParaRPr lang="en-US" b="1" dirty="0"/>
          </a:p>
          <a:p>
            <a:pPr marL="285750" indent="-285750">
              <a:buChar char="•"/>
            </a:pPr>
            <a:endParaRPr lang="en-US" b="1" dirty="0"/>
          </a:p>
          <a:p>
            <a:pPr lvl="1"/>
            <a:endParaRPr lang="en-US" b="1" dirty="0"/>
          </a:p>
          <a:p>
            <a:endParaRPr lang="en-US" dirty="0"/>
          </a:p>
          <a:p>
            <a:endParaRPr lang="en-US" dirty="0"/>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4" name="Title 3">
            <a:extLst>
              <a:ext uri="{FF2B5EF4-FFF2-40B4-BE49-F238E27FC236}">
                <a16:creationId xmlns:a16="http://schemas.microsoft.com/office/drawing/2014/main" id="{4562362D-D608-CC02-A0A2-3DEFFC6B0469}"/>
              </a:ext>
            </a:extLst>
          </p:cNvPr>
          <p:cNvSpPr>
            <a:spLocks noGrp="1"/>
          </p:cNvSpPr>
          <p:nvPr>
            <p:ph type="title"/>
          </p:nvPr>
        </p:nvSpPr>
        <p:spPr>
          <a:xfrm>
            <a:off x="457200" y="286378"/>
            <a:ext cx="8198100" cy="4400529"/>
          </a:xfrm>
        </p:spPr>
        <p:txBody>
          <a:bodyPr/>
          <a:lstStyle/>
          <a:p>
            <a:endParaRPr lang="en-US" sz="3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p:nvPr/>
        </p:nvSpPr>
        <p:spPr>
          <a:xfrm>
            <a:off x="394950" y="223550"/>
            <a:ext cx="44427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Question &amp; Answer</a:t>
            </a:r>
            <a:endParaRPr sz="2400" b="1" i="0" u="none" strike="noStrike" cap="none">
              <a:solidFill>
                <a:srgbClr val="323F4F"/>
              </a:solidFill>
              <a:latin typeface="Proxima Nova"/>
              <a:ea typeface="Proxima Nova"/>
              <a:cs typeface="Proxima Nova"/>
              <a:sym typeface="Proxima Nova"/>
            </a:endParaRPr>
          </a:p>
        </p:txBody>
      </p:sp>
      <p:pic>
        <p:nvPicPr>
          <p:cNvPr id="202" name="Google Shape;202;p13"/>
          <p:cNvPicPr preferRelativeResize="0"/>
          <p:nvPr/>
        </p:nvPicPr>
        <p:blipFill rotWithShape="1">
          <a:blip r:embed="rId3">
            <a:alphaModFix/>
          </a:blip>
          <a:srcRect/>
          <a:stretch/>
        </p:blipFill>
        <p:spPr>
          <a:xfrm>
            <a:off x="1697182" y="1128340"/>
            <a:ext cx="4832175" cy="3376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 sz="1600"/>
              <a:t>G</a:t>
            </a:r>
          </a:p>
        </p:txBody>
      </p:sp>
    </p:spTree>
  </p:cSld>
  <p:clrMapOvr>
    <a:masterClrMapping/>
  </p:clrMapOvr>
</p:sld>
</file>

<file path=ppt/theme/theme1.xml><?xml version="1.0" encoding="utf-8"?>
<a:theme xmlns:a="http://schemas.openxmlformats.org/drawingml/2006/main" name="Relevantz - Internal Slide Template">
  <a:themeElements>
    <a:clrScheme name="Simple Light">
      <a:dk1>
        <a:srgbClr val="000000"/>
      </a:dk1>
      <a:lt1>
        <a:srgbClr val="FFFFFF"/>
      </a:lt1>
      <a:dk2>
        <a:srgbClr val="595959"/>
      </a:dk2>
      <a:lt2>
        <a:srgbClr val="EEEEEE"/>
      </a:lt2>
      <a:accent1>
        <a:srgbClr val="27235C"/>
      </a:accent1>
      <a:accent2>
        <a:srgbClr val="E01950"/>
      </a:accent2>
      <a:accent3>
        <a:srgbClr val="97247E"/>
      </a:accent3>
      <a:accent4>
        <a:srgbClr val="B5B3DA"/>
      </a:accent4>
      <a:accent5>
        <a:srgbClr val="D6D5EB"/>
      </a:accent5>
      <a:accent6>
        <a:srgbClr val="DCDBE4"/>
      </a:accent6>
      <a:hlink>
        <a:srgbClr val="E019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7</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Relevantz - Internal Slide Template</vt:lpstr>
      <vt:lpstr>PowerPoint Presentation</vt:lpstr>
      <vt:lpstr>  </vt:lpstr>
      <vt:lpstr>What is result oriented ?</vt:lpstr>
      <vt:lpstr>In this field our main aim is to satisfy the clients, who are the source of profit for our organization.  If we only focus on the output we can't achieve the 100% of our goal.  Instead if we focus on the outcome we can able to know the actual purpose of the product. </vt:lpstr>
      <vt:lpstr>How can we implement result oriented in work life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900</cp:revision>
  <dcterms:modified xsi:type="dcterms:W3CDTF">2024-04-08T16:18:06Z</dcterms:modified>
</cp:coreProperties>
</file>