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19"/>
  </p:notesMasterIdLst>
  <p:sldIdLst>
    <p:sldId id="256" r:id="rId2"/>
    <p:sldId id="257" r:id="rId3"/>
    <p:sldId id="347" r:id="rId4"/>
    <p:sldId id="348" r:id="rId5"/>
    <p:sldId id="349" r:id="rId6"/>
    <p:sldId id="351" r:id="rId7"/>
    <p:sldId id="352" r:id="rId8"/>
    <p:sldId id="353" r:id="rId9"/>
    <p:sldId id="354" r:id="rId10"/>
    <p:sldId id="355" r:id="rId11"/>
    <p:sldId id="356" r:id="rId12"/>
    <p:sldId id="357" r:id="rId13"/>
    <p:sldId id="358" r:id="rId14"/>
    <p:sldId id="359" r:id="rId15"/>
    <p:sldId id="360" r:id="rId16"/>
    <p:sldId id="361" r:id="rId17"/>
    <p:sldId id="36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7C13D-E41B-4147-AF30-41D6D4851ECB}" v="282" dt="2024-04-01T15:31:29.612"/>
    <p1510:client id="{126793CC-4A48-B3EB-D1DD-23B4A07A5B62}" v="749" vWet="750" dt="2024-04-01T15:42:00.824"/>
    <p1510:client id="{1529FAC3-2A4E-4DA9-81FE-010AF2417895}" v="166" dt="2024-04-01T15:11:44.046"/>
    <p1510:client id="{2098C868-A540-45FA-A42F-941616C3D0B6}" v="15" dt="2024-04-01T15:34:42.010"/>
    <p1510:client id="{3FF9F4BD-6135-4A2E-9D5B-3EC644FA3008}" v="8" dt="2024-04-01T15:37:24.953"/>
    <p1510:client id="{657C096B-9C0B-1444-A16D-F387179C52B2}" v="361" dt="2024-04-01T15:44:59.657"/>
  </p1510:revLst>
</p1510:revInfo>
</file>

<file path=ppt/tableStyles.xml><?xml version="1.0" encoding="utf-8"?>
<a:tblStyleLst xmlns:a="http://schemas.openxmlformats.org/drawingml/2006/main" def="{90651C3A-4460-11DB-9652-00E08161165F}">
  <a:tblStyle styleId="{4E5831A3-C195-47D1-A618-EBE16CD8AF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60" d="100"/>
          <a:sy n="160"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15:06:06.642"/>
    </inkml:context>
    <inkml:brush xml:id="br0">
      <inkml:brushProperty name="width" value="0.3" units="cm"/>
      <inkml:brushProperty name="height" value="0.6" units="cm"/>
      <inkml:brushProperty name="color" value="#FDFFF2"/>
      <inkml:brushProperty name="tip" value="rectangle"/>
      <inkml:brushProperty name="rasterOp" value="maskPen"/>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23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998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736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53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07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19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580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0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307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438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548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372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89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6" r:id="rId4"/>
    <p:sldLayoutId id="2147483697" r:id="rId5"/>
    <p:sldLayoutId id="2147483698" r:id="rId6"/>
    <p:sldLayoutId id="214748369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45/2541016.254103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figma.com/files/recents-and-sharing/recently-viewed?fuid=1291148235851249892" TargetMode="External"/><Relationship Id="rId5" Type="http://schemas.openxmlformats.org/officeDocument/2006/relationships/hyperlink" Target="https://doi.org/10.1145/3385378.3385387" TargetMode="External"/><Relationship Id="rId4" Type="http://schemas.openxmlformats.org/officeDocument/2006/relationships/hyperlink" Target="https://doi.org/10.1145/1658550.1658566"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www.canva.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igma.com/file/MDJ53hXmzXTzlIF9uaQtMC/Designing-for-UX---Find-My-Way?type=design&amp;node-id=0%3A1&amp;mode=design&amp;t=cWo6JJ8WVrnDt1vt-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1247250"/>
          </a:xfrm>
          <a:prstGeom prst="rect">
            <a:avLst/>
          </a:prstGeom>
        </p:spPr>
        <p:txBody>
          <a:bodyPr spcFirstLastPara="1" wrap="square" lIns="91425" tIns="91425" rIns="91425" bIns="91425" anchor="b" anchorCtr="0">
            <a:noAutofit/>
          </a:bodyPr>
          <a:lstStyle/>
          <a:p>
            <a:pPr lvl="0"/>
            <a:r>
              <a:rPr lang="en-IN" dirty="0">
                <a:latin typeface="Garamond" panose="02020404030301010803" pitchFamily="18" charset="0"/>
              </a:rPr>
              <a:t>Find My Way</a:t>
            </a:r>
            <a:endParaRPr lang="en-IN">
              <a:latin typeface="Garamond" panose="02020404030301010803" pitchFamily="18" charset="0"/>
            </a:endParaRPr>
          </a:p>
        </p:txBody>
      </p:sp>
      <p:sp>
        <p:nvSpPr>
          <p:cNvPr id="5" name="TextBox 4">
            <a:extLst>
              <a:ext uri="{FF2B5EF4-FFF2-40B4-BE49-F238E27FC236}">
                <a16:creationId xmlns:a16="http://schemas.microsoft.com/office/drawing/2014/main" id="{FBF46E70-E836-3377-663F-8C3A337A996A}"/>
              </a:ext>
            </a:extLst>
          </p:cNvPr>
          <p:cNvSpPr txBox="1"/>
          <p:nvPr/>
        </p:nvSpPr>
        <p:spPr>
          <a:xfrm>
            <a:off x="5113084" y="3669073"/>
            <a:ext cx="298441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dirty="0">
                <a:solidFill>
                  <a:schemeClr val="dk1"/>
                </a:solidFill>
                <a:latin typeface="Garamond"/>
              </a:rPr>
              <a:t>By Group B: </a:t>
            </a:r>
            <a:endParaRPr lang="en-US" dirty="0">
              <a:solidFill>
                <a:schemeClr val="dk1"/>
              </a:solidFill>
              <a:latin typeface="Garamond"/>
            </a:endParaRPr>
          </a:p>
          <a:p>
            <a:r>
              <a:rPr lang="en" dirty="0">
                <a:solidFill>
                  <a:schemeClr val="dk1"/>
                </a:solidFill>
                <a:latin typeface="Garamond"/>
              </a:rPr>
              <a:t>Kruti Panchal (B00930563)</a:t>
            </a:r>
            <a:endParaRPr lang="en-US" dirty="0">
              <a:solidFill>
                <a:schemeClr val="dk1"/>
              </a:solidFill>
              <a:latin typeface="Garamond"/>
            </a:endParaRPr>
          </a:p>
          <a:p>
            <a:r>
              <a:rPr lang="en-IN" dirty="0">
                <a:latin typeface="Garamond"/>
              </a:rPr>
              <a:t>Princess </a:t>
            </a:r>
            <a:r>
              <a:rPr lang="en-IN" dirty="0" err="1">
                <a:latin typeface="Garamond"/>
              </a:rPr>
              <a:t>Kachhadiya</a:t>
            </a:r>
            <a:r>
              <a:rPr lang="en-IN" dirty="0">
                <a:latin typeface="Garamond"/>
              </a:rPr>
              <a:t> (B00969786)</a:t>
            </a:r>
            <a:endParaRPr lang="en-US" dirty="0">
              <a:latin typeface="Garamond"/>
            </a:endParaRPr>
          </a:p>
          <a:p>
            <a:r>
              <a:rPr lang="en-IN" dirty="0" err="1">
                <a:solidFill>
                  <a:schemeClr val="dk1"/>
                </a:solidFill>
                <a:latin typeface="Garamond"/>
              </a:rPr>
              <a:t>Vishesh</a:t>
            </a:r>
            <a:r>
              <a:rPr lang="en-IN" dirty="0">
                <a:solidFill>
                  <a:schemeClr val="dk1"/>
                </a:solidFill>
                <a:latin typeface="Garamond"/>
              </a:rPr>
              <a:t> Patel (B00965836)</a:t>
            </a:r>
          </a:p>
          <a:p>
            <a:r>
              <a:rPr lang="en" dirty="0">
                <a:solidFill>
                  <a:schemeClr val="dk1"/>
                </a:solidFill>
              </a:rPr>
              <a:t>                              </a:t>
            </a:r>
            <a:endParaRPr lang="en-IN" dirty="0">
              <a:solidFill>
                <a:schemeClr val="dk1"/>
              </a:solidFill>
            </a:endParaRPr>
          </a:p>
        </p:txBody>
      </p:sp>
      <p:sp>
        <p:nvSpPr>
          <p:cNvPr id="6" name="TextBox 5">
            <a:extLst>
              <a:ext uri="{FF2B5EF4-FFF2-40B4-BE49-F238E27FC236}">
                <a16:creationId xmlns:a16="http://schemas.microsoft.com/office/drawing/2014/main" id="{61259017-22A4-065B-3544-15ECA050D204}"/>
              </a:ext>
            </a:extLst>
          </p:cNvPr>
          <p:cNvSpPr txBox="1"/>
          <p:nvPr/>
        </p:nvSpPr>
        <p:spPr>
          <a:xfrm>
            <a:off x="3478223" y="2417861"/>
            <a:ext cx="25193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Garamond"/>
              </a:rPr>
              <a:t>An Indoor Navigation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67928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Cognitive Walkthrough</a:t>
            </a:r>
            <a:endParaRPr/>
          </a:p>
        </p:txBody>
      </p:sp>
      <p:sp>
        <p:nvSpPr>
          <p:cNvPr id="489" name="Google Shape;489;p60"/>
          <p:cNvSpPr txBox="1">
            <a:spLocks noGrp="1"/>
          </p:cNvSpPr>
          <p:nvPr>
            <p:ph type="body" idx="1"/>
          </p:nvPr>
        </p:nvSpPr>
        <p:spPr>
          <a:xfrm>
            <a:off x="713250" y="1272925"/>
            <a:ext cx="7717500" cy="3425550"/>
          </a:xfrm>
          <a:prstGeom prst="rect">
            <a:avLst/>
          </a:prstGeom>
        </p:spPr>
        <p:txBody>
          <a:bodyPr spcFirstLastPara="1" wrap="square" lIns="91425" tIns="91425" rIns="91425" bIns="91425" anchor="t" anchorCtr="0">
            <a:noAutofit/>
          </a:bodyPr>
          <a:lstStyle/>
          <a:p>
            <a:pPr marL="311150" indent="-171450">
              <a:buFont typeface="Wingdings" pitchFamily="2" charset="2"/>
              <a:buChar char="Ø"/>
            </a:pPr>
            <a:r>
              <a:rPr lang="en-CA" sz="1600">
                <a:latin typeface="Garamond"/>
              </a:rPr>
              <a:t>  The Three Questions</a:t>
            </a:r>
          </a:p>
          <a:p>
            <a:pPr lvl="1">
              <a:lnSpc>
                <a:spcPct val="150000"/>
              </a:lnSpc>
              <a:buFont typeface="Arial" panose="020B0604020202020204" pitchFamily="34" charset="0"/>
              <a:buChar char="•"/>
            </a:pPr>
            <a:r>
              <a:rPr lang="en-IN" sz="1600">
                <a:latin typeface="Garamond"/>
                <a:cs typeface="Arial"/>
              </a:rPr>
              <a:t>Will the user know what to do? </a:t>
            </a:r>
          </a:p>
          <a:p>
            <a:pPr lvl="1">
              <a:lnSpc>
                <a:spcPct val="150000"/>
              </a:lnSpc>
              <a:buFont typeface="Arial" panose="020B0604020202020204" pitchFamily="34" charset="0"/>
              <a:buChar char="•"/>
            </a:pPr>
            <a:r>
              <a:rPr lang="en-IN" sz="1600">
                <a:latin typeface="Garamond"/>
                <a:cs typeface="Arial"/>
              </a:rPr>
              <a:t>Will the user see how to do it? </a:t>
            </a:r>
          </a:p>
          <a:p>
            <a:pPr lvl="1">
              <a:lnSpc>
                <a:spcPct val="150000"/>
              </a:lnSpc>
              <a:buFont typeface="Arial" panose="020B0604020202020204" pitchFamily="34" charset="0"/>
              <a:buChar char="•"/>
            </a:pPr>
            <a:r>
              <a:rPr lang="en-IN" sz="1600">
                <a:latin typeface="Garamond"/>
                <a:cs typeface="Arial"/>
              </a:rPr>
              <a:t>Will the user understand the correct action?</a:t>
            </a:r>
            <a:endParaRPr lang="en-CA" sz="1600">
              <a:latin typeface="Garamond"/>
            </a:endParaRPr>
          </a:p>
          <a:p>
            <a:pPr marL="139700" indent="0">
              <a:buNone/>
            </a:pPr>
            <a:endParaRPr lang="en-IN" sz="1600" b="0">
              <a:solidFill>
                <a:schemeClr val="tx1"/>
              </a:solidFill>
              <a:effectLst/>
              <a:latin typeface="Garamond"/>
            </a:endParaRPr>
          </a:p>
          <a:p>
            <a:pPr marL="114300" indent="0">
              <a:buNone/>
            </a:pPr>
            <a:endParaRPr lang="en-IN" sz="1600" b="0">
              <a:solidFill>
                <a:schemeClr val="tx1"/>
              </a:solidFill>
              <a:effectLst/>
              <a:latin typeface="Garamond"/>
            </a:endParaRPr>
          </a:p>
        </p:txBody>
      </p:sp>
    </p:spTree>
    <p:extLst>
      <p:ext uri="{BB962C8B-B14F-4D97-AF65-F5344CB8AC3E}">
        <p14:creationId xmlns:p14="http://schemas.microsoft.com/office/powerpoint/2010/main" val="48415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50" y="335760"/>
            <a:ext cx="67928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Cognitive Walkthrough summary</a:t>
            </a:r>
            <a:endParaRPr/>
          </a:p>
        </p:txBody>
      </p:sp>
      <p:sp>
        <p:nvSpPr>
          <p:cNvPr id="489" name="Google Shape;489;p60"/>
          <p:cNvSpPr txBox="1">
            <a:spLocks noGrp="1"/>
          </p:cNvSpPr>
          <p:nvPr>
            <p:ph type="body" idx="1"/>
          </p:nvPr>
        </p:nvSpPr>
        <p:spPr>
          <a:xfrm>
            <a:off x="713250" y="1272925"/>
            <a:ext cx="7717500" cy="3425550"/>
          </a:xfrm>
          <a:prstGeom prst="rect">
            <a:avLst/>
          </a:prstGeom>
        </p:spPr>
        <p:txBody>
          <a:bodyPr spcFirstLastPara="1" wrap="square" lIns="91425" tIns="91425" rIns="91425" bIns="91425" anchor="t" anchorCtr="0">
            <a:noAutofit/>
          </a:bodyPr>
          <a:lstStyle/>
          <a:p>
            <a:pPr marL="139700" indent="0">
              <a:buNone/>
            </a:pPr>
            <a:endParaRPr lang="en-IN" b="0">
              <a:solidFill>
                <a:schemeClr val="tx1"/>
              </a:solidFill>
              <a:effectLst/>
            </a:endParaRPr>
          </a:p>
          <a:p>
            <a:pPr marL="114300" indent="0">
              <a:buNone/>
            </a:pPr>
            <a:endParaRPr lang="en-IN" sz="1400" b="0">
              <a:solidFill>
                <a:schemeClr val="tx1"/>
              </a:solidFill>
              <a:effectLst/>
            </a:endParaRPr>
          </a:p>
        </p:txBody>
      </p:sp>
      <p:pic>
        <p:nvPicPr>
          <p:cNvPr id="2" name="Picture 1">
            <a:extLst>
              <a:ext uri="{FF2B5EF4-FFF2-40B4-BE49-F238E27FC236}">
                <a16:creationId xmlns:a16="http://schemas.microsoft.com/office/drawing/2014/main" id="{00B7B97E-1F93-2461-B03B-F347954E964D}"/>
              </a:ext>
            </a:extLst>
          </p:cNvPr>
          <p:cNvPicPr>
            <a:picLocks noChangeAspect="1"/>
          </p:cNvPicPr>
          <p:nvPr/>
        </p:nvPicPr>
        <p:blipFill>
          <a:blip r:embed="rId3"/>
          <a:stretch>
            <a:fillRect/>
          </a:stretch>
        </p:blipFill>
        <p:spPr>
          <a:xfrm>
            <a:off x="1399429" y="908460"/>
            <a:ext cx="5866075" cy="3790015"/>
          </a:xfrm>
          <a:prstGeom prst="rect">
            <a:avLst/>
          </a:prstGeom>
        </p:spPr>
      </p:pic>
    </p:spTree>
    <p:extLst>
      <p:ext uri="{BB962C8B-B14F-4D97-AF65-F5344CB8AC3E}">
        <p14:creationId xmlns:p14="http://schemas.microsoft.com/office/powerpoint/2010/main" val="315460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50" y="335760"/>
            <a:ext cx="67928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Cognitive Walkthrough summary</a:t>
            </a:r>
            <a:endParaRPr/>
          </a:p>
        </p:txBody>
      </p:sp>
      <p:pic>
        <p:nvPicPr>
          <p:cNvPr id="3" name="Picture 2">
            <a:extLst>
              <a:ext uri="{FF2B5EF4-FFF2-40B4-BE49-F238E27FC236}">
                <a16:creationId xmlns:a16="http://schemas.microsoft.com/office/drawing/2014/main" id="{2A8074FD-347E-FEF9-9D13-261C718005EF}"/>
              </a:ext>
            </a:extLst>
          </p:cNvPr>
          <p:cNvPicPr>
            <a:picLocks noChangeAspect="1"/>
          </p:cNvPicPr>
          <p:nvPr/>
        </p:nvPicPr>
        <p:blipFill rotWithShape="1">
          <a:blip r:embed="rId3"/>
          <a:srcRect t="2395"/>
          <a:stretch/>
        </p:blipFill>
        <p:spPr>
          <a:xfrm>
            <a:off x="816617" y="1272925"/>
            <a:ext cx="7772400" cy="2563493"/>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CBDD51A-13B8-9FA6-F5C7-491BBABCCCCA}"/>
                  </a:ext>
                </a:extLst>
              </p14:cNvPr>
              <p14:cNvContentPartPr/>
              <p14:nvPr/>
            </p14:nvContentPartPr>
            <p14:xfrm>
              <a:off x="2035941" y="1458751"/>
              <a:ext cx="360" cy="360"/>
            </p14:xfrm>
          </p:contentPart>
        </mc:Choice>
        <mc:Fallback xmlns="">
          <p:pic>
            <p:nvPicPr>
              <p:cNvPr id="9" name="Ink 8">
                <a:extLst>
                  <a:ext uri="{FF2B5EF4-FFF2-40B4-BE49-F238E27FC236}">
                    <a16:creationId xmlns:a16="http://schemas.microsoft.com/office/drawing/2014/main" id="{4CBDD51A-13B8-9FA6-F5C7-491BBABCCCCA}"/>
                  </a:ext>
                </a:extLst>
              </p:cNvPr>
              <p:cNvPicPr/>
              <p:nvPr/>
            </p:nvPicPr>
            <p:blipFill>
              <a:blip r:embed="rId5"/>
              <a:stretch>
                <a:fillRect/>
              </a:stretch>
            </p:blipFill>
            <p:spPr>
              <a:xfrm>
                <a:off x="1981941" y="1350751"/>
                <a:ext cx="108000" cy="216000"/>
              </a:xfrm>
              <a:prstGeom prst="rect">
                <a:avLst/>
              </a:prstGeom>
            </p:spPr>
          </p:pic>
        </mc:Fallback>
      </mc:AlternateContent>
      <p:pic>
        <p:nvPicPr>
          <p:cNvPr id="2" name="Picture 1">
            <a:extLst>
              <a:ext uri="{FF2B5EF4-FFF2-40B4-BE49-F238E27FC236}">
                <a16:creationId xmlns:a16="http://schemas.microsoft.com/office/drawing/2014/main" id="{708184D4-8D79-26B3-EA1B-A05E2E52952D}"/>
              </a:ext>
            </a:extLst>
          </p:cNvPr>
          <p:cNvPicPr>
            <a:picLocks noChangeAspect="1"/>
          </p:cNvPicPr>
          <p:nvPr/>
        </p:nvPicPr>
        <p:blipFill>
          <a:blip r:embed="rId6"/>
          <a:stretch>
            <a:fillRect/>
          </a:stretch>
        </p:blipFill>
        <p:spPr>
          <a:xfrm>
            <a:off x="816616" y="1539256"/>
            <a:ext cx="2680159" cy="2219502"/>
          </a:xfrm>
          <a:prstGeom prst="rect">
            <a:avLst/>
          </a:prstGeom>
        </p:spPr>
      </p:pic>
    </p:spTree>
    <p:extLst>
      <p:ext uri="{BB962C8B-B14F-4D97-AF65-F5344CB8AC3E}">
        <p14:creationId xmlns:p14="http://schemas.microsoft.com/office/powerpoint/2010/main" val="14649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67928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General Findings</a:t>
            </a:r>
            <a:endParaRPr/>
          </a:p>
        </p:txBody>
      </p:sp>
      <p:sp>
        <p:nvSpPr>
          <p:cNvPr id="489" name="Google Shape;489;p60"/>
          <p:cNvSpPr txBox="1">
            <a:spLocks noGrp="1"/>
          </p:cNvSpPr>
          <p:nvPr>
            <p:ph type="body" idx="1"/>
          </p:nvPr>
        </p:nvSpPr>
        <p:spPr>
          <a:xfrm>
            <a:off x="713250" y="1272925"/>
            <a:ext cx="7717500" cy="3425550"/>
          </a:xfrm>
          <a:prstGeom prst="rect">
            <a:avLst/>
          </a:prstGeom>
        </p:spPr>
        <p:txBody>
          <a:bodyPr spcFirstLastPara="1" wrap="square" lIns="91425" tIns="91425" rIns="91425" bIns="91425" anchor="t" anchorCtr="0">
            <a:noAutofit/>
          </a:bodyPr>
          <a:lstStyle/>
          <a:p>
            <a:pPr rtl="0">
              <a:spcBef>
                <a:spcPts val="0"/>
              </a:spcBef>
              <a:spcAft>
                <a:spcPts val="0"/>
              </a:spcAft>
              <a:buFont typeface="Arial" panose="020B0604020202020204" pitchFamily="34" charset="0"/>
              <a:buChar char="•"/>
            </a:pPr>
            <a:r>
              <a:rPr lang="en-IN" sz="1800" b="0" i="0" u="none" strike="noStrike">
                <a:solidFill>
                  <a:srgbClr val="000000"/>
                </a:solidFill>
                <a:effectLst/>
                <a:latin typeface="Garamond" panose="02020404030301010803" pitchFamily="18" charset="0"/>
              </a:rPr>
              <a:t>Indoor navigation is challenging due to similar-looking structures and inadequate signage.</a:t>
            </a:r>
            <a:endParaRPr lang="en-IN" sz="1800">
              <a:latin typeface="Garamond" panose="02020404030301010803" pitchFamily="18" charset="0"/>
            </a:endParaRPr>
          </a:p>
          <a:p>
            <a:pPr rtl="0">
              <a:spcBef>
                <a:spcPts val="0"/>
              </a:spcBef>
              <a:spcAft>
                <a:spcPts val="0"/>
              </a:spcAft>
              <a:buFont typeface="Arial" panose="020B0604020202020204" pitchFamily="34" charset="0"/>
              <a:buChar char="•"/>
            </a:pPr>
            <a:r>
              <a:rPr lang="en-IN" sz="1800" b="0" i="0" u="none" strike="noStrike">
                <a:solidFill>
                  <a:srgbClr val="000000"/>
                </a:solidFill>
                <a:effectLst/>
                <a:latin typeface="Garamond" panose="02020404030301010803" pitchFamily="18" charset="0"/>
              </a:rPr>
              <a:t>There’s a diverse range of user needs, highlighting the importance of accessibility and various navigation aids.</a:t>
            </a:r>
            <a:endParaRPr lang="en-IN" sz="1800">
              <a:latin typeface="Garamond" panose="02020404030301010803" pitchFamily="18" charset="0"/>
            </a:endParaRPr>
          </a:p>
          <a:p>
            <a:pPr rtl="0">
              <a:spcBef>
                <a:spcPts val="0"/>
              </a:spcBef>
              <a:spcAft>
                <a:spcPts val="0"/>
              </a:spcAft>
              <a:buFont typeface="Arial" panose="020B0604020202020204" pitchFamily="34" charset="0"/>
              <a:buChar char="•"/>
            </a:pPr>
            <a:r>
              <a:rPr lang="en-IN" sz="1800" b="0" i="0" u="none" strike="noStrike">
                <a:solidFill>
                  <a:srgbClr val="000000"/>
                </a:solidFill>
                <a:effectLst/>
                <a:latin typeface="Garamond" panose="02020404030301010803" pitchFamily="18" charset="0"/>
              </a:rPr>
              <a:t>Users greatly value real-time updates in the navigation system for accurate information.</a:t>
            </a:r>
            <a:endParaRPr lang="en-IN" sz="1800">
              <a:latin typeface="Garamond" panose="02020404030301010803" pitchFamily="18" charset="0"/>
            </a:endParaRPr>
          </a:p>
          <a:p>
            <a:pPr rtl="0">
              <a:spcBef>
                <a:spcPts val="0"/>
              </a:spcBef>
              <a:spcAft>
                <a:spcPts val="0"/>
              </a:spcAft>
              <a:buFont typeface="Arial" panose="020B0604020202020204" pitchFamily="34" charset="0"/>
              <a:buChar char="•"/>
            </a:pPr>
            <a:r>
              <a:rPr lang="en-IN" sz="1800" b="0" i="0" u="none" strike="noStrike">
                <a:solidFill>
                  <a:srgbClr val="000000"/>
                </a:solidFill>
                <a:effectLst/>
                <a:latin typeface="Garamond" panose="02020404030301010803" pitchFamily="18" charset="0"/>
              </a:rPr>
              <a:t>A strong preference for intuitive, user-friendly interfaces in navigation apps is evident.</a:t>
            </a:r>
            <a:endParaRPr lang="en-IN" sz="1800" i="0" u="none" strike="noStrike">
              <a:latin typeface="Garamond" panose="02020404030301010803" pitchFamily="18" charset="0"/>
            </a:endParaRPr>
          </a:p>
          <a:p>
            <a:pPr rtl="0">
              <a:spcBef>
                <a:spcPts val="0"/>
              </a:spcBef>
              <a:spcAft>
                <a:spcPts val="0"/>
              </a:spcAft>
              <a:buFont typeface="Arial" panose="020B0604020202020204" pitchFamily="34" charset="0"/>
              <a:buChar char="•"/>
            </a:pPr>
            <a:r>
              <a:rPr lang="en-IN" sz="1800">
                <a:solidFill>
                  <a:srgbClr val="000000"/>
                </a:solidFill>
                <a:latin typeface="Garamond" panose="02020404030301010803" pitchFamily="18" charset="0"/>
              </a:rPr>
              <a:t>C</a:t>
            </a:r>
            <a:r>
              <a:rPr lang="en-IN" sz="1800" b="0" i="0" u="none" strike="noStrike">
                <a:solidFill>
                  <a:srgbClr val="000000"/>
                </a:solidFill>
                <a:effectLst/>
                <a:latin typeface="Garamond" panose="02020404030301010803" pitchFamily="18" charset="0"/>
              </a:rPr>
              <a:t>ustomizable navigation options are in demand, allowing users to tailor their experience.</a:t>
            </a:r>
            <a:endParaRPr lang="en-IN" sz="1800">
              <a:latin typeface="Garamond" panose="02020404030301010803" pitchFamily="18" charset="0"/>
            </a:endParaRPr>
          </a:p>
          <a:p>
            <a:pPr rtl="0">
              <a:spcBef>
                <a:spcPts val="0"/>
              </a:spcBef>
              <a:spcAft>
                <a:spcPts val="0"/>
              </a:spcAft>
              <a:buFont typeface="Arial" panose="020B0604020202020204" pitchFamily="34" charset="0"/>
              <a:buChar char="•"/>
            </a:pPr>
            <a:r>
              <a:rPr lang="en-IN" sz="1800" b="0" i="0" u="none" strike="noStrike">
                <a:solidFill>
                  <a:srgbClr val="000000"/>
                </a:solidFill>
                <a:effectLst/>
                <a:latin typeface="Garamond" panose="02020404030301010803" pitchFamily="18" charset="0"/>
              </a:rPr>
              <a:t>Incorporating advanced technologies like augmented reality can enhance navigation effectiveness and engagement.</a:t>
            </a:r>
            <a:endParaRPr lang="en-IN" sz="1800" b="0">
              <a:effectLst/>
              <a:latin typeface="Garamond" panose="02020404030301010803" pitchFamily="18" charset="0"/>
            </a:endParaRPr>
          </a:p>
          <a:p>
            <a:pPr marL="114300" indent="0">
              <a:buNone/>
            </a:pPr>
            <a:endParaRPr lang="en-IN" b="0">
              <a:solidFill>
                <a:schemeClr val="tx1"/>
              </a:solidFill>
              <a:effectLst/>
              <a:latin typeface="Garamond" panose="02020404030301010803" pitchFamily="18" charset="0"/>
            </a:endParaRPr>
          </a:p>
          <a:p>
            <a:pPr marL="114300" indent="0">
              <a:buNone/>
            </a:pPr>
            <a:endParaRPr lang="en-IN" sz="1400" b="0">
              <a:solidFill>
                <a:schemeClr val="tx1"/>
              </a:solidFill>
              <a:effectLst/>
              <a:latin typeface="Garamond" panose="02020404030301010803" pitchFamily="18" charset="0"/>
            </a:endParaRPr>
          </a:p>
        </p:txBody>
      </p:sp>
    </p:spTree>
    <p:extLst>
      <p:ext uri="{BB962C8B-B14F-4D97-AF65-F5344CB8AC3E}">
        <p14:creationId xmlns:p14="http://schemas.microsoft.com/office/powerpoint/2010/main" val="92425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67928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Suggestions</a:t>
            </a:r>
            <a:endParaRPr/>
          </a:p>
        </p:txBody>
      </p:sp>
      <p:sp>
        <p:nvSpPr>
          <p:cNvPr id="489" name="Google Shape;489;p60"/>
          <p:cNvSpPr txBox="1">
            <a:spLocks noGrp="1"/>
          </p:cNvSpPr>
          <p:nvPr>
            <p:ph type="body" idx="1"/>
          </p:nvPr>
        </p:nvSpPr>
        <p:spPr>
          <a:xfrm>
            <a:off x="713225" y="1205548"/>
            <a:ext cx="7717500" cy="342555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IN" sz="1600">
                <a:latin typeface="Garamond"/>
              </a:rPr>
              <a:t>Arrange buttons and options in a way that makes them easy to find and understand, avoiding confusion.</a:t>
            </a:r>
            <a:endParaRPr lang="en-US">
              <a:solidFill>
                <a:srgbClr val="000000"/>
              </a:solidFill>
            </a:endParaRPr>
          </a:p>
          <a:p>
            <a:pPr>
              <a:buFont typeface="Arial" panose="020B0604020202020204" pitchFamily="34" charset="0"/>
              <a:buChar char="•"/>
            </a:pPr>
            <a:r>
              <a:rPr lang="en-IN" sz="1600" b="0" i="0" u="none" strike="noStrike">
                <a:solidFill>
                  <a:srgbClr val="000000"/>
                </a:solidFill>
                <a:effectLst/>
                <a:latin typeface="Garamond"/>
              </a:rPr>
              <a:t>Place easy-to-understand labels on all key features to help users quickly recognize their functions and locations.</a:t>
            </a:r>
            <a:endParaRPr lang="en-US"/>
          </a:p>
          <a:p>
            <a:pPr>
              <a:buFont typeface="Arial" panose="020B0604020202020204" pitchFamily="34" charset="0"/>
              <a:buChar char="•"/>
            </a:pPr>
            <a:r>
              <a:rPr lang="en-IN" sz="1600">
                <a:latin typeface="Garamond"/>
              </a:rPr>
              <a:t>Include brief explanations or tips next to options and buttons to guide users on how to use them effectively.</a:t>
            </a:r>
            <a:endParaRPr lang="en-US"/>
          </a:p>
          <a:p>
            <a:pPr>
              <a:spcBef>
                <a:spcPts val="0"/>
              </a:spcBef>
              <a:spcAft>
                <a:spcPts val="0"/>
              </a:spcAft>
              <a:buFont typeface="Arial" panose="020B0604020202020204" pitchFamily="34" charset="0"/>
              <a:buChar char="•"/>
            </a:pPr>
            <a:r>
              <a:rPr lang="en-IN" sz="1600">
                <a:latin typeface="Garamond"/>
              </a:rPr>
              <a:t>Provide instant messages to confirm if a user's action, like scanning a QR code, was successful or not, enhancing user confidence.</a:t>
            </a:r>
            <a:endParaRPr lang="en-US"/>
          </a:p>
          <a:p>
            <a:pPr marL="114300" indent="0">
              <a:buNone/>
            </a:pPr>
            <a:br>
              <a:rPr lang="en-IN" sz="2400" b="0">
                <a:effectLst/>
              </a:rPr>
            </a:br>
            <a:endParaRPr lang="en-IN" sz="1600" b="0">
              <a:solidFill>
                <a:schemeClr val="tx1"/>
              </a:solidFill>
              <a:effectLst/>
              <a:latin typeface="Garamond" panose="02020404030301010803" pitchFamily="18" charset="0"/>
            </a:endParaRPr>
          </a:p>
        </p:txBody>
      </p:sp>
    </p:spTree>
    <p:extLst>
      <p:ext uri="{BB962C8B-B14F-4D97-AF65-F5344CB8AC3E}">
        <p14:creationId xmlns:p14="http://schemas.microsoft.com/office/powerpoint/2010/main" val="148507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67928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solidFill>
                  <a:srgbClr val="262626"/>
                </a:solidFill>
                <a:highlight>
                  <a:srgbClr val="EDEBE9"/>
                </a:highlight>
                <a:latin typeface="Garamond"/>
              </a:rPr>
              <a:t>References</a:t>
            </a:r>
          </a:p>
        </p:txBody>
      </p:sp>
      <p:graphicFrame>
        <p:nvGraphicFramePr>
          <p:cNvPr id="2" name="Table 1">
            <a:extLst>
              <a:ext uri="{FF2B5EF4-FFF2-40B4-BE49-F238E27FC236}">
                <a16:creationId xmlns:a16="http://schemas.microsoft.com/office/drawing/2014/main" id="{76CF9892-586B-2DD6-436B-808EFF5D15B8}"/>
              </a:ext>
            </a:extLst>
          </p:cNvPr>
          <p:cNvGraphicFramePr>
            <a:graphicFrameLocks noGrp="1"/>
          </p:cNvGraphicFramePr>
          <p:nvPr>
            <p:extLst>
              <p:ext uri="{D42A27DB-BD31-4B8C-83A1-F6EECF244321}">
                <p14:modId xmlns:p14="http://schemas.microsoft.com/office/powerpoint/2010/main" val="1511364766"/>
              </p:ext>
            </p:extLst>
          </p:nvPr>
        </p:nvGraphicFramePr>
        <p:xfrm>
          <a:off x="578922" y="994558"/>
          <a:ext cx="8025580" cy="4009052"/>
        </p:xfrm>
        <a:graphic>
          <a:graphicData uri="http://schemas.openxmlformats.org/drawingml/2006/table">
            <a:tbl>
              <a:tblPr firstRow="1" bandRow="1"/>
              <a:tblGrid>
                <a:gridCol w="754454">
                  <a:extLst>
                    <a:ext uri="{9D8B030D-6E8A-4147-A177-3AD203B41FA5}">
                      <a16:colId xmlns:a16="http://schemas.microsoft.com/office/drawing/2014/main" val="2405756056"/>
                    </a:ext>
                  </a:extLst>
                </a:gridCol>
                <a:gridCol w="7271126">
                  <a:extLst>
                    <a:ext uri="{9D8B030D-6E8A-4147-A177-3AD203B41FA5}">
                      <a16:colId xmlns:a16="http://schemas.microsoft.com/office/drawing/2014/main" val="314346923"/>
                    </a:ext>
                  </a:extLst>
                </a:gridCol>
              </a:tblGrid>
              <a:tr h="1069068">
                <a:tc>
                  <a:txBody>
                    <a:bodyPr/>
                    <a:lstStyle/>
                    <a:p>
                      <a:pPr algn="ctr"/>
                      <a:r>
                        <a:rPr lang="en-US">
                          <a:latin typeface="Garamond"/>
                        </a:rPr>
                        <a:t>[1]</a:t>
                      </a:r>
                    </a:p>
                  </a:txBody>
                  <a:tcPr>
                    <a:lnL w="0">
                      <a:noFill/>
                    </a:lnL>
                    <a:lnR w="0">
                      <a:noFill/>
                    </a:lnR>
                    <a:lnT w="0">
                      <a:noFill/>
                    </a:lnT>
                    <a:lnB w="0">
                      <a:noFill/>
                    </a:lnB>
                  </a:tcPr>
                </a:tc>
                <a:tc>
                  <a:txBody>
                    <a:bodyPr/>
                    <a:lstStyle/>
                    <a:p>
                      <a:pPr lvl="0">
                        <a:buNone/>
                      </a:pPr>
                      <a:r>
                        <a:rPr lang="en-US" sz="1400" b="0" i="0" u="none" strike="noStrike" noProof="0">
                          <a:latin typeface="Garamond"/>
                        </a:rPr>
                        <a:t>Tony Shu-Hsien Wang, Dian Tjondronegoro, Michael Docherty, Wei Song, and Joshua Fuglsang. 2013. A recommendation for designing mobile pedestrian navigation system in university campuses. In Proceedings of the 25th Australian Computer-Human Interaction Conference: Augmentation, Application, Innovation, Collaboration (OzCHI '13). Association for Computing Machinery, New York, NY, USA, 3–12. </a:t>
                      </a:r>
                      <a:r>
                        <a:rPr lang="en-US" sz="1400" b="0" i="0" u="none" strike="noStrike" noProof="0">
                          <a:solidFill>
                            <a:srgbClr val="0070C0"/>
                          </a:solidFill>
                          <a:latin typeface="Garamond"/>
                          <a:hlinkClick r:id="rId3">
                            <a:extLst>
                              <a:ext uri="{A12FA001-AC4F-418D-AE19-62706E023703}">
                                <ahyp:hlinkClr xmlns:ahyp="http://schemas.microsoft.com/office/drawing/2018/hyperlinkcolor" val="tx"/>
                              </a:ext>
                            </a:extLst>
                          </a:hlinkClick>
                        </a:rPr>
                        <a:t>https://doi.org/10.1145/2541016.2541039</a:t>
                      </a:r>
                      <a:endParaRPr lang="en-US">
                        <a:solidFill>
                          <a:srgbClr val="0070C0"/>
                        </a:solidFill>
                        <a:latin typeface="Garamond"/>
                        <a:hlinkClick r:id="rId3">
                          <a:extLst>
                            <a:ext uri="{A12FA001-AC4F-418D-AE19-62706E023703}">
                              <ahyp:hlinkClr xmlns:ahyp="http://schemas.microsoft.com/office/drawing/2018/hyperlinkcolor" val="tx"/>
                            </a:ext>
                          </a:extLst>
                        </a:hlinkClick>
                      </a:endParaRPr>
                    </a:p>
                  </a:txBody>
                  <a:tcPr>
                    <a:lnL w="0">
                      <a:noFill/>
                    </a:lnL>
                    <a:lnR w="0">
                      <a:noFill/>
                    </a:lnR>
                    <a:lnT w="0">
                      <a:noFill/>
                    </a:lnT>
                    <a:lnB w="0">
                      <a:noFill/>
                    </a:lnB>
                  </a:tcPr>
                </a:tc>
                <a:extLst>
                  <a:ext uri="{0D108BD9-81ED-4DB2-BD59-A6C34878D82A}">
                    <a16:rowId xmlns:a16="http://schemas.microsoft.com/office/drawing/2014/main" val="2545506890"/>
                  </a:ext>
                </a:extLst>
              </a:tr>
              <a:tr h="1069068">
                <a:tc>
                  <a:txBody>
                    <a:bodyPr/>
                    <a:lstStyle/>
                    <a:p>
                      <a:pPr algn="ctr"/>
                      <a:r>
                        <a:rPr lang="en-US">
                          <a:latin typeface="Garamond"/>
                        </a:rPr>
                        <a:t>[2]</a:t>
                      </a:r>
                    </a:p>
                  </a:txBody>
                  <a:tcPr>
                    <a:lnL w="0">
                      <a:noFill/>
                    </a:lnL>
                    <a:lnR w="0">
                      <a:noFill/>
                    </a:lnR>
                    <a:lnT w="0">
                      <a:noFill/>
                    </a:lnT>
                    <a:lnB w="0">
                      <a:noFill/>
                    </a:lnB>
                  </a:tcPr>
                </a:tc>
                <a:tc>
                  <a:txBody>
                    <a:bodyPr/>
                    <a:lstStyle/>
                    <a:p>
                      <a:pPr lvl="0">
                        <a:buNone/>
                      </a:pPr>
                      <a:r>
                        <a:rPr lang="en-US" sz="1400" b="0" i="0" u="none" strike="noStrike" noProof="0">
                          <a:latin typeface="Garamond"/>
                        </a:rPr>
                        <a:t>Arto Puikkonen, Ari-Heikki Sarjanoja, Merja Haveri, Jussi Huhtala, and Jonna Häkkilä. 2009. Towards designing better maps for indoor navigation: experiences from a case study. In Proceedings of the 8th International Conference on Mobile and Ubiquitous Multimedia (MUM '09). Association for Computing Machinery, New York, NY, USA, Article 16, 1–4. </a:t>
                      </a:r>
                      <a:r>
                        <a:rPr lang="en-US" sz="1400" b="0" i="0" u="none" strike="noStrike" noProof="0">
                          <a:solidFill>
                            <a:srgbClr val="0070C0"/>
                          </a:solidFill>
                          <a:latin typeface="Garamond"/>
                          <a:hlinkClick r:id="rId4">
                            <a:extLst>
                              <a:ext uri="{A12FA001-AC4F-418D-AE19-62706E023703}">
                                <ahyp:hlinkClr xmlns:ahyp="http://schemas.microsoft.com/office/drawing/2018/hyperlinkcolor" val="tx"/>
                              </a:ext>
                            </a:extLst>
                          </a:hlinkClick>
                        </a:rPr>
                        <a:t>https://doi.org/10.1145/1658550.1658566</a:t>
                      </a:r>
                      <a:endParaRPr lang="en-US">
                        <a:solidFill>
                          <a:srgbClr val="0070C0"/>
                        </a:solidFill>
                        <a:latin typeface="Garamond"/>
                        <a:hlinkClick r:id="rId4">
                          <a:extLst>
                            <a:ext uri="{A12FA001-AC4F-418D-AE19-62706E023703}">
                              <ahyp:hlinkClr xmlns:ahyp="http://schemas.microsoft.com/office/drawing/2018/hyperlinkcolor" val="tx"/>
                            </a:ext>
                          </a:extLst>
                        </a:hlinkClick>
                      </a:endParaRPr>
                    </a:p>
                  </a:txBody>
                  <a:tcPr>
                    <a:lnL w="0">
                      <a:noFill/>
                    </a:lnL>
                    <a:lnR w="0">
                      <a:noFill/>
                    </a:lnR>
                    <a:lnT w="0">
                      <a:noFill/>
                    </a:lnT>
                    <a:lnB w="0">
                      <a:noFill/>
                    </a:lnB>
                  </a:tcPr>
                </a:tc>
                <a:extLst>
                  <a:ext uri="{0D108BD9-81ED-4DB2-BD59-A6C34878D82A}">
                    <a16:rowId xmlns:a16="http://schemas.microsoft.com/office/drawing/2014/main" val="1140581224"/>
                  </a:ext>
                </a:extLst>
              </a:tr>
              <a:tr h="872304">
                <a:tc>
                  <a:txBody>
                    <a:bodyPr/>
                    <a:lstStyle/>
                    <a:p>
                      <a:pPr algn="ctr"/>
                      <a:r>
                        <a:rPr lang="en-US">
                          <a:latin typeface="Garamond"/>
                        </a:rPr>
                        <a:t>[3]</a:t>
                      </a:r>
                    </a:p>
                  </a:txBody>
                  <a:tcPr>
                    <a:lnL w="0">
                      <a:noFill/>
                    </a:lnL>
                    <a:lnR w="0">
                      <a:noFill/>
                    </a:lnR>
                    <a:lnT w="0">
                      <a:noFill/>
                    </a:lnT>
                    <a:lnB w="0">
                      <a:noFill/>
                    </a:lnB>
                  </a:tcPr>
                </a:tc>
                <a:tc>
                  <a:txBody>
                    <a:bodyPr/>
                    <a:lstStyle/>
                    <a:p>
                      <a:pPr lvl="0">
                        <a:buNone/>
                      </a:pPr>
                      <a:r>
                        <a:rPr lang="en-US" sz="1400" b="0" i="0" u="none" strike="noStrike" noProof="0">
                          <a:latin typeface="Garamond"/>
                        </a:rPr>
                        <a:t>Prashant Verma, Kushal Agrawal, and V. Sarasvathi. 2020. Indoor Navigation Using Augmented Reality. In Proceedings of the 2020 4th International Conference on Virtual and Augmented Reality Simulations (ICVARS '20). Association for Computing Machinery, New York, NY, USA, 58–63. </a:t>
                      </a:r>
                      <a:r>
                        <a:rPr lang="en-US" sz="1400" b="0" i="0" u="none" strike="noStrike" noProof="0">
                          <a:solidFill>
                            <a:srgbClr val="0070C0"/>
                          </a:solidFill>
                          <a:latin typeface="Garamond"/>
                          <a:hlinkClick r:id="rId5">
                            <a:extLst>
                              <a:ext uri="{A12FA001-AC4F-418D-AE19-62706E023703}">
                                <ahyp:hlinkClr xmlns:ahyp="http://schemas.microsoft.com/office/drawing/2018/hyperlinkcolor" val="tx"/>
                              </a:ext>
                            </a:extLst>
                          </a:hlinkClick>
                        </a:rPr>
                        <a:t>https://doi.org/10.1145/3385378.3385387</a:t>
                      </a:r>
                      <a:endParaRPr lang="en-US">
                        <a:solidFill>
                          <a:srgbClr val="0070C0"/>
                        </a:solidFill>
                        <a:latin typeface="Garamond"/>
                        <a:hlinkClick r:id="rId5">
                          <a:extLst>
                            <a:ext uri="{A12FA001-AC4F-418D-AE19-62706E023703}">
                              <ahyp:hlinkClr xmlns:ahyp="http://schemas.microsoft.com/office/drawing/2018/hyperlinkcolor" val="tx"/>
                            </a:ext>
                          </a:extLst>
                        </a:hlinkClick>
                      </a:endParaRPr>
                    </a:p>
                  </a:txBody>
                  <a:tcPr>
                    <a:lnL w="0">
                      <a:noFill/>
                    </a:lnL>
                    <a:lnR w="0">
                      <a:noFill/>
                    </a:lnR>
                    <a:lnT w="0">
                      <a:noFill/>
                    </a:lnT>
                    <a:lnB w="0">
                      <a:noFill/>
                    </a:lnB>
                  </a:tcPr>
                </a:tc>
                <a:extLst>
                  <a:ext uri="{0D108BD9-81ED-4DB2-BD59-A6C34878D82A}">
                    <a16:rowId xmlns:a16="http://schemas.microsoft.com/office/drawing/2014/main" val="2504355072"/>
                  </a:ext>
                </a:extLst>
              </a:tr>
              <a:tr h="747692">
                <a:tc>
                  <a:txBody>
                    <a:bodyPr/>
                    <a:lstStyle/>
                    <a:p>
                      <a:pPr algn="ctr"/>
                      <a:r>
                        <a:rPr lang="en-US">
                          <a:latin typeface="Garamond"/>
                        </a:rPr>
                        <a:t>[4]</a:t>
                      </a:r>
                    </a:p>
                  </a:txBody>
                  <a:tcPr>
                    <a:lnL w="0">
                      <a:noFill/>
                    </a:lnL>
                    <a:lnR w="0">
                      <a:noFill/>
                    </a:lnR>
                    <a:lnT w="0">
                      <a:noFill/>
                    </a:lnT>
                    <a:lnB w="0">
                      <a:noFill/>
                    </a:lnB>
                  </a:tcPr>
                </a:tc>
                <a:tc>
                  <a:txBody>
                    <a:bodyPr/>
                    <a:lstStyle/>
                    <a:p>
                      <a:pPr lvl="0" algn="l">
                        <a:lnSpc>
                          <a:spcPct val="100000"/>
                        </a:lnSpc>
                        <a:spcBef>
                          <a:spcPts val="0"/>
                        </a:spcBef>
                        <a:spcAft>
                          <a:spcPts val="0"/>
                        </a:spcAft>
                        <a:buNone/>
                      </a:pPr>
                      <a:r>
                        <a:rPr lang="en-US" sz="1400" b="0" i="0" u="none" strike="noStrike" noProof="0">
                          <a:latin typeface="Garamond"/>
                        </a:rPr>
                        <a:t>“Figma,” </a:t>
                      </a:r>
                      <a:r>
                        <a:rPr lang="en-US" sz="1400" b="0" i="1" u="none" strike="noStrike" noProof="0">
                          <a:latin typeface="Garamond"/>
                        </a:rPr>
                        <a:t>Figma</a:t>
                      </a:r>
                      <a:r>
                        <a:rPr lang="en-US" sz="1400" b="0" i="0" u="none" strike="noStrike" noProof="0">
                          <a:latin typeface="Garamond"/>
                        </a:rPr>
                        <a:t>. </a:t>
                      </a:r>
                      <a:r>
                        <a:rPr lang="en-US" sz="1400" b="0" i="0" u="none" strike="noStrike" noProof="0">
                          <a:solidFill>
                            <a:srgbClr val="0070C0"/>
                          </a:solidFill>
                          <a:latin typeface="Garamond"/>
                          <a:hlinkClick r:id="rId6">
                            <a:extLst>
                              <a:ext uri="{A12FA001-AC4F-418D-AE19-62706E023703}">
                                <ahyp:hlinkClr xmlns:ahyp="http://schemas.microsoft.com/office/drawing/2018/hyperlinkcolor" val="tx"/>
                              </a:ext>
                            </a:extLst>
                          </a:hlinkClick>
                        </a:rPr>
                        <a:t>https://www.figma.com/files/recents-and-sharing/recently-viewed?fuid=1291148235851249892</a:t>
                      </a:r>
                      <a:r>
                        <a:rPr lang="en-US" sz="1400" b="0" i="0" u="none" strike="noStrike" noProof="0">
                          <a:latin typeface="Garamond"/>
                        </a:rPr>
                        <a:t> (Accessed Apr. 01, 2024).</a:t>
                      </a:r>
                      <a:endParaRPr lang="en-US">
                        <a:latin typeface="Garamond"/>
                      </a:endParaRPr>
                    </a:p>
                  </a:txBody>
                  <a:tcPr>
                    <a:lnL w="0">
                      <a:noFill/>
                    </a:lnL>
                    <a:lnR w="0">
                      <a:noFill/>
                    </a:lnR>
                    <a:lnT w="0">
                      <a:noFill/>
                    </a:lnT>
                    <a:lnB w="0">
                      <a:noFill/>
                    </a:lnB>
                  </a:tcPr>
                </a:tc>
                <a:extLst>
                  <a:ext uri="{0D108BD9-81ED-4DB2-BD59-A6C34878D82A}">
                    <a16:rowId xmlns:a16="http://schemas.microsoft.com/office/drawing/2014/main" val="1704276469"/>
                  </a:ext>
                </a:extLst>
              </a:tr>
            </a:tbl>
          </a:graphicData>
        </a:graphic>
      </p:graphicFrame>
    </p:spTree>
    <p:extLst>
      <p:ext uri="{BB962C8B-B14F-4D97-AF65-F5344CB8AC3E}">
        <p14:creationId xmlns:p14="http://schemas.microsoft.com/office/powerpoint/2010/main" val="4176074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73291C-8E2F-BC42-CEA0-F1698CEE5AD6}"/>
              </a:ext>
            </a:extLst>
          </p:cNvPr>
          <p:cNvGraphicFramePr>
            <a:graphicFrameLocks noGrp="1"/>
          </p:cNvGraphicFramePr>
          <p:nvPr>
            <p:extLst>
              <p:ext uri="{D42A27DB-BD31-4B8C-83A1-F6EECF244321}">
                <p14:modId xmlns:p14="http://schemas.microsoft.com/office/powerpoint/2010/main" val="3373239875"/>
              </p:ext>
            </p:extLst>
          </p:nvPr>
        </p:nvGraphicFramePr>
        <p:xfrm>
          <a:off x="471272" y="1284019"/>
          <a:ext cx="8032603" cy="370840"/>
        </p:xfrm>
        <a:graphic>
          <a:graphicData uri="http://schemas.openxmlformats.org/drawingml/2006/table">
            <a:tbl>
              <a:tblPr firstRow="1" bandRow="1"/>
              <a:tblGrid>
                <a:gridCol w="796760">
                  <a:extLst>
                    <a:ext uri="{9D8B030D-6E8A-4147-A177-3AD203B41FA5}">
                      <a16:colId xmlns:a16="http://schemas.microsoft.com/office/drawing/2014/main" val="463880474"/>
                    </a:ext>
                  </a:extLst>
                </a:gridCol>
                <a:gridCol w="7235843">
                  <a:extLst>
                    <a:ext uri="{9D8B030D-6E8A-4147-A177-3AD203B41FA5}">
                      <a16:colId xmlns:a16="http://schemas.microsoft.com/office/drawing/2014/main" val="2863544975"/>
                    </a:ext>
                  </a:extLst>
                </a:gridCol>
              </a:tblGrid>
              <a:tr h="370840">
                <a:tc>
                  <a:txBody>
                    <a:bodyPr/>
                    <a:lstStyle/>
                    <a:p>
                      <a:pPr algn="ctr"/>
                      <a:r>
                        <a:rPr lang="en-US">
                          <a:latin typeface="Garamond"/>
                        </a:rPr>
                        <a:t>[5]</a:t>
                      </a:r>
                    </a:p>
                  </a:txBody>
                  <a:tcPr>
                    <a:lnL w="0">
                      <a:noFill/>
                    </a:lnL>
                    <a:lnR w="0">
                      <a:noFill/>
                    </a:lnR>
                    <a:lnT w="0">
                      <a:noFill/>
                    </a:lnT>
                    <a:lnB w="0">
                      <a:noFill/>
                    </a:lnB>
                  </a:tcPr>
                </a:tc>
                <a:tc>
                  <a:txBody>
                    <a:bodyPr/>
                    <a:lstStyle/>
                    <a:p>
                      <a:pPr lvl="0" algn="l">
                        <a:lnSpc>
                          <a:spcPct val="100000"/>
                        </a:lnSpc>
                        <a:spcBef>
                          <a:spcPts val="0"/>
                        </a:spcBef>
                        <a:spcAft>
                          <a:spcPts val="0"/>
                        </a:spcAft>
                        <a:buNone/>
                      </a:pPr>
                      <a:r>
                        <a:rPr lang="en-US" sz="1400" b="0" i="0" u="none" strike="noStrike" noProof="0">
                          <a:latin typeface="Garamond"/>
                        </a:rPr>
                        <a:t>Canva. “Pie Chart Maker .” </a:t>
                      </a:r>
                      <a:r>
                        <a:rPr lang="en-US" sz="1400" b="0" i="1" u="none" strike="noStrike" noProof="0">
                          <a:latin typeface="Garamond"/>
                        </a:rPr>
                        <a:t>Canva</a:t>
                      </a:r>
                      <a:r>
                        <a:rPr lang="en-US" sz="1400" b="0" i="0" u="none" strike="noStrike" noProof="0">
                          <a:latin typeface="Garamond"/>
                        </a:rPr>
                        <a:t>, [Online]. Available: </a:t>
                      </a:r>
                      <a:r>
                        <a:rPr lang="en-US" sz="1400" b="0" i="0" u="none" strike="noStrike" noProof="0">
                          <a:solidFill>
                            <a:srgbClr val="0070C0"/>
                          </a:solidFill>
                          <a:latin typeface="Garamond"/>
                          <a:hlinkClick r:id="rId2">
                            <a:extLst>
                              <a:ext uri="{A12FA001-AC4F-418D-AE19-62706E023703}">
                                <ahyp:hlinkClr xmlns:ahyp="http://schemas.microsoft.com/office/drawing/2018/hyperlinkcolor" val="tx"/>
                              </a:ext>
                            </a:extLst>
                          </a:hlinkClick>
                        </a:rPr>
                        <a:t>www.canva.com/</a:t>
                      </a:r>
                      <a:r>
                        <a:rPr lang="en-US" sz="1400" b="0" i="0" u="none" strike="noStrike" noProof="0">
                          <a:latin typeface="Garamond"/>
                        </a:rPr>
                        <a:t>. Accessed 31 Mar. 2024.</a:t>
                      </a:r>
                      <a:endParaRPr lang="en-US">
                        <a:latin typeface="Garamond"/>
                      </a:endParaRPr>
                    </a:p>
                  </a:txBody>
                  <a:tcPr>
                    <a:lnL w="0">
                      <a:noFill/>
                    </a:lnL>
                    <a:lnR w="0">
                      <a:noFill/>
                    </a:lnR>
                    <a:lnT w="0">
                      <a:noFill/>
                    </a:lnT>
                    <a:lnB w="0">
                      <a:noFill/>
                    </a:lnB>
                  </a:tcPr>
                </a:tc>
                <a:extLst>
                  <a:ext uri="{0D108BD9-81ED-4DB2-BD59-A6C34878D82A}">
                    <a16:rowId xmlns:a16="http://schemas.microsoft.com/office/drawing/2014/main" val="1989084318"/>
                  </a:ext>
                </a:extLst>
              </a:tr>
            </a:tbl>
          </a:graphicData>
        </a:graphic>
      </p:graphicFrame>
    </p:spTree>
    <p:extLst>
      <p:ext uri="{BB962C8B-B14F-4D97-AF65-F5344CB8AC3E}">
        <p14:creationId xmlns:p14="http://schemas.microsoft.com/office/powerpoint/2010/main" val="215769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8653-6458-9799-3FDF-59BEAAC99B6D}"/>
              </a:ext>
            </a:extLst>
          </p:cNvPr>
          <p:cNvSpPr>
            <a:spLocks noGrp="1"/>
          </p:cNvSpPr>
          <p:nvPr>
            <p:ph type="title"/>
          </p:nvPr>
        </p:nvSpPr>
        <p:spPr>
          <a:xfrm>
            <a:off x="3124863" y="1908313"/>
            <a:ext cx="2961615" cy="1194838"/>
          </a:xfrm>
        </p:spPr>
        <p:txBody>
          <a:bodyPr/>
          <a:lstStyle/>
          <a:p>
            <a:r>
              <a:rPr lang="en-US" sz="3200"/>
              <a:t>Any Questions? </a:t>
            </a:r>
          </a:p>
        </p:txBody>
      </p:sp>
    </p:spTree>
    <p:extLst>
      <p:ext uri="{BB962C8B-B14F-4D97-AF65-F5344CB8AC3E}">
        <p14:creationId xmlns:p14="http://schemas.microsoft.com/office/powerpoint/2010/main" val="329308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Purpose and Motivation</a:t>
            </a:r>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"Find my Way -- Dal" is a project that targets a critical aspect of university life: campus navigation. Specifically, it focuses on helping University students to navigate the complex and interior layouts of campus buildings.</a:t>
            </a:r>
            <a:r>
              <a:rPr lang="en-US" sz="1800" b="0" i="0" u="none" strike="noStrike">
                <a:solidFill>
                  <a:srgbClr val="000000"/>
                </a:solidFill>
                <a:effectLst/>
                <a:latin typeface="Garamond" panose="02020404030301010803" pitchFamily="18" charset="0"/>
              </a:rPr>
              <a:t>​</a:t>
            </a:r>
            <a:endParaRPr lang="en-US" sz="32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The main objective of this initiative is to enhance the overall campus experience by addressing the common challenges students face when trying to locate rooms, facilities, or events within buildings.</a:t>
            </a:r>
            <a:r>
              <a:rPr lang="en-US" sz="1800" b="0" i="0" u="none" strike="noStrike">
                <a:solidFill>
                  <a:srgbClr val="000000"/>
                </a:solidFill>
                <a:effectLst/>
                <a:latin typeface="Garamond" panose="02020404030301010803" pitchFamily="18" charset="0"/>
              </a:rPr>
              <a:t>​</a:t>
            </a:r>
            <a:endParaRPr lang="en-US" sz="32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The project aims to design and develop a user-centered campus navigation app that leverages combined mobile and large-screen devices.</a:t>
            </a:r>
            <a:r>
              <a:rPr lang="en-US" sz="1800" b="0" i="0" u="none" strike="noStrike">
                <a:solidFill>
                  <a:srgbClr val="000000"/>
                </a:solidFill>
                <a:effectLst/>
                <a:latin typeface="Garamond" panose="02020404030301010803" pitchFamily="18" charset="0"/>
              </a:rPr>
              <a:t>​</a:t>
            </a:r>
            <a:endParaRPr lang="en-US" sz="32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By considering the use of existing structures and potentially incorporating technologies such as sensors or augmented reality (AR), the project seeks to create a seamless and intuitive navigation experience.</a:t>
            </a:r>
            <a:endParaRPr lang="en-US" sz="3200" b="0" i="0" u="none" strike="noStrike">
              <a:solidFill>
                <a:srgbClr val="000000"/>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Purpose and Motivation</a:t>
            </a:r>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algn="l" rtl="0" fontAlgn="base">
              <a:lnSpc>
                <a:spcPct val="150000"/>
              </a:lnSpc>
              <a:buFont typeface="Arial" panose="020B0604020202020204" pitchFamily="34" charset="0"/>
              <a:buChar char="•"/>
            </a:pPr>
            <a:r>
              <a:rPr lang="en-US" sz="1800" b="0" i="0" u="none" strike="noStrike">
                <a:solidFill>
                  <a:srgbClr val="262626"/>
                </a:solidFill>
                <a:effectLst/>
                <a:latin typeface="Garamond" panose="02020404030301010803" pitchFamily="18" charset="0"/>
              </a:rPr>
              <a:t>Understand user needs and design an application that meets their expectations.</a:t>
            </a:r>
            <a:r>
              <a:rPr lang="en-US" sz="1800" b="0" i="0" u="none" strike="noStrike">
                <a:solidFill>
                  <a:srgbClr val="000000"/>
                </a:solidFill>
                <a:effectLst/>
                <a:latin typeface="Garamond" panose="02020404030301010803" pitchFamily="18" charset="0"/>
              </a:rPr>
              <a:t>​</a:t>
            </a:r>
          </a:p>
          <a:p>
            <a:pPr algn="l" rtl="0" fontAlgn="base">
              <a:buFont typeface="Arial" panose="020B0604020202020204" pitchFamily="34" charset="0"/>
              <a:buChar char="•"/>
            </a:pPr>
            <a:endParaRPr lang="en-US" sz="1200" b="0" i="0" u="none" strike="noStrike">
              <a:solidFill>
                <a:srgbClr val="262626"/>
              </a:solidFill>
              <a:effectLst/>
              <a:latin typeface="Garamond" panose="02020404030301010803" pitchFamily="18"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For this project, the user studies already carried out for indoor navigation were studied. Since this is user-centered, this helps understand user needs better and identify challenges. Moreover, contextual inquiries/interviews were carried out to understand the problems the users face in particular.</a:t>
            </a:r>
            <a:r>
              <a:rPr lang="en-US" sz="1800" b="0" i="0" u="none" strike="noStrike">
                <a:solidFill>
                  <a:srgbClr val="000000"/>
                </a:solidFill>
                <a:effectLst/>
                <a:latin typeface="Garamond" panose="02020404030301010803" pitchFamily="18" charset="0"/>
              </a:rPr>
              <a:t>​</a:t>
            </a:r>
          </a:p>
          <a:p>
            <a:pPr marL="114300" indent="0" algn="l" rtl="0" fontAlgn="base">
              <a:buNone/>
            </a:pPr>
            <a:endParaRPr lang="en-US" sz="12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The purpose of doing all these is to learn about the diverse needs of users, including those with disabilities, and incorporate accessibility features into the UX design to ensure inclusivity and usability for all students.</a:t>
            </a:r>
            <a:endParaRPr lang="en-US" sz="32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3586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Approach</a:t>
            </a:r>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algn="l" rtl="0" fontAlgn="base">
              <a:lnSpc>
                <a:spcPct val="150000"/>
              </a:lnSpc>
              <a:buFont typeface="Arial" panose="020B0604020202020204" pitchFamily="34" charset="0"/>
              <a:buChar char="•"/>
            </a:pPr>
            <a:r>
              <a:rPr lang="en-US" sz="1800" b="0" i="0" u="none" strike="noStrike">
                <a:solidFill>
                  <a:srgbClr val="262626"/>
                </a:solidFill>
                <a:effectLst/>
                <a:latin typeface="Garamond" panose="02020404030301010803" pitchFamily="18" charset="0"/>
              </a:rPr>
              <a:t>Literature review</a:t>
            </a:r>
          </a:p>
          <a:p>
            <a:pPr algn="l" rtl="0" fontAlgn="base">
              <a:lnSpc>
                <a:spcPct val="150000"/>
              </a:lnSpc>
              <a:buFont typeface="Arial" panose="020B0604020202020204" pitchFamily="34" charset="0"/>
              <a:buChar char="•"/>
            </a:pPr>
            <a:r>
              <a:rPr lang="en-US" sz="1800">
                <a:solidFill>
                  <a:srgbClr val="262626"/>
                </a:solidFill>
                <a:latin typeface="Garamond" panose="02020404030301010803" pitchFamily="18" charset="0"/>
              </a:rPr>
              <a:t>Contextual Inquiry</a:t>
            </a:r>
          </a:p>
          <a:p>
            <a:pPr algn="l" rtl="0" fontAlgn="base">
              <a:lnSpc>
                <a:spcPct val="150000"/>
              </a:lnSpc>
              <a:buFont typeface="Arial" panose="020B0604020202020204" pitchFamily="34" charset="0"/>
              <a:buChar char="•"/>
            </a:pPr>
            <a:r>
              <a:rPr lang="en-US" sz="1800" b="0" i="0" u="none" strike="noStrike">
                <a:solidFill>
                  <a:srgbClr val="262626"/>
                </a:solidFill>
                <a:effectLst/>
                <a:latin typeface="Garamond" panose="02020404030301010803" pitchFamily="18" charset="0"/>
              </a:rPr>
              <a:t>Affinity Diagram</a:t>
            </a:r>
          </a:p>
          <a:p>
            <a:pPr algn="l" rtl="0" fontAlgn="base">
              <a:lnSpc>
                <a:spcPct val="150000"/>
              </a:lnSpc>
              <a:buFont typeface="Arial" panose="020B0604020202020204" pitchFamily="34" charset="0"/>
              <a:buChar char="•"/>
            </a:pPr>
            <a:r>
              <a:rPr lang="en-US" sz="1800" b="0" i="0" u="none" strike="noStrike">
                <a:solidFill>
                  <a:srgbClr val="262626"/>
                </a:solidFill>
                <a:effectLst/>
                <a:latin typeface="Garamond" panose="02020404030301010803" pitchFamily="18" charset="0"/>
              </a:rPr>
              <a:t>Sketch and Storyboard</a:t>
            </a:r>
          </a:p>
          <a:p>
            <a:pPr algn="l" rtl="0" fontAlgn="base">
              <a:lnSpc>
                <a:spcPct val="150000"/>
              </a:lnSpc>
              <a:buFont typeface="Arial" panose="020B0604020202020204" pitchFamily="34" charset="0"/>
              <a:buChar char="•"/>
            </a:pPr>
            <a:r>
              <a:rPr lang="en-US" sz="1800">
                <a:solidFill>
                  <a:srgbClr val="262626"/>
                </a:solidFill>
                <a:latin typeface="Garamond" panose="02020404030301010803" pitchFamily="18" charset="0"/>
              </a:rPr>
              <a:t>Designing low-fidelity prototype</a:t>
            </a:r>
          </a:p>
          <a:p>
            <a:pPr algn="l" rtl="0" fontAlgn="base">
              <a:lnSpc>
                <a:spcPct val="150000"/>
              </a:lnSpc>
              <a:buFont typeface="Arial" panose="020B0604020202020204" pitchFamily="34" charset="0"/>
              <a:buChar char="•"/>
            </a:pPr>
            <a:r>
              <a:rPr lang="en-US" sz="1800" b="0" i="0" u="none" strike="noStrike">
                <a:solidFill>
                  <a:srgbClr val="262626"/>
                </a:solidFill>
                <a:effectLst/>
                <a:latin typeface="Garamond" panose="02020404030301010803" pitchFamily="18" charset="0"/>
              </a:rPr>
              <a:t>Cognitive walk</a:t>
            </a:r>
            <a:r>
              <a:rPr lang="en-US" sz="1800">
                <a:solidFill>
                  <a:srgbClr val="262626"/>
                </a:solidFill>
                <a:latin typeface="Garamond" panose="02020404030301010803" pitchFamily="18" charset="0"/>
              </a:rPr>
              <a:t>through </a:t>
            </a:r>
            <a:endParaRPr lang="en-US" sz="32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8562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713471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Summary of Contextual Inquiry </a:t>
            </a:r>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fontAlgn="base">
              <a:buFont typeface="Arial" panose="020B0604020202020204" pitchFamily="34" charset="0"/>
              <a:buChar char="•"/>
            </a:pPr>
            <a:r>
              <a:rPr lang="en-US" sz="1800">
                <a:solidFill>
                  <a:srgbClr val="000000"/>
                </a:solidFill>
                <a:latin typeface="Garamond"/>
              </a:rPr>
              <a:t>Challenges Identified:</a:t>
            </a:r>
          </a:p>
          <a:p>
            <a:pPr lvl="1" fontAlgn="base">
              <a:buFont typeface="Wingdings" pitchFamily="2" charset="2"/>
              <a:buChar char="Ø"/>
            </a:pPr>
            <a:r>
              <a:rPr lang="en-US" sz="1600">
                <a:solidFill>
                  <a:srgbClr val="000000"/>
                </a:solidFill>
                <a:latin typeface="Garamond"/>
              </a:rPr>
              <a:t>Difficulty in indoor navigation, particularly for new users.</a:t>
            </a:r>
          </a:p>
          <a:p>
            <a:pPr lvl="1" fontAlgn="base">
              <a:buFont typeface="Wingdings" pitchFamily="2" charset="2"/>
              <a:buChar char="Ø"/>
            </a:pPr>
            <a:r>
              <a:rPr lang="en-US" sz="1600">
                <a:solidFill>
                  <a:srgbClr val="000000"/>
                </a:solidFill>
                <a:latin typeface="Garamond"/>
              </a:rPr>
              <a:t>Lack of clear signs and maps inside the building.</a:t>
            </a:r>
          </a:p>
          <a:p>
            <a:pPr lvl="1" fontAlgn="base">
              <a:buFont typeface="Wingdings" pitchFamily="2" charset="2"/>
              <a:buChar char="Ø"/>
            </a:pPr>
            <a:r>
              <a:rPr lang="en-US" sz="1600">
                <a:solidFill>
                  <a:srgbClr val="000000"/>
                </a:solidFill>
                <a:latin typeface="Garamond"/>
              </a:rPr>
              <a:t>Finding the quickest route.</a:t>
            </a:r>
          </a:p>
          <a:p>
            <a:pPr marL="596900" lvl="1" indent="0" fontAlgn="base">
              <a:buNone/>
            </a:pPr>
            <a:endParaRPr lang="en-US" sz="1900">
              <a:solidFill>
                <a:srgbClr val="000000"/>
              </a:solidFill>
              <a:latin typeface="Garamond"/>
            </a:endParaRPr>
          </a:p>
          <a:p>
            <a:pPr algn="l" rtl="0" fontAlgn="base">
              <a:buFont typeface="Arial" panose="020B0604020202020204" pitchFamily="34" charset="0"/>
              <a:buChar char="•"/>
            </a:pPr>
            <a:r>
              <a:rPr lang="en-US" sz="1800" b="0" i="0" u="none" strike="noStrike">
                <a:solidFill>
                  <a:srgbClr val="000000"/>
                </a:solidFill>
                <a:effectLst/>
                <a:latin typeface="Garamond"/>
              </a:rPr>
              <a:t>Need For</a:t>
            </a:r>
          </a:p>
          <a:p>
            <a:pPr lvl="1" fontAlgn="base">
              <a:buFont typeface="Wingdings" pitchFamily="2" charset="2"/>
              <a:buChar char="Ø"/>
            </a:pPr>
            <a:r>
              <a:rPr lang="en-US" sz="1600">
                <a:solidFill>
                  <a:srgbClr val="000000"/>
                </a:solidFill>
                <a:latin typeface="Garamond"/>
              </a:rPr>
              <a:t>Detailed and up-to-date indoor navigation apps</a:t>
            </a:r>
          </a:p>
          <a:p>
            <a:pPr lvl="1" fontAlgn="base">
              <a:buFont typeface="Wingdings" pitchFamily="2" charset="2"/>
              <a:buChar char="Ø"/>
            </a:pPr>
            <a:r>
              <a:rPr lang="en-US" sz="1600">
                <a:solidFill>
                  <a:srgbClr val="000000"/>
                </a:solidFill>
                <a:latin typeface="Garamond"/>
              </a:rPr>
              <a:t>Customized according to user preference</a:t>
            </a:r>
          </a:p>
          <a:p>
            <a:pPr lvl="1" fontAlgn="base">
              <a:buFont typeface="Wingdings" pitchFamily="2" charset="2"/>
              <a:buChar char="Ø"/>
            </a:pPr>
            <a:r>
              <a:rPr lang="en-US" sz="1600">
                <a:solidFill>
                  <a:srgbClr val="000000"/>
                </a:solidFill>
                <a:latin typeface="Garamond"/>
              </a:rPr>
              <a:t>Integration of personal schedule and real-life updates for efficient route planning </a:t>
            </a:r>
            <a:r>
              <a:rPr lang="en-US" sz="1900">
                <a:solidFill>
                  <a:srgbClr val="000000"/>
                </a:solidFill>
                <a:latin typeface="Garamond"/>
              </a:rPr>
              <a:t>	</a:t>
            </a:r>
            <a:endParaRPr lang="en-US" sz="1900" b="0" i="0" u="none" strike="noStrike">
              <a:solidFill>
                <a:srgbClr val="000000"/>
              </a:solidFill>
              <a:effectLst/>
              <a:latin typeface="Garamond"/>
            </a:endParaRPr>
          </a:p>
          <a:p>
            <a:pPr lvl="1" fontAlgn="base">
              <a:buFont typeface="Wingdings" pitchFamily="2" charset="2"/>
              <a:buChar char="Ø"/>
            </a:pPr>
            <a:endParaRPr lang="en-US" sz="1900" b="0" i="0" u="none" strike="noStrike">
              <a:solidFill>
                <a:srgbClr val="000000"/>
              </a:solidFill>
              <a:effectLst/>
              <a:latin typeface="Garamond"/>
            </a:endParaRPr>
          </a:p>
        </p:txBody>
      </p:sp>
    </p:spTree>
    <p:extLst>
      <p:ext uri="{BB962C8B-B14F-4D97-AF65-F5344CB8AC3E}">
        <p14:creationId xmlns:p14="http://schemas.microsoft.com/office/powerpoint/2010/main" val="406420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Affinity Diagram</a:t>
            </a:r>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114300" indent="0" algn="l" rtl="0" fontAlgn="base">
              <a:buNone/>
            </a:pPr>
            <a:r>
              <a:rPr lang="en-US" sz="1800">
                <a:solidFill>
                  <a:srgbClr val="262626"/>
                </a:solidFill>
                <a:latin typeface="Garamond" panose="02020404030301010803" pitchFamily="18" charset="0"/>
              </a:rPr>
              <a:t>The</a:t>
            </a:r>
            <a:r>
              <a:rPr lang="en-US" sz="1800" b="0" i="0" u="none" strike="noStrike">
                <a:solidFill>
                  <a:srgbClr val="262626"/>
                </a:solidFill>
                <a:effectLst/>
                <a:latin typeface="Garamond" panose="02020404030301010803" pitchFamily="18" charset="0"/>
              </a:rPr>
              <a:t> 9 themes formed by the affinity diagram were:</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Navigational signs</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Navigating with Google Maps</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Application Usability</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Personalized App Interface</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Audio Assistance in Navigation</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Visual Aids in Navigation</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Issues in Traditional Methods</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Accessible Navigation for BVI (Blind and Visually Impaired) Users</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a:solidFill>
                  <a:srgbClr val="262626"/>
                </a:solidFill>
                <a:effectLst/>
                <a:latin typeface="Garamond" panose="02020404030301010803" pitchFamily="18" charset="0"/>
              </a:rPr>
              <a:t>Traditional Navigation Approach</a:t>
            </a:r>
            <a:r>
              <a:rPr lang="en-US" sz="1800" b="0" i="0" u="none" strike="noStrike">
                <a:solidFill>
                  <a:srgbClr val="000000"/>
                </a:solidFill>
                <a:effectLst/>
                <a:latin typeface="Garamond" panose="02020404030301010803" pitchFamily="18" charset="0"/>
              </a:rPr>
              <a:t>​</a:t>
            </a:r>
            <a:endParaRPr lang="en-US" sz="4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02961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a:rPr>
              <a:t>Guidelines for prototype</a:t>
            </a:r>
            <a:endParaRPr lang="en-IN">
              <a:latin typeface="Garamond"/>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IN" sz="1600" b="1" i="0" u="none" strike="noStrike">
                <a:solidFill>
                  <a:srgbClr val="000000"/>
                </a:solidFill>
                <a:effectLst/>
                <a:latin typeface="Garamond"/>
              </a:rPr>
              <a:t>Visual aid for indoor navigation: </a:t>
            </a:r>
            <a:r>
              <a:rPr lang="en-IN" sz="1600" b="0" i="0" u="none" strike="noStrike">
                <a:solidFill>
                  <a:srgbClr val="000000"/>
                </a:solidFill>
                <a:effectLst/>
                <a:latin typeface="Garamond"/>
              </a:rPr>
              <a:t>This feature enhances indoor navigation by dynamically highlighting key facilities like study rooms or dining areas within a building based on the current time. It adapts to users' needs, showing them the most relevant places during different hours of the day.</a:t>
            </a:r>
            <a:endParaRPr lang="en-IN" sz="1600" b="0">
              <a:effectLst/>
              <a:latin typeface="Garamond"/>
            </a:endParaRPr>
          </a:p>
          <a:p>
            <a:pPr marL="114300" indent="0" rtl="0">
              <a:spcBef>
                <a:spcPts val="0"/>
              </a:spcBef>
              <a:spcAft>
                <a:spcPts val="0"/>
              </a:spcAft>
              <a:buNone/>
            </a:pPr>
            <a:endParaRPr lang="en-IN" sz="1600" i="0" u="none" strike="noStrike">
              <a:solidFill>
                <a:srgbClr val="000000"/>
              </a:solidFill>
              <a:latin typeface="Garamond"/>
            </a:endParaRPr>
          </a:p>
          <a:p>
            <a:pPr rtl="0">
              <a:spcBef>
                <a:spcPts val="0"/>
              </a:spcBef>
              <a:spcAft>
                <a:spcPts val="0"/>
              </a:spcAft>
              <a:buFont typeface="Arial" panose="020B0604020202020204" pitchFamily="34" charset="0"/>
              <a:buChar char="•"/>
            </a:pPr>
            <a:r>
              <a:rPr lang="en-IN" sz="1600" b="1" i="0" u="none" strike="noStrike">
                <a:solidFill>
                  <a:srgbClr val="000000"/>
                </a:solidFill>
                <a:effectLst/>
                <a:latin typeface="Garamond"/>
              </a:rPr>
              <a:t>Audio Assistance for Indoor Navigation: </a:t>
            </a:r>
            <a:r>
              <a:rPr lang="en-IN" sz="1600" b="0" i="0" u="none" strike="noStrike">
                <a:solidFill>
                  <a:srgbClr val="000000"/>
                </a:solidFill>
                <a:effectLst/>
                <a:latin typeface="Garamond"/>
              </a:rPr>
              <a:t>This feature provides verbal directions to help users navigate inside campus buildings. It guides users through audio cues, making it easier to move from one location to another without relying on visual maps.</a:t>
            </a:r>
          </a:p>
          <a:p>
            <a:pPr marL="114300" indent="0" rtl="0">
              <a:spcBef>
                <a:spcPts val="0"/>
              </a:spcBef>
              <a:spcAft>
                <a:spcPts val="0"/>
              </a:spcAft>
              <a:buNone/>
            </a:pPr>
            <a:endParaRPr lang="en-IN" sz="1600" b="0">
              <a:effectLst/>
              <a:latin typeface="Garamond"/>
            </a:endParaRPr>
          </a:p>
          <a:p>
            <a:pPr rtl="0">
              <a:spcBef>
                <a:spcPts val="0"/>
              </a:spcBef>
              <a:spcAft>
                <a:spcPts val="0"/>
              </a:spcAft>
              <a:buFont typeface="Arial" panose="020B0604020202020204" pitchFamily="34" charset="0"/>
              <a:buChar char="•"/>
            </a:pPr>
            <a:r>
              <a:rPr lang="en-IN" sz="1600" b="1" i="0" u="none" strike="noStrike">
                <a:solidFill>
                  <a:srgbClr val="000000"/>
                </a:solidFill>
                <a:effectLst/>
                <a:latin typeface="Garamond"/>
              </a:rPr>
              <a:t>AR Navigation via Signage Scanning: </a:t>
            </a:r>
            <a:r>
              <a:rPr lang="en-IN" sz="1600" b="0" i="0" u="none" strike="noStrike">
                <a:solidFill>
                  <a:srgbClr val="000000"/>
                </a:solidFill>
                <a:effectLst/>
                <a:latin typeface="Garamond"/>
              </a:rPr>
              <a:t>This utilizes augmented reality (AR) technology. Users scan a navigation sign to establish their location. Then, the system overlays a virtual path on their device’s screen, leading them to their chosen destination in the building.</a:t>
            </a:r>
            <a:endParaRPr lang="en-IN" sz="1600" b="0">
              <a:effectLst/>
              <a:latin typeface="Garamond"/>
            </a:endParaRPr>
          </a:p>
        </p:txBody>
      </p:sp>
    </p:spTree>
    <p:extLst>
      <p:ext uri="{BB962C8B-B14F-4D97-AF65-F5344CB8AC3E}">
        <p14:creationId xmlns:p14="http://schemas.microsoft.com/office/powerpoint/2010/main" val="69255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Demonstration</a:t>
            </a:r>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IN" sz="1600" b="0">
                <a:solidFill>
                  <a:srgbClr val="0070C0"/>
                </a:solidFill>
                <a:effectLst/>
                <a:latin typeface="Garamond"/>
                <a:hlinkClick r:id="rId3">
                  <a:extLst>
                    <a:ext uri="{A12FA001-AC4F-418D-AE19-62706E023703}">
                      <ahyp:hlinkClr xmlns:ahyp="http://schemas.microsoft.com/office/drawing/2018/hyperlinkcolor" val="tx"/>
                    </a:ext>
                  </a:extLst>
                </a:hlinkClick>
              </a:rPr>
              <a:t>Prototyping link - demonstration</a:t>
            </a:r>
            <a:endParaRPr lang="en-IN" sz="1600" b="0">
              <a:solidFill>
                <a:srgbClr val="0070C0"/>
              </a:solidFill>
              <a:effectLst/>
              <a:latin typeface="Garamond"/>
            </a:endParaRPr>
          </a:p>
        </p:txBody>
      </p:sp>
    </p:spTree>
    <p:extLst>
      <p:ext uri="{BB962C8B-B14F-4D97-AF65-F5344CB8AC3E}">
        <p14:creationId xmlns:p14="http://schemas.microsoft.com/office/powerpoint/2010/main" val="2613523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67928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u="none" strike="noStrike">
                <a:solidFill>
                  <a:srgbClr val="262626"/>
                </a:solidFill>
                <a:effectLst/>
                <a:highlight>
                  <a:srgbClr val="EDEBE9"/>
                </a:highlight>
                <a:latin typeface="Garamond" panose="02020404030301010803" pitchFamily="18" charset="0"/>
              </a:rPr>
              <a:t>Cognitive Walkthrough</a:t>
            </a:r>
            <a:endParaRPr/>
          </a:p>
        </p:txBody>
      </p:sp>
      <p:sp>
        <p:nvSpPr>
          <p:cNvPr id="489" name="Google Shape;489;p60"/>
          <p:cNvSpPr txBox="1">
            <a:spLocks noGrp="1"/>
          </p:cNvSpPr>
          <p:nvPr>
            <p:ph type="body" idx="1"/>
          </p:nvPr>
        </p:nvSpPr>
        <p:spPr>
          <a:xfrm>
            <a:off x="713250" y="1272925"/>
            <a:ext cx="7717500" cy="3425550"/>
          </a:xfrm>
          <a:prstGeom prst="rect">
            <a:avLst/>
          </a:prstGeom>
        </p:spPr>
        <p:txBody>
          <a:bodyPr spcFirstLastPara="1" wrap="square" lIns="91425" tIns="91425" rIns="91425" bIns="91425" anchor="t" anchorCtr="0">
            <a:noAutofit/>
          </a:bodyPr>
          <a:lstStyle/>
          <a:p>
            <a:pPr>
              <a:spcAft>
                <a:spcPts val="600"/>
              </a:spcAft>
              <a:buFont typeface="Arial" panose="020B0604020202020204" pitchFamily="34" charset="0"/>
              <a:buChar char="•"/>
            </a:pPr>
            <a:r>
              <a:rPr lang="en-IN" sz="1600" b="0">
                <a:solidFill>
                  <a:schemeClr val="tx1"/>
                </a:solidFill>
                <a:effectLst/>
                <a:latin typeface="Garamond"/>
              </a:rPr>
              <a:t>The task for each feature:</a:t>
            </a:r>
          </a:p>
          <a:p>
            <a:pPr lvl="1">
              <a:lnSpc>
                <a:spcPct val="100000"/>
              </a:lnSpc>
              <a:spcAft>
                <a:spcPts val="600"/>
              </a:spcAft>
              <a:buFont typeface="Wingdings" pitchFamily="2" charset="2"/>
              <a:buChar char="Ø"/>
            </a:pPr>
            <a:r>
              <a:rPr lang="en-IN" sz="1600">
                <a:latin typeface="Garamond"/>
              </a:rPr>
              <a:t>Indoor Navigation Visual Aid </a:t>
            </a:r>
          </a:p>
          <a:p>
            <a:pPr lvl="1">
              <a:lnSpc>
                <a:spcPct val="100000"/>
              </a:lnSpc>
              <a:spcAft>
                <a:spcPts val="600"/>
              </a:spcAft>
              <a:buFont typeface="Wingdings" pitchFamily="2" charset="2"/>
              <a:buChar char="Ø"/>
            </a:pPr>
            <a:r>
              <a:rPr lang="en-IN" sz="1600">
                <a:latin typeface="Garamond"/>
              </a:rPr>
              <a:t>Indoor navigation using audio assistance </a:t>
            </a:r>
          </a:p>
          <a:p>
            <a:pPr lvl="1">
              <a:lnSpc>
                <a:spcPct val="100000"/>
              </a:lnSpc>
              <a:spcAft>
                <a:spcPts val="600"/>
              </a:spcAft>
              <a:buFont typeface="Wingdings" pitchFamily="2" charset="2"/>
              <a:buChar char="Ø"/>
            </a:pPr>
            <a:r>
              <a:rPr lang="en-IN" sz="1600">
                <a:latin typeface="Garamond"/>
              </a:rPr>
              <a:t>AR Campus Navigation using navigation signs</a:t>
            </a:r>
          </a:p>
          <a:p>
            <a:pPr marL="596900" lvl="1" indent="0">
              <a:lnSpc>
                <a:spcPct val="100000"/>
              </a:lnSpc>
              <a:spcAft>
                <a:spcPts val="600"/>
              </a:spcAft>
              <a:buNone/>
            </a:pPr>
            <a:endParaRPr lang="en-IN" sz="1600" b="0">
              <a:solidFill>
                <a:schemeClr val="tx1"/>
              </a:solidFill>
              <a:effectLst/>
              <a:latin typeface="Garamond"/>
            </a:endParaRPr>
          </a:p>
          <a:p>
            <a:pPr marL="323850" indent="-171450">
              <a:spcAft>
                <a:spcPts val="600"/>
              </a:spcAft>
              <a:buFont typeface="Arial" panose="020B0604020202020204" pitchFamily="34" charset="0"/>
              <a:buChar char="•"/>
            </a:pPr>
            <a:r>
              <a:rPr lang="en-IN" sz="1600">
                <a:latin typeface="Garamond"/>
                <a:cs typeface="Arial"/>
                <a:sym typeface="Arial"/>
              </a:rPr>
              <a:t>For each feature</a:t>
            </a:r>
            <a:endParaRPr lang="en-IN" sz="1600">
              <a:latin typeface="Garamond"/>
              <a:cs typeface="Arial"/>
            </a:endParaRPr>
          </a:p>
          <a:p>
            <a:pPr lvl="1">
              <a:lnSpc>
                <a:spcPct val="100000"/>
              </a:lnSpc>
              <a:spcAft>
                <a:spcPts val="600"/>
              </a:spcAft>
              <a:buFont typeface="Wingdings" pitchFamily="2" charset="2"/>
              <a:buChar char="Ø"/>
            </a:pPr>
            <a:r>
              <a:rPr lang="en-IN" sz="1600">
                <a:latin typeface="Garamond"/>
                <a:cs typeface="Arial"/>
                <a:sym typeface="Arial"/>
              </a:rPr>
              <a:t>Task scenario</a:t>
            </a:r>
            <a:endParaRPr lang="en-IN" sz="1600">
              <a:latin typeface="Garamond"/>
              <a:cs typeface="Arial"/>
            </a:endParaRPr>
          </a:p>
          <a:p>
            <a:pPr lvl="1">
              <a:lnSpc>
                <a:spcPct val="100000"/>
              </a:lnSpc>
              <a:spcAft>
                <a:spcPts val="600"/>
              </a:spcAft>
              <a:buFont typeface="Wingdings" pitchFamily="2" charset="2"/>
              <a:buChar char="Ø"/>
            </a:pPr>
            <a:r>
              <a:rPr lang="en-IN" sz="1600">
                <a:latin typeface="Garamond"/>
                <a:cs typeface="Arial"/>
                <a:sym typeface="Arial"/>
              </a:rPr>
              <a:t>Normal Use case</a:t>
            </a:r>
            <a:endParaRPr lang="en-IN" sz="1600">
              <a:latin typeface="Garamond"/>
              <a:cs typeface="Arial"/>
            </a:endParaRPr>
          </a:p>
          <a:p>
            <a:pPr lvl="1">
              <a:lnSpc>
                <a:spcPct val="100000"/>
              </a:lnSpc>
              <a:spcAft>
                <a:spcPts val="600"/>
              </a:spcAft>
              <a:buFont typeface="Wingdings" pitchFamily="2" charset="2"/>
              <a:buChar char="Ø"/>
            </a:pPr>
            <a:r>
              <a:rPr lang="en-IN" sz="1600">
                <a:latin typeface="Garamond"/>
                <a:cs typeface="Arial"/>
                <a:sym typeface="Arial"/>
              </a:rPr>
              <a:t>Alternate Use case</a:t>
            </a:r>
            <a:endParaRPr lang="en-IN" sz="1600">
              <a:latin typeface="Garamond"/>
              <a:cs typeface="Arial"/>
            </a:endParaRPr>
          </a:p>
          <a:p>
            <a:pPr lvl="1">
              <a:lnSpc>
                <a:spcPct val="100000"/>
              </a:lnSpc>
              <a:spcAft>
                <a:spcPts val="600"/>
              </a:spcAft>
              <a:buFont typeface="Wingdings" pitchFamily="2" charset="2"/>
              <a:buChar char="Ø"/>
            </a:pPr>
            <a:r>
              <a:rPr lang="en-IN" sz="1600">
                <a:latin typeface="Garamond"/>
                <a:cs typeface="Arial"/>
                <a:sym typeface="Arial"/>
              </a:rPr>
              <a:t>Prototype</a:t>
            </a:r>
            <a:endParaRPr lang="en-IN" sz="1600">
              <a:latin typeface="Garamond"/>
              <a:cs typeface="Arial"/>
            </a:endParaRPr>
          </a:p>
          <a:p>
            <a:pPr marL="139700" indent="0">
              <a:buNone/>
            </a:pPr>
            <a:endParaRPr lang="en-IN" sz="1600" b="0">
              <a:solidFill>
                <a:schemeClr val="tx1"/>
              </a:solidFill>
              <a:effectLst/>
              <a:latin typeface="Garamond"/>
            </a:endParaRPr>
          </a:p>
          <a:p>
            <a:pPr marL="114300" indent="0">
              <a:buNone/>
            </a:pPr>
            <a:endParaRPr lang="en-IN" sz="1600" b="0">
              <a:solidFill>
                <a:schemeClr val="tx1"/>
              </a:solidFill>
              <a:effectLst/>
              <a:latin typeface="Garamond"/>
            </a:endParaRPr>
          </a:p>
        </p:txBody>
      </p:sp>
    </p:spTree>
    <p:extLst>
      <p:ext uri="{BB962C8B-B14F-4D97-AF65-F5344CB8AC3E}">
        <p14:creationId xmlns:p14="http://schemas.microsoft.com/office/powerpoint/2010/main" val="597139584"/>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1048</Words>
  <Application>Microsoft Macintosh PowerPoint</Application>
  <PresentationFormat>On-screen Show (16:9)</PresentationFormat>
  <Paragraphs>97</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Garamond</vt:lpstr>
      <vt:lpstr>Lato</vt:lpstr>
      <vt:lpstr>Montserrat</vt:lpstr>
      <vt:lpstr>Vidaloka</vt:lpstr>
      <vt:lpstr>Wingdings</vt:lpstr>
      <vt:lpstr>Minimalist Business Slides XL by Slidesgo</vt:lpstr>
      <vt:lpstr>Find My Way</vt:lpstr>
      <vt:lpstr>Purpose and Motivation</vt:lpstr>
      <vt:lpstr>Purpose and Motivation</vt:lpstr>
      <vt:lpstr>Approach</vt:lpstr>
      <vt:lpstr>Summary of Contextual Inquiry </vt:lpstr>
      <vt:lpstr>Affinity Diagram</vt:lpstr>
      <vt:lpstr>Guidelines for prototype</vt:lpstr>
      <vt:lpstr>Demonstration</vt:lpstr>
      <vt:lpstr>Cognitive Walkthrough</vt:lpstr>
      <vt:lpstr>Cognitive Walkthrough</vt:lpstr>
      <vt:lpstr>Cognitive Walkthrough summary</vt:lpstr>
      <vt:lpstr>Cognitive Walkthrough summary</vt:lpstr>
      <vt:lpstr>General Findings</vt:lpstr>
      <vt:lpstr>Suggestions</vt:lpstr>
      <vt:lpstr>References</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My Way</dc:title>
  <cp:lastModifiedBy>KRUTI BABUBHAI PANCHAL</cp:lastModifiedBy>
  <cp:revision>1</cp:revision>
  <dcterms:modified xsi:type="dcterms:W3CDTF">2024-04-01T15:44:59Z</dcterms:modified>
</cp:coreProperties>
</file>