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3" r:id="rId7"/>
    <p:sldId id="264" r:id="rId8"/>
    <p:sldId id="265" r:id="rId9"/>
    <p:sldId id="266" r:id="rId10"/>
    <p:sldId id="262"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p:scale>
          <a:sx n="58" d="100"/>
          <a:sy n="58" d="100"/>
        </p:scale>
        <p:origin x="98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81BB5-42CF-4748-BD25-3A62596C094B}" type="datetimeFigureOut">
              <a:rPr lang="en-ID" smtClean="0"/>
              <a:t>05/11/2024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425741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81BB5-42CF-4748-BD25-3A62596C094B}" type="datetimeFigureOut">
              <a:rPr lang="en-ID" smtClean="0"/>
              <a:t>05/11/2024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31477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81BB5-42CF-4748-BD25-3A62596C094B}" type="datetimeFigureOut">
              <a:rPr lang="en-ID" smtClean="0"/>
              <a:t>05/11/2024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87703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81BB5-42CF-4748-BD25-3A62596C094B}" type="datetimeFigureOut">
              <a:rPr lang="en-ID" smtClean="0"/>
              <a:t>05/11/2024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10215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81BB5-42CF-4748-BD25-3A62596C094B}" type="datetimeFigureOut">
              <a:rPr lang="en-ID" smtClean="0"/>
              <a:t>05/11/2024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332941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81BB5-42CF-4748-BD25-3A62596C094B}" type="datetimeFigureOut">
              <a:rPr lang="en-ID" smtClean="0"/>
              <a:t>05/11/2024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357486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81BB5-42CF-4748-BD25-3A62596C094B}" type="datetimeFigureOut">
              <a:rPr lang="en-ID" smtClean="0"/>
              <a:t>05/11/2024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375173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81BB5-42CF-4748-BD25-3A62596C094B}" type="datetimeFigureOut">
              <a:rPr lang="en-ID" smtClean="0"/>
              <a:t>05/11/2024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350581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81BB5-42CF-4748-BD25-3A62596C094B}" type="datetimeFigureOut">
              <a:rPr lang="en-ID" smtClean="0"/>
              <a:t>05/11/2024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25324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681BB5-42CF-4748-BD25-3A62596C094B}" type="datetimeFigureOut">
              <a:rPr lang="en-ID" smtClean="0"/>
              <a:t>05/11/2024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144072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681BB5-42CF-4748-BD25-3A62596C094B}" type="datetimeFigureOut">
              <a:rPr lang="en-ID" smtClean="0"/>
              <a:t>05/11/2024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80DCF95-BC0C-41A5-B734-D46FAC05B103}" type="slidenum">
              <a:rPr lang="en-ID" smtClean="0"/>
              <a:t>‹#›</a:t>
            </a:fld>
            <a:endParaRPr lang="en-ID"/>
          </a:p>
        </p:txBody>
      </p:sp>
    </p:spTree>
    <p:extLst>
      <p:ext uri="{BB962C8B-B14F-4D97-AF65-F5344CB8AC3E}">
        <p14:creationId xmlns:p14="http://schemas.microsoft.com/office/powerpoint/2010/main" val="82165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681BB5-42CF-4748-BD25-3A62596C094B}" type="datetimeFigureOut">
              <a:rPr lang="en-ID" smtClean="0"/>
              <a:t>05/11/2024</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0DCF95-BC0C-41A5-B734-D46FAC05B103}" type="slidenum">
              <a:rPr lang="en-ID" smtClean="0"/>
              <a:t>‹#›</a:t>
            </a:fld>
            <a:endParaRPr lang="en-ID"/>
          </a:p>
        </p:txBody>
      </p:sp>
    </p:spTree>
    <p:extLst>
      <p:ext uri="{BB962C8B-B14F-4D97-AF65-F5344CB8AC3E}">
        <p14:creationId xmlns:p14="http://schemas.microsoft.com/office/powerpoint/2010/main" val="3243772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1B6C-0ED5-B95D-76E9-57BE4FF202C4}"/>
              </a:ext>
            </a:extLst>
          </p:cNvPr>
          <p:cNvSpPr>
            <a:spLocks noGrp="1"/>
          </p:cNvSpPr>
          <p:nvPr>
            <p:ph type="ctrTitle"/>
          </p:nvPr>
        </p:nvSpPr>
        <p:spPr/>
        <p:txBody>
          <a:bodyPr/>
          <a:lstStyle/>
          <a:p>
            <a:r>
              <a:rPr lang="en-US" dirty="0"/>
              <a:t>SaaS Sales Data Analytics</a:t>
            </a:r>
            <a:endParaRPr lang="en-ID" dirty="0"/>
          </a:p>
        </p:txBody>
      </p:sp>
      <p:sp>
        <p:nvSpPr>
          <p:cNvPr id="3" name="Subtitle 2">
            <a:extLst>
              <a:ext uri="{FF2B5EF4-FFF2-40B4-BE49-F238E27FC236}">
                <a16:creationId xmlns:a16="http://schemas.microsoft.com/office/drawing/2014/main" id="{09E87ABD-875D-17D5-B341-356BE26530FE}"/>
              </a:ext>
            </a:extLst>
          </p:cNvPr>
          <p:cNvSpPr>
            <a:spLocks noGrp="1"/>
          </p:cNvSpPr>
          <p:nvPr>
            <p:ph type="subTitle" idx="1"/>
          </p:nvPr>
        </p:nvSpPr>
        <p:spPr/>
        <p:txBody>
          <a:bodyPr/>
          <a:lstStyle/>
          <a:p>
            <a:r>
              <a:rPr lang="en-US" dirty="0"/>
              <a:t>Princess Gabriella</a:t>
            </a:r>
          </a:p>
          <a:p>
            <a:r>
              <a:rPr lang="en-US" dirty="0"/>
              <a:t>Capstone Module 2</a:t>
            </a:r>
          </a:p>
          <a:p>
            <a:r>
              <a:rPr lang="en-US" dirty="0"/>
              <a:t>JCDSOL </a:t>
            </a:r>
            <a:r>
              <a:rPr lang="en-US" dirty="0" err="1"/>
              <a:t>Purwadhika</a:t>
            </a:r>
            <a:endParaRPr lang="en-ID" dirty="0"/>
          </a:p>
        </p:txBody>
      </p:sp>
    </p:spTree>
    <p:extLst>
      <p:ext uri="{BB962C8B-B14F-4D97-AF65-F5344CB8AC3E}">
        <p14:creationId xmlns:p14="http://schemas.microsoft.com/office/powerpoint/2010/main" val="192947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8983-5056-1BD2-D41D-59D492424793}"/>
              </a:ext>
            </a:extLst>
          </p:cNvPr>
          <p:cNvSpPr>
            <a:spLocks noGrp="1"/>
          </p:cNvSpPr>
          <p:nvPr>
            <p:ph type="title"/>
          </p:nvPr>
        </p:nvSpPr>
        <p:spPr/>
        <p:txBody>
          <a:bodyPr/>
          <a:lstStyle/>
          <a:p>
            <a:r>
              <a:rPr lang="en-US" dirty="0"/>
              <a:t>Products</a:t>
            </a:r>
            <a:endParaRPr lang="en-ID" dirty="0"/>
          </a:p>
        </p:txBody>
      </p:sp>
      <p:sp>
        <p:nvSpPr>
          <p:cNvPr id="3" name="Content Placeholder 2">
            <a:extLst>
              <a:ext uri="{FF2B5EF4-FFF2-40B4-BE49-F238E27FC236}">
                <a16:creationId xmlns:a16="http://schemas.microsoft.com/office/drawing/2014/main" id="{221C7EC0-CD09-C239-0DBB-98E9369377F0}"/>
              </a:ext>
            </a:extLst>
          </p:cNvPr>
          <p:cNvSpPr>
            <a:spLocks noGrp="1"/>
          </p:cNvSpPr>
          <p:nvPr>
            <p:ph idx="1"/>
          </p:nvPr>
        </p:nvSpPr>
        <p:spPr/>
        <p:txBody>
          <a:bodyPr/>
          <a:lstStyle/>
          <a:p>
            <a:pPr marL="0" indent="0">
              <a:buNone/>
            </a:pPr>
            <a:r>
              <a:rPr lang="en-US" sz="2000" dirty="0"/>
              <a:t>There are 14 product sold by the company with the transaction frequency as follows:</a:t>
            </a:r>
          </a:p>
          <a:p>
            <a:endParaRPr lang="en-US" dirty="0"/>
          </a:p>
          <a:p>
            <a:pPr marL="0" indent="0">
              <a:buNone/>
            </a:pPr>
            <a:endParaRPr lang="en-ID" dirty="0"/>
          </a:p>
        </p:txBody>
      </p:sp>
      <p:pic>
        <p:nvPicPr>
          <p:cNvPr id="7" name="Picture 6">
            <a:extLst>
              <a:ext uri="{FF2B5EF4-FFF2-40B4-BE49-F238E27FC236}">
                <a16:creationId xmlns:a16="http://schemas.microsoft.com/office/drawing/2014/main" id="{79DED78E-B0EB-A22E-8C6C-3B5827F18155}"/>
              </a:ext>
            </a:extLst>
          </p:cNvPr>
          <p:cNvPicPr>
            <a:picLocks noChangeAspect="1"/>
          </p:cNvPicPr>
          <p:nvPr/>
        </p:nvPicPr>
        <p:blipFill>
          <a:blip r:embed="rId2"/>
          <a:stretch>
            <a:fillRect/>
          </a:stretch>
        </p:blipFill>
        <p:spPr>
          <a:xfrm>
            <a:off x="838200" y="2217249"/>
            <a:ext cx="3531803" cy="3568089"/>
          </a:xfrm>
          <a:prstGeom prst="rect">
            <a:avLst/>
          </a:prstGeom>
        </p:spPr>
      </p:pic>
    </p:spTree>
    <p:extLst>
      <p:ext uri="{BB962C8B-B14F-4D97-AF65-F5344CB8AC3E}">
        <p14:creationId xmlns:p14="http://schemas.microsoft.com/office/powerpoint/2010/main" val="372288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B90C-0CCF-AC94-8985-583588DC7CD1}"/>
              </a:ext>
            </a:extLst>
          </p:cNvPr>
          <p:cNvSpPr>
            <a:spLocks noGrp="1"/>
          </p:cNvSpPr>
          <p:nvPr>
            <p:ph type="title"/>
          </p:nvPr>
        </p:nvSpPr>
        <p:spPr/>
        <p:txBody>
          <a:bodyPr/>
          <a:lstStyle/>
          <a:p>
            <a:r>
              <a:rPr lang="en-US" dirty="0"/>
              <a:t>Sales by Product</a:t>
            </a:r>
            <a:endParaRPr lang="en-ID" dirty="0"/>
          </a:p>
        </p:txBody>
      </p:sp>
      <p:sp>
        <p:nvSpPr>
          <p:cNvPr id="3" name="Content Placeholder 2">
            <a:extLst>
              <a:ext uri="{FF2B5EF4-FFF2-40B4-BE49-F238E27FC236}">
                <a16:creationId xmlns:a16="http://schemas.microsoft.com/office/drawing/2014/main" id="{62E49BAC-104A-5162-32E8-35BF0475187C}"/>
              </a:ext>
            </a:extLst>
          </p:cNvPr>
          <p:cNvSpPr>
            <a:spLocks noGrp="1"/>
          </p:cNvSpPr>
          <p:nvPr>
            <p:ph idx="1"/>
          </p:nvPr>
        </p:nvSpPr>
        <p:spPr/>
        <p:txBody>
          <a:bodyPr/>
          <a:lstStyle/>
          <a:p>
            <a:pPr marL="0" indent="0">
              <a:buNone/>
            </a:pPr>
            <a:r>
              <a:rPr lang="en-US" sz="2000" dirty="0"/>
              <a:t>Total sales by product 2020-2024</a:t>
            </a:r>
            <a:endParaRPr lang="en-ID" dirty="0"/>
          </a:p>
        </p:txBody>
      </p:sp>
      <p:pic>
        <p:nvPicPr>
          <p:cNvPr id="5" name="Picture 4">
            <a:extLst>
              <a:ext uri="{FF2B5EF4-FFF2-40B4-BE49-F238E27FC236}">
                <a16:creationId xmlns:a16="http://schemas.microsoft.com/office/drawing/2014/main" id="{384F533D-EC0D-7617-E5DB-299D841A043B}"/>
              </a:ext>
            </a:extLst>
          </p:cNvPr>
          <p:cNvPicPr>
            <a:picLocks noChangeAspect="1"/>
          </p:cNvPicPr>
          <p:nvPr/>
        </p:nvPicPr>
        <p:blipFill>
          <a:blip r:embed="rId2"/>
          <a:stretch>
            <a:fillRect/>
          </a:stretch>
        </p:blipFill>
        <p:spPr>
          <a:xfrm>
            <a:off x="6096001" y="681037"/>
            <a:ext cx="5257799" cy="5145606"/>
          </a:xfrm>
          <a:prstGeom prst="rect">
            <a:avLst/>
          </a:prstGeom>
        </p:spPr>
      </p:pic>
      <p:pic>
        <p:nvPicPr>
          <p:cNvPr id="7" name="Picture 6">
            <a:extLst>
              <a:ext uri="{FF2B5EF4-FFF2-40B4-BE49-F238E27FC236}">
                <a16:creationId xmlns:a16="http://schemas.microsoft.com/office/drawing/2014/main" id="{768AF187-70EF-63A6-E39D-DF0D2F0C647F}"/>
              </a:ext>
            </a:extLst>
          </p:cNvPr>
          <p:cNvPicPr>
            <a:picLocks noChangeAspect="1"/>
          </p:cNvPicPr>
          <p:nvPr/>
        </p:nvPicPr>
        <p:blipFill>
          <a:blip r:embed="rId3"/>
          <a:stretch>
            <a:fillRect/>
          </a:stretch>
        </p:blipFill>
        <p:spPr>
          <a:xfrm>
            <a:off x="959933" y="2268064"/>
            <a:ext cx="3938026" cy="2820302"/>
          </a:xfrm>
          <a:prstGeom prst="rect">
            <a:avLst/>
          </a:prstGeom>
        </p:spPr>
      </p:pic>
    </p:spTree>
    <p:extLst>
      <p:ext uri="{BB962C8B-B14F-4D97-AF65-F5344CB8AC3E}">
        <p14:creationId xmlns:p14="http://schemas.microsoft.com/office/powerpoint/2010/main" val="34877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4CCF-0CF1-7C5F-9A25-B6A098601CD7}"/>
              </a:ext>
            </a:extLst>
          </p:cNvPr>
          <p:cNvSpPr>
            <a:spLocks noGrp="1"/>
          </p:cNvSpPr>
          <p:nvPr>
            <p:ph type="title"/>
          </p:nvPr>
        </p:nvSpPr>
        <p:spPr/>
        <p:txBody>
          <a:bodyPr/>
          <a:lstStyle/>
          <a:p>
            <a:r>
              <a:rPr lang="en-US"/>
              <a:t>Profit</a:t>
            </a:r>
            <a:endParaRPr lang="en-ID" dirty="0"/>
          </a:p>
        </p:txBody>
      </p:sp>
      <p:pic>
        <p:nvPicPr>
          <p:cNvPr id="6" name="Content Placeholder 5">
            <a:extLst>
              <a:ext uri="{FF2B5EF4-FFF2-40B4-BE49-F238E27FC236}">
                <a16:creationId xmlns:a16="http://schemas.microsoft.com/office/drawing/2014/main" id="{D6D472F1-8F4F-CCAB-58E0-E5B842E815EA}"/>
              </a:ext>
            </a:extLst>
          </p:cNvPr>
          <p:cNvPicPr>
            <a:picLocks noGrp="1" noChangeAspect="1"/>
          </p:cNvPicPr>
          <p:nvPr>
            <p:ph idx="1"/>
          </p:nvPr>
        </p:nvPicPr>
        <p:blipFill>
          <a:blip r:embed="rId2"/>
          <a:stretch>
            <a:fillRect/>
          </a:stretch>
        </p:blipFill>
        <p:spPr>
          <a:xfrm>
            <a:off x="315686" y="1514590"/>
            <a:ext cx="6319140" cy="3035808"/>
          </a:xfrm>
        </p:spPr>
      </p:pic>
      <p:pic>
        <p:nvPicPr>
          <p:cNvPr id="5" name="Picture 4">
            <a:extLst>
              <a:ext uri="{FF2B5EF4-FFF2-40B4-BE49-F238E27FC236}">
                <a16:creationId xmlns:a16="http://schemas.microsoft.com/office/drawing/2014/main" id="{E0780E0B-226C-3ED9-AE5C-2E4D2FC47A2F}"/>
              </a:ext>
            </a:extLst>
          </p:cNvPr>
          <p:cNvPicPr>
            <a:picLocks noChangeAspect="1"/>
          </p:cNvPicPr>
          <p:nvPr/>
        </p:nvPicPr>
        <p:blipFill>
          <a:blip r:embed="rId3"/>
          <a:stretch>
            <a:fillRect/>
          </a:stretch>
        </p:blipFill>
        <p:spPr>
          <a:xfrm>
            <a:off x="6862424" y="1514589"/>
            <a:ext cx="4817333" cy="3035808"/>
          </a:xfrm>
          <a:prstGeom prst="rect">
            <a:avLst/>
          </a:prstGeom>
        </p:spPr>
      </p:pic>
      <p:sp>
        <p:nvSpPr>
          <p:cNvPr id="7" name="Content Placeholder 2">
            <a:extLst>
              <a:ext uri="{FF2B5EF4-FFF2-40B4-BE49-F238E27FC236}">
                <a16:creationId xmlns:a16="http://schemas.microsoft.com/office/drawing/2014/main" id="{95F09963-91B2-F41F-DDB1-E04B1EED9FBF}"/>
              </a:ext>
            </a:extLst>
          </p:cNvPr>
          <p:cNvSpPr txBox="1">
            <a:spLocks/>
          </p:cNvSpPr>
          <p:nvPr/>
        </p:nvSpPr>
        <p:spPr>
          <a:xfrm>
            <a:off x="838199" y="4626864"/>
            <a:ext cx="9927771" cy="1550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Lowest monthly profit happened in January 2021 and the highest profit happened in December 2022. From the historical data, we can see that profit tend to decrease at the beginning of the year and become the highest at the end of the year.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The lowest annual profit happened in 2020 and the highest profit happened in 2023. However, looking at the trend, the sales tend to increase every year.</a:t>
            </a:r>
            <a:endParaRPr lang="en-ID" sz="1600" dirty="0"/>
          </a:p>
        </p:txBody>
      </p:sp>
    </p:spTree>
    <p:extLst>
      <p:ext uri="{BB962C8B-B14F-4D97-AF65-F5344CB8AC3E}">
        <p14:creationId xmlns:p14="http://schemas.microsoft.com/office/powerpoint/2010/main" val="81601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9600C-5AE4-4953-7291-6051D6982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E68A0-C638-422D-3ABB-C62E102C3583}"/>
              </a:ext>
            </a:extLst>
          </p:cNvPr>
          <p:cNvSpPr>
            <a:spLocks noGrp="1"/>
          </p:cNvSpPr>
          <p:nvPr>
            <p:ph type="title"/>
          </p:nvPr>
        </p:nvSpPr>
        <p:spPr>
          <a:xfrm>
            <a:off x="838200" y="365125"/>
            <a:ext cx="10515600" cy="668147"/>
          </a:xfrm>
        </p:spPr>
        <p:txBody>
          <a:bodyPr>
            <a:normAutofit fontScale="90000"/>
          </a:bodyPr>
          <a:lstStyle/>
          <a:p>
            <a:r>
              <a:rPr lang="en-US" dirty="0"/>
              <a:t>Profit by Product</a:t>
            </a:r>
            <a:endParaRPr lang="en-ID" dirty="0"/>
          </a:p>
        </p:txBody>
      </p:sp>
      <p:pic>
        <p:nvPicPr>
          <p:cNvPr id="5" name="Content Placeholder 4">
            <a:extLst>
              <a:ext uri="{FF2B5EF4-FFF2-40B4-BE49-F238E27FC236}">
                <a16:creationId xmlns:a16="http://schemas.microsoft.com/office/drawing/2014/main" id="{55B81DAB-FD50-FE61-26E3-DBB0E96FEB83}"/>
              </a:ext>
            </a:extLst>
          </p:cNvPr>
          <p:cNvPicPr>
            <a:picLocks noGrp="1" noChangeAspect="1"/>
          </p:cNvPicPr>
          <p:nvPr>
            <p:ph idx="1"/>
          </p:nvPr>
        </p:nvPicPr>
        <p:blipFill>
          <a:blip r:embed="rId2"/>
          <a:stretch>
            <a:fillRect/>
          </a:stretch>
        </p:blipFill>
        <p:spPr>
          <a:xfrm>
            <a:off x="6942087" y="1103249"/>
            <a:ext cx="4411713" cy="4351338"/>
          </a:xfrm>
        </p:spPr>
      </p:pic>
      <p:pic>
        <p:nvPicPr>
          <p:cNvPr id="7" name="Picture 6">
            <a:extLst>
              <a:ext uri="{FF2B5EF4-FFF2-40B4-BE49-F238E27FC236}">
                <a16:creationId xmlns:a16="http://schemas.microsoft.com/office/drawing/2014/main" id="{BA5C5303-5B57-A32B-FCE8-C6B89CA6D2DB}"/>
              </a:ext>
            </a:extLst>
          </p:cNvPr>
          <p:cNvPicPr>
            <a:picLocks noChangeAspect="1"/>
          </p:cNvPicPr>
          <p:nvPr/>
        </p:nvPicPr>
        <p:blipFill>
          <a:blip r:embed="rId3"/>
          <a:stretch>
            <a:fillRect/>
          </a:stretch>
        </p:blipFill>
        <p:spPr>
          <a:xfrm>
            <a:off x="838200" y="1103249"/>
            <a:ext cx="5096469" cy="4262715"/>
          </a:xfrm>
          <a:prstGeom prst="rect">
            <a:avLst/>
          </a:prstGeom>
        </p:spPr>
      </p:pic>
      <p:sp>
        <p:nvSpPr>
          <p:cNvPr id="6" name="Content Placeholder 2">
            <a:extLst>
              <a:ext uri="{FF2B5EF4-FFF2-40B4-BE49-F238E27FC236}">
                <a16:creationId xmlns:a16="http://schemas.microsoft.com/office/drawing/2014/main" id="{544ECD1B-AFE1-CB50-C95E-5985AA832401}"/>
              </a:ext>
            </a:extLst>
          </p:cNvPr>
          <p:cNvSpPr txBox="1">
            <a:spLocks/>
          </p:cNvSpPr>
          <p:nvPr/>
        </p:nvSpPr>
        <p:spPr>
          <a:xfrm>
            <a:off x="838200" y="5365964"/>
            <a:ext cx="9927771" cy="1175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Overall profit per product showed loss for Marketing Suite and a very small profit contributed by Storage. </a:t>
            </a:r>
          </a:p>
          <a:p>
            <a:pPr marL="0" indent="0">
              <a:buFont typeface="Arial" panose="020B0604020202020204" pitchFamily="34" charset="0"/>
              <a:buNone/>
            </a:pPr>
            <a:r>
              <a:rPr lang="en-US" sz="1600" dirty="0"/>
              <a:t>Breaking down to profit per product every year, Marketing Suite showed loss almost every year and the biggest loss happened in 2021. Then the loss is also quite big for Big Ol Database in 2023. However, the overall profit in 2023 was still high due to the big profit contributed by Alchemy.</a:t>
            </a:r>
          </a:p>
        </p:txBody>
      </p:sp>
    </p:spTree>
    <p:extLst>
      <p:ext uri="{BB962C8B-B14F-4D97-AF65-F5344CB8AC3E}">
        <p14:creationId xmlns:p14="http://schemas.microsoft.com/office/powerpoint/2010/main" val="179795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F1B9-CD1E-2709-1B62-D9F71A63D46B}"/>
              </a:ext>
            </a:extLst>
          </p:cNvPr>
          <p:cNvSpPr>
            <a:spLocks noGrp="1"/>
          </p:cNvSpPr>
          <p:nvPr>
            <p:ph type="title"/>
          </p:nvPr>
        </p:nvSpPr>
        <p:spPr/>
        <p:txBody>
          <a:bodyPr/>
          <a:lstStyle/>
          <a:p>
            <a:r>
              <a:rPr lang="en-US" dirty="0"/>
              <a:t>Marketing Suite</a:t>
            </a:r>
            <a:endParaRPr lang="en-ID" dirty="0"/>
          </a:p>
        </p:txBody>
      </p:sp>
      <p:pic>
        <p:nvPicPr>
          <p:cNvPr id="7" name="Content Placeholder 6">
            <a:extLst>
              <a:ext uri="{FF2B5EF4-FFF2-40B4-BE49-F238E27FC236}">
                <a16:creationId xmlns:a16="http://schemas.microsoft.com/office/drawing/2014/main" id="{28242A35-013F-E030-0014-A0A2CBCE61E7}"/>
              </a:ext>
            </a:extLst>
          </p:cNvPr>
          <p:cNvPicPr>
            <a:picLocks noGrp="1" noChangeAspect="1"/>
          </p:cNvPicPr>
          <p:nvPr>
            <p:ph idx="1"/>
          </p:nvPr>
        </p:nvPicPr>
        <p:blipFill>
          <a:blip r:embed="rId2"/>
          <a:stretch>
            <a:fillRect/>
          </a:stretch>
        </p:blipFill>
        <p:spPr>
          <a:xfrm>
            <a:off x="472752" y="1911096"/>
            <a:ext cx="6340980" cy="3035808"/>
          </a:xfrm>
        </p:spPr>
      </p:pic>
      <p:pic>
        <p:nvPicPr>
          <p:cNvPr id="5" name="Picture 4">
            <a:extLst>
              <a:ext uri="{FF2B5EF4-FFF2-40B4-BE49-F238E27FC236}">
                <a16:creationId xmlns:a16="http://schemas.microsoft.com/office/drawing/2014/main" id="{571C89AA-BCA5-9AC2-FFCF-E8C8A924F04F}"/>
              </a:ext>
            </a:extLst>
          </p:cNvPr>
          <p:cNvPicPr>
            <a:picLocks noChangeAspect="1"/>
          </p:cNvPicPr>
          <p:nvPr/>
        </p:nvPicPr>
        <p:blipFill>
          <a:blip r:embed="rId3"/>
          <a:stretch>
            <a:fillRect/>
          </a:stretch>
        </p:blipFill>
        <p:spPr>
          <a:xfrm>
            <a:off x="6885265" y="1999796"/>
            <a:ext cx="4833983" cy="3035808"/>
          </a:xfrm>
          <a:prstGeom prst="rect">
            <a:avLst/>
          </a:prstGeom>
        </p:spPr>
      </p:pic>
      <p:sp>
        <p:nvSpPr>
          <p:cNvPr id="8" name="Content Placeholder 2">
            <a:extLst>
              <a:ext uri="{FF2B5EF4-FFF2-40B4-BE49-F238E27FC236}">
                <a16:creationId xmlns:a16="http://schemas.microsoft.com/office/drawing/2014/main" id="{804EB8F8-29BB-0B37-0A23-ABB234C23360}"/>
              </a:ext>
            </a:extLst>
          </p:cNvPr>
          <p:cNvSpPr txBox="1">
            <a:spLocks/>
          </p:cNvSpPr>
          <p:nvPr/>
        </p:nvSpPr>
        <p:spPr>
          <a:xfrm>
            <a:off x="838200" y="5035604"/>
            <a:ext cx="9927771" cy="1550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Monthly profit for Marketing Suite is not that impressive. From the whole period assessed, only around half of the period shows insignificant profit and other period is loss. The lowest was September 2021.</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Even though there is profit in November 2021, it still cannot helped the annual profit for Marketing Suite. Marketing Suite contribute quite a loss in 2021 and only shows a little profit in 2022 which is not significant</a:t>
            </a:r>
            <a:endParaRPr lang="en-ID" sz="1600" dirty="0"/>
          </a:p>
        </p:txBody>
      </p:sp>
    </p:spTree>
    <p:extLst>
      <p:ext uri="{BB962C8B-B14F-4D97-AF65-F5344CB8AC3E}">
        <p14:creationId xmlns:p14="http://schemas.microsoft.com/office/powerpoint/2010/main" val="327765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37C2-21B2-DAC0-A52F-D9D3D535C4CA}"/>
              </a:ext>
            </a:extLst>
          </p:cNvPr>
          <p:cNvSpPr>
            <a:spLocks noGrp="1"/>
          </p:cNvSpPr>
          <p:nvPr>
            <p:ph type="title"/>
          </p:nvPr>
        </p:nvSpPr>
        <p:spPr/>
        <p:txBody>
          <a:bodyPr/>
          <a:lstStyle/>
          <a:p>
            <a:r>
              <a:rPr lang="en-US" dirty="0"/>
              <a:t>Summary</a:t>
            </a:r>
            <a:endParaRPr lang="en-ID" dirty="0"/>
          </a:p>
        </p:txBody>
      </p:sp>
      <p:sp>
        <p:nvSpPr>
          <p:cNvPr id="3" name="Content Placeholder 2">
            <a:extLst>
              <a:ext uri="{FF2B5EF4-FFF2-40B4-BE49-F238E27FC236}">
                <a16:creationId xmlns:a16="http://schemas.microsoft.com/office/drawing/2014/main" id="{06B94B46-9ED3-39B9-9734-074B83CCF6AC}"/>
              </a:ext>
            </a:extLst>
          </p:cNvPr>
          <p:cNvSpPr>
            <a:spLocks noGrp="1"/>
          </p:cNvSpPr>
          <p:nvPr>
            <p:ph idx="1"/>
          </p:nvPr>
        </p:nvSpPr>
        <p:spPr/>
        <p:txBody>
          <a:bodyPr>
            <a:normAutofit fontScale="55000" lnSpcReduction="20000"/>
          </a:bodyPr>
          <a:lstStyle/>
          <a:p>
            <a:r>
              <a:rPr lang="en-US" sz="2800" dirty="0"/>
              <a:t>Lowest monthly sales happened in February 2020 and the highest sales happened in November 2023. From the historical data, we can see that sales tend to decrease at the beginning of the year and become the highest at the end of the year.</a:t>
            </a:r>
          </a:p>
          <a:p>
            <a:r>
              <a:rPr lang="en-US" sz="2800" dirty="0"/>
              <a:t>The lowest annual sales happened in 2021 and the highest sales happened in 2023. However, looking at the trend, the sales tend to increase every year.</a:t>
            </a:r>
          </a:p>
          <a:p>
            <a:r>
              <a:rPr lang="en-US" dirty="0"/>
              <a:t>There are total 14 products sold by the company.</a:t>
            </a:r>
          </a:p>
          <a:p>
            <a:r>
              <a:rPr lang="en-US" sz="2800" dirty="0"/>
              <a:t>Lowest monthly profit happened in January 2021 and the highest profit happened in December 2022. From the historical data, we can see that sales tend to decrease at the beginning of the year and become the highest at the end of the year.</a:t>
            </a:r>
          </a:p>
          <a:p>
            <a:r>
              <a:rPr lang="en-US" sz="2800" dirty="0"/>
              <a:t>The lowest annual profit happened in 2020 and the highest sales happened in 2023. However, looking at the trend, the sales tend to increase every year.</a:t>
            </a:r>
          </a:p>
          <a:p>
            <a:r>
              <a:rPr lang="en-US" sz="2800" dirty="0"/>
              <a:t>Overall profit per product showed loss for Marketing Suite and a very small profit contributed by Storage. </a:t>
            </a:r>
          </a:p>
          <a:p>
            <a:r>
              <a:rPr lang="en-US" sz="2800" dirty="0"/>
              <a:t>Profit per product every year </a:t>
            </a:r>
            <a:r>
              <a:rPr lang="en-US" sz="2800" dirty="0">
                <a:sym typeface="Wingdings" panose="05000000000000000000" pitchFamily="2" charset="2"/>
              </a:rPr>
              <a:t> </a:t>
            </a:r>
            <a:r>
              <a:rPr lang="en-US" sz="2800" dirty="0"/>
              <a:t>Marketing Suite showed loss almost every year and the biggest loss happened in 2021. Then the loss is also quite big for Big Ol Database in 2023. However, the overall profit in 2023 was still high due to the big profit contributed by Alchemy.</a:t>
            </a:r>
          </a:p>
          <a:p>
            <a:r>
              <a:rPr lang="en-US" sz="2800" dirty="0"/>
              <a:t>Monthly profit for Marketing Suite is not that impressive. From the whole period assessed, only around half of the period shows insignificant profit and other period is loss. The lowest was September 2021.</a:t>
            </a:r>
          </a:p>
          <a:p>
            <a:r>
              <a:rPr lang="en-US" sz="2800" dirty="0"/>
              <a:t>Even though there is profit in November 2021, it still cannot help the annual profit for Marketing Suite. Marketing Suite contribute quite a loss in 2021 and only shows a little profit in 2022 which is not significant</a:t>
            </a:r>
            <a:endParaRPr lang="en-ID" sz="2800" dirty="0"/>
          </a:p>
          <a:p>
            <a:endParaRPr lang="en-US" sz="2800" dirty="0"/>
          </a:p>
          <a:p>
            <a:endParaRPr lang="en-US" dirty="0"/>
          </a:p>
          <a:p>
            <a:endParaRPr lang="en-ID" sz="2800" dirty="0"/>
          </a:p>
          <a:p>
            <a:endParaRPr lang="en-US" sz="2800" dirty="0"/>
          </a:p>
          <a:p>
            <a:endParaRPr lang="en-US" sz="2800" dirty="0"/>
          </a:p>
          <a:p>
            <a:endParaRPr lang="en-ID" dirty="0"/>
          </a:p>
        </p:txBody>
      </p:sp>
    </p:spTree>
    <p:extLst>
      <p:ext uri="{BB962C8B-B14F-4D97-AF65-F5344CB8AC3E}">
        <p14:creationId xmlns:p14="http://schemas.microsoft.com/office/powerpoint/2010/main" val="372511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2761-66D1-FFBE-4DF4-11B0F7A0B543}"/>
              </a:ext>
            </a:extLst>
          </p:cNvPr>
          <p:cNvSpPr>
            <a:spLocks noGrp="1"/>
          </p:cNvSpPr>
          <p:nvPr>
            <p:ph type="title"/>
          </p:nvPr>
        </p:nvSpPr>
        <p:spPr/>
        <p:txBody>
          <a:bodyPr/>
          <a:lstStyle/>
          <a:p>
            <a:r>
              <a:rPr lang="en-US" dirty="0"/>
              <a:t>Suggestions</a:t>
            </a:r>
            <a:endParaRPr lang="en-ID" dirty="0"/>
          </a:p>
        </p:txBody>
      </p:sp>
      <p:sp>
        <p:nvSpPr>
          <p:cNvPr id="3" name="Content Placeholder 2">
            <a:extLst>
              <a:ext uri="{FF2B5EF4-FFF2-40B4-BE49-F238E27FC236}">
                <a16:creationId xmlns:a16="http://schemas.microsoft.com/office/drawing/2014/main" id="{C9D0A180-5616-4EF6-47C0-71CA4ECB6F17}"/>
              </a:ext>
            </a:extLst>
          </p:cNvPr>
          <p:cNvSpPr>
            <a:spLocks noGrp="1"/>
          </p:cNvSpPr>
          <p:nvPr>
            <p:ph idx="1"/>
          </p:nvPr>
        </p:nvSpPr>
        <p:spPr/>
        <p:txBody>
          <a:bodyPr/>
          <a:lstStyle/>
          <a:p>
            <a:r>
              <a:rPr lang="en-US" dirty="0"/>
              <a:t>Considering the company tend to have a lower profit and sales in the beginning of the year, marketing can start approaching in the end of the previous year for sales in the beginning of the next year.</a:t>
            </a:r>
          </a:p>
          <a:p>
            <a:r>
              <a:rPr lang="en-US" dirty="0"/>
              <a:t>Seeing that Marketing Suite tend to contribute loss, company could consider stopping the marketing for the product and focus on the higher selling product. </a:t>
            </a:r>
            <a:endParaRPr lang="en-ID" dirty="0"/>
          </a:p>
        </p:txBody>
      </p:sp>
    </p:spTree>
    <p:extLst>
      <p:ext uri="{BB962C8B-B14F-4D97-AF65-F5344CB8AC3E}">
        <p14:creationId xmlns:p14="http://schemas.microsoft.com/office/powerpoint/2010/main" val="88771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D3BC-6E43-74A6-82A6-2B9E1082435A}"/>
              </a:ext>
            </a:extLst>
          </p:cNvPr>
          <p:cNvSpPr>
            <a:spLocks noGrp="1"/>
          </p:cNvSpPr>
          <p:nvPr>
            <p:ph type="title"/>
          </p:nvPr>
        </p:nvSpPr>
        <p:spPr/>
        <p:txBody>
          <a:bodyPr/>
          <a:lstStyle/>
          <a:p>
            <a:r>
              <a:rPr lang="en-US"/>
              <a:t>Daftar Isi</a:t>
            </a:r>
            <a:endParaRPr lang="en-ID" dirty="0"/>
          </a:p>
        </p:txBody>
      </p:sp>
      <p:sp>
        <p:nvSpPr>
          <p:cNvPr id="3" name="Content Placeholder 2">
            <a:extLst>
              <a:ext uri="{FF2B5EF4-FFF2-40B4-BE49-F238E27FC236}">
                <a16:creationId xmlns:a16="http://schemas.microsoft.com/office/drawing/2014/main" id="{42C61711-504E-772C-BDAB-0AB41B8E5B9A}"/>
              </a:ext>
            </a:extLst>
          </p:cNvPr>
          <p:cNvSpPr>
            <a:spLocks noGrp="1"/>
          </p:cNvSpPr>
          <p:nvPr>
            <p:ph idx="1"/>
          </p:nvPr>
        </p:nvSpPr>
        <p:spPr/>
        <p:txBody>
          <a:bodyPr/>
          <a:lstStyle/>
          <a:p>
            <a:r>
              <a:rPr lang="en-US" dirty="0"/>
              <a:t>Data Explanation</a:t>
            </a:r>
          </a:p>
          <a:p>
            <a:r>
              <a:rPr lang="en-US" dirty="0"/>
              <a:t>Business Question</a:t>
            </a:r>
          </a:p>
          <a:p>
            <a:r>
              <a:rPr lang="en-US" dirty="0"/>
              <a:t>Analysis</a:t>
            </a:r>
          </a:p>
          <a:p>
            <a:r>
              <a:rPr lang="en-US" dirty="0"/>
              <a:t>Summary</a:t>
            </a:r>
          </a:p>
          <a:p>
            <a:r>
              <a:rPr lang="en-US" dirty="0"/>
              <a:t>Recommendation</a:t>
            </a:r>
          </a:p>
        </p:txBody>
      </p:sp>
    </p:spTree>
    <p:extLst>
      <p:ext uri="{BB962C8B-B14F-4D97-AF65-F5344CB8AC3E}">
        <p14:creationId xmlns:p14="http://schemas.microsoft.com/office/powerpoint/2010/main" val="232894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9417-C01A-F317-9645-85E5398EFA9A}"/>
              </a:ext>
            </a:extLst>
          </p:cNvPr>
          <p:cNvSpPr>
            <a:spLocks noGrp="1"/>
          </p:cNvSpPr>
          <p:nvPr>
            <p:ph type="title"/>
          </p:nvPr>
        </p:nvSpPr>
        <p:spPr/>
        <p:txBody>
          <a:bodyPr/>
          <a:lstStyle/>
          <a:p>
            <a:r>
              <a:rPr lang="en-US" dirty="0"/>
              <a:t>Data</a:t>
            </a:r>
            <a:endParaRPr lang="en-ID" dirty="0"/>
          </a:p>
        </p:txBody>
      </p:sp>
      <p:sp>
        <p:nvSpPr>
          <p:cNvPr id="3" name="Content Placeholder 2">
            <a:extLst>
              <a:ext uri="{FF2B5EF4-FFF2-40B4-BE49-F238E27FC236}">
                <a16:creationId xmlns:a16="http://schemas.microsoft.com/office/drawing/2014/main" id="{56C3D7B5-1BED-AEC8-0988-873DB37B978A}"/>
              </a:ext>
            </a:extLst>
          </p:cNvPr>
          <p:cNvSpPr>
            <a:spLocks noGrp="1"/>
          </p:cNvSpPr>
          <p:nvPr>
            <p:ph idx="1"/>
          </p:nvPr>
        </p:nvSpPr>
        <p:spPr>
          <a:xfrm>
            <a:off x="838200" y="1403927"/>
            <a:ext cx="10515600" cy="4773036"/>
          </a:xfrm>
        </p:spPr>
        <p:txBody>
          <a:bodyPr>
            <a:normAutofit/>
          </a:bodyPr>
          <a:lstStyle/>
          <a:p>
            <a:r>
              <a:rPr lang="en-US" dirty="0"/>
              <a:t>Datasets contains transaction data from a fictitious SaaS company selling sales and marketing software to other companies (B2B). (Data source: https://www.kaggle.com/datasets/nnthanh101/aws-saas-sales)</a:t>
            </a:r>
          </a:p>
          <a:p>
            <a:r>
              <a:rPr lang="en-US" dirty="0"/>
              <a:t>There are 9,994 line of data that with 19 columns. However, in this analysis, Row ID and Date Key are dropped because those columns won’t be needed.</a:t>
            </a:r>
          </a:p>
          <a:p>
            <a:r>
              <a:rPr lang="en-US" dirty="0"/>
              <a:t>There are no null and duplicate data in the dataset.</a:t>
            </a:r>
          </a:p>
          <a:p>
            <a:endParaRPr lang="en-US" dirty="0"/>
          </a:p>
          <a:p>
            <a:endParaRPr lang="en-ID" dirty="0"/>
          </a:p>
        </p:txBody>
      </p:sp>
    </p:spTree>
    <p:extLst>
      <p:ext uri="{BB962C8B-B14F-4D97-AF65-F5344CB8AC3E}">
        <p14:creationId xmlns:p14="http://schemas.microsoft.com/office/powerpoint/2010/main" val="232165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EB88-074B-AB94-107D-D2DDDAFF3AC2}"/>
              </a:ext>
            </a:extLst>
          </p:cNvPr>
          <p:cNvSpPr>
            <a:spLocks noGrp="1"/>
          </p:cNvSpPr>
          <p:nvPr>
            <p:ph type="title"/>
          </p:nvPr>
        </p:nvSpPr>
        <p:spPr/>
        <p:txBody>
          <a:bodyPr/>
          <a:lstStyle/>
          <a:p>
            <a:r>
              <a:rPr lang="en-US" dirty="0"/>
              <a:t>Columns</a:t>
            </a:r>
            <a:endParaRPr lang="en-ID" dirty="0"/>
          </a:p>
        </p:txBody>
      </p:sp>
      <p:sp>
        <p:nvSpPr>
          <p:cNvPr id="3" name="Content Placeholder 2">
            <a:extLst>
              <a:ext uri="{FF2B5EF4-FFF2-40B4-BE49-F238E27FC236}">
                <a16:creationId xmlns:a16="http://schemas.microsoft.com/office/drawing/2014/main" id="{76977985-B657-3EB8-7032-F2BF0B077DDA}"/>
              </a:ext>
            </a:extLst>
          </p:cNvPr>
          <p:cNvSpPr>
            <a:spLocks noGrp="1"/>
          </p:cNvSpPr>
          <p:nvPr>
            <p:ph idx="1"/>
          </p:nvPr>
        </p:nvSpPr>
        <p:spPr/>
        <p:txBody>
          <a:bodyPr>
            <a:normAutofit fontScale="40000" lnSpcReduction="20000"/>
          </a:bodyPr>
          <a:lstStyle/>
          <a:p>
            <a:r>
              <a:rPr lang="en-US" dirty="0"/>
              <a:t>Order ID: A unique identifier for each order. </a:t>
            </a:r>
          </a:p>
          <a:p>
            <a:r>
              <a:rPr lang="en-US" dirty="0"/>
              <a:t>Order Date: The date when the order was placed. </a:t>
            </a:r>
          </a:p>
          <a:p>
            <a:r>
              <a:rPr lang="en-US" dirty="0"/>
              <a:t>Contact Name: The name of the person who placed the order.</a:t>
            </a:r>
          </a:p>
          <a:p>
            <a:r>
              <a:rPr lang="en-US" dirty="0"/>
              <a:t>Country: The country where the order was placed.</a:t>
            </a:r>
          </a:p>
          <a:p>
            <a:r>
              <a:rPr lang="en-US" dirty="0"/>
              <a:t>City: The city where the order was placed.</a:t>
            </a:r>
          </a:p>
          <a:p>
            <a:r>
              <a:rPr lang="en-US" dirty="0"/>
              <a:t>Region: The region where the order was placed.</a:t>
            </a:r>
          </a:p>
          <a:p>
            <a:r>
              <a:rPr lang="en-US" dirty="0"/>
              <a:t>Subregion: The subregion where the order was placed.</a:t>
            </a:r>
          </a:p>
          <a:p>
            <a:r>
              <a:rPr lang="en-US" dirty="0"/>
              <a:t>Customer: The name of the company that placed the order.</a:t>
            </a:r>
          </a:p>
          <a:p>
            <a:r>
              <a:rPr lang="en-US" dirty="0"/>
              <a:t>Customer ID: A unique identifier for each customer.</a:t>
            </a:r>
          </a:p>
          <a:p>
            <a:r>
              <a:rPr lang="en-US" dirty="0"/>
              <a:t>Industry: The industry the customer belongs to.</a:t>
            </a:r>
          </a:p>
          <a:p>
            <a:r>
              <a:rPr lang="en-US" dirty="0"/>
              <a:t>Segment: The customer segment (SMB, Strategic, Enterprise, etc.).</a:t>
            </a:r>
          </a:p>
          <a:p>
            <a:r>
              <a:rPr lang="en-US" dirty="0"/>
              <a:t>Product: The product was ordered.</a:t>
            </a:r>
          </a:p>
          <a:p>
            <a:r>
              <a:rPr lang="en-US" dirty="0"/>
              <a:t>License: The license key for the product.</a:t>
            </a:r>
          </a:p>
          <a:p>
            <a:r>
              <a:rPr lang="en-US" dirty="0"/>
              <a:t>Sales: The total sales amount for the transaction.</a:t>
            </a:r>
          </a:p>
          <a:p>
            <a:r>
              <a:rPr lang="en-US" dirty="0"/>
              <a:t>Quantity: The total number of items in the transaction.</a:t>
            </a:r>
          </a:p>
          <a:p>
            <a:r>
              <a:rPr lang="en-US" dirty="0"/>
              <a:t>Discount: The discount applied to the transaction.</a:t>
            </a:r>
          </a:p>
          <a:p>
            <a:r>
              <a:rPr lang="en-US" dirty="0"/>
              <a:t>Profit: The profit from the transaction.</a:t>
            </a:r>
            <a:endParaRPr lang="en-ID" dirty="0"/>
          </a:p>
        </p:txBody>
      </p:sp>
    </p:spTree>
    <p:extLst>
      <p:ext uri="{BB962C8B-B14F-4D97-AF65-F5344CB8AC3E}">
        <p14:creationId xmlns:p14="http://schemas.microsoft.com/office/powerpoint/2010/main" val="261734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2BB6-A17D-1D97-E1D2-0884E93CF974}"/>
              </a:ext>
            </a:extLst>
          </p:cNvPr>
          <p:cNvSpPr>
            <a:spLocks noGrp="1"/>
          </p:cNvSpPr>
          <p:nvPr>
            <p:ph type="title"/>
          </p:nvPr>
        </p:nvSpPr>
        <p:spPr/>
        <p:txBody>
          <a:bodyPr/>
          <a:lstStyle/>
          <a:p>
            <a:r>
              <a:rPr lang="en-US" dirty="0"/>
              <a:t>Business Questions</a:t>
            </a:r>
            <a:endParaRPr lang="en-ID" dirty="0"/>
          </a:p>
        </p:txBody>
      </p:sp>
      <p:sp>
        <p:nvSpPr>
          <p:cNvPr id="5" name="Rectangle 2">
            <a:extLst>
              <a:ext uri="{FF2B5EF4-FFF2-40B4-BE49-F238E27FC236}">
                <a16:creationId xmlns:a16="http://schemas.microsoft.com/office/drawing/2014/main" id="{78F7D1C9-07FE-B39E-E553-6ADF0A3D8C64}"/>
              </a:ext>
            </a:extLst>
          </p:cNvPr>
          <p:cNvSpPr>
            <a:spLocks noGrp="1" noChangeArrowheads="1"/>
          </p:cNvSpPr>
          <p:nvPr>
            <p:ph idx="1"/>
          </p:nvPr>
        </p:nvSpPr>
        <p:spPr bwMode="auto">
          <a:xfrm>
            <a:off x="838199" y="1967686"/>
            <a:ext cx="105155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Sales trend over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Profit trend over time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Revenue Analysis</a:t>
            </a:r>
            <a:r>
              <a:rPr kumimoji="0" lang="en-US" altLang="en-US" sz="1800" b="0" i="0" u="none" strike="noStrike" cap="none" normalizeH="0" baseline="0" dirty="0">
                <a:ln>
                  <a:noFill/>
                </a:ln>
                <a:solidFill>
                  <a:schemeClr val="tx1"/>
                </a:solidFill>
                <a:effectLst/>
                <a:latin typeface="Arial" panose="020B0604020202020204" pitchFamily="34" charset="0"/>
              </a:rPr>
              <a:t>: Assess revenue streams from </a:t>
            </a:r>
            <a:r>
              <a:rPr lang="en-US" altLang="en-US" sz="1800" dirty="0">
                <a:latin typeface="Arial" panose="020B0604020202020204" pitchFamily="34" charset="0"/>
              </a:rPr>
              <a:t>products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Optimization Company Operation</a:t>
            </a:r>
            <a:r>
              <a:rPr lang="en-US" altLang="en-US" sz="1800" dirty="0">
                <a:latin typeface="Arial" panose="020B0604020202020204" pitchFamily="34" charset="0"/>
              </a:rPr>
              <a:t>: Assess the product that will be provided by the company</a:t>
            </a:r>
            <a:endParaRPr lang="en-US" altLang="en-US" sz="1800" b="1" dirty="0">
              <a:latin typeface="Arial" panose="020B0604020202020204" pitchFamily="34" charset="0"/>
            </a:endParaRPr>
          </a:p>
        </p:txBody>
      </p:sp>
    </p:spTree>
    <p:extLst>
      <p:ext uri="{BB962C8B-B14F-4D97-AF65-F5344CB8AC3E}">
        <p14:creationId xmlns:p14="http://schemas.microsoft.com/office/powerpoint/2010/main" val="408386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FAEE-815A-EFD5-81CB-DBF0D9CF1531}"/>
              </a:ext>
            </a:extLst>
          </p:cNvPr>
          <p:cNvSpPr>
            <a:spLocks noGrp="1"/>
          </p:cNvSpPr>
          <p:nvPr>
            <p:ph type="title"/>
          </p:nvPr>
        </p:nvSpPr>
        <p:spPr/>
        <p:txBody>
          <a:bodyPr/>
          <a:lstStyle/>
          <a:p>
            <a:r>
              <a:rPr lang="en-US" dirty="0"/>
              <a:t>Outliers	</a:t>
            </a:r>
            <a:endParaRPr lang="en-ID" dirty="0"/>
          </a:p>
        </p:txBody>
      </p:sp>
      <p:sp>
        <p:nvSpPr>
          <p:cNvPr id="3" name="Content Placeholder 2">
            <a:extLst>
              <a:ext uri="{FF2B5EF4-FFF2-40B4-BE49-F238E27FC236}">
                <a16:creationId xmlns:a16="http://schemas.microsoft.com/office/drawing/2014/main" id="{41777163-D66C-D61E-9F19-8F1A54685303}"/>
              </a:ext>
            </a:extLst>
          </p:cNvPr>
          <p:cNvSpPr>
            <a:spLocks noGrp="1"/>
          </p:cNvSpPr>
          <p:nvPr>
            <p:ph idx="1"/>
          </p:nvPr>
        </p:nvSpPr>
        <p:spPr/>
        <p:txBody>
          <a:bodyPr/>
          <a:lstStyle/>
          <a:p>
            <a:r>
              <a:rPr lang="en-US" dirty="0"/>
              <a:t>Sales columns : 1,167 data</a:t>
            </a:r>
          </a:p>
          <a:p>
            <a:r>
              <a:rPr lang="en-US" dirty="0"/>
              <a:t>Profit columns: 1,881 data</a:t>
            </a:r>
          </a:p>
          <a:p>
            <a:r>
              <a:rPr lang="en-US" dirty="0"/>
              <a:t>Quantity columns: 170 data</a:t>
            </a:r>
          </a:p>
          <a:p>
            <a:r>
              <a:rPr lang="en-US" dirty="0"/>
              <a:t>Discount columns: 856 data</a:t>
            </a:r>
          </a:p>
          <a:p>
            <a:endParaRPr lang="en-US" dirty="0"/>
          </a:p>
          <a:p>
            <a:pPr marL="0" indent="0">
              <a:buNone/>
            </a:pPr>
            <a:r>
              <a:rPr lang="en-US" dirty="0"/>
              <a:t>Outliers are not dropped since it takes a big portion of the data and will be used for the analysis.</a:t>
            </a:r>
            <a:endParaRPr lang="en-ID" dirty="0"/>
          </a:p>
        </p:txBody>
      </p:sp>
    </p:spTree>
    <p:extLst>
      <p:ext uri="{BB962C8B-B14F-4D97-AF65-F5344CB8AC3E}">
        <p14:creationId xmlns:p14="http://schemas.microsoft.com/office/powerpoint/2010/main" val="95127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00405-9245-83E6-F5D7-A5598EA6700A}"/>
              </a:ext>
            </a:extLst>
          </p:cNvPr>
          <p:cNvSpPr>
            <a:spLocks noGrp="1"/>
          </p:cNvSpPr>
          <p:nvPr>
            <p:ph type="title"/>
          </p:nvPr>
        </p:nvSpPr>
        <p:spPr/>
        <p:txBody>
          <a:bodyPr/>
          <a:lstStyle/>
          <a:p>
            <a:r>
              <a:rPr lang="en-US" dirty="0"/>
              <a:t>Normality Test</a:t>
            </a:r>
            <a:endParaRPr lang="en-ID" dirty="0"/>
          </a:p>
        </p:txBody>
      </p:sp>
      <p:sp>
        <p:nvSpPr>
          <p:cNvPr id="3" name="Content Placeholder 2">
            <a:extLst>
              <a:ext uri="{FF2B5EF4-FFF2-40B4-BE49-F238E27FC236}">
                <a16:creationId xmlns:a16="http://schemas.microsoft.com/office/drawing/2014/main" id="{94667A51-03EE-BA8F-B5D9-477FE7F535E0}"/>
              </a:ext>
            </a:extLst>
          </p:cNvPr>
          <p:cNvSpPr>
            <a:spLocks noGrp="1"/>
          </p:cNvSpPr>
          <p:nvPr>
            <p:ph idx="1"/>
          </p:nvPr>
        </p:nvSpPr>
        <p:spPr/>
        <p:txBody>
          <a:bodyPr/>
          <a:lstStyle/>
          <a:p>
            <a:r>
              <a:rPr lang="en-US" dirty="0"/>
              <a:t>Tested using </a:t>
            </a:r>
            <a:r>
              <a:rPr lang="en-US" dirty="0" err="1"/>
              <a:t>kstest</a:t>
            </a:r>
            <a:r>
              <a:rPr lang="en-US" dirty="0"/>
              <a:t>. Ho for normal distribution (parametric) and Ha for Non-normal distribution (non-parametric)</a:t>
            </a:r>
          </a:p>
          <a:p>
            <a:r>
              <a:rPr lang="en-US" dirty="0"/>
              <a:t>Columns tested: </a:t>
            </a:r>
          </a:p>
          <a:p>
            <a:pPr lvl="1"/>
            <a:r>
              <a:rPr lang="en-US" dirty="0"/>
              <a:t>Sales: </a:t>
            </a:r>
            <a:r>
              <a:rPr lang="en-US" dirty="0" err="1"/>
              <a:t>pvalue</a:t>
            </a:r>
            <a:r>
              <a:rPr lang="en-US" dirty="0"/>
              <a:t> is =0.0, </a:t>
            </a:r>
            <a:r>
              <a:rPr lang="en-US" dirty="0">
                <a:sym typeface="Wingdings" panose="05000000000000000000" pitchFamily="2" charset="2"/>
              </a:rPr>
              <a:t> Non-normal distribution</a:t>
            </a:r>
          </a:p>
          <a:p>
            <a:pPr lvl="1"/>
            <a:r>
              <a:rPr lang="en-US" dirty="0">
                <a:sym typeface="Wingdings" panose="05000000000000000000" pitchFamily="2" charset="2"/>
              </a:rPr>
              <a:t>Discount: </a:t>
            </a:r>
            <a:r>
              <a:rPr lang="en-US" dirty="0" err="1"/>
              <a:t>pvalue</a:t>
            </a:r>
            <a:r>
              <a:rPr lang="en-US" dirty="0"/>
              <a:t> is =0.0, </a:t>
            </a:r>
            <a:r>
              <a:rPr lang="en-US" dirty="0">
                <a:sym typeface="Wingdings" panose="05000000000000000000" pitchFamily="2" charset="2"/>
              </a:rPr>
              <a:t> Non-normal distribution</a:t>
            </a:r>
          </a:p>
          <a:p>
            <a:pPr lvl="1"/>
            <a:r>
              <a:rPr lang="en-ID" dirty="0"/>
              <a:t>Profit: </a:t>
            </a:r>
            <a:r>
              <a:rPr lang="en-US" dirty="0" err="1"/>
              <a:t>pvalue</a:t>
            </a:r>
            <a:r>
              <a:rPr lang="en-US" dirty="0"/>
              <a:t> is =0.0, </a:t>
            </a:r>
            <a:r>
              <a:rPr lang="en-US" dirty="0">
                <a:sym typeface="Wingdings" panose="05000000000000000000" pitchFamily="2" charset="2"/>
              </a:rPr>
              <a:t> Non-normal distribution</a:t>
            </a:r>
          </a:p>
        </p:txBody>
      </p:sp>
    </p:spTree>
    <p:extLst>
      <p:ext uri="{BB962C8B-B14F-4D97-AF65-F5344CB8AC3E}">
        <p14:creationId xmlns:p14="http://schemas.microsoft.com/office/powerpoint/2010/main" val="284497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EE68-57EF-648F-F148-0A2049CB1D99}"/>
              </a:ext>
            </a:extLst>
          </p:cNvPr>
          <p:cNvSpPr>
            <a:spLocks noGrp="1"/>
          </p:cNvSpPr>
          <p:nvPr>
            <p:ph type="title"/>
          </p:nvPr>
        </p:nvSpPr>
        <p:spPr/>
        <p:txBody>
          <a:bodyPr/>
          <a:lstStyle/>
          <a:p>
            <a:r>
              <a:rPr lang="en-US" dirty="0"/>
              <a:t>Correlation Test</a:t>
            </a:r>
            <a:endParaRPr lang="en-ID" dirty="0"/>
          </a:p>
        </p:txBody>
      </p:sp>
      <p:sp>
        <p:nvSpPr>
          <p:cNvPr id="3" name="Content Placeholder 2">
            <a:extLst>
              <a:ext uri="{FF2B5EF4-FFF2-40B4-BE49-F238E27FC236}">
                <a16:creationId xmlns:a16="http://schemas.microsoft.com/office/drawing/2014/main" id="{2D857071-076C-1301-B871-AA1947363CAF}"/>
              </a:ext>
            </a:extLst>
          </p:cNvPr>
          <p:cNvSpPr>
            <a:spLocks noGrp="1"/>
          </p:cNvSpPr>
          <p:nvPr>
            <p:ph idx="1"/>
          </p:nvPr>
        </p:nvSpPr>
        <p:spPr/>
        <p:txBody>
          <a:bodyPr>
            <a:normAutofit fontScale="92500" lnSpcReduction="20000"/>
          </a:bodyPr>
          <a:lstStyle/>
          <a:p>
            <a:r>
              <a:rPr lang="en-US" dirty="0"/>
              <a:t>Spearman test</a:t>
            </a:r>
          </a:p>
          <a:p>
            <a:endParaRPr lang="en-US" dirty="0"/>
          </a:p>
          <a:p>
            <a:endParaRPr lang="en-US" dirty="0"/>
          </a:p>
          <a:p>
            <a:endParaRPr lang="en-US" dirty="0"/>
          </a:p>
          <a:p>
            <a:endParaRPr lang="en-US" dirty="0"/>
          </a:p>
          <a:p>
            <a:endParaRPr lang="en-US" dirty="0"/>
          </a:p>
          <a:p>
            <a:endParaRPr lang="en-US" dirty="0"/>
          </a:p>
          <a:p>
            <a:r>
              <a:rPr lang="en-US" dirty="0"/>
              <a:t>Result:</a:t>
            </a:r>
          </a:p>
          <a:p>
            <a:pPr lvl="1"/>
            <a:r>
              <a:rPr lang="en-US" dirty="0"/>
              <a:t>Moderate positive correlation between Sales and Profit</a:t>
            </a:r>
          </a:p>
          <a:p>
            <a:pPr lvl="1"/>
            <a:r>
              <a:rPr lang="en-US" dirty="0"/>
              <a:t>Weak negative correlation between Sales and Discount</a:t>
            </a:r>
          </a:p>
          <a:p>
            <a:pPr lvl="1"/>
            <a:r>
              <a:rPr lang="en-US" dirty="0"/>
              <a:t>Moderate  negative correlation between Discount and Profit</a:t>
            </a:r>
          </a:p>
          <a:p>
            <a:pPr marL="0" indent="0">
              <a:buNone/>
            </a:pPr>
            <a:endParaRPr lang="en-ID" dirty="0"/>
          </a:p>
        </p:txBody>
      </p:sp>
      <p:pic>
        <p:nvPicPr>
          <p:cNvPr id="7" name="Picture 6">
            <a:extLst>
              <a:ext uri="{FF2B5EF4-FFF2-40B4-BE49-F238E27FC236}">
                <a16:creationId xmlns:a16="http://schemas.microsoft.com/office/drawing/2014/main" id="{011FA1AC-CC46-D6E0-7200-8F34D0818A32}"/>
              </a:ext>
            </a:extLst>
          </p:cNvPr>
          <p:cNvPicPr>
            <a:picLocks noChangeAspect="1"/>
          </p:cNvPicPr>
          <p:nvPr/>
        </p:nvPicPr>
        <p:blipFill>
          <a:blip r:embed="rId2"/>
          <a:stretch>
            <a:fillRect/>
          </a:stretch>
        </p:blipFill>
        <p:spPr>
          <a:xfrm>
            <a:off x="838200" y="2214095"/>
            <a:ext cx="6071894" cy="2320960"/>
          </a:xfrm>
          <a:prstGeom prst="rect">
            <a:avLst/>
          </a:prstGeom>
        </p:spPr>
      </p:pic>
    </p:spTree>
    <p:extLst>
      <p:ext uri="{BB962C8B-B14F-4D97-AF65-F5344CB8AC3E}">
        <p14:creationId xmlns:p14="http://schemas.microsoft.com/office/powerpoint/2010/main" val="11727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BF8A-EA35-C0C2-6D7E-7B680DF3B2B9}"/>
              </a:ext>
            </a:extLst>
          </p:cNvPr>
          <p:cNvSpPr>
            <a:spLocks noGrp="1"/>
          </p:cNvSpPr>
          <p:nvPr>
            <p:ph type="title"/>
          </p:nvPr>
        </p:nvSpPr>
        <p:spPr/>
        <p:txBody>
          <a:bodyPr/>
          <a:lstStyle/>
          <a:p>
            <a:r>
              <a:rPr lang="en-US" dirty="0"/>
              <a:t>Sales</a:t>
            </a:r>
            <a:endParaRPr lang="en-ID" dirty="0"/>
          </a:p>
        </p:txBody>
      </p:sp>
      <p:sp>
        <p:nvSpPr>
          <p:cNvPr id="3" name="Content Placeholder 2">
            <a:extLst>
              <a:ext uri="{FF2B5EF4-FFF2-40B4-BE49-F238E27FC236}">
                <a16:creationId xmlns:a16="http://schemas.microsoft.com/office/drawing/2014/main" id="{2DB443D4-67EE-F2B1-7D2A-41836267016C}"/>
              </a:ext>
            </a:extLst>
          </p:cNvPr>
          <p:cNvSpPr>
            <a:spLocks noGrp="1"/>
          </p:cNvSpPr>
          <p:nvPr>
            <p:ph idx="1"/>
          </p:nvPr>
        </p:nvSpPr>
        <p:spPr>
          <a:xfrm>
            <a:off x="838199" y="4626864"/>
            <a:ext cx="9927771" cy="1550099"/>
          </a:xfrm>
        </p:spPr>
        <p:txBody>
          <a:bodyPr>
            <a:noAutofit/>
          </a:bodyPr>
          <a:lstStyle/>
          <a:p>
            <a:pPr marL="0" indent="0">
              <a:buNone/>
            </a:pPr>
            <a:r>
              <a:rPr lang="en-US" sz="1600" dirty="0"/>
              <a:t>Lowest monthly sales happened in February 2020 and the highest sales happened in November 2023. From the historical data, we can see that sales tend to decrease at the beginning of the year and become the highest at the end of the year.</a:t>
            </a:r>
          </a:p>
          <a:p>
            <a:pPr marL="0" indent="0">
              <a:buNone/>
            </a:pPr>
            <a:endParaRPr lang="en-US" sz="1600" dirty="0"/>
          </a:p>
          <a:p>
            <a:pPr marL="0" indent="0">
              <a:buNone/>
            </a:pPr>
            <a:r>
              <a:rPr lang="en-US" sz="1600" dirty="0"/>
              <a:t>The lowest annual sales happened in 2021 and the highest sales happened in 2023. However, looking at the trend, the sales tend to increase every year.</a:t>
            </a:r>
            <a:endParaRPr lang="en-ID" sz="1600" dirty="0"/>
          </a:p>
        </p:txBody>
      </p:sp>
      <p:pic>
        <p:nvPicPr>
          <p:cNvPr id="9" name="Picture 8">
            <a:extLst>
              <a:ext uri="{FF2B5EF4-FFF2-40B4-BE49-F238E27FC236}">
                <a16:creationId xmlns:a16="http://schemas.microsoft.com/office/drawing/2014/main" id="{D916B5E6-7E0A-11AA-B90D-57DFCBB9E8F6}"/>
              </a:ext>
            </a:extLst>
          </p:cNvPr>
          <p:cNvPicPr>
            <a:picLocks noChangeAspect="1"/>
          </p:cNvPicPr>
          <p:nvPr/>
        </p:nvPicPr>
        <p:blipFill>
          <a:blip r:embed="rId2"/>
          <a:stretch>
            <a:fillRect/>
          </a:stretch>
        </p:blipFill>
        <p:spPr>
          <a:xfrm>
            <a:off x="6922441" y="1472430"/>
            <a:ext cx="4866788" cy="3038965"/>
          </a:xfrm>
          <a:prstGeom prst="rect">
            <a:avLst/>
          </a:prstGeom>
        </p:spPr>
      </p:pic>
      <p:pic>
        <p:nvPicPr>
          <p:cNvPr id="5" name="Picture 4">
            <a:extLst>
              <a:ext uri="{FF2B5EF4-FFF2-40B4-BE49-F238E27FC236}">
                <a16:creationId xmlns:a16="http://schemas.microsoft.com/office/drawing/2014/main" id="{EA14CE0A-964F-CAB9-44D4-3D2ED5704B31}"/>
              </a:ext>
            </a:extLst>
          </p:cNvPr>
          <p:cNvPicPr>
            <a:picLocks noChangeAspect="1"/>
          </p:cNvPicPr>
          <p:nvPr/>
        </p:nvPicPr>
        <p:blipFill>
          <a:blip r:embed="rId3"/>
          <a:stretch>
            <a:fillRect/>
          </a:stretch>
        </p:blipFill>
        <p:spPr>
          <a:xfrm>
            <a:off x="402771" y="1356961"/>
            <a:ext cx="6384013" cy="3038965"/>
          </a:xfrm>
          <a:prstGeom prst="rect">
            <a:avLst/>
          </a:prstGeom>
        </p:spPr>
      </p:pic>
    </p:spTree>
    <p:extLst>
      <p:ext uri="{BB962C8B-B14F-4D97-AF65-F5344CB8AC3E}">
        <p14:creationId xmlns:p14="http://schemas.microsoft.com/office/powerpoint/2010/main" val="1642123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1144</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Wingdings</vt:lpstr>
      <vt:lpstr>Office Theme</vt:lpstr>
      <vt:lpstr>SaaS Sales Data Analytics</vt:lpstr>
      <vt:lpstr>Daftar Isi</vt:lpstr>
      <vt:lpstr>Data</vt:lpstr>
      <vt:lpstr>Columns</vt:lpstr>
      <vt:lpstr>Business Questions</vt:lpstr>
      <vt:lpstr>Outliers </vt:lpstr>
      <vt:lpstr>Normality Test</vt:lpstr>
      <vt:lpstr>Correlation Test</vt:lpstr>
      <vt:lpstr>Sales</vt:lpstr>
      <vt:lpstr>Products</vt:lpstr>
      <vt:lpstr>Sales by Product</vt:lpstr>
      <vt:lpstr>Profit</vt:lpstr>
      <vt:lpstr>Profit by Product</vt:lpstr>
      <vt:lpstr>Marketing Suite</vt:lpstr>
      <vt:lpstr>Summary</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Princess Gabriella</dc:creator>
  <cp:lastModifiedBy>Princess Gabriella</cp:lastModifiedBy>
  <cp:revision>9</cp:revision>
  <dcterms:created xsi:type="dcterms:W3CDTF">2024-10-26T15:48:04Z</dcterms:created>
  <dcterms:modified xsi:type="dcterms:W3CDTF">2024-11-05T17:28:34Z</dcterms:modified>
</cp:coreProperties>
</file>