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704" r:id="rId2"/>
    <p:sldId id="697" r:id="rId3"/>
    <p:sldId id="705" r:id="rId4"/>
    <p:sldId id="698" r:id="rId5"/>
    <p:sldId id="699" r:id="rId6"/>
    <p:sldId id="700" r:id="rId7"/>
    <p:sldId id="701" r:id="rId8"/>
    <p:sldId id="702" r:id="rId9"/>
  </p:sldIdLst>
  <p:sldSz cx="9144000" cy="6858000" type="screen4x3"/>
  <p:notesSz cx="7315200" cy="96012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AEAEA"/>
    <a:srgbClr val="DDDDDD"/>
    <a:srgbClr val="C0C0C0"/>
    <a:srgbClr val="B2B2B2"/>
    <a:srgbClr val="FF9900"/>
    <a:srgbClr val="8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22" autoAdjust="0"/>
    <p:restoredTop sz="84848" autoAdjust="0"/>
  </p:normalViewPr>
  <p:slideViewPr>
    <p:cSldViewPr>
      <p:cViewPr varScale="1">
        <p:scale>
          <a:sx n="98" d="100"/>
          <a:sy n="98" d="100"/>
        </p:scale>
        <p:origin x="846" y="96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096" y="-7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14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SENG521: Software Reliability and Testing</a:t>
            </a:r>
            <a:endParaRPr lang="en-US" altLang="ja-JP"/>
          </a:p>
          <a:p>
            <a:r>
              <a:rPr lang="en-US" altLang="ja-JP"/>
              <a:t>B.H.Far (University of Calgary)</a:t>
            </a:r>
            <a:endParaRPr lang="ja-JP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en-CA" dirty="0"/>
              <a:t>Winter 2008</a:t>
            </a:r>
            <a:endParaRPr lang="en-US" altLang="ja-JP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40132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http://www.enel.ucalgary.ca/People/far/Lecture/SENG521/</a:t>
            </a:r>
            <a:endParaRPr lang="en-US" altLang="ja-JP"/>
          </a:p>
          <a:p>
            <a:r>
              <a:rPr lang="en-US" altLang="ja-JP"/>
              <a:t>far@ucalgary.ca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fld id="{CE4FBD32-EB7D-492D-BD24-4B7A13FA78EA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4996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SENG521: Software Reliability and Testing</a:t>
            </a:r>
            <a:endParaRPr lang="en-US" altLang="ja-JP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en-CA"/>
              <a:t>Fall 2006</a:t>
            </a:r>
            <a:endParaRPr lang="en-US" altLang="ja-JP"/>
          </a:p>
        </p:txBody>
      </p:sp>
      <p:sp>
        <p:nvSpPr>
          <p:cNvPr id="614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62063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7713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マスターテキストの書式設定</a:t>
            </a:r>
          </a:p>
          <a:p>
            <a:pPr lvl="1"/>
            <a:r>
              <a:rPr lang="ja-JP" altLang="en-US"/>
              <a:t>第 2 レベル</a:t>
            </a:r>
          </a:p>
          <a:p>
            <a:pPr lvl="2"/>
            <a:r>
              <a:rPr lang="ja-JP" altLang="en-US"/>
              <a:t>第 3 レベル</a:t>
            </a:r>
          </a:p>
          <a:p>
            <a:pPr lvl="3"/>
            <a:r>
              <a:rPr lang="ja-JP" altLang="en-US"/>
              <a:t>第 4 レベル</a:t>
            </a:r>
          </a:p>
          <a:p>
            <a:pPr lvl="4"/>
            <a:r>
              <a:rPr lang="ja-JP" altLang="en-US"/>
              <a:t>第 5 レベル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http://www.enel.ucalgary.ca/People/far/Lecture/SENG521/</a:t>
            </a:r>
            <a:endParaRPr lang="en-US" altLang="ja-JP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fld id="{66AB684B-4771-4832-B527-9B303267B3C8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960565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203" name="Picture 11" descr="WP13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648195" name="Picture 3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75" y="1916113"/>
            <a:ext cx="1473200" cy="1512887"/>
          </a:xfrm>
          <a:prstGeom prst="rect">
            <a:avLst/>
          </a:prstGeom>
          <a:noFill/>
        </p:spPr>
      </p:pic>
      <p:sp>
        <p:nvSpPr>
          <p:cNvPr id="648196" name="Line 4"/>
          <p:cNvSpPr>
            <a:spLocks noChangeShapeType="1"/>
          </p:cNvSpPr>
          <p:nvPr/>
        </p:nvSpPr>
        <p:spPr bwMode="auto">
          <a:xfrm>
            <a:off x="177800" y="3573463"/>
            <a:ext cx="8642350" cy="0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64819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64819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1476637-B788-40C1-B031-FB8B2F2D7A5F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482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3716338"/>
            <a:ext cx="6985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ja-JP"/>
              <a:t>Click to edit Master subtitle style</a:t>
            </a:r>
          </a:p>
        </p:txBody>
      </p:sp>
      <p:sp>
        <p:nvSpPr>
          <p:cNvPr id="64820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835150" y="1371600"/>
            <a:ext cx="6927850" cy="2128838"/>
          </a:xfrm>
        </p:spPr>
        <p:txBody>
          <a:bodyPr/>
          <a:lstStyle>
            <a:lvl1pPr>
              <a:defRPr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altLang="ja-JP"/>
              <a:t>Click to edit Master title style</a:t>
            </a:r>
          </a:p>
        </p:txBody>
      </p:sp>
      <p:pic>
        <p:nvPicPr>
          <p:cNvPr id="10" name="Picture 13" descr="New Pictur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950" y="260350"/>
            <a:ext cx="1895475" cy="92392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33045-984B-4F44-A077-3B45BEEE9467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560513"/>
            <a:ext cx="3924300" cy="453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6813" y="1560513"/>
            <a:ext cx="3924300" cy="453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905F4E-659F-4346-A486-8B490C3B6B08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1D33B8-4CD8-40E8-BBD8-E8D2E048FFB4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DFA4B-F3B1-4A97-BB63-E04BB62541BD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194" name="Picture 26" descr="WP138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647171" name="Picture 3" descr="logo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0825" y="6180138"/>
            <a:ext cx="1152525" cy="488950"/>
          </a:xfrm>
          <a:prstGeom prst="rect">
            <a:avLst/>
          </a:prstGeom>
          <a:noFill/>
        </p:spPr>
      </p:pic>
      <p:sp>
        <p:nvSpPr>
          <p:cNvPr id="647172" name="Line 4"/>
          <p:cNvSpPr>
            <a:spLocks noChangeShapeType="1"/>
          </p:cNvSpPr>
          <p:nvPr/>
        </p:nvSpPr>
        <p:spPr bwMode="auto">
          <a:xfrm>
            <a:off x="827088" y="1412875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6471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560513"/>
            <a:ext cx="8001000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64717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13500"/>
            <a:ext cx="289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 b="0"/>
            </a:lvl1pPr>
          </a:lstStyle>
          <a:p>
            <a:r>
              <a:rPr lang="ja-JP" altLang="en-US" dirty="0"/>
              <a:t>far@ucalgary.ca</a:t>
            </a:r>
            <a:endParaRPr lang="en-US" altLang="ja-JP" dirty="0"/>
          </a:p>
        </p:txBody>
      </p:sp>
      <p:sp>
        <p:nvSpPr>
          <p:cNvPr id="64718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13500"/>
            <a:ext cx="1905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/>
            </a:lvl1pPr>
          </a:lstStyle>
          <a:p>
            <a:fld id="{BCA84CCD-73A2-4DB1-AC44-718D6A6EDB6A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  <p:sp>
        <p:nvSpPr>
          <p:cNvPr id="647181" name="Line 13"/>
          <p:cNvSpPr>
            <a:spLocks noChangeShapeType="1"/>
          </p:cNvSpPr>
          <p:nvPr/>
        </p:nvSpPr>
        <p:spPr bwMode="auto">
          <a:xfrm>
            <a:off x="827088" y="6453188"/>
            <a:ext cx="7993062" cy="0"/>
          </a:xfrm>
          <a:prstGeom prst="line">
            <a:avLst/>
          </a:prstGeom>
          <a:noFill/>
          <a:ln w="1905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64718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60350"/>
            <a:ext cx="7877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pic>
        <p:nvPicPr>
          <p:cNvPr id="647193" name="Picture 25"/>
          <p:cNvPicPr>
            <a:picLocks noChangeAspect="1" noChangeArrowheads="1"/>
          </p:cNvPicPr>
          <p:nvPr userDrawn="1"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25" y="620713"/>
            <a:ext cx="11112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7" r:id="rId3"/>
    <p:sldLayoutId id="2147483659" r:id="rId4"/>
    <p:sldLayoutId id="2147483660" r:id="rId5"/>
  </p:sldLayoutIdLst>
  <p:transition>
    <p:dissolve/>
  </p:transition>
  <p:hf hdr="0"/>
  <p:txStyles>
    <p:titleStyle>
      <a:lvl1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476637-B788-40C1-B031-FB8B2F2D7A5F}" type="slidenum">
              <a:rPr lang="ja-JP" altLang="en-US" smtClean="0"/>
              <a:pPr/>
              <a:t>1</a:t>
            </a:fld>
            <a:endParaRPr lang="en-US" altLang="ja-JP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smtClean="0"/>
              <a:t>2</a:t>
            </a:r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800000"/>
                </a:solidFill>
                <a:ea typeface="ＭＳ Ｐゴシック" charset="-128"/>
              </a:rPr>
              <a:t>SENG 438</a:t>
            </a:r>
            <a:r>
              <a:rPr lang="en-US" altLang="ja-JP" dirty="0">
                <a:ea typeface="ＭＳ Ｐゴシック" charset="-128"/>
              </a:rPr>
              <a:t/>
            </a:r>
            <a:br>
              <a:rPr lang="en-US" altLang="ja-JP" dirty="0">
                <a:ea typeface="ＭＳ Ｐゴシック" charset="-128"/>
              </a:rPr>
            </a:br>
            <a:r>
              <a:rPr lang="en-US" altLang="ja-JP" dirty="0">
                <a:ea typeface="ＭＳ Ｐゴシック" charset="-128"/>
              </a:rPr>
              <a:t>Software Testing, Reliability &amp; Quality</a:t>
            </a:r>
            <a:endParaRPr lang="en-CA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4048" y="4592638"/>
            <a:ext cx="350330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258596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Requirement-based </a:t>
            </a:r>
            <a:r>
              <a:rPr lang="en-CA" dirty="0" smtClean="0"/>
              <a:t>testing</a:t>
            </a:r>
            <a:endParaRPr lang="en-CA" dirty="0"/>
          </a:p>
          <a:p>
            <a:pPr lvl="1"/>
            <a:r>
              <a:rPr lang="en-CA" dirty="0" smtClean="0"/>
              <a:t>SUT   -   </a:t>
            </a:r>
            <a:r>
              <a:rPr lang="en-CA" dirty="0" err="1" smtClean="0"/>
              <a:t>JFreeChart</a:t>
            </a:r>
            <a:endParaRPr lang="en-CA" dirty="0"/>
          </a:p>
          <a:p>
            <a:pPr lvl="1"/>
            <a:r>
              <a:rPr lang="en-CA" dirty="0"/>
              <a:t>R</a:t>
            </a:r>
            <a:r>
              <a:rPr lang="en-CA" dirty="0" smtClean="0"/>
              <a:t>equirements</a:t>
            </a:r>
          </a:p>
          <a:p>
            <a:pPr lvl="1"/>
            <a:r>
              <a:rPr lang="en-US" dirty="0" smtClean="0"/>
              <a:t>Test design</a:t>
            </a:r>
            <a:endParaRPr lang="en-CA" dirty="0"/>
          </a:p>
          <a:p>
            <a:pPr lvl="1"/>
            <a:r>
              <a:rPr lang="en-CA" dirty="0" smtClean="0"/>
              <a:t>Test execution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33562631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baseline="30000" dirty="0" smtClean="0">
                <a:solidFill>
                  <a:srgbClr val="FF0000"/>
                </a:solidFill>
              </a:rPr>
              <a:t>st</a:t>
            </a:r>
            <a:r>
              <a:rPr lang="en-US" dirty="0" smtClean="0">
                <a:solidFill>
                  <a:srgbClr val="FF0000"/>
                </a:solidFill>
              </a:rPr>
              <a:t> week: </a:t>
            </a:r>
            <a:r>
              <a:rPr lang="en-US" dirty="0" smtClean="0"/>
              <a:t>Familiarization (setup Eclipse, Junit, mock framework, ensure they work together)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baseline="30000" dirty="0" smtClean="0">
                <a:solidFill>
                  <a:srgbClr val="FF0000"/>
                </a:solidFill>
              </a:rPr>
              <a:t>st</a:t>
            </a:r>
            <a:r>
              <a:rPr lang="en-US" dirty="0" smtClean="0">
                <a:solidFill>
                  <a:srgbClr val="FF0000"/>
                </a:solidFill>
              </a:rPr>
              <a:t> week: </a:t>
            </a:r>
            <a:r>
              <a:rPr lang="en-US" dirty="0" smtClean="0"/>
              <a:t>Writing tests (write test cases and suite for </a:t>
            </a:r>
            <a:r>
              <a:rPr lang="en-US" dirty="0"/>
              <a:t>J</a:t>
            </a:r>
            <a:r>
              <a:rPr lang="en-US" dirty="0" smtClean="0"/>
              <a:t>unit, prepare stubs or mocks)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baseline="30000" dirty="0" smtClean="0">
                <a:solidFill>
                  <a:srgbClr val="FF0000"/>
                </a:solidFill>
              </a:rPr>
              <a:t>nd</a:t>
            </a:r>
            <a:r>
              <a:rPr lang="en-US" dirty="0" smtClean="0">
                <a:solidFill>
                  <a:srgbClr val="FF0000"/>
                </a:solidFill>
              </a:rPr>
              <a:t> week: </a:t>
            </a:r>
            <a:r>
              <a:rPr lang="en-US" dirty="0" smtClean="0"/>
              <a:t>Executing unit test using Junit and demo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baseline="30000" dirty="0" smtClean="0">
                <a:solidFill>
                  <a:srgbClr val="FF0000"/>
                </a:solidFill>
              </a:rPr>
              <a:t>nd</a:t>
            </a:r>
            <a:r>
              <a:rPr lang="en-US" dirty="0" smtClean="0">
                <a:solidFill>
                  <a:srgbClr val="FF0000"/>
                </a:solidFill>
              </a:rPr>
              <a:t> week: </a:t>
            </a:r>
            <a:r>
              <a:rPr lang="en-US" dirty="0" smtClean="0"/>
              <a:t>Reporting the results</a:t>
            </a:r>
          </a:p>
          <a:p>
            <a:endParaRPr lang="en-US" dirty="0" smtClean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59700866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/>
              <a:t>SUT: </a:t>
            </a:r>
            <a:r>
              <a:rPr lang="en-CA" b="0" dirty="0" err="1"/>
              <a:t>JFreeChart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560513"/>
            <a:ext cx="8001000" cy="1508447"/>
          </a:xfrm>
        </p:spPr>
        <p:txBody>
          <a:bodyPr/>
          <a:lstStyle/>
          <a:p>
            <a:r>
              <a:rPr lang="en-CA" sz="2400" dirty="0"/>
              <a:t>The </a:t>
            </a:r>
            <a:r>
              <a:rPr lang="en-CA" sz="2400" dirty="0" err="1"/>
              <a:t>JFreeChart</a:t>
            </a:r>
            <a:r>
              <a:rPr lang="en-CA" sz="2400" dirty="0"/>
              <a:t> framework is a free/open-source </a:t>
            </a:r>
            <a:r>
              <a:rPr lang="en-CA" sz="2400" dirty="0" smtClean="0"/>
              <a:t>chart library </a:t>
            </a:r>
            <a:r>
              <a:rPr lang="en-CA" sz="2400" dirty="0"/>
              <a:t>intended to be </a:t>
            </a:r>
            <a:r>
              <a:rPr lang="en-CA" sz="2400" dirty="0" smtClean="0"/>
              <a:t>integrated into </a:t>
            </a:r>
            <a:r>
              <a:rPr lang="en-CA" sz="2400" dirty="0"/>
              <a:t>other systems as a quick and simple way to add charting functionality to </a:t>
            </a:r>
            <a:r>
              <a:rPr lang="en-CA" sz="2400" dirty="0" smtClean="0"/>
              <a:t>Java applications</a:t>
            </a:r>
            <a:endParaRPr lang="en-CA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4</a:t>
            </a:fld>
            <a:endParaRPr lang="en-US" altLang="ja-JP"/>
          </a:p>
        </p:txBody>
      </p:sp>
      <p:sp>
        <p:nvSpPr>
          <p:cNvPr id="7" name="Rectangle 6"/>
          <p:cNvSpPr/>
          <p:nvPr/>
        </p:nvSpPr>
        <p:spPr>
          <a:xfrm>
            <a:off x="1066800" y="5762173"/>
            <a:ext cx="317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b="0" dirty="0">
                <a:solidFill>
                  <a:srgbClr val="663300"/>
                </a:solidFill>
                <a:latin typeface="Calibri" panose="020F0502020204030204" pitchFamily="34" charset="0"/>
              </a:rPr>
              <a:t>http://www.jfree.org/jfreechart</a:t>
            </a:r>
            <a:endParaRPr lang="en-CA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82" y="3523888"/>
            <a:ext cx="2345818" cy="13903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687" y="4374713"/>
            <a:ext cx="2345818" cy="13903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687" y="2901391"/>
            <a:ext cx="2345818" cy="13903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12" y="2901391"/>
            <a:ext cx="2345818" cy="13903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12" y="4383548"/>
            <a:ext cx="2345818" cy="139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53930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 err="1"/>
              <a:t>JFreeChart</a:t>
            </a:r>
            <a:r>
              <a:rPr lang="en-CA" b="0" dirty="0"/>
              <a:t> –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b="1" dirty="0"/>
              <a:t>Reminder: </a:t>
            </a:r>
            <a:r>
              <a:rPr lang="en-CA" sz="2400" dirty="0"/>
              <a:t>SW Requirements can come in </a:t>
            </a:r>
            <a:r>
              <a:rPr lang="en-CA" sz="2400" dirty="0" smtClean="0"/>
              <a:t>many different </a:t>
            </a:r>
            <a:r>
              <a:rPr lang="en-CA" sz="2400" dirty="0"/>
              <a:t>formats, e.g., plain English, UML </a:t>
            </a:r>
            <a:r>
              <a:rPr lang="en-CA" sz="2400" dirty="0" smtClean="0"/>
              <a:t>models, Javadoc</a:t>
            </a:r>
            <a:r>
              <a:rPr lang="en-CA" sz="2400" dirty="0"/>
              <a:t>, …</a:t>
            </a:r>
          </a:p>
          <a:p>
            <a:r>
              <a:rPr lang="en-CA" sz="2400" dirty="0" smtClean="0"/>
              <a:t>In </a:t>
            </a:r>
            <a:r>
              <a:rPr lang="en-CA" sz="2400" dirty="0"/>
              <a:t>Assignment 2, we will use the </a:t>
            </a:r>
            <a:r>
              <a:rPr lang="en-CA" sz="2400" dirty="0" smtClean="0"/>
              <a:t>Javadoc documentation </a:t>
            </a:r>
            <a:r>
              <a:rPr lang="en-CA" sz="2400" dirty="0"/>
              <a:t>of </a:t>
            </a:r>
            <a:r>
              <a:rPr lang="en-CA" sz="2400" dirty="0" err="1"/>
              <a:t>JFreeChart</a:t>
            </a:r>
            <a:r>
              <a:rPr lang="en-CA" sz="2400" dirty="0"/>
              <a:t> as its requirements</a:t>
            </a:r>
          </a:p>
          <a:p>
            <a:pPr lvl="1"/>
            <a:r>
              <a:rPr lang="en-CA" sz="2000" dirty="0" smtClean="0"/>
              <a:t>Online </a:t>
            </a:r>
            <a:r>
              <a:rPr lang="en-CA" sz="2000" dirty="0"/>
              <a:t>now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5</a:t>
            </a:fld>
            <a:endParaRPr lang="en-US" altLang="ja-JP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501008"/>
            <a:ext cx="5992642" cy="26769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7169265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/>
              <a:t>Test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JFreeChart</a:t>
            </a:r>
            <a:r>
              <a:rPr lang="en-CA" dirty="0"/>
              <a:t> classes under </a:t>
            </a:r>
            <a:r>
              <a:rPr lang="en-CA" dirty="0" smtClean="0"/>
              <a:t>test</a:t>
            </a:r>
          </a:p>
          <a:p>
            <a:r>
              <a:rPr lang="en-CA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org.jfree.data.DataUtilities</a:t>
            </a:r>
            <a:endParaRPr lang="en-CA" dirty="0"/>
          </a:p>
          <a:p>
            <a:pPr lvl="1"/>
            <a:r>
              <a:rPr lang="en-CA" dirty="0" smtClean="0"/>
              <a:t>Has 9 </a:t>
            </a:r>
            <a:r>
              <a:rPr lang="en-CA" dirty="0"/>
              <a:t>methods</a:t>
            </a:r>
          </a:p>
          <a:p>
            <a:r>
              <a:rPr lang="en-CA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org.jfree.data.Range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CA" dirty="0" smtClean="0"/>
              <a:t>Has 19 </a:t>
            </a:r>
            <a:r>
              <a:rPr lang="en-CA" dirty="0"/>
              <a:t>methods</a:t>
            </a:r>
          </a:p>
          <a:p>
            <a:r>
              <a:rPr lang="en-CA" dirty="0" smtClean="0"/>
              <a:t>You </a:t>
            </a:r>
            <a:r>
              <a:rPr lang="en-CA" dirty="0"/>
              <a:t>have to write tests for 5 methods from each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8550654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/>
              <a:t>Test </a:t>
            </a:r>
            <a:r>
              <a:rPr lang="en-CA" b="0" dirty="0" smtClean="0"/>
              <a:t>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560513"/>
            <a:ext cx="3527871" cy="4532312"/>
          </a:xfrm>
        </p:spPr>
        <p:txBody>
          <a:bodyPr/>
          <a:lstStyle/>
          <a:p>
            <a:r>
              <a:rPr lang="en-CA" dirty="0" smtClean="0"/>
              <a:t>Equivalence class </a:t>
            </a:r>
            <a:r>
              <a:rPr lang="en-CA" dirty="0"/>
              <a:t>testing</a:t>
            </a:r>
          </a:p>
          <a:p>
            <a:r>
              <a:rPr lang="en-CA" dirty="0" smtClean="0"/>
              <a:t>Boundary value </a:t>
            </a:r>
            <a:r>
              <a:rPr lang="en-CA" dirty="0"/>
              <a:t>analysis</a:t>
            </a:r>
          </a:p>
          <a:p>
            <a:r>
              <a:rPr lang="en-CA" dirty="0" smtClean="0"/>
              <a:t>Robustness testing</a:t>
            </a:r>
            <a:endParaRPr lang="en-CA" dirty="0"/>
          </a:p>
          <a:p>
            <a:r>
              <a:rPr lang="en-CA" dirty="0" smtClean="0"/>
              <a:t>Worst case testing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7</a:t>
            </a:fld>
            <a:endParaRPr lang="en-US" altLang="ja-JP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759328"/>
            <a:ext cx="4196212" cy="3451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2204518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/>
              <a:t>Test </a:t>
            </a:r>
            <a:r>
              <a:rPr lang="en-CA" b="0" dirty="0" smtClean="0"/>
              <a:t>Execution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Junit </a:t>
            </a:r>
            <a:r>
              <a:rPr lang="en-CA" dirty="0"/>
              <a:t>4</a:t>
            </a:r>
          </a:p>
          <a:p>
            <a:r>
              <a:rPr lang="en-CA" dirty="0"/>
              <a:t>You need to use </a:t>
            </a:r>
            <a:r>
              <a:rPr lang="en-CA" b="1" dirty="0" smtClean="0"/>
              <a:t>mocking</a:t>
            </a:r>
            <a:endParaRPr lang="en-CA" b="1" dirty="0"/>
          </a:p>
          <a:p>
            <a:pPr lvl="1"/>
            <a:r>
              <a:rPr lang="en-CA" dirty="0" smtClean="0"/>
              <a:t>For </a:t>
            </a:r>
            <a:r>
              <a:rPr lang="en-CA" dirty="0"/>
              <a:t>“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Values2D</a:t>
            </a:r>
            <a:r>
              <a:rPr lang="en-CA" dirty="0"/>
              <a:t>” and “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KeyedValues</a:t>
            </a:r>
            <a:r>
              <a:rPr lang="en-CA" dirty="0" smtClean="0"/>
              <a:t>”</a:t>
            </a:r>
          </a:p>
          <a:p>
            <a:pPr lvl="1"/>
            <a:endParaRPr lang="en-CA" dirty="0" smtClean="0"/>
          </a:p>
          <a:p>
            <a:r>
              <a:rPr lang="en-CA" sz="2800" dirty="0"/>
              <a:t>You are free to choose your mocking </a:t>
            </a:r>
            <a:r>
              <a:rPr lang="en-US" sz="2800" dirty="0" smtClean="0"/>
              <a:t>framework</a:t>
            </a:r>
            <a:endParaRPr lang="en-CA" sz="2800" dirty="0"/>
          </a:p>
          <a:p>
            <a:r>
              <a:rPr lang="en-CA" sz="2800" dirty="0"/>
              <a:t>Example of </a:t>
            </a:r>
            <a:r>
              <a:rPr lang="en-CA" sz="2800" dirty="0" err="1"/>
              <a:t>JMock</a:t>
            </a:r>
            <a:r>
              <a:rPr lang="en-CA" sz="2800" dirty="0"/>
              <a:t> tests for the SUT of the Assignment 2 will be </a:t>
            </a:r>
            <a:r>
              <a:rPr lang="en-CA" sz="2800" dirty="0" smtClean="0"/>
              <a:t>given</a:t>
            </a:r>
            <a:endParaRPr lang="en-CA" dirty="0" smtClean="0"/>
          </a:p>
          <a:p>
            <a:pPr lvl="1"/>
            <a:r>
              <a:rPr lang="en-CA" dirty="0" err="1" smtClean="0"/>
              <a:t>jMock</a:t>
            </a:r>
            <a:r>
              <a:rPr lang="en-CA" dirty="0" smtClean="0"/>
              <a:t> </a:t>
            </a:r>
            <a:r>
              <a:rPr lang="en-CA" dirty="0"/>
              <a:t>or any other mocking framework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83308140"/>
      </p:ext>
    </p:extLst>
  </p:cSld>
  <p:clrMapOvr>
    <a:masterClrMapping/>
  </p:clrMapOvr>
  <p:transition>
    <p:dissolv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51"/>
  <p:tag name="MMPROD_NEXTUNIQUEID" val="10012"/>
  <p:tag name="MMPROD_UIDATA" val="&lt;database version=&quot;7.0&quot;&gt;&lt;object type=&quot;1&quot; unique_id=&quot;10001&quot;&gt;&lt;object type=&quot;2&quot; unique_id=&quot;10735&quot;&gt;&lt;object type=&quot;3&quot; unique_id=&quot;10736&quot;&gt;&lt;property id=&quot;20148&quot; value=&quot;5&quot;/&gt;&lt;property id=&quot;20300&quot; value=&quot;Slide 1 - &amp;quot;SENG 521&amp;#x0D;&amp;#x0A;Software Reliability &amp;amp; Software Quality&amp;quot;&quot;/&gt;&lt;property id=&quot;20307&quot; value=&quot;585&quot;/&gt;&lt;/object&gt;&lt;object type=&quot;3&quot; unique_id=&quot;10737&quot;&gt;&lt;property id=&quot;20148&quot; value=&quot;5&quot;/&gt;&lt;property id=&quot;20300&quot; value=&quot;Slide 2 - &amp;quot;Contents&amp;quot;&quot;/&gt;&lt;property id=&quot;20307&quot; value=&quot;527&quot;/&gt;&lt;/object&gt;&lt;object type=&quot;3&quot; unique_id=&quot;10739&quot;&gt;&lt;property id=&quot;20148&quot; value=&quot;5&quot;/&gt;&lt;property id=&quot;20300&quot; value=&quot;Slide 6 - &amp;quot;Terminology &amp;amp; Scope&amp;quot;&quot;/&gt;&lt;property id=&quot;20307&quot; value=&quot;1656&quot;/&gt;&lt;/object&gt;&lt;object type=&quot;3&quot; unique_id=&quot;10740&quot;&gt;&lt;property id=&quot;20148&quot; value=&quot;5&quot;/&gt;&lt;property id=&quot;20300&quot; value=&quot;Slide 8 - &amp;quot;Software Quality&amp;quot;&quot;/&gt;&lt;property id=&quot;20307&quot; value=&quot;1650&quot;/&gt;&lt;/object&gt;&lt;object type=&quot;3&quot; unique_id=&quot;10742&quot;&gt;&lt;property id=&quot;20148&quot; value=&quot;5&quot;/&gt;&lt;property id=&quot;20300&quot; value=&quot;Slide 9 - &amp;quot;At The End …&amp;quot;&quot;/&gt;&lt;property id=&quot;20307&quot; value=&quot;1652&quot;/&gt;&lt;/object&gt;&lt;object type=&quot;3&quot; unique_id=&quot;10743&quot;&gt;&lt;property id=&quot;20148&quot; value=&quot;5&quot;/&gt;&lt;property id=&quot;20300&quot; value=&quot;Slide 10 - &amp;quot;Question to Ask&amp;quot;&quot;/&gt;&lt;property id=&quot;20307&quot; value=&quot;1648&quot;/&gt;&lt;/object&gt;&lt;object type=&quot;3&quot; unique_id=&quot;10744&quot;&gt;&lt;property id=&quot;20148&quot; value=&quot;5&quot;/&gt;&lt;property id=&quot;20300&quot; value=&quot;Slide 11 - &amp;quot;Moral&amp;quot;&quot;/&gt;&lt;property id=&quot;20307&quot; value=&quot;1653&quot;/&gt;&lt;/object&gt;&lt;object type=&quot;3&quot; unique_id=&quot;10745&quot;&gt;&lt;property id=&quot;20148&quot; value=&quot;5&quot;/&gt;&lt;property id=&quot;20300&quot; value=&quot;Slide 12 - &amp;quot;Section 1&amp;quot;&quot;/&gt;&lt;property id=&quot;20307&quot; value=&quot;1440&quot;/&gt;&lt;/object&gt;&lt;object type=&quot;3&quot; unique_id=&quot;10746&quot;&gt;&lt;property id=&quot;20148&quot; value=&quot;5&quot;/&gt;&lt;property id=&quot;20300&quot; value=&quot;Slide 27 - &amp;quot;Cost of a Defect …&amp;quot;&quot;/&gt;&lt;property id=&quot;20307&quot; value=&quot;1614&quot;/&gt;&lt;/object&gt;&lt;object type=&quot;3&quot; unique_id=&quot;10749&quot;&gt;&lt;property id=&quot;20148&quot; value=&quot;5&quot;/&gt;&lt;property id=&quot;20300&quot; value=&quot;Slide 26 - &amp;quot;Fatal Software Examples&amp;quot;&quot;/&gt;&lt;property id=&quot;20307&quot; value=&quot;1641&quot;/&gt;&lt;/object&gt;&lt;object type=&quot;3&quot; unique_id=&quot;10752&quot;&gt;&lt;property id=&quot;20148&quot; value=&quot;5&quot;/&gt;&lt;property id=&quot;20300&quot; value=&quot;Slide 28 - &amp;quot;A Central Question&amp;quot;&quot;/&gt;&lt;property id=&quot;20307&quot; value=&quot;1379&quot;/&gt;&lt;/object&gt;&lt;object type=&quot;3&quot; unique_id=&quot;10753&quot;&gt;&lt;property id=&quot;20148&quot; value=&quot;5&quot;/&gt;&lt;property id=&quot;20300&quot; value=&quot;Slide 29 - &amp;quot;Two Extremes&amp;quot;&quot;/&gt;&lt;property id=&quot;20307&quot; value=&quot;1643&quot;/&gt;&lt;/object&gt;&lt;object type=&quot;3&quot; unique_id=&quot;10754&quot;&gt;&lt;property id=&quot;20148&quot; value=&quot;5&quot;/&gt;&lt;property id=&quot;20300&quot; value=&quot;Slide 30 - &amp;quot;Can We Remove All Bugs?&amp;quot;&quot;/&gt;&lt;property id=&quot;20307&quot; value=&quot;1642&quot;/&gt;&lt;/object&gt;&lt;object type=&quot;3&quot; unique_id=&quot;10755&quot;&gt;&lt;property id=&quot;20148&quot; value=&quot;5&quot;/&gt;&lt;property id=&quot;20300&quot; value=&quot;Slide 31 - &amp;quot;What Can We Learn from Failures?&amp;quot;&quot;/&gt;&lt;property id=&quot;20307&quot; value=&quot;1632&quot;/&gt;&lt;/object&gt;&lt;object type=&quot;3&quot; unique_id=&quot;10756&quot;&gt;&lt;property id=&quot;20148&quot; value=&quot;5&quot;/&gt;&lt;property id=&quot;20300&quot; value=&quot;Slide 32 - &amp;quot;How to Handle Defects?&amp;quot;&quot;/&gt;&lt;property id=&quot;20307&quot; value=&quot;1633&quot;/&gt;&lt;/object&gt;&lt;object type=&quot;3&quot; unique_id=&quot;10757&quot;&gt;&lt;property id=&quot;20148&quot; value=&quot;5&quot;/&gt;&lt;property id=&quot;20300&quot; value=&quot;Slide 33 - &amp;quot;What to Learn from Data?&amp;quot;&quot;/&gt;&lt;property id=&quot;20307&quot; value=&quot;1634&quot;/&gt;&lt;/object&gt;&lt;object type=&quot;3&quot; unique_id=&quot;10758&quot;&gt;&lt;property id=&quot;20148&quot; value=&quot;5&quot;/&gt;&lt;property id=&quot;20300&quot; value=&quot;Slide 34 - &amp;quot;What to Learn from Data?&amp;quot;&quot;/&gt;&lt;property id=&quot;20307&quot; value=&quot;1635&quot;/&gt;&lt;/object&gt;&lt;object type=&quot;3&quot; unique_id=&quot;10759&quot;&gt;&lt;property id=&quot;20148&quot; value=&quot;5&quot;/&gt;&lt;property id=&quot;20300&quot; value=&quot;Slide 35 - &amp;quot;A Typical Problem: Question&amp;quot;&quot;/&gt;&lt;property id=&quot;20307&quot; value=&quot;1636&quot;/&gt;&lt;/object&gt;&lt;object type=&quot;3&quot; unique_id=&quot;10760&quot;&gt;&lt;property id=&quot;20148&quot; value=&quot;5&quot;/&gt;&lt;property id=&quot;20300&quot; value=&quot;Slide 36 - &amp;quot;A Typical Problem: Answer&amp;quot;&quot;/&gt;&lt;property id=&quot;20307&quot; value=&quot;1646&quot;/&gt;&lt;/object&gt;&lt;object type=&quot;3&quot; unique_id=&quot;10761&quot;&gt;&lt;property id=&quot;20148&quot; value=&quot;5&quot;/&gt;&lt;property id=&quot;20300&quot; value=&quot;Slide 37 - &amp;quot;Another Typical Problem&amp;quot;&quot;/&gt;&lt;property id=&quot;20307&quot; value=&quot;1611&quot;/&gt;&lt;/object&gt;&lt;object type=&quot;3&quot; unique_id=&quot;10765&quot;&gt;&lt;property id=&quot;20148&quot; value=&quot;5&quot;/&gt;&lt;property id=&quot;20300&quot; value=&quot;Slide 38 - &amp;quot;Terminology&amp;quot;&quot;/&gt;&lt;property id=&quot;20307&quot; value=&quot;1381&quot;/&gt;&lt;/object&gt;&lt;object type=&quot;3&quot; unique_id=&quot;10766&quot;&gt;&lt;property id=&quot;20148&quot; value=&quot;5&quot;/&gt;&lt;property id=&quot;20300&quot; value=&quot;Slide 39 - &amp;quot;Definition: Service&amp;quot;&quot;/&gt;&lt;property id=&quot;20307&quot; value=&quot;1382&quot;/&gt;&lt;/object&gt;&lt;object type=&quot;3&quot; unique_id=&quot;10767&quot;&gt;&lt;property id=&quot;20148&quot; value=&quot;5&quot;/&gt;&lt;property id=&quot;20300&quot; value=&quot;Slide 40 - &amp;quot;Dependability: Treats&amp;quot;&quot;/&gt;&lt;property id=&quot;20307&quot; value=&quot;1384&quot;/&gt;&lt;/object&gt;&lt;object type=&quot;3&quot; unique_id=&quot;10768&quot;&gt;&lt;property id=&quot;20148&quot; value=&quot;5&quot;/&gt;&lt;property id=&quot;20300&quot; value=&quot;Slide 41 - &amp;quot;Definition: Failure&amp;quot;&quot;/&gt;&lt;property id=&quot;20307&quot; value=&quot;1628&quot;/&gt;&lt;/object&gt;&lt;object type=&quot;3&quot; unique_id=&quot;10769&quot;&gt;&lt;property id=&quot;20148&quot; value=&quot;5&quot;/&gt;&lt;property id=&quot;20300&quot; value=&quot;Slide 42 - &amp;quot;Failure Intensity &amp;amp; Density&amp;quot;&quot;/&gt;&lt;property id=&quot;20307&quot; value=&quot;1644&quot;/&gt;&lt;/object&gt;&lt;object type=&quot;3&quot; unique_id=&quot;10770&quot;&gt;&lt;property id=&quot;20148&quot; value=&quot;5&quot;/&gt;&lt;property id=&quot;20300&quot; value=&quot;Slide 43 - &amp;quot;Example: Failure Density&amp;quot;&quot;/&gt;&lt;property id=&quot;20307&quot; value=&quot;1655&quot;/&gt;&lt;/object&gt;&lt;object type=&quot;3&quot; unique_id=&quot;10771&quot;&gt;&lt;property id=&quot;20148&quot; value=&quot;5&quot;/&gt;&lt;property id=&quot;20300&quot; value=&quot;Slide 44 - &amp;quot;Failure Density vs. Inspection Effort &amp;quot;&quot;/&gt;&lt;property id=&quot;20307&quot; value=&quot;1659&quot;/&gt;&lt;/object&gt;&lt;object type=&quot;3&quot; unique_id=&quot;10772&quot;&gt;&lt;property id=&quot;20148&quot; value=&quot;5&quot;/&gt;&lt;property id=&quot;20300&quot; value=&quot;Slide 45 - &amp;quot;Definition: Fault&amp;quot;&quot;/&gt;&lt;property id=&quot;20307&quot; value=&quot;1386&quot;/&gt;&lt;/object&gt;&lt;object type=&quot;3&quot; unique_id=&quot;10773&quot;&gt;&lt;property id=&quot;20148&quot; value=&quot;5&quot;/&gt;&lt;property id=&quot;20300&quot; value=&quot;Slide 46 - &amp;quot;Definition: Error&amp;quot;&quot;/&gt;&lt;property id=&quot;20307&quot; value=&quot;1388&quot;/&gt;&lt;/object&gt;&lt;object type=&quot;3&quot; unique_id=&quot;10774&quot;&gt;&lt;property id=&quot;20148&quot; value=&quot;5&quot;/&gt;&lt;property id=&quot;20300&quot; value=&quot;Slide 47 - &amp;quot;Dependability: Attributes  /1&amp;quot;&quot;/&gt;&lt;property id=&quot;20307&quot; value=&quot;1389&quot;/&gt;&lt;/object&gt;&lt;object type=&quot;3&quot; unique_id=&quot;10775&quot;&gt;&lt;property id=&quot;20148&quot; value=&quot;5&quot;/&gt;&lt;property id=&quot;20300&quot; value=&quot;Slide 48 - &amp;quot;Dependability: Attributes  /2&amp;quot;&quot;/&gt;&lt;property id=&quot;20307&quot; value=&quot;1390&quot;/&gt;&lt;/object&gt;&lt;object type=&quot;3&quot; unique_id=&quot;10776&quot;&gt;&lt;property id=&quot;20148&quot; value=&quot;5&quot;/&gt;&lt;property id=&quot;20300&quot; value=&quot;Slide 49 - &amp;quot;Definition: Availability&amp;quot;&quot;/&gt;&lt;property id=&quot;20307&quot; value=&quot;1391&quot;/&gt;&lt;/object&gt;&lt;object type=&quot;3&quot; unique_id=&quot;10777&quot;&gt;&lt;property id=&quot;20148&quot; value=&quot;5&quot;/&gt;&lt;property id=&quot;20300&quot; value=&quot;Slide 50 - &amp;quot;Definition: Reliability  /1&amp;quot;&quot;/&gt;&lt;property id=&quot;20307&quot; value=&quot;1392&quot;/&gt;&lt;/object&gt;&lt;object type=&quot;3&quot; unique_id=&quot;10778&quot;&gt;&lt;property id=&quot;20148&quot; value=&quot;5&quot;/&gt;&lt;property id=&quot;20300&quot; value=&quot;Slide 51 - &amp;quot;Definition: Reliability  /2&amp;quot;&quot;/&gt;&lt;property id=&quot;20307&quot; value=&quot;1393&quot;/&gt;&lt;/object&gt;&lt;object type=&quot;3&quot; unique_id=&quot;10779&quot;&gt;&lt;property id=&quot;20148&quot; value=&quot;5&quot;/&gt;&lt;property id=&quot;20300&quot; value=&quot;Slide 52 - &amp;quot;Definition: Safety&amp;quot;&quot;/&gt;&lt;property id=&quot;20307&quot; value=&quot;1394&quot;/&gt;&lt;/object&gt;&lt;object type=&quot;3&quot; unique_id=&quot;10780&quot;&gt;&lt;property id=&quot;20148&quot; value=&quot;5&quot;/&gt;&lt;property id=&quot;20300&quot; value=&quot;Slide 53 - &amp;quot;Definition: Confidentiality &amp;quot;&quot;/&gt;&lt;property id=&quot;20307&quot; value=&quot;1395&quot;/&gt;&lt;/object&gt;&lt;object type=&quot;3&quot; unique_id=&quot;10781&quot;&gt;&lt;property id=&quot;20148&quot; value=&quot;5&quot;/&gt;&lt;property id=&quot;20300&quot; value=&quot;Slide 54 - &amp;quot;Definition: Integrity &amp;quot;&quot;/&gt;&lt;property id=&quot;20307&quot; value=&quot;1396&quot;/&gt;&lt;/object&gt;&lt;object type=&quot;3&quot; unique_id=&quot;10782&quot;&gt;&lt;property id=&quot;20148&quot; value=&quot;5&quot;/&gt;&lt;property id=&quot;20300&quot; value=&quot;Slide 55 - &amp;quot;Definition: Maintainability&amp;quot;&quot;/&gt;&lt;property id=&quot;20307&quot; value=&quot;1397&quot;/&gt;&lt;/object&gt;&lt;object type=&quot;3&quot; unique_id=&quot;10783&quot;&gt;&lt;property id=&quot;20148&quot; value=&quot;5&quot;/&gt;&lt;property id=&quot;20300&quot; value=&quot;Slide 56 - &amp;quot;Dependability: Means&amp;quot;&quot;/&gt;&lt;property id=&quot;20307&quot; value=&quot;1398&quot;/&gt;&lt;/object&gt;&lt;object type=&quot;3&quot; unique_id=&quot;10784&quot;&gt;&lt;property id=&quot;20148&quot; value=&quot;5&quot;/&gt;&lt;property id=&quot;20300&quot; value=&quot;Slide 57 - &amp;quot;Definition: Fault Prevention&amp;quot;&quot;/&gt;&lt;property id=&quot;20307&quot; value=&quot;1399&quot;/&gt;&lt;/object&gt;&lt;object type=&quot;3&quot; unique_id=&quot;10785&quot;&gt;&lt;property id=&quot;20148&quot; value=&quot;5&quot;/&gt;&lt;property id=&quot;20300&quot; value=&quot;Slide 58 - &amp;quot;Fault Prevention&amp;quot;&quot;/&gt;&lt;property id=&quot;20307&quot; value=&quot;1400&quot;/&gt;&lt;/object&gt;&lt;object type=&quot;3&quot; unique_id=&quot;10786&quot;&gt;&lt;property id=&quot;20148&quot; value=&quot;5&quot;/&gt;&lt;property id=&quot;20300&quot; value=&quot;Slide 59 - &amp;quot;Definition: Fault Tolerance&amp;quot;&quot;/&gt;&lt;property id=&quot;20307&quot; value=&quot;1403&quot;/&gt;&lt;/object&gt;&lt;object type=&quot;3&quot; unique_id=&quot;10787&quot;&gt;&lt;property id=&quot;20148&quot; value=&quot;5&quot;/&gt;&lt;property id=&quot;20300&quot; value=&quot;Slide 60 - &amp;quot;Fault Tolerance Process&amp;quot;&quot;/&gt;&lt;property id=&quot;20307&quot; value=&quot;1404&quot;/&gt;&lt;/object&gt;&lt;object type=&quot;3&quot; unique_id=&quot;10788&quot;&gt;&lt;property id=&quot;20148&quot; value=&quot;5&quot;/&gt;&lt;property id=&quot;20300&quot; value=&quot;Slide 61 - &amp;quot;Definition: Fault Removal  /1&amp;quot;&quot;/&gt;&lt;property id=&quot;20307&quot; value=&quot;1409&quot;/&gt;&lt;/object&gt;&lt;object type=&quot;3&quot; unique_id=&quot;10789&quot;&gt;&lt;property id=&quot;20148&quot; value=&quot;5&quot;/&gt;&lt;property id=&quot;20300&quot; value=&quot;Slide 62 - &amp;quot;Definition: Fault Removal  /2&amp;quot;&quot;/&gt;&lt;property id=&quot;20307&quot; value=&quot;1418&quot;/&gt;&lt;/object&gt;&lt;object type=&quot;3&quot; unique_id=&quot;10790&quot;&gt;&lt;property id=&quot;20148&quot; value=&quot;5&quot;/&gt;&lt;property id=&quot;20300&quot; value=&quot;Slide 63 - &amp;quot;Definition: Fault Forecasting&amp;quot;&quot;/&gt;&lt;property id=&quot;20307&quot; value=&quot;1410&quot;/&gt;&lt;/object&gt;&lt;object type=&quot;3&quot; unique_id=&quot;10811&quot;&gt;&lt;property id=&quot;20148&quot; value=&quot;5&quot;/&gt;&lt;property id=&quot;20300&quot; value=&quot;Slide 64 - &amp;quot;SRE: Process /1&amp;quot;&quot;/&gt;&lt;property id=&quot;20307&quot; value=&quot;543&quot;/&gt;&lt;/object&gt;&lt;object type=&quot;3&quot; unique_id=&quot;10812&quot;&gt;&lt;property id=&quot;20148&quot; value=&quot;5&quot;/&gt;&lt;property id=&quot;20300&quot; value=&quot;Slide 65 - &amp;quot;SRE: Process /2&amp;quot;&quot;/&gt;&lt;property id=&quot;20307&quot; value=&quot;1661&quot;/&gt;&lt;/object&gt;&lt;object type=&quot;3&quot; unique_id=&quot;10833&quot;&gt;&lt;property id=&quot;20148&quot; value=&quot;5&quot;/&gt;&lt;property id=&quot;20300&quot; value=&quot;Slide 66 - &amp;quot;Conclusions&amp;quot;&quot;/&gt;&lt;property id=&quot;20307&quot; value=&quot;568&quot;/&gt;&lt;/object&gt;&lt;object type=&quot;3&quot; unique_id=&quot;11548&quot;&gt;&lt;property id=&quot;20148&quot; value=&quot;5&quot;/&gt;&lt;property id=&quot;20300&quot; value=&quot;Slide 3 - &amp;quot;Contents&amp;quot;&quot;/&gt;&lt;property id=&quot;20307&quot; value=&quot;1665&quot;/&gt;&lt;/object&gt;&lt;object type=&quot;3&quot; unique_id=&quot;14839&quot;&gt;&lt;property id=&quot;20148&quot; value=&quot;5&quot;/&gt;&lt;property id=&quot;20300&quot; value=&quot;Slide 13 - &amp;quot;What is Quality?&amp;quot;&quot;/&gt;&lt;property id=&quot;20307&quot; value=&quot;1673&quot;/&gt;&lt;/object&gt;&lt;object type=&quot;3&quot; unique_id=&quot;14840&quot;&gt;&lt;property id=&quot;20148&quot; value=&quot;5&quot;/&gt;&lt;property id=&quot;20300&quot; value=&quot;Slide 15 - &amp;quot;What is Software Quality?&amp;quot;&quot;/&gt;&lt;property id=&quot;20307&quot; value=&quot;1674&quot;/&gt;&lt;/object&gt;&lt;object type=&quot;3&quot; unique_id=&quot;14841&quot;&gt;&lt;property id=&quot;20148&quot; value=&quot;5&quot;/&gt;&lt;property id=&quot;20300&quot; value=&quot;Slide 16 - &amp;quot;Definition: Software Quality&amp;quot;&quot;/&gt;&lt;property id=&quot;20307&quot; value=&quot;1675&quot;/&gt;&lt;/object&gt;&lt;object type=&quot;3&quot; unique_id=&quot;14844&quot;&gt;&lt;property id=&quot;20148&quot; value=&quot;5&quot;/&gt;&lt;property id=&quot;20300&quot; value=&quot;Slide 20 - &amp;quot;Quality vs. Project Costs&amp;quot;&quot;/&gt;&lt;property id=&quot;20307&quot; value=&quot;1676&quot;/&gt;&lt;/object&gt;&lt;object type=&quot;3&quot; unique_id=&quot;14845&quot;&gt;&lt;property id=&quot;20148&quot; value=&quot;5&quot;/&gt;&lt;property id=&quot;20300&quot; value=&quot;Slide 21 - &amp;quot;Total Cost Distribution&amp;quot;&quot;/&gt;&lt;property id=&quot;20307&quot; value=&quot;1677&quot;/&gt;&lt;/object&gt;&lt;object type=&quot;3&quot; unique_id=&quot;14846&quot;&gt;&lt;property id=&quot;20148&quot; value=&quot;5&quot;/&gt;&lt;property id=&quot;20300&quot; value=&quot;Slide 22 - &amp;quot;1) How to Build Quality into a System?&amp;quot;&quot;/&gt;&lt;property id=&quot;20307&quot; value=&quot;1678&quot;/&gt;&lt;/object&gt;&lt;object type=&quot;3&quot; unique_id=&quot;14847&quot;&gt;&lt;property id=&quot;20148&quot; value=&quot;5&quot;/&gt;&lt;property id=&quot;20300&quot; value=&quot;Slide 23 - &amp;quot;2) How to Assess Quality of a System?&amp;quot;&quot;/&gt;&lt;property id=&quot;20307&quot; value=&quot;1682&quot;/&gt;&lt;/object&gt;&lt;object type=&quot;3&quot; unique_id=&quot;14848&quot;&gt;&lt;property id=&quot;20148&quot; value=&quot;5&quot;/&gt;&lt;property id=&quot;20300&quot; value=&quot;Slide 24 - &amp;quot;How Do We Assess Quality?&amp;quot;&quot;/&gt;&lt;property id=&quot;20307&quot; value=&quot;1687&quot;/&gt;&lt;/object&gt;&lt;object type=&quot;3&quot; unique_id=&quot;14849&quot;&gt;&lt;property id=&quot;20148&quot; value=&quot;5&quot;/&gt;&lt;property id=&quot;20300&quot; value=&quot;Slide 25 - &amp;quot;Pre-release Quality&amp;quot;&quot;/&gt;&lt;property id=&quot;20307&quot; value=&quot;1688&quot;/&gt;&lt;/object&gt;&lt;object type=&quot;3&quot; unique_id=&quot;15182&quot;&gt;&lt;property id=&quot;20148&quot; value=&quot;5&quot;/&gt;&lt;property id=&quot;20300&quot; value=&quot;Slide 67&quot;/&gt;&lt;property id=&quot;20307&quot; value=&quot;1689&quot;/&gt;&lt;/object&gt;&lt;object type=&quot;3&quot; unique_id=&quot;15291&quot;&gt;&lt;property id=&quot;20148&quot; value=&quot;5&quot;/&gt;&lt;property id=&quot;20300&quot; value=&quot;Slide 14 - &amp;quot;Quality: Various Views&amp;quot;&quot;/&gt;&lt;property id=&quot;20307&quot; value=&quot;1690&quot;/&gt;&lt;/object&gt;&lt;object type=&quot;3&quot; unique_id=&quot;15721&quot;&gt;&lt;property id=&quot;20148&quot; value=&quot;5&quot;/&gt;&lt;property id=&quot;20300&quot; value=&quot;Slide 17 - &amp;quot;Quality Model: ISO 9126&amp;quot;&quot;/&gt;&lt;property id=&quot;20307&quot; value=&quot;1694&quot;/&gt;&lt;/object&gt;&lt;object type=&quot;3&quot; unique_id=&quot;15722&quot;&gt;&lt;property id=&quot;20148&quot; value=&quot;5&quot;/&gt;&lt;property id=&quot;20300&quot; value=&quot;Slide 18 - &amp;quot;Quality Model – Structure&amp;quot;&quot;/&gt;&lt;property id=&quot;20307&quot; value=&quot;1691&quot;/&gt;&lt;/object&gt;&lt;object type=&quot;3&quot; unique_id=&quot;15723&quot;&gt;&lt;property id=&quot;20148&quot; value=&quot;5&quot;/&gt;&lt;property id=&quot;20300&quot; value=&quot;Slide 19 - &amp;quot;Example: Attribute Expansion&amp;quot;&quot;/&gt;&lt;property id=&quot;20307&quot; value=&quot;1692&quot;/&gt;&lt;/object&gt;&lt;object type=&quot;3&quot; unique_id=&quot;15932&quot;&gt;&lt;property id=&quot;20148&quot; value=&quot;5&quot;/&gt;&lt;property id=&quot;20300&quot; value=&quot;Slide 4 - &amp;quot;What Affects Quality?&amp;quot;&quot;/&gt;&lt;property id=&quot;20307&quot; value=&quot;1696&quot;/&gt;&lt;/object&gt;&lt;object type=&quot;3&quot; unique_id=&quot;15933&quot;&gt;&lt;property id=&quot;20148&quot; value=&quot;5&quot;/&gt;&lt;property id=&quot;20300&quot; value=&quot;Slide 5 - &amp;quot;What Affects Software Quality?&amp;quot;&quot;/&gt;&lt;property id=&quot;20307&quot; value=&quot;1697&quot;/&gt;&lt;/object&gt;&lt;object type=&quot;3&quot; unique_id=&quot;15934&quot;&gt;&lt;property id=&quot;20148&quot; value=&quot;5&quot;/&gt;&lt;property id=&quot;20300&quot; value=&quot;Slide 7 - &amp;quot;Software Reliability&amp;quot;&quot;/&gt;&lt;property id=&quot;20307&quot; value=&quot;1695&quot;/&gt;&lt;/object&gt;&lt;/object&gt;&lt;object type=&quot;8&quot; unique_id=&quot;10935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UofC_template">
  <a:themeElements>
    <a:clrScheme name="UofC_templat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UofC_template">
      <a:majorFont>
        <a:latin typeface="Arial Rounded MT Bold"/>
        <a:ea typeface="HGあかね平成丸ｺﾞｼｯｸ体W8-S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charset="-128"/>
          </a:defRPr>
        </a:defPPr>
      </a:lstStyle>
    </a:lnDef>
  </a:objectDefaults>
  <a:extraClrSchemeLst>
    <a:extraClrScheme>
      <a:clrScheme name="UofC_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C_templat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C_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UofC_template</Template>
  <TotalTime>9759</TotalTime>
  <Words>277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 Unicode MS</vt:lpstr>
      <vt:lpstr>HGあかね平成丸ｺﾞｼｯｸ体W8-S</vt:lpstr>
      <vt:lpstr>ＭＳ Ｐゴシック</vt:lpstr>
      <vt:lpstr>ＭＳ Ｐ明朝</vt:lpstr>
      <vt:lpstr>Arial Rounded MT Bold</vt:lpstr>
      <vt:lpstr>Calibri</vt:lpstr>
      <vt:lpstr>Tahoma</vt:lpstr>
      <vt:lpstr>Times New Roman</vt:lpstr>
      <vt:lpstr>Wingdings</vt:lpstr>
      <vt:lpstr>UofC_template</vt:lpstr>
      <vt:lpstr>SENG 438 Software Testing, Reliability &amp; Quality</vt:lpstr>
      <vt:lpstr>Assignment 2</vt:lpstr>
      <vt:lpstr>Activities</vt:lpstr>
      <vt:lpstr>SUT: JFreeChart</vt:lpstr>
      <vt:lpstr>JFreeChart – Requirements</vt:lpstr>
      <vt:lpstr>Test Requirements</vt:lpstr>
      <vt:lpstr>Test Design</vt:lpstr>
      <vt:lpstr>Test Execution</vt:lpstr>
    </vt:vector>
  </TitlesOfParts>
  <Company>埼玉大学情報システム工学科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SENG 521</dc:title>
  <dc:subject>Behrouz H. Far</dc:subject>
  <dc:creator>Behrouz H. Far</dc:creator>
  <cp:lastModifiedBy>Behrouz Far</cp:lastModifiedBy>
  <cp:revision>707</cp:revision>
  <cp:lastPrinted>2000-05-10T02:49:50Z</cp:lastPrinted>
  <dcterms:created xsi:type="dcterms:W3CDTF">1997-04-20T23:51:09Z</dcterms:created>
  <dcterms:modified xsi:type="dcterms:W3CDTF">2018-01-25T18:57:35Z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50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far@cit.ics.saitama-u.ac.jp</vt:lpwstr>
  </property>
  <property fmtid="{D5CDD505-2E9C-101B-9397-08002B2CF9AE}" pid="8" name="HomePage">
    <vt:lpwstr>http://www.cit.ics.saitama-u.ac.jp/~far/</vt:lpwstr>
  </property>
  <property fmtid="{D5CDD505-2E9C-101B-9397-08002B2CF9AE}" pid="9" name="Other">
    <vt:lpwstr>知識工学（53240）</vt:lpwstr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16777215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Z:\lect_99\Ke99\Html</vt:lpwstr>
  </property>
</Properties>
</file>