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6"/>
  </p:notesMasterIdLst>
  <p:handoutMasterIdLst>
    <p:handoutMasterId r:id="rId87"/>
  </p:handoutMasterIdLst>
  <p:sldIdLst>
    <p:sldId id="585" r:id="rId2"/>
    <p:sldId id="586" r:id="rId3"/>
    <p:sldId id="663" r:id="rId4"/>
    <p:sldId id="662" r:id="rId5"/>
    <p:sldId id="660" r:id="rId6"/>
    <p:sldId id="635" r:id="rId7"/>
    <p:sldId id="735" r:id="rId8"/>
    <p:sldId id="696" r:id="rId9"/>
    <p:sldId id="697" r:id="rId10"/>
    <p:sldId id="698" r:id="rId11"/>
    <p:sldId id="699" r:id="rId12"/>
    <p:sldId id="700" r:id="rId13"/>
    <p:sldId id="746" r:id="rId14"/>
    <p:sldId id="747" r:id="rId15"/>
    <p:sldId id="729" r:id="rId16"/>
    <p:sldId id="665" r:id="rId17"/>
    <p:sldId id="748" r:id="rId18"/>
    <p:sldId id="749" r:id="rId19"/>
    <p:sldId id="750" r:id="rId20"/>
    <p:sldId id="751" r:id="rId21"/>
    <p:sldId id="593" r:id="rId22"/>
    <p:sldId id="594" r:id="rId23"/>
    <p:sldId id="595" r:id="rId24"/>
    <p:sldId id="725" r:id="rId25"/>
    <p:sldId id="702" r:id="rId26"/>
    <p:sldId id="704" r:id="rId27"/>
    <p:sldId id="703" r:id="rId28"/>
    <p:sldId id="706" r:id="rId29"/>
    <p:sldId id="707" r:id="rId30"/>
    <p:sldId id="708" r:id="rId31"/>
    <p:sldId id="709" r:id="rId32"/>
    <p:sldId id="710" r:id="rId33"/>
    <p:sldId id="711" r:id="rId34"/>
    <p:sldId id="724" r:id="rId35"/>
    <p:sldId id="664" r:id="rId36"/>
    <p:sldId id="691" r:id="rId37"/>
    <p:sldId id="692" r:id="rId38"/>
    <p:sldId id="666" r:id="rId39"/>
    <p:sldId id="600" r:id="rId40"/>
    <p:sldId id="667" r:id="rId41"/>
    <p:sldId id="695" r:id="rId42"/>
    <p:sldId id="602" r:id="rId43"/>
    <p:sldId id="603" r:id="rId44"/>
    <p:sldId id="668" r:id="rId45"/>
    <p:sldId id="605" r:id="rId46"/>
    <p:sldId id="727" r:id="rId47"/>
    <p:sldId id="607" r:id="rId48"/>
    <p:sldId id="728" r:id="rId49"/>
    <p:sldId id="712" r:id="rId50"/>
    <p:sldId id="713" r:id="rId51"/>
    <p:sldId id="714" r:id="rId52"/>
    <p:sldId id="608" r:id="rId53"/>
    <p:sldId id="609" r:id="rId54"/>
    <p:sldId id="610" r:id="rId55"/>
    <p:sldId id="611" r:id="rId56"/>
    <p:sldId id="613" r:id="rId57"/>
    <p:sldId id="730" r:id="rId58"/>
    <p:sldId id="715" r:id="rId59"/>
    <p:sldId id="614" r:id="rId60"/>
    <p:sldId id="616" r:id="rId61"/>
    <p:sldId id="731" r:id="rId62"/>
    <p:sldId id="716" r:id="rId63"/>
    <p:sldId id="717" r:id="rId64"/>
    <p:sldId id="718" r:id="rId65"/>
    <p:sldId id="719" r:id="rId66"/>
    <p:sldId id="720" r:id="rId67"/>
    <p:sldId id="721" r:id="rId68"/>
    <p:sldId id="722" r:id="rId69"/>
    <p:sldId id="670" r:id="rId70"/>
    <p:sldId id="694" r:id="rId71"/>
    <p:sldId id="723" r:id="rId72"/>
    <p:sldId id="732" r:id="rId73"/>
    <p:sldId id="736" r:id="rId74"/>
    <p:sldId id="743" r:id="rId75"/>
    <p:sldId id="744" r:id="rId76"/>
    <p:sldId id="745" r:id="rId77"/>
    <p:sldId id="733" r:id="rId78"/>
    <p:sldId id="734" r:id="rId79"/>
    <p:sldId id="737" r:id="rId80"/>
    <p:sldId id="738" r:id="rId81"/>
    <p:sldId id="739" r:id="rId82"/>
    <p:sldId id="740" r:id="rId83"/>
    <p:sldId id="741" r:id="rId84"/>
    <p:sldId id="742" r:id="rId85"/>
  </p:sldIdLst>
  <p:sldSz cx="9144000" cy="6858000" type="screen4x3"/>
  <p:notesSz cx="7010400" cy="9296400"/>
  <p:custDataLst>
    <p:tags r:id="rId88"/>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9900"/>
    <a:srgbClr val="008000"/>
    <a:srgbClr val="EAEAEA"/>
    <a:srgbClr val="DDDDDD"/>
    <a:srgbClr val="C0C0C0"/>
    <a:srgbClr val="B2B2B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487" autoAdjust="0"/>
    <p:restoredTop sz="96424" autoAdjust="0"/>
  </p:normalViewPr>
  <p:slideViewPr>
    <p:cSldViewPr>
      <p:cViewPr varScale="1">
        <p:scale>
          <a:sx n="113" d="100"/>
          <a:sy n="113" d="100"/>
        </p:scale>
        <p:origin x="150" y="114"/>
      </p:cViewPr>
      <p:guideLst>
        <p:guide orient="horz" pos="235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2" d="100"/>
          <a:sy n="82" d="100"/>
        </p:scale>
        <p:origin x="-3096" y="-7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6623" cy="464205"/>
          </a:xfrm>
          <a:prstGeom prst="rect">
            <a:avLst/>
          </a:prstGeom>
          <a:noFill/>
          <a:ln w="9525">
            <a:noFill/>
            <a:miter lim="800000"/>
            <a:headEnd/>
            <a:tailEnd/>
          </a:ln>
          <a:effectLst/>
        </p:spPr>
        <p:txBody>
          <a:bodyPr vert="horz" wrap="square" lIns="88159" tIns="44080" rIns="88159" bIns="44080" numCol="1" anchor="t" anchorCtr="0" compatLnSpc="1">
            <a:prstTxWarp prst="textNoShape">
              <a:avLst/>
            </a:prstTxWarp>
          </a:bodyPr>
          <a:lstStyle>
            <a:lvl1pPr defTabSz="879860" eaLnBrk="0" hangingPunct="0">
              <a:defRPr sz="900" b="0">
                <a:latin typeface="Times New Roman" pitchFamily="18" charset="0"/>
              </a:defRPr>
            </a:lvl1pPr>
          </a:lstStyle>
          <a:p>
            <a:r>
              <a:rPr lang="ja-JP" altLang="en-US"/>
              <a:t>SENG521: Software Reliability and Testing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3973777" y="1"/>
            <a:ext cx="3036623" cy="464205"/>
          </a:xfrm>
          <a:prstGeom prst="rect">
            <a:avLst/>
          </a:prstGeom>
          <a:noFill/>
          <a:ln w="9525">
            <a:noFill/>
            <a:miter lim="800000"/>
            <a:headEnd/>
            <a:tailEnd/>
          </a:ln>
          <a:effectLst/>
        </p:spPr>
        <p:txBody>
          <a:bodyPr vert="horz" wrap="square" lIns="88159" tIns="44080" rIns="88159" bIns="44080" numCol="1" anchor="t" anchorCtr="0" compatLnSpc="1">
            <a:prstTxWarp prst="textNoShape">
              <a:avLst/>
            </a:prstTxWarp>
          </a:bodyPr>
          <a:lstStyle>
            <a:lvl1pPr algn="r" defTabSz="879860" eaLnBrk="0" hangingPunct="0">
              <a:defRPr sz="900" b="0">
                <a:latin typeface="Times New Roman" pitchFamily="18" charset="0"/>
              </a:defRPr>
            </a:lvl1pPr>
          </a:lstStyle>
          <a:p>
            <a:r>
              <a:rPr lang="en-CA" dirty="0"/>
              <a:t>Winter 2008</a:t>
            </a:r>
            <a:endParaRPr lang="en-US" altLang="ja-JP" dirty="0"/>
          </a:p>
        </p:txBody>
      </p:sp>
      <p:sp>
        <p:nvSpPr>
          <p:cNvPr id="4100" name="Rectangle 4"/>
          <p:cNvSpPr>
            <a:spLocks noGrp="1" noChangeArrowheads="1"/>
          </p:cNvSpPr>
          <p:nvPr>
            <p:ph type="ftr" sz="quarter" idx="2"/>
          </p:nvPr>
        </p:nvSpPr>
        <p:spPr bwMode="auto">
          <a:xfrm>
            <a:off x="0" y="8832195"/>
            <a:ext cx="3845983" cy="464205"/>
          </a:xfrm>
          <a:prstGeom prst="rect">
            <a:avLst/>
          </a:prstGeom>
          <a:noFill/>
          <a:ln w="9525">
            <a:noFill/>
            <a:miter lim="800000"/>
            <a:headEnd/>
            <a:tailEnd/>
          </a:ln>
          <a:effectLst/>
        </p:spPr>
        <p:txBody>
          <a:bodyPr vert="horz" wrap="square" lIns="88159" tIns="44080" rIns="88159" bIns="44080" numCol="1" anchor="b" anchorCtr="0" compatLnSpc="1">
            <a:prstTxWarp prst="textNoShape">
              <a:avLst/>
            </a:prstTxWarp>
          </a:bodyPr>
          <a:lstStyle>
            <a:lvl1pPr defTabSz="879860" eaLnBrk="0" hangingPunct="0">
              <a:defRPr sz="900" b="0">
                <a:latin typeface="Times New Roman" pitchFamily="18" charset="0"/>
              </a:defRPr>
            </a:lvl1pPr>
          </a:lstStyle>
          <a:p>
            <a:r>
              <a:rPr lang="ja-JP" altLang="en-US"/>
              <a:t>http://www.enel.ucalgary.ca/People/far/Lecture/SENG521/</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3973777" y="8832195"/>
            <a:ext cx="3036623" cy="464205"/>
          </a:xfrm>
          <a:prstGeom prst="rect">
            <a:avLst/>
          </a:prstGeom>
          <a:noFill/>
          <a:ln w="9525">
            <a:noFill/>
            <a:miter lim="800000"/>
            <a:headEnd/>
            <a:tailEnd/>
          </a:ln>
          <a:effectLst/>
        </p:spPr>
        <p:txBody>
          <a:bodyPr vert="horz" wrap="square" lIns="88159" tIns="44080" rIns="88159" bIns="44080" numCol="1" anchor="b" anchorCtr="0" compatLnSpc="1">
            <a:prstTxWarp prst="textNoShape">
              <a:avLst/>
            </a:prstTxWarp>
          </a:bodyPr>
          <a:lstStyle>
            <a:lvl1pPr algn="r" defTabSz="879860" eaLnBrk="0" hangingPunct="0">
              <a:defRPr sz="900" b="0">
                <a:latin typeface="Times New Roman" pitchFamily="18" charset="0"/>
              </a:defRPr>
            </a:lvl1pPr>
          </a:lstStyle>
          <a:p>
            <a:fld id="{CE4FBD32-EB7D-492D-BD24-4B7A13FA78EA}" type="slidenum">
              <a:rPr lang="ja-JP" altLang="en-US"/>
              <a:pPr/>
              <a:t>‹#›</a:t>
            </a:fld>
            <a:endParaRPr lang="en-US" altLang="ja-JP"/>
          </a:p>
        </p:txBody>
      </p:sp>
    </p:spTree>
    <p:extLst>
      <p:ext uri="{BB962C8B-B14F-4D97-AF65-F5344CB8AC3E}">
        <p14:creationId xmlns:p14="http://schemas.microsoft.com/office/powerpoint/2010/main" val="3314996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3036623" cy="464205"/>
          </a:xfrm>
          <a:prstGeom prst="rect">
            <a:avLst/>
          </a:prstGeom>
          <a:noFill/>
          <a:ln w="9525">
            <a:noFill/>
            <a:miter lim="800000"/>
            <a:headEnd/>
            <a:tailEnd/>
          </a:ln>
          <a:effectLst/>
        </p:spPr>
        <p:txBody>
          <a:bodyPr vert="horz" wrap="square" lIns="88159" tIns="44080" rIns="88159" bIns="44080" numCol="1" anchor="t" anchorCtr="0" compatLnSpc="1">
            <a:prstTxWarp prst="textNoShape">
              <a:avLst/>
            </a:prstTxWarp>
          </a:bodyPr>
          <a:lstStyle>
            <a:lvl1pPr defTabSz="879860" eaLnBrk="0" hangingPunct="0">
              <a:defRPr sz="900" b="0">
                <a:latin typeface="Times New Roman" pitchFamily="18" charset="0"/>
              </a:defRPr>
            </a:lvl1pPr>
          </a:lstStyle>
          <a:p>
            <a:r>
              <a:rPr lang="ja-JP" altLang="en-US"/>
              <a:t>SENG521: Software Reliability and Testing</a:t>
            </a:r>
            <a:endParaRPr lang="en-US" altLang="ja-JP"/>
          </a:p>
        </p:txBody>
      </p:sp>
      <p:sp>
        <p:nvSpPr>
          <p:cNvPr id="6147" name="Rectangle 3"/>
          <p:cNvSpPr>
            <a:spLocks noGrp="1" noChangeArrowheads="1"/>
          </p:cNvSpPr>
          <p:nvPr>
            <p:ph type="dt" idx="1"/>
          </p:nvPr>
        </p:nvSpPr>
        <p:spPr bwMode="auto">
          <a:xfrm>
            <a:off x="3973777" y="1"/>
            <a:ext cx="3036623" cy="464205"/>
          </a:xfrm>
          <a:prstGeom prst="rect">
            <a:avLst/>
          </a:prstGeom>
          <a:noFill/>
          <a:ln w="9525">
            <a:noFill/>
            <a:miter lim="800000"/>
            <a:headEnd/>
            <a:tailEnd/>
          </a:ln>
          <a:effectLst/>
        </p:spPr>
        <p:txBody>
          <a:bodyPr vert="horz" wrap="square" lIns="88159" tIns="44080" rIns="88159" bIns="44080" numCol="1" anchor="t" anchorCtr="0" compatLnSpc="1">
            <a:prstTxWarp prst="textNoShape">
              <a:avLst/>
            </a:prstTxWarp>
          </a:bodyPr>
          <a:lstStyle>
            <a:lvl1pPr algn="r" defTabSz="879860" eaLnBrk="0" hangingPunct="0">
              <a:defRPr sz="900" b="0">
                <a:latin typeface="Times New Roman" pitchFamily="18" charset="0"/>
              </a:defRPr>
            </a:lvl1pPr>
          </a:lstStyle>
          <a:p>
            <a:r>
              <a:rPr lang="en-CA"/>
              <a:t>Fall 2006</a:t>
            </a:r>
            <a:endParaRPr lang="en-US" altLang="ja-JP"/>
          </a:p>
        </p:txBody>
      </p:sp>
      <p:sp>
        <p:nvSpPr>
          <p:cNvPr id="6148" name="Rectangle 4"/>
          <p:cNvSpPr>
            <a:spLocks noGrp="1" noRot="1" noChangeAspect="1" noChangeArrowheads="1"/>
          </p:cNvSpPr>
          <p:nvPr>
            <p:ph type="sldImg" idx="2"/>
          </p:nvPr>
        </p:nvSpPr>
        <p:spPr bwMode="auto">
          <a:xfrm>
            <a:off x="1187450" y="700088"/>
            <a:ext cx="4643438" cy="34845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5634" y="4413024"/>
            <a:ext cx="5139134" cy="4183995"/>
          </a:xfrm>
          <a:prstGeom prst="rect">
            <a:avLst/>
          </a:prstGeom>
          <a:noFill/>
          <a:ln w="9525">
            <a:noFill/>
            <a:miter lim="800000"/>
            <a:headEnd/>
            <a:tailEnd/>
          </a:ln>
          <a:effectLst/>
        </p:spPr>
        <p:txBody>
          <a:bodyPr vert="horz" wrap="square" lIns="88159" tIns="44080" rIns="88159" bIns="44080"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8832195"/>
            <a:ext cx="3036623" cy="464205"/>
          </a:xfrm>
          <a:prstGeom prst="rect">
            <a:avLst/>
          </a:prstGeom>
          <a:noFill/>
          <a:ln w="9525">
            <a:noFill/>
            <a:miter lim="800000"/>
            <a:headEnd/>
            <a:tailEnd/>
          </a:ln>
          <a:effectLst/>
        </p:spPr>
        <p:txBody>
          <a:bodyPr vert="horz" wrap="square" lIns="88159" tIns="44080" rIns="88159" bIns="44080" numCol="1" anchor="b" anchorCtr="0" compatLnSpc="1">
            <a:prstTxWarp prst="textNoShape">
              <a:avLst/>
            </a:prstTxWarp>
          </a:bodyPr>
          <a:lstStyle>
            <a:lvl1pPr defTabSz="879860" eaLnBrk="0" hangingPunct="0">
              <a:defRPr sz="900" b="0">
                <a:latin typeface="Times New Roman" pitchFamily="18" charset="0"/>
              </a:defRPr>
            </a:lvl1pPr>
          </a:lstStyle>
          <a:p>
            <a:r>
              <a:rPr lang="ja-JP" altLang="en-US"/>
              <a:t>http://www.enel.ucalgary.ca/People/far/Lecture/SENG521/</a:t>
            </a:r>
            <a:endParaRPr lang="en-US" altLang="ja-JP"/>
          </a:p>
        </p:txBody>
      </p:sp>
      <p:sp>
        <p:nvSpPr>
          <p:cNvPr id="6151" name="Rectangle 7"/>
          <p:cNvSpPr>
            <a:spLocks noGrp="1" noChangeArrowheads="1"/>
          </p:cNvSpPr>
          <p:nvPr>
            <p:ph type="sldNum" sz="quarter" idx="5"/>
          </p:nvPr>
        </p:nvSpPr>
        <p:spPr bwMode="auto">
          <a:xfrm>
            <a:off x="3973777" y="8832195"/>
            <a:ext cx="3036623" cy="464205"/>
          </a:xfrm>
          <a:prstGeom prst="rect">
            <a:avLst/>
          </a:prstGeom>
          <a:noFill/>
          <a:ln w="9525">
            <a:noFill/>
            <a:miter lim="800000"/>
            <a:headEnd/>
            <a:tailEnd/>
          </a:ln>
          <a:effectLst/>
        </p:spPr>
        <p:txBody>
          <a:bodyPr vert="horz" wrap="square" lIns="88159" tIns="44080" rIns="88159" bIns="44080" numCol="1" anchor="b" anchorCtr="0" compatLnSpc="1">
            <a:prstTxWarp prst="textNoShape">
              <a:avLst/>
            </a:prstTxWarp>
          </a:bodyPr>
          <a:lstStyle>
            <a:lvl1pPr algn="r" defTabSz="879860" eaLnBrk="0" hangingPunct="0">
              <a:defRPr sz="900" b="0">
                <a:latin typeface="Times New Roman" pitchFamily="18" charset="0"/>
              </a:defRPr>
            </a:lvl1pPr>
          </a:lstStyle>
          <a:p>
            <a:fld id="{66AB684B-4771-4832-B527-9B303267B3C8}" type="slidenum">
              <a:rPr lang="ja-JP" altLang="en-US"/>
              <a:pPr/>
              <a:t>‹#›</a:t>
            </a:fld>
            <a:endParaRPr lang="en-US" altLang="ja-JP"/>
          </a:p>
        </p:txBody>
      </p:sp>
    </p:spTree>
    <p:extLst>
      <p:ext uri="{BB962C8B-B14F-4D97-AF65-F5344CB8AC3E}">
        <p14:creationId xmlns:p14="http://schemas.microsoft.com/office/powerpoint/2010/main" val="649605658"/>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boeing.com/"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boeing.com/"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boeing.com/"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SENG521: Software Reliability and Testing</a:t>
            </a:r>
            <a:endParaRPr lang="en-US" altLang="ja-JP"/>
          </a:p>
        </p:txBody>
      </p:sp>
      <p:sp>
        <p:nvSpPr>
          <p:cNvPr id="5" name="Rectangle 3"/>
          <p:cNvSpPr>
            <a:spLocks noGrp="1" noChangeArrowheads="1"/>
          </p:cNvSpPr>
          <p:nvPr>
            <p:ph type="dt" idx="1"/>
          </p:nvPr>
        </p:nvSpPr>
        <p:spPr>
          <a:ln/>
        </p:spPr>
        <p:txBody>
          <a:bodyPr/>
          <a:lstStyle/>
          <a:p>
            <a:r>
              <a:rPr lang="en-CA"/>
              <a:t>Fall 2006</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http://www.enel.ucalgary.ca/People/far/Lecture/SENG521/</a:t>
            </a:r>
            <a:endParaRPr lang="en-US" altLang="ja-JP"/>
          </a:p>
        </p:txBody>
      </p:sp>
      <p:sp>
        <p:nvSpPr>
          <p:cNvPr id="7" name="Rectangle 7"/>
          <p:cNvSpPr>
            <a:spLocks noGrp="1" noChangeArrowheads="1"/>
          </p:cNvSpPr>
          <p:nvPr>
            <p:ph type="sldNum" sz="quarter" idx="5"/>
          </p:nvPr>
        </p:nvSpPr>
        <p:spPr>
          <a:ln/>
        </p:spPr>
        <p:txBody>
          <a:bodyPr/>
          <a:lstStyle/>
          <a:p>
            <a:fld id="{4255B3A4-0BA9-4CF9-A024-032091B008FF}" type="slidenum">
              <a:rPr lang="ja-JP" altLang="en-US"/>
              <a:pPr/>
              <a:t>1</a:t>
            </a:fld>
            <a:endParaRPr lang="en-US" altLang="ja-JP"/>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1428382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IEEE Unit Testing Standard is 100% Statement Coverage and 100% Branch Execution</a:t>
            </a:r>
          </a:p>
          <a:p>
            <a:r>
              <a:rPr lang="en-CA" dirty="0"/>
              <a:t>(IEEE Std. 982.1-1988, § 4.17, “Minimal Unit Test Case Determination”)</a:t>
            </a:r>
          </a:p>
          <a:p>
            <a:endParaRPr lang="en-US"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36</a:t>
            </a:fld>
            <a:endParaRPr lang="en-US" altLang="ja-JP"/>
          </a:p>
        </p:txBody>
      </p:sp>
    </p:spTree>
    <p:extLst>
      <p:ext uri="{BB962C8B-B14F-4D97-AF65-F5344CB8AC3E}">
        <p14:creationId xmlns:p14="http://schemas.microsoft.com/office/powerpoint/2010/main" val="2780749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Weak measure but most popular in industry.</a:t>
            </a:r>
          </a:p>
          <a:p>
            <a:r>
              <a:rPr lang="en-US" dirty="0"/>
              <a:t>Note we are always using the code and our</a:t>
            </a:r>
            <a:r>
              <a:rPr lang="en-US" baseline="0" dirty="0"/>
              <a:t> test suite together. </a:t>
            </a:r>
            <a:endParaRPr lang="en-US"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38</a:t>
            </a:fld>
            <a:endParaRPr lang="en-US" altLang="ja-JP"/>
          </a:p>
        </p:txBody>
      </p:sp>
    </p:spTree>
    <p:extLst>
      <p:ext uri="{BB962C8B-B14F-4D97-AF65-F5344CB8AC3E}">
        <p14:creationId xmlns:p14="http://schemas.microsoft.com/office/powerpoint/2010/main" val="3899266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r>
              <a:rPr lang="en-US" dirty="0"/>
              <a:t>Let’s walk through the code and track the coverage.</a:t>
            </a:r>
          </a:p>
          <a:p>
            <a:r>
              <a:rPr lang="en-US" dirty="0"/>
              <a:t>What if </a:t>
            </a:r>
            <a:r>
              <a:rPr lang="en-US" dirty="0">
                <a:solidFill>
                  <a:srgbClr val="FF0000"/>
                </a:solidFill>
              </a:rPr>
              <a:t>TC: (</a:t>
            </a:r>
            <a:r>
              <a:rPr lang="en-US" dirty="0"/>
              <a:t>a=0, b=2)?</a:t>
            </a:r>
          </a:p>
        </p:txBody>
      </p:sp>
    </p:spTree>
    <p:extLst>
      <p:ext uri="{BB962C8B-B14F-4D97-AF65-F5344CB8AC3E}">
        <p14:creationId xmlns:p14="http://schemas.microsoft.com/office/powerpoint/2010/main" val="4117975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Conclusion: Statement coverage can reveal missing test cases.</a:t>
            </a:r>
          </a:p>
          <a:p>
            <a:r>
              <a:rPr lang="en-US" dirty="0"/>
              <a:t>Why we need 2 test cases here? Because </a:t>
            </a:r>
            <a:r>
              <a:rPr lang="en-US" dirty="0" err="1"/>
              <a:t>cyclomatic</a:t>
            </a:r>
            <a:r>
              <a:rPr lang="en-US" dirty="0"/>
              <a:t> complexity of program is 2 (one decision node), reflecting two branches in the program to be tested. </a:t>
            </a:r>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40</a:t>
            </a:fld>
            <a:endParaRPr lang="en-US" altLang="ja-JP"/>
          </a:p>
        </p:txBody>
      </p:sp>
    </p:spTree>
    <p:extLst>
      <p:ext uri="{BB962C8B-B14F-4D97-AF65-F5344CB8AC3E}">
        <p14:creationId xmlns:p14="http://schemas.microsoft.com/office/powerpoint/2010/main" val="3757575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5A854A4B-1EBB-4117-94EB-A6007066226D}" type="slidenum">
              <a:rPr lang="en-US" smtClean="0"/>
              <a:pPr/>
              <a:t>41</a:t>
            </a:fld>
            <a:endParaRPr lang="en-US"/>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xfrm>
            <a:off x="935634" y="4416099"/>
            <a:ext cx="5139134" cy="4182457"/>
          </a:xfrm>
          <a:solidFill>
            <a:srgbClr val="FFFFFF"/>
          </a:solidFill>
          <a:ln>
            <a:solidFill>
              <a:srgbClr val="000000"/>
            </a:solidFill>
          </a:ln>
        </p:spPr>
        <p:txBody>
          <a:bodyPr lIns="91690" tIns="45845" rIns="91690" bIns="45845"/>
          <a:lstStyle/>
          <a:p>
            <a:endParaRPr lang="en-US"/>
          </a:p>
        </p:txBody>
      </p:sp>
    </p:spTree>
    <p:extLst>
      <p:ext uri="{BB962C8B-B14F-4D97-AF65-F5344CB8AC3E}">
        <p14:creationId xmlns:p14="http://schemas.microsoft.com/office/powerpoint/2010/main" val="22154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5A854A4B-1EBB-4117-94EB-A6007066226D}" type="slidenum">
              <a:rPr lang="en-US" smtClean="0"/>
              <a:pPr/>
              <a:t>42</a:t>
            </a:fld>
            <a:endParaRPr lang="en-US"/>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xfrm>
            <a:off x="935634" y="4416099"/>
            <a:ext cx="5139134" cy="4182457"/>
          </a:xfrm>
          <a:solidFill>
            <a:srgbClr val="FFFFFF"/>
          </a:solidFill>
          <a:ln>
            <a:solidFill>
              <a:srgbClr val="000000"/>
            </a:solidFill>
          </a:ln>
        </p:spPr>
        <p:txBody>
          <a:bodyPr lIns="91690" tIns="45845" rIns="91690" bIns="45845"/>
          <a:lstStyle/>
          <a:p>
            <a:endParaRPr lang="en-US"/>
          </a:p>
        </p:txBody>
      </p:sp>
    </p:spTree>
    <p:extLst>
      <p:ext uri="{BB962C8B-B14F-4D97-AF65-F5344CB8AC3E}">
        <p14:creationId xmlns:p14="http://schemas.microsoft.com/office/powerpoint/2010/main" val="425909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a:t>Here is an example of a common mistake in a search algorithm. If the desired element = last element, we exit the loop before we find it. </a:t>
            </a:r>
          </a:p>
          <a:p>
            <a:endParaRPr lang="en-US"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44</a:t>
            </a:fld>
            <a:endParaRPr lang="en-US" altLang="ja-JP"/>
          </a:p>
        </p:txBody>
      </p:sp>
    </p:spTree>
    <p:extLst>
      <p:ext uri="{BB962C8B-B14F-4D97-AF65-F5344CB8AC3E}">
        <p14:creationId xmlns:p14="http://schemas.microsoft.com/office/powerpoint/2010/main" val="546141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r>
              <a:rPr lang="en-US" dirty="0"/>
              <a:t>Did it find the fault? No. So need for more rigorous metrics</a:t>
            </a:r>
          </a:p>
          <a:p>
            <a:r>
              <a:rPr lang="en-CA" dirty="0"/>
              <a:t>For the second test case, the “while” loop body executes the “if-then” branch, therefore the edge coverage criterion is fulfilled but the out of bound error is NOT discovered by the test set</a:t>
            </a:r>
          </a:p>
          <a:p>
            <a:endParaRPr lang="en-US" dirty="0"/>
          </a:p>
        </p:txBody>
      </p:sp>
    </p:spTree>
    <p:extLst>
      <p:ext uri="{BB962C8B-B14F-4D97-AF65-F5344CB8AC3E}">
        <p14:creationId xmlns:p14="http://schemas.microsoft.com/office/powerpoint/2010/main" val="1150230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18A0E80-D841-40C6-BABC-2F51E468E843}" type="slidenum">
              <a:rPr lang="en-US" smtClean="0"/>
              <a:pPr/>
              <a:t>47</a:t>
            </a:fld>
            <a:endParaRPr lang="en-US"/>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xfrm>
            <a:off x="935634" y="4416099"/>
            <a:ext cx="5139134" cy="4182457"/>
          </a:xfrm>
          <a:solidFill>
            <a:srgbClr val="FFFFFF"/>
          </a:solidFill>
          <a:ln>
            <a:solidFill>
              <a:srgbClr val="000000"/>
            </a:solidFill>
          </a:ln>
        </p:spPr>
        <p:txBody>
          <a:bodyPr lIns="91677" tIns="45837" rIns="91677" bIns="45837"/>
          <a:lstStyle/>
          <a:p>
            <a:endParaRPr lang="en-US"/>
          </a:p>
        </p:txBody>
      </p:sp>
    </p:spTree>
    <p:extLst>
      <p:ext uri="{BB962C8B-B14F-4D97-AF65-F5344CB8AC3E}">
        <p14:creationId xmlns:p14="http://schemas.microsoft.com/office/powerpoint/2010/main" val="617153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 the first condition x=0 it is both true for the first and false for second one. As for the second condition y &gt; 0 is false for the first and true for the second test case. Therefore, we have achieved 100% coverage with these two tests. </a:t>
            </a:r>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48</a:t>
            </a:fld>
            <a:endParaRPr lang="en-US" altLang="ja-JP"/>
          </a:p>
        </p:txBody>
      </p:sp>
    </p:spTree>
    <p:extLst>
      <p:ext uri="{BB962C8B-B14F-4D97-AF65-F5344CB8AC3E}">
        <p14:creationId xmlns:p14="http://schemas.microsoft.com/office/powerpoint/2010/main" val="352067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8589" indent="-318589" algn="just"/>
            <a:r>
              <a:rPr lang="en-CA" b="0" dirty="0"/>
              <a:t>Exhaustive testing is impractical</a:t>
            </a:r>
          </a:p>
          <a:p>
            <a:pPr marL="318589" indent="-318589" algn="just"/>
            <a:r>
              <a:rPr lang="en-CA" b="0" dirty="0"/>
              <a:t>We need techniques to identify test cases with the most likelihood of finding a defect out of the possible many.</a:t>
            </a:r>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3</a:t>
            </a:fld>
            <a:endParaRPr lang="en-US" altLang="ja-JP"/>
          </a:p>
        </p:txBody>
      </p:sp>
    </p:spTree>
    <p:extLst>
      <p:ext uri="{BB962C8B-B14F-4D97-AF65-F5344CB8AC3E}">
        <p14:creationId xmlns:p14="http://schemas.microsoft.com/office/powerpoint/2010/main" val="3111117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50</a:t>
            </a:fld>
            <a:endParaRPr lang="en-US" altLang="ja-JP"/>
          </a:p>
        </p:txBody>
      </p:sp>
    </p:spTree>
    <p:extLst>
      <p:ext uri="{BB962C8B-B14F-4D97-AF65-F5344CB8AC3E}">
        <p14:creationId xmlns:p14="http://schemas.microsoft.com/office/powerpoint/2010/main" val="1026478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18A0E80-D841-40C6-BABC-2F51E468E843}" type="slidenum">
              <a:rPr lang="en-US" smtClean="0"/>
              <a:pPr/>
              <a:t>52</a:t>
            </a:fld>
            <a:endParaRPr lang="en-US"/>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xfrm>
            <a:off x="935634" y="4416099"/>
            <a:ext cx="5139134" cy="4182457"/>
          </a:xfrm>
          <a:solidFill>
            <a:srgbClr val="FFFFFF"/>
          </a:solidFill>
          <a:ln>
            <a:solidFill>
              <a:srgbClr val="000000"/>
            </a:solidFill>
          </a:ln>
        </p:spPr>
        <p:txBody>
          <a:bodyPr lIns="91677" tIns="45837" rIns="91677" bIns="45837"/>
          <a:lstStyle/>
          <a:p>
            <a:endParaRPr lang="en-US"/>
          </a:p>
        </p:txBody>
      </p:sp>
    </p:spTree>
    <p:extLst>
      <p:ext uri="{BB962C8B-B14F-4D97-AF65-F5344CB8AC3E}">
        <p14:creationId xmlns:p14="http://schemas.microsoft.com/office/powerpoint/2010/main" val="1792295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18A0E80-D841-40C6-BABC-2F51E468E843}" type="slidenum">
              <a:rPr lang="en-US" smtClean="0"/>
              <a:pPr/>
              <a:t>53</a:t>
            </a:fld>
            <a:endParaRPr lang="en-US"/>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xfrm>
            <a:off x="935634" y="4416099"/>
            <a:ext cx="5139134" cy="4182457"/>
          </a:xfrm>
          <a:solidFill>
            <a:srgbClr val="FFFFFF"/>
          </a:solidFill>
          <a:ln>
            <a:solidFill>
              <a:srgbClr val="000000"/>
            </a:solidFill>
          </a:ln>
        </p:spPr>
        <p:txBody>
          <a:bodyPr lIns="91677" tIns="45837" rIns="91677" bIns="45837"/>
          <a:lstStyle/>
          <a:p>
            <a:endParaRPr lang="en-US"/>
          </a:p>
        </p:txBody>
      </p:sp>
    </p:spTree>
    <p:extLst>
      <p:ext uri="{BB962C8B-B14F-4D97-AF65-F5344CB8AC3E}">
        <p14:creationId xmlns:p14="http://schemas.microsoft.com/office/powerpoint/2010/main" val="4195026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018A0E80-D841-40C6-BABC-2F51E468E843}" type="slidenum">
              <a:rPr lang="en-US" smtClean="0"/>
              <a:pPr/>
              <a:t>54</a:t>
            </a:fld>
            <a:endParaRPr lang="en-US"/>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xfrm>
            <a:off x="935634" y="4416099"/>
            <a:ext cx="5139134" cy="4182457"/>
          </a:xfrm>
          <a:solidFill>
            <a:srgbClr val="FFFFFF"/>
          </a:solidFill>
          <a:ln>
            <a:solidFill>
              <a:srgbClr val="000000"/>
            </a:solidFill>
          </a:ln>
        </p:spPr>
        <p:txBody>
          <a:bodyPr lIns="91677" tIns="45837" rIns="91677" bIns="45837"/>
          <a:lstStyle/>
          <a:p>
            <a:endParaRPr lang="en-US"/>
          </a:p>
        </p:txBody>
      </p:sp>
    </p:spTree>
    <p:extLst>
      <p:ext uri="{BB962C8B-B14F-4D97-AF65-F5344CB8AC3E}">
        <p14:creationId xmlns:p14="http://schemas.microsoft.com/office/powerpoint/2010/main" val="3511201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FFFA5FD8-BF2B-4789-BC6E-A59837151F84}" type="slidenum">
              <a:rPr lang="en-US" smtClean="0"/>
              <a:pPr/>
              <a:t>56</a:t>
            </a:fld>
            <a:endParaRPr lang="en-US"/>
          </a:p>
        </p:txBody>
      </p:sp>
      <p:sp>
        <p:nvSpPr>
          <p:cNvPr id="177155" name="Rectangle 1026"/>
          <p:cNvSpPr>
            <a:spLocks noGrp="1" noRot="1" noChangeAspect="1" noChangeArrowheads="1" noTextEdit="1"/>
          </p:cNvSpPr>
          <p:nvPr>
            <p:ph type="sldImg"/>
          </p:nvPr>
        </p:nvSpPr>
        <p:spPr>
          <a:solidFill>
            <a:srgbClr val="FFFFFF"/>
          </a:solidFill>
          <a:ln/>
        </p:spPr>
      </p:sp>
      <p:sp>
        <p:nvSpPr>
          <p:cNvPr id="177156" name="Rectangle 1027"/>
          <p:cNvSpPr>
            <a:spLocks noGrp="1" noChangeArrowheads="1"/>
          </p:cNvSpPr>
          <p:nvPr>
            <p:ph type="body" idx="1"/>
          </p:nvPr>
        </p:nvSpPr>
        <p:spPr>
          <a:xfrm>
            <a:off x="935634" y="4416099"/>
            <a:ext cx="5139134" cy="4182457"/>
          </a:xfrm>
          <a:solidFill>
            <a:srgbClr val="FFFFFF"/>
          </a:solidFill>
          <a:ln>
            <a:solidFill>
              <a:srgbClr val="000000"/>
            </a:solidFill>
          </a:ln>
        </p:spPr>
        <p:txBody>
          <a:bodyPr lIns="91704" tIns="45852" rIns="91704" bIns="45852"/>
          <a:lstStyle/>
          <a:p>
            <a:r>
              <a:rPr lang="en-US" dirty="0"/>
              <a:t>J. J. </a:t>
            </a:r>
            <a:r>
              <a:rPr lang="en-US" dirty="0" err="1"/>
              <a:t>Chilenski</a:t>
            </a:r>
            <a:r>
              <a:rPr lang="en-US" dirty="0"/>
              <a:t> and S. P. Miller. Applicability of modified condition/decision coverage to software testing. Software Engineering Journal, pages 193--200, September 1994.</a:t>
            </a:r>
          </a:p>
          <a:p>
            <a:r>
              <a:rPr lang="en-US" dirty="0"/>
              <a:t>This criterion requires enough test cases to verify every condition can affect the result of its encompassing decision. It was created at </a:t>
            </a:r>
            <a:r>
              <a:rPr lang="en-US" dirty="0">
                <a:hlinkClick r:id="rId3"/>
              </a:rPr>
              <a:t>Boeing</a:t>
            </a:r>
            <a:r>
              <a:rPr lang="en-US" dirty="0"/>
              <a:t> and is required for aviation software by </a:t>
            </a:r>
            <a:r>
              <a:rPr lang="en-US" dirty="0">
                <a:hlinkClick r:id="" action="ppaction://noaction"/>
              </a:rPr>
              <a:t>RCTA/DO-178B</a:t>
            </a:r>
            <a:r>
              <a:rPr lang="en-US" dirty="0"/>
              <a:t>. </a:t>
            </a:r>
          </a:p>
          <a:p>
            <a:r>
              <a:rPr lang="en-US" dirty="0"/>
              <a:t>A, B, C are </a:t>
            </a:r>
            <a:r>
              <a:rPr lang="en-US" dirty="0" err="1"/>
              <a:t>boolean</a:t>
            </a:r>
            <a:r>
              <a:rPr lang="en-US" dirty="0"/>
              <a:t> variables/expressions (e.g., relational expression)</a:t>
            </a:r>
          </a:p>
          <a:p>
            <a:r>
              <a:rPr lang="en-US" dirty="0"/>
              <a:t>Each pair contains a case where the truth value is T / F and the overall expression yields T / F</a:t>
            </a:r>
          </a:p>
        </p:txBody>
      </p:sp>
    </p:spTree>
    <p:extLst>
      <p:ext uri="{BB962C8B-B14F-4D97-AF65-F5344CB8AC3E}">
        <p14:creationId xmlns:p14="http://schemas.microsoft.com/office/powerpoint/2010/main" val="24978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FFFA5FD8-BF2B-4789-BC6E-A59837151F84}" type="slidenum">
              <a:rPr lang="en-US" smtClean="0"/>
              <a:pPr/>
              <a:t>57</a:t>
            </a:fld>
            <a:endParaRPr lang="en-US"/>
          </a:p>
        </p:txBody>
      </p:sp>
      <p:sp>
        <p:nvSpPr>
          <p:cNvPr id="177155" name="Rectangle 1026"/>
          <p:cNvSpPr>
            <a:spLocks noGrp="1" noRot="1" noChangeAspect="1" noChangeArrowheads="1" noTextEdit="1"/>
          </p:cNvSpPr>
          <p:nvPr>
            <p:ph type="sldImg"/>
          </p:nvPr>
        </p:nvSpPr>
        <p:spPr>
          <a:solidFill>
            <a:srgbClr val="FFFFFF"/>
          </a:solidFill>
          <a:ln/>
        </p:spPr>
      </p:sp>
      <p:sp>
        <p:nvSpPr>
          <p:cNvPr id="177156" name="Rectangle 1027"/>
          <p:cNvSpPr>
            <a:spLocks noGrp="1" noChangeArrowheads="1"/>
          </p:cNvSpPr>
          <p:nvPr>
            <p:ph type="body" idx="1"/>
          </p:nvPr>
        </p:nvSpPr>
        <p:spPr>
          <a:xfrm>
            <a:off x="935634" y="4416099"/>
            <a:ext cx="5139134" cy="4182457"/>
          </a:xfrm>
          <a:solidFill>
            <a:srgbClr val="FFFFFF"/>
          </a:solidFill>
          <a:ln>
            <a:solidFill>
              <a:srgbClr val="000000"/>
            </a:solidFill>
          </a:ln>
        </p:spPr>
        <p:txBody>
          <a:bodyPr lIns="91704" tIns="45852" rIns="91704" bIns="45852"/>
          <a:lstStyle/>
          <a:p>
            <a:r>
              <a:rPr lang="en-US" dirty="0"/>
              <a:t>J. J. </a:t>
            </a:r>
            <a:r>
              <a:rPr lang="en-US" dirty="0" err="1"/>
              <a:t>Chilenski</a:t>
            </a:r>
            <a:r>
              <a:rPr lang="en-US" dirty="0"/>
              <a:t> and S. P. Miller. Applicability of modified condition/decision coverage to software testing. Software Engineering Journal, pages 193--200, September 1994.</a:t>
            </a:r>
          </a:p>
          <a:p>
            <a:r>
              <a:rPr lang="en-US" dirty="0"/>
              <a:t>This criterion requires enough test cases to verify every condition can affect the result of its encompassing decision. It was created at </a:t>
            </a:r>
            <a:r>
              <a:rPr lang="en-US" dirty="0">
                <a:hlinkClick r:id="rId3"/>
              </a:rPr>
              <a:t>Boeing</a:t>
            </a:r>
            <a:r>
              <a:rPr lang="en-US" dirty="0"/>
              <a:t> and is required for aviation software by </a:t>
            </a:r>
            <a:r>
              <a:rPr lang="en-US" dirty="0">
                <a:hlinkClick r:id="" action="ppaction://noaction"/>
              </a:rPr>
              <a:t>RCTA/DO-178B</a:t>
            </a:r>
            <a:r>
              <a:rPr lang="en-US" dirty="0"/>
              <a:t>. </a:t>
            </a:r>
          </a:p>
          <a:p>
            <a:r>
              <a:rPr lang="en-US" dirty="0"/>
              <a:t>A, B, C are </a:t>
            </a:r>
            <a:r>
              <a:rPr lang="en-US" dirty="0" err="1"/>
              <a:t>boolean</a:t>
            </a:r>
            <a:r>
              <a:rPr lang="en-US" dirty="0"/>
              <a:t> variables/expressions (e.g., relational expression)</a:t>
            </a:r>
          </a:p>
          <a:p>
            <a:r>
              <a:rPr lang="en-US" dirty="0"/>
              <a:t>Each pair contains a case where the truth value is T / F and the overall expression yields T / F</a:t>
            </a:r>
          </a:p>
        </p:txBody>
      </p:sp>
    </p:spTree>
    <p:extLst>
      <p:ext uri="{BB962C8B-B14F-4D97-AF65-F5344CB8AC3E}">
        <p14:creationId xmlns:p14="http://schemas.microsoft.com/office/powerpoint/2010/main" val="24046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FFFA5FD8-BF2B-4789-BC6E-A59837151F84}" type="slidenum">
              <a:rPr lang="en-US" smtClean="0"/>
              <a:pPr/>
              <a:t>58</a:t>
            </a:fld>
            <a:endParaRPr lang="en-US"/>
          </a:p>
        </p:txBody>
      </p:sp>
      <p:sp>
        <p:nvSpPr>
          <p:cNvPr id="177155" name="Rectangle 1026"/>
          <p:cNvSpPr>
            <a:spLocks noGrp="1" noRot="1" noChangeAspect="1" noChangeArrowheads="1" noTextEdit="1"/>
          </p:cNvSpPr>
          <p:nvPr>
            <p:ph type="sldImg"/>
          </p:nvPr>
        </p:nvSpPr>
        <p:spPr>
          <a:solidFill>
            <a:srgbClr val="FFFFFF"/>
          </a:solidFill>
          <a:ln/>
        </p:spPr>
      </p:sp>
      <p:sp>
        <p:nvSpPr>
          <p:cNvPr id="177156" name="Rectangle 1027"/>
          <p:cNvSpPr>
            <a:spLocks noGrp="1" noChangeArrowheads="1"/>
          </p:cNvSpPr>
          <p:nvPr>
            <p:ph type="body" idx="1"/>
          </p:nvPr>
        </p:nvSpPr>
        <p:spPr>
          <a:xfrm>
            <a:off x="935634" y="4416099"/>
            <a:ext cx="5139134" cy="4182457"/>
          </a:xfrm>
          <a:solidFill>
            <a:srgbClr val="FFFFFF"/>
          </a:solidFill>
          <a:ln>
            <a:solidFill>
              <a:srgbClr val="000000"/>
            </a:solidFill>
          </a:ln>
        </p:spPr>
        <p:txBody>
          <a:bodyPr lIns="91704" tIns="45852" rIns="91704" bIns="45852"/>
          <a:lstStyle/>
          <a:p>
            <a:r>
              <a:rPr lang="en-US" dirty="0"/>
              <a:t>J. J. </a:t>
            </a:r>
            <a:r>
              <a:rPr lang="en-US" dirty="0" err="1"/>
              <a:t>Chilenski</a:t>
            </a:r>
            <a:r>
              <a:rPr lang="en-US" dirty="0"/>
              <a:t> and S. P. Miller. Applicability of modified condition/decision coverage to software testing. Software Engineering Journal, pages 193--200, September 1994.</a:t>
            </a:r>
          </a:p>
          <a:p>
            <a:r>
              <a:rPr lang="en-US" dirty="0"/>
              <a:t>This criterion requires enough test cases to verify every condition can affect the result of its encompassing decision. It was created at </a:t>
            </a:r>
            <a:r>
              <a:rPr lang="en-US" dirty="0">
                <a:hlinkClick r:id="rId3"/>
              </a:rPr>
              <a:t>Boeing</a:t>
            </a:r>
            <a:r>
              <a:rPr lang="en-US" dirty="0"/>
              <a:t> and is required for aviation software by </a:t>
            </a:r>
            <a:r>
              <a:rPr lang="en-US" dirty="0">
                <a:hlinkClick r:id="" action="ppaction://noaction"/>
              </a:rPr>
              <a:t>RCTA/DO-178B</a:t>
            </a:r>
            <a:r>
              <a:rPr lang="en-US" dirty="0"/>
              <a:t>. </a:t>
            </a:r>
          </a:p>
          <a:p>
            <a:r>
              <a:rPr lang="en-US" dirty="0"/>
              <a:t>A, B, C are </a:t>
            </a:r>
            <a:r>
              <a:rPr lang="en-US" dirty="0" err="1"/>
              <a:t>boolean</a:t>
            </a:r>
            <a:r>
              <a:rPr lang="en-US" dirty="0"/>
              <a:t> variables/expressions (e.g., relational expression)</a:t>
            </a:r>
          </a:p>
          <a:p>
            <a:r>
              <a:rPr lang="en-US" dirty="0"/>
              <a:t>Each pair contains a case where the truth value is T / F and the overall expression yields T / F</a:t>
            </a:r>
          </a:p>
        </p:txBody>
      </p:sp>
    </p:spTree>
    <p:extLst>
      <p:ext uri="{BB962C8B-B14F-4D97-AF65-F5344CB8AC3E}">
        <p14:creationId xmlns:p14="http://schemas.microsoft.com/office/powerpoint/2010/main" val="1989224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69034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Path coverage counts the number of full paths from input to output through a program that get executed</a:t>
            </a:r>
          </a:p>
          <a:p>
            <a:r>
              <a:rPr lang="en-CA" dirty="0"/>
              <a:t>Branch coverage counts the number of branches that were tested at any point in time</a:t>
            </a:r>
            <a:endParaRPr lang="en-US"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61</a:t>
            </a:fld>
            <a:endParaRPr lang="en-US" altLang="ja-JP"/>
          </a:p>
        </p:txBody>
      </p:sp>
    </p:spTree>
    <p:extLst>
      <p:ext uri="{BB962C8B-B14F-4D97-AF65-F5344CB8AC3E}">
        <p14:creationId xmlns:p14="http://schemas.microsoft.com/office/powerpoint/2010/main" val="2272735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0348" indent="-220348">
              <a:buAutoNum type="arabicPeriod"/>
            </a:pPr>
            <a:r>
              <a:rPr lang="en-US" dirty="0"/>
              <a:t>Q1 answer is Yes</a:t>
            </a:r>
          </a:p>
          <a:p>
            <a:pPr marL="220348" indent="-220348">
              <a:buAutoNum type="arabicPeriod"/>
            </a:pPr>
            <a:r>
              <a:rPr lang="en-US" dirty="0"/>
              <a:t>Q2 answer is No only 50%</a:t>
            </a:r>
          </a:p>
          <a:p>
            <a:pPr marL="220348" indent="-220348">
              <a:buAutoNum type="arabicPeriod"/>
            </a:pPr>
            <a:r>
              <a:rPr lang="en-US" dirty="0"/>
              <a:t>Q3 answer is Yes</a:t>
            </a:r>
          </a:p>
          <a:p>
            <a:pPr marL="220348" indent="-220348">
              <a:buAutoNum type="arabicPeriod"/>
            </a:pPr>
            <a:r>
              <a:rPr lang="en-US" dirty="0"/>
              <a:t>Q4 answer is 8</a:t>
            </a:r>
          </a:p>
          <a:p>
            <a:pPr marL="220348" indent="-220348">
              <a:buAutoNum type="arabicPeriod"/>
            </a:pPr>
            <a:r>
              <a:rPr lang="en-US" dirty="0"/>
              <a:t>Q5 answer is 2/8</a:t>
            </a:r>
          </a:p>
          <a:p>
            <a:endParaRPr lang="en-US" dirty="0"/>
          </a:p>
          <a:p>
            <a:br>
              <a:rPr lang="en-CA" dirty="0"/>
            </a:br>
            <a:r>
              <a:rPr lang="en-CA" dirty="0"/>
              <a:t>As you probably see the above two testcases cover only two paths t-t-t and f-f-f while in fact there are 8 separate paths:</a:t>
            </a:r>
            <a:br>
              <a:rPr lang="en-CA" dirty="0"/>
            </a:br>
            <a:r>
              <a:rPr lang="en-CA" dirty="0"/>
              <a:t>1-2-3 </a:t>
            </a:r>
            <a:br>
              <a:rPr lang="en-CA" dirty="0"/>
            </a:br>
            <a:r>
              <a:rPr lang="en-CA" dirty="0"/>
              <a:t>t -t -t - covered with testcase 1</a:t>
            </a:r>
            <a:br>
              <a:rPr lang="en-CA" dirty="0"/>
            </a:br>
            <a:r>
              <a:rPr lang="en-CA" dirty="0"/>
              <a:t>t -t -f</a:t>
            </a:r>
            <a:br>
              <a:rPr lang="en-CA" dirty="0"/>
            </a:br>
            <a:r>
              <a:rPr lang="en-CA" dirty="0"/>
              <a:t>t -f -t</a:t>
            </a:r>
            <a:br>
              <a:rPr lang="en-CA" dirty="0"/>
            </a:br>
            <a:r>
              <a:rPr lang="en-CA" dirty="0" err="1"/>
              <a:t>t</a:t>
            </a:r>
            <a:r>
              <a:rPr lang="en-CA" dirty="0"/>
              <a:t> -f -f</a:t>
            </a:r>
            <a:br>
              <a:rPr lang="en-CA" dirty="0"/>
            </a:br>
            <a:r>
              <a:rPr lang="en-CA" dirty="0" err="1"/>
              <a:t>f</a:t>
            </a:r>
            <a:r>
              <a:rPr lang="en-CA" dirty="0"/>
              <a:t> -t -t</a:t>
            </a:r>
            <a:br>
              <a:rPr lang="en-CA" dirty="0"/>
            </a:br>
            <a:r>
              <a:rPr lang="en-CA" dirty="0"/>
              <a:t>f -t -f</a:t>
            </a:r>
            <a:br>
              <a:rPr lang="en-CA" dirty="0"/>
            </a:br>
            <a:r>
              <a:rPr lang="en-CA" dirty="0" err="1"/>
              <a:t>f</a:t>
            </a:r>
            <a:r>
              <a:rPr lang="en-CA" dirty="0"/>
              <a:t> -f -t</a:t>
            </a:r>
            <a:br>
              <a:rPr lang="en-CA" dirty="0"/>
            </a:br>
            <a:r>
              <a:rPr lang="en-CA" dirty="0"/>
              <a:t>f -f -f - covered with testcase 2</a:t>
            </a:r>
            <a:endParaRPr lang="en-US" dirty="0"/>
          </a:p>
          <a:p>
            <a:pPr marL="220348" indent="-220348">
              <a:buAutoNum type="arabicPeriod"/>
            </a:pPr>
            <a:endParaRPr lang="en-US" dirty="0"/>
          </a:p>
          <a:p>
            <a:pPr marL="220348" indent="-220348">
              <a:buAutoNum type="arabicPeriod"/>
            </a:pPr>
            <a:endParaRPr lang="en-US"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72</a:t>
            </a:fld>
            <a:endParaRPr lang="en-US" altLang="ja-JP"/>
          </a:p>
        </p:txBody>
      </p:sp>
    </p:spTree>
    <p:extLst>
      <p:ext uri="{BB962C8B-B14F-4D97-AF65-F5344CB8AC3E}">
        <p14:creationId xmlns:p14="http://schemas.microsoft.com/office/powerpoint/2010/main" val="302293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0521" indent="-330521" algn="just"/>
            <a:endParaRPr lang="en-CA" b="0"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5</a:t>
            </a:fld>
            <a:endParaRPr lang="en-US" altLang="ja-JP"/>
          </a:p>
        </p:txBody>
      </p:sp>
    </p:spTree>
    <p:extLst>
      <p:ext uri="{BB962C8B-B14F-4D97-AF65-F5344CB8AC3E}">
        <p14:creationId xmlns:p14="http://schemas.microsoft.com/office/powerpoint/2010/main" val="153238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beginning we want to create this CFG and use it to write our test cases. </a:t>
            </a:r>
          </a:p>
          <a:p>
            <a:r>
              <a:rPr lang="en-US" dirty="0"/>
              <a:t>With gaining experience, we can</a:t>
            </a:r>
            <a:r>
              <a:rPr lang="en-US" baseline="0" dirty="0"/>
              <a:t> look at the program code and create a mental CFG image and write tests to fulfill the coverage needs.</a:t>
            </a:r>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8</a:t>
            </a:fld>
            <a:endParaRPr lang="en-US" altLang="ja-JP"/>
          </a:p>
        </p:txBody>
      </p:sp>
    </p:spTree>
    <p:extLst>
      <p:ext uri="{BB962C8B-B14F-4D97-AF65-F5344CB8AC3E}">
        <p14:creationId xmlns:p14="http://schemas.microsoft.com/office/powerpoint/2010/main" val="366276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2"/>
                </a:solidFill>
              </a:rPr>
              <a:t>Visit</a:t>
            </a:r>
            <a:r>
              <a:rPr lang="en-US" dirty="0"/>
              <a:t> : A test path </a:t>
            </a:r>
            <a:r>
              <a:rPr lang="en-US" i="1" dirty="0"/>
              <a:t>p</a:t>
            </a:r>
            <a:r>
              <a:rPr lang="en-US" dirty="0"/>
              <a:t> </a:t>
            </a:r>
            <a:r>
              <a:rPr lang="en-US" i="1" dirty="0">
                <a:solidFill>
                  <a:schemeClr val="tx2"/>
                </a:solidFill>
              </a:rPr>
              <a:t>visits</a:t>
            </a:r>
            <a:r>
              <a:rPr lang="en-US" dirty="0"/>
              <a:t> node </a:t>
            </a:r>
            <a:r>
              <a:rPr lang="en-US" i="1" dirty="0"/>
              <a:t>n</a:t>
            </a:r>
            <a:r>
              <a:rPr lang="en-US" dirty="0"/>
              <a:t> if </a:t>
            </a:r>
            <a:r>
              <a:rPr lang="en-US" i="1" dirty="0"/>
              <a:t>n</a:t>
            </a:r>
            <a:r>
              <a:rPr lang="en-US" dirty="0"/>
              <a:t> is in </a:t>
            </a:r>
            <a:r>
              <a:rPr lang="en-US" i="1" dirty="0"/>
              <a:t>p</a:t>
            </a:r>
          </a:p>
          <a:p>
            <a:pPr>
              <a:buFontTx/>
              <a:buNone/>
            </a:pPr>
            <a:r>
              <a:rPr lang="en-US" dirty="0"/>
              <a:t>               A test path </a:t>
            </a:r>
            <a:r>
              <a:rPr lang="en-US" i="1" dirty="0"/>
              <a:t>p</a:t>
            </a:r>
            <a:r>
              <a:rPr lang="en-US" dirty="0"/>
              <a:t> </a:t>
            </a:r>
            <a:r>
              <a:rPr lang="en-US" i="1" dirty="0">
                <a:solidFill>
                  <a:schemeClr val="tx2"/>
                </a:solidFill>
              </a:rPr>
              <a:t>visits</a:t>
            </a:r>
            <a:r>
              <a:rPr lang="en-US" dirty="0"/>
              <a:t> edge </a:t>
            </a:r>
            <a:r>
              <a:rPr lang="en-US" i="1" dirty="0"/>
              <a:t>e</a:t>
            </a:r>
            <a:r>
              <a:rPr lang="en-US" dirty="0"/>
              <a:t> if </a:t>
            </a:r>
            <a:r>
              <a:rPr lang="en-US" i="1" dirty="0"/>
              <a:t>e</a:t>
            </a:r>
            <a:r>
              <a:rPr lang="en-US" dirty="0"/>
              <a:t> is in </a:t>
            </a:r>
            <a:r>
              <a:rPr lang="en-US" i="1" dirty="0"/>
              <a:t>p</a:t>
            </a:r>
          </a:p>
          <a:p>
            <a:r>
              <a:rPr lang="en-US" dirty="0">
                <a:solidFill>
                  <a:schemeClr val="tx2"/>
                </a:solidFill>
              </a:rPr>
              <a:t>Tour</a:t>
            </a:r>
            <a:r>
              <a:rPr lang="en-US" dirty="0"/>
              <a:t> : A test path </a:t>
            </a:r>
            <a:r>
              <a:rPr lang="en-US" i="1" dirty="0"/>
              <a:t>p</a:t>
            </a:r>
            <a:r>
              <a:rPr lang="en-US" dirty="0"/>
              <a:t> </a:t>
            </a:r>
            <a:r>
              <a:rPr lang="en-US" i="1" dirty="0">
                <a:solidFill>
                  <a:schemeClr val="tx2"/>
                </a:solidFill>
              </a:rPr>
              <a:t>tours</a:t>
            </a:r>
            <a:r>
              <a:rPr lang="en-US" dirty="0"/>
              <a:t> </a:t>
            </a:r>
            <a:r>
              <a:rPr lang="en-US" dirty="0" err="1"/>
              <a:t>subpath</a:t>
            </a:r>
            <a:r>
              <a:rPr lang="en-US" dirty="0"/>
              <a:t> </a:t>
            </a:r>
            <a:r>
              <a:rPr lang="en-US" i="1" dirty="0"/>
              <a:t>q</a:t>
            </a:r>
            <a:r>
              <a:rPr lang="en-US" dirty="0"/>
              <a:t> if </a:t>
            </a:r>
            <a:r>
              <a:rPr lang="en-US" i="1" dirty="0"/>
              <a:t>q</a:t>
            </a:r>
            <a:r>
              <a:rPr lang="en-US" dirty="0"/>
              <a:t> is a </a:t>
            </a:r>
            <a:r>
              <a:rPr lang="en-US" dirty="0" err="1"/>
              <a:t>subpath</a:t>
            </a:r>
            <a:r>
              <a:rPr lang="en-US" dirty="0"/>
              <a:t> of </a:t>
            </a:r>
            <a:r>
              <a:rPr lang="en-US" i="1" dirty="0"/>
              <a:t>p</a:t>
            </a:r>
          </a:p>
          <a:p>
            <a:endParaRPr lang="en-US"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11</a:t>
            </a:fld>
            <a:endParaRPr lang="en-US" altLang="ja-JP"/>
          </a:p>
        </p:txBody>
      </p:sp>
    </p:spTree>
    <p:extLst>
      <p:ext uri="{BB962C8B-B14F-4D97-AF65-F5344CB8AC3E}">
        <p14:creationId xmlns:p14="http://schemas.microsoft.com/office/powerpoint/2010/main" val="113707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condition coverage? And path coverage?</a:t>
            </a:r>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12</a:t>
            </a:fld>
            <a:endParaRPr lang="en-US" altLang="ja-JP"/>
          </a:p>
        </p:txBody>
      </p:sp>
    </p:spTree>
    <p:extLst>
      <p:ext uri="{BB962C8B-B14F-4D97-AF65-F5344CB8AC3E}">
        <p14:creationId xmlns:p14="http://schemas.microsoft.com/office/powerpoint/2010/main" val="50492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15</a:t>
            </a:fld>
            <a:endParaRPr lang="en-US" altLang="ja-JP"/>
          </a:p>
        </p:txBody>
      </p:sp>
    </p:spTree>
    <p:extLst>
      <p:ext uri="{BB962C8B-B14F-4D97-AF65-F5344CB8AC3E}">
        <p14:creationId xmlns:p14="http://schemas.microsoft.com/office/powerpoint/2010/main" val="2581488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7860507-55D0-4498-896C-F2890A4EACA5}" type="slidenum">
              <a:rPr lang="en-GB" smtClean="0"/>
              <a:pPr>
                <a:defRPr/>
              </a:pPr>
              <a:t>22</a:t>
            </a:fld>
            <a:endParaRPr lang="en-GB"/>
          </a:p>
        </p:txBody>
      </p:sp>
    </p:spTree>
    <p:extLst>
      <p:ext uri="{BB962C8B-B14F-4D97-AF65-F5344CB8AC3E}">
        <p14:creationId xmlns:p14="http://schemas.microsoft.com/office/powerpoint/2010/main" val="219551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write tests for code coverage, branch</a:t>
            </a:r>
            <a:r>
              <a:rPr lang="en-US" baseline="0" dirty="0"/>
              <a:t> coverage, path coverage, condition coverage without using the graph. It could be hard and somehow ad-hoc isn’t it?</a:t>
            </a:r>
          </a:p>
          <a:p>
            <a:r>
              <a:rPr lang="en-US" dirty="0"/>
              <a:t>Now use the graph for example, to write branch coverage tests. You know which</a:t>
            </a:r>
            <a:r>
              <a:rPr lang="en-US" baseline="0" dirty="0"/>
              <a:t> part of the code should be focused on and tested, don’t you?</a:t>
            </a:r>
            <a:endParaRPr lang="en-CA" dirty="0"/>
          </a:p>
        </p:txBody>
      </p:sp>
      <p:sp>
        <p:nvSpPr>
          <p:cNvPr id="4" name="Header Placeholder 3"/>
          <p:cNvSpPr>
            <a:spLocks noGrp="1"/>
          </p:cNvSpPr>
          <p:nvPr>
            <p:ph type="hdr" sz="quarter" idx="10"/>
          </p:nvPr>
        </p:nvSpPr>
        <p:spPr/>
        <p:txBody>
          <a:bodyPr/>
          <a:lstStyle/>
          <a:p>
            <a:r>
              <a:rPr lang="ja-JP" altLang="en-US"/>
              <a:t>SENG521: Software Reliability and Testing</a:t>
            </a:r>
            <a:endParaRPr lang="en-US" altLang="ja-JP"/>
          </a:p>
        </p:txBody>
      </p:sp>
      <p:sp>
        <p:nvSpPr>
          <p:cNvPr id="5" name="Date Placeholder 4"/>
          <p:cNvSpPr>
            <a:spLocks noGrp="1"/>
          </p:cNvSpPr>
          <p:nvPr>
            <p:ph type="dt" idx="11"/>
          </p:nvPr>
        </p:nvSpPr>
        <p:spPr/>
        <p:txBody>
          <a:bodyPr/>
          <a:lstStyle/>
          <a:p>
            <a:r>
              <a:rPr lang="en-CA"/>
              <a:t>Fall 2006</a:t>
            </a:r>
            <a:endParaRPr lang="en-US" altLang="ja-JP"/>
          </a:p>
        </p:txBody>
      </p:sp>
      <p:sp>
        <p:nvSpPr>
          <p:cNvPr id="6" name="Footer Placeholder 5"/>
          <p:cNvSpPr>
            <a:spLocks noGrp="1"/>
          </p:cNvSpPr>
          <p:nvPr>
            <p:ph type="ftr" sz="quarter" idx="12"/>
          </p:nvPr>
        </p:nvSpPr>
        <p:spPr/>
        <p:txBody>
          <a:bodyPr/>
          <a:lstStyle/>
          <a:p>
            <a:r>
              <a:rPr lang="ja-JP" altLang="en-US"/>
              <a:t>http://www.enel.ucalgary.ca/People/far/Lecture/SENG521/</a:t>
            </a:r>
            <a:endParaRPr lang="en-US" altLang="ja-JP"/>
          </a:p>
        </p:txBody>
      </p:sp>
      <p:sp>
        <p:nvSpPr>
          <p:cNvPr id="7" name="Slide Number Placeholder 6"/>
          <p:cNvSpPr>
            <a:spLocks noGrp="1"/>
          </p:cNvSpPr>
          <p:nvPr>
            <p:ph type="sldNum" sz="quarter" idx="13"/>
          </p:nvPr>
        </p:nvSpPr>
        <p:spPr/>
        <p:txBody>
          <a:bodyPr/>
          <a:lstStyle/>
          <a:p>
            <a:fld id="{66AB684B-4771-4832-B527-9B303267B3C8}" type="slidenum">
              <a:rPr lang="ja-JP" altLang="en-US" smtClean="0"/>
              <a:pPr/>
              <a:t>23</a:t>
            </a:fld>
            <a:endParaRPr lang="en-US" altLang="ja-JP"/>
          </a:p>
        </p:txBody>
      </p:sp>
    </p:spTree>
    <p:extLst>
      <p:ext uri="{BB962C8B-B14F-4D97-AF65-F5344CB8AC3E}">
        <p14:creationId xmlns:p14="http://schemas.microsoft.com/office/powerpoint/2010/main" val="4145419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cstate="print"/>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1476637-B788-40C1-B031-FB8B2F2D7A5F}" type="slidenum">
              <a:rPr lang="ja-JP" altLang="en-US"/>
              <a:pPr/>
              <a:t>‹#›</a:t>
            </a:fld>
            <a:endParaRPr lang="en-US" altLang="ja-JP" dirty="0"/>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b="1">
                <a:effectLst>
                  <a:outerShdw blurRad="38100" dist="38100" dir="2700000" algn="tl">
                    <a:srgbClr val="C0C0C0"/>
                  </a:outerShdw>
                </a:effectLst>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34" charset="-128"/>
                <a:cs typeface="Arial Unicode MS" pitchFamily="34" charset="-128"/>
              </a:defRPr>
            </a:lvl1pPr>
          </a:lstStyle>
          <a:p>
            <a:r>
              <a:rPr lang="en-US" altLang="ja-JP"/>
              <a:t>Click to edit Master title style</a:t>
            </a:r>
          </a:p>
        </p:txBody>
      </p:sp>
      <p:pic>
        <p:nvPicPr>
          <p:cNvPr id="10" name="Picture 13" descr="New Picture"/>
          <p:cNvPicPr>
            <a:picLocks noChangeAspect="1" noChangeArrowheads="1"/>
          </p:cNvPicPr>
          <p:nvPr userDrawn="1"/>
        </p:nvPicPr>
        <p:blipFill>
          <a:blip r:embed="rId4" cstate="print"/>
          <a:srcRect/>
          <a:stretch>
            <a:fillRect/>
          </a:stretch>
        </p:blipFill>
        <p:spPr bwMode="auto">
          <a:xfrm>
            <a:off x="7092950" y="260350"/>
            <a:ext cx="1895475" cy="923925"/>
          </a:xfrm>
          <a:prstGeom prst="rect">
            <a:avLst/>
          </a:prstGeom>
          <a:noFill/>
        </p:spPr>
      </p:pic>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0C33045-984B-4F44-A077-3B45BEEE9467}"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50905F4E-659F-4346-A486-8B490C3B6B08}"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B51D33B8-4CD8-40E8-BBD8-E8D2E048FFB4}"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CB2DFA4B-F3B1-4A97-BB63-E04BB62541BD}" type="slidenum">
              <a:rPr lang="ja-JP" altLang="en-US"/>
              <a:pPr/>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60350"/>
            <a:ext cx="7877175"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900113" y="1560513"/>
            <a:ext cx="3924300" cy="453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914400" y="6381750"/>
            <a:ext cx="1905000" cy="400050"/>
          </a:xfrm>
          <a:prstGeom prst="rect">
            <a:avLst/>
          </a:prstGeom>
        </p:spPr>
        <p:txBody>
          <a:bodyPr/>
          <a:lstStyle>
            <a:lvl1pPr>
              <a:defRPr/>
            </a:lvl1pPr>
          </a:lstStyle>
          <a:p>
            <a:r>
              <a:rPr lang="en-CA"/>
              <a:t>SENG421 (Winter 2006)</a:t>
            </a:r>
            <a:endParaRPr lang="en-US" altLang="ja-JP"/>
          </a:p>
        </p:txBody>
      </p:sp>
      <p:sp>
        <p:nvSpPr>
          <p:cNvPr id="6" name="Footer Placeholder 5"/>
          <p:cNvSpPr>
            <a:spLocks noGrp="1"/>
          </p:cNvSpPr>
          <p:nvPr>
            <p:ph type="ftr" sz="quarter" idx="11"/>
          </p:nvPr>
        </p:nvSpPr>
        <p:spPr>
          <a:xfrm>
            <a:off x="3352800" y="6381750"/>
            <a:ext cx="2895600" cy="400050"/>
          </a:xfrm>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a:xfrm>
            <a:off x="6781800" y="6381750"/>
            <a:ext cx="1905000" cy="400050"/>
          </a:xfrm>
        </p:spPr>
        <p:txBody>
          <a:bodyPr/>
          <a:lstStyle>
            <a:lvl1pPr>
              <a:defRPr/>
            </a:lvl1pPr>
          </a:lstStyle>
          <a:p>
            <a:fld id="{B638FFFC-BB7B-4CBA-BDFA-4C268D5D17E0}" type="slidenum">
              <a:rPr lang="ja-JP" altLang="en-US"/>
              <a:pPr/>
              <a:t>‹#›</a:t>
            </a:fld>
            <a:endParaRPr lang="en-US" altLang="ja-JP"/>
          </a:p>
        </p:txBody>
      </p:sp>
    </p:spTree>
    <p:extLst>
      <p:ext uri="{BB962C8B-B14F-4D97-AF65-F5344CB8AC3E}">
        <p14:creationId xmlns:p14="http://schemas.microsoft.com/office/powerpoint/2010/main" val="524271705"/>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60350"/>
            <a:ext cx="7877175"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900113" y="1560513"/>
            <a:ext cx="80010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900113" y="3902075"/>
            <a:ext cx="80010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914400" y="6381750"/>
            <a:ext cx="1905000" cy="400050"/>
          </a:xfrm>
          <a:prstGeom prst="rect">
            <a:avLst/>
          </a:prstGeom>
        </p:spPr>
        <p:txBody>
          <a:bodyPr/>
          <a:lstStyle>
            <a:lvl1pPr>
              <a:defRPr/>
            </a:lvl1pPr>
          </a:lstStyle>
          <a:p>
            <a:r>
              <a:rPr lang="en-CA"/>
              <a:t>SENG421 (Winter 2006)</a:t>
            </a:r>
            <a:endParaRPr lang="en-US" altLang="ja-JP"/>
          </a:p>
        </p:txBody>
      </p:sp>
      <p:sp>
        <p:nvSpPr>
          <p:cNvPr id="6" name="Footer Placeholder 5"/>
          <p:cNvSpPr>
            <a:spLocks noGrp="1"/>
          </p:cNvSpPr>
          <p:nvPr>
            <p:ph type="ftr" sz="quarter" idx="11"/>
          </p:nvPr>
        </p:nvSpPr>
        <p:spPr>
          <a:xfrm>
            <a:off x="3352800" y="6381750"/>
            <a:ext cx="2895600" cy="400050"/>
          </a:xfrm>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a:xfrm>
            <a:off x="6781800" y="6381750"/>
            <a:ext cx="1905000" cy="400050"/>
          </a:xfrm>
        </p:spPr>
        <p:txBody>
          <a:bodyPr/>
          <a:lstStyle>
            <a:lvl1pPr>
              <a:defRPr/>
            </a:lvl1pPr>
          </a:lstStyle>
          <a:p>
            <a:fld id="{EFF933EB-0AFA-4EB4-AE35-D625824F1DE9}" type="slidenum">
              <a:rPr lang="ja-JP" altLang="en-US"/>
              <a:pPr/>
              <a:t>‹#›</a:t>
            </a:fld>
            <a:endParaRPr lang="en-US" altLang="ja-JP"/>
          </a:p>
        </p:txBody>
      </p:sp>
    </p:spTree>
    <p:extLst>
      <p:ext uri="{BB962C8B-B14F-4D97-AF65-F5344CB8AC3E}">
        <p14:creationId xmlns:p14="http://schemas.microsoft.com/office/powerpoint/2010/main" val="382390250"/>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4" name="Picture 26" descr="WP138"/>
          <p:cNvPicPr>
            <a:picLocks noChangeAspect="1" noChangeArrowheads="1"/>
          </p:cNvPicPr>
          <p:nvPr userDrawn="1"/>
        </p:nvPicPr>
        <p:blipFill>
          <a:blip r:embed="rId9" cstate="print"/>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10" cstate="print"/>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9" name="Rectangle 11"/>
          <p:cNvSpPr>
            <a:spLocks noGrp="1" noChangeArrowheads="1"/>
          </p:cNvSpPr>
          <p:nvPr>
            <p:ph type="ftr" sz="quarter" idx="3"/>
          </p:nvPr>
        </p:nvSpPr>
        <p:spPr bwMode="auto">
          <a:xfrm>
            <a:off x="3352800" y="641350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dirty="0"/>
              <a:t>far@ucalgary.ca</a:t>
            </a:r>
            <a:endParaRPr lang="en-US" altLang="ja-JP" dirty="0"/>
          </a:p>
        </p:txBody>
      </p:sp>
      <p:sp>
        <p:nvSpPr>
          <p:cNvPr id="647180" name="Rectangle 12"/>
          <p:cNvSpPr>
            <a:spLocks noGrp="1" noChangeArrowheads="1"/>
          </p:cNvSpPr>
          <p:nvPr>
            <p:ph type="sldNum" sz="quarter" idx="4"/>
          </p:nvPr>
        </p:nvSpPr>
        <p:spPr bwMode="auto">
          <a:xfrm>
            <a:off x="6781800" y="641350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CA84CCD-73A2-4DB1-AC44-718D6A6EDB6A}" type="slidenum">
              <a:rPr lang="ja-JP" altLang="en-US" smtClean="0"/>
              <a:pPr/>
              <a:t>‹#›</a:t>
            </a:fld>
            <a:endParaRPr lang="en-US" altLang="ja-JP" dirty="0"/>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3" name="Picture 25"/>
          <p:cNvPicPr>
            <a:picLocks noChangeAspect="1" noChangeArrowheads="1"/>
          </p:cNvPicPr>
          <p:nvPr userDrawn="1"/>
        </p:nvPicPr>
        <p:blipFill>
          <a:blip r:embed="rId11" cstate="print">
            <a:clrChange>
              <a:clrFrom>
                <a:srgbClr val="FFFFFF"/>
              </a:clrFrom>
              <a:clrTo>
                <a:srgbClr val="FFFFFF">
                  <a:alpha val="0"/>
                </a:srgbClr>
              </a:clrTo>
            </a:clrChange>
          </a:blip>
          <a:srcRect/>
          <a:stretch>
            <a:fillRect/>
          </a:stretch>
        </p:blipFill>
        <p:spPr bwMode="auto">
          <a:xfrm>
            <a:off x="34925" y="620713"/>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9" r:id="rId4"/>
    <p:sldLayoutId id="2147483660" r:id="rId5"/>
    <p:sldLayoutId id="2147483661" r:id="rId6"/>
    <p:sldLayoutId id="2147483662" r:id="rId7"/>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5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9.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6.png"/></Relationships>
</file>

<file path=ppt/slides/_rels/slide8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3"/>
          </p:nvPr>
        </p:nvSpPr>
        <p:spPr/>
        <p:txBody>
          <a:bodyPr/>
          <a:lstStyle/>
          <a:p>
            <a:r>
              <a:rPr lang="ja-JP" altLang="en-US"/>
              <a:t>far@ucalgary.ca</a:t>
            </a:r>
            <a:endParaRPr lang="en-US" altLang="ja-JP"/>
          </a:p>
        </p:txBody>
      </p:sp>
      <p:sp>
        <p:nvSpPr>
          <p:cNvPr id="7" name="Rectangle 7"/>
          <p:cNvSpPr>
            <a:spLocks noGrp="1" noChangeArrowheads="1"/>
          </p:cNvSpPr>
          <p:nvPr>
            <p:ph type="sldNum" sz="quarter" idx="4"/>
          </p:nvPr>
        </p:nvSpPr>
        <p:spPr/>
        <p:txBody>
          <a:bodyPr/>
          <a:lstStyle/>
          <a:p>
            <a:fld id="{3604E779-E50B-4DB1-A121-795088EBBCEA}" type="slidenum">
              <a:rPr lang="ja-JP" altLang="en-US"/>
              <a:pPr/>
              <a:t>1</a:t>
            </a:fld>
            <a:endParaRPr lang="en-US" altLang="ja-JP"/>
          </a:p>
        </p:txBody>
      </p:sp>
      <p:sp>
        <p:nvSpPr>
          <p:cNvPr id="649220" name="Rectangle 4"/>
          <p:cNvSpPr>
            <a:spLocks noGrp="1" noChangeArrowheads="1"/>
          </p:cNvSpPr>
          <p:nvPr>
            <p:ph type="ctrTitle"/>
          </p:nvPr>
        </p:nvSpPr>
        <p:spPr/>
        <p:txBody>
          <a:bodyPr/>
          <a:lstStyle/>
          <a:p>
            <a:r>
              <a:rPr lang="en-US" altLang="ja-JP" dirty="0">
                <a:solidFill>
                  <a:srgbClr val="800000"/>
                </a:solidFill>
                <a:ea typeface="ＭＳ Ｐゴシック" charset="-128"/>
              </a:rPr>
              <a:t>SENG 438</a:t>
            </a:r>
            <a:br>
              <a:rPr lang="en-US" altLang="ja-JP" dirty="0">
                <a:ea typeface="ＭＳ Ｐゴシック" charset="-128"/>
              </a:rPr>
            </a:br>
            <a:r>
              <a:rPr lang="en-US" altLang="ja-JP" dirty="0">
                <a:ea typeface="ＭＳ Ｐゴシック" charset="-128"/>
              </a:rPr>
              <a:t>Software Testing, Reliability &amp; Quality</a:t>
            </a:r>
            <a:endParaRPr lang="en-CA" dirty="0">
              <a:ea typeface="ＭＳ Ｐゴシック" charset="-128"/>
            </a:endParaRPr>
          </a:p>
        </p:txBody>
      </p:sp>
      <p:sp>
        <p:nvSpPr>
          <p:cNvPr id="649221" name="Rectangle 5"/>
          <p:cNvSpPr>
            <a:spLocks noGrp="1" noChangeArrowheads="1"/>
          </p:cNvSpPr>
          <p:nvPr>
            <p:ph type="subTitle" idx="1"/>
          </p:nvPr>
        </p:nvSpPr>
        <p:spPr/>
        <p:txBody>
          <a:bodyPr/>
          <a:lstStyle/>
          <a:p>
            <a:r>
              <a:rPr lang="en-US" altLang="ja-JP" dirty="0">
                <a:ea typeface="ＭＳ Ｐゴシック" charset="-128"/>
              </a:rPr>
              <a:t>Chapter </a:t>
            </a:r>
            <a:r>
              <a:rPr lang="en-US" altLang="ja-JP" dirty="0">
                <a:ea typeface="リュウミンL-KL" pitchFamily="17" charset="-128"/>
              </a:rPr>
              <a:t>5A: </a:t>
            </a:r>
            <a:r>
              <a:rPr lang="en-CA" dirty="0">
                <a:effectLst/>
              </a:rPr>
              <a:t>White-box Testing </a:t>
            </a:r>
          </a:p>
          <a:p>
            <a:r>
              <a:rPr lang="en-CA" dirty="0">
                <a:effectLst/>
              </a:rPr>
              <a:t>Control-flow Coverage</a:t>
            </a:r>
            <a:endParaRPr lang="en-CA" dirty="0">
              <a:ea typeface="リュウミンL-KL" pitchFamily="17" charset="-128"/>
            </a:endParaRPr>
          </a:p>
        </p:txBody>
      </p:sp>
      <p:sp>
        <p:nvSpPr>
          <p:cNvPr id="649222" name="Rectangle 6"/>
          <p:cNvSpPr>
            <a:spLocks noChangeArrowheads="1"/>
          </p:cNvSpPr>
          <p:nvPr/>
        </p:nvSpPr>
        <p:spPr bwMode="auto">
          <a:xfrm>
            <a:off x="1916113" y="5157788"/>
            <a:ext cx="6400800" cy="1143000"/>
          </a:xfrm>
          <a:prstGeom prst="rect">
            <a:avLst/>
          </a:prstGeom>
          <a:noFill/>
          <a:ln w="9525">
            <a:noFill/>
            <a:miter lim="800000"/>
            <a:headEnd/>
            <a:tailEnd/>
          </a:ln>
          <a:effectLst/>
        </p:spPr>
        <p:txBody>
          <a:bodyPr/>
          <a:lstStyle/>
          <a:p>
            <a:pPr algn="ctr">
              <a:spcBef>
                <a:spcPct val="20000"/>
              </a:spcBef>
              <a:buClr>
                <a:schemeClr val="folHlink"/>
              </a:buClr>
              <a:buSzPct val="60000"/>
              <a:buFont typeface="Wingdings" pitchFamily="2" charset="2"/>
              <a:buNone/>
            </a:pPr>
            <a:r>
              <a:rPr lang="en-US" altLang="ja-JP" sz="1400" dirty="0">
                <a:latin typeface="Arial" charset="0"/>
                <a:ea typeface="ＡＲ古印体Ｂ" pitchFamily="1" charset="-128"/>
              </a:rPr>
              <a:t>Department of Electrical &amp; Computer Engineering, University of Calgary</a:t>
            </a:r>
            <a:endParaRPr lang="ja-JP" altLang="en-US" b="0" dirty="0"/>
          </a:p>
          <a:p>
            <a:pPr algn="ctr">
              <a:spcBef>
                <a:spcPct val="20000"/>
              </a:spcBef>
              <a:buClr>
                <a:schemeClr val="folHlink"/>
              </a:buClr>
              <a:buSzPct val="60000"/>
              <a:buFont typeface="Wingdings" pitchFamily="2" charset="2"/>
              <a:buNone/>
            </a:pPr>
            <a:r>
              <a:rPr lang="en-US" altLang="ja-JP" b="0" dirty="0"/>
              <a:t>B.H. Far </a:t>
            </a:r>
            <a:r>
              <a:rPr lang="en-US" altLang="ja-JP" sz="1800" b="0" dirty="0">
                <a:ea typeface="MS UI Gothic" pitchFamily="34" charset="-128"/>
              </a:rPr>
              <a:t>（</a:t>
            </a:r>
            <a:r>
              <a:rPr lang="en-US" altLang="ja-JP" sz="1800" b="0" dirty="0"/>
              <a:t>far@ucalgary.ca</a:t>
            </a:r>
            <a:r>
              <a:rPr lang="en-US" altLang="ja-JP" sz="1800" b="0" dirty="0">
                <a:ea typeface="MS UI Gothic" pitchFamily="34" charset="-128"/>
              </a:rPr>
              <a:t>）</a:t>
            </a:r>
            <a:endParaRPr lang="en-US" altLang="ja-JP" sz="1800" b="0" dirty="0"/>
          </a:p>
          <a:p>
            <a:pPr algn="ctr">
              <a:spcBef>
                <a:spcPct val="20000"/>
              </a:spcBef>
              <a:buClr>
                <a:schemeClr val="folHlink"/>
              </a:buClr>
              <a:buSzPct val="60000"/>
              <a:buFont typeface="Wingdings" pitchFamily="2" charset="2"/>
              <a:buNone/>
            </a:pPr>
            <a:r>
              <a:rPr lang="en-US" altLang="ja-JP" sz="1400" b="0" dirty="0"/>
              <a:t>http://people.ucalgary.ca/~far</a:t>
            </a:r>
            <a:endParaRPr lang="ja-JP" altLang="en-US" sz="1400" b="0" dirty="0"/>
          </a:p>
        </p:txBody>
      </p:sp>
      <p:pic>
        <p:nvPicPr>
          <p:cNvPr id="3" name="Picture 2">
            <a:extLst>
              <a:ext uri="{FF2B5EF4-FFF2-40B4-BE49-F238E27FC236}">
                <a16:creationId xmlns:a16="http://schemas.microsoft.com/office/drawing/2014/main" id="{E75F72B1-32FA-48D5-97DF-5FC24B6F353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221" r="12358"/>
          <a:stretch/>
        </p:blipFill>
        <p:spPr>
          <a:xfrm>
            <a:off x="107504" y="3645025"/>
            <a:ext cx="2234665" cy="2027780"/>
          </a:xfrm>
          <a:prstGeom prst="rect">
            <a:avLst/>
          </a:prstGeom>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F58D-D996-46B6-9AAD-E2B7963BB7BB}"/>
              </a:ext>
            </a:extLst>
          </p:cNvPr>
          <p:cNvSpPr>
            <a:spLocks noGrp="1"/>
          </p:cNvSpPr>
          <p:nvPr>
            <p:ph type="title"/>
          </p:nvPr>
        </p:nvSpPr>
        <p:spPr/>
        <p:txBody>
          <a:bodyPr/>
          <a:lstStyle/>
          <a:p>
            <a:r>
              <a:rPr lang="en-US" dirty="0"/>
              <a:t>Preliminary: Test Path</a:t>
            </a:r>
          </a:p>
        </p:txBody>
      </p:sp>
      <p:sp>
        <p:nvSpPr>
          <p:cNvPr id="3" name="Content Placeholder 2">
            <a:extLst>
              <a:ext uri="{FF2B5EF4-FFF2-40B4-BE49-F238E27FC236}">
                <a16:creationId xmlns:a16="http://schemas.microsoft.com/office/drawing/2014/main" id="{FF3E31A3-7EDC-4429-82D6-A78705C0C846}"/>
              </a:ext>
            </a:extLst>
          </p:cNvPr>
          <p:cNvSpPr>
            <a:spLocks noGrp="1"/>
          </p:cNvSpPr>
          <p:nvPr>
            <p:ph idx="1"/>
          </p:nvPr>
        </p:nvSpPr>
        <p:spPr/>
        <p:txBody>
          <a:bodyPr/>
          <a:lstStyle/>
          <a:p>
            <a:r>
              <a:rPr lang="en-US" dirty="0">
                <a:solidFill>
                  <a:schemeClr val="tx2"/>
                </a:solidFill>
              </a:rPr>
              <a:t>Test Path</a:t>
            </a:r>
            <a:r>
              <a:rPr lang="en-US" dirty="0"/>
              <a:t>: A path that starts at an initial node and ends at a final node</a:t>
            </a:r>
          </a:p>
          <a:p>
            <a:r>
              <a:rPr lang="en-US" dirty="0"/>
              <a:t>Test paths represent execution of test cases</a:t>
            </a:r>
          </a:p>
          <a:p>
            <a:pPr lvl="1"/>
            <a:r>
              <a:rPr lang="en-US" sz="2000" dirty="0"/>
              <a:t>Some test paths can be executed by many tests</a:t>
            </a:r>
          </a:p>
          <a:p>
            <a:pPr lvl="1"/>
            <a:r>
              <a:rPr lang="en-US" sz="2000" dirty="0"/>
              <a:t>Some test paths cannot be executed by any tests</a:t>
            </a:r>
          </a:p>
          <a:p>
            <a:endParaRPr lang="en-US" dirty="0"/>
          </a:p>
        </p:txBody>
      </p:sp>
      <p:sp>
        <p:nvSpPr>
          <p:cNvPr id="4" name="Footer Placeholder 3">
            <a:extLst>
              <a:ext uri="{FF2B5EF4-FFF2-40B4-BE49-F238E27FC236}">
                <a16:creationId xmlns:a16="http://schemas.microsoft.com/office/drawing/2014/main" id="{0736DB06-0DAE-4BF9-BA11-9CE2A23BC4E3}"/>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A3F1A3B4-0564-44AD-805B-E7E8921F9DCF}"/>
              </a:ext>
            </a:extLst>
          </p:cNvPr>
          <p:cNvSpPr>
            <a:spLocks noGrp="1"/>
          </p:cNvSpPr>
          <p:nvPr>
            <p:ph type="sldNum" sz="quarter" idx="12"/>
          </p:nvPr>
        </p:nvSpPr>
        <p:spPr/>
        <p:txBody>
          <a:bodyPr/>
          <a:lstStyle/>
          <a:p>
            <a:fld id="{E0C33045-984B-4F44-A077-3B45BEEE9467}" type="slidenum">
              <a:rPr lang="ja-JP" altLang="en-US" smtClean="0"/>
              <a:pPr/>
              <a:t>10</a:t>
            </a:fld>
            <a:endParaRPr lang="en-US" altLang="ja-JP"/>
          </a:p>
        </p:txBody>
      </p:sp>
      <p:sp>
        <p:nvSpPr>
          <p:cNvPr id="7" name="Rectangle 6">
            <a:extLst>
              <a:ext uri="{FF2B5EF4-FFF2-40B4-BE49-F238E27FC236}">
                <a16:creationId xmlns:a16="http://schemas.microsoft.com/office/drawing/2014/main" id="{0C12CA49-AAC0-4864-B00E-2EB618D63649}"/>
              </a:ext>
            </a:extLst>
          </p:cNvPr>
          <p:cNvSpPr/>
          <p:nvPr/>
        </p:nvSpPr>
        <p:spPr>
          <a:xfrm>
            <a:off x="1448048" y="6229263"/>
            <a:ext cx="3246768"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grpSp>
        <p:nvGrpSpPr>
          <p:cNvPr id="8" name="Group 7">
            <a:extLst>
              <a:ext uri="{FF2B5EF4-FFF2-40B4-BE49-F238E27FC236}">
                <a16:creationId xmlns:a16="http://schemas.microsoft.com/office/drawing/2014/main" id="{88CB40D9-174E-4140-9B69-E36FFA9CF264}"/>
              </a:ext>
            </a:extLst>
          </p:cNvPr>
          <p:cNvGrpSpPr>
            <a:grpSpLocks/>
          </p:cNvGrpSpPr>
          <p:nvPr/>
        </p:nvGrpSpPr>
        <p:grpSpPr bwMode="auto">
          <a:xfrm>
            <a:off x="554036" y="4464572"/>
            <a:ext cx="4346577" cy="1443038"/>
            <a:chOff x="503" y="2966"/>
            <a:chExt cx="2738" cy="909"/>
          </a:xfrm>
          <a:solidFill>
            <a:schemeClr val="bg2">
              <a:lumMod val="10000"/>
              <a:lumOff val="90000"/>
            </a:schemeClr>
          </a:solidFill>
        </p:grpSpPr>
        <p:grpSp>
          <p:nvGrpSpPr>
            <p:cNvPr id="9" name="Group 8">
              <a:extLst>
                <a:ext uri="{FF2B5EF4-FFF2-40B4-BE49-F238E27FC236}">
                  <a16:creationId xmlns:a16="http://schemas.microsoft.com/office/drawing/2014/main" id="{29EC101F-9529-4771-9FA4-A0C8C23BDCE7}"/>
                </a:ext>
              </a:extLst>
            </p:cNvPr>
            <p:cNvGrpSpPr>
              <a:grpSpLocks/>
            </p:cNvGrpSpPr>
            <p:nvPr/>
          </p:nvGrpSpPr>
          <p:grpSpPr bwMode="auto">
            <a:xfrm>
              <a:off x="730" y="3273"/>
              <a:ext cx="350" cy="296"/>
              <a:chOff x="4288" y="1746"/>
              <a:chExt cx="350" cy="296"/>
            </a:xfrm>
            <a:grpFill/>
          </p:grpSpPr>
          <p:sp>
            <p:nvSpPr>
              <p:cNvPr id="39" name="Oval 38">
                <a:extLst>
                  <a:ext uri="{FF2B5EF4-FFF2-40B4-BE49-F238E27FC236}">
                    <a16:creationId xmlns:a16="http://schemas.microsoft.com/office/drawing/2014/main" id="{05A36D82-A61C-452A-9B2E-6CAB26C4770D}"/>
                  </a:ext>
                </a:extLst>
              </p:cNvPr>
              <p:cNvSpPr>
                <a:spLocks noChangeArrowheads="1"/>
              </p:cNvSpPr>
              <p:nvPr/>
            </p:nvSpPr>
            <p:spPr bwMode="auto">
              <a:xfrm>
                <a:off x="4288" y="1746"/>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0" name="Text Box 6">
                <a:extLst>
                  <a:ext uri="{FF2B5EF4-FFF2-40B4-BE49-F238E27FC236}">
                    <a16:creationId xmlns:a16="http://schemas.microsoft.com/office/drawing/2014/main" id="{DC706A42-6B07-4AB7-93C0-E2CC6B2FE033}"/>
                  </a:ext>
                </a:extLst>
              </p:cNvPr>
              <p:cNvSpPr txBox="1">
                <a:spLocks noChangeArrowheads="1"/>
              </p:cNvSpPr>
              <p:nvPr/>
            </p:nvSpPr>
            <p:spPr bwMode="auto">
              <a:xfrm>
                <a:off x="4365" y="1769"/>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dirty="0">
                    <a:solidFill>
                      <a:schemeClr val="tx1"/>
                    </a:solidFill>
                  </a:rPr>
                  <a:t>1</a:t>
                </a:r>
              </a:p>
            </p:txBody>
          </p:sp>
        </p:grpSp>
        <p:grpSp>
          <p:nvGrpSpPr>
            <p:cNvPr id="10" name="Group 9">
              <a:extLst>
                <a:ext uri="{FF2B5EF4-FFF2-40B4-BE49-F238E27FC236}">
                  <a16:creationId xmlns:a16="http://schemas.microsoft.com/office/drawing/2014/main" id="{51EDCF6C-7563-4571-A878-AAC199618E13}"/>
                </a:ext>
              </a:extLst>
            </p:cNvPr>
            <p:cNvGrpSpPr>
              <a:grpSpLocks/>
            </p:cNvGrpSpPr>
            <p:nvPr/>
          </p:nvGrpSpPr>
          <p:grpSpPr bwMode="auto">
            <a:xfrm>
              <a:off x="1255" y="2966"/>
              <a:ext cx="380" cy="908"/>
              <a:chOff x="1346" y="2965"/>
              <a:chExt cx="380" cy="908"/>
            </a:xfrm>
            <a:grpFill/>
          </p:grpSpPr>
          <p:grpSp>
            <p:nvGrpSpPr>
              <p:cNvPr id="33" name="Group 32">
                <a:extLst>
                  <a:ext uri="{FF2B5EF4-FFF2-40B4-BE49-F238E27FC236}">
                    <a16:creationId xmlns:a16="http://schemas.microsoft.com/office/drawing/2014/main" id="{E84749DE-CC4B-4EA7-990C-4F943C757103}"/>
                  </a:ext>
                </a:extLst>
              </p:cNvPr>
              <p:cNvGrpSpPr>
                <a:grpSpLocks/>
              </p:cNvGrpSpPr>
              <p:nvPr/>
            </p:nvGrpSpPr>
            <p:grpSpPr bwMode="auto">
              <a:xfrm>
                <a:off x="1346" y="3577"/>
                <a:ext cx="350" cy="296"/>
                <a:chOff x="4738" y="2684"/>
                <a:chExt cx="350" cy="296"/>
              </a:xfrm>
              <a:grpFill/>
            </p:grpSpPr>
            <p:sp>
              <p:nvSpPr>
                <p:cNvPr id="37" name="Oval 36">
                  <a:extLst>
                    <a:ext uri="{FF2B5EF4-FFF2-40B4-BE49-F238E27FC236}">
                      <a16:creationId xmlns:a16="http://schemas.microsoft.com/office/drawing/2014/main" id="{ADC4E660-2408-4CC5-8FE3-9077F1B7B626}"/>
                    </a:ext>
                  </a:extLst>
                </p:cNvPr>
                <p:cNvSpPr>
                  <a:spLocks noChangeArrowheads="1"/>
                </p:cNvSpPr>
                <p:nvPr/>
              </p:nvSpPr>
              <p:spPr bwMode="auto">
                <a:xfrm>
                  <a:off x="4738" y="2684"/>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8" name="Text Box 8">
                  <a:extLst>
                    <a:ext uri="{FF2B5EF4-FFF2-40B4-BE49-F238E27FC236}">
                      <a16:creationId xmlns:a16="http://schemas.microsoft.com/office/drawing/2014/main" id="{B6BBFF73-EFDA-49E8-BC56-2E6263676482}"/>
                    </a:ext>
                  </a:extLst>
                </p:cNvPr>
                <p:cNvSpPr txBox="1">
                  <a:spLocks noChangeArrowheads="1"/>
                </p:cNvSpPr>
                <p:nvPr/>
              </p:nvSpPr>
              <p:spPr bwMode="auto">
                <a:xfrm>
                  <a:off x="4815" y="2707"/>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3</a:t>
                  </a:r>
                </a:p>
              </p:txBody>
            </p:sp>
          </p:grpSp>
          <p:grpSp>
            <p:nvGrpSpPr>
              <p:cNvPr id="34" name="Group 33">
                <a:extLst>
                  <a:ext uri="{FF2B5EF4-FFF2-40B4-BE49-F238E27FC236}">
                    <a16:creationId xmlns:a16="http://schemas.microsoft.com/office/drawing/2014/main" id="{9598C96C-DE17-457C-B55B-39E81C277E82}"/>
                  </a:ext>
                </a:extLst>
              </p:cNvPr>
              <p:cNvGrpSpPr>
                <a:grpSpLocks/>
              </p:cNvGrpSpPr>
              <p:nvPr/>
            </p:nvGrpSpPr>
            <p:grpSpPr bwMode="auto">
              <a:xfrm>
                <a:off x="1376" y="2965"/>
                <a:ext cx="350" cy="296"/>
                <a:chOff x="3838" y="2684"/>
                <a:chExt cx="350" cy="296"/>
              </a:xfrm>
              <a:grpFill/>
            </p:grpSpPr>
            <p:sp>
              <p:nvSpPr>
                <p:cNvPr id="35" name="Oval 34">
                  <a:extLst>
                    <a:ext uri="{FF2B5EF4-FFF2-40B4-BE49-F238E27FC236}">
                      <a16:creationId xmlns:a16="http://schemas.microsoft.com/office/drawing/2014/main" id="{AC03F766-D7DE-42BD-A4FD-F08E20C92E2D}"/>
                    </a:ext>
                  </a:extLst>
                </p:cNvPr>
                <p:cNvSpPr>
                  <a:spLocks noChangeArrowheads="1"/>
                </p:cNvSpPr>
                <p:nvPr/>
              </p:nvSpPr>
              <p:spPr bwMode="auto">
                <a:xfrm>
                  <a:off x="3838" y="2684"/>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6" name="Text Box 10">
                  <a:extLst>
                    <a:ext uri="{FF2B5EF4-FFF2-40B4-BE49-F238E27FC236}">
                      <a16:creationId xmlns:a16="http://schemas.microsoft.com/office/drawing/2014/main" id="{E961B49C-117F-48A5-88F2-7F2473DF89BC}"/>
                    </a:ext>
                  </a:extLst>
                </p:cNvPr>
                <p:cNvSpPr txBox="1">
                  <a:spLocks noChangeArrowheads="1"/>
                </p:cNvSpPr>
                <p:nvPr/>
              </p:nvSpPr>
              <p:spPr bwMode="auto">
                <a:xfrm>
                  <a:off x="3915" y="2707"/>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2</a:t>
                  </a:r>
                </a:p>
              </p:txBody>
            </p:sp>
          </p:grpSp>
        </p:grpSp>
        <p:grpSp>
          <p:nvGrpSpPr>
            <p:cNvPr id="11" name="Group 10">
              <a:extLst>
                <a:ext uri="{FF2B5EF4-FFF2-40B4-BE49-F238E27FC236}">
                  <a16:creationId xmlns:a16="http://schemas.microsoft.com/office/drawing/2014/main" id="{3DB99081-7B87-4BE0-A42B-4E4230142385}"/>
                </a:ext>
              </a:extLst>
            </p:cNvPr>
            <p:cNvGrpSpPr>
              <a:grpSpLocks/>
            </p:cNvGrpSpPr>
            <p:nvPr/>
          </p:nvGrpSpPr>
          <p:grpSpPr bwMode="auto">
            <a:xfrm>
              <a:off x="2891" y="3273"/>
              <a:ext cx="350" cy="296"/>
              <a:chOff x="4288" y="3622"/>
              <a:chExt cx="350" cy="296"/>
            </a:xfrm>
            <a:grpFill/>
          </p:grpSpPr>
          <p:sp>
            <p:nvSpPr>
              <p:cNvPr id="31" name="Oval 30">
                <a:extLst>
                  <a:ext uri="{FF2B5EF4-FFF2-40B4-BE49-F238E27FC236}">
                    <a16:creationId xmlns:a16="http://schemas.microsoft.com/office/drawing/2014/main" id="{875D6756-4818-4042-B3DD-2B21A5E55AED}"/>
                  </a:ext>
                </a:extLst>
              </p:cNvPr>
              <p:cNvSpPr>
                <a:spLocks noChangeArrowheads="1"/>
              </p:cNvSpPr>
              <p:nvPr/>
            </p:nvSpPr>
            <p:spPr bwMode="auto">
              <a:xfrm>
                <a:off x="4288" y="3622"/>
                <a:ext cx="350" cy="296"/>
              </a:xfrm>
              <a:prstGeom prst="ellipse">
                <a:avLst/>
              </a:prstGeom>
              <a:grp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2" name="Text Box 12">
                <a:extLst>
                  <a:ext uri="{FF2B5EF4-FFF2-40B4-BE49-F238E27FC236}">
                    <a16:creationId xmlns:a16="http://schemas.microsoft.com/office/drawing/2014/main" id="{0F8C9965-E549-469D-9240-812B277B3BDC}"/>
                  </a:ext>
                </a:extLst>
              </p:cNvPr>
              <p:cNvSpPr txBox="1">
                <a:spLocks noChangeArrowheads="1"/>
              </p:cNvSpPr>
              <p:nvPr/>
            </p:nvSpPr>
            <p:spPr bwMode="auto">
              <a:xfrm>
                <a:off x="4365" y="3645"/>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7</a:t>
                </a:r>
              </a:p>
            </p:txBody>
          </p:sp>
        </p:grpSp>
        <p:sp>
          <p:nvSpPr>
            <p:cNvPr id="12" name="Line 13">
              <a:extLst>
                <a:ext uri="{FF2B5EF4-FFF2-40B4-BE49-F238E27FC236}">
                  <a16:creationId xmlns:a16="http://schemas.microsoft.com/office/drawing/2014/main" id="{88858E48-FFC2-44EB-9261-6460A9198E7D}"/>
                </a:ext>
              </a:extLst>
            </p:cNvPr>
            <p:cNvSpPr>
              <a:spLocks noChangeShapeType="1"/>
            </p:cNvSpPr>
            <p:nvPr/>
          </p:nvSpPr>
          <p:spPr bwMode="auto">
            <a:xfrm flipV="1">
              <a:off x="1075" y="3193"/>
              <a:ext cx="250" cy="16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3" name="Line 17">
              <a:extLst>
                <a:ext uri="{FF2B5EF4-FFF2-40B4-BE49-F238E27FC236}">
                  <a16:creationId xmlns:a16="http://schemas.microsoft.com/office/drawing/2014/main" id="{1B666038-860B-45D9-9E5C-BCF96E8E42C1}"/>
                </a:ext>
              </a:extLst>
            </p:cNvPr>
            <p:cNvSpPr>
              <a:spLocks noChangeShapeType="1"/>
            </p:cNvSpPr>
            <p:nvPr/>
          </p:nvSpPr>
          <p:spPr bwMode="auto">
            <a:xfrm>
              <a:off x="503" y="3421"/>
              <a:ext cx="223" cy="0"/>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nvGrpSpPr>
            <p:cNvPr id="14" name="Group 13">
              <a:extLst>
                <a:ext uri="{FF2B5EF4-FFF2-40B4-BE49-F238E27FC236}">
                  <a16:creationId xmlns:a16="http://schemas.microsoft.com/office/drawing/2014/main" id="{89FB9FB9-F22E-4151-9D43-60C0E67C9858}"/>
                </a:ext>
              </a:extLst>
            </p:cNvPr>
            <p:cNvGrpSpPr>
              <a:grpSpLocks/>
            </p:cNvGrpSpPr>
            <p:nvPr/>
          </p:nvGrpSpPr>
          <p:grpSpPr bwMode="auto">
            <a:xfrm>
              <a:off x="1810" y="3273"/>
              <a:ext cx="350" cy="296"/>
              <a:chOff x="4288" y="1746"/>
              <a:chExt cx="350" cy="296"/>
            </a:xfrm>
            <a:grpFill/>
          </p:grpSpPr>
          <p:sp>
            <p:nvSpPr>
              <p:cNvPr id="29" name="Oval 28">
                <a:extLst>
                  <a:ext uri="{FF2B5EF4-FFF2-40B4-BE49-F238E27FC236}">
                    <a16:creationId xmlns:a16="http://schemas.microsoft.com/office/drawing/2014/main" id="{0595F55E-BE82-40A9-A415-343D73977AEF}"/>
                  </a:ext>
                </a:extLst>
              </p:cNvPr>
              <p:cNvSpPr>
                <a:spLocks noChangeArrowheads="1"/>
              </p:cNvSpPr>
              <p:nvPr/>
            </p:nvSpPr>
            <p:spPr bwMode="auto">
              <a:xfrm>
                <a:off x="4288" y="1746"/>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0" name="Text Box 24">
                <a:extLst>
                  <a:ext uri="{FF2B5EF4-FFF2-40B4-BE49-F238E27FC236}">
                    <a16:creationId xmlns:a16="http://schemas.microsoft.com/office/drawing/2014/main" id="{200561B2-E724-48DE-82FB-42C6095D6B16}"/>
                  </a:ext>
                </a:extLst>
              </p:cNvPr>
              <p:cNvSpPr txBox="1">
                <a:spLocks noChangeArrowheads="1"/>
              </p:cNvSpPr>
              <p:nvPr/>
            </p:nvSpPr>
            <p:spPr bwMode="auto">
              <a:xfrm>
                <a:off x="4364" y="1769"/>
                <a:ext cx="197"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dirty="0">
                    <a:solidFill>
                      <a:schemeClr val="tx1"/>
                    </a:solidFill>
                  </a:rPr>
                  <a:t>4</a:t>
                </a:r>
              </a:p>
            </p:txBody>
          </p:sp>
        </p:grpSp>
        <p:grpSp>
          <p:nvGrpSpPr>
            <p:cNvPr id="15" name="Group 14">
              <a:extLst>
                <a:ext uri="{FF2B5EF4-FFF2-40B4-BE49-F238E27FC236}">
                  <a16:creationId xmlns:a16="http://schemas.microsoft.com/office/drawing/2014/main" id="{29C08935-5454-4592-805F-85C68E732B3A}"/>
                </a:ext>
              </a:extLst>
            </p:cNvPr>
            <p:cNvGrpSpPr>
              <a:grpSpLocks/>
            </p:cNvGrpSpPr>
            <p:nvPr/>
          </p:nvGrpSpPr>
          <p:grpSpPr bwMode="auto">
            <a:xfrm>
              <a:off x="2335" y="2967"/>
              <a:ext cx="380" cy="908"/>
              <a:chOff x="2450" y="2968"/>
              <a:chExt cx="380" cy="908"/>
            </a:xfrm>
            <a:grpFill/>
          </p:grpSpPr>
          <p:grpSp>
            <p:nvGrpSpPr>
              <p:cNvPr id="23" name="Group 22">
                <a:extLst>
                  <a:ext uri="{FF2B5EF4-FFF2-40B4-BE49-F238E27FC236}">
                    <a16:creationId xmlns:a16="http://schemas.microsoft.com/office/drawing/2014/main" id="{CF911BDA-36FE-48FC-A2D7-F1D5E7F78B66}"/>
                  </a:ext>
                </a:extLst>
              </p:cNvPr>
              <p:cNvGrpSpPr>
                <a:grpSpLocks/>
              </p:cNvGrpSpPr>
              <p:nvPr/>
            </p:nvGrpSpPr>
            <p:grpSpPr bwMode="auto">
              <a:xfrm>
                <a:off x="2450" y="3580"/>
                <a:ext cx="350" cy="296"/>
                <a:chOff x="4738" y="2684"/>
                <a:chExt cx="350" cy="296"/>
              </a:xfrm>
              <a:grpFill/>
            </p:grpSpPr>
            <p:sp>
              <p:nvSpPr>
                <p:cNvPr id="27" name="Oval 26">
                  <a:extLst>
                    <a:ext uri="{FF2B5EF4-FFF2-40B4-BE49-F238E27FC236}">
                      <a16:creationId xmlns:a16="http://schemas.microsoft.com/office/drawing/2014/main" id="{F275CA60-ACD6-4760-8EF1-72C7FBDAF9F7}"/>
                    </a:ext>
                  </a:extLst>
                </p:cNvPr>
                <p:cNvSpPr>
                  <a:spLocks noChangeArrowheads="1"/>
                </p:cNvSpPr>
                <p:nvPr/>
              </p:nvSpPr>
              <p:spPr bwMode="auto">
                <a:xfrm>
                  <a:off x="4738" y="2684"/>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8" name="Text Box 27">
                  <a:extLst>
                    <a:ext uri="{FF2B5EF4-FFF2-40B4-BE49-F238E27FC236}">
                      <a16:creationId xmlns:a16="http://schemas.microsoft.com/office/drawing/2014/main" id="{EB86F496-ACF2-49EA-B8DE-52D3F36C7A72}"/>
                    </a:ext>
                  </a:extLst>
                </p:cNvPr>
                <p:cNvSpPr txBox="1">
                  <a:spLocks noChangeArrowheads="1"/>
                </p:cNvSpPr>
                <p:nvPr/>
              </p:nvSpPr>
              <p:spPr bwMode="auto">
                <a:xfrm>
                  <a:off x="4815" y="2707"/>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6</a:t>
                  </a:r>
                </a:p>
              </p:txBody>
            </p:sp>
          </p:grpSp>
          <p:grpSp>
            <p:nvGrpSpPr>
              <p:cNvPr id="24" name="Group 23">
                <a:extLst>
                  <a:ext uri="{FF2B5EF4-FFF2-40B4-BE49-F238E27FC236}">
                    <a16:creationId xmlns:a16="http://schemas.microsoft.com/office/drawing/2014/main" id="{10741439-7127-4DFA-A360-5171EA1BC497}"/>
                  </a:ext>
                </a:extLst>
              </p:cNvPr>
              <p:cNvGrpSpPr>
                <a:grpSpLocks/>
              </p:cNvGrpSpPr>
              <p:nvPr/>
            </p:nvGrpSpPr>
            <p:grpSpPr bwMode="auto">
              <a:xfrm>
                <a:off x="2480" y="2968"/>
                <a:ext cx="350" cy="296"/>
                <a:chOff x="3838" y="2684"/>
                <a:chExt cx="350" cy="296"/>
              </a:xfrm>
              <a:grpFill/>
            </p:grpSpPr>
            <p:sp>
              <p:nvSpPr>
                <p:cNvPr id="25" name="Oval 24">
                  <a:extLst>
                    <a:ext uri="{FF2B5EF4-FFF2-40B4-BE49-F238E27FC236}">
                      <a16:creationId xmlns:a16="http://schemas.microsoft.com/office/drawing/2014/main" id="{126D4758-AFF3-4B0D-B28F-70CF525B3B80}"/>
                    </a:ext>
                  </a:extLst>
                </p:cNvPr>
                <p:cNvSpPr>
                  <a:spLocks noChangeArrowheads="1"/>
                </p:cNvSpPr>
                <p:nvPr/>
              </p:nvSpPr>
              <p:spPr bwMode="auto">
                <a:xfrm>
                  <a:off x="3838" y="2684"/>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6" name="Text Box 30">
                  <a:extLst>
                    <a:ext uri="{FF2B5EF4-FFF2-40B4-BE49-F238E27FC236}">
                      <a16:creationId xmlns:a16="http://schemas.microsoft.com/office/drawing/2014/main" id="{5F5C972F-BCC7-4FEF-83F1-36A95D954B29}"/>
                    </a:ext>
                  </a:extLst>
                </p:cNvPr>
                <p:cNvSpPr txBox="1">
                  <a:spLocks noChangeArrowheads="1"/>
                </p:cNvSpPr>
                <p:nvPr/>
              </p:nvSpPr>
              <p:spPr bwMode="auto">
                <a:xfrm>
                  <a:off x="3915" y="2707"/>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5</a:t>
                  </a:r>
                </a:p>
              </p:txBody>
            </p:sp>
          </p:grpSp>
        </p:grpSp>
        <p:sp>
          <p:nvSpPr>
            <p:cNvPr id="16" name="Line 33">
              <a:extLst>
                <a:ext uri="{FF2B5EF4-FFF2-40B4-BE49-F238E27FC236}">
                  <a16:creationId xmlns:a16="http://schemas.microsoft.com/office/drawing/2014/main" id="{86394FE3-C396-4666-8910-2884FA8A8002}"/>
                </a:ext>
              </a:extLst>
            </p:cNvPr>
            <p:cNvSpPr>
              <a:spLocks noChangeShapeType="1"/>
            </p:cNvSpPr>
            <p:nvPr/>
          </p:nvSpPr>
          <p:spPr bwMode="auto">
            <a:xfrm flipV="1">
              <a:off x="2679" y="3513"/>
              <a:ext cx="250" cy="16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7" name="Line 34">
              <a:extLst>
                <a:ext uri="{FF2B5EF4-FFF2-40B4-BE49-F238E27FC236}">
                  <a16:creationId xmlns:a16="http://schemas.microsoft.com/office/drawing/2014/main" id="{A8244160-D6EF-44FC-AA86-8931ADCECBB9}"/>
                </a:ext>
              </a:extLst>
            </p:cNvPr>
            <p:cNvSpPr>
              <a:spLocks noChangeShapeType="1"/>
            </p:cNvSpPr>
            <p:nvPr/>
          </p:nvSpPr>
          <p:spPr bwMode="auto">
            <a:xfrm flipV="1">
              <a:off x="1595" y="3513"/>
              <a:ext cx="250" cy="16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8" name="Line 35">
              <a:extLst>
                <a:ext uri="{FF2B5EF4-FFF2-40B4-BE49-F238E27FC236}">
                  <a16:creationId xmlns:a16="http://schemas.microsoft.com/office/drawing/2014/main" id="{E0D97F94-08F7-4E41-B01B-A722C6A6B3E0}"/>
                </a:ext>
              </a:extLst>
            </p:cNvPr>
            <p:cNvSpPr>
              <a:spLocks noChangeShapeType="1"/>
            </p:cNvSpPr>
            <p:nvPr/>
          </p:nvSpPr>
          <p:spPr bwMode="auto">
            <a:xfrm flipV="1">
              <a:off x="2147" y="3193"/>
              <a:ext cx="250" cy="16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9" name="Line 36">
              <a:extLst>
                <a:ext uri="{FF2B5EF4-FFF2-40B4-BE49-F238E27FC236}">
                  <a16:creationId xmlns:a16="http://schemas.microsoft.com/office/drawing/2014/main" id="{674955E9-58B3-47C8-A27E-F46768CFD772}"/>
                </a:ext>
              </a:extLst>
            </p:cNvPr>
            <p:cNvSpPr>
              <a:spLocks noChangeShapeType="1"/>
            </p:cNvSpPr>
            <p:nvPr/>
          </p:nvSpPr>
          <p:spPr bwMode="auto">
            <a:xfrm>
              <a:off x="1055" y="3517"/>
              <a:ext cx="218" cy="15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0" name="Line 37">
              <a:extLst>
                <a:ext uri="{FF2B5EF4-FFF2-40B4-BE49-F238E27FC236}">
                  <a16:creationId xmlns:a16="http://schemas.microsoft.com/office/drawing/2014/main" id="{6930B36D-57B6-4B67-AC57-93ADABC1F3C7}"/>
                </a:ext>
              </a:extLst>
            </p:cNvPr>
            <p:cNvSpPr>
              <a:spLocks noChangeShapeType="1"/>
            </p:cNvSpPr>
            <p:nvPr/>
          </p:nvSpPr>
          <p:spPr bwMode="auto">
            <a:xfrm>
              <a:off x="1607" y="3198"/>
              <a:ext cx="218" cy="15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1" name="Line 38">
              <a:extLst>
                <a:ext uri="{FF2B5EF4-FFF2-40B4-BE49-F238E27FC236}">
                  <a16:creationId xmlns:a16="http://schemas.microsoft.com/office/drawing/2014/main" id="{7EE18FF6-3C8E-4E8B-A479-F0671D25C427}"/>
                </a:ext>
              </a:extLst>
            </p:cNvPr>
            <p:cNvSpPr>
              <a:spLocks noChangeShapeType="1"/>
            </p:cNvSpPr>
            <p:nvPr/>
          </p:nvSpPr>
          <p:spPr bwMode="auto">
            <a:xfrm>
              <a:off x="2123" y="3518"/>
              <a:ext cx="218" cy="15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2" name="Line 39">
              <a:extLst>
                <a:ext uri="{FF2B5EF4-FFF2-40B4-BE49-F238E27FC236}">
                  <a16:creationId xmlns:a16="http://schemas.microsoft.com/office/drawing/2014/main" id="{8BD944ED-AE71-453D-8DB3-1AD71B8BD4A1}"/>
                </a:ext>
              </a:extLst>
            </p:cNvPr>
            <p:cNvSpPr>
              <a:spLocks noChangeShapeType="1"/>
            </p:cNvSpPr>
            <p:nvPr/>
          </p:nvSpPr>
          <p:spPr bwMode="auto">
            <a:xfrm>
              <a:off x="2707" y="3197"/>
              <a:ext cx="218" cy="157"/>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sp>
        <p:nvSpPr>
          <p:cNvPr id="41" name="Text Box 40">
            <a:extLst>
              <a:ext uri="{FF2B5EF4-FFF2-40B4-BE49-F238E27FC236}">
                <a16:creationId xmlns:a16="http://schemas.microsoft.com/office/drawing/2014/main" id="{8B61F415-A3A1-4F2F-B9FF-17A6BA880D62}"/>
              </a:ext>
            </a:extLst>
          </p:cNvPr>
          <p:cNvSpPr txBox="1">
            <a:spLocks noChangeArrowheads="1"/>
          </p:cNvSpPr>
          <p:nvPr/>
        </p:nvSpPr>
        <p:spPr bwMode="auto">
          <a:xfrm>
            <a:off x="5176837" y="4120552"/>
            <a:ext cx="3303588" cy="1938992"/>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u="sng" dirty="0">
                <a:solidFill>
                  <a:schemeClr val="tx1"/>
                </a:solidFill>
                <a:latin typeface="Gill Sans MT" pitchFamily="34" charset="0"/>
              </a:rPr>
              <a:t>Double-diamond graph</a:t>
            </a:r>
          </a:p>
          <a:p>
            <a:pPr algn="ctr"/>
            <a:r>
              <a:rPr lang="en-US" dirty="0">
                <a:solidFill>
                  <a:schemeClr val="tx1"/>
                </a:solidFill>
                <a:latin typeface="Gill Sans MT" pitchFamily="34" charset="0"/>
              </a:rPr>
              <a:t>Four test paths</a:t>
            </a:r>
          </a:p>
          <a:p>
            <a:pPr algn="ctr"/>
            <a:r>
              <a:rPr lang="en-US" dirty="0">
                <a:solidFill>
                  <a:schemeClr val="tx1"/>
                </a:solidFill>
                <a:latin typeface="Gill Sans MT" pitchFamily="34" charset="0"/>
              </a:rPr>
              <a:t>[1, 2, 4, 5, 7]</a:t>
            </a:r>
          </a:p>
          <a:p>
            <a:pPr algn="ctr"/>
            <a:r>
              <a:rPr lang="en-US" dirty="0">
                <a:solidFill>
                  <a:schemeClr val="tx1"/>
                </a:solidFill>
                <a:latin typeface="Gill Sans MT" pitchFamily="34" charset="0"/>
              </a:rPr>
              <a:t>[1, 2, 4, 6, 7]</a:t>
            </a:r>
          </a:p>
          <a:p>
            <a:pPr algn="ctr"/>
            <a:r>
              <a:rPr lang="en-US" dirty="0">
                <a:solidFill>
                  <a:schemeClr val="tx1"/>
                </a:solidFill>
                <a:latin typeface="Gill Sans MT" pitchFamily="34" charset="0"/>
              </a:rPr>
              <a:t>[1, 3, 4, 5, 7]</a:t>
            </a:r>
          </a:p>
          <a:p>
            <a:pPr algn="ctr"/>
            <a:r>
              <a:rPr lang="en-US" dirty="0">
                <a:solidFill>
                  <a:schemeClr val="tx1"/>
                </a:solidFill>
                <a:latin typeface="Gill Sans MT" pitchFamily="34" charset="0"/>
              </a:rPr>
              <a:t>[1, 3, 4, 6, 7]</a:t>
            </a:r>
          </a:p>
        </p:txBody>
      </p:sp>
    </p:spTree>
    <p:extLst>
      <p:ext uri="{BB962C8B-B14F-4D97-AF65-F5344CB8AC3E}">
        <p14:creationId xmlns:p14="http://schemas.microsoft.com/office/powerpoint/2010/main" val="1865246784"/>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58CE-78E2-48E2-B1F3-53428C05290D}"/>
              </a:ext>
            </a:extLst>
          </p:cNvPr>
          <p:cNvSpPr>
            <a:spLocks noGrp="1"/>
          </p:cNvSpPr>
          <p:nvPr>
            <p:ph type="title"/>
          </p:nvPr>
        </p:nvSpPr>
        <p:spPr/>
        <p:txBody>
          <a:bodyPr/>
          <a:lstStyle/>
          <a:p>
            <a:r>
              <a:rPr lang="en-US" dirty="0"/>
              <a:t>Testing &amp; Covering Graphs </a:t>
            </a:r>
          </a:p>
        </p:txBody>
      </p:sp>
      <p:sp>
        <p:nvSpPr>
          <p:cNvPr id="3" name="Content Placeholder 2">
            <a:extLst>
              <a:ext uri="{FF2B5EF4-FFF2-40B4-BE49-F238E27FC236}">
                <a16:creationId xmlns:a16="http://schemas.microsoft.com/office/drawing/2014/main" id="{7CE70FCE-879A-4751-92B4-2B5932A70A02}"/>
              </a:ext>
            </a:extLst>
          </p:cNvPr>
          <p:cNvSpPr>
            <a:spLocks noGrp="1"/>
          </p:cNvSpPr>
          <p:nvPr>
            <p:ph idx="1"/>
          </p:nvPr>
        </p:nvSpPr>
        <p:spPr>
          <a:xfrm>
            <a:off x="900113" y="1560513"/>
            <a:ext cx="8001000" cy="2444551"/>
          </a:xfrm>
        </p:spPr>
        <p:txBody>
          <a:bodyPr/>
          <a:lstStyle/>
          <a:p>
            <a:r>
              <a:rPr lang="en-US" dirty="0"/>
              <a:t>We use graphs in testing so as to:</a:t>
            </a:r>
          </a:p>
          <a:p>
            <a:pPr lvl="1"/>
            <a:r>
              <a:rPr lang="en-US" dirty="0"/>
              <a:t>Develop a model of the software as a graph</a:t>
            </a:r>
          </a:p>
          <a:p>
            <a:pPr lvl="1"/>
            <a:r>
              <a:rPr lang="en-US" dirty="0"/>
              <a:t>Require tests to visit or tour specific sets of nodes and edges</a:t>
            </a:r>
          </a:p>
          <a:p>
            <a:pPr lvl="1"/>
            <a:endParaRPr lang="en-US" dirty="0"/>
          </a:p>
          <a:p>
            <a:endParaRPr lang="en-US" dirty="0"/>
          </a:p>
        </p:txBody>
      </p:sp>
      <p:sp>
        <p:nvSpPr>
          <p:cNvPr id="4" name="Footer Placeholder 3">
            <a:extLst>
              <a:ext uri="{FF2B5EF4-FFF2-40B4-BE49-F238E27FC236}">
                <a16:creationId xmlns:a16="http://schemas.microsoft.com/office/drawing/2014/main" id="{ADD09CA8-0B04-4E4A-88DF-2DB033B1D9F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B2F2D6F4-346A-4E98-B858-E43DE1CFD54B}"/>
              </a:ext>
            </a:extLst>
          </p:cNvPr>
          <p:cNvSpPr>
            <a:spLocks noGrp="1"/>
          </p:cNvSpPr>
          <p:nvPr>
            <p:ph type="sldNum" sz="quarter" idx="12"/>
          </p:nvPr>
        </p:nvSpPr>
        <p:spPr/>
        <p:txBody>
          <a:bodyPr/>
          <a:lstStyle/>
          <a:p>
            <a:fld id="{E0C33045-984B-4F44-A077-3B45BEEE9467}" type="slidenum">
              <a:rPr lang="ja-JP" altLang="en-US" smtClean="0"/>
              <a:pPr/>
              <a:t>11</a:t>
            </a:fld>
            <a:endParaRPr lang="en-US" altLang="ja-JP"/>
          </a:p>
        </p:txBody>
      </p:sp>
      <p:sp>
        <p:nvSpPr>
          <p:cNvPr id="6" name="Rectangle 5">
            <a:extLst>
              <a:ext uri="{FF2B5EF4-FFF2-40B4-BE49-F238E27FC236}">
                <a16:creationId xmlns:a16="http://schemas.microsoft.com/office/drawing/2014/main" id="{9806D082-3781-4D2E-8D81-C9AD3CE35B05}"/>
              </a:ext>
            </a:extLst>
          </p:cNvPr>
          <p:cNvSpPr/>
          <p:nvPr/>
        </p:nvSpPr>
        <p:spPr>
          <a:xfrm>
            <a:off x="1036936" y="4149080"/>
            <a:ext cx="7488832" cy="1532727"/>
          </a:xfrm>
          <a:prstGeom prst="rect">
            <a:avLst/>
          </a:prstGeom>
        </p:spPr>
        <p:txBody>
          <a:bodyPr wrap="square">
            <a:spAutoFit/>
          </a:bodyPr>
          <a:lstStyle/>
          <a:p>
            <a:pPr marL="285750" indent="-285750">
              <a:lnSpc>
                <a:spcPct val="90000"/>
              </a:lnSpc>
              <a:spcBef>
                <a:spcPct val="30000"/>
              </a:spcBef>
              <a:buSzPct val="85000"/>
              <a:buFontTx/>
              <a:buChar char="•"/>
            </a:pPr>
            <a:r>
              <a:rPr lang="en-US" dirty="0">
                <a:solidFill>
                  <a:schemeClr val="tx2"/>
                </a:solidFill>
                <a:latin typeface="Gill Sans MT" pitchFamily="34" charset="0"/>
              </a:rPr>
              <a:t>Structural Coverage Criteria</a:t>
            </a:r>
            <a:r>
              <a:rPr lang="en-US" dirty="0">
                <a:latin typeface="Gill Sans MT" pitchFamily="34" charset="0"/>
              </a:rPr>
              <a:t>: </a:t>
            </a:r>
            <a:r>
              <a:rPr lang="en-US" b="0" dirty="0">
                <a:latin typeface="Gill Sans MT" pitchFamily="34" charset="0"/>
              </a:rPr>
              <a:t>Defined on a graph just in terms of nodes and edges</a:t>
            </a:r>
          </a:p>
          <a:p>
            <a:pPr marL="285750" indent="-285750">
              <a:lnSpc>
                <a:spcPct val="90000"/>
              </a:lnSpc>
              <a:spcBef>
                <a:spcPct val="30000"/>
              </a:spcBef>
              <a:buSzPct val="85000"/>
              <a:buFontTx/>
              <a:buChar char="•"/>
            </a:pPr>
            <a:r>
              <a:rPr lang="en-US" dirty="0">
                <a:solidFill>
                  <a:schemeClr val="tx2"/>
                </a:solidFill>
                <a:latin typeface="Gill Sans MT" pitchFamily="34" charset="0"/>
              </a:rPr>
              <a:t>Data Flow Coverage Criteria</a:t>
            </a:r>
            <a:r>
              <a:rPr lang="en-US" dirty="0">
                <a:latin typeface="Gill Sans MT" pitchFamily="34" charset="0"/>
              </a:rPr>
              <a:t>: </a:t>
            </a:r>
            <a:r>
              <a:rPr lang="en-US" b="0" dirty="0">
                <a:latin typeface="Gill Sans MT" pitchFamily="34" charset="0"/>
              </a:rPr>
              <a:t>Requires a graph to be annotated with references to variables</a:t>
            </a:r>
          </a:p>
        </p:txBody>
      </p:sp>
      <p:sp>
        <p:nvSpPr>
          <p:cNvPr id="7" name="Rectangle 6">
            <a:extLst>
              <a:ext uri="{FF2B5EF4-FFF2-40B4-BE49-F238E27FC236}">
                <a16:creationId xmlns:a16="http://schemas.microsoft.com/office/drawing/2014/main" id="{A3118C87-BE5C-4798-B819-0453BD83F0F5}"/>
              </a:ext>
            </a:extLst>
          </p:cNvPr>
          <p:cNvSpPr/>
          <p:nvPr/>
        </p:nvSpPr>
        <p:spPr>
          <a:xfrm>
            <a:off x="1448048" y="6229263"/>
            <a:ext cx="3246768"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spTree>
    <p:extLst>
      <p:ext uri="{BB962C8B-B14F-4D97-AF65-F5344CB8AC3E}">
        <p14:creationId xmlns:p14="http://schemas.microsoft.com/office/powerpoint/2010/main" val="2617351156"/>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BE3-428B-4A74-93A5-3B21F3EDE227}"/>
              </a:ext>
            </a:extLst>
          </p:cNvPr>
          <p:cNvSpPr>
            <a:spLocks noGrp="1"/>
          </p:cNvSpPr>
          <p:nvPr>
            <p:ph type="title"/>
          </p:nvPr>
        </p:nvSpPr>
        <p:spPr/>
        <p:txBody>
          <a:bodyPr/>
          <a:lstStyle/>
          <a:p>
            <a:r>
              <a:rPr lang="en-US" dirty="0"/>
              <a:t>Testing &amp; Covering Graphs </a:t>
            </a:r>
          </a:p>
        </p:txBody>
      </p:sp>
      <p:sp>
        <p:nvSpPr>
          <p:cNvPr id="3" name="Content Placeholder 2">
            <a:extLst>
              <a:ext uri="{FF2B5EF4-FFF2-40B4-BE49-F238E27FC236}">
                <a16:creationId xmlns:a16="http://schemas.microsoft.com/office/drawing/2014/main" id="{2981C80E-289C-41CB-82EF-DA80E73649EC}"/>
              </a:ext>
            </a:extLst>
          </p:cNvPr>
          <p:cNvSpPr>
            <a:spLocks noGrp="1"/>
          </p:cNvSpPr>
          <p:nvPr>
            <p:ph idx="1"/>
          </p:nvPr>
        </p:nvSpPr>
        <p:spPr>
          <a:xfrm>
            <a:off x="900113" y="1587586"/>
            <a:ext cx="8043862" cy="4357501"/>
          </a:xfrm>
        </p:spPr>
        <p:txBody>
          <a:bodyPr/>
          <a:lstStyle/>
          <a:p>
            <a:r>
              <a:rPr lang="en-US" sz="2400" dirty="0">
                <a:solidFill>
                  <a:schemeClr val="tx2"/>
                </a:solidFill>
              </a:rPr>
              <a:t>Graph</a:t>
            </a:r>
            <a:r>
              <a:rPr lang="en-US" sz="2400" dirty="0"/>
              <a:t>: Usually the control flow graph (CFG)</a:t>
            </a:r>
          </a:p>
          <a:p>
            <a:r>
              <a:rPr lang="en-US" sz="2400" dirty="0">
                <a:solidFill>
                  <a:schemeClr val="tx2"/>
                </a:solidFill>
              </a:rPr>
              <a:t>Node (line or statement) coverage</a:t>
            </a:r>
            <a:r>
              <a:rPr lang="en-US" sz="2400" dirty="0"/>
              <a:t>: Execute every program statement</a:t>
            </a:r>
          </a:p>
          <a:p>
            <a:r>
              <a:rPr lang="en-US" sz="2400" dirty="0">
                <a:solidFill>
                  <a:schemeClr val="tx2"/>
                </a:solidFill>
              </a:rPr>
              <a:t>Edge (decision or branch) coverage</a:t>
            </a:r>
            <a:r>
              <a:rPr lang="en-US" sz="2400" dirty="0"/>
              <a:t>: Execute every branch</a:t>
            </a:r>
          </a:p>
          <a:p>
            <a:r>
              <a:rPr lang="en-US" sz="2400" dirty="0">
                <a:solidFill>
                  <a:schemeClr val="tx2"/>
                </a:solidFill>
              </a:rPr>
              <a:t>Loops</a:t>
            </a:r>
            <a:r>
              <a:rPr lang="en-US" sz="2400" dirty="0"/>
              <a:t>: Looping structures such as for-loops, while-loops, etc.</a:t>
            </a:r>
          </a:p>
          <a:p>
            <a:r>
              <a:rPr lang="en-US" sz="2400" dirty="0">
                <a:solidFill>
                  <a:schemeClr val="tx2"/>
                </a:solidFill>
              </a:rPr>
              <a:t>Data flow coverage</a:t>
            </a:r>
            <a:r>
              <a:rPr lang="en-US" sz="2400" dirty="0"/>
              <a:t>: Augment the CFG with extra information</a:t>
            </a:r>
          </a:p>
          <a:p>
            <a:pPr lvl="1"/>
            <a:r>
              <a:rPr lang="en-US" sz="2000" dirty="0"/>
              <a:t>branch predicates</a:t>
            </a:r>
          </a:p>
          <a:p>
            <a:pPr lvl="1"/>
            <a:r>
              <a:rPr lang="en-US" sz="2000" b="1" dirty="0" err="1">
                <a:latin typeface="Courier New" panose="02070309020205020404" pitchFamily="49" charset="0"/>
                <a:cs typeface="Courier New" panose="02070309020205020404" pitchFamily="49" charset="0"/>
              </a:rPr>
              <a:t>defs</a:t>
            </a:r>
            <a:r>
              <a:rPr lang="en-US" sz="2000" dirty="0"/>
              <a:t> are statements that assign values to variables</a:t>
            </a:r>
          </a:p>
          <a:p>
            <a:pPr lvl="1"/>
            <a:r>
              <a:rPr lang="en-US" sz="2000" b="1" dirty="0">
                <a:latin typeface="Courier New" panose="02070309020205020404" pitchFamily="49" charset="0"/>
                <a:cs typeface="Courier New" panose="02070309020205020404" pitchFamily="49" charset="0"/>
              </a:rPr>
              <a:t>uses</a:t>
            </a:r>
            <a:r>
              <a:rPr lang="en-US" sz="2000" dirty="0"/>
              <a:t> are statements that use variables</a:t>
            </a:r>
          </a:p>
          <a:p>
            <a:endParaRPr lang="en-US" sz="2800" dirty="0"/>
          </a:p>
        </p:txBody>
      </p:sp>
      <p:sp>
        <p:nvSpPr>
          <p:cNvPr id="4" name="Footer Placeholder 3">
            <a:extLst>
              <a:ext uri="{FF2B5EF4-FFF2-40B4-BE49-F238E27FC236}">
                <a16:creationId xmlns:a16="http://schemas.microsoft.com/office/drawing/2014/main" id="{525F5E3A-8424-409B-B7DB-1BD53FFE7C2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B57A6044-D2F5-422A-B770-5B37C280E807}"/>
              </a:ext>
            </a:extLst>
          </p:cNvPr>
          <p:cNvSpPr>
            <a:spLocks noGrp="1"/>
          </p:cNvSpPr>
          <p:nvPr>
            <p:ph type="sldNum" sz="quarter" idx="12"/>
          </p:nvPr>
        </p:nvSpPr>
        <p:spPr/>
        <p:txBody>
          <a:bodyPr/>
          <a:lstStyle/>
          <a:p>
            <a:fld id="{E0C33045-984B-4F44-A077-3B45BEEE9467}" type="slidenum">
              <a:rPr lang="ja-JP" altLang="en-US" smtClean="0"/>
              <a:pPr/>
              <a:t>12</a:t>
            </a:fld>
            <a:endParaRPr lang="en-US" altLang="ja-JP"/>
          </a:p>
        </p:txBody>
      </p:sp>
      <p:sp>
        <p:nvSpPr>
          <p:cNvPr id="6" name="Rectangle 5">
            <a:extLst>
              <a:ext uri="{FF2B5EF4-FFF2-40B4-BE49-F238E27FC236}">
                <a16:creationId xmlns:a16="http://schemas.microsoft.com/office/drawing/2014/main" id="{5CBCE0C9-346D-43F1-8855-F6DEADE6609A}"/>
              </a:ext>
            </a:extLst>
          </p:cNvPr>
          <p:cNvSpPr/>
          <p:nvPr/>
        </p:nvSpPr>
        <p:spPr>
          <a:xfrm>
            <a:off x="1448048" y="6229263"/>
            <a:ext cx="3246768"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spTree>
    <p:extLst>
      <p:ext uri="{BB962C8B-B14F-4D97-AF65-F5344CB8AC3E}">
        <p14:creationId xmlns:p14="http://schemas.microsoft.com/office/powerpoint/2010/main" val="3575684436"/>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2EE063DF-31B5-42FC-81B3-50F1D7CE1C9B}" type="slidenum">
              <a:rPr lang="ja-JP" altLang="en-US"/>
              <a:pPr/>
              <a:t>13</a:t>
            </a:fld>
            <a:endParaRPr lang="en-US" altLang="ja-JP"/>
          </a:p>
        </p:txBody>
      </p:sp>
      <p:sp>
        <p:nvSpPr>
          <p:cNvPr id="1073154" name="Rectangle 2"/>
          <p:cNvSpPr>
            <a:spLocks noGrp="1" noChangeArrowheads="1"/>
          </p:cNvSpPr>
          <p:nvPr>
            <p:ph type="title"/>
          </p:nvPr>
        </p:nvSpPr>
        <p:spPr/>
        <p:txBody>
          <a:bodyPr/>
          <a:lstStyle/>
          <a:p>
            <a:r>
              <a:rPr lang="en-CA" dirty="0"/>
              <a:t>Control Flow Graph (CFG)  /1</a:t>
            </a:r>
          </a:p>
        </p:txBody>
      </p:sp>
      <p:sp>
        <p:nvSpPr>
          <p:cNvPr id="1073155" name="Rectangle 3"/>
          <p:cNvSpPr>
            <a:spLocks noGrp="1" noChangeArrowheads="1"/>
          </p:cNvSpPr>
          <p:nvPr>
            <p:ph type="body" idx="1"/>
          </p:nvPr>
        </p:nvSpPr>
        <p:spPr/>
        <p:txBody>
          <a:bodyPr/>
          <a:lstStyle/>
          <a:p>
            <a:pPr>
              <a:lnSpc>
                <a:spcPct val="90000"/>
              </a:lnSpc>
            </a:pPr>
            <a:r>
              <a:rPr lang="en-CA" sz="2400" dirty="0"/>
              <a:t>Control flow structure is usually modeled by a directed graph (di-graph) </a:t>
            </a:r>
          </a:p>
          <a:p>
            <a:pPr>
              <a:lnSpc>
                <a:spcPct val="90000"/>
              </a:lnSpc>
              <a:buFont typeface="Wingdings" pitchFamily="2" charset="2"/>
              <a:buNone/>
            </a:pPr>
            <a:r>
              <a:rPr lang="en-CA" sz="2400" dirty="0"/>
              <a:t>		CFG = {N, A}</a:t>
            </a:r>
          </a:p>
          <a:p>
            <a:pPr>
              <a:lnSpc>
                <a:spcPct val="90000"/>
              </a:lnSpc>
            </a:pPr>
            <a:r>
              <a:rPr lang="en-CA" sz="2400" dirty="0"/>
              <a:t>Each node </a:t>
            </a:r>
            <a:r>
              <a:rPr lang="en-CA" sz="2400" i="1" dirty="0"/>
              <a:t>n</a:t>
            </a:r>
            <a:r>
              <a:rPr lang="en-CA" sz="2400" dirty="0"/>
              <a:t> in the set of nodes (N) corresponds to a program statement. </a:t>
            </a:r>
          </a:p>
          <a:p>
            <a:pPr>
              <a:lnSpc>
                <a:spcPct val="90000"/>
              </a:lnSpc>
            </a:pPr>
            <a:r>
              <a:rPr lang="en-CA" sz="2400" dirty="0"/>
              <a:t>Each directed arc (or directed edge) </a:t>
            </a:r>
            <a:r>
              <a:rPr lang="en-CA" sz="2400" i="1" dirty="0"/>
              <a:t>a</a:t>
            </a:r>
            <a:r>
              <a:rPr lang="en-CA" sz="2400" dirty="0"/>
              <a:t> in the set of arcs (A) indicates flow of control from one statement of program to another.</a:t>
            </a:r>
          </a:p>
          <a:p>
            <a:pPr lvl="1">
              <a:lnSpc>
                <a:spcPct val="90000"/>
              </a:lnSpc>
            </a:pPr>
            <a:r>
              <a:rPr lang="en-CA" sz="2000" b="1" dirty="0">
                <a:solidFill>
                  <a:srgbClr val="008000"/>
                </a:solidFill>
              </a:rPr>
              <a:t>Procedure nodes:</a:t>
            </a:r>
            <a:r>
              <a:rPr lang="en-CA" sz="2000" dirty="0"/>
              <a:t> nodes with out-degree 1.</a:t>
            </a:r>
          </a:p>
          <a:p>
            <a:pPr lvl="1">
              <a:lnSpc>
                <a:spcPct val="90000"/>
              </a:lnSpc>
            </a:pPr>
            <a:r>
              <a:rPr lang="en-CA" sz="2000" b="1" dirty="0">
                <a:solidFill>
                  <a:srgbClr val="008000"/>
                </a:solidFill>
              </a:rPr>
              <a:t>Predicate nodes:</a:t>
            </a:r>
            <a:r>
              <a:rPr lang="en-CA" sz="2000" dirty="0"/>
              <a:t> nodes with out-degree other than 1 and 0.</a:t>
            </a:r>
          </a:p>
          <a:p>
            <a:pPr lvl="1">
              <a:lnSpc>
                <a:spcPct val="90000"/>
              </a:lnSpc>
            </a:pPr>
            <a:r>
              <a:rPr lang="en-CA" sz="2000" b="1" dirty="0">
                <a:solidFill>
                  <a:srgbClr val="008000"/>
                </a:solidFill>
              </a:rPr>
              <a:t>Start node:</a:t>
            </a:r>
            <a:r>
              <a:rPr lang="en-CA" sz="2000" dirty="0"/>
              <a:t> nodes with in-degree 0.</a:t>
            </a:r>
          </a:p>
          <a:p>
            <a:pPr lvl="1">
              <a:lnSpc>
                <a:spcPct val="90000"/>
              </a:lnSpc>
            </a:pPr>
            <a:r>
              <a:rPr lang="en-CA" sz="2000" b="1" dirty="0">
                <a:solidFill>
                  <a:srgbClr val="008000"/>
                </a:solidFill>
              </a:rPr>
              <a:t>Terminal (end) nodes:</a:t>
            </a:r>
            <a:r>
              <a:rPr lang="en-CA" sz="2000" dirty="0"/>
              <a:t> nodes with out-degree 0.</a:t>
            </a:r>
          </a:p>
        </p:txBody>
      </p:sp>
      <p:sp>
        <p:nvSpPr>
          <p:cNvPr id="2" name="Callout: Bent Line with No Border 1">
            <a:extLst>
              <a:ext uri="{FF2B5EF4-FFF2-40B4-BE49-F238E27FC236}">
                <a16:creationId xmlns:a16="http://schemas.microsoft.com/office/drawing/2014/main" id="{78311284-CAF8-4581-8353-7F9ABBF78E4C}"/>
              </a:ext>
            </a:extLst>
          </p:cNvPr>
          <p:cNvSpPr/>
          <p:nvPr/>
        </p:nvSpPr>
        <p:spPr bwMode="auto">
          <a:xfrm>
            <a:off x="6948264" y="5373216"/>
            <a:ext cx="1872208" cy="504056"/>
          </a:xfrm>
          <a:prstGeom prst="callout2">
            <a:avLst>
              <a:gd name="adj1" fmla="val 19926"/>
              <a:gd name="adj2" fmla="val -5734"/>
              <a:gd name="adj3" fmla="val 18750"/>
              <a:gd name="adj4" fmla="val -16667"/>
              <a:gd name="adj5" fmla="val -44217"/>
              <a:gd name="adj6" fmla="val -50075"/>
            </a:avLst>
          </a:prstGeom>
          <a:solidFill>
            <a:schemeClr val="accent6">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dirty="0">
                <a:ln>
                  <a:noFill/>
                </a:ln>
                <a:solidFill>
                  <a:srgbClr val="FF0000"/>
                </a:solidFill>
                <a:effectLst/>
                <a:latin typeface="Tahoma" pitchFamily="34" charset="0"/>
                <a:ea typeface="ＭＳ Ｐゴシック" charset="-128"/>
              </a:rPr>
              <a:t>This is where a branch</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a:solidFill>
                  <a:srgbClr val="FF0000"/>
                </a:solidFill>
              </a:rPr>
              <a:t>Is created  </a:t>
            </a:r>
            <a:endParaRPr kumimoji="1" lang="en-US" sz="1200" b="1"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4102290771"/>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lstStyle/>
          <a:p>
            <a:r>
              <a:rPr lang="en-CA" dirty="0"/>
              <a:t>CFG - Example</a:t>
            </a:r>
          </a:p>
        </p:txBody>
      </p:sp>
      <p:grpSp>
        <p:nvGrpSpPr>
          <p:cNvPr id="2" name="Group 7"/>
          <p:cNvGrpSpPr>
            <a:grpSpLocks/>
          </p:cNvGrpSpPr>
          <p:nvPr/>
        </p:nvGrpSpPr>
        <p:grpSpPr bwMode="auto">
          <a:xfrm>
            <a:off x="5183435" y="1771664"/>
            <a:ext cx="3401159" cy="3657600"/>
            <a:chOff x="480" y="1248"/>
            <a:chExt cx="2321" cy="2304"/>
          </a:xfrm>
        </p:grpSpPr>
        <p:sp>
          <p:nvSpPr>
            <p:cNvPr id="1382408" name="Oval 8"/>
            <p:cNvSpPr>
              <a:spLocks noChangeArrowheads="1"/>
            </p:cNvSpPr>
            <p:nvPr/>
          </p:nvSpPr>
          <p:spPr bwMode="auto">
            <a:xfrm>
              <a:off x="1488" y="1296"/>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09" name="Oval 9"/>
            <p:cNvSpPr>
              <a:spLocks noChangeArrowheads="1"/>
            </p:cNvSpPr>
            <p:nvPr/>
          </p:nvSpPr>
          <p:spPr bwMode="auto">
            <a:xfrm>
              <a:off x="1008" y="1632"/>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0" name="Oval 10"/>
            <p:cNvSpPr>
              <a:spLocks noChangeArrowheads="1"/>
            </p:cNvSpPr>
            <p:nvPr/>
          </p:nvSpPr>
          <p:spPr bwMode="auto">
            <a:xfrm>
              <a:off x="624" y="2064"/>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1" name="Oval 11"/>
            <p:cNvSpPr>
              <a:spLocks noChangeArrowheads="1"/>
            </p:cNvSpPr>
            <p:nvPr/>
          </p:nvSpPr>
          <p:spPr bwMode="auto">
            <a:xfrm>
              <a:off x="1008" y="2496"/>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2" name="Oval 12"/>
            <p:cNvSpPr>
              <a:spLocks noChangeArrowheads="1"/>
            </p:cNvSpPr>
            <p:nvPr/>
          </p:nvSpPr>
          <p:spPr bwMode="auto">
            <a:xfrm>
              <a:off x="1008" y="3072"/>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3" name="Oval 13"/>
            <p:cNvSpPr>
              <a:spLocks noChangeArrowheads="1"/>
            </p:cNvSpPr>
            <p:nvPr/>
          </p:nvSpPr>
          <p:spPr bwMode="auto">
            <a:xfrm>
              <a:off x="480" y="3072"/>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4" name="Oval 14"/>
            <p:cNvSpPr>
              <a:spLocks noChangeArrowheads="1"/>
            </p:cNvSpPr>
            <p:nvPr/>
          </p:nvSpPr>
          <p:spPr bwMode="auto">
            <a:xfrm>
              <a:off x="1536" y="3456"/>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5" name="Oval 15"/>
            <p:cNvSpPr>
              <a:spLocks noChangeArrowheads="1"/>
            </p:cNvSpPr>
            <p:nvPr/>
          </p:nvSpPr>
          <p:spPr bwMode="auto">
            <a:xfrm>
              <a:off x="2016" y="1632"/>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6" name="Oval 16"/>
            <p:cNvSpPr>
              <a:spLocks noChangeArrowheads="1"/>
            </p:cNvSpPr>
            <p:nvPr/>
          </p:nvSpPr>
          <p:spPr bwMode="auto">
            <a:xfrm>
              <a:off x="2016" y="2208"/>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7" name="Oval 17"/>
            <p:cNvSpPr>
              <a:spLocks noChangeArrowheads="1"/>
            </p:cNvSpPr>
            <p:nvPr/>
          </p:nvSpPr>
          <p:spPr bwMode="auto">
            <a:xfrm>
              <a:off x="2016" y="2832"/>
              <a:ext cx="96" cy="96"/>
            </a:xfrm>
            <a:prstGeom prst="ellipse">
              <a:avLst/>
            </a:prstGeom>
            <a:solidFill>
              <a:schemeClr val="accent1"/>
            </a:solidFill>
            <a:ln w="9525">
              <a:solidFill>
                <a:schemeClr val="tx1"/>
              </a:solidFill>
              <a:round/>
              <a:headEnd/>
              <a:tailEnd/>
            </a:ln>
            <a:effectLst/>
          </p:spPr>
          <p:txBody>
            <a:bodyPr wrap="none" anchor="ctr"/>
            <a:lstStyle/>
            <a:p>
              <a:endParaRPr lang="en-CA" sz="1600"/>
            </a:p>
          </p:txBody>
        </p:sp>
        <p:sp>
          <p:nvSpPr>
            <p:cNvPr id="1382418" name="Line 18"/>
            <p:cNvSpPr>
              <a:spLocks noChangeShapeType="1"/>
            </p:cNvSpPr>
            <p:nvPr/>
          </p:nvSpPr>
          <p:spPr bwMode="auto">
            <a:xfrm flipH="1">
              <a:off x="1104" y="1344"/>
              <a:ext cx="384" cy="288"/>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19" name="Line 19"/>
            <p:cNvSpPr>
              <a:spLocks noChangeShapeType="1"/>
            </p:cNvSpPr>
            <p:nvPr/>
          </p:nvSpPr>
          <p:spPr bwMode="auto">
            <a:xfrm flipH="1">
              <a:off x="720" y="1728"/>
              <a:ext cx="288" cy="336"/>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0" name="Line 20"/>
            <p:cNvSpPr>
              <a:spLocks noChangeShapeType="1"/>
            </p:cNvSpPr>
            <p:nvPr/>
          </p:nvSpPr>
          <p:spPr bwMode="auto">
            <a:xfrm>
              <a:off x="672" y="2160"/>
              <a:ext cx="336" cy="336"/>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1" name="Line 21"/>
            <p:cNvSpPr>
              <a:spLocks noChangeShapeType="1"/>
            </p:cNvSpPr>
            <p:nvPr/>
          </p:nvSpPr>
          <p:spPr bwMode="auto">
            <a:xfrm>
              <a:off x="1056" y="1728"/>
              <a:ext cx="0" cy="768"/>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2" name="Line 22"/>
            <p:cNvSpPr>
              <a:spLocks noChangeShapeType="1"/>
            </p:cNvSpPr>
            <p:nvPr/>
          </p:nvSpPr>
          <p:spPr bwMode="auto">
            <a:xfrm>
              <a:off x="1056" y="2592"/>
              <a:ext cx="0" cy="480"/>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3" name="Line 23"/>
            <p:cNvSpPr>
              <a:spLocks noChangeShapeType="1"/>
            </p:cNvSpPr>
            <p:nvPr/>
          </p:nvSpPr>
          <p:spPr bwMode="auto">
            <a:xfrm flipH="1">
              <a:off x="576" y="3120"/>
              <a:ext cx="432" cy="0"/>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4" name="Line 24"/>
            <p:cNvSpPr>
              <a:spLocks noChangeShapeType="1"/>
            </p:cNvSpPr>
            <p:nvPr/>
          </p:nvSpPr>
          <p:spPr bwMode="auto">
            <a:xfrm>
              <a:off x="1104" y="3168"/>
              <a:ext cx="432" cy="336"/>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5" name="Line 25"/>
            <p:cNvSpPr>
              <a:spLocks noChangeShapeType="1"/>
            </p:cNvSpPr>
            <p:nvPr/>
          </p:nvSpPr>
          <p:spPr bwMode="auto">
            <a:xfrm>
              <a:off x="528" y="3168"/>
              <a:ext cx="288" cy="192"/>
            </a:xfrm>
            <a:prstGeom prst="line">
              <a:avLst/>
            </a:prstGeom>
            <a:noFill/>
            <a:ln w="9525">
              <a:solidFill>
                <a:schemeClr val="tx1"/>
              </a:solidFill>
              <a:round/>
              <a:headEnd/>
              <a:tailEnd/>
            </a:ln>
            <a:effectLst/>
          </p:spPr>
          <p:txBody>
            <a:bodyPr wrap="none" anchor="ctr"/>
            <a:lstStyle/>
            <a:p>
              <a:endParaRPr lang="en-CA" sz="1600"/>
            </a:p>
          </p:txBody>
        </p:sp>
        <p:sp>
          <p:nvSpPr>
            <p:cNvPr id="1382426" name="Line 26"/>
            <p:cNvSpPr>
              <a:spLocks noChangeShapeType="1"/>
            </p:cNvSpPr>
            <p:nvPr/>
          </p:nvSpPr>
          <p:spPr bwMode="auto">
            <a:xfrm flipV="1">
              <a:off x="816" y="3168"/>
              <a:ext cx="192" cy="192"/>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7" name="Line 27"/>
            <p:cNvSpPr>
              <a:spLocks noChangeShapeType="1"/>
            </p:cNvSpPr>
            <p:nvPr/>
          </p:nvSpPr>
          <p:spPr bwMode="auto">
            <a:xfrm>
              <a:off x="1584" y="1344"/>
              <a:ext cx="432" cy="288"/>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8" name="Line 28"/>
            <p:cNvSpPr>
              <a:spLocks noChangeShapeType="1"/>
            </p:cNvSpPr>
            <p:nvPr/>
          </p:nvSpPr>
          <p:spPr bwMode="auto">
            <a:xfrm>
              <a:off x="2064" y="1728"/>
              <a:ext cx="0" cy="480"/>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29" name="Line 29"/>
            <p:cNvSpPr>
              <a:spLocks noChangeShapeType="1"/>
            </p:cNvSpPr>
            <p:nvPr/>
          </p:nvSpPr>
          <p:spPr bwMode="auto">
            <a:xfrm flipV="1">
              <a:off x="2064" y="2304"/>
              <a:ext cx="0" cy="528"/>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30" name="Line 30"/>
            <p:cNvSpPr>
              <a:spLocks noChangeShapeType="1"/>
            </p:cNvSpPr>
            <p:nvPr/>
          </p:nvSpPr>
          <p:spPr bwMode="auto">
            <a:xfrm flipH="1">
              <a:off x="1632" y="2928"/>
              <a:ext cx="432" cy="528"/>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31" name="Line 31"/>
            <p:cNvSpPr>
              <a:spLocks noChangeShapeType="1"/>
            </p:cNvSpPr>
            <p:nvPr/>
          </p:nvSpPr>
          <p:spPr bwMode="auto">
            <a:xfrm flipH="1">
              <a:off x="1872" y="2304"/>
              <a:ext cx="144" cy="240"/>
            </a:xfrm>
            <a:prstGeom prst="line">
              <a:avLst/>
            </a:prstGeom>
            <a:noFill/>
            <a:ln w="9525">
              <a:solidFill>
                <a:schemeClr val="tx1"/>
              </a:solidFill>
              <a:round/>
              <a:headEnd/>
              <a:tailEnd/>
            </a:ln>
            <a:effectLst/>
          </p:spPr>
          <p:txBody>
            <a:bodyPr wrap="none" anchor="ctr"/>
            <a:lstStyle/>
            <a:p>
              <a:endParaRPr lang="en-CA" sz="1600"/>
            </a:p>
          </p:txBody>
        </p:sp>
        <p:sp>
          <p:nvSpPr>
            <p:cNvPr id="1382432" name="Line 32"/>
            <p:cNvSpPr>
              <a:spLocks noChangeShapeType="1"/>
            </p:cNvSpPr>
            <p:nvPr/>
          </p:nvSpPr>
          <p:spPr bwMode="auto">
            <a:xfrm>
              <a:off x="1872" y="2544"/>
              <a:ext cx="144" cy="288"/>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33" name="Line 33"/>
            <p:cNvSpPr>
              <a:spLocks noChangeShapeType="1"/>
            </p:cNvSpPr>
            <p:nvPr/>
          </p:nvSpPr>
          <p:spPr bwMode="auto">
            <a:xfrm>
              <a:off x="2112" y="1680"/>
              <a:ext cx="432" cy="720"/>
            </a:xfrm>
            <a:prstGeom prst="line">
              <a:avLst/>
            </a:prstGeom>
            <a:noFill/>
            <a:ln w="9525">
              <a:solidFill>
                <a:schemeClr val="tx1"/>
              </a:solidFill>
              <a:round/>
              <a:headEnd/>
              <a:tailEnd/>
            </a:ln>
            <a:effectLst/>
          </p:spPr>
          <p:txBody>
            <a:bodyPr wrap="none" anchor="ctr"/>
            <a:lstStyle/>
            <a:p>
              <a:endParaRPr lang="en-CA" sz="1600"/>
            </a:p>
          </p:txBody>
        </p:sp>
        <p:sp>
          <p:nvSpPr>
            <p:cNvPr id="1382434" name="Line 34"/>
            <p:cNvSpPr>
              <a:spLocks noChangeShapeType="1"/>
            </p:cNvSpPr>
            <p:nvPr/>
          </p:nvSpPr>
          <p:spPr bwMode="auto">
            <a:xfrm>
              <a:off x="2544" y="2400"/>
              <a:ext cx="0" cy="624"/>
            </a:xfrm>
            <a:prstGeom prst="line">
              <a:avLst/>
            </a:prstGeom>
            <a:noFill/>
            <a:ln w="9525">
              <a:solidFill>
                <a:schemeClr val="tx1"/>
              </a:solidFill>
              <a:round/>
              <a:headEnd/>
              <a:tailEnd/>
            </a:ln>
            <a:effectLst/>
          </p:spPr>
          <p:txBody>
            <a:bodyPr wrap="none" anchor="ctr"/>
            <a:lstStyle/>
            <a:p>
              <a:endParaRPr lang="en-CA" sz="1600"/>
            </a:p>
          </p:txBody>
        </p:sp>
        <p:sp>
          <p:nvSpPr>
            <p:cNvPr id="1382435" name="Line 35"/>
            <p:cNvSpPr>
              <a:spLocks noChangeShapeType="1"/>
            </p:cNvSpPr>
            <p:nvPr/>
          </p:nvSpPr>
          <p:spPr bwMode="auto">
            <a:xfrm flipH="1">
              <a:off x="1632" y="3024"/>
              <a:ext cx="912" cy="480"/>
            </a:xfrm>
            <a:prstGeom prst="line">
              <a:avLst/>
            </a:prstGeom>
            <a:noFill/>
            <a:ln w="9525">
              <a:solidFill>
                <a:schemeClr val="tx1"/>
              </a:solidFill>
              <a:round/>
              <a:headEnd/>
              <a:tailEnd type="triangle" w="med" len="med"/>
            </a:ln>
            <a:effectLst/>
          </p:spPr>
          <p:txBody>
            <a:bodyPr wrap="none" anchor="ctr"/>
            <a:lstStyle/>
            <a:p>
              <a:endParaRPr lang="en-CA" sz="1600"/>
            </a:p>
          </p:txBody>
        </p:sp>
        <p:sp>
          <p:nvSpPr>
            <p:cNvPr id="1382436" name="Text Box 36"/>
            <p:cNvSpPr txBox="1">
              <a:spLocks noChangeArrowheads="1"/>
            </p:cNvSpPr>
            <p:nvPr/>
          </p:nvSpPr>
          <p:spPr bwMode="auto">
            <a:xfrm>
              <a:off x="1132" y="1248"/>
              <a:ext cx="216" cy="213"/>
            </a:xfrm>
            <a:prstGeom prst="rect">
              <a:avLst/>
            </a:prstGeom>
            <a:noFill/>
            <a:ln w="9525">
              <a:noFill/>
              <a:miter lim="800000"/>
              <a:headEnd/>
              <a:tailEnd/>
            </a:ln>
            <a:effectLst/>
          </p:spPr>
          <p:txBody>
            <a:bodyPr wrap="none">
              <a:spAutoFit/>
            </a:bodyPr>
            <a:lstStyle/>
            <a:p>
              <a:r>
                <a:rPr lang="en-US" sz="1600"/>
                <a:t>1</a:t>
              </a:r>
            </a:p>
          </p:txBody>
        </p:sp>
        <p:sp>
          <p:nvSpPr>
            <p:cNvPr id="1382437" name="Text Box 37"/>
            <p:cNvSpPr txBox="1">
              <a:spLocks noChangeArrowheads="1"/>
            </p:cNvSpPr>
            <p:nvPr/>
          </p:nvSpPr>
          <p:spPr bwMode="auto">
            <a:xfrm>
              <a:off x="1776" y="1248"/>
              <a:ext cx="216" cy="213"/>
            </a:xfrm>
            <a:prstGeom prst="rect">
              <a:avLst/>
            </a:prstGeom>
            <a:noFill/>
            <a:ln w="9525">
              <a:noFill/>
              <a:miter lim="800000"/>
              <a:headEnd/>
              <a:tailEnd/>
            </a:ln>
            <a:effectLst/>
          </p:spPr>
          <p:txBody>
            <a:bodyPr wrap="none">
              <a:spAutoFit/>
            </a:bodyPr>
            <a:lstStyle/>
            <a:p>
              <a:r>
                <a:rPr lang="en-US" sz="1600"/>
                <a:t>2</a:t>
              </a:r>
            </a:p>
          </p:txBody>
        </p:sp>
        <p:sp>
          <p:nvSpPr>
            <p:cNvPr id="1382438" name="Text Box 38"/>
            <p:cNvSpPr txBox="1">
              <a:spLocks noChangeArrowheads="1"/>
            </p:cNvSpPr>
            <p:nvPr/>
          </p:nvSpPr>
          <p:spPr bwMode="auto">
            <a:xfrm>
              <a:off x="700" y="1680"/>
              <a:ext cx="216" cy="213"/>
            </a:xfrm>
            <a:prstGeom prst="rect">
              <a:avLst/>
            </a:prstGeom>
            <a:noFill/>
            <a:ln w="9525">
              <a:noFill/>
              <a:miter lim="800000"/>
              <a:headEnd/>
              <a:tailEnd/>
            </a:ln>
            <a:effectLst/>
          </p:spPr>
          <p:txBody>
            <a:bodyPr wrap="none">
              <a:spAutoFit/>
            </a:bodyPr>
            <a:lstStyle/>
            <a:p>
              <a:r>
                <a:rPr lang="en-US" sz="1600"/>
                <a:t>3</a:t>
              </a:r>
            </a:p>
          </p:txBody>
        </p:sp>
        <p:sp>
          <p:nvSpPr>
            <p:cNvPr id="1382439" name="Text Box 39"/>
            <p:cNvSpPr txBox="1">
              <a:spLocks noChangeArrowheads="1"/>
            </p:cNvSpPr>
            <p:nvPr/>
          </p:nvSpPr>
          <p:spPr bwMode="auto">
            <a:xfrm>
              <a:off x="624" y="2208"/>
              <a:ext cx="216" cy="213"/>
            </a:xfrm>
            <a:prstGeom prst="rect">
              <a:avLst/>
            </a:prstGeom>
            <a:noFill/>
            <a:ln w="9525">
              <a:noFill/>
              <a:miter lim="800000"/>
              <a:headEnd/>
              <a:tailEnd/>
            </a:ln>
            <a:effectLst/>
          </p:spPr>
          <p:txBody>
            <a:bodyPr wrap="none">
              <a:spAutoFit/>
            </a:bodyPr>
            <a:lstStyle/>
            <a:p>
              <a:r>
                <a:rPr lang="en-US" sz="1600"/>
                <a:t>5</a:t>
              </a:r>
            </a:p>
          </p:txBody>
        </p:sp>
        <p:sp>
          <p:nvSpPr>
            <p:cNvPr id="1382440" name="Text Box 40"/>
            <p:cNvSpPr txBox="1">
              <a:spLocks noChangeArrowheads="1"/>
            </p:cNvSpPr>
            <p:nvPr/>
          </p:nvSpPr>
          <p:spPr bwMode="auto">
            <a:xfrm>
              <a:off x="1036" y="1920"/>
              <a:ext cx="216" cy="213"/>
            </a:xfrm>
            <a:prstGeom prst="rect">
              <a:avLst/>
            </a:prstGeom>
            <a:noFill/>
            <a:ln w="9525">
              <a:noFill/>
              <a:miter lim="800000"/>
              <a:headEnd/>
              <a:tailEnd/>
            </a:ln>
            <a:effectLst/>
          </p:spPr>
          <p:txBody>
            <a:bodyPr wrap="none">
              <a:spAutoFit/>
            </a:bodyPr>
            <a:lstStyle/>
            <a:p>
              <a:r>
                <a:rPr lang="en-US" sz="1600"/>
                <a:t>4</a:t>
              </a:r>
            </a:p>
          </p:txBody>
        </p:sp>
        <p:sp>
          <p:nvSpPr>
            <p:cNvPr id="1382441" name="Text Box 41"/>
            <p:cNvSpPr txBox="1">
              <a:spLocks noChangeArrowheads="1"/>
            </p:cNvSpPr>
            <p:nvPr/>
          </p:nvSpPr>
          <p:spPr bwMode="auto">
            <a:xfrm>
              <a:off x="1056" y="2640"/>
              <a:ext cx="216" cy="213"/>
            </a:xfrm>
            <a:prstGeom prst="rect">
              <a:avLst/>
            </a:prstGeom>
            <a:noFill/>
            <a:ln w="9525">
              <a:noFill/>
              <a:miter lim="800000"/>
              <a:headEnd/>
              <a:tailEnd/>
            </a:ln>
            <a:effectLst/>
          </p:spPr>
          <p:txBody>
            <a:bodyPr wrap="none">
              <a:spAutoFit/>
            </a:bodyPr>
            <a:lstStyle/>
            <a:p>
              <a:r>
                <a:rPr lang="en-US" sz="1600"/>
                <a:t>6</a:t>
              </a:r>
            </a:p>
          </p:txBody>
        </p:sp>
        <p:sp>
          <p:nvSpPr>
            <p:cNvPr id="1382442" name="Text Box 42"/>
            <p:cNvSpPr txBox="1">
              <a:spLocks noChangeArrowheads="1"/>
            </p:cNvSpPr>
            <p:nvPr/>
          </p:nvSpPr>
          <p:spPr bwMode="auto">
            <a:xfrm>
              <a:off x="695" y="2917"/>
              <a:ext cx="216" cy="213"/>
            </a:xfrm>
            <a:prstGeom prst="rect">
              <a:avLst/>
            </a:prstGeom>
            <a:noFill/>
            <a:ln w="9525">
              <a:noFill/>
              <a:miter lim="800000"/>
              <a:headEnd/>
              <a:tailEnd/>
            </a:ln>
            <a:effectLst/>
          </p:spPr>
          <p:txBody>
            <a:bodyPr wrap="none">
              <a:spAutoFit/>
            </a:bodyPr>
            <a:lstStyle/>
            <a:p>
              <a:r>
                <a:rPr lang="en-US" sz="1600" dirty="0"/>
                <a:t>7</a:t>
              </a:r>
            </a:p>
          </p:txBody>
        </p:sp>
        <p:sp>
          <p:nvSpPr>
            <p:cNvPr id="1382443" name="Text Box 43"/>
            <p:cNvSpPr txBox="1">
              <a:spLocks noChangeArrowheads="1"/>
            </p:cNvSpPr>
            <p:nvPr/>
          </p:nvSpPr>
          <p:spPr bwMode="auto">
            <a:xfrm>
              <a:off x="528" y="3216"/>
              <a:ext cx="216" cy="213"/>
            </a:xfrm>
            <a:prstGeom prst="rect">
              <a:avLst/>
            </a:prstGeom>
            <a:noFill/>
            <a:ln w="9525">
              <a:noFill/>
              <a:miter lim="800000"/>
              <a:headEnd/>
              <a:tailEnd/>
            </a:ln>
            <a:effectLst/>
          </p:spPr>
          <p:txBody>
            <a:bodyPr wrap="none">
              <a:spAutoFit/>
            </a:bodyPr>
            <a:lstStyle/>
            <a:p>
              <a:r>
                <a:rPr lang="en-US" sz="1600"/>
                <a:t>8</a:t>
              </a:r>
            </a:p>
          </p:txBody>
        </p:sp>
        <p:sp>
          <p:nvSpPr>
            <p:cNvPr id="1382444" name="Text Box 44"/>
            <p:cNvSpPr txBox="1">
              <a:spLocks noChangeArrowheads="1"/>
            </p:cNvSpPr>
            <p:nvPr/>
          </p:nvSpPr>
          <p:spPr bwMode="auto">
            <a:xfrm>
              <a:off x="1104" y="3216"/>
              <a:ext cx="216" cy="213"/>
            </a:xfrm>
            <a:prstGeom prst="rect">
              <a:avLst/>
            </a:prstGeom>
            <a:noFill/>
            <a:ln w="9525">
              <a:noFill/>
              <a:miter lim="800000"/>
              <a:headEnd/>
              <a:tailEnd/>
            </a:ln>
            <a:effectLst/>
          </p:spPr>
          <p:txBody>
            <a:bodyPr wrap="none">
              <a:spAutoFit/>
            </a:bodyPr>
            <a:lstStyle/>
            <a:p>
              <a:r>
                <a:rPr lang="en-US" sz="1600"/>
                <a:t>9</a:t>
              </a:r>
            </a:p>
          </p:txBody>
        </p:sp>
        <p:sp>
          <p:nvSpPr>
            <p:cNvPr id="1382445" name="Text Box 45"/>
            <p:cNvSpPr txBox="1">
              <a:spLocks noChangeArrowheads="1"/>
            </p:cNvSpPr>
            <p:nvPr/>
          </p:nvSpPr>
          <p:spPr bwMode="auto">
            <a:xfrm>
              <a:off x="1776" y="1824"/>
              <a:ext cx="305" cy="213"/>
            </a:xfrm>
            <a:prstGeom prst="rect">
              <a:avLst/>
            </a:prstGeom>
            <a:noFill/>
            <a:ln w="9525">
              <a:noFill/>
              <a:miter lim="800000"/>
              <a:headEnd/>
              <a:tailEnd/>
            </a:ln>
            <a:effectLst/>
          </p:spPr>
          <p:txBody>
            <a:bodyPr wrap="none">
              <a:spAutoFit/>
            </a:bodyPr>
            <a:lstStyle/>
            <a:p>
              <a:r>
                <a:rPr lang="en-US" sz="1600"/>
                <a:t>10</a:t>
              </a:r>
            </a:p>
          </p:txBody>
        </p:sp>
        <p:sp>
          <p:nvSpPr>
            <p:cNvPr id="1382446" name="Text Box 46"/>
            <p:cNvSpPr txBox="1">
              <a:spLocks noChangeArrowheads="1"/>
            </p:cNvSpPr>
            <p:nvPr/>
          </p:nvSpPr>
          <p:spPr bwMode="auto">
            <a:xfrm>
              <a:off x="2496" y="2400"/>
              <a:ext cx="305" cy="213"/>
            </a:xfrm>
            <a:prstGeom prst="rect">
              <a:avLst/>
            </a:prstGeom>
            <a:noFill/>
            <a:ln w="9525">
              <a:noFill/>
              <a:miter lim="800000"/>
              <a:headEnd/>
              <a:tailEnd/>
            </a:ln>
            <a:effectLst/>
          </p:spPr>
          <p:txBody>
            <a:bodyPr wrap="none">
              <a:spAutoFit/>
            </a:bodyPr>
            <a:lstStyle/>
            <a:p>
              <a:r>
                <a:rPr lang="en-US" sz="1600"/>
                <a:t>11</a:t>
              </a:r>
            </a:p>
          </p:txBody>
        </p:sp>
        <p:sp>
          <p:nvSpPr>
            <p:cNvPr id="1382447" name="Text Box 47"/>
            <p:cNvSpPr txBox="1">
              <a:spLocks noChangeArrowheads="1"/>
            </p:cNvSpPr>
            <p:nvPr/>
          </p:nvSpPr>
          <p:spPr bwMode="auto">
            <a:xfrm>
              <a:off x="1660" y="2256"/>
              <a:ext cx="305" cy="213"/>
            </a:xfrm>
            <a:prstGeom prst="rect">
              <a:avLst/>
            </a:prstGeom>
            <a:noFill/>
            <a:ln w="9525">
              <a:noFill/>
              <a:miter lim="800000"/>
              <a:headEnd/>
              <a:tailEnd/>
            </a:ln>
            <a:effectLst/>
          </p:spPr>
          <p:txBody>
            <a:bodyPr wrap="none">
              <a:spAutoFit/>
            </a:bodyPr>
            <a:lstStyle/>
            <a:p>
              <a:r>
                <a:rPr lang="en-US" sz="1600"/>
                <a:t>12</a:t>
              </a:r>
            </a:p>
          </p:txBody>
        </p:sp>
        <p:sp>
          <p:nvSpPr>
            <p:cNvPr id="1382448" name="Text Box 48"/>
            <p:cNvSpPr txBox="1">
              <a:spLocks noChangeArrowheads="1"/>
            </p:cNvSpPr>
            <p:nvPr/>
          </p:nvSpPr>
          <p:spPr bwMode="auto">
            <a:xfrm>
              <a:off x="2016" y="2448"/>
              <a:ext cx="305" cy="213"/>
            </a:xfrm>
            <a:prstGeom prst="rect">
              <a:avLst/>
            </a:prstGeom>
            <a:noFill/>
            <a:ln w="9525">
              <a:noFill/>
              <a:miter lim="800000"/>
              <a:headEnd/>
              <a:tailEnd/>
            </a:ln>
            <a:effectLst/>
          </p:spPr>
          <p:txBody>
            <a:bodyPr wrap="none">
              <a:spAutoFit/>
            </a:bodyPr>
            <a:lstStyle/>
            <a:p>
              <a:r>
                <a:rPr lang="en-US" sz="1600"/>
                <a:t>13</a:t>
              </a:r>
            </a:p>
          </p:txBody>
        </p:sp>
        <p:sp>
          <p:nvSpPr>
            <p:cNvPr id="1382449" name="Text Box 49"/>
            <p:cNvSpPr txBox="1">
              <a:spLocks noChangeArrowheads="1"/>
            </p:cNvSpPr>
            <p:nvPr/>
          </p:nvSpPr>
          <p:spPr bwMode="auto">
            <a:xfrm>
              <a:off x="1612" y="2976"/>
              <a:ext cx="305" cy="213"/>
            </a:xfrm>
            <a:prstGeom prst="rect">
              <a:avLst/>
            </a:prstGeom>
            <a:noFill/>
            <a:ln w="9525">
              <a:noFill/>
              <a:miter lim="800000"/>
              <a:headEnd/>
              <a:tailEnd/>
            </a:ln>
            <a:effectLst/>
          </p:spPr>
          <p:txBody>
            <a:bodyPr wrap="none">
              <a:spAutoFit/>
            </a:bodyPr>
            <a:lstStyle/>
            <a:p>
              <a:r>
                <a:rPr lang="en-US" sz="1600"/>
                <a:t>14</a:t>
              </a:r>
            </a:p>
          </p:txBody>
        </p:sp>
      </p:grpSp>
      <p:sp>
        <p:nvSpPr>
          <p:cNvPr id="1382450" name="Text Box 50"/>
          <p:cNvSpPr txBox="1">
            <a:spLocks noChangeArrowheads="1"/>
          </p:cNvSpPr>
          <p:nvPr/>
        </p:nvSpPr>
        <p:spPr bwMode="auto">
          <a:xfrm>
            <a:off x="6577016" y="1466864"/>
            <a:ext cx="308098" cy="338554"/>
          </a:xfrm>
          <a:prstGeom prst="rect">
            <a:avLst/>
          </a:prstGeom>
          <a:noFill/>
          <a:ln w="9525">
            <a:noFill/>
            <a:miter lim="800000"/>
            <a:headEnd/>
            <a:tailEnd/>
          </a:ln>
          <a:effectLst/>
        </p:spPr>
        <p:txBody>
          <a:bodyPr wrap="none">
            <a:spAutoFit/>
          </a:bodyPr>
          <a:lstStyle/>
          <a:p>
            <a:r>
              <a:rPr lang="en-US" sz="1600"/>
              <a:t>a</a:t>
            </a:r>
          </a:p>
        </p:txBody>
      </p:sp>
      <p:sp>
        <p:nvSpPr>
          <p:cNvPr id="1382451" name="Text Box 51"/>
          <p:cNvSpPr txBox="1">
            <a:spLocks noChangeArrowheads="1"/>
          </p:cNvSpPr>
          <p:nvPr/>
        </p:nvSpPr>
        <p:spPr bwMode="auto">
          <a:xfrm>
            <a:off x="7463573" y="2076464"/>
            <a:ext cx="293670" cy="338554"/>
          </a:xfrm>
          <a:prstGeom prst="rect">
            <a:avLst/>
          </a:prstGeom>
          <a:noFill/>
          <a:ln w="9525">
            <a:noFill/>
            <a:miter lim="800000"/>
            <a:headEnd/>
            <a:tailEnd/>
          </a:ln>
          <a:effectLst/>
        </p:spPr>
        <p:txBody>
          <a:bodyPr wrap="none">
            <a:spAutoFit/>
          </a:bodyPr>
          <a:lstStyle/>
          <a:p>
            <a:r>
              <a:rPr lang="en-US" sz="1600"/>
              <a:t>c</a:t>
            </a:r>
          </a:p>
        </p:txBody>
      </p:sp>
      <p:sp>
        <p:nvSpPr>
          <p:cNvPr id="1382452" name="Text Box 52"/>
          <p:cNvSpPr txBox="1">
            <a:spLocks noChangeArrowheads="1"/>
          </p:cNvSpPr>
          <p:nvPr/>
        </p:nvSpPr>
        <p:spPr bwMode="auto">
          <a:xfrm>
            <a:off x="5746142" y="2076464"/>
            <a:ext cx="314510" cy="338554"/>
          </a:xfrm>
          <a:prstGeom prst="rect">
            <a:avLst/>
          </a:prstGeom>
          <a:noFill/>
          <a:ln w="9525">
            <a:noFill/>
            <a:miter lim="800000"/>
            <a:headEnd/>
            <a:tailEnd/>
          </a:ln>
          <a:effectLst/>
        </p:spPr>
        <p:txBody>
          <a:bodyPr wrap="none">
            <a:spAutoFit/>
          </a:bodyPr>
          <a:lstStyle/>
          <a:p>
            <a:r>
              <a:rPr lang="en-US" sz="1600"/>
              <a:t>b</a:t>
            </a:r>
          </a:p>
        </p:txBody>
      </p:sp>
      <p:sp>
        <p:nvSpPr>
          <p:cNvPr id="1382453" name="Text Box 53"/>
          <p:cNvSpPr txBox="1">
            <a:spLocks noChangeArrowheads="1"/>
          </p:cNvSpPr>
          <p:nvPr/>
        </p:nvSpPr>
        <p:spPr bwMode="auto">
          <a:xfrm>
            <a:off x="7504604" y="4133864"/>
            <a:ext cx="314510" cy="338554"/>
          </a:xfrm>
          <a:prstGeom prst="rect">
            <a:avLst/>
          </a:prstGeom>
          <a:noFill/>
          <a:ln w="9525">
            <a:noFill/>
            <a:miter lim="800000"/>
            <a:headEnd/>
            <a:tailEnd/>
          </a:ln>
          <a:effectLst/>
        </p:spPr>
        <p:txBody>
          <a:bodyPr wrap="none">
            <a:spAutoFit/>
          </a:bodyPr>
          <a:lstStyle/>
          <a:p>
            <a:r>
              <a:rPr lang="en-US" sz="1600"/>
              <a:t>d</a:t>
            </a:r>
          </a:p>
        </p:txBody>
      </p:sp>
      <p:sp>
        <p:nvSpPr>
          <p:cNvPr id="1382454" name="Text Box 54"/>
          <p:cNvSpPr txBox="1">
            <a:spLocks noChangeArrowheads="1"/>
          </p:cNvSpPr>
          <p:nvPr/>
        </p:nvSpPr>
        <p:spPr bwMode="auto">
          <a:xfrm>
            <a:off x="6043616" y="4438664"/>
            <a:ext cx="306494" cy="338554"/>
          </a:xfrm>
          <a:prstGeom prst="rect">
            <a:avLst/>
          </a:prstGeom>
          <a:noFill/>
          <a:ln w="9525">
            <a:noFill/>
            <a:miter lim="800000"/>
            <a:headEnd/>
            <a:tailEnd/>
          </a:ln>
          <a:effectLst/>
        </p:spPr>
        <p:txBody>
          <a:bodyPr wrap="none">
            <a:spAutoFit/>
          </a:bodyPr>
          <a:lstStyle/>
          <a:p>
            <a:r>
              <a:rPr lang="en-US" sz="1600"/>
              <a:t>e</a:t>
            </a:r>
          </a:p>
        </p:txBody>
      </p:sp>
      <p:sp>
        <p:nvSpPr>
          <p:cNvPr id="1382455" name="Text Box 55"/>
          <p:cNvSpPr txBox="1">
            <a:spLocks noChangeArrowheads="1"/>
          </p:cNvSpPr>
          <p:nvPr/>
        </p:nvSpPr>
        <p:spPr bwMode="auto">
          <a:xfrm>
            <a:off x="5120424" y="2914664"/>
            <a:ext cx="325730" cy="338554"/>
          </a:xfrm>
          <a:prstGeom prst="rect">
            <a:avLst/>
          </a:prstGeom>
          <a:noFill/>
          <a:ln w="9525">
            <a:noFill/>
            <a:miter lim="800000"/>
            <a:headEnd/>
            <a:tailEnd/>
          </a:ln>
          <a:effectLst/>
        </p:spPr>
        <p:txBody>
          <a:bodyPr wrap="none">
            <a:spAutoFit/>
          </a:bodyPr>
          <a:lstStyle/>
          <a:p>
            <a:r>
              <a:rPr lang="en-US" sz="1600"/>
              <a:t>X</a:t>
            </a:r>
          </a:p>
        </p:txBody>
      </p:sp>
      <p:sp>
        <p:nvSpPr>
          <p:cNvPr id="1382456" name="Text Box 56"/>
          <p:cNvSpPr txBox="1">
            <a:spLocks noChangeArrowheads="1"/>
          </p:cNvSpPr>
          <p:nvPr/>
        </p:nvSpPr>
        <p:spPr bwMode="auto">
          <a:xfrm>
            <a:off x="6049676" y="3600464"/>
            <a:ext cx="322524" cy="338554"/>
          </a:xfrm>
          <a:prstGeom prst="rect">
            <a:avLst/>
          </a:prstGeom>
          <a:noFill/>
          <a:ln w="9525">
            <a:noFill/>
            <a:miter lim="800000"/>
            <a:headEnd/>
            <a:tailEnd/>
          </a:ln>
          <a:effectLst/>
        </p:spPr>
        <p:txBody>
          <a:bodyPr wrap="none">
            <a:spAutoFit/>
          </a:bodyPr>
          <a:lstStyle/>
          <a:p>
            <a:r>
              <a:rPr lang="en-US" sz="1600" dirty="0"/>
              <a:t>Y</a:t>
            </a:r>
          </a:p>
        </p:txBody>
      </p:sp>
      <p:sp>
        <p:nvSpPr>
          <p:cNvPr id="1382457" name="Text Box 57"/>
          <p:cNvSpPr txBox="1">
            <a:spLocks noChangeArrowheads="1"/>
          </p:cNvSpPr>
          <p:nvPr/>
        </p:nvSpPr>
        <p:spPr bwMode="auto">
          <a:xfrm>
            <a:off x="7561844" y="3143264"/>
            <a:ext cx="322524" cy="338554"/>
          </a:xfrm>
          <a:prstGeom prst="rect">
            <a:avLst/>
          </a:prstGeom>
          <a:noFill/>
          <a:ln w="9525">
            <a:noFill/>
            <a:miter lim="800000"/>
            <a:headEnd/>
            <a:tailEnd/>
          </a:ln>
          <a:effectLst/>
        </p:spPr>
        <p:txBody>
          <a:bodyPr wrap="none">
            <a:spAutoFit/>
          </a:bodyPr>
          <a:lstStyle/>
          <a:p>
            <a:r>
              <a:rPr lang="en-US" sz="1600" dirty="0"/>
              <a:t>V</a:t>
            </a:r>
          </a:p>
        </p:txBody>
      </p:sp>
      <p:sp>
        <p:nvSpPr>
          <p:cNvPr id="1382458" name="Text Box 58"/>
          <p:cNvSpPr txBox="1">
            <a:spLocks noChangeArrowheads="1"/>
          </p:cNvSpPr>
          <p:nvPr/>
        </p:nvSpPr>
        <p:spPr bwMode="auto">
          <a:xfrm>
            <a:off x="5072066" y="4286264"/>
            <a:ext cx="336952" cy="338554"/>
          </a:xfrm>
          <a:prstGeom prst="rect">
            <a:avLst/>
          </a:prstGeom>
          <a:noFill/>
          <a:ln w="9525">
            <a:noFill/>
            <a:miter lim="800000"/>
            <a:headEnd/>
            <a:tailEnd/>
          </a:ln>
          <a:effectLst/>
        </p:spPr>
        <p:txBody>
          <a:bodyPr wrap="none">
            <a:spAutoFit/>
          </a:bodyPr>
          <a:lstStyle/>
          <a:p>
            <a:r>
              <a:rPr lang="en-US" sz="1600"/>
              <a:t>U</a:t>
            </a:r>
          </a:p>
        </p:txBody>
      </p:sp>
      <p:sp>
        <p:nvSpPr>
          <p:cNvPr id="1382461" name="Text Box 61"/>
          <p:cNvSpPr txBox="1">
            <a:spLocks noChangeArrowheads="1"/>
          </p:cNvSpPr>
          <p:nvPr/>
        </p:nvSpPr>
        <p:spPr bwMode="auto">
          <a:xfrm>
            <a:off x="904143" y="1697038"/>
            <a:ext cx="2858924" cy="3416320"/>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b="0" dirty="0">
                <a:ea typeface="Tahoma" pitchFamily="34" charset="0"/>
                <a:cs typeface="Tahoma" pitchFamily="34" charset="0"/>
              </a:rPr>
              <a:t>if </a:t>
            </a:r>
            <a:r>
              <a:rPr lang="en-US" b="0" dirty="0">
                <a:solidFill>
                  <a:srgbClr val="FF0000"/>
                </a:solidFill>
                <a:ea typeface="Tahoma" pitchFamily="34" charset="0"/>
                <a:cs typeface="Tahoma" pitchFamily="34" charset="0"/>
              </a:rPr>
              <a:t>a</a:t>
            </a:r>
            <a:r>
              <a:rPr lang="en-US" b="0" dirty="0">
                <a:ea typeface="Tahoma" pitchFamily="34" charset="0"/>
                <a:cs typeface="Tahoma" pitchFamily="34" charset="0"/>
              </a:rPr>
              <a:t> then</a:t>
            </a:r>
          </a:p>
          <a:p>
            <a:r>
              <a:rPr lang="en-US" b="0" dirty="0">
                <a:ea typeface="Tahoma" pitchFamily="34" charset="0"/>
                <a:cs typeface="Tahoma" pitchFamily="34" charset="0"/>
              </a:rPr>
              <a:t>   if </a:t>
            </a:r>
            <a:r>
              <a:rPr lang="en-US" b="0" dirty="0">
                <a:solidFill>
                  <a:srgbClr val="FF0000"/>
                </a:solidFill>
                <a:ea typeface="Tahoma" pitchFamily="34" charset="0"/>
                <a:cs typeface="Tahoma" pitchFamily="34" charset="0"/>
              </a:rPr>
              <a:t>b</a:t>
            </a:r>
            <a:r>
              <a:rPr lang="en-US" b="0" dirty="0">
                <a:ea typeface="Tahoma" pitchFamily="34" charset="0"/>
                <a:cs typeface="Tahoma" pitchFamily="34" charset="0"/>
              </a:rPr>
              <a:t> then </a:t>
            </a:r>
            <a:r>
              <a:rPr lang="en-US" b="0" dirty="0">
                <a:solidFill>
                  <a:srgbClr val="FF0000"/>
                </a:solidFill>
                <a:ea typeface="Tahoma" pitchFamily="34" charset="0"/>
                <a:cs typeface="Tahoma" pitchFamily="34" charset="0"/>
              </a:rPr>
              <a:t>X</a:t>
            </a:r>
          </a:p>
          <a:p>
            <a:r>
              <a:rPr lang="en-US" b="0" dirty="0">
                <a:ea typeface="Tahoma" pitchFamily="34" charset="0"/>
                <a:cs typeface="Tahoma" pitchFamily="34" charset="0"/>
              </a:rPr>
              <a:t>   </a:t>
            </a:r>
            <a:r>
              <a:rPr lang="en-US" b="0" dirty="0">
                <a:solidFill>
                  <a:srgbClr val="FF0000"/>
                </a:solidFill>
                <a:ea typeface="Tahoma" pitchFamily="34" charset="0"/>
                <a:cs typeface="Tahoma" pitchFamily="34" charset="0"/>
              </a:rPr>
              <a:t>Y</a:t>
            </a:r>
          </a:p>
          <a:p>
            <a:r>
              <a:rPr lang="en-US" b="0" dirty="0">
                <a:ea typeface="Tahoma" pitchFamily="34" charset="0"/>
                <a:cs typeface="Tahoma" pitchFamily="34" charset="0"/>
              </a:rPr>
              <a:t>   while </a:t>
            </a:r>
            <a:r>
              <a:rPr lang="en-US" b="0" dirty="0">
                <a:solidFill>
                  <a:srgbClr val="FF0000"/>
                </a:solidFill>
                <a:ea typeface="Tahoma" pitchFamily="34" charset="0"/>
                <a:cs typeface="Tahoma" pitchFamily="34" charset="0"/>
              </a:rPr>
              <a:t>e</a:t>
            </a:r>
            <a:r>
              <a:rPr lang="en-US" b="0" dirty="0">
                <a:ea typeface="Tahoma" pitchFamily="34" charset="0"/>
                <a:cs typeface="Tahoma" pitchFamily="34" charset="0"/>
              </a:rPr>
              <a:t> do </a:t>
            </a:r>
            <a:r>
              <a:rPr lang="en-US" b="0" dirty="0">
                <a:solidFill>
                  <a:srgbClr val="FF0000"/>
                </a:solidFill>
                <a:ea typeface="Tahoma" pitchFamily="34" charset="0"/>
                <a:cs typeface="Tahoma" pitchFamily="34" charset="0"/>
              </a:rPr>
              <a:t>U</a:t>
            </a:r>
          </a:p>
          <a:p>
            <a:r>
              <a:rPr lang="en-US" b="0" dirty="0">
                <a:ea typeface="Tahoma" pitchFamily="34" charset="0"/>
                <a:cs typeface="Tahoma" pitchFamily="34" charset="0"/>
              </a:rPr>
              <a:t>else</a:t>
            </a:r>
          </a:p>
          <a:p>
            <a:r>
              <a:rPr lang="en-US" b="0" dirty="0">
                <a:ea typeface="Tahoma" pitchFamily="34" charset="0"/>
                <a:cs typeface="Tahoma" pitchFamily="34" charset="0"/>
              </a:rPr>
              <a:t>   if </a:t>
            </a:r>
            <a:r>
              <a:rPr lang="en-US" b="0" dirty="0">
                <a:solidFill>
                  <a:srgbClr val="FF0000"/>
                </a:solidFill>
                <a:ea typeface="Tahoma" pitchFamily="34" charset="0"/>
                <a:cs typeface="Tahoma" pitchFamily="34" charset="0"/>
              </a:rPr>
              <a:t>c</a:t>
            </a:r>
            <a:r>
              <a:rPr lang="en-US" b="0" dirty="0">
                <a:ea typeface="Tahoma" pitchFamily="34" charset="0"/>
                <a:cs typeface="Tahoma" pitchFamily="34" charset="0"/>
              </a:rPr>
              <a:t> then</a:t>
            </a:r>
          </a:p>
          <a:p>
            <a:r>
              <a:rPr lang="en-US" b="0" dirty="0">
                <a:ea typeface="Tahoma" pitchFamily="34" charset="0"/>
                <a:cs typeface="Tahoma" pitchFamily="34" charset="0"/>
              </a:rPr>
              <a:t>      repeat </a:t>
            </a:r>
            <a:r>
              <a:rPr lang="en-US" b="0" dirty="0">
                <a:solidFill>
                  <a:srgbClr val="FF0000"/>
                </a:solidFill>
                <a:ea typeface="Tahoma" pitchFamily="34" charset="0"/>
                <a:cs typeface="Tahoma" pitchFamily="34" charset="0"/>
              </a:rPr>
              <a:t>V</a:t>
            </a:r>
            <a:r>
              <a:rPr lang="en-US" b="0" dirty="0">
                <a:ea typeface="Tahoma" pitchFamily="34" charset="0"/>
                <a:cs typeface="Tahoma" pitchFamily="34" charset="0"/>
              </a:rPr>
              <a:t> until </a:t>
            </a:r>
            <a:r>
              <a:rPr lang="en-US" b="0" dirty="0">
                <a:solidFill>
                  <a:srgbClr val="FF0000"/>
                </a:solidFill>
                <a:ea typeface="Tahoma" pitchFamily="34" charset="0"/>
                <a:cs typeface="Tahoma" pitchFamily="34" charset="0"/>
              </a:rPr>
              <a:t>d</a:t>
            </a:r>
          </a:p>
          <a:p>
            <a:r>
              <a:rPr lang="en-US" b="0" dirty="0">
                <a:ea typeface="Tahoma" pitchFamily="34" charset="0"/>
                <a:cs typeface="Tahoma" pitchFamily="34" charset="0"/>
              </a:rPr>
              <a:t>   </a:t>
            </a:r>
            <a:r>
              <a:rPr lang="en-US" b="0" dirty="0" err="1">
                <a:ea typeface="Tahoma" pitchFamily="34" charset="0"/>
                <a:cs typeface="Tahoma" pitchFamily="34" charset="0"/>
              </a:rPr>
              <a:t>endif</a:t>
            </a:r>
            <a:endParaRPr lang="en-US" b="0" dirty="0">
              <a:ea typeface="Tahoma" pitchFamily="34" charset="0"/>
              <a:cs typeface="Tahoma" pitchFamily="34" charset="0"/>
            </a:endParaRPr>
          </a:p>
          <a:p>
            <a:r>
              <a:rPr lang="en-US" b="0" dirty="0" err="1">
                <a:ea typeface="Tahoma" pitchFamily="34" charset="0"/>
                <a:cs typeface="Tahoma" pitchFamily="34" charset="0"/>
              </a:rPr>
              <a:t>endif</a:t>
            </a:r>
            <a:endParaRPr lang="en-US" sz="2800" b="0" dirty="0">
              <a:ea typeface="Tahoma" pitchFamily="34" charset="0"/>
              <a:cs typeface="Tahoma" pitchFamily="34" charset="0"/>
            </a:endParaRPr>
          </a:p>
        </p:txBody>
      </p:sp>
      <p:sp>
        <p:nvSpPr>
          <p:cNvPr id="3" name="Rectangle 2">
            <a:extLst>
              <a:ext uri="{FF2B5EF4-FFF2-40B4-BE49-F238E27FC236}">
                <a16:creationId xmlns:a16="http://schemas.microsoft.com/office/drawing/2014/main" id="{7DB0BAB6-EC38-46ED-BECE-D81FAEC0D283}"/>
              </a:ext>
            </a:extLst>
          </p:cNvPr>
          <p:cNvSpPr/>
          <p:nvPr/>
        </p:nvSpPr>
        <p:spPr bwMode="auto">
          <a:xfrm>
            <a:off x="4788024" y="1556792"/>
            <a:ext cx="3888432" cy="4032448"/>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2182713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1382461">
                                            <p:txEl>
                                              <p:pRg st="0" end="0"/>
                                            </p:txEl>
                                          </p:spTgt>
                                        </p:tgtEl>
                                        <p:attrNameLst>
                                          <p:attrName>style.color</p:attrName>
                                        </p:attrNameLst>
                                      </p:cBhvr>
                                      <p:to>
                                        <a:schemeClr val="hlink"/>
                                      </p:to>
                                    </p:animClr>
                                  </p:childTnLst>
                                </p:cTn>
                              </p:par>
                              <p:par>
                                <p:cTn id="13" presetID="3" presetClass="emph" presetSubtype="2" fill="hold" grpId="0" nodeType="withEffect">
                                  <p:stCondLst>
                                    <p:cond delay="0"/>
                                  </p:stCondLst>
                                  <p:childTnLst>
                                    <p:animClr clrSpc="rgb" dir="cw">
                                      <p:cBhvr override="childStyle">
                                        <p:cTn id="14" dur="500" fill="hold"/>
                                        <p:tgtEl>
                                          <p:spTgt spid="1382450"/>
                                        </p:tgtEl>
                                        <p:attrNameLst>
                                          <p:attrName>style.color</p:attrName>
                                        </p:attrNameLst>
                                      </p:cBhvr>
                                      <p:to>
                                        <a:schemeClr val="hlink"/>
                                      </p:to>
                                    </p:animClr>
                                  </p:childTnLst>
                                </p:cTn>
                              </p:par>
                            </p:childTnLst>
                          </p:cTn>
                        </p:par>
                        <p:par>
                          <p:cTn id="15" fill="hold">
                            <p:stCondLst>
                              <p:cond delay="2000"/>
                            </p:stCondLst>
                            <p:childTnLst>
                              <p:par>
                                <p:cTn id="16" presetID="3" presetClass="emph" presetSubtype="2" fill="hold" nodeType="afterEffect">
                                  <p:stCondLst>
                                    <p:cond delay="0"/>
                                  </p:stCondLst>
                                  <p:childTnLst>
                                    <p:animClr clrSpc="rgb" dir="cw">
                                      <p:cBhvr override="childStyle">
                                        <p:cTn id="17" dur="500" fill="hold"/>
                                        <p:tgtEl>
                                          <p:spTgt spid="1382461">
                                            <p:txEl>
                                              <p:pRg st="1" end="1"/>
                                            </p:txEl>
                                          </p:spTgt>
                                        </p:tgtEl>
                                        <p:attrNameLst>
                                          <p:attrName>style.color</p:attrName>
                                        </p:attrNameLst>
                                      </p:cBhvr>
                                      <p:to>
                                        <a:schemeClr val="hlink"/>
                                      </p:to>
                                    </p:animClr>
                                  </p:childTnLst>
                                </p:cTn>
                              </p:par>
                            </p:childTnLst>
                          </p:cTn>
                        </p:par>
                        <p:par>
                          <p:cTn id="18" fill="hold">
                            <p:stCondLst>
                              <p:cond delay="2500"/>
                            </p:stCondLst>
                            <p:childTnLst>
                              <p:par>
                                <p:cTn id="19" presetID="3" presetClass="emph" presetSubtype="2" fill="hold" grpId="0" nodeType="afterEffect">
                                  <p:stCondLst>
                                    <p:cond delay="0"/>
                                  </p:stCondLst>
                                  <p:childTnLst>
                                    <p:animClr clrSpc="rgb" dir="cw">
                                      <p:cBhvr override="childStyle">
                                        <p:cTn id="20" dur="500" fill="hold"/>
                                        <p:tgtEl>
                                          <p:spTgt spid="1382452"/>
                                        </p:tgtEl>
                                        <p:attrNameLst>
                                          <p:attrName>style.color</p:attrName>
                                        </p:attrNameLst>
                                      </p:cBhvr>
                                      <p:to>
                                        <a:schemeClr val="hlink"/>
                                      </p:to>
                                    </p:animClr>
                                  </p:childTnLst>
                                </p:cTn>
                              </p:par>
                              <p:par>
                                <p:cTn id="21" presetID="3" presetClass="emph" presetSubtype="2" fill="hold" grpId="0" nodeType="withEffect">
                                  <p:stCondLst>
                                    <p:cond delay="0"/>
                                  </p:stCondLst>
                                  <p:childTnLst>
                                    <p:animClr clrSpc="rgb" dir="cw">
                                      <p:cBhvr override="childStyle">
                                        <p:cTn id="22" dur="2000" fill="hold"/>
                                        <p:tgtEl>
                                          <p:spTgt spid="1382455"/>
                                        </p:tgtEl>
                                        <p:attrNameLst>
                                          <p:attrName>style.color</p:attrName>
                                        </p:attrNameLst>
                                      </p:cBhvr>
                                      <p:to>
                                        <a:schemeClr val="hlink"/>
                                      </p:to>
                                    </p:animClr>
                                  </p:childTnLst>
                                </p:cTn>
                              </p:par>
                            </p:childTnLst>
                          </p:cTn>
                        </p:par>
                        <p:par>
                          <p:cTn id="23" fill="hold">
                            <p:stCondLst>
                              <p:cond delay="4500"/>
                            </p:stCondLst>
                            <p:childTnLst>
                              <p:par>
                                <p:cTn id="24" presetID="3" presetClass="emph" presetSubtype="2" fill="hold" nodeType="afterEffect">
                                  <p:stCondLst>
                                    <p:cond delay="0"/>
                                  </p:stCondLst>
                                  <p:childTnLst>
                                    <p:animClr clrSpc="rgb" dir="cw">
                                      <p:cBhvr override="childStyle">
                                        <p:cTn id="25" dur="500" fill="hold"/>
                                        <p:tgtEl>
                                          <p:spTgt spid="1382461">
                                            <p:txEl>
                                              <p:pRg st="2" end="2"/>
                                            </p:txEl>
                                          </p:spTgt>
                                        </p:tgtEl>
                                        <p:attrNameLst>
                                          <p:attrName>style.color</p:attrName>
                                        </p:attrNameLst>
                                      </p:cBhvr>
                                      <p:to>
                                        <a:schemeClr val="hlink"/>
                                      </p:to>
                                    </p:animClr>
                                  </p:childTnLst>
                                </p:cTn>
                              </p:par>
                            </p:childTnLst>
                          </p:cTn>
                        </p:par>
                        <p:par>
                          <p:cTn id="26" fill="hold">
                            <p:stCondLst>
                              <p:cond delay="5000"/>
                            </p:stCondLst>
                            <p:childTnLst>
                              <p:par>
                                <p:cTn id="27" presetID="3" presetClass="emph" presetSubtype="2" fill="hold" grpId="0" nodeType="afterEffect">
                                  <p:stCondLst>
                                    <p:cond delay="0"/>
                                  </p:stCondLst>
                                  <p:childTnLst>
                                    <p:animClr clrSpc="rgb" dir="cw">
                                      <p:cBhvr override="childStyle">
                                        <p:cTn id="28" dur="500" fill="hold"/>
                                        <p:tgtEl>
                                          <p:spTgt spid="1382456"/>
                                        </p:tgtEl>
                                        <p:attrNameLst>
                                          <p:attrName>style.color</p:attrName>
                                        </p:attrNameLst>
                                      </p:cBhvr>
                                      <p:to>
                                        <a:schemeClr val="hlink"/>
                                      </p:to>
                                    </p:animClr>
                                  </p:childTnLst>
                                </p:cTn>
                              </p:par>
                            </p:childTnLst>
                          </p:cTn>
                        </p:par>
                        <p:par>
                          <p:cTn id="29" fill="hold">
                            <p:stCondLst>
                              <p:cond delay="5500"/>
                            </p:stCondLst>
                            <p:childTnLst>
                              <p:par>
                                <p:cTn id="30" presetID="3" presetClass="emph" presetSubtype="2" fill="hold" nodeType="afterEffect">
                                  <p:stCondLst>
                                    <p:cond delay="0"/>
                                  </p:stCondLst>
                                  <p:childTnLst>
                                    <p:animClr clrSpc="rgb" dir="cw">
                                      <p:cBhvr override="childStyle">
                                        <p:cTn id="31" dur="500" fill="hold"/>
                                        <p:tgtEl>
                                          <p:spTgt spid="1382461">
                                            <p:txEl>
                                              <p:pRg st="3" end="3"/>
                                            </p:txEl>
                                          </p:spTgt>
                                        </p:tgtEl>
                                        <p:attrNameLst>
                                          <p:attrName>style.color</p:attrName>
                                        </p:attrNameLst>
                                      </p:cBhvr>
                                      <p:to>
                                        <a:schemeClr val="hlink"/>
                                      </p:to>
                                    </p:animClr>
                                  </p:childTnLst>
                                </p:cTn>
                              </p:par>
                              <p:par>
                                <p:cTn id="32" presetID="3" presetClass="emph" presetSubtype="2" fill="hold" grpId="0" nodeType="withEffect">
                                  <p:stCondLst>
                                    <p:cond delay="0"/>
                                  </p:stCondLst>
                                  <p:childTnLst>
                                    <p:animClr clrSpc="rgb" dir="cw">
                                      <p:cBhvr override="childStyle">
                                        <p:cTn id="33" dur="2000" fill="hold"/>
                                        <p:tgtEl>
                                          <p:spTgt spid="1382458"/>
                                        </p:tgtEl>
                                        <p:attrNameLst>
                                          <p:attrName>style.color</p:attrName>
                                        </p:attrNameLst>
                                      </p:cBhvr>
                                      <p:to>
                                        <a:schemeClr val="hlink"/>
                                      </p:to>
                                    </p:animClr>
                                  </p:childTnLst>
                                </p:cTn>
                              </p:par>
                            </p:childTnLst>
                          </p:cTn>
                        </p:par>
                        <p:par>
                          <p:cTn id="34" fill="hold">
                            <p:stCondLst>
                              <p:cond delay="7500"/>
                            </p:stCondLst>
                            <p:childTnLst>
                              <p:par>
                                <p:cTn id="35" presetID="3" presetClass="emph" presetSubtype="2" fill="hold" grpId="0" nodeType="afterEffect">
                                  <p:stCondLst>
                                    <p:cond delay="0"/>
                                  </p:stCondLst>
                                  <p:childTnLst>
                                    <p:animClr clrSpc="rgb" dir="cw">
                                      <p:cBhvr override="childStyle">
                                        <p:cTn id="36" dur="500" fill="hold"/>
                                        <p:tgtEl>
                                          <p:spTgt spid="1382454"/>
                                        </p:tgtEl>
                                        <p:attrNameLst>
                                          <p:attrName>style.color</p:attrName>
                                        </p:attrNameLst>
                                      </p:cBhvr>
                                      <p:to>
                                        <a:schemeClr val="hlink"/>
                                      </p:to>
                                    </p:animClr>
                                  </p:childTnLst>
                                </p:cTn>
                              </p:par>
                            </p:childTnLst>
                          </p:cTn>
                        </p:par>
                        <p:par>
                          <p:cTn id="37" fill="hold">
                            <p:stCondLst>
                              <p:cond delay="8000"/>
                            </p:stCondLst>
                            <p:childTnLst>
                              <p:par>
                                <p:cTn id="38" presetID="3" presetClass="emph" presetSubtype="2" fill="hold" nodeType="afterEffect">
                                  <p:stCondLst>
                                    <p:cond delay="0"/>
                                  </p:stCondLst>
                                  <p:childTnLst>
                                    <p:animClr clrSpc="rgb" dir="cw">
                                      <p:cBhvr override="childStyle">
                                        <p:cTn id="39" dur="500" fill="hold"/>
                                        <p:tgtEl>
                                          <p:spTgt spid="1382461">
                                            <p:txEl>
                                              <p:pRg st="4" end="4"/>
                                            </p:txEl>
                                          </p:spTgt>
                                        </p:tgtEl>
                                        <p:attrNameLst>
                                          <p:attrName>style.color</p:attrName>
                                        </p:attrNameLst>
                                      </p:cBhvr>
                                      <p:to>
                                        <a:schemeClr val="hlink"/>
                                      </p:to>
                                    </p:animClr>
                                  </p:childTnLst>
                                </p:cTn>
                              </p:par>
                              <p:par>
                                <p:cTn id="40" presetID="3" presetClass="emph" presetSubtype="2" fill="hold" nodeType="withEffect">
                                  <p:stCondLst>
                                    <p:cond delay="0"/>
                                  </p:stCondLst>
                                  <p:childTnLst>
                                    <p:animClr clrSpc="rgb" dir="cw">
                                      <p:cBhvr override="childStyle">
                                        <p:cTn id="41" dur="2000" fill="hold"/>
                                        <p:tgtEl>
                                          <p:spTgt spid="1382461">
                                            <p:txEl>
                                              <p:pRg st="5" end="5"/>
                                            </p:txEl>
                                          </p:spTgt>
                                        </p:tgtEl>
                                        <p:attrNameLst>
                                          <p:attrName>style.color</p:attrName>
                                        </p:attrNameLst>
                                      </p:cBhvr>
                                      <p:to>
                                        <a:schemeClr val="hlink"/>
                                      </p:to>
                                    </p:animClr>
                                  </p:childTnLst>
                                </p:cTn>
                              </p:par>
                            </p:childTnLst>
                          </p:cTn>
                        </p:par>
                        <p:par>
                          <p:cTn id="42" fill="hold">
                            <p:stCondLst>
                              <p:cond delay="10000"/>
                            </p:stCondLst>
                            <p:childTnLst>
                              <p:par>
                                <p:cTn id="43" presetID="3" presetClass="emph" presetSubtype="2" fill="hold" grpId="0" nodeType="afterEffect">
                                  <p:stCondLst>
                                    <p:cond delay="0"/>
                                  </p:stCondLst>
                                  <p:childTnLst>
                                    <p:animClr clrSpc="rgb" dir="cw">
                                      <p:cBhvr override="childStyle">
                                        <p:cTn id="44" dur="500" fill="hold"/>
                                        <p:tgtEl>
                                          <p:spTgt spid="1382451"/>
                                        </p:tgtEl>
                                        <p:attrNameLst>
                                          <p:attrName>style.color</p:attrName>
                                        </p:attrNameLst>
                                      </p:cBhvr>
                                      <p:to>
                                        <a:schemeClr val="hlink"/>
                                      </p:to>
                                    </p:animClr>
                                  </p:childTnLst>
                                </p:cTn>
                              </p:par>
                            </p:childTnLst>
                          </p:cTn>
                        </p:par>
                        <p:par>
                          <p:cTn id="45" fill="hold">
                            <p:stCondLst>
                              <p:cond delay="10500"/>
                            </p:stCondLst>
                            <p:childTnLst>
                              <p:par>
                                <p:cTn id="46" presetID="3" presetClass="emph" presetSubtype="2" fill="hold" nodeType="afterEffect">
                                  <p:stCondLst>
                                    <p:cond delay="0"/>
                                  </p:stCondLst>
                                  <p:childTnLst>
                                    <p:animClr clrSpc="rgb" dir="cw">
                                      <p:cBhvr override="childStyle">
                                        <p:cTn id="47" dur="500" fill="hold"/>
                                        <p:tgtEl>
                                          <p:spTgt spid="1382461">
                                            <p:txEl>
                                              <p:pRg st="6" end="6"/>
                                            </p:txEl>
                                          </p:spTgt>
                                        </p:tgtEl>
                                        <p:attrNameLst>
                                          <p:attrName>style.color</p:attrName>
                                        </p:attrNameLst>
                                      </p:cBhvr>
                                      <p:to>
                                        <a:schemeClr val="hlink"/>
                                      </p:to>
                                    </p:animClr>
                                  </p:childTnLst>
                                </p:cTn>
                              </p:par>
                            </p:childTnLst>
                          </p:cTn>
                        </p:par>
                        <p:par>
                          <p:cTn id="48" fill="hold">
                            <p:stCondLst>
                              <p:cond delay="11000"/>
                            </p:stCondLst>
                            <p:childTnLst>
                              <p:par>
                                <p:cTn id="49" presetID="3" presetClass="emph" presetSubtype="2" fill="hold" grpId="0" nodeType="afterEffect">
                                  <p:stCondLst>
                                    <p:cond delay="0"/>
                                  </p:stCondLst>
                                  <p:childTnLst>
                                    <p:animClr clrSpc="rgb" dir="cw">
                                      <p:cBhvr override="childStyle">
                                        <p:cTn id="50" dur="500" fill="hold"/>
                                        <p:tgtEl>
                                          <p:spTgt spid="1382457"/>
                                        </p:tgtEl>
                                        <p:attrNameLst>
                                          <p:attrName>style.color</p:attrName>
                                        </p:attrNameLst>
                                      </p:cBhvr>
                                      <p:to>
                                        <a:schemeClr val="hlink"/>
                                      </p:to>
                                    </p:animClr>
                                  </p:childTnLst>
                                </p:cTn>
                              </p:par>
                              <p:par>
                                <p:cTn id="51" presetID="3" presetClass="emph" presetSubtype="2" fill="hold" grpId="0" nodeType="withEffect">
                                  <p:stCondLst>
                                    <p:cond delay="0"/>
                                  </p:stCondLst>
                                  <p:childTnLst>
                                    <p:animClr clrSpc="rgb" dir="cw">
                                      <p:cBhvr override="childStyle">
                                        <p:cTn id="52" dur="2000" fill="hold"/>
                                        <p:tgtEl>
                                          <p:spTgt spid="1382453"/>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0" grpId="0"/>
      <p:bldP spid="1382451" grpId="0"/>
      <p:bldP spid="1382452" grpId="0"/>
      <p:bldP spid="1382453" grpId="0"/>
      <p:bldP spid="1382454" grpId="0"/>
      <p:bldP spid="1382455" grpId="0"/>
      <p:bldP spid="1382456" grpId="0"/>
      <p:bldP spid="1382457" grpId="0"/>
      <p:bldP spid="1382458"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E9B5-126E-4E99-A0D6-A7EC8A677FA7}"/>
              </a:ext>
            </a:extLst>
          </p:cNvPr>
          <p:cNvSpPr>
            <a:spLocks noGrp="1"/>
          </p:cNvSpPr>
          <p:nvPr>
            <p:ph type="title"/>
          </p:nvPr>
        </p:nvSpPr>
        <p:spPr/>
        <p:txBody>
          <a:bodyPr/>
          <a:lstStyle/>
          <a:p>
            <a:r>
              <a:rPr lang="en-US" dirty="0"/>
              <a:t>CFG vs. Flowchart</a:t>
            </a:r>
          </a:p>
        </p:txBody>
      </p:sp>
      <p:sp>
        <p:nvSpPr>
          <p:cNvPr id="3" name="Content Placeholder 2">
            <a:extLst>
              <a:ext uri="{FF2B5EF4-FFF2-40B4-BE49-F238E27FC236}">
                <a16:creationId xmlns:a16="http://schemas.microsoft.com/office/drawing/2014/main" id="{467BC03B-CD16-4500-B2E5-5FF79603E88A}"/>
              </a:ext>
            </a:extLst>
          </p:cNvPr>
          <p:cNvSpPr>
            <a:spLocks noGrp="1"/>
          </p:cNvSpPr>
          <p:nvPr>
            <p:ph idx="1"/>
          </p:nvPr>
        </p:nvSpPr>
        <p:spPr>
          <a:xfrm>
            <a:off x="900113" y="1560513"/>
            <a:ext cx="8001000" cy="1004391"/>
          </a:xfrm>
        </p:spPr>
        <p:txBody>
          <a:bodyPr/>
          <a:lstStyle/>
          <a:p>
            <a:r>
              <a:rPr lang="en-US" sz="2400" dirty="0"/>
              <a:t>Are CFG and flowchart the same? </a:t>
            </a:r>
          </a:p>
          <a:p>
            <a:r>
              <a:rPr lang="en-US" sz="2400" dirty="0"/>
              <a:t>Can I use flowchart for testing a program?</a:t>
            </a:r>
          </a:p>
        </p:txBody>
      </p:sp>
      <p:sp>
        <p:nvSpPr>
          <p:cNvPr id="4" name="Footer Placeholder 3">
            <a:extLst>
              <a:ext uri="{FF2B5EF4-FFF2-40B4-BE49-F238E27FC236}">
                <a16:creationId xmlns:a16="http://schemas.microsoft.com/office/drawing/2014/main" id="{EFCC6EF2-E896-4B89-9D98-45FD35BC147A}"/>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B8CA05DD-B559-449F-B0B8-FB4EF60F8134}"/>
              </a:ext>
            </a:extLst>
          </p:cNvPr>
          <p:cNvSpPr>
            <a:spLocks noGrp="1"/>
          </p:cNvSpPr>
          <p:nvPr>
            <p:ph type="sldNum" sz="quarter" idx="12"/>
          </p:nvPr>
        </p:nvSpPr>
        <p:spPr/>
        <p:txBody>
          <a:bodyPr/>
          <a:lstStyle/>
          <a:p>
            <a:fld id="{E0C33045-984B-4F44-A077-3B45BEEE9467}" type="slidenum">
              <a:rPr lang="ja-JP" altLang="en-US" smtClean="0"/>
              <a:pPr/>
              <a:t>15</a:t>
            </a:fld>
            <a:endParaRPr lang="en-US" altLang="ja-JP"/>
          </a:p>
        </p:txBody>
      </p:sp>
      <p:sp>
        <p:nvSpPr>
          <p:cNvPr id="6" name="Rectangle 5">
            <a:extLst>
              <a:ext uri="{FF2B5EF4-FFF2-40B4-BE49-F238E27FC236}">
                <a16:creationId xmlns:a16="http://schemas.microsoft.com/office/drawing/2014/main" id="{E5FEB1C3-F882-459B-B94E-B9CF06DF699B}"/>
              </a:ext>
            </a:extLst>
          </p:cNvPr>
          <p:cNvSpPr/>
          <p:nvPr/>
        </p:nvSpPr>
        <p:spPr>
          <a:xfrm>
            <a:off x="900113" y="2965708"/>
            <a:ext cx="5881687" cy="3046988"/>
          </a:xfrm>
          <a:prstGeom prst="rect">
            <a:avLst/>
          </a:prstGeom>
        </p:spPr>
        <p:txBody>
          <a:bodyPr wrap="square">
            <a:spAutoFit/>
          </a:bodyPr>
          <a:lstStyle/>
          <a:p>
            <a:pPr marL="342900" indent="-342900">
              <a:buFont typeface="+mj-lt"/>
              <a:buAutoNum type="arabicPeriod"/>
            </a:pPr>
            <a:r>
              <a:rPr lang="en-CA" sz="1600" b="0" dirty="0"/>
              <a:t>In flow graphs, we don't show the details of what is in a process block whereas in flow charts every part of the process block is defined and drawn</a:t>
            </a:r>
          </a:p>
          <a:p>
            <a:pPr marL="342900" indent="-342900">
              <a:buFont typeface="+mj-lt"/>
              <a:buAutoNum type="arabicPeriod"/>
            </a:pPr>
            <a:r>
              <a:rPr lang="en-CA" sz="1600" b="0" dirty="0"/>
              <a:t>In flow charts, different types of nodes are represented by different symbols in flow charts, but we do not use different symbols in control flow graphs</a:t>
            </a:r>
          </a:p>
          <a:p>
            <a:pPr marL="342900" indent="-342900">
              <a:buFont typeface="+mj-lt"/>
              <a:buAutoNum type="arabicPeriod"/>
            </a:pPr>
            <a:r>
              <a:rPr lang="en-CA" sz="1600" b="0" dirty="0"/>
              <a:t>The flow graph focuses on control flow of the program whereas the flowchart focuses on process steps</a:t>
            </a:r>
          </a:p>
          <a:p>
            <a:pPr marL="342900" indent="-342900">
              <a:buFont typeface="+mj-lt"/>
              <a:buAutoNum type="arabicPeriod"/>
            </a:pPr>
            <a:r>
              <a:rPr lang="en-CA" sz="1600" b="0" dirty="0"/>
              <a:t>Flow charts can be used for test case design; they can be used for testing, e.g. path coverage; but we can simply use CFG instead</a:t>
            </a:r>
            <a:endParaRPr lang="en-US" sz="1600" dirty="0"/>
          </a:p>
          <a:p>
            <a:endParaRPr lang="en-US" sz="1600" b="0" dirty="0"/>
          </a:p>
        </p:txBody>
      </p:sp>
      <p:graphicFrame>
        <p:nvGraphicFramePr>
          <p:cNvPr id="9" name="Object 3"/>
          <p:cNvGraphicFramePr>
            <a:graphicFrameLocks noChangeAspect="1"/>
          </p:cNvGraphicFramePr>
          <p:nvPr>
            <p:extLst>
              <p:ext uri="{D42A27DB-BD31-4B8C-83A1-F6EECF244321}">
                <p14:modId xmlns:p14="http://schemas.microsoft.com/office/powerpoint/2010/main" val="1149527205"/>
              </p:ext>
            </p:extLst>
          </p:nvPr>
        </p:nvGraphicFramePr>
        <p:xfrm>
          <a:off x="7112555" y="4293096"/>
          <a:ext cx="1455823" cy="2037999"/>
        </p:xfrm>
        <a:graphic>
          <a:graphicData uri="http://schemas.openxmlformats.org/presentationml/2006/ole">
            <mc:AlternateContent xmlns:mc="http://schemas.openxmlformats.org/markup-compatibility/2006">
              <mc:Choice xmlns:v="urn:schemas-microsoft-com:vml" Requires="v">
                <p:oleObj spid="_x0000_s2112" name="Visio" r:id="rId4" imgW="3429901" imgH="4802763" progId="Visio.Drawing.11">
                  <p:embed/>
                </p:oleObj>
              </mc:Choice>
              <mc:Fallback>
                <p:oleObj name="Visio" r:id="rId4" imgW="3429901" imgH="480276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555" y="4293096"/>
                        <a:ext cx="1455823" cy="2037999"/>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196506621"/>
              </p:ext>
            </p:extLst>
          </p:nvPr>
        </p:nvGraphicFramePr>
        <p:xfrm>
          <a:off x="7095379" y="1446691"/>
          <a:ext cx="1472999" cy="2198333"/>
        </p:xfrm>
        <a:graphic>
          <a:graphicData uri="http://schemas.openxmlformats.org/presentationml/2006/ole">
            <mc:AlternateContent xmlns:mc="http://schemas.openxmlformats.org/markup-compatibility/2006">
              <mc:Choice xmlns:v="urn:schemas-microsoft-com:vml" Requires="v">
                <p:oleObj spid="_x0000_s2113" name="Visio" r:id="rId6" imgW="3627120" imgH="5413248" progId="Visio.Drawing.11">
                  <p:embed/>
                </p:oleObj>
              </mc:Choice>
              <mc:Fallback>
                <p:oleObj name="Visio" r:id="rId6" imgW="3627120" imgH="5413248"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5379" y="1446691"/>
                        <a:ext cx="1472999" cy="2198333"/>
                      </a:xfrm>
                      <a:prstGeom prst="rect">
                        <a:avLst/>
                      </a:prstGeom>
                      <a:noFill/>
                      <a:ln>
                        <a:noFill/>
                      </a:ln>
                      <a:effectLst/>
                    </p:spPr>
                  </p:pic>
                </p:oleObj>
              </mc:Fallback>
            </mc:AlternateContent>
          </a:graphicData>
        </a:graphic>
      </p:graphicFrame>
      <p:sp>
        <p:nvSpPr>
          <p:cNvPr id="7" name="Down Arrow 6"/>
          <p:cNvSpPr/>
          <p:nvPr/>
        </p:nvSpPr>
        <p:spPr bwMode="auto">
          <a:xfrm>
            <a:off x="7615854" y="3678459"/>
            <a:ext cx="432048" cy="576064"/>
          </a:xfrm>
          <a:prstGeom prst="down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sp>
        <p:nvSpPr>
          <p:cNvPr id="8" name="Rectangle 7">
            <a:extLst>
              <a:ext uri="{FF2B5EF4-FFF2-40B4-BE49-F238E27FC236}">
                <a16:creationId xmlns:a16="http://schemas.microsoft.com/office/drawing/2014/main" id="{D1416D8C-9541-4404-9251-2801B6F8E332}"/>
              </a:ext>
            </a:extLst>
          </p:cNvPr>
          <p:cNvSpPr/>
          <p:nvPr/>
        </p:nvSpPr>
        <p:spPr>
          <a:xfrm>
            <a:off x="881609" y="2494060"/>
            <a:ext cx="5604942" cy="369332"/>
          </a:xfrm>
          <a:prstGeom prst="rect">
            <a:avLst/>
          </a:prstGeom>
        </p:spPr>
        <p:txBody>
          <a:bodyPr wrap="square">
            <a:spAutoFit/>
          </a:bodyPr>
          <a:lstStyle/>
          <a:p>
            <a:pPr lvl="1"/>
            <a:r>
              <a:rPr lang="en-US" sz="1800" dirty="0">
                <a:solidFill>
                  <a:srgbClr val="FF0000"/>
                </a:solidFill>
              </a:rPr>
              <a:t>Yes</a:t>
            </a:r>
            <a:r>
              <a:rPr lang="en-US" sz="1800" b="0" dirty="0"/>
              <a:t>, if you want  …   but note that …</a:t>
            </a:r>
          </a:p>
        </p:txBody>
      </p:sp>
    </p:spTree>
    <p:extLst>
      <p:ext uri="{BB962C8B-B14F-4D97-AF65-F5344CB8AC3E}">
        <p14:creationId xmlns:p14="http://schemas.microsoft.com/office/powerpoint/2010/main" val="323605594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66CC-B34E-42BF-BF52-0139A32525DC}"/>
              </a:ext>
            </a:extLst>
          </p:cNvPr>
          <p:cNvSpPr>
            <a:spLocks noGrp="1"/>
          </p:cNvSpPr>
          <p:nvPr>
            <p:ph type="title"/>
          </p:nvPr>
        </p:nvSpPr>
        <p:spPr/>
        <p:txBody>
          <a:bodyPr/>
          <a:lstStyle/>
          <a:p>
            <a:r>
              <a:rPr lang="en-US" dirty="0"/>
              <a:t>CFG vs. Activity Diagram</a:t>
            </a:r>
          </a:p>
        </p:txBody>
      </p:sp>
      <p:sp>
        <p:nvSpPr>
          <p:cNvPr id="3" name="Content Placeholder 2">
            <a:extLst>
              <a:ext uri="{FF2B5EF4-FFF2-40B4-BE49-F238E27FC236}">
                <a16:creationId xmlns:a16="http://schemas.microsoft.com/office/drawing/2014/main" id="{F8E76E5C-DF45-4A2A-B90A-C256FD1A844D}"/>
              </a:ext>
            </a:extLst>
          </p:cNvPr>
          <p:cNvSpPr>
            <a:spLocks noGrp="1"/>
          </p:cNvSpPr>
          <p:nvPr>
            <p:ph idx="1"/>
          </p:nvPr>
        </p:nvSpPr>
        <p:spPr/>
        <p:txBody>
          <a:bodyPr/>
          <a:lstStyle/>
          <a:p>
            <a:r>
              <a:rPr lang="en-US" sz="2800" dirty="0"/>
              <a:t>UML Activity Diagram: </a:t>
            </a:r>
            <a:r>
              <a:rPr lang="en-CA" sz="2800" dirty="0"/>
              <a:t>can be used to model/draw CFGs</a:t>
            </a:r>
            <a:endParaRPr lang="en-US" sz="2800" dirty="0"/>
          </a:p>
        </p:txBody>
      </p:sp>
      <p:sp>
        <p:nvSpPr>
          <p:cNvPr id="4" name="Footer Placeholder 3">
            <a:extLst>
              <a:ext uri="{FF2B5EF4-FFF2-40B4-BE49-F238E27FC236}">
                <a16:creationId xmlns:a16="http://schemas.microsoft.com/office/drawing/2014/main" id="{3B0C8AFD-AA9C-4FB8-8951-F663DE1A5DF3}"/>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2645556D-7DA3-4465-B9FF-B74C2EEEB4A6}"/>
              </a:ext>
            </a:extLst>
          </p:cNvPr>
          <p:cNvSpPr>
            <a:spLocks noGrp="1"/>
          </p:cNvSpPr>
          <p:nvPr>
            <p:ph type="sldNum" sz="quarter" idx="12"/>
          </p:nvPr>
        </p:nvSpPr>
        <p:spPr/>
        <p:txBody>
          <a:bodyPr/>
          <a:lstStyle/>
          <a:p>
            <a:fld id="{E0C33045-984B-4F44-A077-3B45BEEE9467}" type="slidenum">
              <a:rPr lang="ja-JP" altLang="en-US" smtClean="0"/>
              <a:pPr/>
              <a:t>16</a:t>
            </a:fld>
            <a:endParaRPr lang="en-US" altLang="ja-JP"/>
          </a:p>
        </p:txBody>
      </p:sp>
      <p:pic>
        <p:nvPicPr>
          <p:cNvPr id="6" name="Picture 5">
            <a:extLst>
              <a:ext uri="{FF2B5EF4-FFF2-40B4-BE49-F238E27FC236}">
                <a16:creationId xmlns:a16="http://schemas.microsoft.com/office/drawing/2014/main" id="{09AF59FE-39B2-4B69-946C-2839E06CBD9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339752" y="2132856"/>
            <a:ext cx="5760640" cy="4122418"/>
          </a:xfrm>
          <a:prstGeom prst="rect">
            <a:avLst/>
          </a:prstGeom>
        </p:spPr>
      </p:pic>
    </p:spTree>
    <p:extLst>
      <p:ext uri="{BB962C8B-B14F-4D97-AF65-F5344CB8AC3E}">
        <p14:creationId xmlns:p14="http://schemas.microsoft.com/office/powerpoint/2010/main" val="2743775608"/>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ja-JP" altLang="en-US"/>
              <a:t>far@ucalgary.ca</a:t>
            </a:r>
            <a:endParaRPr lang="en-US" altLang="ja-JP"/>
          </a:p>
        </p:txBody>
      </p:sp>
      <p:sp>
        <p:nvSpPr>
          <p:cNvPr id="12" name="Slide Number Placeholder 5"/>
          <p:cNvSpPr>
            <a:spLocks noGrp="1"/>
          </p:cNvSpPr>
          <p:nvPr>
            <p:ph type="sldNum" sz="quarter" idx="12"/>
          </p:nvPr>
        </p:nvSpPr>
        <p:spPr/>
        <p:txBody>
          <a:bodyPr/>
          <a:lstStyle/>
          <a:p>
            <a:fld id="{61107696-D152-4B78-B444-E1BB3501C601}" type="slidenum">
              <a:rPr lang="ja-JP" altLang="en-US"/>
              <a:pPr/>
              <a:t>17</a:t>
            </a:fld>
            <a:endParaRPr lang="en-US" altLang="ja-JP"/>
          </a:p>
        </p:txBody>
      </p:sp>
      <p:sp>
        <p:nvSpPr>
          <p:cNvPr id="1078274" name="Rectangle 2"/>
          <p:cNvSpPr>
            <a:spLocks noGrp="1" noChangeArrowheads="1"/>
          </p:cNvSpPr>
          <p:nvPr>
            <p:ph type="title"/>
          </p:nvPr>
        </p:nvSpPr>
        <p:spPr/>
        <p:txBody>
          <a:bodyPr/>
          <a:lstStyle/>
          <a:p>
            <a:r>
              <a:rPr lang="en-CA" sz="3600"/>
              <a:t>Common CFG Program Models</a:t>
            </a:r>
          </a:p>
        </p:txBody>
      </p:sp>
      <p:pic>
        <p:nvPicPr>
          <p:cNvPr id="1078275" name="Picture 3" descr="fig1"/>
          <p:cNvPicPr>
            <a:picLocks noGrp="1" noChangeAspect="1" noChangeArrowheads="1"/>
          </p:cNvPicPr>
          <p:nvPr>
            <p:ph idx="1"/>
          </p:nvPr>
        </p:nvPicPr>
        <p:blipFill>
          <a:blip r:embed="rId2"/>
          <a:srcRect/>
          <a:stretch>
            <a:fillRect/>
          </a:stretch>
        </p:blipFill>
        <p:spPr>
          <a:xfrm>
            <a:off x="900113" y="1749425"/>
            <a:ext cx="8001000" cy="4152900"/>
          </a:xfrm>
          <a:noFill/>
          <a:ln/>
        </p:spPr>
      </p:pic>
      <p:sp>
        <p:nvSpPr>
          <p:cNvPr id="1078276" name="Rectangle 4"/>
          <p:cNvSpPr>
            <a:spLocks noChangeArrowheads="1"/>
          </p:cNvSpPr>
          <p:nvPr/>
        </p:nvSpPr>
        <p:spPr bwMode="auto">
          <a:xfrm>
            <a:off x="971550" y="4508500"/>
            <a:ext cx="2879725" cy="1368425"/>
          </a:xfrm>
          <a:prstGeom prst="rect">
            <a:avLst/>
          </a:prstGeom>
          <a:noFill/>
          <a:ln w="19050">
            <a:solidFill>
              <a:srgbClr val="FF9900"/>
            </a:solidFill>
            <a:miter lim="800000"/>
            <a:headEnd/>
            <a:tailEnd/>
          </a:ln>
          <a:effectLst/>
        </p:spPr>
        <p:txBody>
          <a:bodyPr wrap="none" anchor="ctr"/>
          <a:lstStyle/>
          <a:p>
            <a:endParaRPr lang="en-CA"/>
          </a:p>
        </p:txBody>
      </p:sp>
      <p:sp>
        <p:nvSpPr>
          <p:cNvPr id="1078277" name="Rectangle 5"/>
          <p:cNvSpPr>
            <a:spLocks noChangeArrowheads="1"/>
          </p:cNvSpPr>
          <p:nvPr/>
        </p:nvSpPr>
        <p:spPr bwMode="auto">
          <a:xfrm>
            <a:off x="3995738" y="4508500"/>
            <a:ext cx="2808287" cy="1368425"/>
          </a:xfrm>
          <a:prstGeom prst="rect">
            <a:avLst/>
          </a:prstGeom>
          <a:noFill/>
          <a:ln w="19050">
            <a:solidFill>
              <a:srgbClr val="FF9900"/>
            </a:solidFill>
            <a:miter lim="800000"/>
            <a:headEnd/>
            <a:tailEnd/>
          </a:ln>
          <a:effectLst/>
        </p:spPr>
        <p:txBody>
          <a:bodyPr wrap="none" anchor="ctr"/>
          <a:lstStyle/>
          <a:p>
            <a:endParaRPr lang="en-CA"/>
          </a:p>
        </p:txBody>
      </p:sp>
      <p:sp>
        <p:nvSpPr>
          <p:cNvPr id="1078278" name="Rectangle 6"/>
          <p:cNvSpPr>
            <a:spLocks noChangeArrowheads="1"/>
          </p:cNvSpPr>
          <p:nvPr/>
        </p:nvSpPr>
        <p:spPr bwMode="auto">
          <a:xfrm>
            <a:off x="971550" y="2924175"/>
            <a:ext cx="2592388" cy="1441450"/>
          </a:xfrm>
          <a:prstGeom prst="rect">
            <a:avLst/>
          </a:prstGeom>
          <a:noFill/>
          <a:ln w="19050">
            <a:solidFill>
              <a:srgbClr val="FF9900"/>
            </a:solidFill>
            <a:miter lim="800000"/>
            <a:headEnd/>
            <a:tailEnd/>
          </a:ln>
          <a:effectLst/>
        </p:spPr>
        <p:txBody>
          <a:bodyPr wrap="none" anchor="ctr"/>
          <a:lstStyle/>
          <a:p>
            <a:endParaRPr lang="en-CA"/>
          </a:p>
        </p:txBody>
      </p:sp>
      <p:sp>
        <p:nvSpPr>
          <p:cNvPr id="1078279" name="Rectangle 7"/>
          <p:cNvSpPr>
            <a:spLocks noChangeArrowheads="1"/>
          </p:cNvSpPr>
          <p:nvPr/>
        </p:nvSpPr>
        <p:spPr bwMode="auto">
          <a:xfrm>
            <a:off x="3635375" y="2924175"/>
            <a:ext cx="3024188" cy="1441450"/>
          </a:xfrm>
          <a:prstGeom prst="rect">
            <a:avLst/>
          </a:prstGeom>
          <a:noFill/>
          <a:ln w="19050">
            <a:solidFill>
              <a:srgbClr val="FF9900"/>
            </a:solidFill>
            <a:miter lim="800000"/>
            <a:headEnd/>
            <a:tailEnd/>
          </a:ln>
          <a:effectLst/>
        </p:spPr>
        <p:txBody>
          <a:bodyPr wrap="none" anchor="ctr"/>
          <a:lstStyle/>
          <a:p>
            <a:endParaRPr lang="en-CA"/>
          </a:p>
        </p:txBody>
      </p:sp>
      <p:sp>
        <p:nvSpPr>
          <p:cNvPr id="1078280" name="Rectangle 8"/>
          <p:cNvSpPr>
            <a:spLocks noChangeArrowheads="1"/>
          </p:cNvSpPr>
          <p:nvPr/>
        </p:nvSpPr>
        <p:spPr bwMode="auto">
          <a:xfrm>
            <a:off x="1979613" y="1700213"/>
            <a:ext cx="5905500" cy="1008062"/>
          </a:xfrm>
          <a:prstGeom prst="rect">
            <a:avLst/>
          </a:prstGeom>
          <a:noFill/>
          <a:ln w="19050">
            <a:solidFill>
              <a:srgbClr val="FF9900"/>
            </a:solidFill>
            <a:miter lim="800000"/>
            <a:headEnd/>
            <a:tailEnd/>
          </a:ln>
          <a:effectLst/>
        </p:spPr>
        <p:txBody>
          <a:bodyPr wrap="none" anchor="ctr"/>
          <a:lstStyle/>
          <a:p>
            <a:endParaRPr lang="en-CA"/>
          </a:p>
        </p:txBody>
      </p:sp>
      <p:sp>
        <p:nvSpPr>
          <p:cNvPr id="1078281" name="Rectangle 9"/>
          <p:cNvSpPr>
            <a:spLocks noChangeArrowheads="1"/>
          </p:cNvSpPr>
          <p:nvPr/>
        </p:nvSpPr>
        <p:spPr bwMode="auto">
          <a:xfrm>
            <a:off x="6732588" y="2852738"/>
            <a:ext cx="2232025" cy="2736850"/>
          </a:xfrm>
          <a:prstGeom prst="rect">
            <a:avLst/>
          </a:prstGeom>
          <a:noFill/>
          <a:ln w="19050">
            <a:solidFill>
              <a:srgbClr val="FF9900"/>
            </a:solidFill>
            <a:miter lim="800000"/>
            <a:headEnd/>
            <a:tailEnd/>
          </a:ln>
          <a:effectLst/>
        </p:spPr>
        <p:txBody>
          <a:bodyPr wrap="none" anchor="ctr"/>
          <a:lstStyle/>
          <a:p>
            <a:endParaRPr lang="en-CA"/>
          </a:p>
        </p:txBody>
      </p:sp>
    </p:spTree>
    <p:extLst>
      <p:ext uri="{BB962C8B-B14F-4D97-AF65-F5344CB8AC3E}">
        <p14:creationId xmlns:p14="http://schemas.microsoft.com/office/powerpoint/2010/main" val="107637116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8280"/>
                                        </p:tgtEl>
                                        <p:attrNameLst>
                                          <p:attrName>style.visibility</p:attrName>
                                        </p:attrNameLst>
                                      </p:cBhvr>
                                      <p:to>
                                        <p:strVal val="visible"/>
                                      </p:to>
                                    </p:set>
                                    <p:animEffect transition="in" filter="dissolve">
                                      <p:cBhvr>
                                        <p:cTn id="7" dur="500"/>
                                        <p:tgtEl>
                                          <p:spTgt spid="10782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78278"/>
                                        </p:tgtEl>
                                        <p:attrNameLst>
                                          <p:attrName>style.visibility</p:attrName>
                                        </p:attrNameLst>
                                      </p:cBhvr>
                                      <p:to>
                                        <p:strVal val="visible"/>
                                      </p:to>
                                    </p:set>
                                    <p:animEffect transition="in" filter="dissolve">
                                      <p:cBhvr>
                                        <p:cTn id="12" dur="500"/>
                                        <p:tgtEl>
                                          <p:spTgt spid="107827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78279"/>
                                        </p:tgtEl>
                                        <p:attrNameLst>
                                          <p:attrName>style.visibility</p:attrName>
                                        </p:attrNameLst>
                                      </p:cBhvr>
                                      <p:to>
                                        <p:strVal val="visible"/>
                                      </p:to>
                                    </p:set>
                                    <p:animEffect transition="in" filter="dissolve">
                                      <p:cBhvr>
                                        <p:cTn id="17" dur="500"/>
                                        <p:tgtEl>
                                          <p:spTgt spid="10782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78276"/>
                                        </p:tgtEl>
                                        <p:attrNameLst>
                                          <p:attrName>style.visibility</p:attrName>
                                        </p:attrNameLst>
                                      </p:cBhvr>
                                      <p:to>
                                        <p:strVal val="visible"/>
                                      </p:to>
                                    </p:set>
                                    <p:animEffect transition="in" filter="dissolve">
                                      <p:cBhvr>
                                        <p:cTn id="22" dur="500"/>
                                        <p:tgtEl>
                                          <p:spTgt spid="107827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78277"/>
                                        </p:tgtEl>
                                        <p:attrNameLst>
                                          <p:attrName>style.visibility</p:attrName>
                                        </p:attrNameLst>
                                      </p:cBhvr>
                                      <p:to>
                                        <p:strVal val="visible"/>
                                      </p:to>
                                    </p:set>
                                    <p:animEffect transition="in" filter="dissolve">
                                      <p:cBhvr>
                                        <p:cTn id="27" dur="500"/>
                                        <p:tgtEl>
                                          <p:spTgt spid="107827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78281"/>
                                        </p:tgtEl>
                                        <p:attrNameLst>
                                          <p:attrName>style.visibility</p:attrName>
                                        </p:attrNameLst>
                                      </p:cBhvr>
                                      <p:to>
                                        <p:strVal val="visible"/>
                                      </p:to>
                                    </p:set>
                                    <p:animEffect transition="in" filter="dissolve">
                                      <p:cBhvr>
                                        <p:cTn id="32" dur="500"/>
                                        <p:tgtEl>
                                          <p:spTgt spid="1078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76" grpId="0" animBg="1"/>
      <p:bldP spid="1078277" grpId="0" animBg="1"/>
      <p:bldP spid="1078278" grpId="0" animBg="1"/>
      <p:bldP spid="1078279" grpId="0" animBg="1"/>
      <p:bldP spid="1078280" grpId="0" animBg="1"/>
      <p:bldP spid="10782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ChangeArrowheads="1"/>
          </p:cNvSpPr>
          <p:nvPr>
            <p:ph type="title"/>
          </p:nvPr>
        </p:nvSpPr>
        <p:spPr/>
        <p:txBody>
          <a:bodyPr/>
          <a:lstStyle/>
          <a:p>
            <a:r>
              <a:rPr lang="en-CA"/>
              <a:t>Prime Flow Graphs</a:t>
            </a:r>
          </a:p>
        </p:txBody>
      </p:sp>
      <p:sp>
        <p:nvSpPr>
          <p:cNvPr id="1389571" name="Rectangle 3"/>
          <p:cNvSpPr>
            <a:spLocks noGrp="1" noChangeArrowheads="1"/>
          </p:cNvSpPr>
          <p:nvPr>
            <p:ph type="body" idx="1"/>
          </p:nvPr>
        </p:nvSpPr>
        <p:spPr>
          <a:xfrm>
            <a:off x="1142976" y="1600200"/>
            <a:ext cx="7551126" cy="3810000"/>
          </a:xfrm>
        </p:spPr>
        <p:txBody>
          <a:bodyPr/>
          <a:lstStyle/>
          <a:p>
            <a:r>
              <a:rPr lang="en-CA" sz="2400" dirty="0"/>
              <a:t>Prime flow graphs are flow graphs that cannot be decomposed non-trivially by sequencing and nesting</a:t>
            </a:r>
          </a:p>
          <a:p>
            <a:r>
              <a:rPr lang="en-CA" sz="2400" b="1" dirty="0">
                <a:solidFill>
                  <a:srgbClr val="FF0000"/>
                </a:solidFill>
              </a:rPr>
              <a:t>Examples (according to [FeP97]):</a:t>
            </a:r>
            <a:r>
              <a:rPr lang="en-CA" sz="2400" dirty="0">
                <a:solidFill>
                  <a:srgbClr val="FF0000"/>
                </a:solidFill>
              </a:rPr>
              <a:t> </a:t>
            </a:r>
          </a:p>
          <a:p>
            <a:pPr lvl="1"/>
            <a:r>
              <a:rPr lang="en-CA" sz="2400" dirty="0" err="1"/>
              <a:t>P</a:t>
            </a:r>
            <a:r>
              <a:rPr lang="en-CA" sz="1600" dirty="0" err="1"/>
              <a:t>n</a:t>
            </a:r>
            <a:r>
              <a:rPr lang="en-CA" sz="1600" dirty="0"/>
              <a:t> </a:t>
            </a:r>
            <a:r>
              <a:rPr lang="en-CA" sz="2400" dirty="0"/>
              <a:t>(sequence of n statements)</a:t>
            </a:r>
          </a:p>
          <a:p>
            <a:pPr lvl="1"/>
            <a:r>
              <a:rPr lang="en-CA" sz="2400" dirty="0"/>
              <a:t>D</a:t>
            </a:r>
            <a:r>
              <a:rPr lang="en-CA" sz="1600" dirty="0"/>
              <a:t>0</a:t>
            </a:r>
            <a:r>
              <a:rPr lang="en-CA" sz="2400" dirty="0"/>
              <a:t> (if-condition)</a:t>
            </a:r>
          </a:p>
          <a:p>
            <a:pPr lvl="1"/>
            <a:r>
              <a:rPr lang="en-CA" sz="2400" dirty="0"/>
              <a:t>D</a:t>
            </a:r>
            <a:r>
              <a:rPr lang="en-CA" sz="1600" dirty="0"/>
              <a:t>1</a:t>
            </a:r>
            <a:r>
              <a:rPr lang="en-CA" sz="2400" dirty="0"/>
              <a:t> (if-then-else-branching)</a:t>
            </a:r>
          </a:p>
          <a:p>
            <a:pPr lvl="1"/>
            <a:r>
              <a:rPr lang="en-CA" sz="2400" dirty="0"/>
              <a:t>D</a:t>
            </a:r>
            <a:r>
              <a:rPr lang="en-CA" sz="1600" dirty="0"/>
              <a:t>2</a:t>
            </a:r>
            <a:r>
              <a:rPr lang="en-CA" sz="2400" dirty="0"/>
              <a:t> (while-loop)</a:t>
            </a:r>
          </a:p>
          <a:p>
            <a:pPr lvl="1"/>
            <a:r>
              <a:rPr lang="en-CA" sz="2400" dirty="0"/>
              <a:t>D</a:t>
            </a:r>
            <a:r>
              <a:rPr lang="en-CA" sz="1600" dirty="0"/>
              <a:t>3</a:t>
            </a:r>
            <a:r>
              <a:rPr lang="en-CA" sz="2400" dirty="0"/>
              <a:t> (repeat-loop) </a:t>
            </a:r>
          </a:p>
          <a:p>
            <a:pPr lvl="1"/>
            <a:r>
              <a:rPr lang="en-CA" sz="2400" dirty="0" err="1"/>
              <a:t>C</a:t>
            </a:r>
            <a:r>
              <a:rPr lang="en-CA" sz="1600" dirty="0" err="1"/>
              <a:t>n</a:t>
            </a:r>
            <a:r>
              <a:rPr lang="en-CA" sz="1600" dirty="0"/>
              <a:t> </a:t>
            </a:r>
            <a:r>
              <a:rPr lang="en-CA" sz="2400" dirty="0"/>
              <a:t>(case)</a:t>
            </a:r>
            <a:endParaRPr lang="en-CA" sz="2400" b="1" dirty="0">
              <a:solidFill>
                <a:schemeClr val="hlink"/>
              </a:solidFill>
            </a:endParaRPr>
          </a:p>
        </p:txBody>
      </p:sp>
      <p:pic>
        <p:nvPicPr>
          <p:cNvPr id="1389572" name="Picture 4" descr="fig1"/>
          <p:cNvPicPr>
            <a:picLocks noChangeAspect="1" noChangeArrowheads="1"/>
          </p:cNvPicPr>
          <p:nvPr/>
        </p:nvPicPr>
        <p:blipFill>
          <a:blip r:embed="rId2"/>
          <a:srcRect/>
          <a:stretch>
            <a:fillRect/>
          </a:stretch>
        </p:blipFill>
        <p:spPr bwMode="auto">
          <a:xfrm>
            <a:off x="5286380" y="3883043"/>
            <a:ext cx="3462703" cy="2117725"/>
          </a:xfrm>
          <a:prstGeom prst="rect">
            <a:avLst/>
          </a:prstGeom>
          <a:noFill/>
          <a:ln w="9525">
            <a:noFill/>
            <a:miter lim="800000"/>
            <a:headEnd/>
            <a:tailEnd/>
          </a:ln>
          <a:effectLst/>
        </p:spPr>
      </p:pic>
    </p:spTree>
    <p:extLst>
      <p:ext uri="{BB962C8B-B14F-4D97-AF65-F5344CB8AC3E}">
        <p14:creationId xmlns:p14="http://schemas.microsoft.com/office/powerpoint/2010/main" val="3734185824"/>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p>
            <a:fld id="{62DEFD2C-C426-4AFC-9083-5A9E9690E20D}" type="slidenum">
              <a:rPr lang="ja-JP" altLang="en-US"/>
              <a:pPr/>
              <a:t>19</a:t>
            </a:fld>
            <a:endParaRPr lang="en-US" altLang="ja-JP"/>
          </a:p>
        </p:txBody>
      </p:sp>
      <p:sp>
        <p:nvSpPr>
          <p:cNvPr id="1079298" name="Rectangle 2"/>
          <p:cNvSpPr>
            <a:spLocks noGrp="1" noChangeArrowheads="1"/>
          </p:cNvSpPr>
          <p:nvPr>
            <p:ph type="title"/>
          </p:nvPr>
        </p:nvSpPr>
        <p:spPr/>
        <p:txBody>
          <a:bodyPr/>
          <a:lstStyle/>
          <a:p>
            <a:r>
              <a:rPr lang="en-CA"/>
              <a:t>Sequencing &amp; Nesting  /1</a:t>
            </a:r>
          </a:p>
        </p:txBody>
      </p:sp>
      <p:sp>
        <p:nvSpPr>
          <p:cNvPr id="1079299" name="Rectangle 3"/>
          <p:cNvSpPr>
            <a:spLocks noGrp="1" noChangeArrowheads="1"/>
          </p:cNvSpPr>
          <p:nvPr>
            <p:ph type="body" sz="half" idx="1"/>
          </p:nvPr>
        </p:nvSpPr>
        <p:spPr>
          <a:xfrm>
            <a:off x="900113" y="1560513"/>
            <a:ext cx="8001000" cy="1868487"/>
          </a:xfrm>
        </p:spPr>
        <p:txBody>
          <a:bodyPr/>
          <a:lstStyle/>
          <a:p>
            <a:r>
              <a:rPr lang="en-CA" sz="2800"/>
              <a:t>Let </a:t>
            </a:r>
            <a:r>
              <a:rPr lang="en-CA" sz="2800" b="1"/>
              <a:t>F</a:t>
            </a:r>
            <a:r>
              <a:rPr lang="en-CA" sz="1800" b="1"/>
              <a:t>1</a:t>
            </a:r>
            <a:r>
              <a:rPr lang="en-CA" sz="2800"/>
              <a:t> and </a:t>
            </a:r>
            <a:r>
              <a:rPr lang="en-CA" sz="2800" b="1"/>
              <a:t>F</a:t>
            </a:r>
            <a:r>
              <a:rPr lang="en-CA" sz="1800" b="1"/>
              <a:t>2</a:t>
            </a:r>
            <a:r>
              <a:rPr lang="en-CA" sz="2800"/>
              <a:t> be two flowgraphs. Then, the sequence of </a:t>
            </a:r>
            <a:r>
              <a:rPr lang="en-CA" sz="2800" b="1"/>
              <a:t>F</a:t>
            </a:r>
            <a:r>
              <a:rPr lang="en-CA" sz="1800" b="1"/>
              <a:t>1</a:t>
            </a:r>
            <a:r>
              <a:rPr lang="en-CA" sz="2800"/>
              <a:t> and </a:t>
            </a:r>
            <a:r>
              <a:rPr lang="en-CA" sz="2800" b="1"/>
              <a:t>F</a:t>
            </a:r>
            <a:r>
              <a:rPr lang="en-CA" sz="1800" b="1"/>
              <a:t>2</a:t>
            </a:r>
            <a:r>
              <a:rPr lang="en-CA" sz="2800"/>
              <a:t>, (shown by </a:t>
            </a:r>
            <a:r>
              <a:rPr lang="en-CA" sz="2800" b="1">
                <a:solidFill>
                  <a:srgbClr val="800000"/>
                </a:solidFill>
              </a:rPr>
              <a:t>F</a:t>
            </a:r>
            <a:r>
              <a:rPr lang="en-CA" sz="1800" b="1">
                <a:solidFill>
                  <a:srgbClr val="800000"/>
                </a:solidFill>
              </a:rPr>
              <a:t>1</a:t>
            </a:r>
            <a:r>
              <a:rPr lang="en-CA" sz="2800" b="1">
                <a:solidFill>
                  <a:srgbClr val="800000"/>
                </a:solidFill>
              </a:rPr>
              <a:t>; F</a:t>
            </a:r>
            <a:r>
              <a:rPr lang="en-CA" sz="1800" b="1">
                <a:solidFill>
                  <a:srgbClr val="800000"/>
                </a:solidFill>
              </a:rPr>
              <a:t>2</a:t>
            </a:r>
            <a:r>
              <a:rPr lang="en-CA" sz="2800"/>
              <a:t>) is a flowgraph formed by merging the terminal node of </a:t>
            </a:r>
            <a:r>
              <a:rPr lang="en-CA" sz="2800" b="1"/>
              <a:t>F</a:t>
            </a:r>
            <a:r>
              <a:rPr lang="en-CA" sz="1800" b="1"/>
              <a:t>1</a:t>
            </a:r>
            <a:r>
              <a:rPr lang="en-CA" sz="2800"/>
              <a:t> with the start node of </a:t>
            </a:r>
            <a:r>
              <a:rPr lang="en-CA" sz="2800" b="1"/>
              <a:t>F</a:t>
            </a:r>
            <a:r>
              <a:rPr lang="en-CA" sz="1800" b="1"/>
              <a:t>2</a:t>
            </a:r>
            <a:r>
              <a:rPr lang="en-CA" sz="2800"/>
              <a:t>.</a:t>
            </a:r>
          </a:p>
        </p:txBody>
      </p:sp>
      <p:pic>
        <p:nvPicPr>
          <p:cNvPr id="1079300" name="Picture 4" descr="fig2"/>
          <p:cNvPicPr>
            <a:picLocks noGrp="1" noChangeAspect="1" noChangeArrowheads="1"/>
          </p:cNvPicPr>
          <p:nvPr>
            <p:ph sz="half" idx="2"/>
          </p:nvPr>
        </p:nvPicPr>
        <p:blipFill>
          <a:blip r:embed="rId2"/>
          <a:srcRect/>
          <a:stretch>
            <a:fillRect/>
          </a:stretch>
        </p:blipFill>
        <p:spPr>
          <a:xfrm>
            <a:off x="1547813" y="3416300"/>
            <a:ext cx="6286500" cy="2676525"/>
          </a:xfrm>
          <a:noFill/>
          <a:ln w="38100">
            <a:solidFill>
              <a:srgbClr val="FF9900"/>
            </a:solidFill>
          </a:ln>
        </p:spPr>
      </p:pic>
      <p:cxnSp>
        <p:nvCxnSpPr>
          <p:cNvPr id="9" name="Curved Connector 8"/>
          <p:cNvCxnSpPr/>
          <p:nvPr/>
        </p:nvCxnSpPr>
        <p:spPr bwMode="auto">
          <a:xfrm flipV="1">
            <a:off x="2214546" y="3786190"/>
            <a:ext cx="2214578" cy="1285884"/>
          </a:xfrm>
          <a:prstGeom prst="curvedConnector3">
            <a:avLst>
              <a:gd name="adj1" fmla="val 31353"/>
            </a:avLst>
          </a:prstGeom>
          <a:solidFill>
            <a:schemeClr val="accent1"/>
          </a:solidFill>
          <a:ln w="38100" cap="flat" cmpd="sng" algn="ctr">
            <a:solidFill>
              <a:srgbClr val="FF0000"/>
            </a:solidFill>
            <a:prstDash val="sysDash"/>
            <a:miter lim="800000"/>
            <a:headEnd type="none" w="med" len="med"/>
            <a:tailEnd type="arrow"/>
          </a:ln>
          <a:effectLst/>
        </p:spPr>
      </p:cxnSp>
    </p:spTree>
    <p:extLst>
      <p:ext uri="{BB962C8B-B14F-4D97-AF65-F5344CB8AC3E}">
        <p14:creationId xmlns:p14="http://schemas.microsoft.com/office/powerpoint/2010/main" val="8591254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42B0-BDC3-4D63-9610-EE5D54D8C4A4}"/>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DBBF0791-5D02-4A14-A3D8-B1628F0373A4}"/>
              </a:ext>
            </a:extLst>
          </p:cNvPr>
          <p:cNvSpPr>
            <a:spLocks noGrp="1"/>
          </p:cNvSpPr>
          <p:nvPr>
            <p:ph idx="1"/>
          </p:nvPr>
        </p:nvSpPr>
        <p:spPr/>
        <p:txBody>
          <a:bodyPr/>
          <a:lstStyle/>
          <a:p>
            <a:r>
              <a:rPr lang="en-US" dirty="0"/>
              <a:t>Preliminary: Control Flow Graph (CFG) </a:t>
            </a:r>
          </a:p>
          <a:p>
            <a:r>
              <a:rPr lang="en-US" dirty="0"/>
              <a:t>Control flow</a:t>
            </a:r>
          </a:p>
          <a:p>
            <a:pPr lvl="1"/>
            <a:r>
              <a:rPr lang="en-US" sz="2000" dirty="0"/>
              <a:t>Statement/Node/Line Coverage</a:t>
            </a:r>
          </a:p>
          <a:p>
            <a:pPr lvl="1"/>
            <a:r>
              <a:rPr lang="en-US" sz="2000" dirty="0"/>
              <a:t>Decision/Edge/Branch Coverage</a:t>
            </a:r>
          </a:p>
          <a:p>
            <a:pPr lvl="1"/>
            <a:r>
              <a:rPr lang="en-US" sz="2000" dirty="0"/>
              <a:t>Condition Coverage</a:t>
            </a:r>
          </a:p>
          <a:p>
            <a:pPr lvl="1"/>
            <a:r>
              <a:rPr lang="en-US" sz="2000" dirty="0"/>
              <a:t>Path Coverage</a:t>
            </a:r>
          </a:p>
          <a:p>
            <a:pPr lvl="1"/>
            <a:r>
              <a:rPr lang="en-US" sz="2000" dirty="0" err="1"/>
              <a:t>Cyclomatic</a:t>
            </a:r>
            <a:r>
              <a:rPr lang="en-US" sz="2000" dirty="0"/>
              <a:t> complexity</a:t>
            </a:r>
          </a:p>
          <a:p>
            <a:r>
              <a:rPr lang="en-US" dirty="0">
                <a:solidFill>
                  <a:schemeClr val="bg1">
                    <a:lumMod val="75000"/>
                  </a:schemeClr>
                </a:solidFill>
              </a:rPr>
              <a:t>Data flow</a:t>
            </a:r>
          </a:p>
          <a:p>
            <a:r>
              <a:rPr lang="en-US" dirty="0">
                <a:solidFill>
                  <a:schemeClr val="bg1">
                    <a:lumMod val="75000"/>
                  </a:schemeClr>
                </a:solidFill>
              </a:rPr>
              <a:t>Coverage tools</a:t>
            </a:r>
          </a:p>
        </p:txBody>
      </p:sp>
      <p:sp>
        <p:nvSpPr>
          <p:cNvPr id="4" name="Footer Placeholder 3">
            <a:extLst>
              <a:ext uri="{FF2B5EF4-FFF2-40B4-BE49-F238E27FC236}">
                <a16:creationId xmlns:a16="http://schemas.microsoft.com/office/drawing/2014/main" id="{36ED47B1-B5D4-46DB-891F-7A6BA3F67444}"/>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F62AA610-3E75-4982-A9D4-DA66005F6468}"/>
              </a:ext>
            </a:extLst>
          </p:cNvPr>
          <p:cNvSpPr>
            <a:spLocks noGrp="1"/>
          </p:cNvSpPr>
          <p:nvPr>
            <p:ph type="sldNum" sz="quarter" idx="12"/>
          </p:nvPr>
        </p:nvSpPr>
        <p:spPr/>
        <p:txBody>
          <a:bodyPr/>
          <a:lstStyle/>
          <a:p>
            <a:fld id="{E0C33045-984B-4F44-A077-3B45BEEE9467}" type="slidenum">
              <a:rPr lang="ja-JP" altLang="en-US" smtClean="0"/>
              <a:pPr/>
              <a:t>2</a:t>
            </a:fld>
            <a:endParaRPr lang="en-US" altLang="ja-JP"/>
          </a:p>
        </p:txBody>
      </p:sp>
      <p:pic>
        <p:nvPicPr>
          <p:cNvPr id="6" name="Picture 1">
            <a:extLst>
              <a:ext uri="{FF2B5EF4-FFF2-40B4-BE49-F238E27FC236}">
                <a16:creationId xmlns:a16="http://schemas.microsoft.com/office/drawing/2014/main" id="{8FB0655A-2889-450C-B0B8-A79715DE9C21}"/>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83497" y="4614885"/>
            <a:ext cx="3503303" cy="1500198"/>
          </a:xfrm>
          <a:prstGeom prst="rect">
            <a:avLst/>
          </a:prstGeom>
          <a:noFill/>
          <a:ln w="9525">
            <a:noFill/>
            <a:miter lim="800000"/>
            <a:headEnd/>
            <a:tailEnd/>
          </a:ln>
        </p:spPr>
      </p:pic>
      <p:grpSp>
        <p:nvGrpSpPr>
          <p:cNvPr id="7" name="Group 6">
            <a:extLst>
              <a:ext uri="{FF2B5EF4-FFF2-40B4-BE49-F238E27FC236}">
                <a16:creationId xmlns:a16="http://schemas.microsoft.com/office/drawing/2014/main" id="{20F7AE7B-6D3D-4BA3-9928-AB66084D794E}"/>
              </a:ext>
            </a:extLst>
          </p:cNvPr>
          <p:cNvGrpSpPr/>
          <p:nvPr/>
        </p:nvGrpSpPr>
        <p:grpSpPr>
          <a:xfrm>
            <a:off x="4546422" y="2276872"/>
            <a:ext cx="3136254" cy="360040"/>
            <a:chOff x="3995936" y="2204864"/>
            <a:chExt cx="3136254" cy="360040"/>
          </a:xfrm>
        </p:grpSpPr>
        <p:sp>
          <p:nvSpPr>
            <p:cNvPr id="8" name="Left Arrow 6">
              <a:extLst>
                <a:ext uri="{FF2B5EF4-FFF2-40B4-BE49-F238E27FC236}">
                  <a16:creationId xmlns:a16="http://schemas.microsoft.com/office/drawing/2014/main" id="{8A8451B3-CB7E-4CB6-A8B3-325082ECED49}"/>
                </a:ext>
              </a:extLst>
            </p:cNvPr>
            <p:cNvSpPr/>
            <p:nvPr/>
          </p:nvSpPr>
          <p:spPr bwMode="auto">
            <a:xfrm>
              <a:off x="3995936" y="2204864"/>
              <a:ext cx="648072" cy="360040"/>
            </a:xfrm>
            <a:prstGeom prst="leftArrow">
              <a:avLst/>
            </a:prstGeom>
            <a:solidFill>
              <a:srgbClr val="FF0000"/>
            </a:solidFill>
            <a:ln w="9525" cap="flat" cmpd="sng" algn="ctr">
              <a:noFill/>
              <a:prstDash val="solid"/>
              <a:miter lim="800000"/>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normalizeH="0" baseline="0" dirty="0">
                <a:ln w="0"/>
                <a:solidFill>
                  <a:schemeClr val="accent1"/>
                </a:solidFill>
                <a:effectLst>
                  <a:outerShdw blurRad="38100" dist="25400" dir="5400000" algn="ctr" rotWithShape="0">
                    <a:srgbClr val="6E747A">
                      <a:alpha val="43000"/>
                    </a:srgbClr>
                  </a:outerShdw>
                </a:effectLst>
                <a:latin typeface="Tahoma" pitchFamily="34" charset="0"/>
                <a:ea typeface="ＭＳ Ｐゴシック" charset="-128"/>
              </a:endParaRPr>
            </a:p>
          </p:txBody>
        </p:sp>
        <p:sp>
          <p:nvSpPr>
            <p:cNvPr id="9" name="TextBox 8">
              <a:extLst>
                <a:ext uri="{FF2B5EF4-FFF2-40B4-BE49-F238E27FC236}">
                  <a16:creationId xmlns:a16="http://schemas.microsoft.com/office/drawing/2014/main" id="{7C9241F9-12DE-4AF6-988F-E721A802655A}"/>
                </a:ext>
              </a:extLst>
            </p:cNvPr>
            <p:cNvSpPr txBox="1"/>
            <p:nvPr/>
          </p:nvSpPr>
          <p:spPr>
            <a:xfrm>
              <a:off x="4644008" y="2204864"/>
              <a:ext cx="2488182" cy="338554"/>
            </a:xfrm>
            <a:prstGeom prst="rect">
              <a:avLst/>
            </a:prstGeom>
            <a:noFill/>
          </p:spPr>
          <p:txBody>
            <a:bodyPr wrap="none" rtlCol="0">
              <a:spAutoFit/>
            </a:bodyPr>
            <a:lstStyle/>
            <a:p>
              <a:r>
                <a:rPr lang="en-US" sz="1600" dirty="0">
                  <a:solidFill>
                    <a:srgbClr val="FF0000"/>
                  </a:solidFill>
                </a:rPr>
                <a:t>Our focus in this week</a:t>
              </a:r>
              <a:endParaRPr lang="en-CA" sz="1600" dirty="0">
                <a:solidFill>
                  <a:srgbClr val="FF0000"/>
                </a:solidFill>
              </a:endParaRPr>
            </a:p>
          </p:txBody>
        </p:sp>
      </p:grpSp>
      <p:grpSp>
        <p:nvGrpSpPr>
          <p:cNvPr id="10" name="Group 9">
            <a:extLst>
              <a:ext uri="{FF2B5EF4-FFF2-40B4-BE49-F238E27FC236}">
                <a16:creationId xmlns:a16="http://schemas.microsoft.com/office/drawing/2014/main" id="{A79D6CAC-C879-4210-9638-BC0732BA3522}"/>
              </a:ext>
            </a:extLst>
          </p:cNvPr>
          <p:cNvGrpSpPr/>
          <p:nvPr/>
        </p:nvGrpSpPr>
        <p:grpSpPr>
          <a:xfrm>
            <a:off x="3904259" y="4725144"/>
            <a:ext cx="1932398" cy="360040"/>
            <a:chOff x="3995936" y="2204864"/>
            <a:chExt cx="1932398" cy="360040"/>
          </a:xfrm>
        </p:grpSpPr>
        <p:sp>
          <p:nvSpPr>
            <p:cNvPr id="11" name="Left Arrow 6">
              <a:extLst>
                <a:ext uri="{FF2B5EF4-FFF2-40B4-BE49-F238E27FC236}">
                  <a16:creationId xmlns:a16="http://schemas.microsoft.com/office/drawing/2014/main" id="{A9905476-0517-4F06-896B-467C9A668F17}"/>
                </a:ext>
              </a:extLst>
            </p:cNvPr>
            <p:cNvSpPr/>
            <p:nvPr/>
          </p:nvSpPr>
          <p:spPr bwMode="auto">
            <a:xfrm>
              <a:off x="3995936" y="2204864"/>
              <a:ext cx="648072" cy="360040"/>
            </a:xfrm>
            <a:prstGeom prst="leftArrow">
              <a:avLst/>
            </a:prstGeom>
            <a:solidFill>
              <a:srgbClr val="FF0000"/>
            </a:solidFill>
            <a:ln w="9525" cap="flat" cmpd="sng" algn="ctr">
              <a:noFill/>
              <a:prstDash val="solid"/>
              <a:miter lim="800000"/>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normalizeH="0" baseline="0" dirty="0">
                <a:ln w="0"/>
                <a:solidFill>
                  <a:schemeClr val="accent1"/>
                </a:solidFill>
                <a:effectLst>
                  <a:outerShdw blurRad="38100" dist="25400" dir="5400000" algn="ctr" rotWithShape="0">
                    <a:srgbClr val="6E747A">
                      <a:alpha val="43000"/>
                    </a:srgbClr>
                  </a:outerShdw>
                </a:effectLst>
                <a:latin typeface="Tahoma" pitchFamily="34" charset="0"/>
                <a:ea typeface="ＭＳ Ｐゴシック" charset="-128"/>
              </a:endParaRPr>
            </a:p>
          </p:txBody>
        </p:sp>
        <p:sp>
          <p:nvSpPr>
            <p:cNvPr id="12" name="TextBox 11">
              <a:extLst>
                <a:ext uri="{FF2B5EF4-FFF2-40B4-BE49-F238E27FC236}">
                  <a16:creationId xmlns:a16="http://schemas.microsoft.com/office/drawing/2014/main" id="{F9B71767-2A8D-4D45-8C75-296AD591838F}"/>
                </a:ext>
              </a:extLst>
            </p:cNvPr>
            <p:cNvSpPr txBox="1"/>
            <p:nvPr/>
          </p:nvSpPr>
          <p:spPr>
            <a:xfrm>
              <a:off x="4644008" y="2204864"/>
              <a:ext cx="1284326" cy="338554"/>
            </a:xfrm>
            <a:prstGeom prst="rect">
              <a:avLst/>
            </a:prstGeom>
            <a:noFill/>
          </p:spPr>
          <p:txBody>
            <a:bodyPr wrap="none" rtlCol="0">
              <a:spAutoFit/>
            </a:bodyPr>
            <a:lstStyle/>
            <a:p>
              <a:r>
                <a:rPr lang="en-US" sz="1600" dirty="0">
                  <a:solidFill>
                    <a:srgbClr val="FF0000"/>
                  </a:solidFill>
                </a:rPr>
                <a:t>Next week</a:t>
              </a:r>
              <a:endParaRPr lang="en-CA" sz="1600" dirty="0">
                <a:solidFill>
                  <a:srgbClr val="FF0000"/>
                </a:solidFill>
              </a:endParaRPr>
            </a:p>
          </p:txBody>
        </p:sp>
      </p:grpSp>
    </p:spTree>
    <p:extLst>
      <p:ext uri="{BB962C8B-B14F-4D97-AF65-F5344CB8AC3E}">
        <p14:creationId xmlns:p14="http://schemas.microsoft.com/office/powerpoint/2010/main" val="2390885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ja-JP" altLang="en-US"/>
              <a:t>far@ucalgary.ca</a:t>
            </a:r>
            <a:endParaRPr lang="en-US" altLang="ja-JP"/>
          </a:p>
        </p:txBody>
      </p:sp>
      <p:sp>
        <p:nvSpPr>
          <p:cNvPr id="9" name="Slide Number Placeholder 6"/>
          <p:cNvSpPr>
            <a:spLocks noGrp="1"/>
          </p:cNvSpPr>
          <p:nvPr>
            <p:ph type="sldNum" sz="quarter" idx="12"/>
          </p:nvPr>
        </p:nvSpPr>
        <p:spPr/>
        <p:txBody>
          <a:bodyPr/>
          <a:lstStyle/>
          <a:p>
            <a:fld id="{ED6928A5-954A-4C92-9008-1BF433E6B453}" type="slidenum">
              <a:rPr lang="ja-JP" altLang="en-US"/>
              <a:pPr/>
              <a:t>20</a:t>
            </a:fld>
            <a:endParaRPr lang="en-US" altLang="ja-JP"/>
          </a:p>
        </p:txBody>
      </p:sp>
      <p:sp>
        <p:nvSpPr>
          <p:cNvPr id="1080322" name="Rectangle 2"/>
          <p:cNvSpPr>
            <a:spLocks noGrp="1" noChangeArrowheads="1"/>
          </p:cNvSpPr>
          <p:nvPr>
            <p:ph type="title"/>
          </p:nvPr>
        </p:nvSpPr>
        <p:spPr/>
        <p:txBody>
          <a:bodyPr/>
          <a:lstStyle/>
          <a:p>
            <a:r>
              <a:rPr lang="en-CA"/>
              <a:t>Sequencing &amp; Nesting  /2</a:t>
            </a:r>
          </a:p>
        </p:txBody>
      </p:sp>
      <p:sp>
        <p:nvSpPr>
          <p:cNvPr id="1080323" name="Rectangle 3"/>
          <p:cNvSpPr>
            <a:spLocks noGrp="1" noChangeArrowheads="1"/>
          </p:cNvSpPr>
          <p:nvPr>
            <p:ph type="body" sz="half" idx="1"/>
          </p:nvPr>
        </p:nvSpPr>
        <p:spPr>
          <a:xfrm>
            <a:off x="900113" y="1560513"/>
            <a:ext cx="8001000" cy="1868487"/>
          </a:xfrm>
        </p:spPr>
        <p:txBody>
          <a:bodyPr/>
          <a:lstStyle/>
          <a:p>
            <a:r>
              <a:rPr lang="en-CA" sz="2800"/>
              <a:t>Let </a:t>
            </a:r>
            <a:r>
              <a:rPr lang="en-CA" sz="2800" b="1"/>
              <a:t>F</a:t>
            </a:r>
            <a:r>
              <a:rPr lang="en-CA" sz="1800" b="1"/>
              <a:t>1</a:t>
            </a:r>
            <a:r>
              <a:rPr lang="en-CA" sz="2800"/>
              <a:t> and </a:t>
            </a:r>
            <a:r>
              <a:rPr lang="en-CA" sz="2800" b="1"/>
              <a:t>F</a:t>
            </a:r>
            <a:r>
              <a:rPr lang="en-CA" sz="1800" b="1"/>
              <a:t>2</a:t>
            </a:r>
            <a:r>
              <a:rPr lang="en-CA" sz="2800"/>
              <a:t> be two flowgraphs. Then, the nesting of </a:t>
            </a:r>
            <a:r>
              <a:rPr lang="en-CA" sz="2800" b="1"/>
              <a:t>F</a:t>
            </a:r>
            <a:r>
              <a:rPr lang="en-CA" sz="1800" b="1"/>
              <a:t>2</a:t>
            </a:r>
            <a:r>
              <a:rPr lang="en-CA" sz="2800"/>
              <a:t> onto </a:t>
            </a:r>
            <a:r>
              <a:rPr lang="en-CA" sz="2800" b="1"/>
              <a:t>F</a:t>
            </a:r>
            <a:r>
              <a:rPr lang="en-CA" sz="1800" b="1"/>
              <a:t>1 </a:t>
            </a:r>
            <a:r>
              <a:rPr lang="en-CA" sz="2800"/>
              <a:t>at </a:t>
            </a:r>
            <a:r>
              <a:rPr lang="en-CA" sz="2800" i="1"/>
              <a:t>x</a:t>
            </a:r>
            <a:r>
              <a:rPr lang="en-CA" sz="2800"/>
              <a:t>, shown by </a:t>
            </a:r>
            <a:r>
              <a:rPr lang="en-CA" sz="2800" b="1">
                <a:solidFill>
                  <a:srgbClr val="800000"/>
                </a:solidFill>
              </a:rPr>
              <a:t>F</a:t>
            </a:r>
            <a:r>
              <a:rPr lang="en-CA" sz="1800" b="1">
                <a:solidFill>
                  <a:srgbClr val="800000"/>
                </a:solidFill>
              </a:rPr>
              <a:t>1</a:t>
            </a:r>
            <a:r>
              <a:rPr lang="en-CA" sz="2800" b="1">
                <a:solidFill>
                  <a:srgbClr val="800000"/>
                </a:solidFill>
              </a:rPr>
              <a:t>(F</a:t>
            </a:r>
            <a:r>
              <a:rPr lang="en-CA" sz="1800" b="1">
                <a:solidFill>
                  <a:srgbClr val="800000"/>
                </a:solidFill>
              </a:rPr>
              <a:t>2</a:t>
            </a:r>
            <a:r>
              <a:rPr lang="en-CA" sz="2800" b="1">
                <a:solidFill>
                  <a:srgbClr val="800000"/>
                </a:solidFill>
              </a:rPr>
              <a:t>)</a:t>
            </a:r>
            <a:r>
              <a:rPr lang="en-CA" sz="2800"/>
              <a:t> is a flowgraph formed from </a:t>
            </a:r>
            <a:r>
              <a:rPr lang="en-CA" sz="2800" b="1"/>
              <a:t>F</a:t>
            </a:r>
            <a:r>
              <a:rPr lang="en-CA" sz="1800" b="1"/>
              <a:t>1 </a:t>
            </a:r>
            <a:r>
              <a:rPr lang="en-CA" sz="2800"/>
              <a:t>by replacing the arc from </a:t>
            </a:r>
            <a:r>
              <a:rPr lang="en-CA" sz="2800" i="1"/>
              <a:t>x</a:t>
            </a:r>
            <a:r>
              <a:rPr lang="en-CA" sz="2800"/>
              <a:t> with the whole of </a:t>
            </a:r>
            <a:r>
              <a:rPr lang="en-CA" sz="2800" b="1"/>
              <a:t>F</a:t>
            </a:r>
            <a:r>
              <a:rPr lang="en-CA" sz="1800" b="1"/>
              <a:t>2</a:t>
            </a:r>
            <a:r>
              <a:rPr lang="en-CA" sz="2800"/>
              <a:t>.</a:t>
            </a:r>
          </a:p>
        </p:txBody>
      </p:sp>
      <p:pic>
        <p:nvPicPr>
          <p:cNvPr id="1080324" name="Picture 4" descr="fig3"/>
          <p:cNvPicPr>
            <a:picLocks noGrp="1" noChangeAspect="1" noChangeArrowheads="1"/>
          </p:cNvPicPr>
          <p:nvPr>
            <p:ph sz="half" idx="2"/>
          </p:nvPr>
        </p:nvPicPr>
        <p:blipFill>
          <a:blip r:embed="rId2"/>
          <a:srcRect/>
          <a:stretch>
            <a:fillRect/>
          </a:stretch>
        </p:blipFill>
        <p:spPr>
          <a:xfrm>
            <a:off x="1187450" y="3429000"/>
            <a:ext cx="7593013" cy="2606675"/>
          </a:xfrm>
          <a:noFill/>
          <a:ln w="38100">
            <a:solidFill>
              <a:srgbClr val="FF9900"/>
            </a:solidFill>
          </a:ln>
        </p:spPr>
      </p:pic>
      <p:sp>
        <p:nvSpPr>
          <p:cNvPr id="1080325" name="Oval 5"/>
          <p:cNvSpPr>
            <a:spLocks noChangeArrowheads="1"/>
          </p:cNvSpPr>
          <p:nvPr/>
        </p:nvSpPr>
        <p:spPr bwMode="auto">
          <a:xfrm rot="-2721352">
            <a:off x="1508125" y="4311650"/>
            <a:ext cx="544513" cy="1522413"/>
          </a:xfrm>
          <a:prstGeom prst="ellipse">
            <a:avLst/>
          </a:prstGeom>
          <a:noFill/>
          <a:ln w="9525">
            <a:solidFill>
              <a:srgbClr val="008000"/>
            </a:solidFill>
            <a:prstDash val="dash"/>
            <a:miter lim="800000"/>
            <a:headEnd/>
            <a:tailEnd/>
          </a:ln>
          <a:effectLst/>
        </p:spPr>
        <p:txBody>
          <a:bodyPr wrap="none" anchor="ctr"/>
          <a:lstStyle/>
          <a:p>
            <a:endParaRPr lang="en-CA"/>
          </a:p>
        </p:txBody>
      </p:sp>
      <p:sp>
        <p:nvSpPr>
          <p:cNvPr id="1080326" name="Oval 6"/>
          <p:cNvSpPr>
            <a:spLocks noChangeArrowheads="1"/>
          </p:cNvSpPr>
          <p:nvPr/>
        </p:nvSpPr>
        <p:spPr bwMode="auto">
          <a:xfrm rot="-1369507">
            <a:off x="7237413" y="3857625"/>
            <a:ext cx="854075" cy="2433638"/>
          </a:xfrm>
          <a:prstGeom prst="ellipse">
            <a:avLst/>
          </a:prstGeom>
          <a:noFill/>
          <a:ln w="9525">
            <a:solidFill>
              <a:srgbClr val="008000"/>
            </a:solidFill>
            <a:prstDash val="dash"/>
            <a:miter lim="800000"/>
            <a:headEnd/>
            <a:tailEnd/>
          </a:ln>
          <a:effectLst/>
        </p:spPr>
        <p:txBody>
          <a:bodyPr wrap="none" anchor="ctr"/>
          <a:lstStyle/>
          <a:p>
            <a:endParaRPr lang="en-CA"/>
          </a:p>
        </p:txBody>
      </p:sp>
    </p:spTree>
    <p:extLst>
      <p:ext uri="{BB962C8B-B14F-4D97-AF65-F5344CB8AC3E}">
        <p14:creationId xmlns:p14="http://schemas.microsoft.com/office/powerpoint/2010/main" val="109683463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0325"/>
                                        </p:tgtEl>
                                        <p:attrNameLst>
                                          <p:attrName>style.visibility</p:attrName>
                                        </p:attrNameLst>
                                      </p:cBhvr>
                                      <p:to>
                                        <p:strVal val="visible"/>
                                      </p:to>
                                    </p:set>
                                    <p:animEffect transition="in" filter="checkerboard(across)">
                                      <p:cBhvr>
                                        <p:cTn id="7" dur="500"/>
                                        <p:tgtEl>
                                          <p:spTgt spid="10803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80326"/>
                                        </p:tgtEl>
                                        <p:attrNameLst>
                                          <p:attrName>style.visibility</p:attrName>
                                        </p:attrNameLst>
                                      </p:cBhvr>
                                      <p:to>
                                        <p:strVal val="visible"/>
                                      </p:to>
                                    </p:set>
                                    <p:animEffect transition="in" filter="checkerboard(across)">
                                      <p:cBhvr>
                                        <p:cTn id="12" dur="500"/>
                                        <p:tgtEl>
                                          <p:spTgt spid="1080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5" grpId="0" animBg="1"/>
      <p:bldP spid="108032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CFG Patterns</a:t>
            </a:r>
          </a:p>
        </p:txBody>
      </p:sp>
      <p:pic>
        <p:nvPicPr>
          <p:cNvPr id="4" name="Content Placeholder 3" descr="Screen Clipping"/>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77396" y="1452025"/>
            <a:ext cx="7139020" cy="4641271"/>
          </a:xfrm>
        </p:spPr>
      </p:pic>
      <p:grpSp>
        <p:nvGrpSpPr>
          <p:cNvPr id="3" name="Group 2">
            <a:extLst>
              <a:ext uri="{FF2B5EF4-FFF2-40B4-BE49-F238E27FC236}">
                <a16:creationId xmlns:a16="http://schemas.microsoft.com/office/drawing/2014/main" id="{19791B19-5724-42E4-8EEA-1E26EB39258F}"/>
              </a:ext>
            </a:extLst>
          </p:cNvPr>
          <p:cNvGrpSpPr/>
          <p:nvPr/>
        </p:nvGrpSpPr>
        <p:grpSpPr>
          <a:xfrm>
            <a:off x="1066800" y="1628801"/>
            <a:ext cx="7609656" cy="4464496"/>
            <a:chOff x="1066800" y="1628801"/>
            <a:chExt cx="7609656" cy="4464496"/>
          </a:xfrm>
        </p:grpSpPr>
        <p:sp>
          <p:nvSpPr>
            <p:cNvPr id="6" name="Rectangle 5"/>
            <p:cNvSpPr/>
            <p:nvPr/>
          </p:nvSpPr>
          <p:spPr bwMode="auto">
            <a:xfrm flipV="1">
              <a:off x="1066800" y="3789038"/>
              <a:ext cx="7609656" cy="45719"/>
            </a:xfrm>
            <a:prstGeom prst="rect">
              <a:avLst/>
            </a:prstGeom>
            <a:solidFill>
              <a:schemeClr val="accent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8" name="Rectangle 7"/>
            <p:cNvSpPr/>
            <p:nvPr/>
          </p:nvSpPr>
          <p:spPr bwMode="auto">
            <a:xfrm>
              <a:off x="5148062" y="1628801"/>
              <a:ext cx="45719" cy="4464496"/>
            </a:xfrm>
            <a:prstGeom prst="rect">
              <a:avLst/>
            </a:prstGeom>
            <a:solidFill>
              <a:schemeClr val="accent4"/>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grpSp>
      <p:sp>
        <p:nvSpPr>
          <p:cNvPr id="7" name="Slide Number Placeholder 4">
            <a:extLst>
              <a:ext uri="{FF2B5EF4-FFF2-40B4-BE49-F238E27FC236}">
                <a16:creationId xmlns:a16="http://schemas.microsoft.com/office/drawing/2014/main" id="{819AE535-ED21-4FF4-ABD1-4764E5C1FD58}"/>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21</a:t>
            </a:fld>
            <a:endParaRPr lang="en-US" altLang="ja-JP"/>
          </a:p>
        </p:txBody>
      </p:sp>
    </p:spTree>
    <p:extLst>
      <p:ext uri="{BB962C8B-B14F-4D97-AF65-F5344CB8AC3E}">
        <p14:creationId xmlns:p14="http://schemas.microsoft.com/office/powerpoint/2010/main" val="2179704043"/>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Triangle Program</a:t>
            </a:r>
          </a:p>
        </p:txBody>
      </p:sp>
      <p:sp>
        <p:nvSpPr>
          <p:cNvPr id="3" name="Content Placeholder 2"/>
          <p:cNvSpPr>
            <a:spLocks noGrp="1"/>
          </p:cNvSpPr>
          <p:nvPr>
            <p:ph idx="1"/>
          </p:nvPr>
        </p:nvSpPr>
        <p:spPr>
          <a:xfrm>
            <a:off x="971600" y="1484784"/>
            <a:ext cx="7848872" cy="4386857"/>
          </a:xfrm>
        </p:spPr>
        <p:txBody>
          <a:bodyPr/>
          <a:lstStyle/>
          <a:p>
            <a:pPr marL="0" indent="0" algn="just">
              <a:buNone/>
            </a:pPr>
            <a:r>
              <a:rPr lang="en-US" sz="2400" b="1" dirty="0"/>
              <a:t>Problem Statement </a:t>
            </a:r>
          </a:p>
          <a:p>
            <a:pPr marL="0" indent="0" algn="just">
              <a:buNone/>
            </a:pPr>
            <a:r>
              <a:rPr lang="en-US" sz="2100" b="0" dirty="0"/>
              <a:t>The triangle program accepts three integers, a, b, and c, as input. These are taken to be sides of a triangle. The integers a, b, and c must satisfy the following conditions:</a:t>
            </a:r>
          </a:p>
          <a:p>
            <a:pPr marL="0" indent="0" algn="just">
              <a:buNone/>
            </a:pPr>
            <a:r>
              <a:rPr lang="en-US" sz="2100" b="0" dirty="0"/>
              <a:t>    C1) a &lt; b +c                      C2) b &lt; a + c                      C3) c &lt; a + b</a:t>
            </a:r>
          </a:p>
          <a:p>
            <a:pPr marL="0" indent="0" algn="just">
              <a:buNone/>
            </a:pPr>
            <a:endParaRPr lang="en-US" sz="2100" b="0" dirty="0"/>
          </a:p>
          <a:p>
            <a:pPr marL="0" indent="0" algn="just">
              <a:buNone/>
            </a:pPr>
            <a:r>
              <a:rPr lang="en-US" sz="2100" b="0" dirty="0"/>
              <a:t>The output of the program is the type of triangle determined by the three sides:</a:t>
            </a:r>
          </a:p>
          <a:p>
            <a:pPr lvl="1" algn="just"/>
            <a:r>
              <a:rPr lang="en-US" sz="2000" b="0" dirty="0"/>
              <a:t>If all three sides are equal, the program output is Equilateral</a:t>
            </a:r>
          </a:p>
          <a:p>
            <a:pPr lvl="1" algn="just"/>
            <a:r>
              <a:rPr lang="en-US" sz="2000" b="0" dirty="0"/>
              <a:t> If exactly one pair of sides is equal, the program output is Isosceles</a:t>
            </a:r>
          </a:p>
          <a:p>
            <a:pPr lvl="1" algn="just"/>
            <a:r>
              <a:rPr lang="en-US" sz="2000" b="0" dirty="0"/>
              <a:t> If no pair of sides is equal, the program output is Scalene</a:t>
            </a:r>
          </a:p>
          <a:p>
            <a:pPr lvl="1" algn="just"/>
            <a:r>
              <a:rPr lang="en-US" sz="2000" b="0" dirty="0"/>
              <a:t> If any of conditions is not met, the program output is </a:t>
            </a:r>
            <a:r>
              <a:rPr lang="en-US" sz="2000" b="0" dirty="0" err="1"/>
              <a:t>NotATriangle</a:t>
            </a:r>
            <a:endParaRPr lang="en-US" sz="2000" b="0" dirty="0"/>
          </a:p>
        </p:txBody>
      </p:sp>
      <p:sp>
        <p:nvSpPr>
          <p:cNvPr id="4" name="Slide Number Placeholder 4">
            <a:extLst>
              <a:ext uri="{FF2B5EF4-FFF2-40B4-BE49-F238E27FC236}">
                <a16:creationId xmlns:a16="http://schemas.microsoft.com/office/drawing/2014/main" id="{1B21260C-89B3-45E8-8FAD-8E68171433E1}"/>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22</a:t>
            </a:fld>
            <a:endParaRPr lang="en-US" altLang="ja-JP"/>
          </a:p>
        </p:txBody>
      </p:sp>
    </p:spTree>
    <p:extLst>
      <p:ext uri="{BB962C8B-B14F-4D97-AF65-F5344CB8AC3E}">
        <p14:creationId xmlns:p14="http://schemas.microsoft.com/office/powerpoint/2010/main" val="3195275697"/>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CFG for Triangle</a:t>
            </a:r>
            <a:endParaRPr lang="en-US" sz="4800" dirty="0"/>
          </a:p>
        </p:txBody>
      </p:sp>
      <p:pic>
        <p:nvPicPr>
          <p:cNvPr id="4" name="Picture 3" descr="Screen Clippi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4" y="1484784"/>
            <a:ext cx="6356958" cy="4848883"/>
          </a:xfrm>
          <a:prstGeom prst="rect">
            <a:avLst/>
          </a:prstGeom>
        </p:spPr>
      </p:pic>
      <p:sp>
        <p:nvSpPr>
          <p:cNvPr id="5" name="Slide Number Placeholder 4">
            <a:extLst>
              <a:ext uri="{FF2B5EF4-FFF2-40B4-BE49-F238E27FC236}">
                <a16:creationId xmlns:a16="http://schemas.microsoft.com/office/drawing/2014/main" id="{05563974-414C-4827-9674-B4B35A018A5F}"/>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23</a:t>
            </a:fld>
            <a:endParaRPr lang="en-US" altLang="ja-JP"/>
          </a:p>
        </p:txBody>
      </p:sp>
      <p:grpSp>
        <p:nvGrpSpPr>
          <p:cNvPr id="9" name="Group 8"/>
          <p:cNvGrpSpPr/>
          <p:nvPr/>
        </p:nvGrpSpPr>
        <p:grpSpPr>
          <a:xfrm>
            <a:off x="1763688" y="3212976"/>
            <a:ext cx="3168352" cy="1455374"/>
            <a:chOff x="1763688" y="3212976"/>
            <a:chExt cx="3168352" cy="1455374"/>
          </a:xfrm>
        </p:grpSpPr>
        <p:sp>
          <p:nvSpPr>
            <p:cNvPr id="3" name="Rectangle 2"/>
            <p:cNvSpPr/>
            <p:nvPr/>
          </p:nvSpPr>
          <p:spPr bwMode="auto">
            <a:xfrm>
              <a:off x="1763688" y="3212976"/>
              <a:ext cx="3168352" cy="216024"/>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sp>
          <p:nvSpPr>
            <p:cNvPr id="6" name="Rectangle 5"/>
            <p:cNvSpPr/>
            <p:nvPr/>
          </p:nvSpPr>
          <p:spPr bwMode="auto">
            <a:xfrm>
              <a:off x="1916088" y="3933056"/>
              <a:ext cx="1575792" cy="144016"/>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sp>
          <p:nvSpPr>
            <p:cNvPr id="7" name="Rectangle 6"/>
            <p:cNvSpPr/>
            <p:nvPr/>
          </p:nvSpPr>
          <p:spPr bwMode="auto">
            <a:xfrm>
              <a:off x="2771800" y="4465567"/>
              <a:ext cx="2160240" cy="202783"/>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sp>
          <p:nvSpPr>
            <p:cNvPr id="8" name="Rectangle 7"/>
            <p:cNvSpPr/>
            <p:nvPr/>
          </p:nvSpPr>
          <p:spPr bwMode="auto">
            <a:xfrm>
              <a:off x="2483000" y="4090313"/>
              <a:ext cx="1575792" cy="216024"/>
            </a:xfrm>
            <a:prstGeom prst="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grpSp>
      <p:grpSp>
        <p:nvGrpSpPr>
          <p:cNvPr id="14" name="Group 13"/>
          <p:cNvGrpSpPr/>
          <p:nvPr/>
        </p:nvGrpSpPr>
        <p:grpSpPr>
          <a:xfrm>
            <a:off x="6590556" y="2146501"/>
            <a:ext cx="1077788" cy="1976905"/>
            <a:chOff x="6590556" y="2146501"/>
            <a:chExt cx="1077788" cy="1976905"/>
          </a:xfrm>
        </p:grpSpPr>
        <p:sp>
          <p:nvSpPr>
            <p:cNvPr id="10" name="Right Arrow 9"/>
            <p:cNvSpPr/>
            <p:nvPr/>
          </p:nvSpPr>
          <p:spPr bwMode="auto">
            <a:xfrm rot="10800000">
              <a:off x="6590556" y="2146501"/>
              <a:ext cx="382488" cy="144016"/>
            </a:xfrm>
            <a:prstGeom prst="rightArrow">
              <a:avLst/>
            </a:prstGeom>
            <a:solidFill>
              <a:srgbClr val="C00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sp>
          <p:nvSpPr>
            <p:cNvPr id="11" name="Right Arrow 10"/>
            <p:cNvSpPr/>
            <p:nvPr/>
          </p:nvSpPr>
          <p:spPr bwMode="auto">
            <a:xfrm rot="10800000">
              <a:off x="6590556" y="3212976"/>
              <a:ext cx="382488" cy="144016"/>
            </a:xfrm>
            <a:prstGeom prst="rightArrow">
              <a:avLst/>
            </a:prstGeom>
            <a:solidFill>
              <a:srgbClr val="C00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sp>
          <p:nvSpPr>
            <p:cNvPr id="12" name="Right Arrow 11"/>
            <p:cNvSpPr/>
            <p:nvPr/>
          </p:nvSpPr>
          <p:spPr bwMode="auto">
            <a:xfrm rot="10800000">
              <a:off x="6823692" y="3547812"/>
              <a:ext cx="382488" cy="144016"/>
            </a:xfrm>
            <a:prstGeom prst="rightArrow">
              <a:avLst/>
            </a:prstGeom>
            <a:solidFill>
              <a:srgbClr val="C00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sp>
          <p:nvSpPr>
            <p:cNvPr id="13" name="Right Arrow 12"/>
            <p:cNvSpPr/>
            <p:nvPr/>
          </p:nvSpPr>
          <p:spPr bwMode="auto">
            <a:xfrm rot="10800000">
              <a:off x="7285856" y="3979390"/>
              <a:ext cx="382488" cy="144016"/>
            </a:xfrm>
            <a:prstGeom prst="rightArrow">
              <a:avLst/>
            </a:prstGeom>
            <a:solidFill>
              <a:srgbClr val="C00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charset="-128"/>
              </a:endParaRPr>
            </a:p>
          </p:txBody>
        </p:sp>
      </p:grpSp>
    </p:spTree>
    <p:extLst>
      <p:ext uri="{BB962C8B-B14F-4D97-AF65-F5344CB8AC3E}">
        <p14:creationId xmlns:p14="http://schemas.microsoft.com/office/powerpoint/2010/main" val="107198459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68C4-8907-45BD-AC7A-F453C27927B4}"/>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7DFC7FA0-00D7-4E5F-9CBE-B7F045F7DDD4}"/>
              </a:ext>
            </a:extLst>
          </p:cNvPr>
          <p:cNvSpPr>
            <a:spLocks noGrp="1"/>
          </p:cNvSpPr>
          <p:nvPr>
            <p:ph idx="1"/>
          </p:nvPr>
        </p:nvSpPr>
        <p:spPr/>
        <p:txBody>
          <a:bodyPr/>
          <a:lstStyle/>
          <a:p>
            <a:r>
              <a:rPr lang="en-US" dirty="0"/>
              <a:t>Relatively easy to map a program to its equivalent CFG </a:t>
            </a:r>
          </a:p>
          <a:p>
            <a:r>
              <a:rPr lang="en-US" dirty="0"/>
              <a:t>As mentioned earlier</a:t>
            </a:r>
          </a:p>
          <a:p>
            <a:pPr lvl="1"/>
            <a:r>
              <a:rPr lang="en-US" dirty="0"/>
              <a:t>Nodes (three kinds):</a:t>
            </a:r>
          </a:p>
          <a:p>
            <a:pPr lvl="2"/>
            <a:r>
              <a:rPr lang="en-US" b="1" dirty="0"/>
              <a:t>Statement nodes: </a:t>
            </a:r>
            <a:r>
              <a:rPr lang="en-US" dirty="0"/>
              <a:t>represent single entry single exit sequence of statements</a:t>
            </a:r>
          </a:p>
          <a:p>
            <a:pPr lvl="2"/>
            <a:r>
              <a:rPr lang="en-US" b="1" dirty="0"/>
              <a:t>Predicate nodes: </a:t>
            </a:r>
            <a:r>
              <a:rPr lang="en-US" dirty="0"/>
              <a:t>represent conditions for branching</a:t>
            </a:r>
          </a:p>
          <a:p>
            <a:pPr lvl="2"/>
            <a:r>
              <a:rPr lang="en-US" b="1" dirty="0"/>
              <a:t>Auxiliary nodes: </a:t>
            </a:r>
            <a:r>
              <a:rPr lang="en-US" dirty="0"/>
              <a:t>for completing the graph</a:t>
            </a:r>
          </a:p>
          <a:p>
            <a:pPr lvl="1"/>
            <a:r>
              <a:rPr lang="en-US" dirty="0"/>
              <a:t>Edges: represent possible flow of control</a:t>
            </a:r>
          </a:p>
        </p:txBody>
      </p:sp>
      <p:sp>
        <p:nvSpPr>
          <p:cNvPr id="4" name="Footer Placeholder 3">
            <a:extLst>
              <a:ext uri="{FF2B5EF4-FFF2-40B4-BE49-F238E27FC236}">
                <a16:creationId xmlns:a16="http://schemas.microsoft.com/office/drawing/2014/main" id="{1E17C646-34EB-4BDF-8CED-B97EDEA187FF}"/>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1E8ED42B-8663-48F0-883B-5E69EBC319B8}"/>
              </a:ext>
            </a:extLst>
          </p:cNvPr>
          <p:cNvSpPr>
            <a:spLocks noGrp="1"/>
          </p:cNvSpPr>
          <p:nvPr>
            <p:ph type="sldNum" sz="quarter" idx="12"/>
          </p:nvPr>
        </p:nvSpPr>
        <p:spPr/>
        <p:txBody>
          <a:bodyPr/>
          <a:lstStyle/>
          <a:p>
            <a:fld id="{E0C33045-984B-4F44-A077-3B45BEEE9467}" type="slidenum">
              <a:rPr lang="ja-JP" altLang="en-US" smtClean="0"/>
              <a:pPr/>
              <a:t>24</a:t>
            </a:fld>
            <a:endParaRPr lang="en-US" altLang="ja-JP"/>
          </a:p>
        </p:txBody>
      </p:sp>
    </p:spTree>
    <p:extLst>
      <p:ext uri="{BB962C8B-B14F-4D97-AF65-F5344CB8AC3E}">
        <p14:creationId xmlns:p14="http://schemas.microsoft.com/office/powerpoint/2010/main" val="4291161222"/>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669304"/>
          </a:xfrm>
        </p:spPr>
        <p:txBody>
          <a:bodyPr/>
          <a:lstStyle/>
          <a:p>
            <a:r>
              <a:rPr lang="en-US" dirty="0"/>
              <a:t>The </a:t>
            </a:r>
            <a:r>
              <a:rPr lang="en-US" b="1" dirty="0">
                <a:latin typeface="Courier New" panose="02070309020205020404" pitchFamily="49" charset="0"/>
                <a:cs typeface="Courier New" panose="02070309020205020404" pitchFamily="49" charset="0"/>
              </a:rPr>
              <a:t>if</a:t>
            </a:r>
            <a:r>
              <a:rPr lang="en-US" dirty="0"/>
              <a:t> statement</a:t>
            </a:r>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25</a:t>
            </a:fld>
            <a:endParaRPr lang="en-US" altLang="ja-JP"/>
          </a:p>
        </p:txBody>
      </p:sp>
      <p:sp>
        <p:nvSpPr>
          <p:cNvPr id="6" name="Text Box 3">
            <a:extLst>
              <a:ext uri="{FF2B5EF4-FFF2-40B4-BE49-F238E27FC236}">
                <a16:creationId xmlns:a16="http://schemas.microsoft.com/office/drawing/2014/main" id="{781E5178-2259-41C3-98FE-2FACE6DB3E81}"/>
              </a:ext>
            </a:extLst>
          </p:cNvPr>
          <p:cNvSpPr txBox="1">
            <a:spLocks noChangeArrowheads="1"/>
          </p:cNvSpPr>
          <p:nvPr/>
        </p:nvSpPr>
        <p:spPr bwMode="auto">
          <a:xfrm>
            <a:off x="1259632" y="2060848"/>
            <a:ext cx="2088232" cy="2616101"/>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800" dirty="0">
                <a:solidFill>
                  <a:schemeClr val="tx1"/>
                </a:solidFill>
                <a:latin typeface="Courier New" panose="02070309020205020404" pitchFamily="49" charset="0"/>
                <a:cs typeface="Courier New" panose="02070309020205020404" pitchFamily="49" charset="0"/>
              </a:rPr>
              <a:t>if (x &lt; y)</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y = 0;</a:t>
            </a:r>
          </a:p>
          <a:p>
            <a:r>
              <a:rPr lang="en-US" sz="1800" dirty="0">
                <a:solidFill>
                  <a:schemeClr val="tx1"/>
                </a:solidFill>
                <a:latin typeface="Courier New" panose="02070309020205020404" pitchFamily="49" charset="0"/>
                <a:cs typeface="Courier New" panose="02070309020205020404" pitchFamily="49" charset="0"/>
              </a:rPr>
              <a:t>   x = x + 1;</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else</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x = y;</a:t>
            </a:r>
          </a:p>
          <a:p>
            <a:r>
              <a:rPr lang="en-US" sz="1800" dirty="0">
                <a:solidFill>
                  <a:schemeClr val="tx1"/>
                </a:solidFill>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04BEC95A-D41D-4C1B-A229-C9BA5F7D13C2}"/>
              </a:ext>
            </a:extLst>
          </p:cNvPr>
          <p:cNvGrpSpPr>
            <a:grpSpLocks/>
          </p:cNvGrpSpPr>
          <p:nvPr/>
        </p:nvGrpSpPr>
        <p:grpSpPr bwMode="auto">
          <a:xfrm>
            <a:off x="3419872" y="1838347"/>
            <a:ext cx="3240089" cy="2324101"/>
            <a:chOff x="1251" y="873"/>
            <a:chExt cx="2041" cy="1464"/>
          </a:xfrm>
        </p:grpSpPr>
        <p:grpSp>
          <p:nvGrpSpPr>
            <p:cNvPr id="8" name="Group 7">
              <a:extLst>
                <a:ext uri="{FF2B5EF4-FFF2-40B4-BE49-F238E27FC236}">
                  <a16:creationId xmlns:a16="http://schemas.microsoft.com/office/drawing/2014/main" id="{2CAA923D-D0D9-4475-8354-89DFACE54826}"/>
                </a:ext>
              </a:extLst>
            </p:cNvPr>
            <p:cNvGrpSpPr>
              <a:grpSpLocks/>
            </p:cNvGrpSpPr>
            <p:nvPr/>
          </p:nvGrpSpPr>
          <p:grpSpPr bwMode="auto">
            <a:xfrm>
              <a:off x="1811" y="873"/>
              <a:ext cx="1080" cy="1464"/>
              <a:chOff x="1811" y="873"/>
              <a:chExt cx="1080" cy="1464"/>
            </a:xfrm>
          </p:grpSpPr>
          <p:grpSp>
            <p:nvGrpSpPr>
              <p:cNvPr id="13" name="Group 12">
                <a:extLst>
                  <a:ext uri="{FF2B5EF4-FFF2-40B4-BE49-F238E27FC236}">
                    <a16:creationId xmlns:a16="http://schemas.microsoft.com/office/drawing/2014/main" id="{0BD8E299-B138-4C11-93A9-D637E7D10E3A}"/>
                  </a:ext>
                </a:extLst>
              </p:cNvPr>
              <p:cNvGrpSpPr>
                <a:grpSpLocks/>
              </p:cNvGrpSpPr>
              <p:nvPr/>
            </p:nvGrpSpPr>
            <p:grpSpPr bwMode="auto">
              <a:xfrm>
                <a:off x="2176" y="2041"/>
                <a:ext cx="350" cy="296"/>
                <a:chOff x="4738" y="2684"/>
                <a:chExt cx="350" cy="296"/>
              </a:xfrm>
            </p:grpSpPr>
            <p:sp>
              <p:nvSpPr>
                <p:cNvPr id="29" name="Oval 28">
                  <a:extLst>
                    <a:ext uri="{FF2B5EF4-FFF2-40B4-BE49-F238E27FC236}">
                      <a16:creationId xmlns:a16="http://schemas.microsoft.com/office/drawing/2014/main" id="{11685281-8660-4DBD-B9EC-A9EB1D6DAB77}"/>
                    </a:ext>
                  </a:extLst>
                </p:cNvPr>
                <p:cNvSpPr>
                  <a:spLocks noChangeArrowheads="1"/>
                </p:cNvSpPr>
                <p:nvPr/>
              </p:nvSpPr>
              <p:spPr bwMode="auto">
                <a:xfrm>
                  <a:off x="4738" y="2684"/>
                  <a:ext cx="350" cy="296"/>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0" name="Text Box 8">
                  <a:extLst>
                    <a:ext uri="{FF2B5EF4-FFF2-40B4-BE49-F238E27FC236}">
                      <a16:creationId xmlns:a16="http://schemas.microsoft.com/office/drawing/2014/main" id="{DB819D6A-D99C-4357-96BD-488502F2ED48}"/>
                    </a:ext>
                  </a:extLst>
                </p:cNvPr>
                <p:cNvSpPr txBox="1">
                  <a:spLocks noChangeArrowheads="1"/>
                </p:cNvSpPr>
                <p:nvPr/>
              </p:nvSpPr>
              <p:spPr bwMode="auto">
                <a:xfrm>
                  <a:off x="48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a:solidFill>
                        <a:schemeClr val="tx1"/>
                      </a:solidFill>
                      <a:latin typeface="Gill Sans MT" pitchFamily="34" charset="0"/>
                    </a:rPr>
                    <a:t>4</a:t>
                  </a:r>
                </a:p>
              </p:txBody>
            </p:sp>
          </p:grpSp>
          <p:grpSp>
            <p:nvGrpSpPr>
              <p:cNvPr id="14" name="Group 13">
                <a:extLst>
                  <a:ext uri="{FF2B5EF4-FFF2-40B4-BE49-F238E27FC236}">
                    <a16:creationId xmlns:a16="http://schemas.microsoft.com/office/drawing/2014/main" id="{83E2F6CA-A91E-4F82-8470-7DA27F8670EC}"/>
                  </a:ext>
                </a:extLst>
              </p:cNvPr>
              <p:cNvGrpSpPr>
                <a:grpSpLocks/>
              </p:cNvGrpSpPr>
              <p:nvPr/>
            </p:nvGrpSpPr>
            <p:grpSpPr bwMode="auto">
              <a:xfrm>
                <a:off x="2176" y="1067"/>
                <a:ext cx="350" cy="296"/>
                <a:chOff x="3838" y="2684"/>
                <a:chExt cx="350" cy="296"/>
              </a:xfrm>
            </p:grpSpPr>
            <p:sp>
              <p:nvSpPr>
                <p:cNvPr id="27" name="Oval 26">
                  <a:extLst>
                    <a:ext uri="{FF2B5EF4-FFF2-40B4-BE49-F238E27FC236}">
                      <a16:creationId xmlns:a16="http://schemas.microsoft.com/office/drawing/2014/main" id="{42B59592-770C-4515-B4C7-E5B5CC761CD9}"/>
                    </a:ext>
                  </a:extLst>
                </p:cNvPr>
                <p:cNvSpPr>
                  <a:spLocks noChangeArrowheads="1"/>
                </p:cNvSpPr>
                <p:nvPr/>
              </p:nvSpPr>
              <p:spPr bwMode="auto">
                <a:xfrm>
                  <a:off x="38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8" name="Text Box 11">
                  <a:extLst>
                    <a:ext uri="{FF2B5EF4-FFF2-40B4-BE49-F238E27FC236}">
                      <a16:creationId xmlns:a16="http://schemas.microsoft.com/office/drawing/2014/main" id="{1DA938A4-AF28-410E-B59B-4F1345AAFF07}"/>
                    </a:ext>
                  </a:extLst>
                </p:cNvPr>
                <p:cNvSpPr txBox="1">
                  <a:spLocks noChangeArrowheads="1"/>
                </p:cNvSpPr>
                <p:nvPr/>
              </p:nvSpPr>
              <p:spPr bwMode="auto">
                <a:xfrm>
                  <a:off x="39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latin typeface="Helvetica" panose="020B0604020202020204" pitchFamily="34" charset="0"/>
                      <a:cs typeface="Helvetica" panose="020B0604020202020204" pitchFamily="34" charset="0"/>
                    </a:rPr>
                    <a:t>1</a:t>
                  </a:r>
                </a:p>
              </p:txBody>
            </p:sp>
          </p:grpSp>
          <p:sp>
            <p:nvSpPr>
              <p:cNvPr id="15" name="Line 12">
                <a:extLst>
                  <a:ext uri="{FF2B5EF4-FFF2-40B4-BE49-F238E27FC236}">
                    <a16:creationId xmlns:a16="http://schemas.microsoft.com/office/drawing/2014/main" id="{F2F57774-84B9-4758-B9E0-732A9E58A530}"/>
                  </a:ext>
                </a:extLst>
              </p:cNvPr>
              <p:cNvSpPr>
                <a:spLocks noChangeShapeType="1"/>
              </p:cNvSpPr>
              <p:nvPr/>
            </p:nvSpPr>
            <p:spPr bwMode="auto">
              <a:xfrm flipV="1">
                <a:off x="2098" y="1352"/>
                <a:ext cx="194" cy="235"/>
              </a:xfrm>
              <a:prstGeom prst="line">
                <a:avLst/>
              </a:prstGeom>
              <a:no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6" name="Line 13">
                <a:extLst>
                  <a:ext uri="{FF2B5EF4-FFF2-40B4-BE49-F238E27FC236}">
                    <a16:creationId xmlns:a16="http://schemas.microsoft.com/office/drawing/2014/main" id="{8DDC5833-1508-4FAB-A71C-528B0F009774}"/>
                  </a:ext>
                </a:extLst>
              </p:cNvPr>
              <p:cNvSpPr>
                <a:spLocks noChangeShapeType="1"/>
              </p:cNvSpPr>
              <p:nvPr/>
            </p:nvSpPr>
            <p:spPr bwMode="auto">
              <a:xfrm>
                <a:off x="2106" y="1826"/>
                <a:ext cx="146" cy="22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7" name="Line 14">
                <a:extLst>
                  <a:ext uri="{FF2B5EF4-FFF2-40B4-BE49-F238E27FC236}">
                    <a16:creationId xmlns:a16="http://schemas.microsoft.com/office/drawing/2014/main" id="{1E20B615-1A31-4B23-953D-9965449FB4DB}"/>
                  </a:ext>
                </a:extLst>
              </p:cNvPr>
              <p:cNvSpPr>
                <a:spLocks noChangeShapeType="1"/>
              </p:cNvSpPr>
              <p:nvPr/>
            </p:nvSpPr>
            <p:spPr bwMode="auto">
              <a:xfrm>
                <a:off x="2448" y="1347"/>
                <a:ext cx="144" cy="24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8" name="Line 15">
                <a:extLst>
                  <a:ext uri="{FF2B5EF4-FFF2-40B4-BE49-F238E27FC236}">
                    <a16:creationId xmlns:a16="http://schemas.microsoft.com/office/drawing/2014/main" id="{EFD77085-1565-4E1B-9072-DF92FE956A2F}"/>
                  </a:ext>
                </a:extLst>
              </p:cNvPr>
              <p:cNvSpPr>
                <a:spLocks noChangeShapeType="1"/>
              </p:cNvSpPr>
              <p:nvPr/>
            </p:nvSpPr>
            <p:spPr bwMode="auto">
              <a:xfrm>
                <a:off x="2351" y="873"/>
                <a:ext cx="0" cy="18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nvGrpSpPr>
              <p:cNvPr id="19" name="Group 18">
                <a:extLst>
                  <a:ext uri="{FF2B5EF4-FFF2-40B4-BE49-F238E27FC236}">
                    <a16:creationId xmlns:a16="http://schemas.microsoft.com/office/drawing/2014/main" id="{EFAC8A25-9154-4F31-B602-EBFE18527CF2}"/>
                  </a:ext>
                </a:extLst>
              </p:cNvPr>
              <p:cNvGrpSpPr>
                <a:grpSpLocks/>
              </p:cNvGrpSpPr>
              <p:nvPr/>
            </p:nvGrpSpPr>
            <p:grpSpPr bwMode="auto">
              <a:xfrm>
                <a:off x="1811" y="1554"/>
                <a:ext cx="1080" cy="296"/>
                <a:chOff x="1567" y="1522"/>
                <a:chExt cx="1080" cy="296"/>
              </a:xfrm>
            </p:grpSpPr>
            <p:grpSp>
              <p:nvGrpSpPr>
                <p:cNvPr id="21" name="Group 20">
                  <a:extLst>
                    <a:ext uri="{FF2B5EF4-FFF2-40B4-BE49-F238E27FC236}">
                      <a16:creationId xmlns:a16="http://schemas.microsoft.com/office/drawing/2014/main" id="{5625FAE4-B5BE-42CD-B538-C6C79371BD29}"/>
                    </a:ext>
                  </a:extLst>
                </p:cNvPr>
                <p:cNvGrpSpPr>
                  <a:grpSpLocks/>
                </p:cNvGrpSpPr>
                <p:nvPr/>
              </p:nvGrpSpPr>
              <p:grpSpPr bwMode="auto">
                <a:xfrm>
                  <a:off x="1567" y="1522"/>
                  <a:ext cx="350" cy="296"/>
                  <a:chOff x="4288" y="1746"/>
                  <a:chExt cx="350" cy="296"/>
                </a:xfrm>
              </p:grpSpPr>
              <p:sp>
                <p:nvSpPr>
                  <p:cNvPr id="25" name="Oval 24">
                    <a:extLst>
                      <a:ext uri="{FF2B5EF4-FFF2-40B4-BE49-F238E27FC236}">
                        <a16:creationId xmlns:a16="http://schemas.microsoft.com/office/drawing/2014/main" id="{CDD9889A-2A11-4BD4-A4FD-1241A96B5798}"/>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6" name="Text Box 19">
                    <a:extLst>
                      <a:ext uri="{FF2B5EF4-FFF2-40B4-BE49-F238E27FC236}">
                        <a16:creationId xmlns:a16="http://schemas.microsoft.com/office/drawing/2014/main" id="{C8165717-F8A5-46D7-ADDD-DCABF0F149C1}"/>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dirty="0">
                        <a:solidFill>
                          <a:schemeClr val="tx1"/>
                        </a:solidFill>
                        <a:latin typeface="Gill Sans MT" pitchFamily="34" charset="0"/>
                      </a:rPr>
                      <a:t>2</a:t>
                    </a:r>
                  </a:p>
                </p:txBody>
              </p:sp>
            </p:grpSp>
            <p:grpSp>
              <p:nvGrpSpPr>
                <p:cNvPr id="22" name="Group 21">
                  <a:extLst>
                    <a:ext uri="{FF2B5EF4-FFF2-40B4-BE49-F238E27FC236}">
                      <a16:creationId xmlns:a16="http://schemas.microsoft.com/office/drawing/2014/main" id="{9F028A68-53C8-40AA-8D87-682BB9682E98}"/>
                    </a:ext>
                  </a:extLst>
                </p:cNvPr>
                <p:cNvGrpSpPr>
                  <a:grpSpLocks/>
                </p:cNvGrpSpPr>
                <p:nvPr/>
              </p:nvGrpSpPr>
              <p:grpSpPr bwMode="auto">
                <a:xfrm>
                  <a:off x="2297" y="1522"/>
                  <a:ext cx="350" cy="296"/>
                  <a:chOff x="4288" y="1746"/>
                  <a:chExt cx="350" cy="296"/>
                </a:xfrm>
              </p:grpSpPr>
              <p:sp>
                <p:nvSpPr>
                  <p:cNvPr id="23" name="Oval 22">
                    <a:extLst>
                      <a:ext uri="{FF2B5EF4-FFF2-40B4-BE49-F238E27FC236}">
                        <a16:creationId xmlns:a16="http://schemas.microsoft.com/office/drawing/2014/main" id="{1128F762-AC2E-42B3-83ED-19D8298F49C5}"/>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4" name="Text Box 22">
                    <a:extLst>
                      <a:ext uri="{FF2B5EF4-FFF2-40B4-BE49-F238E27FC236}">
                        <a16:creationId xmlns:a16="http://schemas.microsoft.com/office/drawing/2014/main" id="{8F944AB7-E49B-4BE5-AE4A-5646B9559D9B}"/>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a:solidFill>
                          <a:schemeClr val="tx1"/>
                        </a:solidFill>
                        <a:latin typeface="Gill Sans MT" pitchFamily="34" charset="0"/>
                      </a:rPr>
                      <a:t>3</a:t>
                    </a:r>
                  </a:p>
                </p:txBody>
              </p:sp>
            </p:grpSp>
          </p:grpSp>
          <p:sp>
            <p:nvSpPr>
              <p:cNvPr id="20" name="Line 23">
                <a:extLst>
                  <a:ext uri="{FF2B5EF4-FFF2-40B4-BE49-F238E27FC236}">
                    <a16:creationId xmlns:a16="http://schemas.microsoft.com/office/drawing/2014/main" id="{319F9B46-505D-4CEC-93A9-13AD0D6F006E}"/>
                  </a:ext>
                </a:extLst>
              </p:cNvPr>
              <p:cNvSpPr>
                <a:spLocks noChangeShapeType="1"/>
              </p:cNvSpPr>
              <p:nvPr/>
            </p:nvSpPr>
            <p:spPr bwMode="auto">
              <a:xfrm flipH="1">
                <a:off x="2452" y="1814"/>
                <a:ext cx="134" cy="24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sp>
          <p:nvSpPr>
            <p:cNvPr id="9" name="Text Box 24">
              <a:extLst>
                <a:ext uri="{FF2B5EF4-FFF2-40B4-BE49-F238E27FC236}">
                  <a16:creationId xmlns:a16="http://schemas.microsoft.com/office/drawing/2014/main" id="{BEBAF4A2-1881-4B7A-9AF6-038572FB99E0}"/>
                </a:ext>
              </a:extLst>
            </p:cNvPr>
            <p:cNvSpPr txBox="1">
              <a:spLocks noChangeArrowheads="1"/>
            </p:cNvSpPr>
            <p:nvPr/>
          </p:nvSpPr>
          <p:spPr bwMode="auto">
            <a:xfrm>
              <a:off x="2468" y="1300"/>
              <a:ext cx="551" cy="2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x &gt;= y</a:t>
              </a:r>
            </a:p>
          </p:txBody>
        </p:sp>
        <p:sp>
          <p:nvSpPr>
            <p:cNvPr id="10" name="Text Box 25">
              <a:extLst>
                <a:ext uri="{FF2B5EF4-FFF2-40B4-BE49-F238E27FC236}">
                  <a16:creationId xmlns:a16="http://schemas.microsoft.com/office/drawing/2014/main" id="{28766BD4-8477-4971-93AF-C6AE5EF094B5}"/>
                </a:ext>
              </a:extLst>
            </p:cNvPr>
            <p:cNvSpPr txBox="1">
              <a:spLocks noChangeArrowheads="1"/>
            </p:cNvSpPr>
            <p:nvPr/>
          </p:nvSpPr>
          <p:spPr bwMode="auto">
            <a:xfrm>
              <a:off x="1804" y="1300"/>
              <a:ext cx="472" cy="212"/>
            </a:xfrm>
            <a:prstGeom prst="rect">
              <a:avLst/>
            </a:prstGeom>
            <a:noFill/>
            <a:ln w="12700">
              <a:noFill/>
              <a:miter lim="800000"/>
              <a:headEnd type="none" w="sm" len="sm"/>
              <a:tailEnd type="none" w="sm" len="sm"/>
            </a:ln>
          </p:spPr>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x &lt; y</a:t>
              </a:r>
            </a:p>
          </p:txBody>
        </p:sp>
        <p:sp>
          <p:nvSpPr>
            <p:cNvPr id="11" name="Text Box 26">
              <a:extLst>
                <a:ext uri="{FF2B5EF4-FFF2-40B4-BE49-F238E27FC236}">
                  <a16:creationId xmlns:a16="http://schemas.microsoft.com/office/drawing/2014/main" id="{05635A1A-8172-4064-88EA-C313244E12D9}"/>
                </a:ext>
              </a:extLst>
            </p:cNvPr>
            <p:cNvSpPr txBox="1">
              <a:spLocks noChangeArrowheads="1"/>
            </p:cNvSpPr>
            <p:nvPr/>
          </p:nvSpPr>
          <p:spPr bwMode="auto">
            <a:xfrm>
              <a:off x="2820" y="1598"/>
              <a:ext cx="472" cy="212"/>
            </a:xfrm>
            <a:prstGeom prst="rect">
              <a:avLst/>
            </a:prstGeom>
            <a:noFill/>
            <a:ln w="12700">
              <a:noFill/>
              <a:miter lim="800000"/>
              <a:headEnd type="none" w="sm" len="sm"/>
              <a:tailEnd type="none" w="sm" len="sm"/>
            </a:ln>
          </p:spPr>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a:solidFill>
                    <a:schemeClr val="tx1"/>
                  </a:solidFill>
                  <a:latin typeface="Helvetica" panose="020B0604020202020204" pitchFamily="34" charset="0"/>
                  <a:cs typeface="Helvetica" panose="020B0604020202020204" pitchFamily="34" charset="0"/>
                </a:rPr>
                <a:t>x = y</a:t>
              </a:r>
            </a:p>
          </p:txBody>
        </p:sp>
        <p:sp>
          <p:nvSpPr>
            <p:cNvPr id="12" name="Text Box 27">
              <a:extLst>
                <a:ext uri="{FF2B5EF4-FFF2-40B4-BE49-F238E27FC236}">
                  <a16:creationId xmlns:a16="http://schemas.microsoft.com/office/drawing/2014/main" id="{6D273954-B672-4F93-987D-6711AECC23F9}"/>
                </a:ext>
              </a:extLst>
            </p:cNvPr>
            <p:cNvSpPr txBox="1">
              <a:spLocks noChangeArrowheads="1"/>
            </p:cNvSpPr>
            <p:nvPr/>
          </p:nvSpPr>
          <p:spPr bwMode="auto">
            <a:xfrm>
              <a:off x="1251" y="1560"/>
              <a:ext cx="623" cy="29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y = 0</a:t>
              </a:r>
            </a:p>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x = x + 1</a:t>
              </a:r>
            </a:p>
          </p:txBody>
        </p:sp>
      </p:grpSp>
      <p:sp>
        <p:nvSpPr>
          <p:cNvPr id="31" name="Text Box 28">
            <a:extLst>
              <a:ext uri="{FF2B5EF4-FFF2-40B4-BE49-F238E27FC236}">
                <a16:creationId xmlns:a16="http://schemas.microsoft.com/office/drawing/2014/main" id="{3943B038-78AD-4F29-9CE6-E32773E72BFD}"/>
              </a:ext>
            </a:extLst>
          </p:cNvPr>
          <p:cNvSpPr txBox="1">
            <a:spLocks noChangeArrowheads="1"/>
          </p:cNvSpPr>
          <p:nvPr/>
        </p:nvSpPr>
        <p:spPr bwMode="auto">
          <a:xfrm>
            <a:off x="3956245" y="4557260"/>
            <a:ext cx="2056218" cy="147732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800" dirty="0">
                <a:solidFill>
                  <a:schemeClr val="tx1"/>
                </a:solidFill>
                <a:latin typeface="Courier New" panose="02070309020205020404" pitchFamily="49" charset="0"/>
                <a:cs typeface="Courier New" panose="02070309020205020404" pitchFamily="49" charset="0"/>
              </a:rPr>
              <a:t>if (x &lt; y)</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y = 0;</a:t>
            </a:r>
          </a:p>
          <a:p>
            <a:r>
              <a:rPr lang="en-US" sz="1800" dirty="0">
                <a:solidFill>
                  <a:schemeClr val="tx1"/>
                </a:solidFill>
                <a:latin typeface="Courier New" panose="02070309020205020404" pitchFamily="49" charset="0"/>
                <a:cs typeface="Courier New" panose="02070309020205020404" pitchFamily="49" charset="0"/>
              </a:rPr>
              <a:t>   x = x + 1;</a:t>
            </a:r>
          </a:p>
          <a:p>
            <a:r>
              <a:rPr lang="en-US" sz="1800" dirty="0">
                <a:solidFill>
                  <a:schemeClr val="tx1"/>
                </a:solidFill>
                <a:latin typeface="Courier New" panose="02070309020205020404" pitchFamily="49" charset="0"/>
                <a:cs typeface="Courier New" panose="02070309020205020404" pitchFamily="49" charset="0"/>
              </a:rPr>
              <a:t>}</a:t>
            </a:r>
          </a:p>
        </p:txBody>
      </p:sp>
      <p:grpSp>
        <p:nvGrpSpPr>
          <p:cNvPr id="32" name="Group 31">
            <a:extLst>
              <a:ext uri="{FF2B5EF4-FFF2-40B4-BE49-F238E27FC236}">
                <a16:creationId xmlns:a16="http://schemas.microsoft.com/office/drawing/2014/main" id="{33AE11C9-3CCB-4252-831F-3F2756A536C7}"/>
              </a:ext>
            </a:extLst>
          </p:cNvPr>
          <p:cNvGrpSpPr>
            <a:grpSpLocks/>
          </p:cNvGrpSpPr>
          <p:nvPr/>
        </p:nvGrpSpPr>
        <p:grpSpPr bwMode="auto">
          <a:xfrm>
            <a:off x="6103934" y="3861048"/>
            <a:ext cx="2582866" cy="2324100"/>
            <a:chOff x="3129" y="2035"/>
            <a:chExt cx="1627" cy="1464"/>
          </a:xfrm>
        </p:grpSpPr>
        <p:grpSp>
          <p:nvGrpSpPr>
            <p:cNvPr id="33" name="Group 32">
              <a:extLst>
                <a:ext uri="{FF2B5EF4-FFF2-40B4-BE49-F238E27FC236}">
                  <a16:creationId xmlns:a16="http://schemas.microsoft.com/office/drawing/2014/main" id="{D410A6E9-BFF0-47F3-9CDC-BBBEB231D97D}"/>
                </a:ext>
              </a:extLst>
            </p:cNvPr>
            <p:cNvGrpSpPr>
              <a:grpSpLocks/>
            </p:cNvGrpSpPr>
            <p:nvPr/>
          </p:nvGrpSpPr>
          <p:grpSpPr bwMode="auto">
            <a:xfrm>
              <a:off x="4079" y="3203"/>
              <a:ext cx="350" cy="296"/>
              <a:chOff x="4738" y="2684"/>
              <a:chExt cx="350" cy="296"/>
            </a:xfrm>
          </p:grpSpPr>
          <p:sp>
            <p:nvSpPr>
              <p:cNvPr id="47" name="Oval 46">
                <a:extLst>
                  <a:ext uri="{FF2B5EF4-FFF2-40B4-BE49-F238E27FC236}">
                    <a16:creationId xmlns:a16="http://schemas.microsoft.com/office/drawing/2014/main" id="{B5A27221-3D60-4931-8DD2-A6C9822BA47B}"/>
                  </a:ext>
                </a:extLst>
              </p:cNvPr>
              <p:cNvSpPr>
                <a:spLocks noChangeArrowheads="1"/>
              </p:cNvSpPr>
              <p:nvPr/>
            </p:nvSpPr>
            <p:spPr bwMode="auto">
              <a:xfrm>
                <a:off x="4738" y="2684"/>
                <a:ext cx="350" cy="296"/>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8" name="Text Box 32">
                <a:extLst>
                  <a:ext uri="{FF2B5EF4-FFF2-40B4-BE49-F238E27FC236}">
                    <a16:creationId xmlns:a16="http://schemas.microsoft.com/office/drawing/2014/main" id="{639734B5-89DF-4BC8-9BA2-5CC793FCCEF4}"/>
                  </a:ext>
                </a:extLst>
              </p:cNvPr>
              <p:cNvSpPr txBox="1">
                <a:spLocks noChangeArrowheads="1"/>
              </p:cNvSpPr>
              <p:nvPr/>
            </p:nvSpPr>
            <p:spPr bwMode="auto">
              <a:xfrm>
                <a:off x="48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a:solidFill>
                      <a:schemeClr val="tx1"/>
                    </a:solidFill>
                    <a:latin typeface="Gill Sans MT" pitchFamily="34" charset="0"/>
                  </a:rPr>
                  <a:t>3</a:t>
                </a:r>
              </a:p>
            </p:txBody>
          </p:sp>
        </p:grpSp>
        <p:grpSp>
          <p:nvGrpSpPr>
            <p:cNvPr id="34" name="Group 33">
              <a:extLst>
                <a:ext uri="{FF2B5EF4-FFF2-40B4-BE49-F238E27FC236}">
                  <a16:creationId xmlns:a16="http://schemas.microsoft.com/office/drawing/2014/main" id="{1A9CF349-00E8-4B56-8CD8-B9C0FF6E48C9}"/>
                </a:ext>
              </a:extLst>
            </p:cNvPr>
            <p:cNvGrpSpPr>
              <a:grpSpLocks/>
            </p:cNvGrpSpPr>
            <p:nvPr/>
          </p:nvGrpSpPr>
          <p:grpSpPr bwMode="auto">
            <a:xfrm>
              <a:off x="4079" y="2229"/>
              <a:ext cx="350" cy="296"/>
              <a:chOff x="3838" y="2684"/>
              <a:chExt cx="350" cy="296"/>
            </a:xfrm>
          </p:grpSpPr>
          <p:sp>
            <p:nvSpPr>
              <p:cNvPr id="45" name="Oval 44">
                <a:extLst>
                  <a:ext uri="{FF2B5EF4-FFF2-40B4-BE49-F238E27FC236}">
                    <a16:creationId xmlns:a16="http://schemas.microsoft.com/office/drawing/2014/main" id="{766AA7D3-9559-4806-AC2D-883734748061}"/>
                  </a:ext>
                </a:extLst>
              </p:cNvPr>
              <p:cNvSpPr>
                <a:spLocks noChangeArrowheads="1"/>
              </p:cNvSpPr>
              <p:nvPr/>
            </p:nvSpPr>
            <p:spPr bwMode="auto">
              <a:xfrm>
                <a:off x="38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6" name="Text Box 35">
                <a:extLst>
                  <a:ext uri="{FF2B5EF4-FFF2-40B4-BE49-F238E27FC236}">
                    <a16:creationId xmlns:a16="http://schemas.microsoft.com/office/drawing/2014/main" id="{94AC3E87-9898-41DF-92D1-F6B9E6B3F5BA}"/>
                  </a:ext>
                </a:extLst>
              </p:cNvPr>
              <p:cNvSpPr txBox="1">
                <a:spLocks noChangeArrowheads="1"/>
              </p:cNvSpPr>
              <p:nvPr/>
            </p:nvSpPr>
            <p:spPr bwMode="auto">
              <a:xfrm>
                <a:off x="39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latin typeface="Helvetica" panose="020B0604020202020204" pitchFamily="34" charset="0"/>
                    <a:cs typeface="Helvetica" panose="020B0604020202020204" pitchFamily="34" charset="0"/>
                  </a:rPr>
                  <a:t>1</a:t>
                </a:r>
              </a:p>
            </p:txBody>
          </p:sp>
        </p:grpSp>
        <p:sp>
          <p:nvSpPr>
            <p:cNvPr id="35" name="Line 36">
              <a:extLst>
                <a:ext uri="{FF2B5EF4-FFF2-40B4-BE49-F238E27FC236}">
                  <a16:creationId xmlns:a16="http://schemas.microsoft.com/office/drawing/2014/main" id="{6EFF6353-6A28-40BC-AB24-1F324010121F}"/>
                </a:ext>
              </a:extLst>
            </p:cNvPr>
            <p:cNvSpPr>
              <a:spLocks noChangeShapeType="1"/>
            </p:cNvSpPr>
            <p:nvPr/>
          </p:nvSpPr>
          <p:spPr bwMode="auto">
            <a:xfrm flipV="1">
              <a:off x="4001" y="2514"/>
              <a:ext cx="194" cy="235"/>
            </a:xfrm>
            <a:prstGeom prst="line">
              <a:avLst/>
            </a:prstGeom>
            <a:no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6" name="Line 37">
              <a:extLst>
                <a:ext uri="{FF2B5EF4-FFF2-40B4-BE49-F238E27FC236}">
                  <a16:creationId xmlns:a16="http://schemas.microsoft.com/office/drawing/2014/main" id="{3B1FBA3E-F6A6-4416-A32C-7619C440CDE5}"/>
                </a:ext>
              </a:extLst>
            </p:cNvPr>
            <p:cNvSpPr>
              <a:spLocks noChangeShapeType="1"/>
            </p:cNvSpPr>
            <p:nvPr/>
          </p:nvSpPr>
          <p:spPr bwMode="auto">
            <a:xfrm>
              <a:off x="4009" y="2988"/>
              <a:ext cx="146" cy="22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7" name="Line 38">
              <a:extLst>
                <a:ext uri="{FF2B5EF4-FFF2-40B4-BE49-F238E27FC236}">
                  <a16:creationId xmlns:a16="http://schemas.microsoft.com/office/drawing/2014/main" id="{CD530F50-8041-49EA-9111-D1D387B5C51D}"/>
                </a:ext>
              </a:extLst>
            </p:cNvPr>
            <p:cNvSpPr>
              <a:spLocks noChangeShapeType="1"/>
            </p:cNvSpPr>
            <p:nvPr/>
          </p:nvSpPr>
          <p:spPr bwMode="auto">
            <a:xfrm>
              <a:off x="4254" y="2035"/>
              <a:ext cx="0" cy="18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nvGrpSpPr>
            <p:cNvPr id="38" name="Group 37">
              <a:extLst>
                <a:ext uri="{FF2B5EF4-FFF2-40B4-BE49-F238E27FC236}">
                  <a16:creationId xmlns:a16="http://schemas.microsoft.com/office/drawing/2014/main" id="{9472BE7C-6CA7-44A3-BB44-51FEE7DF147D}"/>
                </a:ext>
              </a:extLst>
            </p:cNvPr>
            <p:cNvGrpSpPr>
              <a:grpSpLocks/>
            </p:cNvGrpSpPr>
            <p:nvPr/>
          </p:nvGrpSpPr>
          <p:grpSpPr bwMode="auto">
            <a:xfrm>
              <a:off x="3714" y="2716"/>
              <a:ext cx="350" cy="296"/>
              <a:chOff x="4288" y="1746"/>
              <a:chExt cx="350" cy="296"/>
            </a:xfrm>
          </p:grpSpPr>
          <p:sp>
            <p:nvSpPr>
              <p:cNvPr id="43" name="Oval 42">
                <a:extLst>
                  <a:ext uri="{FF2B5EF4-FFF2-40B4-BE49-F238E27FC236}">
                    <a16:creationId xmlns:a16="http://schemas.microsoft.com/office/drawing/2014/main" id="{9D9BB211-90B3-4486-8459-3B1D22573ADC}"/>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4" name="Text Box 41">
                <a:extLst>
                  <a:ext uri="{FF2B5EF4-FFF2-40B4-BE49-F238E27FC236}">
                    <a16:creationId xmlns:a16="http://schemas.microsoft.com/office/drawing/2014/main" id="{C7FE4F9A-366D-46FD-AE5D-24EB35E1920F}"/>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a:solidFill>
                      <a:schemeClr val="tx1"/>
                    </a:solidFill>
                    <a:latin typeface="Gill Sans MT" pitchFamily="34" charset="0"/>
                  </a:rPr>
                  <a:t>2</a:t>
                </a:r>
              </a:p>
            </p:txBody>
          </p:sp>
        </p:grpSp>
        <p:sp>
          <p:nvSpPr>
            <p:cNvPr id="39" name="Line 42">
              <a:extLst>
                <a:ext uri="{FF2B5EF4-FFF2-40B4-BE49-F238E27FC236}">
                  <a16:creationId xmlns:a16="http://schemas.microsoft.com/office/drawing/2014/main" id="{98C83B58-454D-4A8B-8CD8-C307B31C32AF}"/>
                </a:ext>
              </a:extLst>
            </p:cNvPr>
            <p:cNvSpPr>
              <a:spLocks noChangeShapeType="1"/>
            </p:cNvSpPr>
            <p:nvPr/>
          </p:nvSpPr>
          <p:spPr bwMode="auto">
            <a:xfrm>
              <a:off x="4253" y="2537"/>
              <a:ext cx="2" cy="65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0" name="Text Box 43">
              <a:extLst>
                <a:ext uri="{FF2B5EF4-FFF2-40B4-BE49-F238E27FC236}">
                  <a16:creationId xmlns:a16="http://schemas.microsoft.com/office/drawing/2014/main" id="{1DC5186E-14A6-4FB5-836C-8743ADB53A62}"/>
                </a:ext>
              </a:extLst>
            </p:cNvPr>
            <p:cNvSpPr txBox="1">
              <a:spLocks noChangeArrowheads="1"/>
            </p:cNvSpPr>
            <p:nvPr/>
          </p:nvSpPr>
          <p:spPr bwMode="auto">
            <a:xfrm>
              <a:off x="4220" y="2664"/>
              <a:ext cx="536" cy="2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x &gt;= y</a:t>
              </a:r>
            </a:p>
          </p:txBody>
        </p:sp>
        <p:sp>
          <p:nvSpPr>
            <p:cNvPr id="41" name="Text Box 44">
              <a:extLst>
                <a:ext uri="{FF2B5EF4-FFF2-40B4-BE49-F238E27FC236}">
                  <a16:creationId xmlns:a16="http://schemas.microsoft.com/office/drawing/2014/main" id="{7A0F03F8-B50C-4E19-ABFA-BD3FB53C1F13}"/>
                </a:ext>
              </a:extLst>
            </p:cNvPr>
            <p:cNvSpPr txBox="1">
              <a:spLocks noChangeArrowheads="1"/>
            </p:cNvSpPr>
            <p:nvPr/>
          </p:nvSpPr>
          <p:spPr bwMode="auto">
            <a:xfrm>
              <a:off x="3707" y="2462"/>
              <a:ext cx="472" cy="212"/>
            </a:xfrm>
            <a:prstGeom prst="rect">
              <a:avLst/>
            </a:prstGeom>
            <a:noFill/>
            <a:ln w="12700">
              <a:noFill/>
              <a:miter lim="800000"/>
              <a:headEnd type="none" w="sm" len="sm"/>
              <a:tailEnd type="none" w="sm" len="sm"/>
            </a:ln>
          </p:spPr>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x &lt; y</a:t>
              </a:r>
            </a:p>
          </p:txBody>
        </p:sp>
        <p:sp>
          <p:nvSpPr>
            <p:cNvPr id="42" name="Text Box 45">
              <a:extLst>
                <a:ext uri="{FF2B5EF4-FFF2-40B4-BE49-F238E27FC236}">
                  <a16:creationId xmlns:a16="http://schemas.microsoft.com/office/drawing/2014/main" id="{BDFEDB6D-0547-413F-80D4-7DB084617BBD}"/>
                </a:ext>
              </a:extLst>
            </p:cNvPr>
            <p:cNvSpPr txBox="1">
              <a:spLocks noChangeArrowheads="1"/>
            </p:cNvSpPr>
            <p:nvPr/>
          </p:nvSpPr>
          <p:spPr bwMode="auto">
            <a:xfrm>
              <a:off x="3129" y="2722"/>
              <a:ext cx="659" cy="29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y = 0</a:t>
              </a:r>
            </a:p>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x = x + 1</a:t>
              </a:r>
            </a:p>
          </p:txBody>
        </p:sp>
      </p:grpSp>
      <p:sp>
        <p:nvSpPr>
          <p:cNvPr id="49" name="Rectangle 48">
            <a:extLst>
              <a:ext uri="{FF2B5EF4-FFF2-40B4-BE49-F238E27FC236}">
                <a16:creationId xmlns:a16="http://schemas.microsoft.com/office/drawing/2014/main" id="{7746B500-A116-44C9-9539-1CCDA2B6EEE4}"/>
              </a:ext>
            </a:extLst>
          </p:cNvPr>
          <p:cNvSpPr/>
          <p:nvPr/>
        </p:nvSpPr>
        <p:spPr>
          <a:xfrm>
            <a:off x="5864852" y="6240972"/>
            <a:ext cx="3246768"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sp>
        <p:nvSpPr>
          <p:cNvPr id="50" name="Line Callout 2 (Accent Bar) 49"/>
          <p:cNvSpPr/>
          <p:nvPr/>
        </p:nvSpPr>
        <p:spPr bwMode="auto">
          <a:xfrm>
            <a:off x="6588224" y="1730894"/>
            <a:ext cx="1926231" cy="689994"/>
          </a:xfrm>
          <a:prstGeom prst="accentCallout2">
            <a:avLst>
              <a:gd name="adj1" fmla="val 18750"/>
              <a:gd name="adj2" fmla="val -8333"/>
              <a:gd name="adj3" fmla="val 18750"/>
              <a:gd name="adj4" fmla="val -16667"/>
              <a:gd name="adj5" fmla="val 120402"/>
              <a:gd name="adj6" fmla="val -44069"/>
            </a:avLst>
          </a:prstGeom>
          <a:solidFill>
            <a:srgbClr val="800000"/>
          </a:solid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dirty="0">
                <a:ln>
                  <a:noFill/>
                </a:ln>
                <a:solidFill>
                  <a:schemeClr val="bg1"/>
                </a:solidFill>
                <a:effectLst/>
              </a:rPr>
              <a:t>We need to</a:t>
            </a:r>
            <a:r>
              <a:rPr kumimoji="1" lang="en-US" sz="1200" b="1" i="0" u="none" strike="noStrike" cap="none" normalizeH="0" dirty="0">
                <a:ln>
                  <a:noFill/>
                </a:ln>
                <a:solidFill>
                  <a:schemeClr val="bg1"/>
                </a:solidFill>
                <a:effectLst/>
              </a:rPr>
              <a:t> identify </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a:solidFill>
                  <a:schemeClr val="bg1"/>
                </a:solidFill>
              </a:rPr>
              <a:t>t</a:t>
            </a:r>
            <a:r>
              <a:rPr kumimoji="1" lang="en-US" sz="1200" b="1" i="0" u="none" strike="noStrike" cap="none" normalizeH="0" dirty="0">
                <a:ln>
                  <a:noFill/>
                </a:ln>
                <a:solidFill>
                  <a:schemeClr val="bg1"/>
                </a:solidFill>
                <a:effectLst/>
              </a:rPr>
              <a:t>he exact conditions</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a:solidFill>
                  <a:schemeClr val="bg1"/>
                </a:solidFill>
              </a:rPr>
              <a:t>for predicate nodes</a:t>
            </a:r>
            <a:r>
              <a:rPr kumimoji="1" lang="en-US" sz="1200" b="1" i="0" u="none" strike="noStrike" cap="none" normalizeH="0" dirty="0">
                <a:ln>
                  <a:noFill/>
                </a:ln>
                <a:solidFill>
                  <a:schemeClr val="bg1"/>
                </a:solidFill>
                <a:effectLst/>
              </a:rPr>
              <a:t> </a:t>
            </a:r>
            <a:endParaRPr kumimoji="1" lang="en-CA" sz="1200" b="1" i="0" u="none" strike="noStrike" cap="none" normalizeH="0" baseline="0" dirty="0">
              <a:ln>
                <a:noFill/>
              </a:ln>
              <a:solidFill>
                <a:schemeClr val="bg1"/>
              </a:solidFill>
              <a:effectLst/>
            </a:endParaRPr>
          </a:p>
        </p:txBody>
      </p:sp>
      <p:sp>
        <p:nvSpPr>
          <p:cNvPr id="51" name="Line Callout 2 (Accent Bar) 50"/>
          <p:cNvSpPr/>
          <p:nvPr/>
        </p:nvSpPr>
        <p:spPr bwMode="auto">
          <a:xfrm>
            <a:off x="6841133" y="2617312"/>
            <a:ext cx="1948856" cy="667672"/>
          </a:xfrm>
          <a:prstGeom prst="accentCallout2">
            <a:avLst>
              <a:gd name="adj1" fmla="val 18750"/>
              <a:gd name="adj2" fmla="val -8333"/>
              <a:gd name="adj3" fmla="val 18750"/>
              <a:gd name="adj4" fmla="val -16667"/>
              <a:gd name="adj5" fmla="val 66220"/>
              <a:gd name="adj6" fmla="val -27615"/>
            </a:avLst>
          </a:prstGeom>
          <a:solidFill>
            <a:srgbClr val="800000"/>
          </a:solidFill>
          <a:ln w="9525"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1200" b="1" i="0" u="none" strike="noStrike" cap="none" normalizeH="0" baseline="0" dirty="0">
                <a:ln>
                  <a:noFill/>
                </a:ln>
                <a:solidFill>
                  <a:schemeClr val="bg1"/>
                </a:solidFill>
                <a:effectLst/>
              </a:rPr>
              <a:t>We do not need to</a:t>
            </a:r>
            <a:r>
              <a:rPr kumimoji="1" lang="en-US" sz="1200" b="1" i="0" u="none" strike="noStrike" cap="none" normalizeH="0" dirty="0">
                <a:ln>
                  <a:noFill/>
                </a:ln>
                <a:solidFill>
                  <a:schemeClr val="bg1"/>
                </a:solidFill>
                <a:effectLst/>
              </a:rPr>
              <a:t> </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a:solidFill>
                  <a:schemeClr val="bg1"/>
                </a:solidFill>
              </a:rPr>
              <a:t>i</a:t>
            </a:r>
            <a:r>
              <a:rPr kumimoji="1" lang="en-US" sz="1200" b="1" i="0" u="none" strike="noStrike" cap="none" normalizeH="0" dirty="0">
                <a:ln>
                  <a:noFill/>
                </a:ln>
                <a:solidFill>
                  <a:schemeClr val="bg1"/>
                </a:solidFill>
                <a:effectLst/>
              </a:rPr>
              <a:t>dentify the job done</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a:solidFill>
                  <a:schemeClr val="bg1"/>
                </a:solidFill>
              </a:rPr>
              <a:t>by statement nodes</a:t>
            </a:r>
            <a:r>
              <a:rPr kumimoji="1" lang="en-US" sz="1200" b="1" i="0" u="none" strike="noStrike" cap="none" normalizeH="0" dirty="0">
                <a:ln>
                  <a:noFill/>
                </a:ln>
                <a:solidFill>
                  <a:schemeClr val="bg1"/>
                </a:solidFill>
                <a:effectLst/>
              </a:rPr>
              <a:t> </a:t>
            </a:r>
            <a:endParaRPr kumimoji="1" lang="en-CA" sz="1200" b="1"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5006720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669304"/>
          </a:xfrm>
        </p:spPr>
        <p:txBody>
          <a:bodyPr/>
          <a:lstStyle/>
          <a:p>
            <a:r>
              <a:rPr lang="en-US" dirty="0"/>
              <a:t>The </a:t>
            </a:r>
            <a:r>
              <a:rPr lang="en-US" b="1" dirty="0">
                <a:latin typeface="Courier New" panose="02070309020205020404" pitchFamily="49" charset="0"/>
                <a:cs typeface="Courier New" panose="02070309020205020404" pitchFamily="49" charset="0"/>
              </a:rPr>
              <a:t>if</a:t>
            </a:r>
            <a:r>
              <a:rPr lang="en-US" dirty="0"/>
              <a:t> return statement</a:t>
            </a:r>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26</a:t>
            </a:fld>
            <a:endParaRPr lang="en-US" altLang="ja-JP"/>
          </a:p>
        </p:txBody>
      </p:sp>
      <p:sp>
        <p:nvSpPr>
          <p:cNvPr id="49" name="Rectangle 48">
            <a:extLst>
              <a:ext uri="{FF2B5EF4-FFF2-40B4-BE49-F238E27FC236}">
                <a16:creationId xmlns:a16="http://schemas.microsoft.com/office/drawing/2014/main" id="{7746B500-A116-44C9-9539-1CCDA2B6EEE4}"/>
              </a:ext>
            </a:extLst>
          </p:cNvPr>
          <p:cNvSpPr/>
          <p:nvPr/>
        </p:nvSpPr>
        <p:spPr>
          <a:xfrm>
            <a:off x="5933232" y="6237311"/>
            <a:ext cx="3103264"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sp>
        <p:nvSpPr>
          <p:cNvPr id="50" name="Text Box 4">
            <a:extLst>
              <a:ext uri="{FF2B5EF4-FFF2-40B4-BE49-F238E27FC236}">
                <a16:creationId xmlns:a16="http://schemas.microsoft.com/office/drawing/2014/main" id="{F578E867-117F-4188-9298-5055712DD23B}"/>
              </a:ext>
            </a:extLst>
          </p:cNvPr>
          <p:cNvSpPr txBox="1">
            <a:spLocks noChangeArrowheads="1"/>
          </p:cNvSpPr>
          <p:nvPr/>
        </p:nvSpPr>
        <p:spPr bwMode="auto">
          <a:xfrm>
            <a:off x="1259632" y="2420888"/>
            <a:ext cx="1944216" cy="1785104"/>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800" dirty="0">
                <a:solidFill>
                  <a:schemeClr val="tx1"/>
                </a:solidFill>
                <a:latin typeface="Courier New" panose="02070309020205020404" pitchFamily="49" charset="0"/>
                <a:cs typeface="Courier New" panose="02070309020205020404" pitchFamily="49" charset="0"/>
              </a:rPr>
              <a:t>if (x &lt; y)</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return;</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print (x);</a:t>
            </a:r>
          </a:p>
          <a:p>
            <a:r>
              <a:rPr lang="en-US" sz="1800" dirty="0">
                <a:solidFill>
                  <a:schemeClr val="tx1"/>
                </a:solidFill>
                <a:latin typeface="Courier New" panose="02070309020205020404" pitchFamily="49" charset="0"/>
                <a:cs typeface="Courier New" panose="02070309020205020404" pitchFamily="49" charset="0"/>
              </a:rPr>
              <a:t>return;</a:t>
            </a:r>
          </a:p>
        </p:txBody>
      </p:sp>
      <p:grpSp>
        <p:nvGrpSpPr>
          <p:cNvPr id="51" name="Group 50">
            <a:extLst>
              <a:ext uri="{FF2B5EF4-FFF2-40B4-BE49-F238E27FC236}">
                <a16:creationId xmlns:a16="http://schemas.microsoft.com/office/drawing/2014/main" id="{FF641BCE-F061-430B-9E6A-20E52709D5A2}"/>
              </a:ext>
            </a:extLst>
          </p:cNvPr>
          <p:cNvGrpSpPr>
            <a:grpSpLocks/>
          </p:cNvGrpSpPr>
          <p:nvPr/>
        </p:nvGrpSpPr>
        <p:grpSpPr bwMode="auto">
          <a:xfrm>
            <a:off x="4800600" y="2204864"/>
            <a:ext cx="3216280" cy="2413000"/>
            <a:chOff x="2786" y="1005"/>
            <a:chExt cx="2026" cy="1520"/>
          </a:xfrm>
        </p:grpSpPr>
        <p:grpSp>
          <p:nvGrpSpPr>
            <p:cNvPr id="52" name="Group 51">
              <a:extLst>
                <a:ext uri="{FF2B5EF4-FFF2-40B4-BE49-F238E27FC236}">
                  <a16:creationId xmlns:a16="http://schemas.microsoft.com/office/drawing/2014/main" id="{38FE25C6-F0C4-4EFE-AD40-F7900D2762ED}"/>
                </a:ext>
              </a:extLst>
            </p:cNvPr>
            <p:cNvGrpSpPr>
              <a:grpSpLocks/>
            </p:cNvGrpSpPr>
            <p:nvPr/>
          </p:nvGrpSpPr>
          <p:grpSpPr bwMode="auto">
            <a:xfrm>
              <a:off x="3799" y="2173"/>
              <a:ext cx="350" cy="296"/>
              <a:chOff x="4738" y="2684"/>
              <a:chExt cx="350" cy="296"/>
            </a:xfrm>
          </p:grpSpPr>
          <p:sp>
            <p:nvSpPr>
              <p:cNvPr id="66" name="Oval 65">
                <a:extLst>
                  <a:ext uri="{FF2B5EF4-FFF2-40B4-BE49-F238E27FC236}">
                    <a16:creationId xmlns:a16="http://schemas.microsoft.com/office/drawing/2014/main" id="{494B24C1-E907-4AD8-996A-C936CE5C3747}"/>
                  </a:ext>
                </a:extLst>
              </p:cNvPr>
              <p:cNvSpPr>
                <a:spLocks noChangeArrowheads="1"/>
              </p:cNvSpPr>
              <p:nvPr/>
            </p:nvSpPr>
            <p:spPr bwMode="auto">
              <a:xfrm>
                <a:off x="4738" y="2684"/>
                <a:ext cx="350" cy="296"/>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67" name="Text Box 51">
                <a:extLst>
                  <a:ext uri="{FF2B5EF4-FFF2-40B4-BE49-F238E27FC236}">
                    <a16:creationId xmlns:a16="http://schemas.microsoft.com/office/drawing/2014/main" id="{2229D070-96DE-44CE-BDA0-3690BA526A3C}"/>
                  </a:ext>
                </a:extLst>
              </p:cNvPr>
              <p:cNvSpPr txBox="1">
                <a:spLocks noChangeArrowheads="1"/>
              </p:cNvSpPr>
              <p:nvPr/>
            </p:nvSpPr>
            <p:spPr bwMode="auto">
              <a:xfrm>
                <a:off x="48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a:solidFill>
                      <a:schemeClr val="tx1"/>
                    </a:solidFill>
                    <a:latin typeface="Gill Sans MT" pitchFamily="34" charset="0"/>
                  </a:rPr>
                  <a:t>3</a:t>
                </a:r>
              </a:p>
            </p:txBody>
          </p:sp>
        </p:grpSp>
        <p:grpSp>
          <p:nvGrpSpPr>
            <p:cNvPr id="53" name="Group 52">
              <a:extLst>
                <a:ext uri="{FF2B5EF4-FFF2-40B4-BE49-F238E27FC236}">
                  <a16:creationId xmlns:a16="http://schemas.microsoft.com/office/drawing/2014/main" id="{8615B5C5-7D2B-461E-BD62-3B118BE4F66B}"/>
                </a:ext>
              </a:extLst>
            </p:cNvPr>
            <p:cNvGrpSpPr>
              <a:grpSpLocks/>
            </p:cNvGrpSpPr>
            <p:nvPr/>
          </p:nvGrpSpPr>
          <p:grpSpPr bwMode="auto">
            <a:xfrm>
              <a:off x="3799" y="1199"/>
              <a:ext cx="350" cy="296"/>
              <a:chOff x="3838" y="2684"/>
              <a:chExt cx="350" cy="296"/>
            </a:xfrm>
          </p:grpSpPr>
          <p:sp>
            <p:nvSpPr>
              <p:cNvPr id="64" name="Oval 63">
                <a:extLst>
                  <a:ext uri="{FF2B5EF4-FFF2-40B4-BE49-F238E27FC236}">
                    <a16:creationId xmlns:a16="http://schemas.microsoft.com/office/drawing/2014/main" id="{E83CCE3D-6614-479C-9228-B00B94D357E9}"/>
                  </a:ext>
                </a:extLst>
              </p:cNvPr>
              <p:cNvSpPr>
                <a:spLocks noChangeArrowheads="1"/>
              </p:cNvSpPr>
              <p:nvPr/>
            </p:nvSpPr>
            <p:spPr bwMode="auto">
              <a:xfrm>
                <a:off x="38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65" name="Text Box 54">
                <a:extLst>
                  <a:ext uri="{FF2B5EF4-FFF2-40B4-BE49-F238E27FC236}">
                    <a16:creationId xmlns:a16="http://schemas.microsoft.com/office/drawing/2014/main" id="{09764A9D-55DA-42A1-84F3-D35759F3D18E}"/>
                  </a:ext>
                </a:extLst>
              </p:cNvPr>
              <p:cNvSpPr txBox="1">
                <a:spLocks noChangeArrowheads="1"/>
              </p:cNvSpPr>
              <p:nvPr/>
            </p:nvSpPr>
            <p:spPr bwMode="auto">
              <a:xfrm>
                <a:off x="39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latin typeface="Helvetica" panose="020B0604020202020204" pitchFamily="34" charset="0"/>
                    <a:cs typeface="Helvetica" panose="020B0604020202020204" pitchFamily="34" charset="0"/>
                  </a:rPr>
                  <a:t>1</a:t>
                </a:r>
              </a:p>
            </p:txBody>
          </p:sp>
        </p:grpSp>
        <p:sp>
          <p:nvSpPr>
            <p:cNvPr id="54" name="Line 55">
              <a:extLst>
                <a:ext uri="{FF2B5EF4-FFF2-40B4-BE49-F238E27FC236}">
                  <a16:creationId xmlns:a16="http://schemas.microsoft.com/office/drawing/2014/main" id="{4980499E-B0FE-4CB0-B77B-FEE6A6DC69CE}"/>
                </a:ext>
              </a:extLst>
            </p:cNvPr>
            <p:cNvSpPr>
              <a:spLocks noChangeShapeType="1"/>
            </p:cNvSpPr>
            <p:nvPr/>
          </p:nvSpPr>
          <p:spPr bwMode="auto">
            <a:xfrm flipV="1">
              <a:off x="3721" y="1484"/>
              <a:ext cx="194" cy="235"/>
            </a:xfrm>
            <a:prstGeom prst="line">
              <a:avLst/>
            </a:prstGeom>
            <a:no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55" name="Line 58">
              <a:extLst>
                <a:ext uri="{FF2B5EF4-FFF2-40B4-BE49-F238E27FC236}">
                  <a16:creationId xmlns:a16="http://schemas.microsoft.com/office/drawing/2014/main" id="{EF4B38E9-7402-4139-835A-C6B56DE7365B}"/>
                </a:ext>
              </a:extLst>
            </p:cNvPr>
            <p:cNvSpPr>
              <a:spLocks noChangeShapeType="1"/>
            </p:cNvSpPr>
            <p:nvPr/>
          </p:nvSpPr>
          <p:spPr bwMode="auto">
            <a:xfrm>
              <a:off x="3974" y="1005"/>
              <a:ext cx="0" cy="18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nvGrpSpPr>
            <p:cNvPr id="56" name="Group 55">
              <a:extLst>
                <a:ext uri="{FF2B5EF4-FFF2-40B4-BE49-F238E27FC236}">
                  <a16:creationId xmlns:a16="http://schemas.microsoft.com/office/drawing/2014/main" id="{4E5D2E8B-9EE2-43F3-A697-D0002E883EE3}"/>
                </a:ext>
              </a:extLst>
            </p:cNvPr>
            <p:cNvGrpSpPr>
              <a:grpSpLocks/>
            </p:cNvGrpSpPr>
            <p:nvPr/>
          </p:nvGrpSpPr>
          <p:grpSpPr bwMode="auto">
            <a:xfrm>
              <a:off x="3434" y="1686"/>
              <a:ext cx="350" cy="296"/>
              <a:chOff x="4288" y="1746"/>
              <a:chExt cx="350" cy="296"/>
            </a:xfrm>
          </p:grpSpPr>
          <p:sp>
            <p:nvSpPr>
              <p:cNvPr id="62" name="Oval 61">
                <a:extLst>
                  <a:ext uri="{FF2B5EF4-FFF2-40B4-BE49-F238E27FC236}">
                    <a16:creationId xmlns:a16="http://schemas.microsoft.com/office/drawing/2014/main" id="{D12FCF4D-25BD-4F21-BB67-4DFF35AEDC0B}"/>
                  </a:ext>
                </a:extLst>
              </p:cNvPr>
              <p:cNvSpPr>
                <a:spLocks noChangeArrowheads="1"/>
              </p:cNvSpPr>
              <p:nvPr/>
            </p:nvSpPr>
            <p:spPr bwMode="auto">
              <a:xfrm>
                <a:off x="4288" y="1746"/>
                <a:ext cx="350" cy="296"/>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63" name="Text Box 62">
                <a:extLst>
                  <a:ext uri="{FF2B5EF4-FFF2-40B4-BE49-F238E27FC236}">
                    <a16:creationId xmlns:a16="http://schemas.microsoft.com/office/drawing/2014/main" id="{4AA762B7-23F6-4A96-AE0C-6868AE996F3F}"/>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dirty="0">
                    <a:solidFill>
                      <a:schemeClr val="tx1"/>
                    </a:solidFill>
                    <a:latin typeface="Gill Sans MT" pitchFamily="34" charset="0"/>
                  </a:rPr>
                  <a:t>2</a:t>
                </a:r>
              </a:p>
            </p:txBody>
          </p:sp>
        </p:grpSp>
        <p:sp>
          <p:nvSpPr>
            <p:cNvPr id="57" name="Line 66">
              <a:extLst>
                <a:ext uri="{FF2B5EF4-FFF2-40B4-BE49-F238E27FC236}">
                  <a16:creationId xmlns:a16="http://schemas.microsoft.com/office/drawing/2014/main" id="{94C361BF-3A85-4E78-BAB8-8267263C3653}"/>
                </a:ext>
              </a:extLst>
            </p:cNvPr>
            <p:cNvSpPr>
              <a:spLocks noChangeShapeType="1"/>
            </p:cNvSpPr>
            <p:nvPr/>
          </p:nvSpPr>
          <p:spPr bwMode="auto">
            <a:xfrm>
              <a:off x="3973" y="1507"/>
              <a:ext cx="2" cy="65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58" name="Text Box 67">
              <a:extLst>
                <a:ext uri="{FF2B5EF4-FFF2-40B4-BE49-F238E27FC236}">
                  <a16:creationId xmlns:a16="http://schemas.microsoft.com/office/drawing/2014/main" id="{8E8A55D6-1A65-46E3-97DA-4E2E2B7679B8}"/>
                </a:ext>
              </a:extLst>
            </p:cNvPr>
            <p:cNvSpPr txBox="1">
              <a:spLocks noChangeArrowheads="1"/>
            </p:cNvSpPr>
            <p:nvPr/>
          </p:nvSpPr>
          <p:spPr bwMode="auto">
            <a:xfrm>
              <a:off x="3940" y="1634"/>
              <a:ext cx="617" cy="23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&gt;= y</a:t>
              </a:r>
            </a:p>
          </p:txBody>
        </p:sp>
        <p:sp>
          <p:nvSpPr>
            <p:cNvPr id="59" name="Text Box 68">
              <a:extLst>
                <a:ext uri="{FF2B5EF4-FFF2-40B4-BE49-F238E27FC236}">
                  <a16:creationId xmlns:a16="http://schemas.microsoft.com/office/drawing/2014/main" id="{78AEB8D5-8182-4FED-BE23-4D19E82CE7B2}"/>
                </a:ext>
              </a:extLst>
            </p:cNvPr>
            <p:cNvSpPr txBox="1">
              <a:spLocks noChangeArrowheads="1"/>
            </p:cNvSpPr>
            <p:nvPr/>
          </p:nvSpPr>
          <p:spPr bwMode="auto">
            <a:xfrm>
              <a:off x="3407" y="1392"/>
              <a:ext cx="523" cy="23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&lt; y</a:t>
              </a:r>
            </a:p>
          </p:txBody>
        </p:sp>
        <p:sp>
          <p:nvSpPr>
            <p:cNvPr id="60" name="Text Box 70">
              <a:extLst>
                <a:ext uri="{FF2B5EF4-FFF2-40B4-BE49-F238E27FC236}">
                  <a16:creationId xmlns:a16="http://schemas.microsoft.com/office/drawing/2014/main" id="{F9F128A5-3E2F-49FD-8BA4-FCA7321D2B71}"/>
                </a:ext>
              </a:extLst>
            </p:cNvPr>
            <p:cNvSpPr txBox="1">
              <a:spLocks noChangeArrowheads="1"/>
            </p:cNvSpPr>
            <p:nvPr/>
          </p:nvSpPr>
          <p:spPr bwMode="auto">
            <a:xfrm>
              <a:off x="2786" y="1762"/>
              <a:ext cx="656" cy="145"/>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lnSpc>
                  <a:spcPct val="50000"/>
                </a:lnSpc>
                <a:spcBef>
                  <a:spcPct val="50000"/>
                </a:spcBef>
              </a:pPr>
              <a:r>
                <a:rPr lang="en-US" sz="1800" dirty="0">
                  <a:solidFill>
                    <a:schemeClr val="tx1"/>
                  </a:solidFill>
                  <a:latin typeface="Helvetica" panose="020B0604020202020204" pitchFamily="34" charset="0"/>
                  <a:cs typeface="Helvetica" panose="020B0604020202020204" pitchFamily="34" charset="0"/>
                </a:rPr>
                <a:t>return</a:t>
              </a:r>
            </a:p>
          </p:txBody>
        </p:sp>
        <p:sp>
          <p:nvSpPr>
            <p:cNvPr id="61" name="Text Box 72">
              <a:extLst>
                <a:ext uri="{FF2B5EF4-FFF2-40B4-BE49-F238E27FC236}">
                  <a16:creationId xmlns:a16="http://schemas.microsoft.com/office/drawing/2014/main" id="{BBABB8F6-D974-4488-AD58-A40BAF213515}"/>
                </a:ext>
              </a:extLst>
            </p:cNvPr>
            <p:cNvSpPr txBox="1">
              <a:spLocks noChangeArrowheads="1"/>
            </p:cNvSpPr>
            <p:nvPr/>
          </p:nvSpPr>
          <p:spPr bwMode="auto">
            <a:xfrm>
              <a:off x="4156" y="2205"/>
              <a:ext cx="656" cy="320"/>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nSpc>
                  <a:spcPct val="50000"/>
                </a:lnSpc>
                <a:spcBef>
                  <a:spcPct val="50000"/>
                </a:spcBef>
              </a:pPr>
              <a:r>
                <a:rPr lang="en-US" sz="1800">
                  <a:solidFill>
                    <a:schemeClr val="tx1"/>
                  </a:solidFill>
                  <a:latin typeface="Helvetica" panose="020B0604020202020204" pitchFamily="34" charset="0"/>
                  <a:cs typeface="Helvetica" panose="020B0604020202020204" pitchFamily="34" charset="0"/>
                </a:rPr>
                <a:t>print (x)</a:t>
              </a:r>
            </a:p>
            <a:p>
              <a:pPr>
                <a:lnSpc>
                  <a:spcPct val="50000"/>
                </a:lnSpc>
                <a:spcBef>
                  <a:spcPct val="50000"/>
                </a:spcBef>
              </a:pPr>
              <a:r>
                <a:rPr lang="en-US" sz="1800">
                  <a:solidFill>
                    <a:schemeClr val="tx1"/>
                  </a:solidFill>
                  <a:latin typeface="Helvetica" panose="020B0604020202020204" pitchFamily="34" charset="0"/>
                  <a:cs typeface="Helvetica" panose="020B0604020202020204" pitchFamily="34" charset="0"/>
                </a:rPr>
                <a:t>return</a:t>
              </a:r>
            </a:p>
          </p:txBody>
        </p:sp>
      </p:grpSp>
      <p:grpSp>
        <p:nvGrpSpPr>
          <p:cNvPr id="68" name="Group 67">
            <a:extLst>
              <a:ext uri="{FF2B5EF4-FFF2-40B4-BE49-F238E27FC236}">
                <a16:creationId xmlns:a16="http://schemas.microsoft.com/office/drawing/2014/main" id="{5A2FD5DE-9628-4F41-94C2-3F6D792F70BE}"/>
              </a:ext>
            </a:extLst>
          </p:cNvPr>
          <p:cNvGrpSpPr>
            <a:grpSpLocks/>
          </p:cNvGrpSpPr>
          <p:nvPr/>
        </p:nvGrpSpPr>
        <p:grpSpPr bwMode="auto">
          <a:xfrm>
            <a:off x="696915" y="3843165"/>
            <a:ext cx="5788025" cy="1966911"/>
            <a:chOff x="168" y="2055"/>
            <a:chExt cx="3646" cy="1239"/>
          </a:xfrm>
        </p:grpSpPr>
        <p:sp>
          <p:nvSpPr>
            <p:cNvPr id="69" name="AutoShape 74">
              <a:extLst>
                <a:ext uri="{FF2B5EF4-FFF2-40B4-BE49-F238E27FC236}">
                  <a16:creationId xmlns:a16="http://schemas.microsoft.com/office/drawing/2014/main" id="{861B7AB8-8B04-4ABC-A37C-4CDB2E4B0474}"/>
                </a:ext>
              </a:extLst>
            </p:cNvPr>
            <p:cNvSpPr>
              <a:spLocks/>
            </p:cNvSpPr>
            <p:nvPr/>
          </p:nvSpPr>
          <p:spPr bwMode="auto">
            <a:xfrm>
              <a:off x="168" y="2823"/>
              <a:ext cx="2756" cy="471"/>
            </a:xfrm>
            <a:prstGeom prst="borderCallout2">
              <a:avLst>
                <a:gd name="adj1" fmla="val 15287"/>
                <a:gd name="adj2" fmla="val 99784"/>
                <a:gd name="adj3" fmla="val 15287"/>
                <a:gd name="adj4" fmla="val 115153"/>
                <a:gd name="adj5" fmla="val -98546"/>
                <a:gd name="adj6" fmla="val 122836"/>
              </a:avLst>
            </a:prstGeom>
            <a:ln w="28575">
              <a:solidFill>
                <a:srgbClr val="FF0000"/>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rgbClr val="FF0000"/>
                  </a:solidFill>
                  <a:latin typeface="Gill Sans MT" pitchFamily="34" charset="0"/>
                </a:rPr>
                <a:t>No edge from node 2 to 3.</a:t>
              </a:r>
            </a:p>
            <a:p>
              <a:r>
                <a:rPr lang="en-US" dirty="0">
                  <a:solidFill>
                    <a:srgbClr val="FF0000"/>
                  </a:solidFill>
                  <a:latin typeface="Gill Sans MT" pitchFamily="34" charset="0"/>
                </a:rPr>
                <a:t>The return nodes must be distinct.</a:t>
              </a:r>
            </a:p>
          </p:txBody>
        </p:sp>
        <p:sp>
          <p:nvSpPr>
            <p:cNvPr id="70" name="Oval 69">
              <a:extLst>
                <a:ext uri="{FF2B5EF4-FFF2-40B4-BE49-F238E27FC236}">
                  <a16:creationId xmlns:a16="http://schemas.microsoft.com/office/drawing/2014/main" id="{C25A83DC-0C3D-41AA-A321-BE5332BFEBB9}"/>
                </a:ext>
              </a:extLst>
            </p:cNvPr>
            <p:cNvSpPr>
              <a:spLocks noChangeArrowheads="1"/>
            </p:cNvSpPr>
            <p:nvPr/>
          </p:nvSpPr>
          <p:spPr bwMode="auto">
            <a:xfrm rot="-1829067">
              <a:off x="3374" y="2055"/>
              <a:ext cx="440" cy="281"/>
            </a:xfrm>
            <a:prstGeom prst="ellipse">
              <a:avLst/>
            </a:prstGeom>
            <a:noFill/>
            <a:ln w="28575">
              <a:solidFill>
                <a:schemeClr val="hlink"/>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spTree>
    <p:extLst>
      <p:ext uri="{BB962C8B-B14F-4D97-AF65-F5344CB8AC3E}">
        <p14:creationId xmlns:p14="http://schemas.microsoft.com/office/powerpoint/2010/main" val="1810890078"/>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4532312"/>
          </a:xfrm>
        </p:spPr>
        <p:txBody>
          <a:bodyPr/>
          <a:lstStyle/>
          <a:p>
            <a:r>
              <a:rPr lang="en-US" sz="2800" dirty="0"/>
              <a:t>The </a:t>
            </a:r>
            <a:r>
              <a:rPr lang="en-US" sz="2800" b="1" dirty="0">
                <a:latin typeface="Courier New" panose="02070309020205020404" pitchFamily="49" charset="0"/>
                <a:cs typeface="Courier New" panose="02070309020205020404" pitchFamily="49" charset="0"/>
              </a:rPr>
              <a:t>while</a:t>
            </a:r>
            <a:r>
              <a:rPr lang="en-US" sz="2800" dirty="0"/>
              <a:t> Loop</a:t>
            </a:r>
          </a:p>
          <a:p>
            <a:pPr lvl="1"/>
            <a:r>
              <a:rPr lang="en-US" sz="2400" dirty="0"/>
              <a:t>Loops require “</a:t>
            </a:r>
            <a:r>
              <a:rPr lang="en-US" sz="2400" i="1" dirty="0"/>
              <a:t>extra</a:t>
            </a:r>
            <a:r>
              <a:rPr lang="en-US" sz="2400" dirty="0"/>
              <a:t>” nodes to be added</a:t>
            </a:r>
          </a:p>
          <a:p>
            <a:pPr lvl="1"/>
            <a:r>
              <a:rPr lang="en-US" sz="2400" dirty="0"/>
              <a:t>Nodes that </a:t>
            </a:r>
            <a:r>
              <a:rPr lang="en-US" sz="2400" dirty="0">
                <a:solidFill>
                  <a:schemeClr val="tx2"/>
                </a:solidFill>
              </a:rPr>
              <a:t>do not </a:t>
            </a:r>
            <a:r>
              <a:rPr lang="en-US" sz="2400" dirty="0"/>
              <a:t>represent statements or basic blocks</a:t>
            </a:r>
          </a:p>
          <a:p>
            <a:endParaRPr lang="en-US" sz="2800" dirty="0"/>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27</a:t>
            </a:fld>
            <a:endParaRPr lang="en-US" altLang="ja-JP"/>
          </a:p>
        </p:txBody>
      </p:sp>
      <p:sp>
        <p:nvSpPr>
          <p:cNvPr id="13" name="Text Box 4">
            <a:extLst>
              <a:ext uri="{FF2B5EF4-FFF2-40B4-BE49-F238E27FC236}">
                <a16:creationId xmlns:a16="http://schemas.microsoft.com/office/drawing/2014/main" id="{E067A8D1-588E-4070-92DB-AD313499EA7E}"/>
              </a:ext>
            </a:extLst>
          </p:cNvPr>
          <p:cNvSpPr txBox="1">
            <a:spLocks noChangeArrowheads="1"/>
          </p:cNvSpPr>
          <p:nvPr/>
        </p:nvSpPr>
        <p:spPr bwMode="auto">
          <a:xfrm>
            <a:off x="827584" y="3478274"/>
            <a:ext cx="2664296" cy="1754326"/>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800" dirty="0">
                <a:solidFill>
                  <a:schemeClr val="tx1"/>
                </a:solidFill>
                <a:latin typeface="Courier New" panose="02070309020205020404" pitchFamily="49" charset="0"/>
                <a:cs typeface="Courier New" panose="02070309020205020404" pitchFamily="49" charset="0"/>
              </a:rPr>
              <a:t>x = 0;</a:t>
            </a:r>
          </a:p>
          <a:p>
            <a:r>
              <a:rPr lang="en-US" sz="1800" dirty="0">
                <a:solidFill>
                  <a:schemeClr val="tx1"/>
                </a:solidFill>
                <a:latin typeface="Courier New" panose="02070309020205020404" pitchFamily="49" charset="0"/>
                <a:cs typeface="Courier New" panose="02070309020205020404" pitchFamily="49" charset="0"/>
              </a:rPr>
              <a:t>while (x &lt; y)</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y = f(x, y);</a:t>
            </a:r>
          </a:p>
          <a:p>
            <a:r>
              <a:rPr lang="en-US" sz="1800" dirty="0">
                <a:solidFill>
                  <a:schemeClr val="tx1"/>
                </a:solidFill>
                <a:latin typeface="Courier New" panose="02070309020205020404" pitchFamily="49" charset="0"/>
                <a:cs typeface="Courier New" panose="02070309020205020404" pitchFamily="49" charset="0"/>
              </a:rPr>
              <a:t>   x = x + 1;</a:t>
            </a:r>
          </a:p>
          <a:p>
            <a:r>
              <a:rPr lang="en-US" sz="1800" dirty="0">
                <a:solidFill>
                  <a:schemeClr val="tx1"/>
                </a:solidFill>
                <a:latin typeface="Courier New" panose="02070309020205020404" pitchFamily="49" charset="0"/>
                <a:cs typeface="Courier New" panose="02070309020205020404" pitchFamily="49" charset="0"/>
              </a:rPr>
              <a:t>}</a:t>
            </a:r>
          </a:p>
        </p:txBody>
      </p:sp>
      <p:grpSp>
        <p:nvGrpSpPr>
          <p:cNvPr id="14" name="Group 63">
            <a:extLst>
              <a:ext uri="{FF2B5EF4-FFF2-40B4-BE49-F238E27FC236}">
                <a16:creationId xmlns:a16="http://schemas.microsoft.com/office/drawing/2014/main" id="{8D6A77D4-BEE0-4764-A59C-D355CADD2433}"/>
              </a:ext>
            </a:extLst>
          </p:cNvPr>
          <p:cNvGrpSpPr>
            <a:grpSpLocks/>
          </p:cNvGrpSpPr>
          <p:nvPr/>
        </p:nvGrpSpPr>
        <p:grpSpPr bwMode="auto">
          <a:xfrm>
            <a:off x="4350198" y="2852936"/>
            <a:ext cx="1260476" cy="777875"/>
            <a:chOff x="1855" y="888"/>
            <a:chExt cx="794" cy="490"/>
          </a:xfrm>
        </p:grpSpPr>
        <p:grpSp>
          <p:nvGrpSpPr>
            <p:cNvPr id="15" name="Group 10">
              <a:extLst>
                <a:ext uri="{FF2B5EF4-FFF2-40B4-BE49-F238E27FC236}">
                  <a16:creationId xmlns:a16="http://schemas.microsoft.com/office/drawing/2014/main" id="{AF0A8623-9C2B-4E31-B516-52382758A1DA}"/>
                </a:ext>
              </a:extLst>
            </p:cNvPr>
            <p:cNvGrpSpPr>
              <a:grpSpLocks/>
            </p:cNvGrpSpPr>
            <p:nvPr/>
          </p:nvGrpSpPr>
          <p:grpSpPr bwMode="auto">
            <a:xfrm>
              <a:off x="2299" y="1082"/>
              <a:ext cx="350" cy="296"/>
              <a:chOff x="3838" y="2684"/>
              <a:chExt cx="350" cy="296"/>
            </a:xfrm>
          </p:grpSpPr>
          <p:sp>
            <p:nvSpPr>
              <p:cNvPr id="18" name="Oval 11">
                <a:extLst>
                  <a:ext uri="{FF2B5EF4-FFF2-40B4-BE49-F238E27FC236}">
                    <a16:creationId xmlns:a16="http://schemas.microsoft.com/office/drawing/2014/main" id="{DCD893B6-FF9F-4DF8-A833-F2BE077A259B}"/>
                  </a:ext>
                </a:extLst>
              </p:cNvPr>
              <p:cNvSpPr>
                <a:spLocks noChangeArrowheads="1"/>
              </p:cNvSpPr>
              <p:nvPr/>
            </p:nvSpPr>
            <p:spPr bwMode="auto">
              <a:xfrm>
                <a:off x="38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p>
                <a:endParaRPr lang="en-US">
                  <a:latin typeface="Helvetica" panose="020B0604020202020204" pitchFamily="34" charset="0"/>
                  <a:cs typeface="Helvetica" panose="020B0604020202020204" pitchFamily="34" charset="0"/>
                </a:endParaRPr>
              </a:p>
            </p:txBody>
          </p:sp>
          <p:sp>
            <p:nvSpPr>
              <p:cNvPr id="19" name="Text Box 12">
                <a:extLst>
                  <a:ext uri="{FF2B5EF4-FFF2-40B4-BE49-F238E27FC236}">
                    <a16:creationId xmlns:a16="http://schemas.microsoft.com/office/drawing/2014/main" id="{59CDF990-5C93-464A-80DF-0E1AEFE72987}"/>
                  </a:ext>
                </a:extLst>
              </p:cNvPr>
              <p:cNvSpPr txBox="1">
                <a:spLocks noChangeArrowheads="1"/>
              </p:cNvSpPr>
              <p:nvPr/>
            </p:nvSpPr>
            <p:spPr bwMode="auto">
              <a:xfrm>
                <a:off x="3915" y="2707"/>
                <a:ext cx="205" cy="252"/>
              </a:xfrm>
              <a:prstGeom prst="rect">
                <a:avLst/>
              </a:prstGeom>
              <a:noFill/>
              <a:ln w="12700">
                <a:noFill/>
                <a:miter lim="800000"/>
                <a:headEnd type="none" w="sm" len="sm"/>
                <a:tailEnd type="none" w="sm" len="sm"/>
              </a:ln>
            </p:spPr>
            <p:txBody>
              <a:bodyPr wrap="none">
                <a:spAutoFit/>
              </a:bodyPr>
              <a:lstStyle/>
              <a:p>
                <a:r>
                  <a:rPr lang="en-US" sz="2000" dirty="0">
                    <a:solidFill>
                      <a:schemeClr val="tx1"/>
                    </a:solidFill>
                    <a:latin typeface="Helvetica" panose="020B0604020202020204" pitchFamily="34" charset="0"/>
                    <a:cs typeface="Helvetica" panose="020B0604020202020204" pitchFamily="34" charset="0"/>
                  </a:rPr>
                  <a:t>1</a:t>
                </a:r>
              </a:p>
            </p:txBody>
          </p:sp>
        </p:grpSp>
        <p:sp>
          <p:nvSpPr>
            <p:cNvPr id="16" name="Line 16">
              <a:extLst>
                <a:ext uri="{FF2B5EF4-FFF2-40B4-BE49-F238E27FC236}">
                  <a16:creationId xmlns:a16="http://schemas.microsoft.com/office/drawing/2014/main" id="{DD0192CE-8C8A-417F-9E81-19B2A78168AB}"/>
                </a:ext>
              </a:extLst>
            </p:cNvPr>
            <p:cNvSpPr>
              <a:spLocks noChangeShapeType="1"/>
            </p:cNvSpPr>
            <p:nvPr/>
          </p:nvSpPr>
          <p:spPr bwMode="auto">
            <a:xfrm>
              <a:off x="2474" y="888"/>
              <a:ext cx="0" cy="186"/>
            </a:xfrm>
            <a:prstGeom prst="line">
              <a:avLst/>
            </a:prstGeom>
            <a:noFill/>
            <a:ln w="19050">
              <a:solidFill>
                <a:schemeClr val="tx1"/>
              </a:solidFill>
              <a:round/>
              <a:headEnd type="none" w="sm" len="sm"/>
              <a:tailEnd type="arrow" w="med" len="med"/>
            </a:ln>
          </p:spPr>
          <p:txBody>
            <a:bodyPr/>
            <a:lstStyle/>
            <a:p>
              <a:endParaRPr lang="en-US">
                <a:latin typeface="Helvetica" panose="020B0604020202020204" pitchFamily="34" charset="0"/>
                <a:cs typeface="Helvetica" panose="020B0604020202020204" pitchFamily="34" charset="0"/>
              </a:endParaRPr>
            </a:p>
          </p:txBody>
        </p:sp>
        <p:sp>
          <p:nvSpPr>
            <p:cNvPr id="17" name="Text Box 27">
              <a:extLst>
                <a:ext uri="{FF2B5EF4-FFF2-40B4-BE49-F238E27FC236}">
                  <a16:creationId xmlns:a16="http://schemas.microsoft.com/office/drawing/2014/main" id="{875FDC07-D01E-4414-894F-85FDDAD00956}"/>
                </a:ext>
              </a:extLst>
            </p:cNvPr>
            <p:cNvSpPr txBox="1">
              <a:spLocks noChangeArrowheads="1"/>
            </p:cNvSpPr>
            <p:nvPr/>
          </p:nvSpPr>
          <p:spPr bwMode="auto">
            <a:xfrm>
              <a:off x="1855" y="1124"/>
              <a:ext cx="472" cy="233"/>
            </a:xfrm>
            <a:prstGeom prst="rect">
              <a:avLst/>
            </a:prstGeom>
            <a:noFill/>
            <a:ln w="12700">
              <a:noFill/>
              <a:miter lim="800000"/>
              <a:headEnd type="none" w="sm" len="sm"/>
              <a:tailEnd type="none" w="sm" len="sm"/>
            </a:ln>
          </p:spPr>
          <p:txBody>
            <a:bodyPr>
              <a:spAutoFit/>
            </a:body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 0</a:t>
              </a:r>
            </a:p>
          </p:txBody>
        </p:sp>
      </p:grpSp>
      <p:grpSp>
        <p:nvGrpSpPr>
          <p:cNvPr id="20" name="Group 69">
            <a:extLst>
              <a:ext uri="{FF2B5EF4-FFF2-40B4-BE49-F238E27FC236}">
                <a16:creationId xmlns:a16="http://schemas.microsoft.com/office/drawing/2014/main" id="{47063F19-A1A8-4057-822D-2D5F83AD1917}"/>
              </a:ext>
            </a:extLst>
          </p:cNvPr>
          <p:cNvGrpSpPr>
            <a:grpSpLocks/>
          </p:cNvGrpSpPr>
          <p:nvPr/>
        </p:nvGrpSpPr>
        <p:grpSpPr bwMode="auto">
          <a:xfrm>
            <a:off x="4508947" y="4796037"/>
            <a:ext cx="1631950" cy="1041400"/>
            <a:chOff x="1955" y="2112"/>
            <a:chExt cx="1028" cy="656"/>
          </a:xfrm>
        </p:grpSpPr>
        <p:grpSp>
          <p:nvGrpSpPr>
            <p:cNvPr id="21" name="Group 21">
              <a:extLst>
                <a:ext uri="{FF2B5EF4-FFF2-40B4-BE49-F238E27FC236}">
                  <a16:creationId xmlns:a16="http://schemas.microsoft.com/office/drawing/2014/main" id="{C3CD6D28-A549-49AB-A1F0-66068CC44F97}"/>
                </a:ext>
              </a:extLst>
            </p:cNvPr>
            <p:cNvGrpSpPr>
              <a:grpSpLocks/>
            </p:cNvGrpSpPr>
            <p:nvPr/>
          </p:nvGrpSpPr>
          <p:grpSpPr bwMode="auto">
            <a:xfrm>
              <a:off x="2633" y="2112"/>
              <a:ext cx="350" cy="296"/>
              <a:chOff x="4288" y="1746"/>
              <a:chExt cx="350" cy="296"/>
            </a:xfrm>
          </p:grpSpPr>
          <p:sp>
            <p:nvSpPr>
              <p:cNvPr id="27" name="Oval 22">
                <a:extLst>
                  <a:ext uri="{FF2B5EF4-FFF2-40B4-BE49-F238E27FC236}">
                    <a16:creationId xmlns:a16="http://schemas.microsoft.com/office/drawing/2014/main" id="{61E63364-E94C-4AEC-807E-3C6B7C439715}"/>
                  </a:ext>
                </a:extLst>
              </p:cNvPr>
              <p:cNvSpPr>
                <a:spLocks noChangeArrowheads="1"/>
              </p:cNvSpPr>
              <p:nvPr/>
            </p:nvSpPr>
            <p:spPr bwMode="auto">
              <a:xfrm>
                <a:off x="4288" y="1746"/>
                <a:ext cx="350" cy="296"/>
              </a:xfrm>
              <a:prstGeom prst="ellipse">
                <a:avLst/>
              </a:prstGeom>
              <a:solidFill>
                <a:srgbClr val="0066FF"/>
              </a:solidFill>
              <a:ln w="57150">
                <a:solidFill>
                  <a:schemeClr val="tx1"/>
                </a:solidFill>
                <a:round/>
                <a:headEnd type="none" w="sm" len="sm"/>
                <a:tailEnd type="none" w="sm" len="sm"/>
              </a:ln>
            </p:spPr>
            <p:txBody>
              <a:bodyPr wrap="none" anchor="ctr"/>
              <a:lstStyle/>
              <a:p>
                <a:endParaRPr lang="en-US">
                  <a:latin typeface="Helvetica" panose="020B0604020202020204" pitchFamily="34" charset="0"/>
                  <a:cs typeface="Helvetica" panose="020B0604020202020204" pitchFamily="34" charset="0"/>
                </a:endParaRPr>
              </a:p>
            </p:txBody>
          </p:sp>
          <p:sp>
            <p:nvSpPr>
              <p:cNvPr id="28" name="Text Box 23">
                <a:extLst>
                  <a:ext uri="{FF2B5EF4-FFF2-40B4-BE49-F238E27FC236}">
                    <a16:creationId xmlns:a16="http://schemas.microsoft.com/office/drawing/2014/main" id="{527C5D4C-A825-4B08-95AB-DFDB9642CF14}"/>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p>
                <a:pPr algn="r"/>
                <a:r>
                  <a:rPr lang="en-US" sz="2000" dirty="0">
                    <a:solidFill>
                      <a:schemeClr val="tx1"/>
                    </a:solidFill>
                    <a:latin typeface="Helvetica" panose="020B0604020202020204" pitchFamily="34" charset="0"/>
                    <a:cs typeface="Helvetica" panose="020B0604020202020204" pitchFamily="34" charset="0"/>
                  </a:rPr>
                  <a:t>4</a:t>
                </a:r>
              </a:p>
            </p:txBody>
          </p:sp>
        </p:grpSp>
        <p:grpSp>
          <p:nvGrpSpPr>
            <p:cNvPr id="22" name="Group 65">
              <a:extLst>
                <a:ext uri="{FF2B5EF4-FFF2-40B4-BE49-F238E27FC236}">
                  <a16:creationId xmlns:a16="http://schemas.microsoft.com/office/drawing/2014/main" id="{D71BC048-5829-445A-BFD1-7447EF96C281}"/>
                </a:ext>
              </a:extLst>
            </p:cNvPr>
            <p:cNvGrpSpPr>
              <a:grpSpLocks/>
            </p:cNvGrpSpPr>
            <p:nvPr/>
          </p:nvGrpSpPr>
          <p:grpSpPr bwMode="auto">
            <a:xfrm>
              <a:off x="1955" y="2112"/>
              <a:ext cx="698" cy="656"/>
              <a:chOff x="1955" y="2112"/>
              <a:chExt cx="698" cy="656"/>
            </a:xfrm>
          </p:grpSpPr>
          <p:grpSp>
            <p:nvGrpSpPr>
              <p:cNvPr id="23" name="Group 18">
                <a:extLst>
                  <a:ext uri="{FF2B5EF4-FFF2-40B4-BE49-F238E27FC236}">
                    <a16:creationId xmlns:a16="http://schemas.microsoft.com/office/drawing/2014/main" id="{77509981-2D55-43FE-9EFC-DA312F0FA249}"/>
                  </a:ext>
                </a:extLst>
              </p:cNvPr>
              <p:cNvGrpSpPr>
                <a:grpSpLocks/>
              </p:cNvGrpSpPr>
              <p:nvPr/>
            </p:nvGrpSpPr>
            <p:grpSpPr bwMode="auto">
              <a:xfrm>
                <a:off x="2023" y="2112"/>
                <a:ext cx="350" cy="296"/>
                <a:chOff x="4288" y="1746"/>
                <a:chExt cx="350" cy="296"/>
              </a:xfrm>
            </p:grpSpPr>
            <p:sp>
              <p:nvSpPr>
                <p:cNvPr id="25" name="Oval 19">
                  <a:extLst>
                    <a:ext uri="{FF2B5EF4-FFF2-40B4-BE49-F238E27FC236}">
                      <a16:creationId xmlns:a16="http://schemas.microsoft.com/office/drawing/2014/main" id="{4F000417-3709-4679-96F3-9BA2F267BEF6}"/>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p>
                  <a:endParaRPr lang="en-US">
                    <a:latin typeface="Helvetica" panose="020B0604020202020204" pitchFamily="34" charset="0"/>
                    <a:cs typeface="Helvetica" panose="020B0604020202020204" pitchFamily="34" charset="0"/>
                  </a:endParaRPr>
                </a:p>
              </p:txBody>
            </p:sp>
            <p:sp>
              <p:nvSpPr>
                <p:cNvPr id="26" name="Text Box 20">
                  <a:extLst>
                    <a:ext uri="{FF2B5EF4-FFF2-40B4-BE49-F238E27FC236}">
                      <a16:creationId xmlns:a16="http://schemas.microsoft.com/office/drawing/2014/main" id="{822003EC-B5DB-4AF3-9372-7E46520EA046}"/>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p>
                  <a:pPr algn="r"/>
                  <a:r>
                    <a:rPr lang="en-US" sz="2000" dirty="0">
                      <a:solidFill>
                        <a:schemeClr val="tx1"/>
                      </a:solidFill>
                      <a:latin typeface="Helvetica" panose="020B0604020202020204" pitchFamily="34" charset="0"/>
                      <a:cs typeface="Helvetica" panose="020B0604020202020204" pitchFamily="34" charset="0"/>
                    </a:rPr>
                    <a:t>3</a:t>
                  </a:r>
                </a:p>
              </p:txBody>
            </p:sp>
          </p:grpSp>
          <p:sp>
            <p:nvSpPr>
              <p:cNvPr id="24" name="Text Box 28">
                <a:extLst>
                  <a:ext uri="{FF2B5EF4-FFF2-40B4-BE49-F238E27FC236}">
                    <a16:creationId xmlns:a16="http://schemas.microsoft.com/office/drawing/2014/main" id="{07782CA5-7213-4C9C-B5BB-62A07DFBED90}"/>
                  </a:ext>
                </a:extLst>
              </p:cNvPr>
              <p:cNvSpPr txBox="1">
                <a:spLocks noChangeArrowheads="1"/>
              </p:cNvSpPr>
              <p:nvPr/>
            </p:nvSpPr>
            <p:spPr bwMode="auto">
              <a:xfrm>
                <a:off x="1955" y="2448"/>
                <a:ext cx="698" cy="320"/>
              </a:xfrm>
              <a:prstGeom prst="rect">
                <a:avLst/>
              </a:prstGeom>
              <a:noFill/>
              <a:ln w="12700">
                <a:noFill/>
                <a:miter lim="800000"/>
                <a:headEnd type="none" w="sm" len="sm"/>
                <a:tailEnd type="none" w="sm" len="sm"/>
              </a:ln>
            </p:spPr>
            <p:txBody>
              <a:bodyPr wrap="square">
                <a:spAutoFit/>
              </a:bodyPr>
              <a:lstStyle/>
              <a:p>
                <a:pPr algn="ctr">
                  <a:lnSpc>
                    <a:spcPct val="50000"/>
                  </a:lnSpc>
                  <a:spcBef>
                    <a:spcPct val="50000"/>
                  </a:spcBef>
                </a:pPr>
                <a:r>
                  <a:rPr lang="en-US" sz="1800" dirty="0">
                    <a:solidFill>
                      <a:schemeClr val="tx1"/>
                    </a:solidFill>
                    <a:latin typeface="Helvetica" panose="020B0604020202020204" pitchFamily="34" charset="0"/>
                    <a:cs typeface="Helvetica" panose="020B0604020202020204" pitchFamily="34" charset="0"/>
                  </a:rPr>
                  <a:t>y =f(</a:t>
                </a:r>
                <a:r>
                  <a:rPr lang="en-US" sz="1800" dirty="0" err="1">
                    <a:solidFill>
                      <a:schemeClr val="tx1"/>
                    </a:solidFill>
                    <a:latin typeface="Helvetica" panose="020B0604020202020204" pitchFamily="34" charset="0"/>
                    <a:cs typeface="Helvetica" panose="020B0604020202020204" pitchFamily="34" charset="0"/>
                  </a:rPr>
                  <a:t>x,y</a:t>
                </a:r>
                <a:r>
                  <a:rPr lang="en-US" sz="1800" dirty="0">
                    <a:solidFill>
                      <a:schemeClr val="tx1"/>
                    </a:solidFill>
                    <a:latin typeface="Helvetica" panose="020B0604020202020204" pitchFamily="34" charset="0"/>
                    <a:cs typeface="Helvetica" panose="020B0604020202020204" pitchFamily="34" charset="0"/>
                  </a:rPr>
                  <a:t>)</a:t>
                </a:r>
              </a:p>
              <a:p>
                <a:pPr algn="ctr">
                  <a:lnSpc>
                    <a:spcPct val="50000"/>
                  </a:lnSpc>
                  <a:spcBef>
                    <a:spcPct val="50000"/>
                  </a:spcBef>
                </a:pPr>
                <a:r>
                  <a:rPr lang="en-US" sz="1800" dirty="0">
                    <a:solidFill>
                      <a:schemeClr val="tx1"/>
                    </a:solidFill>
                    <a:latin typeface="Helvetica" panose="020B0604020202020204" pitchFamily="34" charset="0"/>
                    <a:cs typeface="Helvetica" panose="020B0604020202020204" pitchFamily="34" charset="0"/>
                  </a:rPr>
                  <a:t>x = x + 1</a:t>
                </a:r>
              </a:p>
            </p:txBody>
          </p:sp>
        </p:grpSp>
      </p:grpSp>
      <p:grpSp>
        <p:nvGrpSpPr>
          <p:cNvPr id="29" name="Group 68">
            <a:extLst>
              <a:ext uri="{FF2B5EF4-FFF2-40B4-BE49-F238E27FC236}">
                <a16:creationId xmlns:a16="http://schemas.microsoft.com/office/drawing/2014/main" id="{3291D488-7FF1-4B64-817A-1E23618657A2}"/>
              </a:ext>
            </a:extLst>
          </p:cNvPr>
          <p:cNvGrpSpPr>
            <a:grpSpLocks/>
          </p:cNvGrpSpPr>
          <p:nvPr/>
        </p:nvGrpSpPr>
        <p:grpSpPr bwMode="auto">
          <a:xfrm>
            <a:off x="4505772" y="4097536"/>
            <a:ext cx="1901824" cy="1100138"/>
            <a:chOff x="1953" y="1678"/>
            <a:chExt cx="1198" cy="693"/>
          </a:xfrm>
        </p:grpSpPr>
        <p:sp>
          <p:nvSpPr>
            <p:cNvPr id="30" name="Line 14">
              <a:extLst>
                <a:ext uri="{FF2B5EF4-FFF2-40B4-BE49-F238E27FC236}">
                  <a16:creationId xmlns:a16="http://schemas.microsoft.com/office/drawing/2014/main" id="{75B73864-C393-4D40-B179-84C0C66B278E}"/>
                </a:ext>
              </a:extLst>
            </p:cNvPr>
            <p:cNvSpPr>
              <a:spLocks noChangeShapeType="1"/>
            </p:cNvSpPr>
            <p:nvPr/>
          </p:nvSpPr>
          <p:spPr bwMode="auto">
            <a:xfrm>
              <a:off x="2566" y="1910"/>
              <a:ext cx="146" cy="225"/>
            </a:xfrm>
            <a:prstGeom prst="line">
              <a:avLst/>
            </a:prstGeom>
            <a:noFill/>
            <a:ln w="19050">
              <a:solidFill>
                <a:schemeClr val="tx1"/>
              </a:solidFill>
              <a:round/>
              <a:headEnd type="none" w="sm" len="sm"/>
              <a:tailEnd type="arrow" w="med" len="med"/>
            </a:ln>
          </p:spPr>
          <p:txBody>
            <a:bodyPr/>
            <a:lstStyle/>
            <a:p>
              <a:endParaRPr lang="en-US">
                <a:latin typeface="Helvetica" panose="020B0604020202020204" pitchFamily="34" charset="0"/>
                <a:cs typeface="Helvetica" panose="020B0604020202020204" pitchFamily="34" charset="0"/>
              </a:endParaRPr>
            </a:p>
          </p:txBody>
        </p:sp>
        <p:sp>
          <p:nvSpPr>
            <p:cNvPr id="31" name="Line 24">
              <a:extLst>
                <a:ext uri="{FF2B5EF4-FFF2-40B4-BE49-F238E27FC236}">
                  <a16:creationId xmlns:a16="http://schemas.microsoft.com/office/drawing/2014/main" id="{467F1196-D515-4EED-9349-2EB56067A0CF}"/>
                </a:ext>
              </a:extLst>
            </p:cNvPr>
            <p:cNvSpPr>
              <a:spLocks noChangeShapeType="1"/>
            </p:cNvSpPr>
            <p:nvPr/>
          </p:nvSpPr>
          <p:spPr bwMode="auto">
            <a:xfrm flipH="1">
              <a:off x="2296" y="1918"/>
              <a:ext cx="114" cy="217"/>
            </a:xfrm>
            <a:prstGeom prst="line">
              <a:avLst/>
            </a:prstGeom>
            <a:noFill/>
            <a:ln w="19050">
              <a:solidFill>
                <a:schemeClr val="tx1"/>
              </a:solidFill>
              <a:round/>
              <a:headEnd type="none" w="sm" len="sm"/>
              <a:tailEnd type="arrow" w="med" len="med"/>
            </a:ln>
          </p:spPr>
          <p:txBody>
            <a:bodyPr/>
            <a:lstStyle/>
            <a:p>
              <a:endParaRPr lang="en-US">
                <a:latin typeface="Helvetica" panose="020B0604020202020204" pitchFamily="34" charset="0"/>
                <a:cs typeface="Helvetica" panose="020B0604020202020204" pitchFamily="34" charset="0"/>
              </a:endParaRPr>
            </a:p>
          </p:txBody>
        </p:sp>
        <p:sp>
          <p:nvSpPr>
            <p:cNvPr id="32" name="Text Box 25">
              <a:extLst>
                <a:ext uri="{FF2B5EF4-FFF2-40B4-BE49-F238E27FC236}">
                  <a16:creationId xmlns:a16="http://schemas.microsoft.com/office/drawing/2014/main" id="{D47CAE8B-FC61-44A2-A823-AE78AA36C3C6}"/>
                </a:ext>
              </a:extLst>
            </p:cNvPr>
            <p:cNvSpPr txBox="1">
              <a:spLocks noChangeArrowheads="1"/>
            </p:cNvSpPr>
            <p:nvPr/>
          </p:nvSpPr>
          <p:spPr bwMode="auto">
            <a:xfrm>
              <a:off x="2580" y="1850"/>
              <a:ext cx="571" cy="233"/>
            </a:xfrm>
            <a:prstGeom prst="rect">
              <a:avLst/>
            </a:prstGeom>
            <a:noFill/>
            <a:ln w="12700">
              <a:noFill/>
              <a:miter lim="800000"/>
              <a:headEnd type="none" w="sm" len="sm"/>
              <a:tailEnd type="none" w="sm" len="sm"/>
            </a:ln>
          </p:spPr>
          <p:txBody>
            <a:bodyPr wrap="square">
              <a:spAutoFit/>
            </a:body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&gt;= y</a:t>
              </a:r>
            </a:p>
          </p:txBody>
        </p:sp>
        <p:sp>
          <p:nvSpPr>
            <p:cNvPr id="33" name="Text Box 26">
              <a:extLst>
                <a:ext uri="{FF2B5EF4-FFF2-40B4-BE49-F238E27FC236}">
                  <a16:creationId xmlns:a16="http://schemas.microsoft.com/office/drawing/2014/main" id="{CAA37C06-D98D-4B73-8BAA-86F70195ED54}"/>
                </a:ext>
              </a:extLst>
            </p:cNvPr>
            <p:cNvSpPr txBox="1">
              <a:spLocks noChangeArrowheads="1"/>
            </p:cNvSpPr>
            <p:nvPr/>
          </p:nvSpPr>
          <p:spPr bwMode="auto">
            <a:xfrm>
              <a:off x="1953" y="1850"/>
              <a:ext cx="472" cy="233"/>
            </a:xfrm>
            <a:prstGeom prst="rect">
              <a:avLst/>
            </a:prstGeom>
            <a:noFill/>
            <a:ln w="12700">
              <a:noFill/>
              <a:miter lim="800000"/>
              <a:headEnd type="none" w="sm" len="sm"/>
              <a:tailEnd type="none" w="sm" len="sm"/>
            </a:ln>
          </p:spPr>
          <p:txBody>
            <a:bodyPr>
              <a:spAutoFit/>
            </a:body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&lt; y</a:t>
              </a:r>
            </a:p>
          </p:txBody>
        </p:sp>
        <p:cxnSp>
          <p:nvCxnSpPr>
            <p:cNvPr id="34" name="AutoShape 30">
              <a:extLst>
                <a:ext uri="{FF2B5EF4-FFF2-40B4-BE49-F238E27FC236}">
                  <a16:creationId xmlns:a16="http://schemas.microsoft.com/office/drawing/2014/main" id="{FD757FFB-FDFC-4378-B295-69D9C0C212E5}"/>
                </a:ext>
              </a:extLst>
            </p:cNvPr>
            <p:cNvCxnSpPr>
              <a:cxnSpLocks noChangeShapeType="1"/>
              <a:stCxn id="25" idx="3"/>
              <a:endCxn id="40" idx="1"/>
            </p:cNvCxnSpPr>
            <p:nvPr/>
          </p:nvCxnSpPr>
          <p:spPr bwMode="auto">
            <a:xfrm rot="5400000" flipH="1" flipV="1">
              <a:off x="1866" y="1886"/>
              <a:ext cx="693" cy="277"/>
            </a:xfrm>
            <a:prstGeom prst="curvedConnector5">
              <a:avLst>
                <a:gd name="adj1" fmla="val -20770"/>
                <a:gd name="adj2" fmla="val -146646"/>
                <a:gd name="adj3" fmla="val 120770"/>
              </a:avLst>
            </a:prstGeom>
            <a:noFill/>
            <a:ln w="12700">
              <a:solidFill>
                <a:schemeClr val="tx1"/>
              </a:solidFill>
              <a:round/>
              <a:headEnd type="none" w="sm" len="sm"/>
              <a:tailEnd type="triangle" w="med" len="med"/>
            </a:ln>
          </p:spPr>
        </p:cxnSp>
      </p:grpSp>
      <p:grpSp>
        <p:nvGrpSpPr>
          <p:cNvPr id="35" name="Group 70">
            <a:extLst>
              <a:ext uri="{FF2B5EF4-FFF2-40B4-BE49-F238E27FC236}">
                <a16:creationId xmlns:a16="http://schemas.microsoft.com/office/drawing/2014/main" id="{FA7858B9-C9EF-47B7-8BD2-E0D0AF615445}"/>
              </a:ext>
            </a:extLst>
          </p:cNvPr>
          <p:cNvGrpSpPr>
            <a:grpSpLocks/>
          </p:cNvGrpSpPr>
          <p:nvPr/>
        </p:nvGrpSpPr>
        <p:grpSpPr bwMode="auto">
          <a:xfrm>
            <a:off x="5056636" y="3500637"/>
            <a:ext cx="2827339" cy="996951"/>
            <a:chOff x="2300" y="1296"/>
            <a:chExt cx="1781" cy="628"/>
          </a:xfrm>
        </p:grpSpPr>
        <p:sp>
          <p:nvSpPr>
            <p:cNvPr id="36" name="Line 15">
              <a:extLst>
                <a:ext uri="{FF2B5EF4-FFF2-40B4-BE49-F238E27FC236}">
                  <a16:creationId xmlns:a16="http://schemas.microsoft.com/office/drawing/2014/main" id="{9E6F3120-C2FE-4321-B507-672F43B5750D}"/>
                </a:ext>
              </a:extLst>
            </p:cNvPr>
            <p:cNvSpPr>
              <a:spLocks noChangeShapeType="1"/>
            </p:cNvSpPr>
            <p:nvPr/>
          </p:nvSpPr>
          <p:spPr bwMode="auto">
            <a:xfrm flipH="1">
              <a:off x="2474" y="1375"/>
              <a:ext cx="1" cy="245"/>
            </a:xfrm>
            <a:prstGeom prst="line">
              <a:avLst/>
            </a:prstGeom>
            <a:noFill/>
            <a:ln w="19050">
              <a:solidFill>
                <a:schemeClr val="tx1"/>
              </a:solidFill>
              <a:round/>
              <a:headEnd type="none" w="sm" len="sm"/>
              <a:tailEnd type="arrow" w="med" len="med"/>
            </a:ln>
          </p:spPr>
          <p:txBody>
            <a:bodyPr/>
            <a:lstStyle/>
            <a:p>
              <a:endParaRPr lang="en-US" sz="2000"/>
            </a:p>
          </p:txBody>
        </p:sp>
        <p:grpSp>
          <p:nvGrpSpPr>
            <p:cNvPr id="37" name="Group 67">
              <a:extLst>
                <a:ext uri="{FF2B5EF4-FFF2-40B4-BE49-F238E27FC236}">
                  <a16:creationId xmlns:a16="http://schemas.microsoft.com/office/drawing/2014/main" id="{5899EA85-E083-4619-B2A4-9AE46B4D9708}"/>
                </a:ext>
              </a:extLst>
            </p:cNvPr>
            <p:cNvGrpSpPr>
              <a:grpSpLocks/>
            </p:cNvGrpSpPr>
            <p:nvPr/>
          </p:nvGrpSpPr>
          <p:grpSpPr bwMode="auto">
            <a:xfrm>
              <a:off x="2300" y="1296"/>
              <a:ext cx="1781" cy="628"/>
              <a:chOff x="2300" y="1296"/>
              <a:chExt cx="1781" cy="628"/>
            </a:xfrm>
          </p:grpSpPr>
          <p:grpSp>
            <p:nvGrpSpPr>
              <p:cNvPr id="38" name="Group 7">
                <a:extLst>
                  <a:ext uri="{FF2B5EF4-FFF2-40B4-BE49-F238E27FC236}">
                    <a16:creationId xmlns:a16="http://schemas.microsoft.com/office/drawing/2014/main" id="{54578864-D906-4E3A-B018-574BD061F834}"/>
                  </a:ext>
                </a:extLst>
              </p:cNvPr>
              <p:cNvGrpSpPr>
                <a:grpSpLocks/>
              </p:cNvGrpSpPr>
              <p:nvPr/>
            </p:nvGrpSpPr>
            <p:grpSpPr bwMode="auto">
              <a:xfrm>
                <a:off x="2300" y="1628"/>
                <a:ext cx="350" cy="296"/>
                <a:chOff x="4738" y="2684"/>
                <a:chExt cx="350" cy="296"/>
              </a:xfrm>
            </p:grpSpPr>
            <p:sp>
              <p:nvSpPr>
                <p:cNvPr id="40" name="Oval 8" descr="Dark downward diagonal">
                  <a:extLst>
                    <a:ext uri="{FF2B5EF4-FFF2-40B4-BE49-F238E27FC236}">
                      <a16:creationId xmlns:a16="http://schemas.microsoft.com/office/drawing/2014/main" id="{670638A3-E822-43E4-8DFA-089E4D3F85A3}"/>
                    </a:ext>
                  </a:extLst>
                </p:cNvPr>
                <p:cNvSpPr>
                  <a:spLocks noChangeArrowheads="1"/>
                </p:cNvSpPr>
                <p:nvPr/>
              </p:nvSpPr>
              <p:spPr bwMode="auto">
                <a:xfrm>
                  <a:off x="4738" y="2684"/>
                  <a:ext cx="350" cy="296"/>
                </a:xfrm>
                <a:prstGeom prst="ellipse">
                  <a:avLst/>
                </a:prstGeom>
                <a:pattFill prst="dkDnDiag">
                  <a:fgClr>
                    <a:srgbClr val="0066FF"/>
                  </a:fgClr>
                  <a:bgClr>
                    <a:schemeClr val="bg1"/>
                  </a:bgClr>
                </a:pattFill>
                <a:ln w="19050">
                  <a:solidFill>
                    <a:schemeClr val="tx1"/>
                  </a:solidFill>
                  <a:round/>
                  <a:headEnd type="none" w="sm" len="sm"/>
                  <a:tailEnd type="none" w="sm" len="sm"/>
                </a:ln>
              </p:spPr>
              <p:txBody>
                <a:bodyPr wrap="none" anchor="ctr"/>
                <a:lstStyle/>
                <a:p>
                  <a:pPr algn="ctr"/>
                  <a:endParaRPr lang="en-US" sz="2000">
                    <a:solidFill>
                      <a:schemeClr val="tx1"/>
                    </a:solidFill>
                  </a:endParaRPr>
                </a:p>
              </p:txBody>
            </p:sp>
            <p:sp>
              <p:nvSpPr>
                <p:cNvPr id="41" name="Text Box 9">
                  <a:extLst>
                    <a:ext uri="{FF2B5EF4-FFF2-40B4-BE49-F238E27FC236}">
                      <a16:creationId xmlns:a16="http://schemas.microsoft.com/office/drawing/2014/main" id="{B510133E-AE20-4E35-A89E-C0886DCC7D89}"/>
                    </a:ext>
                  </a:extLst>
                </p:cNvPr>
                <p:cNvSpPr txBox="1">
                  <a:spLocks noChangeArrowheads="1"/>
                </p:cNvSpPr>
                <p:nvPr/>
              </p:nvSpPr>
              <p:spPr bwMode="auto">
                <a:xfrm>
                  <a:off x="4815" y="2707"/>
                  <a:ext cx="205" cy="252"/>
                </a:xfrm>
                <a:prstGeom prst="rect">
                  <a:avLst/>
                </a:prstGeom>
                <a:noFill/>
                <a:ln w="12700">
                  <a:noFill/>
                  <a:miter lim="800000"/>
                  <a:headEnd type="none" w="sm" len="sm"/>
                  <a:tailEnd type="none" w="sm" len="sm"/>
                </a:ln>
              </p:spPr>
              <p:txBody>
                <a:bodyPr wrap="none">
                  <a:spAutoFit/>
                </a:bodyPr>
                <a:lstStyle/>
                <a:p>
                  <a:r>
                    <a:rPr lang="en-US" sz="2000" dirty="0">
                      <a:solidFill>
                        <a:schemeClr val="tx1"/>
                      </a:solidFill>
                      <a:latin typeface="Gill Sans MT" pitchFamily="34" charset="0"/>
                    </a:rPr>
                    <a:t>2</a:t>
                  </a:r>
                </a:p>
              </p:txBody>
            </p:sp>
          </p:grpSp>
          <p:sp>
            <p:nvSpPr>
              <p:cNvPr id="39" name="AutoShape 66">
                <a:extLst>
                  <a:ext uri="{FF2B5EF4-FFF2-40B4-BE49-F238E27FC236}">
                    <a16:creationId xmlns:a16="http://schemas.microsoft.com/office/drawing/2014/main" id="{79D3ACC2-A51A-4EAD-962B-7DBDF33477EB}"/>
                  </a:ext>
                </a:extLst>
              </p:cNvPr>
              <p:cNvSpPr>
                <a:spLocks/>
              </p:cNvSpPr>
              <p:nvPr/>
            </p:nvSpPr>
            <p:spPr bwMode="auto">
              <a:xfrm>
                <a:off x="2985" y="1296"/>
                <a:ext cx="1096" cy="262"/>
              </a:xfrm>
              <a:prstGeom prst="borderCallout2">
                <a:avLst>
                  <a:gd name="adj1" fmla="val 27481"/>
                  <a:gd name="adj2" fmla="val -4796"/>
                  <a:gd name="adj3" fmla="val 27481"/>
                  <a:gd name="adj4" fmla="val -23676"/>
                  <a:gd name="adj5" fmla="val 134731"/>
                  <a:gd name="adj6" fmla="val -35065"/>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algn="ctr"/>
                <a:r>
                  <a:rPr lang="en-US" sz="2000" i="1" dirty="0">
                    <a:latin typeface="Gill Sans MT" pitchFamily="34" charset="0"/>
                  </a:rPr>
                  <a:t>dummy</a:t>
                </a:r>
                <a:r>
                  <a:rPr lang="en-US" sz="2000" dirty="0">
                    <a:latin typeface="Gill Sans MT" pitchFamily="34" charset="0"/>
                  </a:rPr>
                  <a:t> node</a:t>
                </a:r>
              </a:p>
            </p:txBody>
          </p:sp>
        </p:grpSp>
      </p:grpSp>
      <p:sp>
        <p:nvSpPr>
          <p:cNvPr id="43" name="Rectangle 42">
            <a:extLst>
              <a:ext uri="{FF2B5EF4-FFF2-40B4-BE49-F238E27FC236}">
                <a16:creationId xmlns:a16="http://schemas.microsoft.com/office/drawing/2014/main" id="{9ACE12AE-681E-413B-AEFD-5516414BEC26}"/>
              </a:ext>
            </a:extLst>
          </p:cNvPr>
          <p:cNvSpPr/>
          <p:nvPr/>
        </p:nvSpPr>
        <p:spPr>
          <a:xfrm>
            <a:off x="5933232" y="6237311"/>
            <a:ext cx="3103264"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spTree>
    <p:extLst>
      <p:ext uri="{BB962C8B-B14F-4D97-AF65-F5344CB8AC3E}">
        <p14:creationId xmlns:p14="http://schemas.microsoft.com/office/powerpoint/2010/main" val="29870713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4532312"/>
          </a:xfrm>
        </p:spPr>
        <p:txBody>
          <a:bodyPr/>
          <a:lstStyle/>
          <a:p>
            <a:r>
              <a:rPr lang="en-US" sz="2800" dirty="0"/>
              <a:t>The </a:t>
            </a:r>
            <a:r>
              <a:rPr lang="en-US" sz="2800" b="1" dirty="0">
                <a:latin typeface="Courier New" panose="02070309020205020404" pitchFamily="49" charset="0"/>
                <a:cs typeface="Courier New" panose="02070309020205020404" pitchFamily="49" charset="0"/>
              </a:rPr>
              <a:t>for</a:t>
            </a:r>
            <a:r>
              <a:rPr lang="en-US" sz="2800" dirty="0"/>
              <a:t> Loop</a:t>
            </a:r>
          </a:p>
          <a:p>
            <a:endParaRPr lang="en-US" sz="2800" dirty="0"/>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28</a:t>
            </a:fld>
            <a:endParaRPr lang="en-US" altLang="ja-JP"/>
          </a:p>
        </p:txBody>
      </p:sp>
      <p:sp>
        <p:nvSpPr>
          <p:cNvPr id="13" name="Text Box 4">
            <a:extLst>
              <a:ext uri="{FF2B5EF4-FFF2-40B4-BE49-F238E27FC236}">
                <a16:creationId xmlns:a16="http://schemas.microsoft.com/office/drawing/2014/main" id="{E067A8D1-588E-4070-92DB-AD313499EA7E}"/>
              </a:ext>
            </a:extLst>
          </p:cNvPr>
          <p:cNvSpPr txBox="1">
            <a:spLocks noChangeArrowheads="1"/>
          </p:cNvSpPr>
          <p:nvPr/>
        </p:nvSpPr>
        <p:spPr bwMode="auto">
          <a:xfrm>
            <a:off x="900113" y="3224271"/>
            <a:ext cx="3456384" cy="1200329"/>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800" dirty="0">
                <a:solidFill>
                  <a:schemeClr val="tx1"/>
                </a:solidFill>
                <a:latin typeface="Courier New" panose="02070309020205020404" pitchFamily="49" charset="0"/>
                <a:cs typeface="Courier New" panose="02070309020205020404" pitchFamily="49" charset="0"/>
              </a:rPr>
              <a:t>for (x = 0; x &lt; y; x++)</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y = f (x, y);</a:t>
            </a:r>
          </a:p>
          <a:p>
            <a:r>
              <a:rPr lang="en-US" sz="1800" dirty="0">
                <a:solidFill>
                  <a:schemeClr val="tx1"/>
                </a:solidFill>
                <a:latin typeface="Courier New" panose="02070309020205020404" pitchFamily="49" charset="0"/>
                <a:cs typeface="Courier New" panose="02070309020205020404" pitchFamily="49" charset="0"/>
              </a:rPr>
              <a:t>}</a:t>
            </a:r>
          </a:p>
        </p:txBody>
      </p:sp>
      <p:grpSp>
        <p:nvGrpSpPr>
          <p:cNvPr id="42" name="Group 77">
            <a:extLst>
              <a:ext uri="{FF2B5EF4-FFF2-40B4-BE49-F238E27FC236}">
                <a16:creationId xmlns:a16="http://schemas.microsoft.com/office/drawing/2014/main" id="{BB73F839-90B7-4CDF-97B2-DFD418C4A896}"/>
              </a:ext>
            </a:extLst>
          </p:cNvPr>
          <p:cNvGrpSpPr>
            <a:grpSpLocks/>
          </p:cNvGrpSpPr>
          <p:nvPr/>
        </p:nvGrpSpPr>
        <p:grpSpPr bwMode="auto">
          <a:xfrm>
            <a:off x="7297505" y="1844824"/>
            <a:ext cx="555625" cy="1162050"/>
            <a:chOff x="4746" y="1706"/>
            <a:chExt cx="350" cy="732"/>
          </a:xfrm>
        </p:grpSpPr>
        <p:grpSp>
          <p:nvGrpSpPr>
            <p:cNvPr id="43" name="Group 37">
              <a:extLst>
                <a:ext uri="{FF2B5EF4-FFF2-40B4-BE49-F238E27FC236}">
                  <a16:creationId xmlns:a16="http://schemas.microsoft.com/office/drawing/2014/main" id="{C52BE161-45DA-40C4-ACF7-AC568065764F}"/>
                </a:ext>
              </a:extLst>
            </p:cNvPr>
            <p:cNvGrpSpPr>
              <a:grpSpLocks/>
            </p:cNvGrpSpPr>
            <p:nvPr/>
          </p:nvGrpSpPr>
          <p:grpSpPr bwMode="auto">
            <a:xfrm>
              <a:off x="4746" y="1900"/>
              <a:ext cx="350" cy="296"/>
              <a:chOff x="3838" y="2684"/>
              <a:chExt cx="350" cy="296"/>
            </a:xfrm>
          </p:grpSpPr>
          <p:sp>
            <p:nvSpPr>
              <p:cNvPr id="46" name="Oval 38" descr="Light downward diagonal">
                <a:extLst>
                  <a:ext uri="{FF2B5EF4-FFF2-40B4-BE49-F238E27FC236}">
                    <a16:creationId xmlns:a16="http://schemas.microsoft.com/office/drawing/2014/main" id="{98CF5C88-E9B5-49A7-9952-6D16BDE7386E}"/>
                  </a:ext>
                </a:extLst>
              </p:cNvPr>
              <p:cNvSpPr>
                <a:spLocks noChangeArrowheads="1"/>
              </p:cNvSpPr>
              <p:nvPr/>
            </p:nvSpPr>
            <p:spPr bwMode="auto">
              <a:xfrm>
                <a:off x="3838" y="2684"/>
                <a:ext cx="350" cy="296"/>
              </a:xfrm>
              <a:prstGeom prst="ellipse">
                <a:avLst/>
              </a:prstGeom>
              <a:pattFill prst="ltDnDiag">
                <a:fgClr>
                  <a:srgbClr val="3399FF"/>
                </a:fgClr>
                <a:bgClr>
                  <a:schemeClr val="bg1"/>
                </a:bgClr>
              </a:pattFill>
              <a:ln w="19050">
                <a:solidFill>
                  <a:schemeClr val="tx1"/>
                </a:solidFill>
                <a:round/>
                <a:headEnd type="none" w="sm" len="sm"/>
                <a:tailEnd type="none" w="sm" len="sm"/>
              </a:ln>
            </p:spPr>
            <p:txBody>
              <a:bodyPr wrap="none" anchor="ctr"/>
              <a:lstStyle/>
              <a:p>
                <a:endParaRPr lang="en-US"/>
              </a:p>
            </p:txBody>
          </p:sp>
          <p:sp>
            <p:nvSpPr>
              <p:cNvPr id="47" name="Text Box 39" descr="Light downward diagonal">
                <a:extLst>
                  <a:ext uri="{FF2B5EF4-FFF2-40B4-BE49-F238E27FC236}">
                    <a16:creationId xmlns:a16="http://schemas.microsoft.com/office/drawing/2014/main" id="{D00E2D62-DB37-47A5-A247-4EBE070F1E19}"/>
                  </a:ext>
                </a:extLst>
              </p:cNvPr>
              <p:cNvSpPr txBox="1">
                <a:spLocks noChangeArrowheads="1"/>
              </p:cNvSpPr>
              <p:nvPr/>
            </p:nvSpPr>
            <p:spPr bwMode="auto">
              <a:xfrm>
                <a:off x="3915" y="2707"/>
                <a:ext cx="205" cy="252"/>
              </a:xfrm>
              <a:prstGeom prst="rect">
                <a:avLst/>
              </a:prstGeom>
              <a:noFill/>
              <a:ln w="12700">
                <a:noFill/>
                <a:miter lim="800000"/>
                <a:headEnd type="none" w="sm" len="sm"/>
                <a:tailEnd type="none" w="sm" len="sm"/>
              </a:ln>
            </p:spPr>
            <p:txBody>
              <a:bodyPr wrap="none">
                <a:spAutoFit/>
              </a:bodyPr>
              <a:lstStyle/>
              <a:p>
                <a:r>
                  <a:rPr lang="en-US" dirty="0">
                    <a:solidFill>
                      <a:schemeClr val="tx1"/>
                    </a:solidFill>
                    <a:latin typeface="Helvetica" panose="020B0604020202020204" pitchFamily="34" charset="0"/>
                    <a:cs typeface="Helvetica" panose="020B0604020202020204" pitchFamily="34" charset="0"/>
                  </a:rPr>
                  <a:t>1</a:t>
                </a:r>
              </a:p>
            </p:txBody>
          </p:sp>
        </p:grpSp>
        <p:sp>
          <p:nvSpPr>
            <p:cNvPr id="44" name="Line 41">
              <a:extLst>
                <a:ext uri="{FF2B5EF4-FFF2-40B4-BE49-F238E27FC236}">
                  <a16:creationId xmlns:a16="http://schemas.microsoft.com/office/drawing/2014/main" id="{14CB1796-A281-4BDB-8612-FE2AFC0B61EF}"/>
                </a:ext>
              </a:extLst>
            </p:cNvPr>
            <p:cNvSpPr>
              <a:spLocks noChangeShapeType="1"/>
            </p:cNvSpPr>
            <p:nvPr/>
          </p:nvSpPr>
          <p:spPr bwMode="auto">
            <a:xfrm flipH="1">
              <a:off x="4921" y="2193"/>
              <a:ext cx="1" cy="245"/>
            </a:xfrm>
            <a:prstGeom prst="line">
              <a:avLst/>
            </a:prstGeom>
            <a:noFill/>
            <a:ln w="19050">
              <a:solidFill>
                <a:schemeClr val="tx1"/>
              </a:solidFill>
              <a:round/>
              <a:headEnd type="none" w="sm" len="sm"/>
              <a:tailEnd type="arrow" w="med" len="med"/>
            </a:ln>
          </p:spPr>
          <p:txBody>
            <a:bodyPr/>
            <a:lstStyle/>
            <a:p>
              <a:endParaRPr lang="en-US"/>
            </a:p>
          </p:txBody>
        </p:sp>
        <p:sp>
          <p:nvSpPr>
            <p:cNvPr id="45" name="Line 42">
              <a:extLst>
                <a:ext uri="{FF2B5EF4-FFF2-40B4-BE49-F238E27FC236}">
                  <a16:creationId xmlns:a16="http://schemas.microsoft.com/office/drawing/2014/main" id="{AB7DE6FE-CED6-4E2A-9072-5DCE1D71FB58}"/>
                </a:ext>
              </a:extLst>
            </p:cNvPr>
            <p:cNvSpPr>
              <a:spLocks noChangeShapeType="1"/>
            </p:cNvSpPr>
            <p:nvPr/>
          </p:nvSpPr>
          <p:spPr bwMode="auto">
            <a:xfrm>
              <a:off x="4921" y="1706"/>
              <a:ext cx="0" cy="186"/>
            </a:xfrm>
            <a:prstGeom prst="line">
              <a:avLst/>
            </a:prstGeom>
            <a:noFill/>
            <a:ln w="19050">
              <a:solidFill>
                <a:schemeClr val="tx1"/>
              </a:solidFill>
              <a:round/>
              <a:headEnd type="none" w="sm" len="sm"/>
              <a:tailEnd type="arrow" w="med" len="med"/>
            </a:ln>
          </p:spPr>
          <p:txBody>
            <a:bodyPr/>
            <a:lstStyle/>
            <a:p>
              <a:endParaRPr lang="en-US"/>
            </a:p>
          </p:txBody>
        </p:sp>
      </p:grpSp>
      <p:sp>
        <p:nvSpPr>
          <p:cNvPr id="48" name="Text Box 55">
            <a:extLst>
              <a:ext uri="{FF2B5EF4-FFF2-40B4-BE49-F238E27FC236}">
                <a16:creationId xmlns:a16="http://schemas.microsoft.com/office/drawing/2014/main" id="{FCB27BC6-CA83-4AC4-9576-BF32A1494938}"/>
              </a:ext>
            </a:extLst>
          </p:cNvPr>
          <p:cNvSpPr txBox="1">
            <a:spLocks noChangeArrowheads="1"/>
          </p:cNvSpPr>
          <p:nvPr/>
        </p:nvSpPr>
        <p:spPr bwMode="auto">
          <a:xfrm>
            <a:off x="7452320" y="4797152"/>
            <a:ext cx="1035025" cy="231345"/>
          </a:xfrm>
          <a:prstGeom prst="rect">
            <a:avLst/>
          </a:prstGeom>
          <a:noFill/>
          <a:ln w="12700">
            <a:noFill/>
            <a:miter lim="800000"/>
            <a:headEnd type="none" w="sm" len="sm"/>
            <a:tailEnd type="none" w="sm" len="sm"/>
          </a:ln>
        </p:spPr>
        <p:txBody>
          <a:bodyPr wrap="square">
            <a:spAutoFit/>
          </a:bodyPr>
          <a:lstStyle/>
          <a:p>
            <a:pPr algn="ctr">
              <a:lnSpc>
                <a:spcPct val="50000"/>
              </a:lnSpc>
              <a:spcBef>
                <a:spcPct val="50000"/>
              </a:spcBef>
            </a:pPr>
            <a:r>
              <a:rPr lang="en-US" sz="1600" dirty="0">
                <a:solidFill>
                  <a:schemeClr val="tx2"/>
                </a:solidFill>
                <a:latin typeface="Helvetica" panose="020B0604020202020204" pitchFamily="34" charset="0"/>
                <a:cs typeface="Helvetica" panose="020B0604020202020204" pitchFamily="34" charset="0"/>
              </a:rPr>
              <a:t>x = x + 1</a:t>
            </a:r>
          </a:p>
        </p:txBody>
      </p:sp>
      <p:grpSp>
        <p:nvGrpSpPr>
          <p:cNvPr id="49" name="Group 71">
            <a:extLst>
              <a:ext uri="{FF2B5EF4-FFF2-40B4-BE49-F238E27FC236}">
                <a16:creationId xmlns:a16="http://schemas.microsoft.com/office/drawing/2014/main" id="{67025547-BD0D-4429-8B38-F21D3C2FE622}"/>
              </a:ext>
            </a:extLst>
          </p:cNvPr>
          <p:cNvGrpSpPr>
            <a:grpSpLocks/>
          </p:cNvGrpSpPr>
          <p:nvPr/>
        </p:nvGrpSpPr>
        <p:grpSpPr bwMode="auto">
          <a:xfrm>
            <a:off x="5700482" y="3019574"/>
            <a:ext cx="2897188" cy="2122487"/>
            <a:chOff x="3740" y="2446"/>
            <a:chExt cx="1825" cy="1337"/>
          </a:xfrm>
        </p:grpSpPr>
        <p:grpSp>
          <p:nvGrpSpPr>
            <p:cNvPr id="50" name="Group 34">
              <a:extLst>
                <a:ext uri="{FF2B5EF4-FFF2-40B4-BE49-F238E27FC236}">
                  <a16:creationId xmlns:a16="http://schemas.microsoft.com/office/drawing/2014/main" id="{B9651BBF-6A0D-423F-85AC-3189C67E553B}"/>
                </a:ext>
              </a:extLst>
            </p:cNvPr>
            <p:cNvGrpSpPr>
              <a:grpSpLocks/>
            </p:cNvGrpSpPr>
            <p:nvPr/>
          </p:nvGrpSpPr>
          <p:grpSpPr bwMode="auto">
            <a:xfrm>
              <a:off x="4747" y="2446"/>
              <a:ext cx="350" cy="296"/>
              <a:chOff x="4738" y="2684"/>
              <a:chExt cx="350" cy="296"/>
            </a:xfrm>
          </p:grpSpPr>
          <p:sp>
            <p:nvSpPr>
              <p:cNvPr id="67" name="Oval 35">
                <a:extLst>
                  <a:ext uri="{FF2B5EF4-FFF2-40B4-BE49-F238E27FC236}">
                    <a16:creationId xmlns:a16="http://schemas.microsoft.com/office/drawing/2014/main" id="{0087DA18-DFA4-4C42-98A5-43DFD40F0489}"/>
                  </a:ext>
                </a:extLst>
              </p:cNvPr>
              <p:cNvSpPr>
                <a:spLocks noChangeArrowheads="1"/>
              </p:cNvSpPr>
              <p:nvPr/>
            </p:nvSpPr>
            <p:spPr bwMode="auto">
              <a:xfrm>
                <a:off x="47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p>
                <a:endParaRPr lang="en-US" sz="2000"/>
              </a:p>
            </p:txBody>
          </p:sp>
          <p:sp>
            <p:nvSpPr>
              <p:cNvPr id="68" name="Text Box 36">
                <a:extLst>
                  <a:ext uri="{FF2B5EF4-FFF2-40B4-BE49-F238E27FC236}">
                    <a16:creationId xmlns:a16="http://schemas.microsoft.com/office/drawing/2014/main" id="{5CF16F6F-25B3-47F0-B38B-08DAEEFE98C0}"/>
                  </a:ext>
                </a:extLst>
              </p:cNvPr>
              <p:cNvSpPr txBox="1">
                <a:spLocks noChangeArrowheads="1"/>
              </p:cNvSpPr>
              <p:nvPr/>
            </p:nvSpPr>
            <p:spPr bwMode="auto">
              <a:xfrm>
                <a:off x="4815" y="2707"/>
                <a:ext cx="205" cy="252"/>
              </a:xfrm>
              <a:prstGeom prst="rect">
                <a:avLst/>
              </a:prstGeom>
              <a:solidFill>
                <a:srgbClr val="0066FF"/>
              </a:solidFill>
              <a:ln w="12700">
                <a:noFill/>
                <a:miter lim="800000"/>
                <a:headEnd type="none" w="sm" len="sm"/>
                <a:tailEnd type="none" w="sm" len="sm"/>
              </a:ln>
            </p:spPr>
            <p:txBody>
              <a:bodyPr wrap="none">
                <a:spAutoFit/>
              </a:bodyPr>
              <a:lstStyle/>
              <a:p>
                <a:r>
                  <a:rPr lang="en-US" sz="2000" dirty="0">
                    <a:solidFill>
                      <a:schemeClr val="tx1"/>
                    </a:solidFill>
                    <a:latin typeface="Gill Sans MT" pitchFamily="34" charset="0"/>
                  </a:rPr>
                  <a:t>2</a:t>
                </a:r>
              </a:p>
            </p:txBody>
          </p:sp>
        </p:grpSp>
        <p:sp>
          <p:nvSpPr>
            <p:cNvPr id="51" name="Line 40">
              <a:extLst>
                <a:ext uri="{FF2B5EF4-FFF2-40B4-BE49-F238E27FC236}">
                  <a16:creationId xmlns:a16="http://schemas.microsoft.com/office/drawing/2014/main" id="{3E653BF8-89E6-4762-87D0-45AA8DFD36AA}"/>
                </a:ext>
              </a:extLst>
            </p:cNvPr>
            <p:cNvSpPr>
              <a:spLocks noChangeShapeType="1"/>
            </p:cNvSpPr>
            <p:nvPr/>
          </p:nvSpPr>
          <p:spPr bwMode="auto">
            <a:xfrm>
              <a:off x="5013" y="2728"/>
              <a:ext cx="146" cy="225"/>
            </a:xfrm>
            <a:prstGeom prst="line">
              <a:avLst/>
            </a:prstGeom>
            <a:noFill/>
            <a:ln w="19050">
              <a:solidFill>
                <a:schemeClr val="tx1"/>
              </a:solidFill>
              <a:round/>
              <a:headEnd type="none" w="sm" len="sm"/>
              <a:tailEnd type="arrow" w="med" len="med"/>
            </a:ln>
          </p:spPr>
          <p:txBody>
            <a:bodyPr/>
            <a:lstStyle/>
            <a:p>
              <a:endParaRPr lang="en-US" sz="2000"/>
            </a:p>
          </p:txBody>
        </p:sp>
        <p:grpSp>
          <p:nvGrpSpPr>
            <p:cNvPr id="52" name="Group 43">
              <a:extLst>
                <a:ext uri="{FF2B5EF4-FFF2-40B4-BE49-F238E27FC236}">
                  <a16:creationId xmlns:a16="http://schemas.microsoft.com/office/drawing/2014/main" id="{671F1CCA-A4A4-46C0-948A-8EC1D7C56BE8}"/>
                </a:ext>
              </a:extLst>
            </p:cNvPr>
            <p:cNvGrpSpPr>
              <a:grpSpLocks/>
            </p:cNvGrpSpPr>
            <p:nvPr/>
          </p:nvGrpSpPr>
          <p:grpSpPr bwMode="auto">
            <a:xfrm>
              <a:off x="4468" y="2930"/>
              <a:ext cx="350" cy="296"/>
              <a:chOff x="4288" y="1746"/>
              <a:chExt cx="350" cy="296"/>
            </a:xfrm>
          </p:grpSpPr>
          <p:sp>
            <p:nvSpPr>
              <p:cNvPr id="65" name="Oval 44">
                <a:extLst>
                  <a:ext uri="{FF2B5EF4-FFF2-40B4-BE49-F238E27FC236}">
                    <a16:creationId xmlns:a16="http://schemas.microsoft.com/office/drawing/2014/main" id="{7D8ED811-FF18-43A9-9676-6A44FBC888D7}"/>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p>
                <a:endParaRPr lang="en-US" sz="2000"/>
              </a:p>
            </p:txBody>
          </p:sp>
          <p:sp>
            <p:nvSpPr>
              <p:cNvPr id="66" name="Text Box 45">
                <a:extLst>
                  <a:ext uri="{FF2B5EF4-FFF2-40B4-BE49-F238E27FC236}">
                    <a16:creationId xmlns:a16="http://schemas.microsoft.com/office/drawing/2014/main" id="{04676805-8E8D-44B1-AB68-1DE1A80B1DA1}"/>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p>
                <a:pPr algn="r"/>
                <a:r>
                  <a:rPr lang="en-US" sz="2000" dirty="0">
                    <a:solidFill>
                      <a:schemeClr val="tx1"/>
                    </a:solidFill>
                    <a:latin typeface="Gill Sans MT" pitchFamily="34" charset="0"/>
                  </a:rPr>
                  <a:t>3</a:t>
                </a:r>
              </a:p>
            </p:txBody>
          </p:sp>
        </p:grpSp>
        <p:grpSp>
          <p:nvGrpSpPr>
            <p:cNvPr id="53" name="Group 46">
              <a:extLst>
                <a:ext uri="{FF2B5EF4-FFF2-40B4-BE49-F238E27FC236}">
                  <a16:creationId xmlns:a16="http://schemas.microsoft.com/office/drawing/2014/main" id="{8C3B9352-B87C-457B-BACA-CB34560F6AE2}"/>
                </a:ext>
              </a:extLst>
            </p:cNvPr>
            <p:cNvGrpSpPr>
              <a:grpSpLocks/>
            </p:cNvGrpSpPr>
            <p:nvPr/>
          </p:nvGrpSpPr>
          <p:grpSpPr bwMode="auto">
            <a:xfrm>
              <a:off x="5080" y="2930"/>
              <a:ext cx="350" cy="296"/>
              <a:chOff x="4288" y="1746"/>
              <a:chExt cx="350" cy="296"/>
            </a:xfrm>
          </p:grpSpPr>
          <p:sp>
            <p:nvSpPr>
              <p:cNvPr id="63" name="Oval 47">
                <a:extLst>
                  <a:ext uri="{FF2B5EF4-FFF2-40B4-BE49-F238E27FC236}">
                    <a16:creationId xmlns:a16="http://schemas.microsoft.com/office/drawing/2014/main" id="{6C0333D0-4D30-4ECB-8960-D5DDD8FBD469}"/>
                  </a:ext>
                </a:extLst>
              </p:cNvPr>
              <p:cNvSpPr>
                <a:spLocks noChangeArrowheads="1"/>
              </p:cNvSpPr>
              <p:nvPr/>
            </p:nvSpPr>
            <p:spPr bwMode="auto">
              <a:xfrm>
                <a:off x="4288" y="1746"/>
                <a:ext cx="350" cy="296"/>
              </a:xfrm>
              <a:prstGeom prst="ellipse">
                <a:avLst/>
              </a:prstGeom>
              <a:solidFill>
                <a:srgbClr val="0066FF"/>
              </a:solidFill>
              <a:ln w="57150">
                <a:solidFill>
                  <a:schemeClr val="tx1"/>
                </a:solidFill>
                <a:round/>
                <a:headEnd type="none" w="sm" len="sm"/>
                <a:tailEnd type="none" w="sm" len="sm"/>
              </a:ln>
            </p:spPr>
            <p:txBody>
              <a:bodyPr wrap="none" anchor="ctr"/>
              <a:lstStyle/>
              <a:p>
                <a:endParaRPr lang="en-US" sz="2000"/>
              </a:p>
            </p:txBody>
          </p:sp>
          <p:sp>
            <p:nvSpPr>
              <p:cNvPr id="64" name="Text Box 48">
                <a:extLst>
                  <a:ext uri="{FF2B5EF4-FFF2-40B4-BE49-F238E27FC236}">
                    <a16:creationId xmlns:a16="http://schemas.microsoft.com/office/drawing/2014/main" id="{A01CBFB2-ABB6-4AD6-8B45-C85139DF10B9}"/>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p>
                <a:pPr algn="r"/>
                <a:r>
                  <a:rPr lang="en-US" sz="2000" dirty="0">
                    <a:solidFill>
                      <a:schemeClr val="tx1"/>
                    </a:solidFill>
                    <a:latin typeface="Gill Sans MT" pitchFamily="34" charset="0"/>
                  </a:rPr>
                  <a:t>5</a:t>
                </a:r>
              </a:p>
            </p:txBody>
          </p:sp>
        </p:grpSp>
        <p:sp>
          <p:nvSpPr>
            <p:cNvPr id="54" name="Line 49">
              <a:extLst>
                <a:ext uri="{FF2B5EF4-FFF2-40B4-BE49-F238E27FC236}">
                  <a16:creationId xmlns:a16="http://schemas.microsoft.com/office/drawing/2014/main" id="{305CC0BA-F452-4189-8E97-AE8BD6D97760}"/>
                </a:ext>
              </a:extLst>
            </p:cNvPr>
            <p:cNvSpPr>
              <a:spLocks noChangeShapeType="1"/>
            </p:cNvSpPr>
            <p:nvPr/>
          </p:nvSpPr>
          <p:spPr bwMode="auto">
            <a:xfrm flipH="1">
              <a:off x="4743" y="2736"/>
              <a:ext cx="114" cy="217"/>
            </a:xfrm>
            <a:prstGeom prst="line">
              <a:avLst/>
            </a:prstGeom>
            <a:noFill/>
            <a:ln w="19050">
              <a:solidFill>
                <a:schemeClr val="tx1"/>
              </a:solidFill>
              <a:round/>
              <a:headEnd type="none" w="sm" len="sm"/>
              <a:tailEnd type="arrow" w="med" len="med"/>
            </a:ln>
          </p:spPr>
          <p:txBody>
            <a:bodyPr/>
            <a:lstStyle/>
            <a:p>
              <a:endParaRPr lang="en-US" sz="2000"/>
            </a:p>
          </p:txBody>
        </p:sp>
        <p:sp>
          <p:nvSpPr>
            <p:cNvPr id="55" name="Text Box 50">
              <a:extLst>
                <a:ext uri="{FF2B5EF4-FFF2-40B4-BE49-F238E27FC236}">
                  <a16:creationId xmlns:a16="http://schemas.microsoft.com/office/drawing/2014/main" id="{14E9960B-B859-4BB1-852A-32BBC79339C0}"/>
                </a:ext>
              </a:extLst>
            </p:cNvPr>
            <p:cNvSpPr txBox="1">
              <a:spLocks noChangeArrowheads="1"/>
            </p:cNvSpPr>
            <p:nvPr/>
          </p:nvSpPr>
          <p:spPr bwMode="auto">
            <a:xfrm>
              <a:off x="5027" y="2668"/>
              <a:ext cx="538" cy="213"/>
            </a:xfrm>
            <a:prstGeom prst="rect">
              <a:avLst/>
            </a:prstGeom>
            <a:noFill/>
            <a:ln w="12700">
              <a:noFill/>
              <a:miter lim="800000"/>
              <a:headEnd type="none" w="sm" len="sm"/>
              <a:tailEnd type="none" w="sm" len="sm"/>
            </a:ln>
          </p:spPr>
          <p:txBody>
            <a:bodyPr wrap="square">
              <a:spAutoFit/>
            </a:body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x &gt;= y</a:t>
              </a:r>
            </a:p>
          </p:txBody>
        </p:sp>
        <p:sp>
          <p:nvSpPr>
            <p:cNvPr id="56" name="Text Box 51">
              <a:extLst>
                <a:ext uri="{FF2B5EF4-FFF2-40B4-BE49-F238E27FC236}">
                  <a16:creationId xmlns:a16="http://schemas.microsoft.com/office/drawing/2014/main" id="{DC233A9C-E9ED-4348-A332-15635D71022F}"/>
                </a:ext>
              </a:extLst>
            </p:cNvPr>
            <p:cNvSpPr txBox="1">
              <a:spLocks noChangeArrowheads="1"/>
            </p:cNvSpPr>
            <p:nvPr/>
          </p:nvSpPr>
          <p:spPr bwMode="auto">
            <a:xfrm>
              <a:off x="4400" y="2668"/>
              <a:ext cx="472" cy="213"/>
            </a:xfrm>
            <a:prstGeom prst="rect">
              <a:avLst/>
            </a:prstGeom>
            <a:noFill/>
            <a:ln w="12700">
              <a:noFill/>
              <a:miter lim="800000"/>
              <a:headEnd type="none" w="sm" len="sm"/>
              <a:tailEnd type="none" w="sm" len="sm"/>
            </a:ln>
          </p:spPr>
          <p:txBody>
            <a:bodyPr>
              <a:spAutoFit/>
            </a:body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x &lt; y</a:t>
              </a:r>
            </a:p>
          </p:txBody>
        </p:sp>
        <p:sp>
          <p:nvSpPr>
            <p:cNvPr id="57" name="Text Box 53">
              <a:extLst>
                <a:ext uri="{FF2B5EF4-FFF2-40B4-BE49-F238E27FC236}">
                  <a16:creationId xmlns:a16="http://schemas.microsoft.com/office/drawing/2014/main" id="{5295ACFA-0514-4995-98D9-3E9FC30A6CF5}"/>
                </a:ext>
              </a:extLst>
            </p:cNvPr>
            <p:cNvSpPr txBox="1">
              <a:spLocks noChangeArrowheads="1"/>
            </p:cNvSpPr>
            <p:nvPr/>
          </p:nvSpPr>
          <p:spPr bwMode="auto">
            <a:xfrm>
              <a:off x="3740" y="3028"/>
              <a:ext cx="799" cy="136"/>
            </a:xfrm>
            <a:prstGeom prst="rect">
              <a:avLst/>
            </a:prstGeom>
            <a:noFill/>
            <a:ln w="12700">
              <a:noFill/>
              <a:miter lim="800000"/>
              <a:headEnd type="none" w="sm" len="sm"/>
              <a:tailEnd type="none" w="sm" len="sm"/>
            </a:ln>
          </p:spPr>
          <p:txBody>
            <a:bodyPr wrap="square">
              <a:spAutoFit/>
            </a:bodyPr>
            <a:lstStyle/>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y = f (x, y)</a:t>
              </a:r>
            </a:p>
          </p:txBody>
        </p:sp>
        <p:cxnSp>
          <p:nvCxnSpPr>
            <p:cNvPr id="58" name="AutoShape 54">
              <a:extLst>
                <a:ext uri="{FF2B5EF4-FFF2-40B4-BE49-F238E27FC236}">
                  <a16:creationId xmlns:a16="http://schemas.microsoft.com/office/drawing/2014/main" id="{EA5311BF-15FC-4010-BBAC-555C11B09E79}"/>
                </a:ext>
              </a:extLst>
            </p:cNvPr>
            <p:cNvCxnSpPr>
              <a:cxnSpLocks noChangeShapeType="1"/>
              <a:stCxn id="61" idx="3"/>
              <a:endCxn id="67" idx="1"/>
            </p:cNvCxnSpPr>
            <p:nvPr/>
          </p:nvCxnSpPr>
          <p:spPr bwMode="auto">
            <a:xfrm rot="5400000" flipH="1" flipV="1">
              <a:off x="4027" y="2975"/>
              <a:ext cx="1263" cy="279"/>
            </a:xfrm>
            <a:prstGeom prst="curvedConnector5">
              <a:avLst>
                <a:gd name="adj1" fmla="val -14329"/>
                <a:gd name="adj2" fmla="val -175124"/>
                <a:gd name="adj3" fmla="val 114329"/>
              </a:avLst>
            </a:prstGeom>
            <a:noFill/>
            <a:ln w="12700">
              <a:solidFill>
                <a:schemeClr val="tx1"/>
              </a:solidFill>
              <a:round/>
              <a:headEnd type="none" w="sm" len="sm"/>
              <a:tailEnd type="triangle" w="med" len="med"/>
            </a:ln>
          </p:spPr>
        </p:cxnSp>
        <p:grpSp>
          <p:nvGrpSpPr>
            <p:cNvPr id="59" name="Group 56">
              <a:extLst>
                <a:ext uri="{FF2B5EF4-FFF2-40B4-BE49-F238E27FC236}">
                  <a16:creationId xmlns:a16="http://schemas.microsoft.com/office/drawing/2014/main" id="{7FF12BEB-BFFF-437C-866D-F86533263A03}"/>
                </a:ext>
              </a:extLst>
            </p:cNvPr>
            <p:cNvGrpSpPr>
              <a:grpSpLocks/>
            </p:cNvGrpSpPr>
            <p:nvPr/>
          </p:nvGrpSpPr>
          <p:grpSpPr bwMode="auto">
            <a:xfrm>
              <a:off x="4468" y="3487"/>
              <a:ext cx="350" cy="296"/>
              <a:chOff x="4288" y="1746"/>
              <a:chExt cx="350" cy="296"/>
            </a:xfrm>
          </p:grpSpPr>
          <p:sp>
            <p:nvSpPr>
              <p:cNvPr id="61" name="Oval 57">
                <a:extLst>
                  <a:ext uri="{FF2B5EF4-FFF2-40B4-BE49-F238E27FC236}">
                    <a16:creationId xmlns:a16="http://schemas.microsoft.com/office/drawing/2014/main" id="{F4F4A61C-4A6E-4220-9315-AF0F876326F6}"/>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p>
                <a:endParaRPr lang="en-US" sz="2000"/>
              </a:p>
            </p:txBody>
          </p:sp>
          <p:sp>
            <p:nvSpPr>
              <p:cNvPr id="62" name="Text Box 58">
                <a:extLst>
                  <a:ext uri="{FF2B5EF4-FFF2-40B4-BE49-F238E27FC236}">
                    <a16:creationId xmlns:a16="http://schemas.microsoft.com/office/drawing/2014/main" id="{CCEB3FDD-0BD4-4BC7-90FF-2225B1F2DAED}"/>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p>
                <a:pPr algn="r"/>
                <a:r>
                  <a:rPr lang="en-US" sz="2000" dirty="0">
                    <a:solidFill>
                      <a:schemeClr val="tx1"/>
                    </a:solidFill>
                    <a:latin typeface="Gill Sans MT" pitchFamily="34" charset="0"/>
                  </a:rPr>
                  <a:t>4</a:t>
                </a:r>
              </a:p>
            </p:txBody>
          </p:sp>
        </p:grpSp>
        <p:sp>
          <p:nvSpPr>
            <p:cNvPr id="60" name="Line 59">
              <a:extLst>
                <a:ext uri="{FF2B5EF4-FFF2-40B4-BE49-F238E27FC236}">
                  <a16:creationId xmlns:a16="http://schemas.microsoft.com/office/drawing/2014/main" id="{615B93E4-DCFF-43BC-8EAE-E2ED0F3296DD}"/>
                </a:ext>
              </a:extLst>
            </p:cNvPr>
            <p:cNvSpPr>
              <a:spLocks noChangeShapeType="1"/>
            </p:cNvSpPr>
            <p:nvPr/>
          </p:nvSpPr>
          <p:spPr bwMode="auto">
            <a:xfrm flipH="1">
              <a:off x="4642" y="3232"/>
              <a:ext cx="1" cy="245"/>
            </a:xfrm>
            <a:prstGeom prst="line">
              <a:avLst/>
            </a:prstGeom>
            <a:noFill/>
            <a:ln w="19050">
              <a:solidFill>
                <a:schemeClr val="tx1"/>
              </a:solidFill>
              <a:round/>
              <a:headEnd type="none" w="sm" len="sm"/>
              <a:tailEnd type="arrow" w="med" len="med"/>
            </a:ln>
          </p:spPr>
          <p:txBody>
            <a:bodyPr/>
            <a:lstStyle/>
            <a:p>
              <a:endParaRPr lang="en-US" sz="2000"/>
            </a:p>
          </p:txBody>
        </p:sp>
      </p:grpSp>
      <p:grpSp>
        <p:nvGrpSpPr>
          <p:cNvPr id="69" name="Group 78">
            <a:extLst>
              <a:ext uri="{FF2B5EF4-FFF2-40B4-BE49-F238E27FC236}">
                <a16:creationId xmlns:a16="http://schemas.microsoft.com/office/drawing/2014/main" id="{DF70DF71-4F22-4C19-AE6E-F35C66946D7B}"/>
              </a:ext>
            </a:extLst>
          </p:cNvPr>
          <p:cNvGrpSpPr>
            <a:grpSpLocks/>
          </p:cNvGrpSpPr>
          <p:nvPr/>
        </p:nvGrpSpPr>
        <p:grpSpPr bwMode="auto">
          <a:xfrm>
            <a:off x="4572000" y="2016274"/>
            <a:ext cx="2568575" cy="655637"/>
            <a:chOff x="3190" y="1814"/>
            <a:chExt cx="1618" cy="413"/>
          </a:xfrm>
        </p:grpSpPr>
        <p:sp>
          <p:nvSpPr>
            <p:cNvPr id="70" name="Text Box 52">
              <a:extLst>
                <a:ext uri="{FF2B5EF4-FFF2-40B4-BE49-F238E27FC236}">
                  <a16:creationId xmlns:a16="http://schemas.microsoft.com/office/drawing/2014/main" id="{C8631093-9FD4-47C6-9138-B6491427692F}"/>
                </a:ext>
              </a:extLst>
            </p:cNvPr>
            <p:cNvSpPr txBox="1">
              <a:spLocks noChangeArrowheads="1"/>
            </p:cNvSpPr>
            <p:nvPr/>
          </p:nvSpPr>
          <p:spPr bwMode="auto">
            <a:xfrm>
              <a:off x="4336" y="1941"/>
              <a:ext cx="472" cy="194"/>
            </a:xfrm>
            <a:prstGeom prst="rect">
              <a:avLst/>
            </a:prstGeom>
            <a:noFill/>
            <a:ln>
              <a:noFill/>
              <a:headEnd type="none" w="sm" len="sm"/>
              <a:tailEnd type="none" w="sm" len="sm"/>
            </a:ln>
          </p:spPr>
          <p:style>
            <a:lnRef idx="1">
              <a:schemeClr val="dk1"/>
            </a:lnRef>
            <a:fillRef idx="2">
              <a:schemeClr val="dk1"/>
            </a:fillRef>
            <a:effectRef idx="1">
              <a:schemeClr val="dk1"/>
            </a:effectRef>
            <a:fontRef idx="minor">
              <a:schemeClr val="dk1"/>
            </a:fontRef>
          </p:style>
          <p:txBody>
            <a:bodyPr>
              <a:spAutoFit/>
            </a:bodyPr>
            <a:lstStyle/>
            <a:p>
              <a:pPr algn="ctr">
                <a:spcBef>
                  <a:spcPct val="50000"/>
                </a:spcBef>
              </a:pPr>
              <a:r>
                <a:rPr lang="en-US" sz="1400" dirty="0">
                  <a:solidFill>
                    <a:schemeClr val="tx2"/>
                  </a:solidFill>
                  <a:latin typeface="Helvetica" panose="020B0604020202020204" pitchFamily="34" charset="0"/>
                  <a:cs typeface="Helvetica" panose="020B0604020202020204" pitchFamily="34" charset="0"/>
                </a:rPr>
                <a:t>x = 0</a:t>
              </a:r>
            </a:p>
          </p:txBody>
        </p:sp>
        <p:sp>
          <p:nvSpPr>
            <p:cNvPr id="71" name="AutoShape 72">
              <a:extLst>
                <a:ext uri="{FF2B5EF4-FFF2-40B4-BE49-F238E27FC236}">
                  <a16:creationId xmlns:a16="http://schemas.microsoft.com/office/drawing/2014/main" id="{986EC2E8-EF1B-4F60-A607-3B220F3EA27E}"/>
                </a:ext>
              </a:extLst>
            </p:cNvPr>
            <p:cNvSpPr>
              <a:spLocks/>
            </p:cNvSpPr>
            <p:nvPr/>
          </p:nvSpPr>
          <p:spPr bwMode="auto">
            <a:xfrm>
              <a:off x="3190" y="1814"/>
              <a:ext cx="1198" cy="413"/>
            </a:xfrm>
            <a:prstGeom prst="borderCallout2">
              <a:avLst>
                <a:gd name="adj1" fmla="val 17435"/>
                <a:gd name="adj2" fmla="val 104301"/>
                <a:gd name="adj3" fmla="val 17435"/>
                <a:gd name="adj4" fmla="val 123926"/>
                <a:gd name="adj5" fmla="val 47218"/>
                <a:gd name="adj6" fmla="val 144264"/>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algn="ctr"/>
              <a:r>
                <a:rPr lang="en-US" sz="1800" dirty="0">
                  <a:latin typeface="Gill Sans MT" pitchFamily="34" charset="0"/>
                </a:rPr>
                <a:t>implicitly initializes loop</a:t>
              </a:r>
            </a:p>
          </p:txBody>
        </p:sp>
      </p:grpSp>
      <p:sp>
        <p:nvSpPr>
          <p:cNvPr id="72" name="AutoShape 76">
            <a:extLst>
              <a:ext uri="{FF2B5EF4-FFF2-40B4-BE49-F238E27FC236}">
                <a16:creationId xmlns:a16="http://schemas.microsoft.com/office/drawing/2014/main" id="{3E2C28B4-5988-4BF2-A687-9217AAB5F90A}"/>
              </a:ext>
            </a:extLst>
          </p:cNvPr>
          <p:cNvSpPr>
            <a:spLocks/>
          </p:cNvSpPr>
          <p:nvPr/>
        </p:nvSpPr>
        <p:spPr bwMode="auto">
          <a:xfrm>
            <a:off x="3923928" y="5509667"/>
            <a:ext cx="2246899" cy="655637"/>
          </a:xfrm>
          <a:prstGeom prst="borderCallout2">
            <a:avLst>
              <a:gd name="adj1" fmla="val 17435"/>
              <a:gd name="adj2" fmla="val 103944"/>
              <a:gd name="adj3" fmla="val 17435"/>
              <a:gd name="adj4" fmla="val 126954"/>
              <a:gd name="adj5" fmla="val -53755"/>
              <a:gd name="adj6" fmla="val 14231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algn="ctr"/>
            <a:r>
              <a:rPr lang="en-US" sz="1800" dirty="0">
                <a:latin typeface="Gill Sans MT" pitchFamily="34" charset="0"/>
              </a:rPr>
              <a:t>implicitly increments loop</a:t>
            </a:r>
          </a:p>
        </p:txBody>
      </p:sp>
      <p:sp>
        <p:nvSpPr>
          <p:cNvPr id="73" name="Rectangle 72">
            <a:extLst>
              <a:ext uri="{FF2B5EF4-FFF2-40B4-BE49-F238E27FC236}">
                <a16:creationId xmlns:a16="http://schemas.microsoft.com/office/drawing/2014/main" id="{0A66044A-ACCF-4740-A976-3CDF05168A86}"/>
              </a:ext>
            </a:extLst>
          </p:cNvPr>
          <p:cNvSpPr/>
          <p:nvPr/>
        </p:nvSpPr>
        <p:spPr>
          <a:xfrm>
            <a:off x="5933232" y="6237311"/>
            <a:ext cx="3103264"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spTree>
    <p:extLst>
      <p:ext uri="{BB962C8B-B14F-4D97-AF65-F5344CB8AC3E}">
        <p14:creationId xmlns:p14="http://schemas.microsoft.com/office/powerpoint/2010/main" val="68912144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grpId="0" nodeType="afterEffect">
                                  <p:stCondLst>
                                    <p:cond delay="500"/>
                                  </p:stCondLst>
                                  <p:childTnLst>
                                    <p:set>
                                      <p:cBhvr>
                                        <p:cTn id="14" dur="1" fill="hold">
                                          <p:stCondLst>
                                            <p:cond delay="0"/>
                                          </p:stCondLst>
                                        </p:cTn>
                                        <p:tgtEl>
                                          <p:spTgt spid="72"/>
                                        </p:tgtEl>
                                        <p:attrNameLst>
                                          <p:attrName>style.visibility</p:attrName>
                                        </p:attrNameLst>
                                      </p:cBhvr>
                                      <p:to>
                                        <p:strVal val="visible"/>
                                      </p:to>
                                    </p:set>
                                    <p:animEffect transition="in" filter="wipe(right)">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right)">
                                      <p:cBhvr>
                                        <p:cTn id="2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4532312"/>
          </a:xfrm>
        </p:spPr>
        <p:txBody>
          <a:bodyPr/>
          <a:lstStyle/>
          <a:p>
            <a:r>
              <a:rPr lang="en-US" sz="2800" dirty="0"/>
              <a:t>The </a:t>
            </a:r>
            <a:r>
              <a:rPr lang="en-US" sz="2800" b="1" dirty="0">
                <a:latin typeface="Courier New" panose="02070309020205020404" pitchFamily="49" charset="0"/>
                <a:cs typeface="Courier New" panose="02070309020205020404" pitchFamily="49" charset="0"/>
              </a:rPr>
              <a:t>do</a:t>
            </a:r>
            <a:r>
              <a:rPr lang="en-US" sz="2800" dirty="0"/>
              <a:t> Loop</a:t>
            </a:r>
          </a:p>
          <a:p>
            <a:endParaRPr lang="en-US" sz="2800" dirty="0"/>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29</a:t>
            </a:fld>
            <a:endParaRPr lang="en-US" altLang="ja-JP"/>
          </a:p>
        </p:txBody>
      </p:sp>
      <p:sp>
        <p:nvSpPr>
          <p:cNvPr id="13" name="Text Box 4">
            <a:extLst>
              <a:ext uri="{FF2B5EF4-FFF2-40B4-BE49-F238E27FC236}">
                <a16:creationId xmlns:a16="http://schemas.microsoft.com/office/drawing/2014/main" id="{E067A8D1-588E-4070-92DB-AD313499EA7E}"/>
              </a:ext>
            </a:extLst>
          </p:cNvPr>
          <p:cNvSpPr txBox="1">
            <a:spLocks noChangeArrowheads="1"/>
          </p:cNvSpPr>
          <p:nvPr/>
        </p:nvSpPr>
        <p:spPr bwMode="auto">
          <a:xfrm>
            <a:off x="900113" y="3224271"/>
            <a:ext cx="3456384" cy="203132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800" dirty="0">
                <a:solidFill>
                  <a:schemeClr val="tx1"/>
                </a:solidFill>
                <a:latin typeface="Courier New" panose="02070309020205020404" pitchFamily="49" charset="0"/>
                <a:cs typeface="Courier New" panose="02070309020205020404" pitchFamily="49" charset="0"/>
              </a:rPr>
              <a:t>x = 0;</a:t>
            </a:r>
          </a:p>
          <a:p>
            <a:r>
              <a:rPr lang="en-US" sz="1800" dirty="0">
                <a:solidFill>
                  <a:schemeClr val="tx1"/>
                </a:solidFill>
                <a:latin typeface="Courier New" panose="02070309020205020404" pitchFamily="49" charset="0"/>
                <a:cs typeface="Courier New" panose="02070309020205020404" pitchFamily="49" charset="0"/>
              </a:rPr>
              <a:t>do</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y = f (x, y);</a:t>
            </a:r>
          </a:p>
          <a:p>
            <a:r>
              <a:rPr lang="en-US" sz="1800" dirty="0">
                <a:solidFill>
                  <a:schemeClr val="tx1"/>
                </a:solidFill>
                <a:latin typeface="Courier New" panose="02070309020205020404" pitchFamily="49" charset="0"/>
                <a:cs typeface="Courier New" panose="02070309020205020404" pitchFamily="49" charset="0"/>
              </a:rPr>
              <a:t>   x = x + 1;</a:t>
            </a:r>
          </a:p>
          <a:p>
            <a:r>
              <a:rPr lang="en-US" sz="1800" dirty="0">
                <a:solidFill>
                  <a:schemeClr val="tx1"/>
                </a:solidFill>
                <a:latin typeface="Courier New" panose="02070309020205020404" pitchFamily="49" charset="0"/>
                <a:cs typeface="Courier New" panose="02070309020205020404" pitchFamily="49" charset="0"/>
              </a:rPr>
              <a:t>} while (x &lt; y);</a:t>
            </a:r>
          </a:p>
          <a:p>
            <a:r>
              <a:rPr lang="en-US" sz="1800" dirty="0" err="1">
                <a:solidFill>
                  <a:schemeClr val="tx1"/>
                </a:solidFill>
                <a:latin typeface="Courier New" panose="02070309020205020404" pitchFamily="49" charset="0"/>
                <a:cs typeface="Courier New" panose="02070309020205020404" pitchFamily="49" charset="0"/>
              </a:rPr>
              <a:t>println</a:t>
            </a:r>
            <a:r>
              <a:rPr lang="en-US" sz="1800" dirty="0">
                <a:solidFill>
                  <a:schemeClr val="tx1"/>
                </a:solidFill>
                <a:latin typeface="Courier New" panose="02070309020205020404" pitchFamily="49" charset="0"/>
                <a:cs typeface="Courier New" panose="02070309020205020404" pitchFamily="49" charset="0"/>
              </a:rPr>
              <a:t> (y)</a:t>
            </a:r>
          </a:p>
        </p:txBody>
      </p:sp>
      <p:sp>
        <p:nvSpPr>
          <p:cNvPr id="73" name="Rectangle 72">
            <a:extLst>
              <a:ext uri="{FF2B5EF4-FFF2-40B4-BE49-F238E27FC236}">
                <a16:creationId xmlns:a16="http://schemas.microsoft.com/office/drawing/2014/main" id="{0A66044A-ACCF-4740-A976-3CDF05168A86}"/>
              </a:ext>
            </a:extLst>
          </p:cNvPr>
          <p:cNvSpPr/>
          <p:nvPr/>
        </p:nvSpPr>
        <p:spPr>
          <a:xfrm>
            <a:off x="5933232" y="6237311"/>
            <a:ext cx="3103264"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grpSp>
        <p:nvGrpSpPr>
          <p:cNvPr id="39" name="Group 38">
            <a:extLst>
              <a:ext uri="{FF2B5EF4-FFF2-40B4-BE49-F238E27FC236}">
                <a16:creationId xmlns:a16="http://schemas.microsoft.com/office/drawing/2014/main" id="{D449EC7B-F4E5-4835-BC9D-255034E9B4B5}"/>
              </a:ext>
            </a:extLst>
          </p:cNvPr>
          <p:cNvGrpSpPr>
            <a:grpSpLocks/>
          </p:cNvGrpSpPr>
          <p:nvPr/>
        </p:nvGrpSpPr>
        <p:grpSpPr bwMode="auto">
          <a:xfrm>
            <a:off x="6230725" y="3084488"/>
            <a:ext cx="555625" cy="469900"/>
            <a:chOff x="3838" y="2684"/>
            <a:chExt cx="350" cy="296"/>
          </a:xfrm>
        </p:grpSpPr>
        <p:sp>
          <p:nvSpPr>
            <p:cNvPr id="84" name="Oval 83">
              <a:extLst>
                <a:ext uri="{FF2B5EF4-FFF2-40B4-BE49-F238E27FC236}">
                  <a16:creationId xmlns:a16="http://schemas.microsoft.com/office/drawing/2014/main" id="{B9628EA7-0A3B-4A53-AE15-37A66EF3A84D}"/>
                </a:ext>
              </a:extLst>
            </p:cNvPr>
            <p:cNvSpPr>
              <a:spLocks noChangeArrowheads="1"/>
            </p:cNvSpPr>
            <p:nvPr/>
          </p:nvSpPr>
          <p:spPr bwMode="auto">
            <a:xfrm>
              <a:off x="38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85" name="Text Box 12">
              <a:extLst>
                <a:ext uri="{FF2B5EF4-FFF2-40B4-BE49-F238E27FC236}">
                  <a16:creationId xmlns:a16="http://schemas.microsoft.com/office/drawing/2014/main" id="{8E18C3D9-4C73-49FB-B22C-947F4501299C}"/>
                </a:ext>
              </a:extLst>
            </p:cNvPr>
            <p:cNvSpPr txBox="1">
              <a:spLocks noChangeArrowheads="1"/>
            </p:cNvSpPr>
            <p:nvPr/>
          </p:nvSpPr>
          <p:spPr bwMode="auto">
            <a:xfrm>
              <a:off x="3915" y="2707"/>
              <a:ext cx="189" cy="233"/>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800">
                  <a:solidFill>
                    <a:schemeClr val="tx1"/>
                  </a:solidFill>
                </a:rPr>
                <a:t>1</a:t>
              </a:r>
            </a:p>
          </p:txBody>
        </p:sp>
      </p:grpSp>
      <p:sp>
        <p:nvSpPr>
          <p:cNvPr id="40" name="Line 16">
            <a:extLst>
              <a:ext uri="{FF2B5EF4-FFF2-40B4-BE49-F238E27FC236}">
                <a16:creationId xmlns:a16="http://schemas.microsoft.com/office/drawing/2014/main" id="{EF303C1C-5686-4EDF-9B1F-A1701310885A}"/>
              </a:ext>
            </a:extLst>
          </p:cNvPr>
          <p:cNvSpPr>
            <a:spLocks noChangeShapeType="1"/>
          </p:cNvSpPr>
          <p:nvPr/>
        </p:nvSpPr>
        <p:spPr bwMode="auto">
          <a:xfrm>
            <a:off x="6508537" y="2776513"/>
            <a:ext cx="0" cy="29527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41" name="Text Box 27">
            <a:extLst>
              <a:ext uri="{FF2B5EF4-FFF2-40B4-BE49-F238E27FC236}">
                <a16:creationId xmlns:a16="http://schemas.microsoft.com/office/drawing/2014/main" id="{5FDDBAA6-0DE4-4468-9967-7C0E4FC90BCB}"/>
              </a:ext>
            </a:extLst>
          </p:cNvPr>
          <p:cNvSpPr txBox="1">
            <a:spLocks noChangeArrowheads="1"/>
          </p:cNvSpPr>
          <p:nvPr/>
        </p:nvSpPr>
        <p:spPr bwMode="auto">
          <a:xfrm>
            <a:off x="5436096" y="3149575"/>
            <a:ext cx="749300" cy="369332"/>
          </a:xfrm>
          <a:prstGeom prst="rect">
            <a:avLst/>
          </a:prstGeom>
          <a:noFill/>
          <a:ln w="12700">
            <a:noFill/>
            <a:miter lim="800000"/>
            <a:headEnd type="none" w="sm" len="sm"/>
            <a:tailEnd type="none" w="sm" len="sm"/>
          </a:ln>
        </p:spPr>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 0</a:t>
            </a:r>
          </a:p>
        </p:txBody>
      </p:sp>
      <p:sp>
        <p:nvSpPr>
          <p:cNvPr id="74" name="Oval 73">
            <a:extLst>
              <a:ext uri="{FF2B5EF4-FFF2-40B4-BE49-F238E27FC236}">
                <a16:creationId xmlns:a16="http://schemas.microsoft.com/office/drawing/2014/main" id="{FDE3B847-A7AA-4F50-A54F-80DC1A35EC7A}"/>
              </a:ext>
            </a:extLst>
          </p:cNvPr>
          <p:cNvSpPr>
            <a:spLocks noChangeArrowheads="1"/>
          </p:cNvSpPr>
          <p:nvPr/>
        </p:nvSpPr>
        <p:spPr bwMode="auto">
          <a:xfrm>
            <a:off x="5811625" y="4759300"/>
            <a:ext cx="555625" cy="469900"/>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75" name="Text Box 23">
            <a:extLst>
              <a:ext uri="{FF2B5EF4-FFF2-40B4-BE49-F238E27FC236}">
                <a16:creationId xmlns:a16="http://schemas.microsoft.com/office/drawing/2014/main" id="{BF311C12-33BB-432F-B8CD-AE875B83D7A3}"/>
              </a:ext>
            </a:extLst>
          </p:cNvPr>
          <p:cNvSpPr txBox="1">
            <a:spLocks noChangeArrowheads="1"/>
          </p:cNvSpPr>
          <p:nvPr/>
        </p:nvSpPr>
        <p:spPr bwMode="auto">
          <a:xfrm>
            <a:off x="5944930" y="4795813"/>
            <a:ext cx="300082" cy="36933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chemeClr val="tx1"/>
                </a:solidFill>
              </a:rPr>
              <a:t>3</a:t>
            </a:r>
          </a:p>
        </p:txBody>
      </p:sp>
      <p:sp>
        <p:nvSpPr>
          <p:cNvPr id="76" name="Oval 75">
            <a:extLst>
              <a:ext uri="{FF2B5EF4-FFF2-40B4-BE49-F238E27FC236}">
                <a16:creationId xmlns:a16="http://schemas.microsoft.com/office/drawing/2014/main" id="{B9861D91-2EE9-4C44-B888-65772D5C73F8}"/>
              </a:ext>
            </a:extLst>
          </p:cNvPr>
          <p:cNvSpPr>
            <a:spLocks noChangeArrowheads="1"/>
          </p:cNvSpPr>
          <p:nvPr/>
        </p:nvSpPr>
        <p:spPr bwMode="auto">
          <a:xfrm>
            <a:off x="6230725" y="3954438"/>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77" name="Text Box 20">
            <a:extLst>
              <a:ext uri="{FF2B5EF4-FFF2-40B4-BE49-F238E27FC236}">
                <a16:creationId xmlns:a16="http://schemas.microsoft.com/office/drawing/2014/main" id="{A04A8029-17FC-4161-941C-D28D68E61E2D}"/>
              </a:ext>
            </a:extLst>
          </p:cNvPr>
          <p:cNvSpPr txBox="1">
            <a:spLocks noChangeArrowheads="1"/>
          </p:cNvSpPr>
          <p:nvPr/>
        </p:nvSpPr>
        <p:spPr bwMode="auto">
          <a:xfrm>
            <a:off x="6364030" y="3990950"/>
            <a:ext cx="300082" cy="36933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chemeClr val="tx1"/>
                </a:solidFill>
              </a:rPr>
              <a:t>2</a:t>
            </a:r>
          </a:p>
        </p:txBody>
      </p:sp>
      <p:sp>
        <p:nvSpPr>
          <p:cNvPr id="78" name="Line 24">
            <a:extLst>
              <a:ext uri="{FF2B5EF4-FFF2-40B4-BE49-F238E27FC236}">
                <a16:creationId xmlns:a16="http://schemas.microsoft.com/office/drawing/2014/main" id="{1C07F6A3-5EBD-4A69-9B1E-103F35D058F2}"/>
              </a:ext>
            </a:extLst>
          </p:cNvPr>
          <p:cNvSpPr>
            <a:spLocks noChangeShapeType="1"/>
          </p:cNvSpPr>
          <p:nvPr/>
        </p:nvSpPr>
        <p:spPr bwMode="auto">
          <a:xfrm flipH="1">
            <a:off x="6202150" y="4425925"/>
            <a:ext cx="177800" cy="349250"/>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79" name="Text Box 25">
            <a:extLst>
              <a:ext uri="{FF2B5EF4-FFF2-40B4-BE49-F238E27FC236}">
                <a16:creationId xmlns:a16="http://schemas.microsoft.com/office/drawing/2014/main" id="{3AB21724-5A3E-49E7-82E7-EFEB34AEF723}"/>
              </a:ext>
            </a:extLst>
          </p:cNvPr>
          <p:cNvSpPr txBox="1">
            <a:spLocks noChangeArrowheads="1"/>
          </p:cNvSpPr>
          <p:nvPr/>
        </p:nvSpPr>
        <p:spPr bwMode="auto">
          <a:xfrm>
            <a:off x="5364088" y="4303688"/>
            <a:ext cx="1008698" cy="369332"/>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&gt;= y</a:t>
            </a:r>
          </a:p>
        </p:txBody>
      </p:sp>
      <p:sp>
        <p:nvSpPr>
          <p:cNvPr id="80" name="Text Box 26">
            <a:extLst>
              <a:ext uri="{FF2B5EF4-FFF2-40B4-BE49-F238E27FC236}">
                <a16:creationId xmlns:a16="http://schemas.microsoft.com/office/drawing/2014/main" id="{1E35CA59-5FA2-4098-8407-E55266537C2C}"/>
              </a:ext>
            </a:extLst>
          </p:cNvPr>
          <p:cNvSpPr txBox="1">
            <a:spLocks noChangeArrowheads="1"/>
          </p:cNvSpPr>
          <p:nvPr/>
        </p:nvSpPr>
        <p:spPr bwMode="auto">
          <a:xfrm>
            <a:off x="7005727" y="4515775"/>
            <a:ext cx="749300" cy="369332"/>
          </a:xfrm>
          <a:prstGeom prst="rect">
            <a:avLst/>
          </a:prstGeom>
          <a:noFill/>
          <a:ln w="12700">
            <a:noFill/>
            <a:miter lim="800000"/>
            <a:headEnd type="none" w="sm" len="sm"/>
            <a:tailEnd type="none" w="sm" len="sm"/>
          </a:ln>
        </p:spPr>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&lt; y</a:t>
            </a:r>
          </a:p>
        </p:txBody>
      </p:sp>
      <p:cxnSp>
        <p:nvCxnSpPr>
          <p:cNvPr id="81" name="AutoShape 30">
            <a:extLst>
              <a:ext uri="{FF2B5EF4-FFF2-40B4-BE49-F238E27FC236}">
                <a16:creationId xmlns:a16="http://schemas.microsoft.com/office/drawing/2014/main" id="{25F62E5C-C9E1-4B99-9730-33597B2D3F04}"/>
              </a:ext>
            </a:extLst>
          </p:cNvPr>
          <p:cNvCxnSpPr>
            <a:cxnSpLocks noChangeShapeType="1"/>
            <a:stCxn id="76" idx="5"/>
            <a:endCxn id="76" idx="7"/>
          </p:cNvCxnSpPr>
          <p:nvPr/>
        </p:nvCxnSpPr>
        <p:spPr bwMode="auto">
          <a:xfrm rot="5400000" flipH="1">
            <a:off x="6537906" y="4188594"/>
            <a:ext cx="333375" cy="1587"/>
          </a:xfrm>
          <a:prstGeom prst="curvedConnector5">
            <a:avLst>
              <a:gd name="adj1" fmla="val -68801"/>
              <a:gd name="adj2" fmla="val -85117706"/>
              <a:gd name="adj3" fmla="val 168801"/>
            </a:avLst>
          </a:prstGeom>
          <a:noFill/>
          <a:ln w="12700">
            <a:solidFill>
              <a:schemeClr val="tx1"/>
            </a:solidFill>
            <a:round/>
            <a:headEnd type="none" w="sm" len="sm"/>
            <a:tailEnd type="triangle" w="med" len="med"/>
          </a:ln>
        </p:spPr>
      </p:cxnSp>
      <p:sp>
        <p:nvSpPr>
          <p:cNvPr id="82" name="Text Box 53">
            <a:extLst>
              <a:ext uri="{FF2B5EF4-FFF2-40B4-BE49-F238E27FC236}">
                <a16:creationId xmlns:a16="http://schemas.microsoft.com/office/drawing/2014/main" id="{FB370E0B-D76A-4A16-BCFB-DA398A5BDD4F}"/>
              </a:ext>
            </a:extLst>
          </p:cNvPr>
          <p:cNvSpPr txBox="1">
            <a:spLocks noChangeArrowheads="1"/>
          </p:cNvSpPr>
          <p:nvPr/>
        </p:nvSpPr>
        <p:spPr bwMode="auto">
          <a:xfrm>
            <a:off x="6764929" y="3998518"/>
            <a:ext cx="1333092" cy="50783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nSpc>
                <a:spcPct val="50000"/>
              </a:lnSpc>
              <a:spcBef>
                <a:spcPct val="50000"/>
              </a:spcBef>
            </a:pPr>
            <a:r>
              <a:rPr lang="en-US" sz="1800" dirty="0">
                <a:solidFill>
                  <a:schemeClr val="tx1"/>
                </a:solidFill>
                <a:latin typeface="Helvetica" panose="020B0604020202020204" pitchFamily="34" charset="0"/>
                <a:cs typeface="Helvetica" panose="020B0604020202020204" pitchFamily="34" charset="0"/>
              </a:rPr>
              <a:t>y = f (x, y)</a:t>
            </a:r>
          </a:p>
          <a:p>
            <a:pPr>
              <a:lnSpc>
                <a:spcPct val="50000"/>
              </a:lnSpc>
              <a:spcBef>
                <a:spcPct val="50000"/>
              </a:spcBef>
            </a:pPr>
            <a:r>
              <a:rPr lang="en-US" sz="1800" dirty="0">
                <a:solidFill>
                  <a:schemeClr val="tx1"/>
                </a:solidFill>
                <a:latin typeface="Helvetica" panose="020B0604020202020204" pitchFamily="34" charset="0"/>
                <a:cs typeface="Helvetica" panose="020B0604020202020204" pitchFamily="34" charset="0"/>
              </a:rPr>
              <a:t>x = x+1</a:t>
            </a:r>
          </a:p>
        </p:txBody>
      </p:sp>
      <p:sp>
        <p:nvSpPr>
          <p:cNvPr id="83" name="Line 41">
            <a:extLst>
              <a:ext uri="{FF2B5EF4-FFF2-40B4-BE49-F238E27FC236}">
                <a16:creationId xmlns:a16="http://schemas.microsoft.com/office/drawing/2014/main" id="{0565CAFE-67F9-4E55-854C-DA720E532C17}"/>
              </a:ext>
            </a:extLst>
          </p:cNvPr>
          <p:cNvSpPr>
            <a:spLocks noChangeShapeType="1"/>
          </p:cNvSpPr>
          <p:nvPr/>
        </p:nvSpPr>
        <p:spPr bwMode="auto">
          <a:xfrm flipH="1">
            <a:off x="6508537" y="3559150"/>
            <a:ext cx="1588" cy="388938"/>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Tree>
    <p:extLst>
      <p:ext uri="{BB962C8B-B14F-4D97-AF65-F5344CB8AC3E}">
        <p14:creationId xmlns:p14="http://schemas.microsoft.com/office/powerpoint/2010/main" val="4279560074"/>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Black- vs. White-box</a:t>
            </a:r>
          </a:p>
        </p:txBody>
      </p:sp>
      <p:sp>
        <p:nvSpPr>
          <p:cNvPr id="3" name="Content Placeholder 2"/>
          <p:cNvSpPr>
            <a:spLocks noGrp="1"/>
          </p:cNvSpPr>
          <p:nvPr>
            <p:ph idx="1"/>
          </p:nvPr>
        </p:nvSpPr>
        <p:spPr>
          <a:xfrm>
            <a:off x="899592" y="1412776"/>
            <a:ext cx="6048672" cy="4752528"/>
          </a:xfrm>
        </p:spPr>
        <p:txBody>
          <a:bodyPr/>
          <a:lstStyle/>
          <a:p>
            <a:r>
              <a:rPr lang="en-CA" sz="2800" dirty="0"/>
              <a:t>Black-box testing</a:t>
            </a:r>
          </a:p>
          <a:p>
            <a:pPr lvl="1"/>
            <a:r>
              <a:rPr lang="en-CA" sz="2400" dirty="0"/>
              <a:t>Testing, either functional or non-functional, without reference to the internal structure of the component or system</a:t>
            </a:r>
          </a:p>
          <a:p>
            <a:pPr lvl="2"/>
            <a:r>
              <a:rPr lang="en-CA" sz="2000" dirty="0"/>
              <a:t>Synonyms: specification-based testing </a:t>
            </a:r>
            <a:endParaRPr lang="en-CA" sz="2800" dirty="0"/>
          </a:p>
          <a:p>
            <a:r>
              <a:rPr lang="en-CA" sz="2800" dirty="0"/>
              <a:t>White-box testing</a:t>
            </a:r>
          </a:p>
          <a:p>
            <a:pPr lvl="1"/>
            <a:r>
              <a:rPr lang="en-CA" sz="2400" dirty="0"/>
              <a:t>Procedure to derive and/or select test cases based on an analysis of the internal structure of a component or system </a:t>
            </a:r>
          </a:p>
          <a:p>
            <a:pPr lvl="2"/>
            <a:r>
              <a:rPr lang="en-CA" sz="2000" dirty="0"/>
              <a:t>Synonyms: structural, </a:t>
            </a:r>
            <a:r>
              <a:rPr lang="en-US" sz="2000" dirty="0"/>
              <a:t>glass box, open box testing</a:t>
            </a:r>
            <a:endParaRPr lang="en-CA" sz="2000" dirty="0"/>
          </a:p>
        </p:txBody>
      </p:sp>
      <p:sp>
        <p:nvSpPr>
          <p:cNvPr id="4" name="Slide Number Placeholder 4">
            <a:extLst>
              <a:ext uri="{FF2B5EF4-FFF2-40B4-BE49-F238E27FC236}">
                <a16:creationId xmlns:a16="http://schemas.microsoft.com/office/drawing/2014/main" id="{8331B1F8-A3F2-4451-BBA5-C7A388BACDA0}"/>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3</a:t>
            </a:fld>
            <a:endParaRPr lang="en-US" altLang="ja-JP"/>
          </a:p>
        </p:txBody>
      </p:sp>
      <p:grpSp>
        <p:nvGrpSpPr>
          <p:cNvPr id="8" name="Group 7">
            <a:extLst>
              <a:ext uri="{FF2B5EF4-FFF2-40B4-BE49-F238E27FC236}">
                <a16:creationId xmlns:a16="http://schemas.microsoft.com/office/drawing/2014/main" id="{EF69A7A2-3473-4409-9F4C-BC7E297E5C86}"/>
              </a:ext>
            </a:extLst>
          </p:cNvPr>
          <p:cNvGrpSpPr/>
          <p:nvPr/>
        </p:nvGrpSpPr>
        <p:grpSpPr>
          <a:xfrm>
            <a:off x="6516216" y="2204864"/>
            <a:ext cx="2279101" cy="3310574"/>
            <a:chOff x="6516216" y="2204864"/>
            <a:chExt cx="2279101" cy="3310574"/>
          </a:xfrm>
        </p:grpSpPr>
        <p:pic>
          <p:nvPicPr>
            <p:cNvPr id="5" name="Picture 2">
              <a:extLst>
                <a:ext uri="{FF2B5EF4-FFF2-40B4-BE49-F238E27FC236}">
                  <a16:creationId xmlns:a16="http://schemas.microsoft.com/office/drawing/2014/main" id="{1CB5545B-886B-4389-85BA-F0B712768A48}"/>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516216" y="2204864"/>
              <a:ext cx="2279101" cy="3048964"/>
            </a:xfrm>
            <a:prstGeom prst="rect">
              <a:avLst/>
            </a:prstGeom>
            <a:noFill/>
            <a:ln w="9525">
              <a:noFill/>
              <a:miter lim="800000"/>
              <a:headEnd/>
              <a:tailEnd/>
            </a:ln>
          </p:spPr>
        </p:pic>
        <p:sp>
          <p:nvSpPr>
            <p:cNvPr id="6" name="Rectangle 5">
              <a:extLst>
                <a:ext uri="{FF2B5EF4-FFF2-40B4-BE49-F238E27FC236}">
                  <a16:creationId xmlns:a16="http://schemas.microsoft.com/office/drawing/2014/main" id="{51F20245-8479-41CE-872F-5FB43B9E469D}"/>
                </a:ext>
              </a:extLst>
            </p:cNvPr>
            <p:cNvSpPr/>
            <p:nvPr/>
          </p:nvSpPr>
          <p:spPr>
            <a:xfrm>
              <a:off x="7524328" y="5253828"/>
              <a:ext cx="889987" cy="261610"/>
            </a:xfrm>
            <a:prstGeom prst="rect">
              <a:avLst/>
            </a:prstGeom>
          </p:spPr>
          <p:txBody>
            <a:bodyPr wrap="none">
              <a:spAutoFit/>
            </a:bodyPr>
            <a:lstStyle/>
            <a:p>
              <a:r>
                <a:rPr lang="en-CA" sz="1050" dirty="0">
                  <a:solidFill>
                    <a:srgbClr val="FF0000"/>
                  </a:solidFill>
                </a:rPr>
                <a:t>Black-box</a:t>
              </a:r>
              <a:endParaRPr lang="en-US" sz="1050" dirty="0">
                <a:solidFill>
                  <a:srgbClr val="FF0000"/>
                </a:solidFill>
              </a:endParaRPr>
            </a:p>
          </p:txBody>
        </p:sp>
        <p:sp>
          <p:nvSpPr>
            <p:cNvPr id="7" name="Rectangle 6">
              <a:extLst>
                <a:ext uri="{FF2B5EF4-FFF2-40B4-BE49-F238E27FC236}">
                  <a16:creationId xmlns:a16="http://schemas.microsoft.com/office/drawing/2014/main" id="{97575769-A166-479E-AD53-6EBD59D51A0F}"/>
                </a:ext>
              </a:extLst>
            </p:cNvPr>
            <p:cNvSpPr/>
            <p:nvPr/>
          </p:nvSpPr>
          <p:spPr>
            <a:xfrm>
              <a:off x="6562686" y="2636912"/>
              <a:ext cx="893193" cy="253916"/>
            </a:xfrm>
            <a:prstGeom prst="rect">
              <a:avLst/>
            </a:prstGeom>
          </p:spPr>
          <p:txBody>
            <a:bodyPr wrap="none">
              <a:spAutoFit/>
            </a:bodyPr>
            <a:lstStyle/>
            <a:p>
              <a:r>
                <a:rPr lang="en-CA" sz="1050" dirty="0">
                  <a:solidFill>
                    <a:srgbClr val="FF0000"/>
                  </a:solidFill>
                </a:rPr>
                <a:t>White-box</a:t>
              </a:r>
              <a:endParaRPr lang="en-US" sz="1050" dirty="0">
                <a:solidFill>
                  <a:srgbClr val="FF0000"/>
                </a:solidFill>
              </a:endParaRPr>
            </a:p>
          </p:txBody>
        </p:sp>
      </p:grpSp>
    </p:spTree>
    <p:extLst>
      <p:ext uri="{BB962C8B-B14F-4D97-AF65-F5344CB8AC3E}">
        <p14:creationId xmlns:p14="http://schemas.microsoft.com/office/powerpoint/2010/main" val="3273643367"/>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4532312"/>
          </a:xfrm>
        </p:spPr>
        <p:txBody>
          <a:bodyPr/>
          <a:lstStyle/>
          <a:p>
            <a:r>
              <a:rPr lang="en-US" sz="2800" dirty="0"/>
              <a:t>The </a:t>
            </a:r>
            <a:r>
              <a:rPr lang="en-US" sz="2800" b="1" dirty="0">
                <a:latin typeface="Courier New" panose="02070309020205020404" pitchFamily="49" charset="0"/>
                <a:cs typeface="Courier New" panose="02070309020205020404" pitchFamily="49" charset="0"/>
              </a:rPr>
              <a:t>do</a:t>
            </a:r>
            <a:r>
              <a:rPr lang="en-US" sz="2800" dirty="0"/>
              <a:t> Loop with </a:t>
            </a:r>
            <a:r>
              <a:rPr lang="en-US" sz="2800" b="1" dirty="0">
                <a:latin typeface="Courier New" panose="02070309020205020404" pitchFamily="49" charset="0"/>
                <a:cs typeface="Courier New" panose="02070309020205020404" pitchFamily="49" charset="0"/>
              </a:rPr>
              <a:t>break</a:t>
            </a:r>
            <a:r>
              <a:rPr lang="en-US" sz="2800" dirty="0"/>
              <a:t> and </a:t>
            </a:r>
            <a:r>
              <a:rPr lang="en-US" sz="2800" b="1" dirty="0">
                <a:latin typeface="Courier New" panose="02070309020205020404" pitchFamily="49" charset="0"/>
                <a:cs typeface="Courier New" panose="02070309020205020404" pitchFamily="49" charset="0"/>
              </a:rPr>
              <a:t>continue</a:t>
            </a:r>
          </a:p>
          <a:p>
            <a:endParaRPr lang="en-US" sz="2800" dirty="0"/>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30</a:t>
            </a:fld>
            <a:endParaRPr lang="en-US" altLang="ja-JP"/>
          </a:p>
        </p:txBody>
      </p:sp>
      <p:sp>
        <p:nvSpPr>
          <p:cNvPr id="13" name="Text Box 4">
            <a:extLst>
              <a:ext uri="{FF2B5EF4-FFF2-40B4-BE49-F238E27FC236}">
                <a16:creationId xmlns:a16="http://schemas.microsoft.com/office/drawing/2014/main" id="{E067A8D1-588E-4070-92DB-AD313499EA7E}"/>
              </a:ext>
            </a:extLst>
          </p:cNvPr>
          <p:cNvSpPr txBox="1">
            <a:spLocks noChangeArrowheads="1"/>
          </p:cNvSpPr>
          <p:nvPr/>
        </p:nvSpPr>
        <p:spPr bwMode="auto">
          <a:xfrm>
            <a:off x="1092423" y="2159436"/>
            <a:ext cx="3075414" cy="3785652"/>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dirty="0">
                <a:solidFill>
                  <a:schemeClr val="tx1"/>
                </a:solidFill>
                <a:latin typeface="Courier New" panose="02070309020205020404" pitchFamily="49" charset="0"/>
                <a:cs typeface="Courier New" panose="02070309020205020404" pitchFamily="49" charset="0"/>
              </a:rPr>
              <a:t>x = 0;</a:t>
            </a:r>
          </a:p>
          <a:p>
            <a:r>
              <a:rPr lang="en-US" sz="1600" dirty="0">
                <a:solidFill>
                  <a:schemeClr val="tx1"/>
                </a:solidFill>
                <a:latin typeface="Courier New" panose="02070309020205020404" pitchFamily="49" charset="0"/>
                <a:cs typeface="Courier New" panose="02070309020205020404" pitchFamily="49" charset="0"/>
              </a:rPr>
              <a:t>while (x &lt; y)</a:t>
            </a:r>
          </a:p>
          <a:p>
            <a:r>
              <a:rPr lang="en-US" sz="1600"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   y = f (x, y);</a:t>
            </a:r>
          </a:p>
          <a:p>
            <a:r>
              <a:rPr lang="en-US" sz="1600" dirty="0">
                <a:solidFill>
                  <a:schemeClr val="tx1"/>
                </a:solidFill>
                <a:latin typeface="Courier New" panose="02070309020205020404" pitchFamily="49" charset="0"/>
                <a:cs typeface="Courier New" panose="02070309020205020404" pitchFamily="49" charset="0"/>
              </a:rPr>
              <a:t>   if (y == 0)</a:t>
            </a:r>
          </a:p>
          <a:p>
            <a:r>
              <a:rPr lang="en-US" sz="1600" dirty="0">
                <a:solidFill>
                  <a:schemeClr val="tx1"/>
                </a:solidFill>
                <a:latin typeface="Courier New" panose="02070309020205020404" pitchFamily="49" charset="0"/>
                <a:cs typeface="Courier New" panose="02070309020205020404" pitchFamily="49" charset="0"/>
              </a:rPr>
              <a:t>   {</a:t>
            </a:r>
          </a:p>
          <a:p>
            <a:r>
              <a:rPr lang="en-US" sz="1600" dirty="0">
                <a:solidFill>
                  <a:schemeClr val="tx1"/>
                </a:solidFill>
                <a:latin typeface="Courier New" panose="02070309020205020404" pitchFamily="49" charset="0"/>
                <a:cs typeface="Courier New" panose="02070309020205020404" pitchFamily="49" charset="0"/>
              </a:rPr>
              <a:t>      break;</a:t>
            </a:r>
          </a:p>
          <a:p>
            <a:r>
              <a:rPr lang="en-US" sz="1600" dirty="0">
                <a:solidFill>
                  <a:schemeClr val="tx1"/>
                </a:solidFill>
                <a:latin typeface="Courier New" panose="02070309020205020404" pitchFamily="49" charset="0"/>
                <a:cs typeface="Courier New" panose="02070309020205020404" pitchFamily="49" charset="0"/>
              </a:rPr>
              <a:t>   } else if (y &lt; 0)</a:t>
            </a:r>
          </a:p>
          <a:p>
            <a:r>
              <a:rPr lang="en-US" sz="1600" dirty="0">
                <a:solidFill>
                  <a:schemeClr val="tx1"/>
                </a:solidFill>
                <a:latin typeface="Courier New" panose="02070309020205020404" pitchFamily="49" charset="0"/>
                <a:cs typeface="Courier New" panose="02070309020205020404" pitchFamily="49" charset="0"/>
              </a:rPr>
              <a:t>   {</a:t>
            </a:r>
          </a:p>
          <a:p>
            <a:r>
              <a:rPr lang="en-US" sz="1600" dirty="0">
                <a:solidFill>
                  <a:schemeClr val="tx1"/>
                </a:solidFill>
                <a:latin typeface="Courier New" panose="02070309020205020404" pitchFamily="49" charset="0"/>
                <a:cs typeface="Courier New" panose="02070309020205020404" pitchFamily="49" charset="0"/>
              </a:rPr>
              <a:t>      y = y*2;</a:t>
            </a:r>
          </a:p>
          <a:p>
            <a:r>
              <a:rPr lang="en-US" sz="1600" dirty="0">
                <a:solidFill>
                  <a:schemeClr val="tx1"/>
                </a:solidFill>
                <a:latin typeface="Courier New" panose="02070309020205020404" pitchFamily="49" charset="0"/>
                <a:cs typeface="Courier New" panose="02070309020205020404" pitchFamily="49" charset="0"/>
              </a:rPr>
              <a:t>      continue;</a:t>
            </a:r>
          </a:p>
          <a:p>
            <a:r>
              <a:rPr lang="en-US" sz="1600" dirty="0">
                <a:solidFill>
                  <a:schemeClr val="tx1"/>
                </a:solidFill>
                <a:latin typeface="Courier New" panose="02070309020205020404" pitchFamily="49" charset="0"/>
                <a:cs typeface="Courier New" panose="02070309020205020404" pitchFamily="49" charset="0"/>
              </a:rPr>
              <a:t>   }</a:t>
            </a:r>
          </a:p>
          <a:p>
            <a:r>
              <a:rPr lang="en-US" sz="1600" dirty="0">
                <a:solidFill>
                  <a:schemeClr val="tx1"/>
                </a:solidFill>
                <a:latin typeface="Courier New" panose="02070309020205020404" pitchFamily="49" charset="0"/>
                <a:cs typeface="Courier New" panose="02070309020205020404" pitchFamily="49" charset="0"/>
              </a:rPr>
              <a:t>   x = x + 1;</a:t>
            </a:r>
          </a:p>
          <a:p>
            <a:r>
              <a:rPr lang="en-US" sz="1600"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print (y);</a:t>
            </a:r>
          </a:p>
        </p:txBody>
      </p:sp>
      <p:sp>
        <p:nvSpPr>
          <p:cNvPr id="73" name="Rectangle 72">
            <a:extLst>
              <a:ext uri="{FF2B5EF4-FFF2-40B4-BE49-F238E27FC236}">
                <a16:creationId xmlns:a16="http://schemas.microsoft.com/office/drawing/2014/main" id="{0A66044A-ACCF-4740-A976-3CDF05168A86}"/>
              </a:ext>
            </a:extLst>
          </p:cNvPr>
          <p:cNvSpPr/>
          <p:nvPr/>
        </p:nvSpPr>
        <p:spPr>
          <a:xfrm>
            <a:off x="5933232" y="6237311"/>
            <a:ext cx="3103264"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grpSp>
        <p:nvGrpSpPr>
          <p:cNvPr id="7" name="Group 6"/>
          <p:cNvGrpSpPr/>
          <p:nvPr/>
        </p:nvGrpSpPr>
        <p:grpSpPr>
          <a:xfrm>
            <a:off x="5076056" y="1925314"/>
            <a:ext cx="3355774" cy="4077791"/>
            <a:chOff x="5076056" y="1925314"/>
            <a:chExt cx="3355774" cy="4077791"/>
          </a:xfrm>
        </p:grpSpPr>
        <p:sp>
          <p:nvSpPr>
            <p:cNvPr id="23" name="Oval 22">
              <a:extLst>
                <a:ext uri="{FF2B5EF4-FFF2-40B4-BE49-F238E27FC236}">
                  <a16:creationId xmlns:a16="http://schemas.microsoft.com/office/drawing/2014/main" id="{45E3D216-D398-4689-8984-EBA4999A5AE6}"/>
                </a:ext>
              </a:extLst>
            </p:cNvPr>
            <p:cNvSpPr>
              <a:spLocks noChangeArrowheads="1"/>
            </p:cNvSpPr>
            <p:nvPr/>
          </p:nvSpPr>
          <p:spPr bwMode="auto">
            <a:xfrm>
              <a:off x="5967335" y="2150248"/>
              <a:ext cx="412320" cy="343198"/>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24" name="Text Box 12">
              <a:extLst>
                <a:ext uri="{FF2B5EF4-FFF2-40B4-BE49-F238E27FC236}">
                  <a16:creationId xmlns:a16="http://schemas.microsoft.com/office/drawing/2014/main" id="{2CFA7192-0569-4911-A344-061A745FD9CA}"/>
                </a:ext>
              </a:extLst>
            </p:cNvPr>
            <p:cNvSpPr txBox="1">
              <a:spLocks noChangeArrowheads="1"/>
            </p:cNvSpPr>
            <p:nvPr/>
          </p:nvSpPr>
          <p:spPr bwMode="auto">
            <a:xfrm>
              <a:off x="6058045" y="2176915"/>
              <a:ext cx="213169" cy="247267"/>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600" dirty="0">
                  <a:solidFill>
                    <a:schemeClr val="tx1"/>
                  </a:solidFill>
                </a:rPr>
                <a:t>1</a:t>
              </a:r>
            </a:p>
          </p:txBody>
        </p:sp>
        <p:sp>
          <p:nvSpPr>
            <p:cNvPr id="25" name="Line 16">
              <a:extLst>
                <a:ext uri="{FF2B5EF4-FFF2-40B4-BE49-F238E27FC236}">
                  <a16:creationId xmlns:a16="http://schemas.microsoft.com/office/drawing/2014/main" id="{516CA812-96E8-416C-A456-CF499F0DF938}"/>
                </a:ext>
              </a:extLst>
            </p:cNvPr>
            <p:cNvSpPr>
              <a:spLocks noChangeShapeType="1"/>
            </p:cNvSpPr>
            <p:nvPr/>
          </p:nvSpPr>
          <p:spPr bwMode="auto">
            <a:xfrm>
              <a:off x="6173495" y="1925314"/>
              <a:ext cx="0" cy="215658"/>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26" name="Text Box 27">
              <a:extLst>
                <a:ext uri="{FF2B5EF4-FFF2-40B4-BE49-F238E27FC236}">
                  <a16:creationId xmlns:a16="http://schemas.microsoft.com/office/drawing/2014/main" id="{6917489F-0E78-4863-97AD-E66D4CB32B43}"/>
                </a:ext>
              </a:extLst>
            </p:cNvPr>
            <p:cNvSpPr txBox="1">
              <a:spLocks noChangeArrowheads="1"/>
            </p:cNvSpPr>
            <p:nvPr/>
          </p:nvSpPr>
          <p:spPr bwMode="auto">
            <a:xfrm>
              <a:off x="6330177" y="2197785"/>
              <a:ext cx="690095" cy="307777"/>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Helvetica" panose="020B0604020202020204" pitchFamily="34" charset="0"/>
                  <a:cs typeface="Helvetica" panose="020B0604020202020204" pitchFamily="34" charset="0"/>
                </a:rPr>
                <a:t>x = 0</a:t>
              </a:r>
            </a:p>
          </p:txBody>
        </p:sp>
        <p:grpSp>
          <p:nvGrpSpPr>
            <p:cNvPr id="27" name="Group 26">
              <a:extLst>
                <a:ext uri="{FF2B5EF4-FFF2-40B4-BE49-F238E27FC236}">
                  <a16:creationId xmlns:a16="http://schemas.microsoft.com/office/drawing/2014/main" id="{8DCB951D-75D3-497B-B0F7-158F9A435F3F}"/>
                </a:ext>
              </a:extLst>
            </p:cNvPr>
            <p:cNvGrpSpPr>
              <a:grpSpLocks/>
            </p:cNvGrpSpPr>
            <p:nvPr/>
          </p:nvGrpSpPr>
          <p:grpSpPr bwMode="auto">
            <a:xfrm>
              <a:off x="5967335" y="5659907"/>
              <a:ext cx="412320" cy="343198"/>
              <a:chOff x="3735388" y="2986088"/>
              <a:chExt cx="555625" cy="469900"/>
            </a:xfrm>
          </p:grpSpPr>
          <p:sp>
            <p:nvSpPr>
              <p:cNvPr id="66" name="Oval 65">
                <a:extLst>
                  <a:ext uri="{FF2B5EF4-FFF2-40B4-BE49-F238E27FC236}">
                    <a16:creationId xmlns:a16="http://schemas.microsoft.com/office/drawing/2014/main" id="{4CB6BE1F-E03A-4ECE-AFEF-4C07AB3A8AAE}"/>
                  </a:ext>
                </a:extLst>
              </p:cNvPr>
              <p:cNvSpPr>
                <a:spLocks noChangeArrowheads="1"/>
              </p:cNvSpPr>
              <p:nvPr/>
            </p:nvSpPr>
            <p:spPr bwMode="auto">
              <a:xfrm>
                <a:off x="3735388" y="2986088"/>
                <a:ext cx="555625" cy="469900"/>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67" name="Text Box 23">
                <a:extLst>
                  <a:ext uri="{FF2B5EF4-FFF2-40B4-BE49-F238E27FC236}">
                    <a16:creationId xmlns:a16="http://schemas.microsoft.com/office/drawing/2014/main" id="{4F5B79EB-A47D-40F0-AE41-0392C6C1C087}"/>
                  </a:ext>
                </a:extLst>
              </p:cNvPr>
              <p:cNvSpPr txBox="1">
                <a:spLocks noChangeArrowheads="1"/>
              </p:cNvSpPr>
              <p:nvPr/>
            </p:nvSpPr>
            <p:spPr bwMode="auto">
              <a:xfrm>
                <a:off x="3881518" y="3022601"/>
                <a:ext cx="287258" cy="338554"/>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a:solidFill>
                      <a:schemeClr val="tx1"/>
                    </a:solidFill>
                  </a:rPr>
                  <a:t>8</a:t>
                </a:r>
              </a:p>
            </p:txBody>
          </p:sp>
        </p:grpSp>
        <p:grpSp>
          <p:nvGrpSpPr>
            <p:cNvPr id="28" name="Group 27">
              <a:extLst>
                <a:ext uri="{FF2B5EF4-FFF2-40B4-BE49-F238E27FC236}">
                  <a16:creationId xmlns:a16="http://schemas.microsoft.com/office/drawing/2014/main" id="{30828AB8-CD23-4BD1-8172-0DF2EB71AED8}"/>
                </a:ext>
              </a:extLst>
            </p:cNvPr>
            <p:cNvGrpSpPr>
              <a:grpSpLocks/>
            </p:cNvGrpSpPr>
            <p:nvPr/>
          </p:nvGrpSpPr>
          <p:grpSpPr bwMode="auto">
            <a:xfrm>
              <a:off x="6468009" y="3366512"/>
              <a:ext cx="412320" cy="343198"/>
              <a:chOff x="7398648" y="3284261"/>
              <a:chExt cx="555625" cy="469900"/>
            </a:xfrm>
          </p:grpSpPr>
          <p:sp>
            <p:nvSpPr>
              <p:cNvPr id="64" name="Oval 63">
                <a:extLst>
                  <a:ext uri="{FF2B5EF4-FFF2-40B4-BE49-F238E27FC236}">
                    <a16:creationId xmlns:a16="http://schemas.microsoft.com/office/drawing/2014/main" id="{20388B55-C4A3-49E3-A6A5-54B89A3543B9}"/>
                  </a:ext>
                </a:extLst>
              </p:cNvPr>
              <p:cNvSpPr>
                <a:spLocks noChangeArrowheads="1"/>
              </p:cNvSpPr>
              <p:nvPr/>
            </p:nvSpPr>
            <p:spPr bwMode="auto">
              <a:xfrm>
                <a:off x="7398648" y="3284261"/>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65" name="Text Box 20">
                <a:extLst>
                  <a:ext uri="{FF2B5EF4-FFF2-40B4-BE49-F238E27FC236}">
                    <a16:creationId xmlns:a16="http://schemas.microsoft.com/office/drawing/2014/main" id="{93C64EA3-8B23-47CD-B4C9-EB7FFBAB7C1F}"/>
                  </a:ext>
                </a:extLst>
              </p:cNvPr>
              <p:cNvSpPr txBox="1">
                <a:spLocks noChangeArrowheads="1"/>
              </p:cNvSpPr>
              <p:nvPr/>
            </p:nvSpPr>
            <p:spPr bwMode="auto">
              <a:xfrm>
                <a:off x="7544777" y="3320774"/>
                <a:ext cx="287258" cy="338554"/>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a:solidFill>
                      <a:schemeClr val="tx1"/>
                    </a:solidFill>
                  </a:rPr>
                  <a:t>3</a:t>
                </a:r>
              </a:p>
            </p:txBody>
          </p:sp>
        </p:grpSp>
        <p:sp>
          <p:nvSpPr>
            <p:cNvPr id="29" name="Text Box 28">
              <a:extLst>
                <a:ext uri="{FF2B5EF4-FFF2-40B4-BE49-F238E27FC236}">
                  <a16:creationId xmlns:a16="http://schemas.microsoft.com/office/drawing/2014/main" id="{86D70A76-C196-442D-8D60-A7F9705F4F46}"/>
                </a:ext>
              </a:extLst>
            </p:cNvPr>
            <p:cNvSpPr txBox="1">
              <a:spLocks noChangeArrowheads="1"/>
            </p:cNvSpPr>
            <p:nvPr/>
          </p:nvSpPr>
          <p:spPr bwMode="auto">
            <a:xfrm>
              <a:off x="6848521" y="5414302"/>
              <a:ext cx="924774" cy="1461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nSpc>
                  <a:spcPct val="50000"/>
                </a:lnSpc>
                <a:spcBef>
                  <a:spcPct val="50000"/>
                </a:spcBef>
              </a:pPr>
              <a:r>
                <a:rPr lang="en-US" sz="1400" dirty="0">
                  <a:solidFill>
                    <a:schemeClr val="tx1"/>
                  </a:solidFill>
                  <a:latin typeface="Helvetica" panose="020B0604020202020204" pitchFamily="34" charset="0"/>
                  <a:cs typeface="Helvetica" panose="020B0604020202020204" pitchFamily="34" charset="0"/>
                </a:rPr>
                <a:t>x = x + 1</a:t>
              </a:r>
            </a:p>
          </p:txBody>
        </p:sp>
        <p:sp>
          <p:nvSpPr>
            <p:cNvPr id="30" name="Line 14">
              <a:extLst>
                <a:ext uri="{FF2B5EF4-FFF2-40B4-BE49-F238E27FC236}">
                  <a16:creationId xmlns:a16="http://schemas.microsoft.com/office/drawing/2014/main" id="{531797DA-4C28-4CF8-8EE8-2FAF64EA947A}"/>
                </a:ext>
              </a:extLst>
            </p:cNvPr>
            <p:cNvSpPr>
              <a:spLocks noChangeShapeType="1"/>
            </p:cNvSpPr>
            <p:nvPr/>
          </p:nvSpPr>
          <p:spPr bwMode="auto">
            <a:xfrm>
              <a:off x="6334889" y="3044184"/>
              <a:ext cx="283911" cy="320009"/>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31" name="Text Box 25">
              <a:extLst>
                <a:ext uri="{FF2B5EF4-FFF2-40B4-BE49-F238E27FC236}">
                  <a16:creationId xmlns:a16="http://schemas.microsoft.com/office/drawing/2014/main" id="{37AF1C43-6AC3-402A-ABE6-4CFDE56AABB0}"/>
                </a:ext>
              </a:extLst>
            </p:cNvPr>
            <p:cNvSpPr txBox="1">
              <a:spLocks noChangeArrowheads="1"/>
            </p:cNvSpPr>
            <p:nvPr/>
          </p:nvSpPr>
          <p:spPr bwMode="auto">
            <a:xfrm>
              <a:off x="7223144" y="3940441"/>
              <a:ext cx="758940" cy="307777"/>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rgbClr val="C00000"/>
                  </a:solidFill>
                  <a:latin typeface="Helvetica" panose="020B0604020202020204" pitchFamily="34" charset="0"/>
                  <a:cs typeface="Helvetica" panose="020B0604020202020204" pitchFamily="34" charset="0"/>
                </a:rPr>
                <a:t>break</a:t>
              </a:r>
            </a:p>
          </p:txBody>
        </p:sp>
        <p:sp>
          <p:nvSpPr>
            <p:cNvPr id="32" name="Text Box 26">
              <a:extLst>
                <a:ext uri="{FF2B5EF4-FFF2-40B4-BE49-F238E27FC236}">
                  <a16:creationId xmlns:a16="http://schemas.microsoft.com/office/drawing/2014/main" id="{26FBF90D-B929-4E22-B51C-C1F2A88F2A54}"/>
                </a:ext>
              </a:extLst>
            </p:cNvPr>
            <p:cNvSpPr txBox="1">
              <a:spLocks noChangeArrowheads="1"/>
            </p:cNvSpPr>
            <p:nvPr/>
          </p:nvSpPr>
          <p:spPr bwMode="auto">
            <a:xfrm>
              <a:off x="6839096" y="4481251"/>
              <a:ext cx="796367" cy="307777"/>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Helvetica" panose="020B0604020202020204" pitchFamily="34" charset="0"/>
                  <a:cs typeface="Helvetica" panose="020B0604020202020204" pitchFamily="34" charset="0"/>
                </a:rPr>
                <a:t>y &lt; 0</a:t>
              </a:r>
            </a:p>
          </p:txBody>
        </p:sp>
        <p:sp>
          <p:nvSpPr>
            <p:cNvPr id="33" name="Line 15">
              <a:extLst>
                <a:ext uri="{FF2B5EF4-FFF2-40B4-BE49-F238E27FC236}">
                  <a16:creationId xmlns:a16="http://schemas.microsoft.com/office/drawing/2014/main" id="{AE682FD6-EA3B-4145-8C33-A39FD271164F}"/>
                </a:ext>
              </a:extLst>
            </p:cNvPr>
            <p:cNvSpPr>
              <a:spLocks noChangeShapeType="1"/>
            </p:cNvSpPr>
            <p:nvPr/>
          </p:nvSpPr>
          <p:spPr bwMode="auto">
            <a:xfrm flipH="1">
              <a:off x="6173495" y="2505040"/>
              <a:ext cx="1178" cy="28406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grpSp>
          <p:nvGrpSpPr>
            <p:cNvPr id="34" name="Group 33">
              <a:extLst>
                <a:ext uri="{FF2B5EF4-FFF2-40B4-BE49-F238E27FC236}">
                  <a16:creationId xmlns:a16="http://schemas.microsoft.com/office/drawing/2014/main" id="{25B42F72-3599-49A0-A3B8-0CB06913F208}"/>
                </a:ext>
              </a:extLst>
            </p:cNvPr>
            <p:cNvGrpSpPr>
              <a:grpSpLocks/>
            </p:cNvGrpSpPr>
            <p:nvPr/>
          </p:nvGrpSpPr>
          <p:grpSpPr bwMode="auto">
            <a:xfrm>
              <a:off x="5967335" y="2790265"/>
              <a:ext cx="412320" cy="343198"/>
              <a:chOff x="6681014" y="2227681"/>
              <a:chExt cx="555625" cy="469900"/>
            </a:xfrm>
          </p:grpSpPr>
          <p:sp>
            <p:nvSpPr>
              <p:cNvPr id="62" name="Oval 61" descr="Dark downward diagonal">
                <a:extLst>
                  <a:ext uri="{FF2B5EF4-FFF2-40B4-BE49-F238E27FC236}">
                    <a16:creationId xmlns:a16="http://schemas.microsoft.com/office/drawing/2014/main" id="{C95D1A22-333C-42B6-A0DC-A5B1B8335047}"/>
                  </a:ext>
                </a:extLst>
              </p:cNvPr>
              <p:cNvSpPr>
                <a:spLocks noChangeArrowheads="1"/>
              </p:cNvSpPr>
              <p:nvPr/>
            </p:nvSpPr>
            <p:spPr bwMode="auto">
              <a:xfrm>
                <a:off x="6681014" y="2227681"/>
                <a:ext cx="555625" cy="469900"/>
              </a:xfrm>
              <a:prstGeom prst="ellipse">
                <a:avLst/>
              </a:prstGeom>
              <a:pattFill prst="dkDnDiag">
                <a:fgClr>
                  <a:srgbClr val="0066FF"/>
                </a:fgClr>
                <a:bgClr>
                  <a:schemeClr val="bg1"/>
                </a:bgClr>
              </a:patt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endParaRPr lang="en-US" sz="1600">
                  <a:solidFill>
                    <a:schemeClr val="tx1"/>
                  </a:solidFill>
                </a:endParaRPr>
              </a:p>
            </p:txBody>
          </p:sp>
          <p:sp>
            <p:nvSpPr>
              <p:cNvPr id="63" name="Text Box 9">
                <a:extLst>
                  <a:ext uri="{FF2B5EF4-FFF2-40B4-BE49-F238E27FC236}">
                    <a16:creationId xmlns:a16="http://schemas.microsoft.com/office/drawing/2014/main" id="{9A7C3F92-34F2-4131-9E7D-7042A4012574}"/>
                  </a:ext>
                </a:extLst>
              </p:cNvPr>
              <p:cNvSpPr txBox="1">
                <a:spLocks noChangeArrowheads="1"/>
              </p:cNvSpPr>
              <p:nvPr/>
            </p:nvSpPr>
            <p:spPr bwMode="auto">
              <a:xfrm>
                <a:off x="6803251" y="2264194"/>
                <a:ext cx="287258" cy="338554"/>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600">
                    <a:solidFill>
                      <a:schemeClr val="tx1"/>
                    </a:solidFill>
                  </a:rPr>
                  <a:t>2</a:t>
                </a:r>
              </a:p>
            </p:txBody>
          </p:sp>
        </p:grpSp>
        <p:grpSp>
          <p:nvGrpSpPr>
            <p:cNvPr id="35" name="Group 34">
              <a:extLst>
                <a:ext uri="{FF2B5EF4-FFF2-40B4-BE49-F238E27FC236}">
                  <a16:creationId xmlns:a16="http://schemas.microsoft.com/office/drawing/2014/main" id="{5BC31F15-699D-48BE-863F-CBD6F3041A60}"/>
                </a:ext>
              </a:extLst>
            </p:cNvPr>
            <p:cNvGrpSpPr>
              <a:grpSpLocks/>
            </p:cNvGrpSpPr>
            <p:nvPr/>
          </p:nvGrpSpPr>
          <p:grpSpPr bwMode="auto">
            <a:xfrm>
              <a:off x="6863836" y="3913773"/>
              <a:ext cx="412320" cy="343198"/>
              <a:chOff x="7398648" y="3284261"/>
              <a:chExt cx="555625" cy="469900"/>
            </a:xfrm>
          </p:grpSpPr>
          <p:sp>
            <p:nvSpPr>
              <p:cNvPr id="60" name="Oval 59">
                <a:extLst>
                  <a:ext uri="{FF2B5EF4-FFF2-40B4-BE49-F238E27FC236}">
                    <a16:creationId xmlns:a16="http://schemas.microsoft.com/office/drawing/2014/main" id="{9351EA17-4FD9-4E3D-9D6B-21D218011948}"/>
                  </a:ext>
                </a:extLst>
              </p:cNvPr>
              <p:cNvSpPr>
                <a:spLocks noChangeArrowheads="1"/>
              </p:cNvSpPr>
              <p:nvPr/>
            </p:nvSpPr>
            <p:spPr bwMode="auto">
              <a:xfrm>
                <a:off x="7398648" y="3284261"/>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61" name="Text Box 20">
                <a:extLst>
                  <a:ext uri="{FF2B5EF4-FFF2-40B4-BE49-F238E27FC236}">
                    <a16:creationId xmlns:a16="http://schemas.microsoft.com/office/drawing/2014/main" id="{83A24DC5-B151-4FDF-BF9F-2A90D929FC96}"/>
                  </a:ext>
                </a:extLst>
              </p:cNvPr>
              <p:cNvSpPr txBox="1">
                <a:spLocks noChangeArrowheads="1"/>
              </p:cNvSpPr>
              <p:nvPr/>
            </p:nvSpPr>
            <p:spPr bwMode="auto">
              <a:xfrm>
                <a:off x="7544777" y="3320774"/>
                <a:ext cx="287258" cy="338554"/>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a:solidFill>
                      <a:schemeClr val="tx1"/>
                    </a:solidFill>
                  </a:rPr>
                  <a:t>4</a:t>
                </a:r>
              </a:p>
            </p:txBody>
          </p:sp>
        </p:grpSp>
        <p:grpSp>
          <p:nvGrpSpPr>
            <p:cNvPr id="36" name="Group 35">
              <a:extLst>
                <a:ext uri="{FF2B5EF4-FFF2-40B4-BE49-F238E27FC236}">
                  <a16:creationId xmlns:a16="http://schemas.microsoft.com/office/drawing/2014/main" id="{0E3A0D07-0D7C-4121-A233-52E37D67FE84}"/>
                </a:ext>
              </a:extLst>
            </p:cNvPr>
            <p:cNvGrpSpPr>
              <a:grpSpLocks/>
            </p:cNvGrpSpPr>
            <p:nvPr/>
          </p:nvGrpSpPr>
          <p:grpSpPr bwMode="auto">
            <a:xfrm>
              <a:off x="6468009" y="4319581"/>
              <a:ext cx="412320" cy="343198"/>
              <a:chOff x="7398648" y="3284261"/>
              <a:chExt cx="555625" cy="469900"/>
            </a:xfrm>
          </p:grpSpPr>
          <p:sp>
            <p:nvSpPr>
              <p:cNvPr id="58" name="Oval 57">
                <a:extLst>
                  <a:ext uri="{FF2B5EF4-FFF2-40B4-BE49-F238E27FC236}">
                    <a16:creationId xmlns:a16="http://schemas.microsoft.com/office/drawing/2014/main" id="{ED61FFB1-CFC8-4BC2-B991-202BC4D96B58}"/>
                  </a:ext>
                </a:extLst>
              </p:cNvPr>
              <p:cNvSpPr>
                <a:spLocks noChangeArrowheads="1"/>
              </p:cNvSpPr>
              <p:nvPr/>
            </p:nvSpPr>
            <p:spPr bwMode="auto">
              <a:xfrm>
                <a:off x="7398648" y="3284261"/>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59" name="Text Box 20">
                <a:extLst>
                  <a:ext uri="{FF2B5EF4-FFF2-40B4-BE49-F238E27FC236}">
                    <a16:creationId xmlns:a16="http://schemas.microsoft.com/office/drawing/2014/main" id="{30BA1ED4-C6BC-44AE-B117-80EA77509174}"/>
                  </a:ext>
                </a:extLst>
              </p:cNvPr>
              <p:cNvSpPr txBox="1">
                <a:spLocks noChangeArrowheads="1"/>
              </p:cNvSpPr>
              <p:nvPr/>
            </p:nvSpPr>
            <p:spPr bwMode="auto">
              <a:xfrm>
                <a:off x="7544777" y="3320774"/>
                <a:ext cx="287258" cy="338554"/>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a:solidFill>
                      <a:schemeClr val="tx1"/>
                    </a:solidFill>
                  </a:rPr>
                  <a:t>5</a:t>
                </a:r>
              </a:p>
            </p:txBody>
          </p:sp>
        </p:grpSp>
        <p:sp>
          <p:nvSpPr>
            <p:cNvPr id="37" name="Line 14">
              <a:extLst>
                <a:ext uri="{FF2B5EF4-FFF2-40B4-BE49-F238E27FC236}">
                  <a16:creationId xmlns:a16="http://schemas.microsoft.com/office/drawing/2014/main" id="{30D7C63F-2217-4623-8DCB-B5B4FC1175D9}"/>
                </a:ext>
              </a:extLst>
            </p:cNvPr>
            <p:cNvSpPr>
              <a:spLocks noChangeShapeType="1"/>
            </p:cNvSpPr>
            <p:nvPr/>
          </p:nvSpPr>
          <p:spPr bwMode="auto">
            <a:xfrm>
              <a:off x="6810824" y="3671448"/>
              <a:ext cx="171996" cy="26087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38" name="Line 15">
              <a:extLst>
                <a:ext uri="{FF2B5EF4-FFF2-40B4-BE49-F238E27FC236}">
                  <a16:creationId xmlns:a16="http://schemas.microsoft.com/office/drawing/2014/main" id="{49164823-F10A-4057-B522-43A9AADB892F}"/>
                </a:ext>
              </a:extLst>
            </p:cNvPr>
            <p:cNvSpPr>
              <a:spLocks noChangeShapeType="1"/>
            </p:cNvSpPr>
            <p:nvPr/>
          </p:nvSpPr>
          <p:spPr bwMode="auto">
            <a:xfrm flipH="1">
              <a:off x="6675347" y="3718985"/>
              <a:ext cx="0" cy="587842"/>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grpSp>
          <p:nvGrpSpPr>
            <p:cNvPr id="42" name="Group 41">
              <a:extLst>
                <a:ext uri="{FF2B5EF4-FFF2-40B4-BE49-F238E27FC236}">
                  <a16:creationId xmlns:a16="http://schemas.microsoft.com/office/drawing/2014/main" id="{F7638BC7-0A2A-4EE7-A5CD-B15A9173517C}"/>
                </a:ext>
              </a:extLst>
            </p:cNvPr>
            <p:cNvGrpSpPr>
              <a:grpSpLocks/>
            </p:cNvGrpSpPr>
            <p:nvPr/>
          </p:nvGrpSpPr>
          <p:grpSpPr bwMode="auto">
            <a:xfrm>
              <a:off x="6836741" y="4873799"/>
              <a:ext cx="412320" cy="343198"/>
              <a:chOff x="7398648" y="3284261"/>
              <a:chExt cx="555625" cy="469900"/>
            </a:xfrm>
          </p:grpSpPr>
          <p:sp>
            <p:nvSpPr>
              <p:cNvPr id="56" name="Oval 55">
                <a:extLst>
                  <a:ext uri="{FF2B5EF4-FFF2-40B4-BE49-F238E27FC236}">
                    <a16:creationId xmlns:a16="http://schemas.microsoft.com/office/drawing/2014/main" id="{30552812-3583-4921-A875-7B0B4C03BC1F}"/>
                  </a:ext>
                </a:extLst>
              </p:cNvPr>
              <p:cNvSpPr>
                <a:spLocks noChangeArrowheads="1"/>
              </p:cNvSpPr>
              <p:nvPr/>
            </p:nvSpPr>
            <p:spPr bwMode="auto">
              <a:xfrm>
                <a:off x="7398648" y="3284261"/>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57" name="Text Box 20">
                <a:extLst>
                  <a:ext uri="{FF2B5EF4-FFF2-40B4-BE49-F238E27FC236}">
                    <a16:creationId xmlns:a16="http://schemas.microsoft.com/office/drawing/2014/main" id="{6D1796DA-5448-4985-9206-89FE1954C695}"/>
                  </a:ext>
                </a:extLst>
              </p:cNvPr>
              <p:cNvSpPr txBox="1">
                <a:spLocks noChangeArrowheads="1"/>
              </p:cNvSpPr>
              <p:nvPr/>
            </p:nvSpPr>
            <p:spPr bwMode="auto">
              <a:xfrm>
                <a:off x="7544777" y="3320774"/>
                <a:ext cx="287258" cy="338554"/>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a:solidFill>
                      <a:schemeClr val="tx1"/>
                    </a:solidFill>
                  </a:rPr>
                  <a:t>6</a:t>
                </a:r>
              </a:p>
            </p:txBody>
          </p:sp>
        </p:grpSp>
        <p:sp>
          <p:nvSpPr>
            <p:cNvPr id="43" name="Line 14">
              <a:extLst>
                <a:ext uri="{FF2B5EF4-FFF2-40B4-BE49-F238E27FC236}">
                  <a16:creationId xmlns:a16="http://schemas.microsoft.com/office/drawing/2014/main" id="{17B818C4-6C4D-4BE2-BCD2-2A12B2B696A6}"/>
                </a:ext>
              </a:extLst>
            </p:cNvPr>
            <p:cNvSpPr>
              <a:spLocks noChangeShapeType="1"/>
            </p:cNvSpPr>
            <p:nvPr/>
          </p:nvSpPr>
          <p:spPr bwMode="auto">
            <a:xfrm>
              <a:off x="6783728" y="4632633"/>
              <a:ext cx="171996" cy="260877"/>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grpSp>
          <p:nvGrpSpPr>
            <p:cNvPr id="44" name="Group 43">
              <a:extLst>
                <a:ext uri="{FF2B5EF4-FFF2-40B4-BE49-F238E27FC236}">
                  <a16:creationId xmlns:a16="http://schemas.microsoft.com/office/drawing/2014/main" id="{8397C3EC-5D10-4045-B358-85647D1596D2}"/>
                </a:ext>
              </a:extLst>
            </p:cNvPr>
            <p:cNvGrpSpPr>
              <a:grpSpLocks/>
            </p:cNvGrpSpPr>
            <p:nvPr/>
          </p:nvGrpSpPr>
          <p:grpSpPr bwMode="auto">
            <a:xfrm>
              <a:off x="6478612" y="5272650"/>
              <a:ext cx="412320" cy="343198"/>
              <a:chOff x="7398648" y="3284261"/>
              <a:chExt cx="555625" cy="469900"/>
            </a:xfrm>
          </p:grpSpPr>
          <p:sp>
            <p:nvSpPr>
              <p:cNvPr id="54" name="Oval 53">
                <a:extLst>
                  <a:ext uri="{FF2B5EF4-FFF2-40B4-BE49-F238E27FC236}">
                    <a16:creationId xmlns:a16="http://schemas.microsoft.com/office/drawing/2014/main" id="{8FDF474E-C002-4180-8C1F-34604D14AE9F}"/>
                  </a:ext>
                </a:extLst>
              </p:cNvPr>
              <p:cNvSpPr>
                <a:spLocks noChangeArrowheads="1"/>
              </p:cNvSpPr>
              <p:nvPr/>
            </p:nvSpPr>
            <p:spPr bwMode="auto">
              <a:xfrm>
                <a:off x="7398648" y="3284261"/>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55" name="Text Box 20">
                <a:extLst>
                  <a:ext uri="{FF2B5EF4-FFF2-40B4-BE49-F238E27FC236}">
                    <a16:creationId xmlns:a16="http://schemas.microsoft.com/office/drawing/2014/main" id="{B0C06043-6377-430F-9F49-D902B96BE01A}"/>
                  </a:ext>
                </a:extLst>
              </p:cNvPr>
              <p:cNvSpPr txBox="1">
                <a:spLocks noChangeArrowheads="1"/>
              </p:cNvSpPr>
              <p:nvPr/>
            </p:nvSpPr>
            <p:spPr bwMode="auto">
              <a:xfrm>
                <a:off x="7544777" y="3320774"/>
                <a:ext cx="287258" cy="338554"/>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a:solidFill>
                      <a:schemeClr val="tx1"/>
                    </a:solidFill>
                  </a:rPr>
                  <a:t>7</a:t>
                </a:r>
              </a:p>
            </p:txBody>
          </p:sp>
        </p:grpSp>
        <p:sp>
          <p:nvSpPr>
            <p:cNvPr id="45" name="Line 15">
              <a:extLst>
                <a:ext uri="{FF2B5EF4-FFF2-40B4-BE49-F238E27FC236}">
                  <a16:creationId xmlns:a16="http://schemas.microsoft.com/office/drawing/2014/main" id="{B7D69D29-20C4-4217-88BF-5D21096D1CF4}"/>
                </a:ext>
              </a:extLst>
            </p:cNvPr>
            <p:cNvSpPr>
              <a:spLocks noChangeShapeType="1"/>
            </p:cNvSpPr>
            <p:nvPr/>
          </p:nvSpPr>
          <p:spPr bwMode="auto">
            <a:xfrm flipH="1">
              <a:off x="6684772" y="4673214"/>
              <a:ext cx="0" cy="586683"/>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6" name="Line 15">
              <a:extLst>
                <a:ext uri="{FF2B5EF4-FFF2-40B4-BE49-F238E27FC236}">
                  <a16:creationId xmlns:a16="http://schemas.microsoft.com/office/drawing/2014/main" id="{543C5FF4-FBBF-4913-8CC3-8FB951B84CC8}"/>
                </a:ext>
              </a:extLst>
            </p:cNvPr>
            <p:cNvSpPr>
              <a:spLocks noChangeShapeType="1"/>
            </p:cNvSpPr>
            <p:nvPr/>
          </p:nvSpPr>
          <p:spPr bwMode="auto">
            <a:xfrm flipH="1">
              <a:off x="6173495" y="3146216"/>
              <a:ext cx="0" cy="2496300"/>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7" name="Freeform 96">
              <a:extLst>
                <a:ext uri="{FF2B5EF4-FFF2-40B4-BE49-F238E27FC236}">
                  <a16:creationId xmlns:a16="http://schemas.microsoft.com/office/drawing/2014/main" id="{1C830BD3-7FE7-4FAB-842F-8CF21E4E1723}"/>
                </a:ext>
              </a:extLst>
            </p:cNvPr>
            <p:cNvSpPr>
              <a:spLocks/>
            </p:cNvSpPr>
            <p:nvPr/>
          </p:nvSpPr>
          <p:spPr bwMode="auto">
            <a:xfrm>
              <a:off x="6409106" y="4190882"/>
              <a:ext cx="1226357" cy="1724104"/>
            </a:xfrm>
            <a:custGeom>
              <a:avLst/>
              <a:gdLst>
                <a:gd name="T0" fmla="*/ 1102830 w 1653209"/>
                <a:gd name="T1" fmla="*/ 0 h 2360543"/>
                <a:gd name="T2" fmla="*/ 1520116 w 1653209"/>
                <a:gd name="T3" fmla="*/ 566547 h 2360543"/>
                <a:gd name="T4" fmla="*/ 1510181 w 1653209"/>
                <a:gd name="T5" fmla="*/ 1520733 h 2360543"/>
                <a:gd name="T6" fmla="*/ 665672 w 1653209"/>
                <a:gd name="T7" fmla="*/ 2236370 h 2360543"/>
                <a:gd name="T8" fmla="*/ 0 w 1653209"/>
                <a:gd name="T9" fmla="*/ 2266189 h 2360543"/>
                <a:gd name="T10" fmla="*/ 0 60000 65536"/>
                <a:gd name="T11" fmla="*/ 0 60000 65536"/>
                <a:gd name="T12" fmla="*/ 0 60000 65536"/>
                <a:gd name="T13" fmla="*/ 0 60000 65536"/>
                <a:gd name="T14" fmla="*/ 0 60000 65536"/>
                <a:gd name="T15" fmla="*/ 0 w 1653209"/>
                <a:gd name="T16" fmla="*/ 0 h 2360543"/>
                <a:gd name="T17" fmla="*/ 1653209 w 1653209"/>
                <a:gd name="T18" fmla="*/ 2360543 h 2360543"/>
              </a:gdLst>
              <a:ahLst/>
              <a:cxnLst>
                <a:cxn ang="T10">
                  <a:pos x="T0" y="T1"/>
                </a:cxn>
                <a:cxn ang="T11">
                  <a:pos x="T2" y="T3"/>
                </a:cxn>
                <a:cxn ang="T12">
                  <a:pos x="T4" y="T5"/>
                </a:cxn>
                <a:cxn ang="T13">
                  <a:pos x="T6" y="T7"/>
                </a:cxn>
                <a:cxn ang="T14">
                  <a:pos x="T8" y="T9"/>
                </a:cxn>
              </a:cxnLst>
              <a:rect l="T15" t="T16" r="T17" b="T18"/>
              <a:pathLst>
                <a:path w="1653209" h="2360543">
                  <a:moveTo>
                    <a:pt x="1103244" y="0"/>
                  </a:moveTo>
                  <a:cubicBezTo>
                    <a:pt x="1278007" y="156541"/>
                    <a:pt x="1452770" y="313082"/>
                    <a:pt x="1520687" y="566530"/>
                  </a:cubicBezTo>
                  <a:cubicBezTo>
                    <a:pt x="1588604" y="819978"/>
                    <a:pt x="1653209" y="1242392"/>
                    <a:pt x="1510748" y="1520687"/>
                  </a:cubicBezTo>
                  <a:cubicBezTo>
                    <a:pt x="1368287" y="1798982"/>
                    <a:pt x="917713" y="2112065"/>
                    <a:pt x="665922" y="2236304"/>
                  </a:cubicBezTo>
                  <a:cubicBezTo>
                    <a:pt x="414131" y="2360543"/>
                    <a:pt x="207065" y="2313332"/>
                    <a:pt x="0" y="2266122"/>
                  </a:cubicBezTo>
                </a:path>
              </a:pathLst>
            </a:custGeom>
            <a:noFill/>
            <a:ln w="19050" cap="flat" cmpd="sng" algn="ctr">
              <a:solidFill>
                <a:srgbClr val="FF0000"/>
              </a:solidFill>
              <a:prstDash val="solid"/>
              <a:round/>
              <a:headEnd type="none" w="med" len="med"/>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8" name="Text Box 28">
              <a:extLst>
                <a:ext uri="{FF2B5EF4-FFF2-40B4-BE49-F238E27FC236}">
                  <a16:creationId xmlns:a16="http://schemas.microsoft.com/office/drawing/2014/main" id="{7C6BE817-FE23-463D-A54A-1AF88CC6B3F6}"/>
                </a:ext>
              </a:extLst>
            </p:cNvPr>
            <p:cNvSpPr txBox="1">
              <a:spLocks noChangeArrowheads="1"/>
            </p:cNvSpPr>
            <p:nvPr/>
          </p:nvSpPr>
          <p:spPr bwMode="auto">
            <a:xfrm>
              <a:off x="6828495" y="3453471"/>
              <a:ext cx="913483" cy="1461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nSpc>
                  <a:spcPct val="50000"/>
                </a:lnSpc>
                <a:spcBef>
                  <a:spcPct val="50000"/>
                </a:spcBef>
              </a:pPr>
              <a:r>
                <a:rPr lang="en-US" sz="1400" dirty="0">
                  <a:solidFill>
                    <a:schemeClr val="tx1"/>
                  </a:solidFill>
                  <a:latin typeface="Helvetica" panose="020B0604020202020204" pitchFamily="34" charset="0"/>
                  <a:cs typeface="Helvetica" panose="020B0604020202020204" pitchFamily="34" charset="0"/>
                </a:rPr>
                <a:t>y =f(</a:t>
              </a:r>
              <a:r>
                <a:rPr lang="en-US" sz="1400" dirty="0" err="1">
                  <a:solidFill>
                    <a:schemeClr val="tx1"/>
                  </a:solidFill>
                  <a:latin typeface="Helvetica" panose="020B0604020202020204" pitchFamily="34" charset="0"/>
                  <a:cs typeface="Helvetica" panose="020B0604020202020204" pitchFamily="34" charset="0"/>
                </a:rPr>
                <a:t>x,y</a:t>
              </a:r>
              <a:r>
                <a:rPr lang="en-US" sz="1400" dirty="0">
                  <a:solidFill>
                    <a:schemeClr val="tx1"/>
                  </a:solidFill>
                  <a:latin typeface="Helvetica" panose="020B0604020202020204" pitchFamily="34" charset="0"/>
                  <a:cs typeface="Helvetica" panose="020B0604020202020204" pitchFamily="34" charset="0"/>
                </a:rPr>
                <a:t>)</a:t>
              </a:r>
            </a:p>
          </p:txBody>
        </p:sp>
        <p:sp>
          <p:nvSpPr>
            <p:cNvPr id="49" name="Text Box 25">
              <a:extLst>
                <a:ext uri="{FF2B5EF4-FFF2-40B4-BE49-F238E27FC236}">
                  <a16:creationId xmlns:a16="http://schemas.microsoft.com/office/drawing/2014/main" id="{BBF75547-A348-4A6E-B0A6-885EF09A44EC}"/>
                </a:ext>
              </a:extLst>
            </p:cNvPr>
            <p:cNvSpPr txBox="1">
              <a:spLocks noChangeArrowheads="1"/>
            </p:cNvSpPr>
            <p:nvPr/>
          </p:nvSpPr>
          <p:spPr bwMode="auto">
            <a:xfrm>
              <a:off x="6841454" y="3616954"/>
              <a:ext cx="796130" cy="224789"/>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400" dirty="0">
                  <a:solidFill>
                    <a:schemeClr val="tx1"/>
                  </a:solidFill>
                  <a:latin typeface="Helvetica" panose="020B0604020202020204" pitchFamily="34" charset="0"/>
                  <a:cs typeface="Helvetica" panose="020B0604020202020204" pitchFamily="34" charset="0"/>
                </a:rPr>
                <a:t>y == 0</a:t>
              </a:r>
            </a:p>
          </p:txBody>
        </p:sp>
        <p:sp>
          <p:nvSpPr>
            <p:cNvPr id="50" name="Text Box 28">
              <a:extLst>
                <a:ext uri="{FF2B5EF4-FFF2-40B4-BE49-F238E27FC236}">
                  <a16:creationId xmlns:a16="http://schemas.microsoft.com/office/drawing/2014/main" id="{7EA1B7C1-F96B-43DF-A4D3-6A5218D21728}"/>
                </a:ext>
              </a:extLst>
            </p:cNvPr>
            <p:cNvSpPr txBox="1">
              <a:spLocks noChangeArrowheads="1"/>
            </p:cNvSpPr>
            <p:nvPr/>
          </p:nvSpPr>
          <p:spPr bwMode="auto">
            <a:xfrm>
              <a:off x="7204294" y="4883075"/>
              <a:ext cx="1227536" cy="415498"/>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nSpc>
                  <a:spcPct val="50000"/>
                </a:lnSpc>
                <a:spcBef>
                  <a:spcPct val="50000"/>
                </a:spcBef>
              </a:pPr>
              <a:r>
                <a:rPr lang="en-US" sz="1400" dirty="0">
                  <a:solidFill>
                    <a:schemeClr val="tx1"/>
                  </a:solidFill>
                  <a:latin typeface="Helvetica" panose="020B0604020202020204" pitchFamily="34" charset="0"/>
                  <a:cs typeface="Helvetica" panose="020B0604020202020204" pitchFamily="34" charset="0"/>
                </a:rPr>
                <a:t>y = y*2</a:t>
              </a:r>
            </a:p>
            <a:p>
              <a:pPr>
                <a:lnSpc>
                  <a:spcPct val="50000"/>
                </a:lnSpc>
                <a:spcBef>
                  <a:spcPct val="50000"/>
                </a:spcBef>
              </a:pPr>
              <a:r>
                <a:rPr lang="en-US" sz="1400" dirty="0">
                  <a:solidFill>
                    <a:srgbClr val="C00000"/>
                  </a:solidFill>
                  <a:latin typeface="Helvetica" panose="020B0604020202020204" pitchFamily="34" charset="0"/>
                  <a:cs typeface="Helvetica" panose="020B0604020202020204" pitchFamily="34" charset="0"/>
                </a:rPr>
                <a:t>continue</a:t>
              </a:r>
            </a:p>
          </p:txBody>
        </p:sp>
        <p:sp>
          <p:nvSpPr>
            <p:cNvPr id="51" name="Freeform 100">
              <a:extLst>
                <a:ext uri="{FF2B5EF4-FFF2-40B4-BE49-F238E27FC236}">
                  <a16:creationId xmlns:a16="http://schemas.microsoft.com/office/drawing/2014/main" id="{375D49A0-06C9-4EBE-B34F-9C24C29F9BBB}"/>
                </a:ext>
              </a:extLst>
            </p:cNvPr>
            <p:cNvSpPr>
              <a:spLocks/>
            </p:cNvSpPr>
            <p:nvPr/>
          </p:nvSpPr>
          <p:spPr bwMode="auto">
            <a:xfrm>
              <a:off x="6371409" y="2971139"/>
              <a:ext cx="1858973" cy="2505575"/>
            </a:xfrm>
            <a:custGeom>
              <a:avLst/>
              <a:gdLst>
                <a:gd name="T0" fmla="*/ 1083547 w 2504661"/>
                <a:gd name="T1" fmla="*/ 3021433 h 3430656"/>
                <a:gd name="T2" fmla="*/ 1491118 w 2504661"/>
                <a:gd name="T3" fmla="*/ 3259968 h 3430656"/>
                <a:gd name="T4" fmla="*/ 1878808 w 2504661"/>
                <a:gd name="T5" fmla="*/ 3389174 h 3430656"/>
                <a:gd name="T6" fmla="*/ 2256556 w 2504661"/>
                <a:gd name="T7" fmla="*/ 3379236 h 3430656"/>
                <a:gd name="T8" fmla="*/ 2475254 w 2504661"/>
                <a:gd name="T9" fmla="*/ 3081068 h 3430656"/>
                <a:gd name="T10" fmla="*/ 2435489 w 2504661"/>
                <a:gd name="T11" fmla="*/ 2415160 h 3430656"/>
                <a:gd name="T12" fmla="*/ 2127327 w 2504661"/>
                <a:gd name="T13" fmla="*/ 1391450 h 3430656"/>
                <a:gd name="T14" fmla="*/ 1322125 w 2504661"/>
                <a:gd name="T15" fmla="*/ 417435 h 3430656"/>
                <a:gd name="T16" fmla="*/ 636210 w 2504661"/>
                <a:gd name="T17" fmla="*/ 119267 h 3430656"/>
                <a:gd name="T18" fmla="*/ 0 w 2504661"/>
                <a:gd name="T19" fmla="*/ 0 h 34306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4661"/>
                <a:gd name="T31" fmla="*/ 0 h 3430656"/>
                <a:gd name="T32" fmla="*/ 2504661 w 2504661"/>
                <a:gd name="T33" fmla="*/ 3430656 h 34306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4661" h="3430656">
                  <a:moveTo>
                    <a:pt x="1083366" y="3021495"/>
                  </a:moveTo>
                  <a:cubicBezTo>
                    <a:pt x="1220857" y="3110119"/>
                    <a:pt x="1358348" y="3198743"/>
                    <a:pt x="1490870" y="3260034"/>
                  </a:cubicBezTo>
                  <a:cubicBezTo>
                    <a:pt x="1623392" y="3321325"/>
                    <a:pt x="1750944" y="3369365"/>
                    <a:pt x="1878496" y="3389243"/>
                  </a:cubicBezTo>
                  <a:cubicBezTo>
                    <a:pt x="2006048" y="3409121"/>
                    <a:pt x="2156792" y="3430656"/>
                    <a:pt x="2256183" y="3379304"/>
                  </a:cubicBezTo>
                  <a:cubicBezTo>
                    <a:pt x="2355574" y="3327952"/>
                    <a:pt x="2445027" y="3241813"/>
                    <a:pt x="2474844" y="3081130"/>
                  </a:cubicBezTo>
                  <a:cubicBezTo>
                    <a:pt x="2504661" y="2920447"/>
                    <a:pt x="2493065" y="2696817"/>
                    <a:pt x="2435087" y="2415208"/>
                  </a:cubicBezTo>
                  <a:cubicBezTo>
                    <a:pt x="2377109" y="2133599"/>
                    <a:pt x="2312504" y="1724439"/>
                    <a:pt x="2126974" y="1391478"/>
                  </a:cubicBezTo>
                  <a:cubicBezTo>
                    <a:pt x="1941444" y="1058517"/>
                    <a:pt x="1570383" y="629478"/>
                    <a:pt x="1321905" y="417443"/>
                  </a:cubicBezTo>
                  <a:cubicBezTo>
                    <a:pt x="1073427" y="205408"/>
                    <a:pt x="856422" y="188843"/>
                    <a:pt x="636105" y="119269"/>
                  </a:cubicBezTo>
                  <a:cubicBezTo>
                    <a:pt x="415788" y="49695"/>
                    <a:pt x="207894" y="24847"/>
                    <a:pt x="0" y="0"/>
                  </a:cubicBezTo>
                </a:path>
              </a:pathLst>
            </a:custGeom>
            <a:noFill/>
            <a:ln w="19050" cap="flat" cmpd="sng" algn="ctr">
              <a:solidFill>
                <a:srgbClr val="FF0000"/>
              </a:solidFill>
              <a:prstDash val="solid"/>
              <a:round/>
              <a:headEnd type="none" w="med" len="med"/>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52" name="Freeform 101">
              <a:extLst>
                <a:ext uri="{FF2B5EF4-FFF2-40B4-BE49-F238E27FC236}">
                  <a16:creationId xmlns:a16="http://schemas.microsoft.com/office/drawing/2014/main" id="{B1C49239-B467-413A-8D07-C47D4E7807E8}"/>
                </a:ext>
              </a:extLst>
            </p:cNvPr>
            <p:cNvSpPr>
              <a:spLocks/>
            </p:cNvSpPr>
            <p:nvPr/>
          </p:nvSpPr>
          <p:spPr bwMode="auto">
            <a:xfrm>
              <a:off x="6364340" y="2867948"/>
              <a:ext cx="2022724" cy="3048199"/>
            </a:xfrm>
            <a:custGeom>
              <a:avLst/>
              <a:gdLst>
                <a:gd name="T0" fmla="*/ 556747 w 2724979"/>
                <a:gd name="T1" fmla="*/ 3729509 h 4172779"/>
                <a:gd name="T2" fmla="*/ 864946 w 2724979"/>
                <a:gd name="T3" fmla="*/ 3858741 h 4172779"/>
                <a:gd name="T4" fmla="*/ 1580764 w 2724979"/>
                <a:gd name="T5" fmla="*/ 4027737 h 4172779"/>
                <a:gd name="T6" fmla="*/ 2346288 w 2724979"/>
                <a:gd name="T7" fmla="*/ 4027737 h 4172779"/>
                <a:gd name="T8" fmla="*/ 2714139 w 2724979"/>
                <a:gd name="T9" fmla="*/ 3152934 h 4172779"/>
                <a:gd name="T10" fmla="*/ 2415882 w 2724979"/>
                <a:gd name="T11" fmla="*/ 1174689 h 4172779"/>
                <a:gd name="T12" fmla="*/ 1173146 w 2724979"/>
                <a:gd name="T13" fmla="*/ 190535 h 4172779"/>
                <a:gd name="T14" fmla="*/ 328083 w 2724979"/>
                <a:gd name="T15" fmla="*/ 31480 h 4172779"/>
                <a:gd name="T16" fmla="*/ 0 w 2724979"/>
                <a:gd name="T17" fmla="*/ 31480 h 41727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24979"/>
                <a:gd name="T28" fmla="*/ 0 h 4172779"/>
                <a:gd name="T29" fmla="*/ 2724979 w 2724979"/>
                <a:gd name="T30" fmla="*/ 4172779 h 41727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24979" h="4172779">
                  <a:moveTo>
                    <a:pt x="556592" y="3728831"/>
                  </a:moveTo>
                  <a:cubicBezTo>
                    <a:pt x="625337" y="3768587"/>
                    <a:pt x="694083" y="3808343"/>
                    <a:pt x="864705" y="3858039"/>
                  </a:cubicBezTo>
                  <a:cubicBezTo>
                    <a:pt x="1035327" y="3907735"/>
                    <a:pt x="1333501" y="3998844"/>
                    <a:pt x="1580322" y="4027005"/>
                  </a:cubicBezTo>
                  <a:cubicBezTo>
                    <a:pt x="1827143" y="4055166"/>
                    <a:pt x="2156792" y="4172779"/>
                    <a:pt x="2345635" y="4027005"/>
                  </a:cubicBezTo>
                  <a:cubicBezTo>
                    <a:pt x="2534478" y="3881231"/>
                    <a:pt x="2701787" y="3627783"/>
                    <a:pt x="2713383" y="3152361"/>
                  </a:cubicBezTo>
                  <a:cubicBezTo>
                    <a:pt x="2724979" y="2676939"/>
                    <a:pt x="2671970" y="1668118"/>
                    <a:pt x="2415209" y="1174474"/>
                  </a:cubicBezTo>
                  <a:cubicBezTo>
                    <a:pt x="2158448" y="680831"/>
                    <a:pt x="1520688" y="381000"/>
                    <a:pt x="1172818" y="190500"/>
                  </a:cubicBezTo>
                  <a:cubicBezTo>
                    <a:pt x="824949" y="0"/>
                    <a:pt x="523462" y="57978"/>
                    <a:pt x="327992" y="31474"/>
                  </a:cubicBezTo>
                  <a:cubicBezTo>
                    <a:pt x="132522" y="4970"/>
                    <a:pt x="66261" y="18222"/>
                    <a:pt x="0" y="31474"/>
                  </a:cubicBezTo>
                </a:path>
              </a:pathLst>
            </a:custGeom>
            <a:noFill/>
            <a:ln w="19050" cap="flat" cmpd="sng" algn="ctr">
              <a:solidFill>
                <a:schemeClr val="tx1"/>
              </a:solidFill>
              <a:prstDash val="solid"/>
              <a:round/>
              <a:headEnd type="none" w="med" len="med"/>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53" name="Text Box 28">
              <a:extLst>
                <a:ext uri="{FF2B5EF4-FFF2-40B4-BE49-F238E27FC236}">
                  <a16:creationId xmlns:a16="http://schemas.microsoft.com/office/drawing/2014/main" id="{D162463C-F261-4784-A197-A566581E80FC}"/>
                </a:ext>
              </a:extLst>
            </p:cNvPr>
            <p:cNvSpPr txBox="1">
              <a:spLocks noChangeArrowheads="1"/>
            </p:cNvSpPr>
            <p:nvPr/>
          </p:nvSpPr>
          <p:spPr bwMode="auto">
            <a:xfrm>
              <a:off x="5076056" y="5778612"/>
              <a:ext cx="924774" cy="1461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lnSpc>
                  <a:spcPct val="50000"/>
                </a:lnSpc>
                <a:spcBef>
                  <a:spcPct val="50000"/>
                </a:spcBef>
              </a:pPr>
              <a:r>
                <a:rPr lang="en-US" sz="1400" dirty="0">
                  <a:solidFill>
                    <a:schemeClr val="tx1"/>
                  </a:solidFill>
                  <a:latin typeface="Helvetica" panose="020B0604020202020204" pitchFamily="34" charset="0"/>
                  <a:cs typeface="Helvetica" panose="020B0604020202020204" pitchFamily="34" charset="0"/>
                </a:rPr>
                <a:t>print (y)</a:t>
              </a:r>
            </a:p>
          </p:txBody>
        </p:sp>
      </p:grpSp>
    </p:spTree>
    <p:extLst>
      <p:ext uri="{BB962C8B-B14F-4D97-AF65-F5344CB8AC3E}">
        <p14:creationId xmlns:p14="http://schemas.microsoft.com/office/powerpoint/2010/main" val="1277202005"/>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4532312"/>
          </a:xfrm>
        </p:spPr>
        <p:txBody>
          <a:bodyPr/>
          <a:lstStyle/>
          <a:p>
            <a:r>
              <a:rPr lang="en-US" sz="2800" dirty="0"/>
              <a:t>The </a:t>
            </a:r>
            <a:r>
              <a:rPr lang="en-US" sz="2800" b="1" dirty="0">
                <a:latin typeface="Courier New" panose="02070309020205020404" pitchFamily="49" charset="0"/>
                <a:cs typeface="Courier New" panose="02070309020205020404" pitchFamily="49" charset="0"/>
              </a:rPr>
              <a:t>switch</a:t>
            </a:r>
            <a:r>
              <a:rPr lang="en-US" sz="2800" dirty="0"/>
              <a:t> (</a:t>
            </a:r>
            <a:r>
              <a:rPr lang="en-US" sz="2800" b="1" dirty="0">
                <a:latin typeface="Courier New" panose="02070309020205020404" pitchFamily="49" charset="0"/>
                <a:cs typeface="Courier New" panose="02070309020205020404" pitchFamily="49" charset="0"/>
              </a:rPr>
              <a:t>case</a:t>
            </a:r>
            <a:r>
              <a:rPr lang="en-US" sz="2800" dirty="0"/>
              <a:t>) structure</a:t>
            </a:r>
          </a:p>
          <a:p>
            <a:endParaRPr lang="en-US" sz="2800" dirty="0"/>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31</a:t>
            </a:fld>
            <a:endParaRPr lang="en-US" altLang="ja-JP"/>
          </a:p>
        </p:txBody>
      </p:sp>
      <p:sp>
        <p:nvSpPr>
          <p:cNvPr id="13" name="Text Box 4">
            <a:extLst>
              <a:ext uri="{FF2B5EF4-FFF2-40B4-BE49-F238E27FC236}">
                <a16:creationId xmlns:a16="http://schemas.microsoft.com/office/drawing/2014/main" id="{E067A8D1-588E-4070-92DB-AD313499EA7E}"/>
              </a:ext>
            </a:extLst>
          </p:cNvPr>
          <p:cNvSpPr txBox="1">
            <a:spLocks noChangeArrowheads="1"/>
          </p:cNvSpPr>
          <p:nvPr/>
        </p:nvSpPr>
        <p:spPr bwMode="auto">
          <a:xfrm>
            <a:off x="862335" y="2101428"/>
            <a:ext cx="2386990" cy="3693319"/>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800" dirty="0" err="1">
                <a:solidFill>
                  <a:schemeClr val="tx1"/>
                </a:solidFill>
                <a:latin typeface="Courier New" panose="02070309020205020404" pitchFamily="49" charset="0"/>
                <a:cs typeface="Courier New" panose="02070309020205020404" pitchFamily="49" charset="0"/>
              </a:rPr>
              <a:t>xread</a:t>
            </a:r>
            <a:r>
              <a:rPr lang="en-US" sz="1800" dirty="0">
                <a:solidFill>
                  <a:schemeClr val="tx1"/>
                </a:solidFill>
                <a:latin typeface="Courier New" panose="02070309020205020404" pitchFamily="49" charset="0"/>
                <a:cs typeface="Courier New" panose="02070309020205020404" pitchFamily="49" charset="0"/>
              </a:rPr>
              <a:t> (c) ;</a:t>
            </a:r>
          </a:p>
          <a:p>
            <a:r>
              <a:rPr lang="en-US" sz="1800" dirty="0">
                <a:solidFill>
                  <a:schemeClr val="tx1"/>
                </a:solidFill>
                <a:latin typeface="Courier New" panose="02070309020205020404" pitchFamily="49" charset="0"/>
                <a:cs typeface="Courier New" panose="02070309020205020404" pitchFamily="49" charset="0"/>
              </a:rPr>
              <a:t>switch (c)</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   case ‘N’:</a:t>
            </a:r>
          </a:p>
          <a:p>
            <a:r>
              <a:rPr lang="en-US" sz="1800" dirty="0">
                <a:solidFill>
                  <a:schemeClr val="tx1"/>
                </a:solidFill>
                <a:latin typeface="Courier New" panose="02070309020205020404" pitchFamily="49" charset="0"/>
                <a:cs typeface="Courier New" panose="02070309020205020404" pitchFamily="49" charset="0"/>
              </a:rPr>
              <a:t>      z = 25;</a:t>
            </a:r>
          </a:p>
          <a:p>
            <a:r>
              <a:rPr lang="en-US" sz="1800" dirty="0">
                <a:solidFill>
                  <a:schemeClr val="tx1"/>
                </a:solidFill>
                <a:latin typeface="Courier New" panose="02070309020205020404" pitchFamily="49" charset="0"/>
                <a:cs typeface="Courier New" panose="02070309020205020404" pitchFamily="49" charset="0"/>
              </a:rPr>
              <a:t>   case ‘Y’:</a:t>
            </a:r>
          </a:p>
          <a:p>
            <a:r>
              <a:rPr lang="en-US" sz="1800" dirty="0">
                <a:solidFill>
                  <a:schemeClr val="tx1"/>
                </a:solidFill>
                <a:latin typeface="Courier New" panose="02070309020205020404" pitchFamily="49" charset="0"/>
                <a:cs typeface="Courier New" panose="02070309020205020404" pitchFamily="49" charset="0"/>
              </a:rPr>
              <a:t>      x = 50;</a:t>
            </a:r>
          </a:p>
          <a:p>
            <a:r>
              <a:rPr lang="en-US" sz="1800" dirty="0">
                <a:solidFill>
                  <a:schemeClr val="tx1"/>
                </a:solidFill>
                <a:latin typeface="Courier New" panose="02070309020205020404" pitchFamily="49" charset="0"/>
                <a:cs typeface="Courier New" panose="02070309020205020404" pitchFamily="49" charset="0"/>
              </a:rPr>
              <a:t>      break;</a:t>
            </a:r>
          </a:p>
          <a:p>
            <a:r>
              <a:rPr lang="en-US" sz="1800" dirty="0">
                <a:solidFill>
                  <a:schemeClr val="tx1"/>
                </a:solidFill>
                <a:latin typeface="Courier New" panose="02070309020205020404" pitchFamily="49" charset="0"/>
                <a:cs typeface="Courier New" panose="02070309020205020404" pitchFamily="49" charset="0"/>
              </a:rPr>
              <a:t>   default:</a:t>
            </a:r>
          </a:p>
          <a:p>
            <a:r>
              <a:rPr lang="en-US" sz="1800" dirty="0">
                <a:solidFill>
                  <a:schemeClr val="tx1"/>
                </a:solidFill>
                <a:latin typeface="Courier New" panose="02070309020205020404" pitchFamily="49" charset="0"/>
                <a:cs typeface="Courier New" panose="02070309020205020404" pitchFamily="49" charset="0"/>
              </a:rPr>
              <a:t>      x = 0;</a:t>
            </a:r>
          </a:p>
          <a:p>
            <a:r>
              <a:rPr lang="en-US" sz="1800" dirty="0">
                <a:solidFill>
                  <a:schemeClr val="tx1"/>
                </a:solidFill>
                <a:latin typeface="Courier New" panose="02070309020205020404" pitchFamily="49" charset="0"/>
                <a:cs typeface="Courier New" panose="02070309020205020404" pitchFamily="49" charset="0"/>
              </a:rPr>
              <a:t>      break;</a:t>
            </a:r>
          </a:p>
          <a:p>
            <a:r>
              <a:rPr lang="en-US" sz="1800" dirty="0">
                <a:solidFill>
                  <a:schemeClr val="tx1"/>
                </a:solidFill>
                <a:latin typeface="Courier New" panose="02070309020205020404" pitchFamily="49" charset="0"/>
                <a:cs typeface="Courier New" panose="02070309020205020404" pitchFamily="49" charset="0"/>
              </a:rPr>
              <a:t>}</a:t>
            </a:r>
          </a:p>
          <a:p>
            <a:r>
              <a:rPr lang="en-US" sz="1800" dirty="0">
                <a:solidFill>
                  <a:schemeClr val="tx1"/>
                </a:solidFill>
                <a:latin typeface="Courier New" panose="02070309020205020404" pitchFamily="49" charset="0"/>
                <a:cs typeface="Courier New" panose="02070309020205020404" pitchFamily="49" charset="0"/>
              </a:rPr>
              <a:t>print (x);</a:t>
            </a:r>
          </a:p>
        </p:txBody>
      </p:sp>
      <p:sp>
        <p:nvSpPr>
          <p:cNvPr id="73" name="Rectangle 72">
            <a:extLst>
              <a:ext uri="{FF2B5EF4-FFF2-40B4-BE49-F238E27FC236}">
                <a16:creationId xmlns:a16="http://schemas.microsoft.com/office/drawing/2014/main" id="{0A66044A-ACCF-4740-A976-3CDF05168A86}"/>
              </a:ext>
            </a:extLst>
          </p:cNvPr>
          <p:cNvSpPr/>
          <p:nvPr/>
        </p:nvSpPr>
        <p:spPr>
          <a:xfrm>
            <a:off x="5933232" y="6237311"/>
            <a:ext cx="3103264"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grpSp>
        <p:nvGrpSpPr>
          <p:cNvPr id="23" name="Group 22">
            <a:extLst>
              <a:ext uri="{FF2B5EF4-FFF2-40B4-BE49-F238E27FC236}">
                <a16:creationId xmlns:a16="http://schemas.microsoft.com/office/drawing/2014/main" id="{774A72E4-8C64-463D-8B69-4BB19D45FDA9}"/>
              </a:ext>
            </a:extLst>
          </p:cNvPr>
          <p:cNvGrpSpPr>
            <a:grpSpLocks/>
          </p:cNvGrpSpPr>
          <p:nvPr/>
        </p:nvGrpSpPr>
        <p:grpSpPr bwMode="auto">
          <a:xfrm>
            <a:off x="4717230" y="1907031"/>
            <a:ext cx="3959226" cy="3125788"/>
            <a:chOff x="2614" y="1383"/>
            <a:chExt cx="2494" cy="1969"/>
          </a:xfrm>
        </p:grpSpPr>
        <p:grpSp>
          <p:nvGrpSpPr>
            <p:cNvPr id="26" name="Group 25">
              <a:extLst>
                <a:ext uri="{FF2B5EF4-FFF2-40B4-BE49-F238E27FC236}">
                  <a16:creationId xmlns:a16="http://schemas.microsoft.com/office/drawing/2014/main" id="{4F0EB357-EF23-4B52-A3D9-76359245412B}"/>
                </a:ext>
              </a:extLst>
            </p:cNvPr>
            <p:cNvGrpSpPr>
              <a:grpSpLocks/>
            </p:cNvGrpSpPr>
            <p:nvPr/>
          </p:nvGrpSpPr>
          <p:grpSpPr bwMode="auto">
            <a:xfrm>
              <a:off x="3679" y="2950"/>
              <a:ext cx="350" cy="296"/>
              <a:chOff x="4738" y="2684"/>
              <a:chExt cx="350" cy="296"/>
            </a:xfrm>
          </p:grpSpPr>
          <p:sp>
            <p:nvSpPr>
              <p:cNvPr id="58" name="Oval 57">
                <a:extLst>
                  <a:ext uri="{FF2B5EF4-FFF2-40B4-BE49-F238E27FC236}">
                    <a16:creationId xmlns:a16="http://schemas.microsoft.com/office/drawing/2014/main" id="{C1741094-BEBD-415B-AF89-8157881C1E3C}"/>
                  </a:ext>
                </a:extLst>
              </p:cNvPr>
              <p:cNvSpPr>
                <a:spLocks noChangeArrowheads="1"/>
              </p:cNvSpPr>
              <p:nvPr/>
            </p:nvSpPr>
            <p:spPr bwMode="auto">
              <a:xfrm>
                <a:off x="4738" y="2684"/>
                <a:ext cx="350" cy="296"/>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59" name="Text Box 9">
                <a:extLst>
                  <a:ext uri="{FF2B5EF4-FFF2-40B4-BE49-F238E27FC236}">
                    <a16:creationId xmlns:a16="http://schemas.microsoft.com/office/drawing/2014/main" id="{C5E490B3-C582-439D-A863-88BA49807FAF}"/>
                  </a:ext>
                </a:extLst>
              </p:cNvPr>
              <p:cNvSpPr txBox="1">
                <a:spLocks noChangeArrowheads="1"/>
              </p:cNvSpPr>
              <p:nvPr/>
            </p:nvSpPr>
            <p:spPr bwMode="auto">
              <a:xfrm>
                <a:off x="4822" y="2707"/>
                <a:ext cx="189" cy="233"/>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chemeClr val="tx1"/>
                    </a:solidFill>
                  </a:rPr>
                  <a:t>5</a:t>
                </a:r>
              </a:p>
            </p:txBody>
          </p:sp>
        </p:grpSp>
        <p:grpSp>
          <p:nvGrpSpPr>
            <p:cNvPr id="27" name="Group 26">
              <a:extLst>
                <a:ext uri="{FF2B5EF4-FFF2-40B4-BE49-F238E27FC236}">
                  <a16:creationId xmlns:a16="http://schemas.microsoft.com/office/drawing/2014/main" id="{E06BB307-230B-4BF5-8AB6-C7BB450FF4EF}"/>
                </a:ext>
              </a:extLst>
            </p:cNvPr>
            <p:cNvGrpSpPr>
              <a:grpSpLocks/>
            </p:cNvGrpSpPr>
            <p:nvPr/>
          </p:nvGrpSpPr>
          <p:grpSpPr bwMode="auto">
            <a:xfrm>
              <a:off x="3679" y="1577"/>
              <a:ext cx="350" cy="296"/>
              <a:chOff x="3838" y="2684"/>
              <a:chExt cx="350" cy="296"/>
            </a:xfrm>
          </p:grpSpPr>
          <p:sp>
            <p:nvSpPr>
              <p:cNvPr id="56" name="Oval 55">
                <a:extLst>
                  <a:ext uri="{FF2B5EF4-FFF2-40B4-BE49-F238E27FC236}">
                    <a16:creationId xmlns:a16="http://schemas.microsoft.com/office/drawing/2014/main" id="{A04F5955-7FAF-4F0E-A7AE-D15AC51A12E5}"/>
                  </a:ext>
                </a:extLst>
              </p:cNvPr>
              <p:cNvSpPr>
                <a:spLocks noChangeArrowheads="1"/>
              </p:cNvSpPr>
              <p:nvPr/>
            </p:nvSpPr>
            <p:spPr bwMode="auto">
              <a:xfrm>
                <a:off x="38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57" name="Text Box 12">
                <a:extLst>
                  <a:ext uri="{FF2B5EF4-FFF2-40B4-BE49-F238E27FC236}">
                    <a16:creationId xmlns:a16="http://schemas.microsoft.com/office/drawing/2014/main" id="{E59EC645-8BCB-4854-9188-DD6AD639459F}"/>
                  </a:ext>
                </a:extLst>
              </p:cNvPr>
              <p:cNvSpPr txBox="1">
                <a:spLocks noChangeArrowheads="1"/>
              </p:cNvSpPr>
              <p:nvPr/>
            </p:nvSpPr>
            <p:spPr bwMode="auto">
              <a:xfrm>
                <a:off x="3922" y="2707"/>
                <a:ext cx="189" cy="233"/>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chemeClr val="tx1"/>
                    </a:solidFill>
                  </a:rPr>
                  <a:t>1</a:t>
                </a:r>
              </a:p>
            </p:txBody>
          </p:sp>
        </p:grpSp>
        <p:sp>
          <p:nvSpPr>
            <p:cNvPr id="28" name="Line 13">
              <a:extLst>
                <a:ext uri="{FF2B5EF4-FFF2-40B4-BE49-F238E27FC236}">
                  <a16:creationId xmlns:a16="http://schemas.microsoft.com/office/drawing/2014/main" id="{E1BFBCCD-C1F8-4802-B47B-683231229A73}"/>
                </a:ext>
              </a:extLst>
            </p:cNvPr>
            <p:cNvSpPr>
              <a:spLocks noChangeShapeType="1"/>
            </p:cNvSpPr>
            <p:nvPr/>
          </p:nvSpPr>
          <p:spPr bwMode="auto">
            <a:xfrm flipV="1">
              <a:off x="3438" y="1827"/>
              <a:ext cx="292" cy="500"/>
            </a:xfrm>
            <a:prstGeom prst="line">
              <a:avLst/>
            </a:prstGeom>
            <a:no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29" name="Line 14">
              <a:extLst>
                <a:ext uri="{FF2B5EF4-FFF2-40B4-BE49-F238E27FC236}">
                  <a16:creationId xmlns:a16="http://schemas.microsoft.com/office/drawing/2014/main" id="{D511C09A-AF74-4D49-B0DE-88B19C6B58C4}"/>
                </a:ext>
              </a:extLst>
            </p:cNvPr>
            <p:cNvSpPr>
              <a:spLocks noChangeShapeType="1"/>
            </p:cNvSpPr>
            <p:nvPr/>
          </p:nvSpPr>
          <p:spPr bwMode="auto">
            <a:xfrm>
              <a:off x="3461" y="2411"/>
              <a:ext cx="218" cy="0"/>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30" name="Line 15">
              <a:extLst>
                <a:ext uri="{FF2B5EF4-FFF2-40B4-BE49-F238E27FC236}">
                  <a16:creationId xmlns:a16="http://schemas.microsoft.com/office/drawing/2014/main" id="{B383C317-C581-4F19-A0B5-EE71A399B326}"/>
                </a:ext>
              </a:extLst>
            </p:cNvPr>
            <p:cNvSpPr>
              <a:spLocks noChangeShapeType="1"/>
            </p:cNvSpPr>
            <p:nvPr/>
          </p:nvSpPr>
          <p:spPr bwMode="auto">
            <a:xfrm>
              <a:off x="3964" y="1836"/>
              <a:ext cx="293" cy="514"/>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31" name="Line 16">
              <a:extLst>
                <a:ext uri="{FF2B5EF4-FFF2-40B4-BE49-F238E27FC236}">
                  <a16:creationId xmlns:a16="http://schemas.microsoft.com/office/drawing/2014/main" id="{D1524685-27A1-4201-9D1F-D80DB8118E70}"/>
                </a:ext>
              </a:extLst>
            </p:cNvPr>
            <p:cNvSpPr>
              <a:spLocks noChangeShapeType="1"/>
            </p:cNvSpPr>
            <p:nvPr/>
          </p:nvSpPr>
          <p:spPr bwMode="auto">
            <a:xfrm>
              <a:off x="3854" y="1383"/>
              <a:ext cx="0" cy="18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32" name="Line 24">
              <a:extLst>
                <a:ext uri="{FF2B5EF4-FFF2-40B4-BE49-F238E27FC236}">
                  <a16:creationId xmlns:a16="http://schemas.microsoft.com/office/drawing/2014/main" id="{2CB2CC55-8105-44B5-BB14-6725341145DE}"/>
                </a:ext>
              </a:extLst>
            </p:cNvPr>
            <p:cNvSpPr>
              <a:spLocks noChangeShapeType="1"/>
            </p:cNvSpPr>
            <p:nvPr/>
          </p:nvSpPr>
          <p:spPr bwMode="auto">
            <a:xfrm flipH="1">
              <a:off x="3960" y="2484"/>
              <a:ext cx="311" cy="48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33" name="Text Box 25">
              <a:extLst>
                <a:ext uri="{FF2B5EF4-FFF2-40B4-BE49-F238E27FC236}">
                  <a16:creationId xmlns:a16="http://schemas.microsoft.com/office/drawing/2014/main" id="{E99DDD86-CDEC-4F00-91FE-28AD2BDB9502}"/>
                </a:ext>
              </a:extLst>
            </p:cNvPr>
            <p:cNvSpPr txBox="1">
              <a:spLocks noChangeArrowheads="1"/>
            </p:cNvSpPr>
            <p:nvPr/>
          </p:nvSpPr>
          <p:spPr bwMode="auto">
            <a:xfrm>
              <a:off x="3964" y="1598"/>
              <a:ext cx="830" cy="2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read ( c );</a:t>
              </a:r>
            </a:p>
          </p:txBody>
        </p:sp>
        <p:sp>
          <p:nvSpPr>
            <p:cNvPr id="34" name="Text Box 26">
              <a:extLst>
                <a:ext uri="{FF2B5EF4-FFF2-40B4-BE49-F238E27FC236}">
                  <a16:creationId xmlns:a16="http://schemas.microsoft.com/office/drawing/2014/main" id="{F2BA8D1D-171D-4F9A-98EA-DE779D1424FA}"/>
                </a:ext>
              </a:extLst>
            </p:cNvPr>
            <p:cNvSpPr txBox="1">
              <a:spLocks noChangeArrowheads="1"/>
            </p:cNvSpPr>
            <p:nvPr/>
          </p:nvSpPr>
          <p:spPr bwMode="auto">
            <a:xfrm>
              <a:off x="2942" y="1811"/>
              <a:ext cx="679" cy="2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c == ‘N’</a:t>
              </a:r>
            </a:p>
          </p:txBody>
        </p:sp>
        <p:sp>
          <p:nvSpPr>
            <p:cNvPr id="35" name="Text Box 27">
              <a:extLst>
                <a:ext uri="{FF2B5EF4-FFF2-40B4-BE49-F238E27FC236}">
                  <a16:creationId xmlns:a16="http://schemas.microsoft.com/office/drawing/2014/main" id="{A1D08433-1C3F-483C-9521-E0CB2988ED74}"/>
                </a:ext>
              </a:extLst>
            </p:cNvPr>
            <p:cNvSpPr txBox="1">
              <a:spLocks noChangeArrowheads="1"/>
            </p:cNvSpPr>
            <p:nvPr/>
          </p:nvSpPr>
          <p:spPr bwMode="auto">
            <a:xfrm>
              <a:off x="4502" y="2489"/>
              <a:ext cx="606" cy="29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x = 0;</a:t>
              </a:r>
            </a:p>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break;</a:t>
              </a:r>
            </a:p>
          </p:txBody>
        </p:sp>
        <p:grpSp>
          <p:nvGrpSpPr>
            <p:cNvPr id="36" name="Group 35">
              <a:extLst>
                <a:ext uri="{FF2B5EF4-FFF2-40B4-BE49-F238E27FC236}">
                  <a16:creationId xmlns:a16="http://schemas.microsoft.com/office/drawing/2014/main" id="{D89E3B55-B789-4F92-8B23-F1890672E392}"/>
                </a:ext>
              </a:extLst>
            </p:cNvPr>
            <p:cNvGrpSpPr>
              <a:grpSpLocks/>
            </p:cNvGrpSpPr>
            <p:nvPr/>
          </p:nvGrpSpPr>
          <p:grpSpPr bwMode="auto">
            <a:xfrm>
              <a:off x="3111" y="2263"/>
              <a:ext cx="1486" cy="296"/>
              <a:chOff x="3329" y="1774"/>
              <a:chExt cx="1486" cy="296"/>
            </a:xfrm>
          </p:grpSpPr>
          <p:grpSp>
            <p:nvGrpSpPr>
              <p:cNvPr id="47" name="Group 46">
                <a:extLst>
                  <a:ext uri="{FF2B5EF4-FFF2-40B4-BE49-F238E27FC236}">
                    <a16:creationId xmlns:a16="http://schemas.microsoft.com/office/drawing/2014/main" id="{B4877B97-8BC1-4666-8FFA-5B232A7555C4}"/>
                  </a:ext>
                </a:extLst>
              </p:cNvPr>
              <p:cNvGrpSpPr>
                <a:grpSpLocks/>
              </p:cNvGrpSpPr>
              <p:nvPr/>
            </p:nvGrpSpPr>
            <p:grpSpPr bwMode="auto">
              <a:xfrm>
                <a:off x="3329" y="1774"/>
                <a:ext cx="350" cy="296"/>
                <a:chOff x="4288" y="1746"/>
                <a:chExt cx="350" cy="296"/>
              </a:xfrm>
            </p:grpSpPr>
            <p:sp>
              <p:nvSpPr>
                <p:cNvPr id="54" name="Oval 53">
                  <a:extLst>
                    <a:ext uri="{FF2B5EF4-FFF2-40B4-BE49-F238E27FC236}">
                      <a16:creationId xmlns:a16="http://schemas.microsoft.com/office/drawing/2014/main" id="{E6BE29B6-F495-4AB9-9B02-7A832B0333B4}"/>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55" name="Text Box 20">
                  <a:extLst>
                    <a:ext uri="{FF2B5EF4-FFF2-40B4-BE49-F238E27FC236}">
                      <a16:creationId xmlns:a16="http://schemas.microsoft.com/office/drawing/2014/main" id="{143FCABC-97C5-446B-B718-4BFF07291856}"/>
                    </a:ext>
                  </a:extLst>
                </p:cNvPr>
                <p:cNvSpPr txBox="1">
                  <a:spLocks noChangeArrowheads="1"/>
                </p:cNvSpPr>
                <p:nvPr/>
              </p:nvSpPr>
              <p:spPr bwMode="auto">
                <a:xfrm>
                  <a:off x="4372" y="1769"/>
                  <a:ext cx="189" cy="233"/>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chemeClr val="tx1"/>
                      </a:solidFill>
                    </a:rPr>
                    <a:t>2</a:t>
                  </a:r>
                </a:p>
              </p:txBody>
            </p:sp>
          </p:grpSp>
          <p:grpSp>
            <p:nvGrpSpPr>
              <p:cNvPr id="48" name="Group 47">
                <a:extLst>
                  <a:ext uri="{FF2B5EF4-FFF2-40B4-BE49-F238E27FC236}">
                    <a16:creationId xmlns:a16="http://schemas.microsoft.com/office/drawing/2014/main" id="{A3ECBCBF-A0DB-4E31-BC79-0CFAEA8DC5CE}"/>
                  </a:ext>
                </a:extLst>
              </p:cNvPr>
              <p:cNvGrpSpPr>
                <a:grpSpLocks/>
              </p:cNvGrpSpPr>
              <p:nvPr/>
            </p:nvGrpSpPr>
            <p:grpSpPr bwMode="auto">
              <a:xfrm>
                <a:off x="4465" y="1774"/>
                <a:ext cx="350" cy="296"/>
                <a:chOff x="4288" y="1746"/>
                <a:chExt cx="350" cy="296"/>
              </a:xfrm>
            </p:grpSpPr>
            <p:sp>
              <p:nvSpPr>
                <p:cNvPr id="52" name="Oval 51">
                  <a:extLst>
                    <a:ext uri="{FF2B5EF4-FFF2-40B4-BE49-F238E27FC236}">
                      <a16:creationId xmlns:a16="http://schemas.microsoft.com/office/drawing/2014/main" id="{F34CA58E-B163-45B9-AFC0-3F0E558C5A7E}"/>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53" name="Text Box 23">
                  <a:extLst>
                    <a:ext uri="{FF2B5EF4-FFF2-40B4-BE49-F238E27FC236}">
                      <a16:creationId xmlns:a16="http://schemas.microsoft.com/office/drawing/2014/main" id="{E6625450-A7DC-442C-866C-0DBCC350977E}"/>
                    </a:ext>
                  </a:extLst>
                </p:cNvPr>
                <p:cNvSpPr txBox="1">
                  <a:spLocks noChangeArrowheads="1"/>
                </p:cNvSpPr>
                <p:nvPr/>
              </p:nvSpPr>
              <p:spPr bwMode="auto">
                <a:xfrm>
                  <a:off x="4372" y="1769"/>
                  <a:ext cx="189" cy="233"/>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chemeClr val="tx1"/>
                      </a:solidFill>
                    </a:rPr>
                    <a:t>4</a:t>
                  </a:r>
                </a:p>
              </p:txBody>
            </p:sp>
          </p:grpSp>
          <p:grpSp>
            <p:nvGrpSpPr>
              <p:cNvPr id="49" name="Group 48">
                <a:extLst>
                  <a:ext uri="{FF2B5EF4-FFF2-40B4-BE49-F238E27FC236}">
                    <a16:creationId xmlns:a16="http://schemas.microsoft.com/office/drawing/2014/main" id="{1D815CF6-0BDC-469C-86E9-599790A129D0}"/>
                  </a:ext>
                </a:extLst>
              </p:cNvPr>
              <p:cNvGrpSpPr>
                <a:grpSpLocks/>
              </p:cNvGrpSpPr>
              <p:nvPr/>
            </p:nvGrpSpPr>
            <p:grpSpPr bwMode="auto">
              <a:xfrm>
                <a:off x="3897" y="1774"/>
                <a:ext cx="350" cy="296"/>
                <a:chOff x="4288" y="1746"/>
                <a:chExt cx="350" cy="296"/>
              </a:xfrm>
            </p:grpSpPr>
            <p:sp>
              <p:nvSpPr>
                <p:cNvPr id="50" name="Oval 49">
                  <a:extLst>
                    <a:ext uri="{FF2B5EF4-FFF2-40B4-BE49-F238E27FC236}">
                      <a16:creationId xmlns:a16="http://schemas.microsoft.com/office/drawing/2014/main" id="{58166204-637B-4D7E-ABB2-39C0CCB72130}"/>
                    </a:ext>
                  </a:extLst>
                </p:cNvPr>
                <p:cNvSpPr>
                  <a:spLocks noChangeArrowheads="1"/>
                </p:cNvSpPr>
                <p:nvPr/>
              </p:nvSpPr>
              <p:spPr bwMode="auto">
                <a:xfrm>
                  <a:off x="4288" y="1746"/>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51" name="Text Box 31">
                  <a:extLst>
                    <a:ext uri="{FF2B5EF4-FFF2-40B4-BE49-F238E27FC236}">
                      <a16:creationId xmlns:a16="http://schemas.microsoft.com/office/drawing/2014/main" id="{AB71832F-D4B7-4067-8F97-2011B365A7C7}"/>
                    </a:ext>
                  </a:extLst>
                </p:cNvPr>
                <p:cNvSpPr txBox="1">
                  <a:spLocks noChangeArrowheads="1"/>
                </p:cNvSpPr>
                <p:nvPr/>
              </p:nvSpPr>
              <p:spPr bwMode="auto">
                <a:xfrm>
                  <a:off x="4372" y="1769"/>
                  <a:ext cx="189" cy="233"/>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chemeClr val="tx1"/>
                      </a:solidFill>
                    </a:rPr>
                    <a:t>3</a:t>
                  </a:r>
                </a:p>
              </p:txBody>
            </p:sp>
          </p:grpSp>
        </p:grpSp>
        <p:sp>
          <p:nvSpPr>
            <p:cNvPr id="37" name="Line 33">
              <a:extLst>
                <a:ext uri="{FF2B5EF4-FFF2-40B4-BE49-F238E27FC236}">
                  <a16:creationId xmlns:a16="http://schemas.microsoft.com/office/drawing/2014/main" id="{A049FDF6-1F2E-4D72-A107-D4DA14BD93B2}"/>
                </a:ext>
              </a:extLst>
            </p:cNvPr>
            <p:cNvSpPr>
              <a:spLocks noChangeShapeType="1"/>
            </p:cNvSpPr>
            <p:nvPr/>
          </p:nvSpPr>
          <p:spPr bwMode="auto">
            <a:xfrm flipH="1">
              <a:off x="3852" y="1873"/>
              <a:ext cx="4" cy="388"/>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38" name="Line 34">
              <a:extLst>
                <a:ext uri="{FF2B5EF4-FFF2-40B4-BE49-F238E27FC236}">
                  <a16:creationId xmlns:a16="http://schemas.microsoft.com/office/drawing/2014/main" id="{2B1EB32F-ED34-476E-AAF1-7F288AB43066}"/>
                </a:ext>
              </a:extLst>
            </p:cNvPr>
            <p:cNvSpPr>
              <a:spLocks noChangeShapeType="1"/>
            </p:cNvSpPr>
            <p:nvPr/>
          </p:nvSpPr>
          <p:spPr bwMode="auto">
            <a:xfrm flipH="1">
              <a:off x="3856" y="2563"/>
              <a:ext cx="0" cy="380"/>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sp>
          <p:nvSpPr>
            <p:cNvPr id="42" name="Text Box 39">
              <a:extLst>
                <a:ext uri="{FF2B5EF4-FFF2-40B4-BE49-F238E27FC236}">
                  <a16:creationId xmlns:a16="http://schemas.microsoft.com/office/drawing/2014/main" id="{7C3C3541-B078-45FC-8D38-53CD47C276B3}"/>
                </a:ext>
              </a:extLst>
            </p:cNvPr>
            <p:cNvSpPr txBox="1">
              <a:spLocks noChangeArrowheads="1"/>
            </p:cNvSpPr>
            <p:nvPr/>
          </p:nvSpPr>
          <p:spPr bwMode="auto">
            <a:xfrm>
              <a:off x="3500" y="1953"/>
              <a:ext cx="647" cy="2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c == ‘Y’</a:t>
              </a:r>
            </a:p>
          </p:txBody>
        </p:sp>
        <p:sp>
          <p:nvSpPr>
            <p:cNvPr id="43" name="Text Box 40">
              <a:extLst>
                <a:ext uri="{FF2B5EF4-FFF2-40B4-BE49-F238E27FC236}">
                  <a16:creationId xmlns:a16="http://schemas.microsoft.com/office/drawing/2014/main" id="{A00270D6-0153-4C0C-896D-F774D5E4A871}"/>
                </a:ext>
              </a:extLst>
            </p:cNvPr>
            <p:cNvSpPr txBox="1">
              <a:spLocks noChangeArrowheads="1"/>
            </p:cNvSpPr>
            <p:nvPr/>
          </p:nvSpPr>
          <p:spPr bwMode="auto">
            <a:xfrm>
              <a:off x="4048" y="1936"/>
              <a:ext cx="657" cy="2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default</a:t>
              </a:r>
            </a:p>
          </p:txBody>
        </p:sp>
        <p:sp>
          <p:nvSpPr>
            <p:cNvPr id="44" name="Text Box 41">
              <a:extLst>
                <a:ext uri="{FF2B5EF4-FFF2-40B4-BE49-F238E27FC236}">
                  <a16:creationId xmlns:a16="http://schemas.microsoft.com/office/drawing/2014/main" id="{B35D68D5-8837-4D6E-B145-35614A1FA422}"/>
                </a:ext>
              </a:extLst>
            </p:cNvPr>
            <p:cNvSpPr txBox="1">
              <a:spLocks noChangeArrowheads="1"/>
            </p:cNvSpPr>
            <p:nvPr/>
          </p:nvSpPr>
          <p:spPr bwMode="auto">
            <a:xfrm>
              <a:off x="3567" y="2592"/>
              <a:ext cx="775" cy="29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x = 50;</a:t>
              </a:r>
            </a:p>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break;</a:t>
              </a:r>
            </a:p>
          </p:txBody>
        </p:sp>
        <p:sp>
          <p:nvSpPr>
            <p:cNvPr id="45" name="Text Box 42">
              <a:extLst>
                <a:ext uri="{FF2B5EF4-FFF2-40B4-BE49-F238E27FC236}">
                  <a16:creationId xmlns:a16="http://schemas.microsoft.com/office/drawing/2014/main" id="{0D0AC5EB-9818-4A38-B7B1-1F3F099DABA0}"/>
                </a:ext>
              </a:extLst>
            </p:cNvPr>
            <p:cNvSpPr txBox="1">
              <a:spLocks noChangeArrowheads="1"/>
            </p:cNvSpPr>
            <p:nvPr/>
          </p:nvSpPr>
          <p:spPr bwMode="auto">
            <a:xfrm>
              <a:off x="2614" y="2489"/>
              <a:ext cx="616" cy="136"/>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lnSpc>
                  <a:spcPct val="50000"/>
                </a:lnSpc>
                <a:spcBef>
                  <a:spcPct val="50000"/>
                </a:spcBef>
              </a:pPr>
              <a:r>
                <a:rPr lang="en-US" sz="1600" dirty="0">
                  <a:solidFill>
                    <a:schemeClr val="tx1"/>
                  </a:solidFill>
                  <a:latin typeface="Helvetica" panose="020B0604020202020204" pitchFamily="34" charset="0"/>
                  <a:cs typeface="Helvetica" panose="020B0604020202020204" pitchFamily="34" charset="0"/>
                </a:rPr>
                <a:t>z = 25;</a:t>
              </a:r>
            </a:p>
          </p:txBody>
        </p:sp>
        <p:sp>
          <p:nvSpPr>
            <p:cNvPr id="46" name="Text Box 43">
              <a:extLst>
                <a:ext uri="{FF2B5EF4-FFF2-40B4-BE49-F238E27FC236}">
                  <a16:creationId xmlns:a16="http://schemas.microsoft.com/office/drawing/2014/main" id="{D958DD61-CD91-44BA-A48C-9C4BEA280AE3}"/>
                </a:ext>
              </a:extLst>
            </p:cNvPr>
            <p:cNvSpPr txBox="1">
              <a:spLocks noChangeArrowheads="1"/>
            </p:cNvSpPr>
            <p:nvPr/>
          </p:nvSpPr>
          <p:spPr bwMode="auto">
            <a:xfrm>
              <a:off x="3886" y="3139"/>
              <a:ext cx="819" cy="21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600" dirty="0">
                  <a:solidFill>
                    <a:schemeClr val="tx1"/>
                  </a:solidFill>
                  <a:latin typeface="Helvetica" panose="020B0604020202020204" pitchFamily="34" charset="0"/>
                  <a:cs typeface="Helvetica" panose="020B0604020202020204" pitchFamily="34" charset="0"/>
                </a:rPr>
                <a:t>print (x);</a:t>
              </a:r>
            </a:p>
          </p:txBody>
        </p:sp>
      </p:grpSp>
      <p:grpSp>
        <p:nvGrpSpPr>
          <p:cNvPr id="6" name="Group 5"/>
          <p:cNvGrpSpPr/>
          <p:nvPr/>
        </p:nvGrpSpPr>
        <p:grpSpPr>
          <a:xfrm>
            <a:off x="5199189" y="3298202"/>
            <a:ext cx="3309634" cy="2795067"/>
            <a:chOff x="5199189" y="3298202"/>
            <a:chExt cx="3309634" cy="2795067"/>
          </a:xfrm>
        </p:grpSpPr>
        <p:sp>
          <p:nvSpPr>
            <p:cNvPr id="24" name="AutoShape 74">
              <a:extLst>
                <a:ext uri="{FF2B5EF4-FFF2-40B4-BE49-F238E27FC236}">
                  <a16:creationId xmlns:a16="http://schemas.microsoft.com/office/drawing/2014/main" id="{4D5199D4-EC06-4799-A4F0-B1B935AA5E72}"/>
                </a:ext>
              </a:extLst>
            </p:cNvPr>
            <p:cNvSpPr>
              <a:spLocks/>
            </p:cNvSpPr>
            <p:nvPr/>
          </p:nvSpPr>
          <p:spPr bwMode="auto">
            <a:xfrm flipH="1">
              <a:off x="5199189" y="5345557"/>
              <a:ext cx="3309634" cy="747712"/>
            </a:xfrm>
            <a:prstGeom prst="borderCallout2">
              <a:avLst>
                <a:gd name="adj1" fmla="val 15287"/>
                <a:gd name="adj2" fmla="val 101884"/>
                <a:gd name="adj3" fmla="val 15287"/>
                <a:gd name="adj4" fmla="val 115153"/>
                <a:gd name="adj5" fmla="val -214136"/>
                <a:gd name="adj6" fmla="val 71450"/>
              </a:avLst>
            </a:prstGeom>
            <a:ln w="28575">
              <a:solidFill>
                <a:srgbClr val="FF0000"/>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latin typeface="Gill Sans MT" pitchFamily="34" charset="0"/>
                </a:rPr>
                <a:t>Cases without breaks fall through to the next case</a:t>
              </a:r>
            </a:p>
          </p:txBody>
        </p:sp>
        <p:sp>
          <p:nvSpPr>
            <p:cNvPr id="25" name="Oval 24">
              <a:extLst>
                <a:ext uri="{FF2B5EF4-FFF2-40B4-BE49-F238E27FC236}">
                  <a16:creationId xmlns:a16="http://schemas.microsoft.com/office/drawing/2014/main" id="{D62B7188-B3C4-41FA-AF5F-60EBA7DDCA49}"/>
                </a:ext>
              </a:extLst>
            </p:cNvPr>
            <p:cNvSpPr>
              <a:spLocks noChangeArrowheads="1"/>
            </p:cNvSpPr>
            <p:nvPr/>
          </p:nvSpPr>
          <p:spPr bwMode="auto">
            <a:xfrm rot="19770933">
              <a:off x="5939878" y="3298202"/>
              <a:ext cx="580482" cy="446087"/>
            </a:xfrm>
            <a:prstGeom prst="ellipse">
              <a:avLst/>
            </a:prstGeom>
            <a:noFill/>
            <a:ln w="28575">
              <a:solidFill>
                <a:schemeClr val="hlink"/>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p>
          </p:txBody>
        </p:sp>
      </p:grpSp>
    </p:spTree>
    <p:extLst>
      <p:ext uri="{BB962C8B-B14F-4D97-AF65-F5344CB8AC3E}">
        <p14:creationId xmlns:p14="http://schemas.microsoft.com/office/powerpoint/2010/main" val="121674084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802D-10FE-4082-AE2B-0E02C720292B}"/>
              </a:ext>
            </a:extLst>
          </p:cNvPr>
          <p:cNvSpPr>
            <a:spLocks noGrp="1"/>
          </p:cNvSpPr>
          <p:nvPr>
            <p:ph type="title"/>
          </p:nvPr>
        </p:nvSpPr>
        <p:spPr/>
        <p:txBody>
          <a:bodyPr/>
          <a:lstStyle/>
          <a:p>
            <a:r>
              <a:rPr lang="en-US" dirty="0"/>
              <a:t>Constructing CFG</a:t>
            </a:r>
          </a:p>
        </p:txBody>
      </p:sp>
      <p:sp>
        <p:nvSpPr>
          <p:cNvPr id="3" name="Content Placeholder 2">
            <a:extLst>
              <a:ext uri="{FF2B5EF4-FFF2-40B4-BE49-F238E27FC236}">
                <a16:creationId xmlns:a16="http://schemas.microsoft.com/office/drawing/2014/main" id="{1169C339-610D-48CA-AAEE-D6C9985E2672}"/>
              </a:ext>
            </a:extLst>
          </p:cNvPr>
          <p:cNvSpPr>
            <a:spLocks noGrp="1"/>
          </p:cNvSpPr>
          <p:nvPr>
            <p:ph idx="1"/>
          </p:nvPr>
        </p:nvSpPr>
        <p:spPr>
          <a:xfrm>
            <a:off x="900113" y="1412776"/>
            <a:ext cx="8001000" cy="4532312"/>
          </a:xfrm>
        </p:spPr>
        <p:txBody>
          <a:bodyPr/>
          <a:lstStyle/>
          <a:p>
            <a:r>
              <a:rPr lang="en-US" sz="2800" dirty="0"/>
              <a:t>The </a:t>
            </a:r>
            <a:r>
              <a:rPr lang="en-US" sz="2800" dirty="0">
                <a:cs typeface="Courier New" panose="02070309020205020404" pitchFamily="49" charset="0"/>
              </a:rPr>
              <a:t>exception</a:t>
            </a:r>
            <a:r>
              <a:rPr lang="en-US" sz="2800" dirty="0"/>
              <a:t> (</a:t>
            </a:r>
            <a:r>
              <a:rPr lang="en-US" sz="2800" b="1" dirty="0">
                <a:latin typeface="Courier New" panose="02070309020205020404" pitchFamily="49" charset="0"/>
                <a:cs typeface="Courier New" panose="02070309020205020404" pitchFamily="49" charset="0"/>
              </a:rPr>
              <a:t>try-catch</a:t>
            </a:r>
            <a:r>
              <a:rPr lang="en-US" sz="2800" dirty="0"/>
              <a:t>) structure</a:t>
            </a:r>
          </a:p>
          <a:p>
            <a:endParaRPr lang="en-US" sz="2800" dirty="0"/>
          </a:p>
        </p:txBody>
      </p:sp>
      <p:sp>
        <p:nvSpPr>
          <p:cNvPr id="4" name="Footer Placeholder 3">
            <a:extLst>
              <a:ext uri="{FF2B5EF4-FFF2-40B4-BE49-F238E27FC236}">
                <a16:creationId xmlns:a16="http://schemas.microsoft.com/office/drawing/2014/main" id="{7616E920-7423-4945-9E51-AB85E12B807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A45421-3AB1-4D32-8A29-E020F19AED5D}"/>
              </a:ext>
            </a:extLst>
          </p:cNvPr>
          <p:cNvSpPr>
            <a:spLocks noGrp="1"/>
          </p:cNvSpPr>
          <p:nvPr>
            <p:ph type="sldNum" sz="quarter" idx="12"/>
          </p:nvPr>
        </p:nvSpPr>
        <p:spPr/>
        <p:txBody>
          <a:bodyPr/>
          <a:lstStyle/>
          <a:p>
            <a:fld id="{E0C33045-984B-4F44-A077-3B45BEEE9467}" type="slidenum">
              <a:rPr lang="ja-JP" altLang="en-US" smtClean="0"/>
              <a:pPr/>
              <a:t>32</a:t>
            </a:fld>
            <a:endParaRPr lang="en-US" altLang="ja-JP"/>
          </a:p>
        </p:txBody>
      </p:sp>
      <p:sp>
        <p:nvSpPr>
          <p:cNvPr id="13" name="Text Box 4">
            <a:extLst>
              <a:ext uri="{FF2B5EF4-FFF2-40B4-BE49-F238E27FC236}">
                <a16:creationId xmlns:a16="http://schemas.microsoft.com/office/drawing/2014/main" id="{E067A8D1-588E-4070-92DB-AD313499EA7E}"/>
              </a:ext>
            </a:extLst>
          </p:cNvPr>
          <p:cNvSpPr txBox="1">
            <a:spLocks noChangeArrowheads="1"/>
          </p:cNvSpPr>
          <p:nvPr/>
        </p:nvSpPr>
        <p:spPr bwMode="auto">
          <a:xfrm>
            <a:off x="704686" y="2098124"/>
            <a:ext cx="3456384" cy="3785652"/>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dirty="0">
                <a:solidFill>
                  <a:schemeClr val="tx1"/>
                </a:solidFill>
                <a:latin typeface="Courier New" panose="02070309020205020404" pitchFamily="49" charset="0"/>
                <a:cs typeface="Courier New" panose="02070309020205020404" pitchFamily="49" charset="0"/>
              </a:rPr>
              <a:t>try</a:t>
            </a:r>
          </a:p>
          <a:p>
            <a:r>
              <a:rPr lang="en-US" sz="1600"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   s = </a:t>
            </a:r>
            <a:r>
              <a:rPr lang="en-US" sz="1600" dirty="0" err="1">
                <a:solidFill>
                  <a:schemeClr val="tx1"/>
                </a:solidFill>
                <a:latin typeface="Courier New" panose="02070309020205020404" pitchFamily="49" charset="0"/>
                <a:cs typeface="Courier New" panose="02070309020205020404" pitchFamily="49" charset="0"/>
              </a:rPr>
              <a:t>br.readLine</a:t>
            </a:r>
            <a:r>
              <a:rPr lang="en-US" sz="1600"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   if (</a:t>
            </a:r>
            <a:r>
              <a:rPr lang="en-US" sz="1600" dirty="0" err="1">
                <a:solidFill>
                  <a:schemeClr val="tx1"/>
                </a:solidFill>
                <a:latin typeface="Courier New" panose="02070309020205020404" pitchFamily="49" charset="0"/>
                <a:cs typeface="Courier New" panose="02070309020205020404" pitchFamily="49" charset="0"/>
              </a:rPr>
              <a:t>s.length</a:t>
            </a:r>
            <a:r>
              <a:rPr lang="en-US" sz="1600" dirty="0">
                <a:solidFill>
                  <a:schemeClr val="tx1"/>
                </a:solidFill>
                <a:latin typeface="Courier New" panose="02070309020205020404" pitchFamily="49" charset="0"/>
                <a:cs typeface="Courier New" panose="02070309020205020404" pitchFamily="49" charset="0"/>
              </a:rPr>
              <a:t>() &gt; 96)</a:t>
            </a:r>
          </a:p>
          <a:p>
            <a:r>
              <a:rPr lang="en-US" sz="1600" dirty="0">
                <a:solidFill>
                  <a:schemeClr val="tx1"/>
                </a:solidFill>
                <a:latin typeface="Courier New" panose="02070309020205020404" pitchFamily="49" charset="0"/>
                <a:cs typeface="Courier New" panose="02070309020205020404" pitchFamily="49" charset="0"/>
              </a:rPr>
              <a:t>      throw new Exception</a:t>
            </a:r>
          </a:p>
          <a:p>
            <a:r>
              <a:rPr lang="en-US" sz="1600" dirty="0">
                <a:solidFill>
                  <a:schemeClr val="tx1"/>
                </a:solidFill>
                <a:latin typeface="Courier New" panose="02070309020205020404" pitchFamily="49" charset="0"/>
                <a:cs typeface="Courier New" panose="02070309020205020404" pitchFamily="49" charset="0"/>
              </a:rPr>
              <a:t>         (“too long”);</a:t>
            </a:r>
          </a:p>
          <a:p>
            <a:r>
              <a:rPr lang="en-US" sz="1600" dirty="0">
                <a:solidFill>
                  <a:schemeClr val="tx1"/>
                </a:solidFill>
                <a:latin typeface="Courier New" panose="02070309020205020404" pitchFamily="49" charset="0"/>
                <a:cs typeface="Courier New" panose="02070309020205020404" pitchFamily="49" charset="0"/>
              </a:rPr>
              <a:t>   if (</a:t>
            </a:r>
            <a:r>
              <a:rPr lang="en-US" sz="1600" dirty="0" err="1">
                <a:solidFill>
                  <a:schemeClr val="tx1"/>
                </a:solidFill>
                <a:latin typeface="Courier New" panose="02070309020205020404" pitchFamily="49" charset="0"/>
                <a:cs typeface="Courier New" panose="02070309020205020404" pitchFamily="49" charset="0"/>
              </a:rPr>
              <a:t>s.length</a:t>
            </a:r>
            <a:r>
              <a:rPr lang="en-US" sz="1600" dirty="0">
                <a:solidFill>
                  <a:schemeClr val="tx1"/>
                </a:solidFill>
                <a:latin typeface="Courier New" panose="02070309020205020404" pitchFamily="49" charset="0"/>
                <a:cs typeface="Courier New" panose="02070309020205020404" pitchFamily="49" charset="0"/>
              </a:rPr>
              <a:t>() == 0)</a:t>
            </a:r>
          </a:p>
          <a:p>
            <a:r>
              <a:rPr lang="en-US" sz="1600" dirty="0">
                <a:solidFill>
                  <a:schemeClr val="tx1"/>
                </a:solidFill>
                <a:latin typeface="Courier New" panose="02070309020205020404" pitchFamily="49" charset="0"/>
                <a:cs typeface="Courier New" panose="02070309020205020404" pitchFamily="49" charset="0"/>
              </a:rPr>
              <a:t>      throw new Exception</a:t>
            </a:r>
          </a:p>
          <a:p>
            <a:r>
              <a:rPr lang="en-US" sz="1600" dirty="0">
                <a:solidFill>
                  <a:schemeClr val="tx1"/>
                </a:solidFill>
                <a:latin typeface="Courier New" panose="02070309020205020404" pitchFamily="49" charset="0"/>
                <a:cs typeface="Courier New" panose="02070309020205020404" pitchFamily="49" charset="0"/>
              </a:rPr>
              <a:t>         (“too short”);</a:t>
            </a:r>
          </a:p>
          <a:p>
            <a:r>
              <a:rPr lang="en-US" sz="1600" dirty="0">
                <a:solidFill>
                  <a:schemeClr val="tx1"/>
                </a:solidFill>
                <a:latin typeface="Courier New" panose="02070309020205020404" pitchFamily="49" charset="0"/>
                <a:cs typeface="Courier New" panose="02070309020205020404" pitchFamily="49" charset="0"/>
              </a:rPr>
              <a:t>} (catch </a:t>
            </a:r>
            <a:r>
              <a:rPr lang="en-US" sz="1600" dirty="0" err="1">
                <a:solidFill>
                  <a:schemeClr val="tx1"/>
                </a:solidFill>
                <a:latin typeface="Courier New" panose="02070309020205020404" pitchFamily="49" charset="0"/>
                <a:cs typeface="Courier New" panose="02070309020205020404" pitchFamily="49" charset="0"/>
              </a:rPr>
              <a:t>IOException</a:t>
            </a:r>
            <a:r>
              <a:rPr lang="en-US" sz="1600" dirty="0">
                <a:solidFill>
                  <a:schemeClr val="tx1"/>
                </a:solidFill>
                <a:latin typeface="Courier New" panose="02070309020205020404" pitchFamily="49" charset="0"/>
                <a:cs typeface="Courier New" panose="02070309020205020404" pitchFamily="49" charset="0"/>
              </a:rPr>
              <a:t> e) {</a:t>
            </a:r>
          </a:p>
          <a:p>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e.printStackTrace</a:t>
            </a:r>
            <a:r>
              <a:rPr lang="en-US" sz="1600"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 (catch Exception e) {</a:t>
            </a:r>
          </a:p>
          <a:p>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e.getMessage</a:t>
            </a:r>
            <a:r>
              <a:rPr lang="en-US" sz="1600"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a:t>
            </a:r>
          </a:p>
          <a:p>
            <a:r>
              <a:rPr lang="en-US" sz="1600" dirty="0">
                <a:solidFill>
                  <a:schemeClr val="tx1"/>
                </a:solidFill>
                <a:latin typeface="Courier New" panose="02070309020205020404" pitchFamily="49" charset="0"/>
                <a:cs typeface="Courier New" panose="02070309020205020404" pitchFamily="49" charset="0"/>
              </a:rPr>
              <a:t>return (s);</a:t>
            </a:r>
          </a:p>
        </p:txBody>
      </p:sp>
      <p:sp>
        <p:nvSpPr>
          <p:cNvPr id="73" name="Rectangle 72">
            <a:extLst>
              <a:ext uri="{FF2B5EF4-FFF2-40B4-BE49-F238E27FC236}">
                <a16:creationId xmlns:a16="http://schemas.microsoft.com/office/drawing/2014/main" id="{0A66044A-ACCF-4740-A976-3CDF05168A86}"/>
              </a:ext>
            </a:extLst>
          </p:cNvPr>
          <p:cNvSpPr/>
          <p:nvPr/>
        </p:nvSpPr>
        <p:spPr>
          <a:xfrm>
            <a:off x="5933232" y="6237311"/>
            <a:ext cx="3103264"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grpSp>
        <p:nvGrpSpPr>
          <p:cNvPr id="6" name="Group 5">
            <a:extLst>
              <a:ext uri="{FF2B5EF4-FFF2-40B4-BE49-F238E27FC236}">
                <a16:creationId xmlns:a16="http://schemas.microsoft.com/office/drawing/2014/main" id="{06086981-4D3F-49DE-B554-6AF8D7005BA5}"/>
              </a:ext>
            </a:extLst>
          </p:cNvPr>
          <p:cNvGrpSpPr/>
          <p:nvPr/>
        </p:nvGrpSpPr>
        <p:grpSpPr>
          <a:xfrm>
            <a:off x="4396318" y="1909006"/>
            <a:ext cx="4280138" cy="4167200"/>
            <a:chOff x="1709324" y="713506"/>
            <a:chExt cx="6011288" cy="5465306"/>
          </a:xfrm>
        </p:grpSpPr>
        <p:sp>
          <p:nvSpPr>
            <p:cNvPr id="23" name="Oval 22">
              <a:extLst>
                <a:ext uri="{FF2B5EF4-FFF2-40B4-BE49-F238E27FC236}">
                  <a16:creationId xmlns:a16="http://schemas.microsoft.com/office/drawing/2014/main" id="{B60EE3C0-0915-4DC6-9B8C-7B24B0C31BEF}"/>
                </a:ext>
              </a:extLst>
            </p:cNvPr>
            <p:cNvSpPr>
              <a:spLocks noChangeArrowheads="1"/>
            </p:cNvSpPr>
            <p:nvPr/>
          </p:nvSpPr>
          <p:spPr bwMode="auto">
            <a:xfrm>
              <a:off x="3581384" y="1029283"/>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rPr>
                <a:t>1</a:t>
              </a:r>
            </a:p>
          </p:txBody>
        </p:sp>
        <p:sp>
          <p:nvSpPr>
            <p:cNvPr id="24" name="Line 16">
              <a:extLst>
                <a:ext uri="{FF2B5EF4-FFF2-40B4-BE49-F238E27FC236}">
                  <a16:creationId xmlns:a16="http://schemas.microsoft.com/office/drawing/2014/main" id="{EBA03355-0188-48C4-9DF9-836049680433}"/>
                </a:ext>
              </a:extLst>
            </p:cNvPr>
            <p:cNvSpPr>
              <a:spLocks noChangeShapeType="1"/>
            </p:cNvSpPr>
            <p:nvPr/>
          </p:nvSpPr>
          <p:spPr bwMode="auto">
            <a:xfrm>
              <a:off x="3854392" y="713506"/>
              <a:ext cx="9608" cy="315777"/>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25" name="Text Box 27">
              <a:extLst>
                <a:ext uri="{FF2B5EF4-FFF2-40B4-BE49-F238E27FC236}">
                  <a16:creationId xmlns:a16="http://schemas.microsoft.com/office/drawing/2014/main" id="{973F1EBA-5AF0-475D-B00D-05BB55F7605B}"/>
                </a:ext>
              </a:extLst>
            </p:cNvPr>
            <p:cNvSpPr txBox="1">
              <a:spLocks noChangeArrowheads="1"/>
            </p:cNvSpPr>
            <p:nvPr/>
          </p:nvSpPr>
          <p:spPr bwMode="auto">
            <a:xfrm>
              <a:off x="4064397" y="969576"/>
              <a:ext cx="2548079"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Gill Sans MT" panose="020B0502020104020203" pitchFamily="34" charset="0"/>
                </a:rPr>
                <a:t>s = </a:t>
              </a:r>
              <a:r>
                <a:rPr lang="en-US" sz="1400" dirty="0" err="1">
                  <a:solidFill>
                    <a:schemeClr val="tx1"/>
                  </a:solidFill>
                  <a:latin typeface="Gill Sans MT" panose="020B0502020104020203" pitchFamily="34" charset="0"/>
                </a:rPr>
                <a:t>br.readLine</a:t>
              </a:r>
              <a:r>
                <a:rPr lang="en-US" sz="1400" dirty="0">
                  <a:solidFill>
                    <a:schemeClr val="tx1"/>
                  </a:solidFill>
                  <a:latin typeface="Gill Sans MT" panose="020B0502020104020203" pitchFamily="34" charset="0"/>
                </a:rPr>
                <a:t>()</a:t>
              </a:r>
            </a:p>
          </p:txBody>
        </p:sp>
        <p:sp>
          <p:nvSpPr>
            <p:cNvPr id="26" name="Oval 25">
              <a:extLst>
                <a:ext uri="{FF2B5EF4-FFF2-40B4-BE49-F238E27FC236}">
                  <a16:creationId xmlns:a16="http://schemas.microsoft.com/office/drawing/2014/main" id="{DE592EB2-C8C1-4837-A7B7-AD33485AC33E}"/>
                </a:ext>
              </a:extLst>
            </p:cNvPr>
            <p:cNvSpPr>
              <a:spLocks noChangeArrowheads="1"/>
            </p:cNvSpPr>
            <p:nvPr/>
          </p:nvSpPr>
          <p:spPr bwMode="auto">
            <a:xfrm>
              <a:off x="4401839" y="5575111"/>
              <a:ext cx="555625" cy="469900"/>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latin typeface="Gill Sans MT" panose="020B0502020104020203" pitchFamily="34" charset="0"/>
                </a:rPr>
                <a:t>8</a:t>
              </a:r>
            </a:p>
          </p:txBody>
        </p:sp>
        <p:sp>
          <p:nvSpPr>
            <p:cNvPr id="27" name="Line 14">
              <a:extLst>
                <a:ext uri="{FF2B5EF4-FFF2-40B4-BE49-F238E27FC236}">
                  <a16:creationId xmlns:a16="http://schemas.microsoft.com/office/drawing/2014/main" id="{73E53791-D316-4779-8259-B5D4103ABFCF}"/>
                </a:ext>
              </a:extLst>
            </p:cNvPr>
            <p:cNvSpPr>
              <a:spLocks noChangeShapeType="1"/>
            </p:cNvSpPr>
            <p:nvPr/>
          </p:nvSpPr>
          <p:spPr bwMode="auto">
            <a:xfrm>
              <a:off x="3992812" y="1486219"/>
              <a:ext cx="516516" cy="525444"/>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28" name="Line 15">
              <a:extLst>
                <a:ext uri="{FF2B5EF4-FFF2-40B4-BE49-F238E27FC236}">
                  <a16:creationId xmlns:a16="http://schemas.microsoft.com/office/drawing/2014/main" id="{BBE79D7B-BA9A-4C5D-AF63-E6DB56F57D70}"/>
                </a:ext>
              </a:extLst>
            </p:cNvPr>
            <p:cNvSpPr>
              <a:spLocks noChangeShapeType="1"/>
            </p:cNvSpPr>
            <p:nvPr/>
          </p:nvSpPr>
          <p:spPr bwMode="auto">
            <a:xfrm flipH="1">
              <a:off x="3209378" y="1426447"/>
              <a:ext cx="468727" cy="585216"/>
            </a:xfrm>
            <a:prstGeom prst="line">
              <a:avLst/>
            </a:prstGeom>
            <a:noFill/>
            <a:ln w="19050">
              <a:solidFill>
                <a:srgbClr val="FF0000"/>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29" name="Line 15">
              <a:extLst>
                <a:ext uri="{FF2B5EF4-FFF2-40B4-BE49-F238E27FC236}">
                  <a16:creationId xmlns:a16="http://schemas.microsoft.com/office/drawing/2014/main" id="{E12A8F37-F006-4CBE-997C-E6FC2765BB04}"/>
                </a:ext>
              </a:extLst>
            </p:cNvPr>
            <p:cNvSpPr>
              <a:spLocks noChangeShapeType="1"/>
            </p:cNvSpPr>
            <p:nvPr/>
          </p:nvSpPr>
          <p:spPr bwMode="auto">
            <a:xfrm>
              <a:off x="3051944" y="2421104"/>
              <a:ext cx="1457384" cy="3154007"/>
            </a:xfrm>
            <a:prstGeom prst="line">
              <a:avLst/>
            </a:prstGeom>
            <a:noFill/>
            <a:ln w="19050">
              <a:solidFill>
                <a:srgbClr val="FF0000"/>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30" name="Freeform 96">
              <a:extLst>
                <a:ext uri="{FF2B5EF4-FFF2-40B4-BE49-F238E27FC236}">
                  <a16:creationId xmlns:a16="http://schemas.microsoft.com/office/drawing/2014/main" id="{5FF5FD4A-07E8-40AF-8A22-224A7EAD3C1C}"/>
                </a:ext>
              </a:extLst>
            </p:cNvPr>
            <p:cNvSpPr>
              <a:spLocks/>
            </p:cNvSpPr>
            <p:nvPr/>
          </p:nvSpPr>
          <p:spPr bwMode="auto">
            <a:xfrm>
              <a:off x="4957464" y="3079968"/>
              <a:ext cx="1537870" cy="2879860"/>
            </a:xfrm>
            <a:custGeom>
              <a:avLst/>
              <a:gdLst>
                <a:gd name="T0" fmla="*/ 1102830 w 1653209"/>
                <a:gd name="T1" fmla="*/ 0 h 2360543"/>
                <a:gd name="T2" fmla="*/ 1520116 w 1653209"/>
                <a:gd name="T3" fmla="*/ 566547 h 2360543"/>
                <a:gd name="T4" fmla="*/ 1510181 w 1653209"/>
                <a:gd name="T5" fmla="*/ 1520733 h 2360543"/>
                <a:gd name="T6" fmla="*/ 665672 w 1653209"/>
                <a:gd name="T7" fmla="*/ 2236370 h 2360543"/>
                <a:gd name="T8" fmla="*/ 0 w 1653209"/>
                <a:gd name="T9" fmla="*/ 2266189 h 2360543"/>
                <a:gd name="T10" fmla="*/ 0 60000 65536"/>
                <a:gd name="T11" fmla="*/ 0 60000 65536"/>
                <a:gd name="T12" fmla="*/ 0 60000 65536"/>
                <a:gd name="T13" fmla="*/ 0 60000 65536"/>
                <a:gd name="T14" fmla="*/ 0 60000 65536"/>
                <a:gd name="T15" fmla="*/ 0 w 1653209"/>
                <a:gd name="T16" fmla="*/ 0 h 2360543"/>
                <a:gd name="T17" fmla="*/ 1653209 w 1653209"/>
                <a:gd name="T18" fmla="*/ 2360543 h 2360543"/>
              </a:gdLst>
              <a:ahLst/>
              <a:cxnLst>
                <a:cxn ang="T10">
                  <a:pos x="T0" y="T1"/>
                </a:cxn>
                <a:cxn ang="T11">
                  <a:pos x="T2" y="T3"/>
                </a:cxn>
                <a:cxn ang="T12">
                  <a:pos x="T4" y="T5"/>
                </a:cxn>
                <a:cxn ang="T13">
                  <a:pos x="T6" y="T7"/>
                </a:cxn>
                <a:cxn ang="T14">
                  <a:pos x="T8" y="T9"/>
                </a:cxn>
              </a:cxnLst>
              <a:rect l="T15" t="T16" r="T17" b="T18"/>
              <a:pathLst>
                <a:path w="1653209" h="2360543">
                  <a:moveTo>
                    <a:pt x="1103244" y="0"/>
                  </a:moveTo>
                  <a:cubicBezTo>
                    <a:pt x="1278007" y="156541"/>
                    <a:pt x="1452770" y="313082"/>
                    <a:pt x="1520687" y="566530"/>
                  </a:cubicBezTo>
                  <a:cubicBezTo>
                    <a:pt x="1588604" y="819978"/>
                    <a:pt x="1653209" y="1242392"/>
                    <a:pt x="1510748" y="1520687"/>
                  </a:cubicBezTo>
                  <a:cubicBezTo>
                    <a:pt x="1368287" y="1798982"/>
                    <a:pt x="917713" y="2112065"/>
                    <a:pt x="665922" y="2236304"/>
                  </a:cubicBezTo>
                  <a:cubicBezTo>
                    <a:pt x="414131" y="2360543"/>
                    <a:pt x="207065" y="2313332"/>
                    <a:pt x="0" y="2266122"/>
                  </a:cubicBezTo>
                </a:path>
              </a:pathLst>
            </a:custGeom>
            <a:noFill/>
            <a:ln w="19050" cap="flat" cmpd="sng" algn="ctr">
              <a:solidFill>
                <a:schemeClr val="tx1"/>
              </a:solidFill>
              <a:prstDash val="solid"/>
              <a:round/>
              <a:headEnd type="none" w="med" len="med"/>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31" name="Oval 30">
              <a:extLst>
                <a:ext uri="{FF2B5EF4-FFF2-40B4-BE49-F238E27FC236}">
                  <a16:creationId xmlns:a16="http://schemas.microsoft.com/office/drawing/2014/main" id="{8074A41F-9F2D-4602-95F8-B0260EBBDC35}"/>
                </a:ext>
              </a:extLst>
            </p:cNvPr>
            <p:cNvSpPr>
              <a:spLocks noChangeArrowheads="1"/>
            </p:cNvSpPr>
            <p:nvPr/>
          </p:nvSpPr>
          <p:spPr bwMode="auto">
            <a:xfrm>
              <a:off x="2774132" y="1951205"/>
              <a:ext cx="555624" cy="469901"/>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latin typeface="Gill Sans MT" panose="020B0502020104020203" pitchFamily="34" charset="0"/>
                </a:rPr>
                <a:t>2</a:t>
              </a:r>
            </a:p>
          </p:txBody>
        </p:sp>
        <p:sp>
          <p:nvSpPr>
            <p:cNvPr id="32" name="Oval 31">
              <a:extLst>
                <a:ext uri="{FF2B5EF4-FFF2-40B4-BE49-F238E27FC236}">
                  <a16:creationId xmlns:a16="http://schemas.microsoft.com/office/drawing/2014/main" id="{68F5B93B-814D-4BAA-AEB4-4CC0FB2EF2FD}"/>
                </a:ext>
              </a:extLst>
            </p:cNvPr>
            <p:cNvSpPr>
              <a:spLocks noChangeArrowheads="1"/>
            </p:cNvSpPr>
            <p:nvPr/>
          </p:nvSpPr>
          <p:spPr bwMode="auto">
            <a:xfrm>
              <a:off x="4401839" y="1951205"/>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latin typeface="Gill Sans MT" panose="020B0502020104020203" pitchFamily="34" charset="0"/>
                </a:rPr>
                <a:t>3</a:t>
              </a:r>
            </a:p>
          </p:txBody>
        </p:sp>
        <p:sp>
          <p:nvSpPr>
            <p:cNvPr id="33" name="Oval 32">
              <a:extLst>
                <a:ext uri="{FF2B5EF4-FFF2-40B4-BE49-F238E27FC236}">
                  <a16:creationId xmlns:a16="http://schemas.microsoft.com/office/drawing/2014/main" id="{78924119-C5C0-4FDC-A4FD-002A20492F93}"/>
                </a:ext>
              </a:extLst>
            </p:cNvPr>
            <p:cNvSpPr>
              <a:spLocks noChangeArrowheads="1"/>
            </p:cNvSpPr>
            <p:nvPr/>
          </p:nvSpPr>
          <p:spPr bwMode="auto">
            <a:xfrm>
              <a:off x="4401839" y="2845018"/>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latin typeface="Gill Sans MT" panose="020B0502020104020203" pitchFamily="34" charset="0"/>
                </a:rPr>
                <a:t>4</a:t>
              </a:r>
            </a:p>
          </p:txBody>
        </p:sp>
        <p:sp>
          <p:nvSpPr>
            <p:cNvPr id="34" name="Oval 33">
              <a:extLst>
                <a:ext uri="{FF2B5EF4-FFF2-40B4-BE49-F238E27FC236}">
                  <a16:creationId xmlns:a16="http://schemas.microsoft.com/office/drawing/2014/main" id="{54304E72-90C9-41B1-B12C-EACD541FCABC}"/>
                </a:ext>
              </a:extLst>
            </p:cNvPr>
            <p:cNvSpPr>
              <a:spLocks noChangeArrowheads="1"/>
            </p:cNvSpPr>
            <p:nvPr/>
          </p:nvSpPr>
          <p:spPr bwMode="auto">
            <a:xfrm>
              <a:off x="5555493" y="2845018"/>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latin typeface="Gill Sans MT" panose="020B0502020104020203" pitchFamily="34" charset="0"/>
                </a:rPr>
                <a:t>5</a:t>
              </a:r>
            </a:p>
          </p:txBody>
        </p:sp>
        <p:sp>
          <p:nvSpPr>
            <p:cNvPr id="35" name="Oval 34">
              <a:extLst>
                <a:ext uri="{FF2B5EF4-FFF2-40B4-BE49-F238E27FC236}">
                  <a16:creationId xmlns:a16="http://schemas.microsoft.com/office/drawing/2014/main" id="{FDB02901-7DC6-4976-93BA-5828E6575297}"/>
                </a:ext>
              </a:extLst>
            </p:cNvPr>
            <p:cNvSpPr>
              <a:spLocks noChangeArrowheads="1"/>
            </p:cNvSpPr>
            <p:nvPr/>
          </p:nvSpPr>
          <p:spPr bwMode="auto">
            <a:xfrm>
              <a:off x="4401839" y="4665947"/>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latin typeface="Gill Sans MT" panose="020B0502020104020203" pitchFamily="34" charset="0"/>
                </a:rPr>
                <a:t>6</a:t>
              </a:r>
            </a:p>
          </p:txBody>
        </p:sp>
        <p:sp>
          <p:nvSpPr>
            <p:cNvPr id="36" name="Oval 35">
              <a:extLst>
                <a:ext uri="{FF2B5EF4-FFF2-40B4-BE49-F238E27FC236}">
                  <a16:creationId xmlns:a16="http://schemas.microsoft.com/office/drawing/2014/main" id="{52BAD081-942B-41BC-BEF7-AF226F3214DF}"/>
                </a:ext>
              </a:extLst>
            </p:cNvPr>
            <p:cNvSpPr>
              <a:spLocks noChangeArrowheads="1"/>
            </p:cNvSpPr>
            <p:nvPr/>
          </p:nvSpPr>
          <p:spPr bwMode="auto">
            <a:xfrm>
              <a:off x="5555493" y="3756781"/>
              <a:ext cx="555625" cy="469900"/>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r>
                <a:rPr lang="en-US" sz="1600" dirty="0">
                  <a:solidFill>
                    <a:schemeClr val="tx1"/>
                  </a:solidFill>
                  <a:latin typeface="Gill Sans MT" panose="020B0502020104020203" pitchFamily="34" charset="0"/>
                </a:rPr>
                <a:t>7</a:t>
              </a:r>
            </a:p>
          </p:txBody>
        </p:sp>
        <p:sp>
          <p:nvSpPr>
            <p:cNvPr id="37" name="Line 14">
              <a:extLst>
                <a:ext uri="{FF2B5EF4-FFF2-40B4-BE49-F238E27FC236}">
                  <a16:creationId xmlns:a16="http://schemas.microsoft.com/office/drawing/2014/main" id="{825B61C7-A037-4E20-B814-BFBDE1B2FDCA}"/>
                </a:ext>
              </a:extLst>
            </p:cNvPr>
            <p:cNvSpPr>
              <a:spLocks noChangeShapeType="1"/>
            </p:cNvSpPr>
            <p:nvPr/>
          </p:nvSpPr>
          <p:spPr bwMode="auto">
            <a:xfrm>
              <a:off x="4846880" y="2370186"/>
              <a:ext cx="837556" cy="486823"/>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38" name="Line 15">
              <a:extLst>
                <a:ext uri="{FF2B5EF4-FFF2-40B4-BE49-F238E27FC236}">
                  <a16:creationId xmlns:a16="http://schemas.microsoft.com/office/drawing/2014/main" id="{F5A17512-DA05-404E-9B44-7220C8ED2A99}"/>
                </a:ext>
              </a:extLst>
            </p:cNvPr>
            <p:cNvSpPr>
              <a:spLocks noChangeShapeType="1"/>
            </p:cNvSpPr>
            <p:nvPr/>
          </p:nvSpPr>
          <p:spPr bwMode="auto">
            <a:xfrm flipH="1">
              <a:off x="4679651" y="2421105"/>
              <a:ext cx="0" cy="423913"/>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2" name="Line 15">
              <a:extLst>
                <a:ext uri="{FF2B5EF4-FFF2-40B4-BE49-F238E27FC236}">
                  <a16:creationId xmlns:a16="http://schemas.microsoft.com/office/drawing/2014/main" id="{C5536F1D-CC69-415E-BEA3-FD142BC22428}"/>
                </a:ext>
              </a:extLst>
            </p:cNvPr>
            <p:cNvSpPr>
              <a:spLocks noChangeShapeType="1"/>
            </p:cNvSpPr>
            <p:nvPr/>
          </p:nvSpPr>
          <p:spPr bwMode="auto">
            <a:xfrm flipH="1">
              <a:off x="5833305" y="3332868"/>
              <a:ext cx="0" cy="423913"/>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3" name="Line 15">
              <a:extLst>
                <a:ext uri="{FF2B5EF4-FFF2-40B4-BE49-F238E27FC236}">
                  <a16:creationId xmlns:a16="http://schemas.microsoft.com/office/drawing/2014/main" id="{7E6FF292-8628-42C1-8DA6-F9AFAFCC8336}"/>
                </a:ext>
              </a:extLst>
            </p:cNvPr>
            <p:cNvSpPr>
              <a:spLocks noChangeShapeType="1"/>
            </p:cNvSpPr>
            <p:nvPr/>
          </p:nvSpPr>
          <p:spPr bwMode="auto">
            <a:xfrm flipH="1">
              <a:off x="4679651" y="3332868"/>
              <a:ext cx="0" cy="1333079"/>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4" name="Line 15">
              <a:extLst>
                <a:ext uri="{FF2B5EF4-FFF2-40B4-BE49-F238E27FC236}">
                  <a16:creationId xmlns:a16="http://schemas.microsoft.com/office/drawing/2014/main" id="{2D212B33-EB3B-4ACA-84EF-8FEAB0521897}"/>
                </a:ext>
              </a:extLst>
            </p:cNvPr>
            <p:cNvSpPr>
              <a:spLocks noChangeShapeType="1"/>
            </p:cNvSpPr>
            <p:nvPr/>
          </p:nvSpPr>
          <p:spPr bwMode="auto">
            <a:xfrm flipH="1">
              <a:off x="4679651" y="5135847"/>
              <a:ext cx="0" cy="423913"/>
            </a:xfrm>
            <a:prstGeom prst="line">
              <a:avLst/>
            </a:prstGeom>
            <a:noFill/>
            <a:ln w="19050">
              <a:solidFill>
                <a:srgbClr val="FF0000"/>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5" name="Line 15">
              <a:extLst>
                <a:ext uri="{FF2B5EF4-FFF2-40B4-BE49-F238E27FC236}">
                  <a16:creationId xmlns:a16="http://schemas.microsoft.com/office/drawing/2014/main" id="{E12F0A1C-C424-456D-95A5-AEA5F125B2B0}"/>
                </a:ext>
              </a:extLst>
            </p:cNvPr>
            <p:cNvSpPr>
              <a:spLocks noChangeShapeType="1"/>
            </p:cNvSpPr>
            <p:nvPr/>
          </p:nvSpPr>
          <p:spPr bwMode="auto">
            <a:xfrm flipH="1">
              <a:off x="4846878" y="4198045"/>
              <a:ext cx="837557" cy="532930"/>
            </a:xfrm>
            <a:prstGeom prst="line">
              <a:avLst/>
            </a:prstGeom>
            <a:noFill/>
            <a:ln w="19050">
              <a:solidFill>
                <a:srgbClr val="FF0000"/>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p>
          </p:txBody>
        </p:sp>
        <p:sp>
          <p:nvSpPr>
            <p:cNvPr id="46" name="Text Box 27">
              <a:extLst>
                <a:ext uri="{FF2B5EF4-FFF2-40B4-BE49-F238E27FC236}">
                  <a16:creationId xmlns:a16="http://schemas.microsoft.com/office/drawing/2014/main" id="{FEBFAE4B-2A79-43F7-A396-92DA40BFB47E}"/>
                </a:ext>
              </a:extLst>
            </p:cNvPr>
            <p:cNvSpPr txBox="1">
              <a:spLocks noChangeArrowheads="1"/>
            </p:cNvSpPr>
            <p:nvPr/>
          </p:nvSpPr>
          <p:spPr bwMode="auto">
            <a:xfrm>
              <a:off x="1956060" y="1468485"/>
              <a:ext cx="1907939"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err="1">
                  <a:solidFill>
                    <a:srgbClr val="FF0000"/>
                  </a:solidFill>
                  <a:latin typeface="Gill Sans MT" panose="020B0502020104020203" pitchFamily="34" charset="0"/>
                </a:rPr>
                <a:t>IOException</a:t>
              </a:r>
              <a:endParaRPr lang="en-US" sz="1400" dirty="0">
                <a:solidFill>
                  <a:srgbClr val="FF0000"/>
                </a:solidFill>
                <a:latin typeface="Gill Sans MT" panose="020B0502020104020203" pitchFamily="34" charset="0"/>
              </a:endParaRPr>
            </a:p>
          </p:txBody>
        </p:sp>
        <p:sp>
          <p:nvSpPr>
            <p:cNvPr id="47" name="Text Box 27">
              <a:extLst>
                <a:ext uri="{FF2B5EF4-FFF2-40B4-BE49-F238E27FC236}">
                  <a16:creationId xmlns:a16="http://schemas.microsoft.com/office/drawing/2014/main" id="{41819BFB-A3F1-4106-A3A8-EE44EB75599B}"/>
                </a:ext>
              </a:extLst>
            </p:cNvPr>
            <p:cNvSpPr txBox="1">
              <a:spLocks noChangeArrowheads="1"/>
            </p:cNvSpPr>
            <p:nvPr/>
          </p:nvSpPr>
          <p:spPr bwMode="auto">
            <a:xfrm>
              <a:off x="1709324" y="2266773"/>
              <a:ext cx="2565271"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err="1">
                  <a:solidFill>
                    <a:srgbClr val="FF0000"/>
                  </a:solidFill>
                  <a:latin typeface="Gill Sans MT" panose="020B0502020104020203" pitchFamily="34" charset="0"/>
                </a:rPr>
                <a:t>e.printStackTrace</a:t>
              </a:r>
              <a:r>
                <a:rPr lang="en-US" sz="1400" dirty="0">
                  <a:solidFill>
                    <a:srgbClr val="FF0000"/>
                  </a:solidFill>
                  <a:latin typeface="Gill Sans MT" panose="020B0502020104020203" pitchFamily="34" charset="0"/>
                </a:rPr>
                <a:t>()</a:t>
              </a:r>
            </a:p>
          </p:txBody>
        </p:sp>
        <p:sp>
          <p:nvSpPr>
            <p:cNvPr id="48" name="Text Box 27">
              <a:extLst>
                <a:ext uri="{FF2B5EF4-FFF2-40B4-BE49-F238E27FC236}">
                  <a16:creationId xmlns:a16="http://schemas.microsoft.com/office/drawing/2014/main" id="{E6B7291F-6A4A-40DA-8930-A47B91B7CD27}"/>
                </a:ext>
              </a:extLst>
            </p:cNvPr>
            <p:cNvSpPr txBox="1">
              <a:spLocks noChangeArrowheads="1"/>
            </p:cNvSpPr>
            <p:nvPr/>
          </p:nvSpPr>
          <p:spPr bwMode="auto">
            <a:xfrm>
              <a:off x="3665920" y="2492213"/>
              <a:ext cx="1930911"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Gill Sans MT" panose="020B0502020104020203" pitchFamily="34" charset="0"/>
                </a:rPr>
                <a:t>length &gt; 96</a:t>
              </a:r>
            </a:p>
          </p:txBody>
        </p:sp>
        <p:sp>
          <p:nvSpPr>
            <p:cNvPr id="49" name="Text Box 27">
              <a:extLst>
                <a:ext uri="{FF2B5EF4-FFF2-40B4-BE49-F238E27FC236}">
                  <a16:creationId xmlns:a16="http://schemas.microsoft.com/office/drawing/2014/main" id="{0BA2DB66-AA37-453D-B8D8-8F01428F7A50}"/>
                </a:ext>
              </a:extLst>
            </p:cNvPr>
            <p:cNvSpPr txBox="1">
              <a:spLocks noChangeArrowheads="1"/>
            </p:cNvSpPr>
            <p:nvPr/>
          </p:nvSpPr>
          <p:spPr bwMode="auto">
            <a:xfrm>
              <a:off x="4919137" y="2185412"/>
              <a:ext cx="1962041" cy="307777"/>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Gill Sans MT" panose="020B0502020104020203" pitchFamily="34" charset="0"/>
                </a:rPr>
                <a:t>length &lt;= 96</a:t>
              </a:r>
            </a:p>
          </p:txBody>
        </p:sp>
        <p:sp>
          <p:nvSpPr>
            <p:cNvPr id="50" name="Text Box 27">
              <a:extLst>
                <a:ext uri="{FF2B5EF4-FFF2-40B4-BE49-F238E27FC236}">
                  <a16:creationId xmlns:a16="http://schemas.microsoft.com/office/drawing/2014/main" id="{E5F3279A-D46A-4CFE-9733-38DB1FB7370A}"/>
                </a:ext>
              </a:extLst>
            </p:cNvPr>
            <p:cNvSpPr txBox="1">
              <a:spLocks noChangeArrowheads="1"/>
            </p:cNvSpPr>
            <p:nvPr/>
          </p:nvSpPr>
          <p:spPr bwMode="auto">
            <a:xfrm>
              <a:off x="2967386" y="5775161"/>
              <a:ext cx="1551753"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Gill Sans MT" panose="020B0502020104020203" pitchFamily="34" charset="0"/>
                </a:rPr>
                <a:t>return (s)</a:t>
              </a:r>
            </a:p>
          </p:txBody>
        </p:sp>
        <p:sp>
          <p:nvSpPr>
            <p:cNvPr id="51" name="Text Box 27">
              <a:extLst>
                <a:ext uri="{FF2B5EF4-FFF2-40B4-BE49-F238E27FC236}">
                  <a16:creationId xmlns:a16="http://schemas.microsoft.com/office/drawing/2014/main" id="{3CF09712-2F57-46B5-A721-4F3A4FB942E6}"/>
                </a:ext>
              </a:extLst>
            </p:cNvPr>
            <p:cNvSpPr txBox="1">
              <a:spLocks noChangeArrowheads="1"/>
            </p:cNvSpPr>
            <p:nvPr/>
          </p:nvSpPr>
          <p:spPr bwMode="auto">
            <a:xfrm>
              <a:off x="3454705" y="2936492"/>
              <a:ext cx="1130801"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rgbClr val="FF0000"/>
                  </a:solidFill>
                  <a:latin typeface="Gill Sans MT" panose="020B0502020104020203" pitchFamily="34" charset="0"/>
                </a:rPr>
                <a:t>throw</a:t>
              </a:r>
            </a:p>
          </p:txBody>
        </p:sp>
        <p:sp>
          <p:nvSpPr>
            <p:cNvPr id="52" name="Text Box 27">
              <a:extLst>
                <a:ext uri="{FF2B5EF4-FFF2-40B4-BE49-F238E27FC236}">
                  <a16:creationId xmlns:a16="http://schemas.microsoft.com/office/drawing/2014/main" id="{4D16BA39-3A54-42F6-8D90-B3402AEB2045}"/>
                </a:ext>
              </a:extLst>
            </p:cNvPr>
            <p:cNvSpPr txBox="1">
              <a:spLocks noChangeArrowheads="1"/>
            </p:cNvSpPr>
            <p:nvPr/>
          </p:nvSpPr>
          <p:spPr bwMode="auto">
            <a:xfrm>
              <a:off x="4787770" y="3358108"/>
              <a:ext cx="1744809"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Gill Sans MT" panose="020B0502020104020203" pitchFamily="34" charset="0"/>
                </a:rPr>
                <a:t>length == 0</a:t>
              </a:r>
            </a:p>
          </p:txBody>
        </p:sp>
        <p:sp>
          <p:nvSpPr>
            <p:cNvPr id="53" name="Text Box 27">
              <a:extLst>
                <a:ext uri="{FF2B5EF4-FFF2-40B4-BE49-F238E27FC236}">
                  <a16:creationId xmlns:a16="http://schemas.microsoft.com/office/drawing/2014/main" id="{C7EBD490-8C9A-4989-B1D5-820F57712BA5}"/>
                </a:ext>
              </a:extLst>
            </p:cNvPr>
            <p:cNvSpPr txBox="1">
              <a:spLocks noChangeArrowheads="1"/>
            </p:cNvSpPr>
            <p:nvPr/>
          </p:nvSpPr>
          <p:spPr bwMode="auto">
            <a:xfrm>
              <a:off x="6175769" y="3100247"/>
              <a:ext cx="1544843"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chemeClr val="tx1"/>
                  </a:solidFill>
                  <a:latin typeface="Gill Sans MT" panose="020B0502020104020203" pitchFamily="34" charset="0"/>
                </a:rPr>
                <a:t>length != 0</a:t>
              </a:r>
            </a:p>
          </p:txBody>
        </p:sp>
        <p:sp>
          <p:nvSpPr>
            <p:cNvPr id="54" name="Text Box 27">
              <a:extLst>
                <a:ext uri="{FF2B5EF4-FFF2-40B4-BE49-F238E27FC236}">
                  <a16:creationId xmlns:a16="http://schemas.microsoft.com/office/drawing/2014/main" id="{189AD07C-0EF4-4594-9BE7-185084977EEC}"/>
                </a:ext>
              </a:extLst>
            </p:cNvPr>
            <p:cNvSpPr txBox="1">
              <a:spLocks noChangeArrowheads="1"/>
            </p:cNvSpPr>
            <p:nvPr/>
          </p:nvSpPr>
          <p:spPr bwMode="auto">
            <a:xfrm>
              <a:off x="5877908" y="4068573"/>
              <a:ext cx="1173051"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a:solidFill>
                    <a:srgbClr val="FF0000"/>
                  </a:solidFill>
                  <a:latin typeface="Gill Sans MT" panose="020B0502020104020203" pitchFamily="34" charset="0"/>
                </a:rPr>
                <a:t>throw</a:t>
              </a:r>
            </a:p>
          </p:txBody>
        </p:sp>
        <p:sp>
          <p:nvSpPr>
            <p:cNvPr id="55" name="Text Box 27">
              <a:extLst>
                <a:ext uri="{FF2B5EF4-FFF2-40B4-BE49-F238E27FC236}">
                  <a16:creationId xmlns:a16="http://schemas.microsoft.com/office/drawing/2014/main" id="{B2FF1001-230C-4D9A-8DBB-264F1661620C}"/>
                </a:ext>
              </a:extLst>
            </p:cNvPr>
            <p:cNvSpPr txBox="1">
              <a:spLocks noChangeArrowheads="1"/>
            </p:cNvSpPr>
            <p:nvPr/>
          </p:nvSpPr>
          <p:spPr bwMode="auto">
            <a:xfrm>
              <a:off x="4656259" y="4954135"/>
              <a:ext cx="2356424" cy="40365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400" dirty="0" err="1">
                  <a:solidFill>
                    <a:srgbClr val="FF0000"/>
                  </a:solidFill>
                  <a:latin typeface="Gill Sans MT" panose="020B0502020104020203" pitchFamily="34" charset="0"/>
                </a:rPr>
                <a:t>e.getMessage</a:t>
              </a:r>
              <a:r>
                <a:rPr lang="en-US" sz="1400" dirty="0">
                  <a:solidFill>
                    <a:srgbClr val="FF0000"/>
                  </a:solidFill>
                  <a:latin typeface="Gill Sans MT" panose="020B0502020104020203" pitchFamily="34" charset="0"/>
                </a:rPr>
                <a:t>()</a:t>
              </a:r>
            </a:p>
          </p:txBody>
        </p:sp>
      </p:grpSp>
    </p:spTree>
    <p:extLst>
      <p:ext uri="{BB962C8B-B14F-4D97-AF65-F5344CB8AC3E}">
        <p14:creationId xmlns:p14="http://schemas.microsoft.com/office/powerpoint/2010/main" val="2254803811"/>
      </p:ext>
    </p:extLst>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ja-JP" altLang="en-US"/>
              <a:t>far@ucalgary.ca</a:t>
            </a:r>
            <a:endParaRPr lang="en-US" altLang="ja-JP"/>
          </a:p>
        </p:txBody>
      </p:sp>
      <p:sp>
        <p:nvSpPr>
          <p:cNvPr id="3" name="Slide Number Placeholder 2"/>
          <p:cNvSpPr>
            <a:spLocks noGrp="1"/>
          </p:cNvSpPr>
          <p:nvPr>
            <p:ph type="sldNum" sz="quarter" idx="4"/>
          </p:nvPr>
        </p:nvSpPr>
        <p:spPr/>
        <p:txBody>
          <a:bodyPr/>
          <a:lstStyle/>
          <a:p>
            <a:fld id="{11476637-B788-40C1-B031-FB8B2F2D7A5F}" type="slidenum">
              <a:rPr lang="ja-JP" altLang="en-US" smtClean="0"/>
              <a:pPr/>
              <a:t>33</a:t>
            </a:fld>
            <a:endParaRPr lang="en-US" altLang="ja-JP" dirty="0"/>
          </a:p>
        </p:txBody>
      </p:sp>
      <p:sp>
        <p:nvSpPr>
          <p:cNvPr id="4" name="Subtitle 3"/>
          <p:cNvSpPr>
            <a:spLocks noGrp="1"/>
          </p:cNvSpPr>
          <p:nvPr>
            <p:ph type="subTitle" idx="1"/>
          </p:nvPr>
        </p:nvSpPr>
        <p:spPr/>
        <p:txBody>
          <a:bodyPr/>
          <a:lstStyle/>
          <a:p>
            <a:r>
              <a:rPr lang="en-CA" dirty="0"/>
              <a:t>Control Flow Coverage</a:t>
            </a:r>
          </a:p>
        </p:txBody>
      </p:sp>
      <p:sp>
        <p:nvSpPr>
          <p:cNvPr id="5" name="Title 4"/>
          <p:cNvSpPr>
            <a:spLocks noGrp="1"/>
          </p:cNvSpPr>
          <p:nvPr>
            <p:ph type="ctrTitle"/>
          </p:nvPr>
        </p:nvSpPr>
        <p:spPr/>
        <p:txBody>
          <a:bodyPr/>
          <a:lstStyle/>
          <a:p>
            <a:r>
              <a:rPr lang="en-US" dirty="0"/>
              <a:t>Section 2</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76056" y="1436678"/>
            <a:ext cx="3503303" cy="1500198"/>
          </a:xfrm>
          <a:prstGeom prst="rect">
            <a:avLst/>
          </a:prstGeom>
          <a:noFill/>
          <a:ln w="9525">
            <a:noFill/>
            <a:miter lim="800000"/>
            <a:headEnd/>
            <a:tailEnd/>
          </a:ln>
        </p:spPr>
      </p:pic>
    </p:spTree>
    <p:extLst>
      <p:ext uri="{BB962C8B-B14F-4D97-AF65-F5344CB8AC3E}">
        <p14:creationId xmlns:p14="http://schemas.microsoft.com/office/powerpoint/2010/main" val="3833274420"/>
      </p:ext>
    </p:extLst>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9945-A13B-4DDF-A26F-D912B7EEE21F}"/>
              </a:ext>
            </a:extLst>
          </p:cNvPr>
          <p:cNvSpPr>
            <a:spLocks noGrp="1"/>
          </p:cNvSpPr>
          <p:nvPr>
            <p:ph type="title"/>
          </p:nvPr>
        </p:nvSpPr>
        <p:spPr/>
        <p:txBody>
          <a:bodyPr/>
          <a:lstStyle/>
          <a:p>
            <a:r>
              <a:rPr lang="en-US" dirty="0" err="1"/>
              <a:t>Contrlo</a:t>
            </a:r>
            <a:r>
              <a:rPr lang="en-US" dirty="0"/>
              <a:t> Flow Based Testing</a:t>
            </a:r>
          </a:p>
        </p:txBody>
      </p:sp>
      <p:sp>
        <p:nvSpPr>
          <p:cNvPr id="3" name="Content Placeholder 2">
            <a:extLst>
              <a:ext uri="{FF2B5EF4-FFF2-40B4-BE49-F238E27FC236}">
                <a16:creationId xmlns:a16="http://schemas.microsoft.com/office/drawing/2014/main" id="{4273DC71-93DF-40EB-A7B8-DC4D1661D29F}"/>
              </a:ext>
            </a:extLst>
          </p:cNvPr>
          <p:cNvSpPr>
            <a:spLocks noGrp="1"/>
          </p:cNvSpPr>
          <p:nvPr>
            <p:ph idx="1"/>
          </p:nvPr>
        </p:nvSpPr>
        <p:spPr>
          <a:xfrm>
            <a:off x="683568" y="1488976"/>
            <a:ext cx="8260407" cy="4532312"/>
          </a:xfrm>
        </p:spPr>
        <p:txBody>
          <a:bodyPr/>
          <a:lstStyle/>
          <a:p>
            <a:r>
              <a:rPr lang="en-US" sz="2800" b="1" dirty="0">
                <a:solidFill>
                  <a:srgbClr val="FF0000"/>
                </a:solidFill>
              </a:rPr>
              <a:t>Step 1: </a:t>
            </a:r>
            <a:r>
              <a:rPr lang="en-US" sz="2800" dirty="0"/>
              <a:t>From the source code create a control flow graph (CFG)</a:t>
            </a:r>
          </a:p>
          <a:p>
            <a:pPr lvl="1"/>
            <a:r>
              <a:rPr lang="en-US" sz="2400" dirty="0"/>
              <a:t>Manually or automated</a:t>
            </a:r>
          </a:p>
          <a:p>
            <a:r>
              <a:rPr lang="en-US" sz="2800" b="1" dirty="0">
                <a:solidFill>
                  <a:srgbClr val="FF0000"/>
                </a:solidFill>
              </a:rPr>
              <a:t>Step 2: </a:t>
            </a:r>
            <a:r>
              <a:rPr lang="en-US" sz="2800" dirty="0"/>
              <a:t>Design test cases to cover certain elements of CFG</a:t>
            </a:r>
          </a:p>
          <a:p>
            <a:pPr lvl="1"/>
            <a:r>
              <a:rPr lang="en-US" sz="2400" dirty="0"/>
              <a:t>Nodes, edges, conditions, paths, etc.</a:t>
            </a:r>
          </a:p>
          <a:p>
            <a:r>
              <a:rPr lang="en-US" sz="2800" b="1" dirty="0">
                <a:solidFill>
                  <a:srgbClr val="FF0000"/>
                </a:solidFill>
              </a:rPr>
              <a:t>Step 3: </a:t>
            </a:r>
            <a:r>
              <a:rPr lang="en-US" sz="2800" dirty="0"/>
              <a:t>Decide upon appropriate coverage metrics to report test results</a:t>
            </a:r>
          </a:p>
          <a:p>
            <a:pPr lvl="1"/>
            <a:r>
              <a:rPr lang="en-US" sz="2400" dirty="0"/>
              <a:t>Statement, decision, condition, path coverage metrics</a:t>
            </a:r>
          </a:p>
          <a:p>
            <a:r>
              <a:rPr lang="en-US" sz="2800" b="1" dirty="0">
                <a:solidFill>
                  <a:srgbClr val="FF0000"/>
                </a:solidFill>
              </a:rPr>
              <a:t>Step 4: </a:t>
            </a:r>
            <a:r>
              <a:rPr lang="en-US" sz="2800" dirty="0"/>
              <a:t>Execute tests, collect and report coverage data </a:t>
            </a:r>
          </a:p>
        </p:txBody>
      </p:sp>
      <p:sp>
        <p:nvSpPr>
          <p:cNvPr id="4" name="Footer Placeholder 3">
            <a:extLst>
              <a:ext uri="{FF2B5EF4-FFF2-40B4-BE49-F238E27FC236}">
                <a16:creationId xmlns:a16="http://schemas.microsoft.com/office/drawing/2014/main" id="{F1DD0DE5-F237-44A7-8DE9-5A7AFA2D3010}"/>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B26BDE5-B2F3-460D-8127-311A5626F20F}"/>
              </a:ext>
            </a:extLst>
          </p:cNvPr>
          <p:cNvSpPr>
            <a:spLocks noGrp="1"/>
          </p:cNvSpPr>
          <p:nvPr>
            <p:ph type="sldNum" sz="quarter" idx="12"/>
          </p:nvPr>
        </p:nvSpPr>
        <p:spPr/>
        <p:txBody>
          <a:bodyPr/>
          <a:lstStyle/>
          <a:p>
            <a:fld id="{E0C33045-984B-4F44-A077-3B45BEEE9467}" type="slidenum">
              <a:rPr lang="ja-JP" altLang="en-US" smtClean="0"/>
              <a:pPr/>
              <a:t>34</a:t>
            </a:fld>
            <a:endParaRPr lang="en-US" altLang="ja-JP"/>
          </a:p>
        </p:txBody>
      </p:sp>
    </p:spTree>
    <p:extLst>
      <p:ext uri="{BB962C8B-B14F-4D97-AF65-F5344CB8AC3E}">
        <p14:creationId xmlns:p14="http://schemas.microsoft.com/office/powerpoint/2010/main" val="3757238406"/>
      </p:ext>
    </p:extLst>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A61C-2FBA-4201-97D4-F4D0E2F99AB8}"/>
              </a:ext>
            </a:extLst>
          </p:cNvPr>
          <p:cNvSpPr>
            <a:spLocks noGrp="1"/>
          </p:cNvSpPr>
          <p:nvPr>
            <p:ph type="title"/>
          </p:nvPr>
        </p:nvSpPr>
        <p:spPr/>
        <p:txBody>
          <a:bodyPr/>
          <a:lstStyle/>
          <a:p>
            <a:r>
              <a:rPr lang="en-US" dirty="0"/>
              <a:t>Control Flow Criteria</a:t>
            </a:r>
          </a:p>
        </p:txBody>
      </p:sp>
      <p:sp>
        <p:nvSpPr>
          <p:cNvPr id="3" name="Content Placeholder 2">
            <a:extLst>
              <a:ext uri="{FF2B5EF4-FFF2-40B4-BE49-F238E27FC236}">
                <a16:creationId xmlns:a16="http://schemas.microsoft.com/office/drawing/2014/main" id="{C229BD3A-2C6F-49B7-A0E6-287D3CEAB19E}"/>
              </a:ext>
            </a:extLst>
          </p:cNvPr>
          <p:cNvSpPr>
            <a:spLocks noGrp="1"/>
          </p:cNvSpPr>
          <p:nvPr>
            <p:ph idx="1"/>
          </p:nvPr>
        </p:nvSpPr>
        <p:spPr/>
        <p:txBody>
          <a:bodyPr/>
          <a:lstStyle/>
          <a:p>
            <a:r>
              <a:rPr lang="en-CA" sz="2800" dirty="0"/>
              <a:t>We can use different control-flow criteria:</a:t>
            </a:r>
          </a:p>
          <a:p>
            <a:pPr marL="971550" lvl="1" indent="-514350">
              <a:buSzPct val="90000"/>
              <a:buFont typeface="+mj-lt"/>
              <a:buAutoNum type="arabicPeriod"/>
            </a:pPr>
            <a:r>
              <a:rPr lang="en-CA" sz="2400" dirty="0"/>
              <a:t>Statement/Block/Node/Line coverage</a:t>
            </a:r>
          </a:p>
          <a:p>
            <a:pPr marL="971550" lvl="1" indent="-514350">
              <a:buSzPct val="90000"/>
              <a:buFont typeface="+mj-lt"/>
              <a:buAutoNum type="arabicPeriod"/>
            </a:pPr>
            <a:r>
              <a:rPr lang="en-CA" sz="2400" dirty="0"/>
              <a:t>Decision/Edge/Branch coverage</a:t>
            </a:r>
          </a:p>
          <a:p>
            <a:pPr marL="971550" lvl="1" indent="-514350">
              <a:buSzPct val="90000"/>
              <a:buFont typeface="+mj-lt"/>
              <a:buAutoNum type="arabicPeriod"/>
            </a:pPr>
            <a:r>
              <a:rPr lang="en-CA" sz="2400" dirty="0"/>
              <a:t>Condition coverage</a:t>
            </a:r>
          </a:p>
          <a:p>
            <a:pPr marL="971550" lvl="1" indent="-514350">
              <a:buSzPct val="90000"/>
              <a:buFont typeface="+mj-lt"/>
              <a:buAutoNum type="arabicPeriod"/>
            </a:pPr>
            <a:r>
              <a:rPr lang="en-CA" sz="2400" dirty="0"/>
              <a:t>Path coverage</a:t>
            </a:r>
          </a:p>
          <a:p>
            <a:r>
              <a:rPr lang="en-CA" sz="2800" dirty="0"/>
              <a:t>We can even analyze/measure complexity of the code and use it to create test cases </a:t>
            </a:r>
          </a:p>
          <a:p>
            <a:pPr lvl="1"/>
            <a:r>
              <a:rPr lang="en-CA" sz="2400" dirty="0" err="1"/>
              <a:t>Cyclomatic</a:t>
            </a:r>
            <a:r>
              <a:rPr lang="en-CA" sz="2400" dirty="0"/>
              <a:t> complexity</a:t>
            </a:r>
          </a:p>
          <a:p>
            <a:endParaRPr lang="en-US" sz="2800" dirty="0"/>
          </a:p>
        </p:txBody>
      </p:sp>
      <p:sp>
        <p:nvSpPr>
          <p:cNvPr id="4" name="Footer Placeholder 3">
            <a:extLst>
              <a:ext uri="{FF2B5EF4-FFF2-40B4-BE49-F238E27FC236}">
                <a16:creationId xmlns:a16="http://schemas.microsoft.com/office/drawing/2014/main" id="{A4D566A2-6A4C-43E7-BA9B-69F5FA10C2CB}"/>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E6AE1B0B-9211-4D9D-9632-6B810938A14E}"/>
              </a:ext>
            </a:extLst>
          </p:cNvPr>
          <p:cNvSpPr>
            <a:spLocks noGrp="1"/>
          </p:cNvSpPr>
          <p:nvPr>
            <p:ph type="sldNum" sz="quarter" idx="12"/>
          </p:nvPr>
        </p:nvSpPr>
        <p:spPr/>
        <p:txBody>
          <a:bodyPr/>
          <a:lstStyle/>
          <a:p>
            <a:fld id="{E0C33045-984B-4F44-A077-3B45BEEE9467}" type="slidenum">
              <a:rPr lang="ja-JP" altLang="en-US" smtClean="0"/>
              <a:pPr/>
              <a:t>35</a:t>
            </a:fld>
            <a:endParaRPr lang="en-US" altLang="ja-JP"/>
          </a:p>
        </p:txBody>
      </p:sp>
      <p:sp>
        <p:nvSpPr>
          <p:cNvPr id="6" name="Rectangle 5">
            <a:extLst>
              <a:ext uri="{FF2B5EF4-FFF2-40B4-BE49-F238E27FC236}">
                <a16:creationId xmlns:a16="http://schemas.microsoft.com/office/drawing/2014/main" id="{433909C0-00FF-4170-84FB-51FF07ADE62A}"/>
              </a:ext>
            </a:extLst>
          </p:cNvPr>
          <p:cNvSpPr/>
          <p:nvPr/>
        </p:nvSpPr>
        <p:spPr>
          <a:xfrm>
            <a:off x="4499992" y="5650628"/>
            <a:ext cx="4158511" cy="461665"/>
          </a:xfrm>
          <a:prstGeom prst="rect">
            <a:avLst/>
          </a:prstGeom>
        </p:spPr>
        <p:txBody>
          <a:bodyPr wrap="none">
            <a:spAutoFit/>
          </a:bodyPr>
          <a:lstStyle/>
          <a:p>
            <a:r>
              <a:rPr lang="en-US" dirty="0">
                <a:solidFill>
                  <a:srgbClr val="FF0000"/>
                </a:solidFill>
              </a:rPr>
              <a:t>Discussed in detail next…</a:t>
            </a:r>
          </a:p>
        </p:txBody>
      </p:sp>
    </p:spTree>
    <p:extLst>
      <p:ext uri="{BB962C8B-B14F-4D97-AF65-F5344CB8AC3E}">
        <p14:creationId xmlns:p14="http://schemas.microsoft.com/office/powerpoint/2010/main" val="1118575954"/>
      </p:ext>
    </p:extLst>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39A3-B288-4185-A153-B0142211060A}"/>
              </a:ext>
            </a:extLst>
          </p:cNvPr>
          <p:cNvSpPr>
            <a:spLocks noGrp="1"/>
          </p:cNvSpPr>
          <p:nvPr>
            <p:ph type="title"/>
          </p:nvPr>
        </p:nvSpPr>
        <p:spPr/>
        <p:txBody>
          <a:bodyPr/>
          <a:lstStyle/>
          <a:p>
            <a:r>
              <a:rPr lang="en-US" dirty="0"/>
              <a:t>Coverage Metrics</a:t>
            </a:r>
          </a:p>
        </p:txBody>
      </p:sp>
      <p:sp>
        <p:nvSpPr>
          <p:cNvPr id="3" name="Content Placeholder 2">
            <a:extLst>
              <a:ext uri="{FF2B5EF4-FFF2-40B4-BE49-F238E27FC236}">
                <a16:creationId xmlns:a16="http://schemas.microsoft.com/office/drawing/2014/main" id="{473EB55F-501D-4282-AA3B-2814840F9E1A}"/>
              </a:ext>
            </a:extLst>
          </p:cNvPr>
          <p:cNvSpPr>
            <a:spLocks noGrp="1"/>
          </p:cNvSpPr>
          <p:nvPr>
            <p:ph idx="1"/>
          </p:nvPr>
        </p:nvSpPr>
        <p:spPr/>
        <p:txBody>
          <a:bodyPr/>
          <a:lstStyle/>
          <a:p>
            <a:r>
              <a:rPr lang="en-US" sz="2400" dirty="0"/>
              <a:t>For each criterion we must define a metrics to measure it</a:t>
            </a:r>
          </a:p>
          <a:p>
            <a:r>
              <a:rPr lang="en-US" sz="2400" dirty="0"/>
              <a:t>Test coverage measures the amount of testing performed by a set of test </a:t>
            </a:r>
          </a:p>
          <a:p>
            <a:endParaRPr lang="en-US" sz="2400" dirty="0"/>
          </a:p>
          <a:p>
            <a:endParaRPr lang="en-US" sz="2400" dirty="0"/>
          </a:p>
          <a:p>
            <a:endParaRPr lang="en-US" sz="2400" dirty="0"/>
          </a:p>
          <a:p>
            <a:pPr marL="0" indent="0">
              <a:buNone/>
            </a:pPr>
            <a:endParaRPr lang="en-US" sz="2400" dirty="0"/>
          </a:p>
          <a:p>
            <a:r>
              <a:rPr lang="en-US" sz="2400" dirty="0"/>
              <a:t>Wherever we can count things and can tell whether or not each of those things has been tested by some test, then we can measure coverage and is known as test coverage</a:t>
            </a:r>
          </a:p>
          <a:p>
            <a:endParaRPr lang="en-US" sz="2400" dirty="0"/>
          </a:p>
        </p:txBody>
      </p:sp>
      <p:sp>
        <p:nvSpPr>
          <p:cNvPr id="4" name="Footer Placeholder 3">
            <a:extLst>
              <a:ext uri="{FF2B5EF4-FFF2-40B4-BE49-F238E27FC236}">
                <a16:creationId xmlns:a16="http://schemas.microsoft.com/office/drawing/2014/main" id="{295030A9-286C-4252-94F9-A3C145B8931D}"/>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F5E4D5C9-81E5-45A1-BF2A-B2D3AA7B62C3}"/>
              </a:ext>
            </a:extLst>
          </p:cNvPr>
          <p:cNvSpPr>
            <a:spLocks noGrp="1"/>
          </p:cNvSpPr>
          <p:nvPr>
            <p:ph type="sldNum" sz="quarter" idx="12"/>
          </p:nvPr>
        </p:nvSpPr>
        <p:spPr/>
        <p:txBody>
          <a:bodyPr/>
          <a:lstStyle/>
          <a:p>
            <a:fld id="{E0C33045-984B-4F44-A077-3B45BEEE9467}" type="slidenum">
              <a:rPr lang="ja-JP" altLang="en-US" smtClean="0"/>
              <a:pPr/>
              <a:t>36</a:t>
            </a:fld>
            <a:endParaRPr lang="en-US" altLang="ja-JP"/>
          </a:p>
        </p:txBody>
      </p:sp>
      <p:pic>
        <p:nvPicPr>
          <p:cNvPr id="6" name="Picture 2" descr="test coverage formula">
            <a:extLst>
              <a:ext uri="{FF2B5EF4-FFF2-40B4-BE49-F238E27FC236}">
                <a16:creationId xmlns:a16="http://schemas.microsoft.com/office/drawing/2014/main" id="{C1778801-9C4A-4D20-81EA-4BC50B1CB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347" y="2924944"/>
            <a:ext cx="7038506" cy="105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72621"/>
      </p:ext>
    </p:extLst>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AA4E-B524-42A5-A401-3E2DE21E6CE3}"/>
              </a:ext>
            </a:extLst>
          </p:cNvPr>
          <p:cNvSpPr>
            <a:spLocks noGrp="1"/>
          </p:cNvSpPr>
          <p:nvPr>
            <p:ph type="title"/>
          </p:nvPr>
        </p:nvSpPr>
        <p:spPr/>
        <p:txBody>
          <a:bodyPr/>
          <a:lstStyle/>
          <a:p>
            <a:r>
              <a:rPr lang="en-US" dirty="0"/>
              <a:t>Coverage Metrics Examples</a:t>
            </a:r>
          </a:p>
        </p:txBody>
      </p:sp>
      <p:sp>
        <p:nvSpPr>
          <p:cNvPr id="3" name="Content Placeholder 2">
            <a:extLst>
              <a:ext uri="{FF2B5EF4-FFF2-40B4-BE49-F238E27FC236}">
                <a16:creationId xmlns:a16="http://schemas.microsoft.com/office/drawing/2014/main" id="{3B70925D-C96B-467A-A166-23BB8F2F55F8}"/>
              </a:ext>
            </a:extLst>
          </p:cNvPr>
          <p:cNvSpPr>
            <a:spLocks noGrp="1"/>
          </p:cNvSpPr>
          <p:nvPr>
            <p:ph idx="1"/>
          </p:nvPr>
        </p:nvSpPr>
        <p:spPr/>
        <p:txBody>
          <a:bodyPr/>
          <a:lstStyle/>
          <a:p>
            <a:r>
              <a:rPr lang="en-US" sz="2800" dirty="0"/>
              <a:t>We can calculate or verify coverage manually or use dedicated tools </a:t>
            </a:r>
          </a:p>
        </p:txBody>
      </p:sp>
      <p:sp>
        <p:nvSpPr>
          <p:cNvPr id="4" name="Footer Placeholder 3">
            <a:extLst>
              <a:ext uri="{FF2B5EF4-FFF2-40B4-BE49-F238E27FC236}">
                <a16:creationId xmlns:a16="http://schemas.microsoft.com/office/drawing/2014/main" id="{3337C45E-1D97-4908-8DD8-E2EB3CA92005}"/>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50FB2E7D-379D-4649-A6E8-9E8FE7C30D5B}"/>
              </a:ext>
            </a:extLst>
          </p:cNvPr>
          <p:cNvSpPr>
            <a:spLocks noGrp="1"/>
          </p:cNvSpPr>
          <p:nvPr>
            <p:ph type="sldNum" sz="quarter" idx="12"/>
          </p:nvPr>
        </p:nvSpPr>
        <p:spPr/>
        <p:txBody>
          <a:bodyPr/>
          <a:lstStyle/>
          <a:p>
            <a:fld id="{E0C33045-984B-4F44-A077-3B45BEEE9467}" type="slidenum">
              <a:rPr lang="ja-JP" altLang="en-US" smtClean="0"/>
              <a:pPr/>
              <a:t>37</a:t>
            </a:fld>
            <a:endParaRPr lang="en-US" altLang="ja-JP"/>
          </a:p>
        </p:txBody>
      </p:sp>
      <p:pic>
        <p:nvPicPr>
          <p:cNvPr id="6" name="Picture 2" descr="statement coverage formula">
            <a:extLst>
              <a:ext uri="{FF2B5EF4-FFF2-40B4-BE49-F238E27FC236}">
                <a16:creationId xmlns:a16="http://schemas.microsoft.com/office/drawing/2014/main" id="{720CABCA-A873-4CDB-82E9-3A807A88A75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0647" y="3032741"/>
            <a:ext cx="8205809" cy="12699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ecision coverage formula">
            <a:extLst>
              <a:ext uri="{FF2B5EF4-FFF2-40B4-BE49-F238E27FC236}">
                <a16:creationId xmlns:a16="http://schemas.microsoft.com/office/drawing/2014/main" id="{716E62F6-5EFF-4A87-A1FB-752729BFB23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473" y="4688925"/>
            <a:ext cx="8205809" cy="111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67950"/>
      </p:ext>
    </p:extLst>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28DDB-0E0D-491B-B23A-9561ADD99D4E}"/>
              </a:ext>
            </a:extLst>
          </p:cNvPr>
          <p:cNvSpPr>
            <a:spLocks noGrp="1"/>
          </p:cNvSpPr>
          <p:nvPr>
            <p:ph type="title"/>
          </p:nvPr>
        </p:nvSpPr>
        <p:spPr/>
        <p:txBody>
          <a:bodyPr/>
          <a:lstStyle/>
          <a:p>
            <a:r>
              <a:rPr lang="en-CA" dirty="0"/>
              <a:t>1. Statement Coverage</a:t>
            </a:r>
            <a:endParaRPr lang="en-US" dirty="0"/>
          </a:p>
        </p:txBody>
      </p:sp>
      <p:sp>
        <p:nvSpPr>
          <p:cNvPr id="3" name="Content Placeholder 2">
            <a:extLst>
              <a:ext uri="{FF2B5EF4-FFF2-40B4-BE49-F238E27FC236}">
                <a16:creationId xmlns:a16="http://schemas.microsoft.com/office/drawing/2014/main" id="{8C48B9A7-4C73-4898-A813-5538FB277856}"/>
              </a:ext>
            </a:extLst>
          </p:cNvPr>
          <p:cNvSpPr>
            <a:spLocks noGrp="1"/>
          </p:cNvSpPr>
          <p:nvPr>
            <p:ph idx="1"/>
          </p:nvPr>
        </p:nvSpPr>
        <p:spPr>
          <a:xfrm>
            <a:off x="900113" y="1412776"/>
            <a:ext cx="8001000" cy="4532312"/>
          </a:xfrm>
        </p:spPr>
        <p:txBody>
          <a:bodyPr/>
          <a:lstStyle/>
          <a:p>
            <a:r>
              <a:rPr lang="en-US" sz="2400" b="1"/>
              <a:t>Rationale</a:t>
            </a:r>
            <a:r>
              <a:rPr lang="en-US" sz="2400"/>
              <a:t> </a:t>
            </a:r>
            <a:r>
              <a:rPr lang="en-US" sz="2400" dirty="0"/>
              <a:t>(why do we need it): Faults cannot be discovered if code lines containing them are not executed</a:t>
            </a:r>
          </a:p>
          <a:p>
            <a:pPr algn="just"/>
            <a:r>
              <a:rPr lang="en-US" sz="2400" b="1" dirty="0"/>
              <a:t>Statement coverage criterion: </a:t>
            </a:r>
            <a:r>
              <a:rPr lang="en-US" sz="2400" dirty="0"/>
              <a:t>Equivalent to covering all </a:t>
            </a:r>
            <a:r>
              <a:rPr lang="en-US" sz="2400" b="1" dirty="0">
                <a:solidFill>
                  <a:srgbClr val="FF0000"/>
                </a:solidFill>
              </a:rPr>
              <a:t>nodes</a:t>
            </a:r>
            <a:r>
              <a:rPr lang="en-US" sz="2400" dirty="0"/>
              <a:t> in CFG</a:t>
            </a:r>
          </a:p>
          <a:p>
            <a:r>
              <a:rPr lang="en-CA" sz="2400" dirty="0"/>
              <a:t>Executing a statement is a </a:t>
            </a:r>
            <a:r>
              <a:rPr lang="en-CA" sz="2400" u="sng" dirty="0"/>
              <a:t>weak guarantee of correctness</a:t>
            </a:r>
            <a:r>
              <a:rPr lang="en-CA" sz="2400" dirty="0"/>
              <a:t>, but rather easy to achieve</a:t>
            </a:r>
          </a:p>
          <a:p>
            <a:r>
              <a:rPr lang="en-US" sz="2400" dirty="0"/>
              <a:t>In general, several inputs execute the same statements</a:t>
            </a:r>
          </a:p>
          <a:p>
            <a:endParaRPr lang="en-CA" sz="2400" dirty="0"/>
          </a:p>
          <a:p>
            <a:r>
              <a:rPr lang="en-CA" sz="2400" dirty="0"/>
              <a:t>An important question in practice is: How can we minimize (the number of) test cases so we can achieve a given statement coverage percentage?</a:t>
            </a:r>
            <a:endParaRPr lang="en-US" sz="2400" dirty="0"/>
          </a:p>
          <a:p>
            <a:endParaRPr lang="en-US" sz="2400" dirty="0"/>
          </a:p>
        </p:txBody>
      </p:sp>
      <p:sp>
        <p:nvSpPr>
          <p:cNvPr id="4" name="Footer Placeholder 3">
            <a:extLst>
              <a:ext uri="{FF2B5EF4-FFF2-40B4-BE49-F238E27FC236}">
                <a16:creationId xmlns:a16="http://schemas.microsoft.com/office/drawing/2014/main" id="{3B6AC675-13A8-4C00-A804-683BA52F0D8A}"/>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C096A1AB-87DE-4E3B-8C14-86A18729C57F}"/>
              </a:ext>
            </a:extLst>
          </p:cNvPr>
          <p:cNvSpPr>
            <a:spLocks noGrp="1"/>
          </p:cNvSpPr>
          <p:nvPr>
            <p:ph type="sldNum" sz="quarter" idx="12"/>
          </p:nvPr>
        </p:nvSpPr>
        <p:spPr/>
        <p:txBody>
          <a:bodyPr/>
          <a:lstStyle/>
          <a:p>
            <a:fld id="{E0C33045-984B-4F44-A077-3B45BEEE9467}" type="slidenum">
              <a:rPr lang="ja-JP" altLang="en-US" smtClean="0"/>
              <a:pPr/>
              <a:t>38</a:t>
            </a:fld>
            <a:endParaRPr lang="en-US" altLang="ja-JP"/>
          </a:p>
        </p:txBody>
      </p:sp>
    </p:spTree>
    <p:extLst>
      <p:ext uri="{BB962C8B-B14F-4D97-AF65-F5344CB8AC3E}">
        <p14:creationId xmlns:p14="http://schemas.microsoft.com/office/powerpoint/2010/main" val="363995547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899592" y="1403349"/>
            <a:ext cx="7993583" cy="5062833"/>
          </a:xfrm>
        </p:spPr>
        <p:txBody>
          <a:bodyPr/>
          <a:lstStyle/>
          <a:p>
            <a:r>
              <a:rPr lang="en-US" sz="2400" b="0" dirty="0"/>
              <a:t>Statement coverage criteria may lead to incompleteness (i.e. does not guarantee finding faults)</a:t>
            </a:r>
          </a:p>
          <a:p>
            <a:r>
              <a:rPr lang="en-US" sz="2400" b="1" dirty="0">
                <a:solidFill>
                  <a:srgbClr val="008000"/>
                </a:solidFill>
              </a:rPr>
              <a:t>Example 1:</a:t>
            </a:r>
          </a:p>
          <a:p>
            <a:endParaRPr lang="en-US" sz="2400" b="0" dirty="0"/>
          </a:p>
          <a:p>
            <a:endParaRPr lang="en-US" sz="2400" b="0" dirty="0"/>
          </a:p>
          <a:p>
            <a:endParaRPr lang="en-US" sz="2400" b="0" dirty="0"/>
          </a:p>
          <a:p>
            <a:endParaRPr lang="en-US" sz="2400" b="0" dirty="0"/>
          </a:p>
          <a:p>
            <a:pPr marL="0" indent="0">
              <a:buNone/>
            </a:pPr>
            <a:endParaRPr lang="en-US" sz="2400" b="0" dirty="0"/>
          </a:p>
          <a:p>
            <a:r>
              <a:rPr lang="en-US" sz="2400" b="0" dirty="0">
                <a:solidFill>
                  <a:srgbClr val="FF0000"/>
                </a:solidFill>
              </a:rPr>
              <a:t>TC: (a = 1, b = 2) </a:t>
            </a:r>
            <a:r>
              <a:rPr lang="en-US" sz="2400" b="0" dirty="0"/>
              <a:t>will give 100% statement coverage</a:t>
            </a:r>
          </a:p>
          <a:p>
            <a:r>
              <a:rPr lang="en-US" sz="2400" b="0" dirty="0"/>
              <a:t>Why 100% line coverage may not catch the fault here?</a:t>
            </a:r>
          </a:p>
          <a:p>
            <a:endParaRPr lang="en-US" sz="2400" b="0" dirty="0"/>
          </a:p>
        </p:txBody>
      </p:sp>
      <p:sp>
        <p:nvSpPr>
          <p:cNvPr id="3" name="Title 2"/>
          <p:cNvSpPr>
            <a:spLocks noGrp="1"/>
          </p:cNvSpPr>
          <p:nvPr>
            <p:ph type="title"/>
          </p:nvPr>
        </p:nvSpPr>
        <p:spPr/>
        <p:txBody>
          <a:bodyPr/>
          <a:lstStyle/>
          <a:p>
            <a:r>
              <a:rPr lang="en-CA" dirty="0"/>
              <a:t>Statement Coverage</a:t>
            </a:r>
            <a:endParaRPr lang="en-US" sz="4800" dirty="0"/>
          </a:p>
        </p:txBody>
      </p:sp>
      <p:pic>
        <p:nvPicPr>
          <p:cNvPr id="7" name="Picture 6" descr="Screen Clipping">
            <a:extLst>
              <a:ext uri="{FF2B5EF4-FFF2-40B4-BE49-F238E27FC236}">
                <a16:creationId xmlns:a16="http://schemas.microsoft.com/office/drawing/2014/main" id="{19485419-63D4-4C20-9AB0-F0C03A26B2F7}"/>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923" r="17308"/>
          <a:stretch/>
        </p:blipFill>
        <p:spPr>
          <a:xfrm>
            <a:off x="2123728" y="2852936"/>
            <a:ext cx="5544616" cy="1944216"/>
          </a:xfrm>
          <a:prstGeom prst="rect">
            <a:avLst/>
          </a:prstGeom>
        </p:spPr>
      </p:pic>
      <p:sp>
        <p:nvSpPr>
          <p:cNvPr id="5" name="Slide Number Placeholder 4">
            <a:extLst>
              <a:ext uri="{FF2B5EF4-FFF2-40B4-BE49-F238E27FC236}">
                <a16:creationId xmlns:a16="http://schemas.microsoft.com/office/drawing/2014/main" id="{2F74C6FF-0063-49D8-BD76-A9EA48AFCD5A}"/>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39</a:t>
            </a:fld>
            <a:endParaRPr lang="en-US" altLang="ja-JP"/>
          </a:p>
        </p:txBody>
      </p:sp>
      <p:sp>
        <p:nvSpPr>
          <p:cNvPr id="2" name="TextBox 1"/>
          <p:cNvSpPr txBox="1"/>
          <p:nvPr/>
        </p:nvSpPr>
        <p:spPr>
          <a:xfrm>
            <a:off x="922999" y="5888858"/>
            <a:ext cx="7776864" cy="338554"/>
          </a:xfrm>
          <a:prstGeom prst="rect">
            <a:avLst/>
          </a:prstGeom>
          <a:noFill/>
        </p:spPr>
        <p:txBody>
          <a:bodyPr wrap="square" rtlCol="0">
            <a:spAutoFit/>
          </a:bodyPr>
          <a:lstStyle/>
          <a:p>
            <a:r>
              <a:rPr lang="en-US" sz="1600" dirty="0">
                <a:solidFill>
                  <a:srgbClr val="FF0000"/>
                </a:solidFill>
              </a:rPr>
              <a:t>Conclusion: statement coverage does not guarantee bug-free software</a:t>
            </a:r>
            <a:endParaRPr lang="en-CA" sz="1600" dirty="0">
              <a:solidFill>
                <a:srgbClr val="FF0000"/>
              </a:solidFill>
            </a:endParaRPr>
          </a:p>
        </p:txBody>
      </p:sp>
    </p:spTree>
    <p:extLst>
      <p:ext uri="{BB962C8B-B14F-4D97-AF65-F5344CB8AC3E}">
        <p14:creationId xmlns:p14="http://schemas.microsoft.com/office/powerpoint/2010/main" val="451402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White-box</a:t>
            </a:r>
            <a:endParaRPr lang="en-US" dirty="0"/>
          </a:p>
        </p:txBody>
      </p:sp>
      <p:sp>
        <p:nvSpPr>
          <p:cNvPr id="3" name="Content Placeholder 2"/>
          <p:cNvSpPr>
            <a:spLocks noGrp="1"/>
          </p:cNvSpPr>
          <p:nvPr>
            <p:ph idx="1"/>
          </p:nvPr>
        </p:nvSpPr>
        <p:spPr/>
        <p:txBody>
          <a:bodyPr/>
          <a:lstStyle/>
          <a:p>
            <a:r>
              <a:rPr lang="en-US" sz="2800" dirty="0"/>
              <a:t>Also known as structural testing, glass box or open box testing </a:t>
            </a:r>
          </a:p>
          <a:p>
            <a:r>
              <a:rPr lang="en-US" sz="2800" dirty="0"/>
              <a:t>A software testing technique in which explicit knowledge of the internal working of SUT is used to </a:t>
            </a:r>
            <a:r>
              <a:rPr lang="en-US" sz="2800" u="sng" dirty="0"/>
              <a:t>select tests</a:t>
            </a:r>
            <a:r>
              <a:rPr lang="en-US" sz="2800" dirty="0"/>
              <a:t>, </a:t>
            </a:r>
            <a:r>
              <a:rPr lang="en-US" sz="2800" u="sng" dirty="0"/>
              <a:t>execute tests</a:t>
            </a:r>
            <a:r>
              <a:rPr lang="en-US" sz="2800" dirty="0"/>
              <a:t> and </a:t>
            </a:r>
            <a:r>
              <a:rPr lang="en-US" sz="2800" u="sng" dirty="0"/>
              <a:t>collect test data</a:t>
            </a:r>
          </a:p>
          <a:p>
            <a:r>
              <a:rPr lang="en-US" sz="2800" dirty="0"/>
              <a:t>Unlike black box testing that is using the program </a:t>
            </a:r>
            <a:r>
              <a:rPr lang="en-US" sz="2800" u="sng" dirty="0"/>
              <a:t>specification</a:t>
            </a:r>
            <a:r>
              <a:rPr lang="en-US" sz="2800" dirty="0"/>
              <a:t> to examine outputs, white box testing is based on specific </a:t>
            </a:r>
            <a:r>
              <a:rPr lang="en-US" sz="2800" u="sng" dirty="0"/>
              <a:t>knowledge of the source code</a:t>
            </a:r>
            <a:r>
              <a:rPr lang="en-US" sz="2800" dirty="0"/>
              <a:t> to define the test cases and to examine outputs</a:t>
            </a:r>
          </a:p>
        </p:txBody>
      </p:sp>
      <p:sp>
        <p:nvSpPr>
          <p:cNvPr id="4" name="Footer Placeholder 3"/>
          <p:cNvSpPr>
            <a:spLocks noGrp="1"/>
          </p:cNvSpPr>
          <p:nvPr>
            <p:ph type="ftr" sz="quarter" idx="11"/>
          </p:nvPr>
        </p:nvSpPr>
        <p:spPr/>
        <p:txBody>
          <a:body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p>
            <a:fld id="{E0C33045-984B-4F44-A077-3B45BEEE9467}" type="slidenum">
              <a:rPr lang="ja-JP" altLang="en-US" smtClean="0"/>
              <a:pPr/>
              <a:t>4</a:t>
            </a:fld>
            <a:endParaRPr lang="en-US" altLang="ja-JP" dirty="0"/>
          </a:p>
        </p:txBody>
      </p:sp>
    </p:spTree>
    <p:extLst>
      <p:ext uri="{BB962C8B-B14F-4D97-AF65-F5344CB8AC3E}">
        <p14:creationId xmlns:p14="http://schemas.microsoft.com/office/powerpoint/2010/main" val="473003586"/>
      </p:ext>
    </p:extLst>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70F0-6CAA-46F1-9C6C-9D6612B76FFB}"/>
              </a:ext>
            </a:extLst>
          </p:cNvPr>
          <p:cNvSpPr>
            <a:spLocks noGrp="1"/>
          </p:cNvSpPr>
          <p:nvPr>
            <p:ph type="title"/>
          </p:nvPr>
        </p:nvSpPr>
        <p:spPr/>
        <p:txBody>
          <a:bodyPr/>
          <a:lstStyle/>
          <a:p>
            <a:r>
              <a:rPr lang="en-CA" dirty="0"/>
              <a:t>Statement Coverage Exercise</a:t>
            </a:r>
            <a:endParaRPr lang="en-US" dirty="0"/>
          </a:p>
        </p:txBody>
      </p:sp>
      <p:sp>
        <p:nvSpPr>
          <p:cNvPr id="3" name="Content Placeholder 2">
            <a:extLst>
              <a:ext uri="{FF2B5EF4-FFF2-40B4-BE49-F238E27FC236}">
                <a16:creationId xmlns:a16="http://schemas.microsoft.com/office/drawing/2014/main" id="{C4CC5EEF-BA49-4967-9D4E-9CB26ABF2339}"/>
              </a:ext>
            </a:extLst>
          </p:cNvPr>
          <p:cNvSpPr>
            <a:spLocks noGrp="1"/>
          </p:cNvSpPr>
          <p:nvPr>
            <p:ph idx="1"/>
          </p:nvPr>
        </p:nvSpPr>
        <p:spPr>
          <a:xfrm>
            <a:off x="900113" y="1560512"/>
            <a:ext cx="8001000" cy="716359"/>
          </a:xfrm>
        </p:spPr>
        <p:txBody>
          <a:bodyPr/>
          <a:lstStyle/>
          <a:p>
            <a:r>
              <a:rPr lang="en-US" sz="2800" dirty="0"/>
              <a:t>Percentage of code covered by the tests</a:t>
            </a:r>
          </a:p>
          <a:p>
            <a:pPr marL="0" indent="0">
              <a:buNone/>
            </a:pPr>
            <a:endParaRPr lang="en-US" sz="2800" b="1" dirty="0">
              <a:solidFill>
                <a:srgbClr val="008000"/>
              </a:solidFill>
            </a:endParaRPr>
          </a:p>
        </p:txBody>
      </p:sp>
      <p:sp>
        <p:nvSpPr>
          <p:cNvPr id="4" name="Footer Placeholder 3">
            <a:extLst>
              <a:ext uri="{FF2B5EF4-FFF2-40B4-BE49-F238E27FC236}">
                <a16:creationId xmlns:a16="http://schemas.microsoft.com/office/drawing/2014/main" id="{E8F2BBF4-DED5-4F60-9E66-2CACF6A5F5C9}"/>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E8776F64-840C-42DC-8424-07D91F21E952}"/>
              </a:ext>
            </a:extLst>
          </p:cNvPr>
          <p:cNvSpPr>
            <a:spLocks noGrp="1"/>
          </p:cNvSpPr>
          <p:nvPr>
            <p:ph type="sldNum" sz="quarter" idx="12"/>
          </p:nvPr>
        </p:nvSpPr>
        <p:spPr/>
        <p:txBody>
          <a:bodyPr/>
          <a:lstStyle/>
          <a:p>
            <a:fld id="{E0C33045-984B-4F44-A077-3B45BEEE9467}" type="slidenum">
              <a:rPr lang="ja-JP" altLang="en-US" smtClean="0"/>
              <a:pPr/>
              <a:t>40</a:t>
            </a:fld>
            <a:endParaRPr lang="en-US" altLang="ja-JP"/>
          </a:p>
        </p:txBody>
      </p:sp>
      <p:sp>
        <p:nvSpPr>
          <p:cNvPr id="7" name="Rectangle 6">
            <a:extLst>
              <a:ext uri="{FF2B5EF4-FFF2-40B4-BE49-F238E27FC236}">
                <a16:creationId xmlns:a16="http://schemas.microsoft.com/office/drawing/2014/main" id="{EEA12F1B-D60A-4C37-B7E8-65793C250E5B}"/>
              </a:ext>
            </a:extLst>
          </p:cNvPr>
          <p:cNvSpPr/>
          <p:nvPr/>
        </p:nvSpPr>
        <p:spPr>
          <a:xfrm>
            <a:off x="832520" y="2492896"/>
            <a:ext cx="5040560"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800" dirty="0">
                <a:latin typeface="Courier New" panose="02070309020205020404" pitchFamily="49" charset="0"/>
                <a:cs typeface="Courier New" panose="02070309020205020404" pitchFamily="49" charset="0"/>
              </a:rPr>
              <a:t>1: </a:t>
            </a:r>
            <a:r>
              <a:rPr lang="en-US" sz="1800" dirty="0" err="1">
                <a:latin typeface="Courier New" panose="02070309020205020404" pitchFamily="49" charset="0"/>
                <a:cs typeface="Courier New" panose="02070309020205020404" pitchFamily="49" charset="0"/>
              </a:rPr>
              <a:t>PrintSum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b){</a:t>
            </a:r>
          </a:p>
          <a:p>
            <a:r>
              <a:rPr lang="en-US" sz="1800" dirty="0">
                <a:latin typeface="Courier New" panose="02070309020205020404" pitchFamily="49" charset="0"/>
                <a:cs typeface="Courier New" panose="02070309020205020404" pitchFamily="49" charset="0"/>
              </a:rPr>
              <a:t>2: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result=</a:t>
            </a:r>
            <a:r>
              <a:rPr lang="en-US" sz="1800" dirty="0" err="1">
                <a:latin typeface="Courier New" panose="02070309020205020404" pitchFamily="49" charset="0"/>
                <a:cs typeface="Courier New" panose="02070309020205020404" pitchFamily="49" charset="0"/>
              </a:rPr>
              <a:t>a+b</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3:   if (result&gt;0)</a:t>
            </a:r>
          </a:p>
          <a:p>
            <a:r>
              <a:rPr lang="en-US" sz="1800" dirty="0">
                <a:latin typeface="Courier New" panose="02070309020205020404" pitchFamily="49" charset="0"/>
                <a:cs typeface="Courier New" panose="02070309020205020404" pitchFamily="49" charset="0"/>
              </a:rPr>
              <a:t>4:       </a:t>
            </a:r>
            <a:r>
              <a:rPr lang="en-US" sz="1800" dirty="0" err="1">
                <a:latin typeface="Courier New" panose="02070309020205020404" pitchFamily="49" charset="0"/>
                <a:cs typeface="Courier New" panose="02070309020205020404" pitchFamily="49" charset="0"/>
              </a:rPr>
              <a:t>printcol</a:t>
            </a:r>
            <a:r>
              <a:rPr lang="en-US" sz="1800" dirty="0">
                <a:latin typeface="Courier New" panose="02070309020205020404" pitchFamily="49" charset="0"/>
                <a:cs typeface="Courier New" panose="02070309020205020404" pitchFamily="49" charset="0"/>
              </a:rPr>
              <a:t>(“red”, result);</a:t>
            </a:r>
          </a:p>
          <a:p>
            <a:r>
              <a:rPr lang="en-US" sz="1800" dirty="0">
                <a:latin typeface="Courier New" panose="02070309020205020404" pitchFamily="49" charset="0"/>
                <a:cs typeface="Courier New" panose="02070309020205020404" pitchFamily="49" charset="0"/>
              </a:rPr>
              <a:t>5:   else if (result&lt;0)</a:t>
            </a:r>
          </a:p>
          <a:p>
            <a:r>
              <a:rPr lang="en-US" sz="1800" dirty="0">
                <a:latin typeface="Courier New" panose="02070309020205020404" pitchFamily="49" charset="0"/>
                <a:cs typeface="Courier New" panose="02070309020205020404" pitchFamily="49" charset="0"/>
              </a:rPr>
              <a:t>6:  </a:t>
            </a:r>
            <a:r>
              <a:rPr lang="en-US" sz="1800" dirty="0" err="1">
                <a:latin typeface="Courier New" panose="02070309020205020404" pitchFamily="49" charset="0"/>
                <a:cs typeface="Courier New" panose="02070309020205020404" pitchFamily="49" charset="0"/>
              </a:rPr>
              <a:t>printcol</a:t>
            </a:r>
            <a:r>
              <a:rPr lang="en-US" sz="1800" dirty="0">
                <a:latin typeface="Courier New" panose="02070309020205020404" pitchFamily="49" charset="0"/>
                <a:cs typeface="Courier New" panose="02070309020205020404" pitchFamily="49" charset="0"/>
              </a:rPr>
              <a:t>(“blue”, result);</a:t>
            </a:r>
          </a:p>
          <a:p>
            <a:r>
              <a:rPr lang="en-US" sz="1800" dirty="0">
                <a:latin typeface="Courier New" panose="02070309020205020404" pitchFamily="49" charset="0"/>
                <a:cs typeface="Courier New" panose="02070309020205020404" pitchFamily="49" charset="0"/>
              </a:rPr>
              <a:t>7: }</a:t>
            </a:r>
          </a:p>
        </p:txBody>
      </p:sp>
      <p:sp>
        <p:nvSpPr>
          <p:cNvPr id="10" name="Rectangle 9">
            <a:extLst>
              <a:ext uri="{FF2B5EF4-FFF2-40B4-BE49-F238E27FC236}">
                <a16:creationId xmlns:a16="http://schemas.microsoft.com/office/drawing/2014/main" id="{2CAAC5A0-50AB-4BB1-83D5-B122732AE9CF}"/>
              </a:ext>
            </a:extLst>
          </p:cNvPr>
          <p:cNvSpPr/>
          <p:nvPr/>
        </p:nvSpPr>
        <p:spPr bwMode="auto">
          <a:xfrm>
            <a:off x="904007" y="5013176"/>
            <a:ext cx="7560840" cy="288032"/>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a:ln>
                <a:noFill/>
              </a:ln>
              <a:solidFill>
                <a:schemeClr val="tx1"/>
              </a:solidFill>
              <a:effectLst/>
              <a:latin typeface="Tahoma" pitchFamily="34" charset="0"/>
              <a:ea typeface="ＭＳ Ｐゴシック" charset="-128"/>
            </a:endParaRPr>
          </a:p>
        </p:txBody>
      </p:sp>
      <p:sp>
        <p:nvSpPr>
          <p:cNvPr id="11" name="TextBox 10">
            <a:extLst>
              <a:ext uri="{FF2B5EF4-FFF2-40B4-BE49-F238E27FC236}">
                <a16:creationId xmlns:a16="http://schemas.microsoft.com/office/drawing/2014/main" id="{C54E3A0E-53C0-4F44-B9FE-A6620DD4AAA3}"/>
              </a:ext>
            </a:extLst>
          </p:cNvPr>
          <p:cNvSpPr txBox="1"/>
          <p:nvPr/>
        </p:nvSpPr>
        <p:spPr>
          <a:xfrm>
            <a:off x="832520" y="5301208"/>
            <a:ext cx="513282" cy="307777"/>
          </a:xfrm>
          <a:prstGeom prst="rect">
            <a:avLst/>
          </a:prstGeom>
          <a:noFill/>
        </p:spPr>
        <p:txBody>
          <a:bodyPr wrap="none" rtlCol="0">
            <a:spAutoFit/>
          </a:bodyPr>
          <a:lstStyle/>
          <a:p>
            <a:r>
              <a:rPr lang="en-US" sz="1400" dirty="0"/>
              <a:t>0%</a:t>
            </a:r>
          </a:p>
        </p:txBody>
      </p:sp>
      <p:sp>
        <p:nvSpPr>
          <p:cNvPr id="12" name="TextBox 11">
            <a:extLst>
              <a:ext uri="{FF2B5EF4-FFF2-40B4-BE49-F238E27FC236}">
                <a16:creationId xmlns:a16="http://schemas.microsoft.com/office/drawing/2014/main" id="{D909A50D-F191-4E04-A060-4BF45308033D}"/>
              </a:ext>
            </a:extLst>
          </p:cNvPr>
          <p:cNvSpPr txBox="1"/>
          <p:nvPr/>
        </p:nvSpPr>
        <p:spPr>
          <a:xfrm>
            <a:off x="8090283" y="5294248"/>
            <a:ext cx="740908" cy="307777"/>
          </a:xfrm>
          <a:prstGeom prst="rect">
            <a:avLst/>
          </a:prstGeom>
          <a:noFill/>
        </p:spPr>
        <p:txBody>
          <a:bodyPr wrap="none" rtlCol="0">
            <a:spAutoFit/>
          </a:bodyPr>
          <a:lstStyle/>
          <a:p>
            <a:r>
              <a:rPr lang="en-US" sz="1400" dirty="0"/>
              <a:t>100%</a:t>
            </a:r>
          </a:p>
        </p:txBody>
      </p:sp>
      <p:sp>
        <p:nvSpPr>
          <p:cNvPr id="13" name="TextBox 12">
            <a:extLst>
              <a:ext uri="{FF2B5EF4-FFF2-40B4-BE49-F238E27FC236}">
                <a16:creationId xmlns:a16="http://schemas.microsoft.com/office/drawing/2014/main" id="{EB5A37D1-9DB0-4574-9E7B-62C918771CD9}"/>
              </a:ext>
            </a:extLst>
          </p:cNvPr>
          <p:cNvSpPr txBox="1"/>
          <p:nvPr/>
        </p:nvSpPr>
        <p:spPr>
          <a:xfrm>
            <a:off x="4504407" y="5314106"/>
            <a:ext cx="627095" cy="307777"/>
          </a:xfrm>
          <a:prstGeom prst="rect">
            <a:avLst/>
          </a:prstGeom>
          <a:noFill/>
        </p:spPr>
        <p:txBody>
          <a:bodyPr wrap="none" rtlCol="0">
            <a:spAutoFit/>
          </a:bodyPr>
          <a:lstStyle/>
          <a:p>
            <a:r>
              <a:rPr lang="en-US" sz="1400" dirty="0"/>
              <a:t>50%</a:t>
            </a:r>
          </a:p>
        </p:txBody>
      </p:sp>
      <p:sp>
        <p:nvSpPr>
          <p:cNvPr id="14" name="TextBox 13">
            <a:extLst>
              <a:ext uri="{FF2B5EF4-FFF2-40B4-BE49-F238E27FC236}">
                <a16:creationId xmlns:a16="http://schemas.microsoft.com/office/drawing/2014/main" id="{7A7368C6-45CB-4B2F-BCAC-973DA6CF0713}"/>
              </a:ext>
            </a:extLst>
          </p:cNvPr>
          <p:cNvSpPr txBox="1"/>
          <p:nvPr/>
        </p:nvSpPr>
        <p:spPr>
          <a:xfrm>
            <a:off x="2653176" y="5301208"/>
            <a:ext cx="627095" cy="307777"/>
          </a:xfrm>
          <a:prstGeom prst="rect">
            <a:avLst/>
          </a:prstGeom>
          <a:noFill/>
        </p:spPr>
        <p:txBody>
          <a:bodyPr wrap="none" rtlCol="0">
            <a:spAutoFit/>
          </a:bodyPr>
          <a:lstStyle/>
          <a:p>
            <a:r>
              <a:rPr lang="en-US" sz="1400" dirty="0"/>
              <a:t>25%</a:t>
            </a:r>
          </a:p>
        </p:txBody>
      </p:sp>
      <p:sp>
        <p:nvSpPr>
          <p:cNvPr id="15" name="TextBox 14">
            <a:extLst>
              <a:ext uri="{FF2B5EF4-FFF2-40B4-BE49-F238E27FC236}">
                <a16:creationId xmlns:a16="http://schemas.microsoft.com/office/drawing/2014/main" id="{B906F6A3-4756-40A3-A180-7FD97B38A90D}"/>
              </a:ext>
            </a:extLst>
          </p:cNvPr>
          <p:cNvSpPr txBox="1"/>
          <p:nvPr/>
        </p:nvSpPr>
        <p:spPr>
          <a:xfrm>
            <a:off x="6351099" y="5292801"/>
            <a:ext cx="627095" cy="307777"/>
          </a:xfrm>
          <a:prstGeom prst="rect">
            <a:avLst/>
          </a:prstGeom>
          <a:noFill/>
        </p:spPr>
        <p:txBody>
          <a:bodyPr wrap="none" rtlCol="0">
            <a:spAutoFit/>
          </a:bodyPr>
          <a:lstStyle/>
          <a:p>
            <a:r>
              <a:rPr lang="en-US" sz="1400" dirty="0"/>
              <a:t>75%</a:t>
            </a:r>
          </a:p>
        </p:txBody>
      </p:sp>
      <p:sp>
        <p:nvSpPr>
          <p:cNvPr id="6" name="TextBox 5">
            <a:extLst>
              <a:ext uri="{FF2B5EF4-FFF2-40B4-BE49-F238E27FC236}">
                <a16:creationId xmlns:a16="http://schemas.microsoft.com/office/drawing/2014/main" id="{0B592366-4039-4D6E-9FA1-D2E994AAC0E1}"/>
              </a:ext>
            </a:extLst>
          </p:cNvPr>
          <p:cNvSpPr txBox="1"/>
          <p:nvPr/>
        </p:nvSpPr>
        <p:spPr>
          <a:xfrm>
            <a:off x="1434816" y="5919087"/>
            <a:ext cx="6680034" cy="338554"/>
          </a:xfrm>
          <a:prstGeom prst="rect">
            <a:avLst/>
          </a:prstGeom>
          <a:noFill/>
        </p:spPr>
        <p:txBody>
          <a:bodyPr wrap="none" rtlCol="0">
            <a:spAutoFit/>
          </a:bodyPr>
          <a:lstStyle/>
          <a:p>
            <a:r>
              <a:rPr lang="en-US" sz="1600" dirty="0">
                <a:solidFill>
                  <a:srgbClr val="FF0000"/>
                </a:solidFill>
              </a:rPr>
              <a:t>Note: this is usually done automatically by a test coverage tool</a:t>
            </a:r>
          </a:p>
        </p:txBody>
      </p:sp>
      <p:grpSp>
        <p:nvGrpSpPr>
          <p:cNvPr id="17" name="Group 16"/>
          <p:cNvGrpSpPr/>
          <p:nvPr/>
        </p:nvGrpSpPr>
        <p:grpSpPr>
          <a:xfrm>
            <a:off x="6664647" y="2279028"/>
            <a:ext cx="1872208" cy="1870052"/>
            <a:chOff x="6664647" y="2160447"/>
            <a:chExt cx="1872208" cy="1870052"/>
          </a:xfrm>
        </p:grpSpPr>
        <p:sp>
          <p:nvSpPr>
            <p:cNvPr id="8" name="TextBox 7">
              <a:extLst>
                <a:ext uri="{FF2B5EF4-FFF2-40B4-BE49-F238E27FC236}">
                  <a16:creationId xmlns:a16="http://schemas.microsoft.com/office/drawing/2014/main" id="{72DD179C-C3B2-4245-8B1A-7F27A69E315C}"/>
                </a:ext>
              </a:extLst>
            </p:cNvPr>
            <p:cNvSpPr txBox="1"/>
            <p:nvPr/>
          </p:nvSpPr>
          <p:spPr>
            <a:xfrm>
              <a:off x="6664647" y="2492896"/>
              <a:ext cx="187220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latin typeface="Courier New" panose="02070309020205020404" pitchFamily="49" charset="0"/>
                  <a:cs typeface="Courier New" panose="02070309020205020404" pitchFamily="49" charset="0"/>
                </a:rPr>
                <a:t>TC1: </a:t>
              </a:r>
            </a:p>
            <a:p>
              <a:r>
                <a:rPr lang="en-US" sz="2000" dirty="0">
                  <a:latin typeface="Courier New" panose="02070309020205020404" pitchFamily="49" charset="0"/>
                  <a:cs typeface="Courier New" panose="02070309020205020404" pitchFamily="49" charset="0"/>
                </a:rPr>
                <a:t>a=3, b=9</a:t>
              </a:r>
            </a:p>
          </p:txBody>
        </p:sp>
        <p:sp>
          <p:nvSpPr>
            <p:cNvPr id="9" name="TextBox 8">
              <a:extLst>
                <a:ext uri="{FF2B5EF4-FFF2-40B4-BE49-F238E27FC236}">
                  <a16:creationId xmlns:a16="http://schemas.microsoft.com/office/drawing/2014/main" id="{46E02526-0ABB-4922-8049-DD8C08ED6F1D}"/>
                </a:ext>
              </a:extLst>
            </p:cNvPr>
            <p:cNvSpPr txBox="1"/>
            <p:nvPr/>
          </p:nvSpPr>
          <p:spPr>
            <a:xfrm>
              <a:off x="6664647" y="3322613"/>
              <a:ext cx="187220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latin typeface="Courier New" panose="02070309020205020404" pitchFamily="49" charset="0"/>
                  <a:cs typeface="Courier New" panose="02070309020205020404" pitchFamily="49" charset="0"/>
                </a:rPr>
                <a:t>TC2: </a:t>
              </a:r>
            </a:p>
            <a:p>
              <a:r>
                <a:rPr lang="en-US" sz="2000" dirty="0">
                  <a:latin typeface="Courier New" panose="02070309020205020404" pitchFamily="49" charset="0"/>
                  <a:cs typeface="Courier New" panose="02070309020205020404" pitchFamily="49" charset="0"/>
                </a:rPr>
                <a:t>a=-5, b=-8</a:t>
              </a:r>
            </a:p>
          </p:txBody>
        </p:sp>
        <p:sp>
          <p:nvSpPr>
            <p:cNvPr id="16" name="TextBox 15"/>
            <p:cNvSpPr txBox="1"/>
            <p:nvPr/>
          </p:nvSpPr>
          <p:spPr>
            <a:xfrm>
              <a:off x="6929734" y="2160447"/>
              <a:ext cx="1342034" cy="369332"/>
            </a:xfrm>
            <a:prstGeom prst="rect">
              <a:avLst/>
            </a:prstGeom>
            <a:noFill/>
          </p:spPr>
          <p:txBody>
            <a:bodyPr wrap="none" rtlCol="0">
              <a:spAutoFit/>
            </a:bodyPr>
            <a:lstStyle/>
            <a:p>
              <a:r>
                <a:rPr lang="en-US" sz="1800" dirty="0"/>
                <a:t>Test Suite</a:t>
              </a:r>
              <a:endParaRPr lang="en-CA" sz="1800" dirty="0"/>
            </a:p>
          </p:txBody>
        </p:sp>
      </p:grpSp>
      <p:grpSp>
        <p:nvGrpSpPr>
          <p:cNvPr id="20" name="Group 19"/>
          <p:cNvGrpSpPr/>
          <p:nvPr/>
        </p:nvGrpSpPr>
        <p:grpSpPr>
          <a:xfrm>
            <a:off x="899592" y="4615160"/>
            <a:ext cx="5336827" cy="686048"/>
            <a:chOff x="899592" y="4615160"/>
            <a:chExt cx="5336827" cy="686048"/>
          </a:xfrm>
        </p:grpSpPr>
        <p:sp>
          <p:nvSpPr>
            <p:cNvPr id="18" name="Rectangle 17">
              <a:extLst>
                <a:ext uri="{FF2B5EF4-FFF2-40B4-BE49-F238E27FC236}">
                  <a16:creationId xmlns:a16="http://schemas.microsoft.com/office/drawing/2014/main" id="{2CAAC5A0-50AB-4BB1-83D5-B122732AE9CF}"/>
                </a:ext>
              </a:extLst>
            </p:cNvPr>
            <p:cNvSpPr/>
            <p:nvPr/>
          </p:nvSpPr>
          <p:spPr bwMode="auto">
            <a:xfrm>
              <a:off x="899592" y="5013176"/>
              <a:ext cx="5294692" cy="288032"/>
            </a:xfrm>
            <a:prstGeom prst="rect">
              <a:avLst/>
            </a:prstGeom>
            <a:solidFill>
              <a:schemeClr val="accent5">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a:ln>
                  <a:noFill/>
                </a:ln>
                <a:solidFill>
                  <a:schemeClr val="tx1"/>
                </a:solidFill>
                <a:effectLst/>
                <a:latin typeface="Tahoma" pitchFamily="34" charset="0"/>
                <a:ea typeface="ＭＳ Ｐゴシック" charset="-128"/>
              </a:endParaRPr>
            </a:p>
          </p:txBody>
        </p:sp>
        <p:sp>
          <p:nvSpPr>
            <p:cNvPr id="19" name="Rectangle 18"/>
            <p:cNvSpPr/>
            <p:nvPr/>
          </p:nvSpPr>
          <p:spPr>
            <a:xfrm>
              <a:off x="5498717" y="4615160"/>
              <a:ext cx="737702" cy="461665"/>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TC1</a:t>
              </a:r>
              <a:endParaRPr lang="en-CA" dirty="0"/>
            </a:p>
          </p:txBody>
        </p:sp>
      </p:grpSp>
      <p:grpSp>
        <p:nvGrpSpPr>
          <p:cNvPr id="21" name="Group 20"/>
          <p:cNvGrpSpPr/>
          <p:nvPr/>
        </p:nvGrpSpPr>
        <p:grpSpPr>
          <a:xfrm>
            <a:off x="900561" y="4621609"/>
            <a:ext cx="7576004" cy="686048"/>
            <a:chOff x="899592" y="4615160"/>
            <a:chExt cx="5294692" cy="686048"/>
          </a:xfrm>
        </p:grpSpPr>
        <p:sp>
          <p:nvSpPr>
            <p:cNvPr id="22" name="Rectangle 21">
              <a:extLst>
                <a:ext uri="{FF2B5EF4-FFF2-40B4-BE49-F238E27FC236}">
                  <a16:creationId xmlns:a16="http://schemas.microsoft.com/office/drawing/2014/main" id="{2CAAC5A0-50AB-4BB1-83D5-B122732AE9CF}"/>
                </a:ext>
              </a:extLst>
            </p:cNvPr>
            <p:cNvSpPr/>
            <p:nvPr/>
          </p:nvSpPr>
          <p:spPr bwMode="auto">
            <a:xfrm>
              <a:off x="899592" y="5013176"/>
              <a:ext cx="5294692" cy="288032"/>
            </a:xfrm>
            <a:prstGeom prst="rect">
              <a:avLst/>
            </a:prstGeom>
            <a:solidFill>
              <a:schemeClr val="accent5">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a:ln>
                  <a:noFill/>
                </a:ln>
                <a:solidFill>
                  <a:schemeClr val="tx1"/>
                </a:solidFill>
                <a:effectLst/>
                <a:latin typeface="Tahoma" pitchFamily="34" charset="0"/>
                <a:ea typeface="ＭＳ Ｐゴシック" charset="-128"/>
              </a:endParaRPr>
            </a:p>
          </p:txBody>
        </p:sp>
        <p:sp>
          <p:nvSpPr>
            <p:cNvPr id="23" name="Rectangle 22"/>
            <p:cNvSpPr/>
            <p:nvPr/>
          </p:nvSpPr>
          <p:spPr>
            <a:xfrm>
              <a:off x="5498717" y="4615160"/>
              <a:ext cx="515563" cy="461665"/>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TC2</a:t>
              </a:r>
              <a:endParaRPr lang="en-CA" dirty="0"/>
            </a:p>
          </p:txBody>
        </p:sp>
      </p:grpSp>
    </p:spTree>
    <p:extLst>
      <p:ext uri="{BB962C8B-B14F-4D97-AF65-F5344CB8AC3E}">
        <p14:creationId xmlns:p14="http://schemas.microsoft.com/office/powerpoint/2010/main" val="21500456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2. Decision (Branch) Coverage</a:t>
            </a:r>
          </a:p>
        </p:txBody>
      </p:sp>
      <p:sp>
        <p:nvSpPr>
          <p:cNvPr id="15363" name="Rectangle 3"/>
          <p:cNvSpPr>
            <a:spLocks noGrp="1" noChangeArrowheads="1"/>
          </p:cNvSpPr>
          <p:nvPr>
            <p:ph idx="1"/>
          </p:nvPr>
        </p:nvSpPr>
        <p:spPr>
          <a:xfrm>
            <a:off x="971599" y="1484783"/>
            <a:ext cx="5472609" cy="4608414"/>
          </a:xfrm>
        </p:spPr>
        <p:txBody>
          <a:bodyPr/>
          <a:lstStyle/>
          <a:p>
            <a:r>
              <a:rPr lang="en-US" sz="2400" b="0" dirty="0"/>
              <a:t>Branch coverage relates to decisions in a program </a:t>
            </a:r>
          </a:p>
          <a:p>
            <a:r>
              <a:rPr lang="en-CA" sz="2400" dirty="0"/>
              <a:t>e.g. an IF statement has always two branches</a:t>
            </a:r>
          </a:p>
          <a:p>
            <a:r>
              <a:rPr lang="en-CA" sz="2400" b="1" dirty="0">
                <a:solidFill>
                  <a:srgbClr val="FF0000"/>
                </a:solidFill>
              </a:rPr>
              <a:t>Example: </a:t>
            </a:r>
            <a:r>
              <a:rPr lang="en-CA" sz="2400" dirty="0"/>
              <a:t>Branch coverage for the example given </a:t>
            </a:r>
            <a:r>
              <a:rPr lang="en-US" sz="2400" dirty="0">
                <a:solidFill>
                  <a:srgbClr val="FF0000"/>
                </a:solidFill>
              </a:rPr>
              <a:t>TC: (a = 1, b = 2) </a:t>
            </a:r>
            <a:endParaRPr lang="en-CA" sz="2400" dirty="0">
              <a:solidFill>
                <a:srgbClr val="FF0000"/>
              </a:solidFill>
            </a:endParaRPr>
          </a:p>
        </p:txBody>
      </p:sp>
      <p:pic>
        <p:nvPicPr>
          <p:cNvPr id="9" name="Picture 8">
            <a:extLst>
              <a:ext uri="{FF2B5EF4-FFF2-40B4-BE49-F238E27FC236}">
                <a16:creationId xmlns:a16="http://schemas.microsoft.com/office/drawing/2014/main" id="{D0359217-AF87-4579-B800-27C0428ABBFB}"/>
              </a:ext>
            </a:extLst>
          </p:cNvPr>
          <p:cNvPicPr>
            <a:picLocks noChangeAspect="1"/>
          </p:cNvPicPr>
          <p:nvPr/>
        </p:nvPicPr>
        <p:blipFill>
          <a:blip r:embed="rId3"/>
          <a:stretch>
            <a:fillRect/>
          </a:stretch>
        </p:blipFill>
        <p:spPr>
          <a:xfrm>
            <a:off x="6732240" y="1556792"/>
            <a:ext cx="1584176" cy="3371193"/>
          </a:xfrm>
          <a:prstGeom prst="rect">
            <a:avLst/>
          </a:prstGeom>
        </p:spPr>
      </p:pic>
      <p:sp>
        <p:nvSpPr>
          <p:cNvPr id="10" name="Rectangle 9">
            <a:extLst>
              <a:ext uri="{FF2B5EF4-FFF2-40B4-BE49-F238E27FC236}">
                <a16:creationId xmlns:a16="http://schemas.microsoft.com/office/drawing/2014/main" id="{B4A01E11-2281-4D56-BEB9-7266C45B7B49}"/>
              </a:ext>
            </a:extLst>
          </p:cNvPr>
          <p:cNvSpPr/>
          <p:nvPr/>
        </p:nvSpPr>
        <p:spPr>
          <a:xfrm>
            <a:off x="5796136" y="4869160"/>
            <a:ext cx="3291434" cy="1477328"/>
          </a:xfrm>
          <a:prstGeom prst="rect">
            <a:avLst/>
          </a:prstGeom>
        </p:spPr>
        <p:txBody>
          <a:bodyPr wrap="square">
            <a:spAutoFit/>
          </a:bodyPr>
          <a:lstStyle/>
          <a:p>
            <a:r>
              <a:rPr lang="en-CA" sz="1800" b="0" dirty="0">
                <a:solidFill>
                  <a:srgbClr val="000000"/>
                </a:solidFill>
                <a:latin typeface="Calibri" panose="020F0502020204030204" pitchFamily="34" charset="0"/>
                <a:cs typeface="Calibri" panose="020F0502020204030204" pitchFamily="34" charset="0"/>
              </a:rPr>
              <a:t>The else-branch with zero executions is in </a:t>
            </a:r>
            <a:r>
              <a:rPr lang="en-CA" sz="1800" b="0" dirty="0">
                <a:solidFill>
                  <a:srgbClr val="FF0000"/>
                </a:solidFill>
                <a:latin typeface="Calibri" panose="020F0502020204030204" pitchFamily="34" charset="0"/>
                <a:cs typeface="Calibri" panose="020F0502020204030204" pitchFamily="34" charset="0"/>
              </a:rPr>
              <a:t>red</a:t>
            </a:r>
            <a:r>
              <a:rPr lang="en-CA" sz="1800" b="0" dirty="0">
                <a:solidFill>
                  <a:srgbClr val="000000"/>
                </a:solidFill>
                <a:latin typeface="Calibri" panose="020F0502020204030204" pitchFamily="34" charset="0"/>
                <a:cs typeface="Calibri" panose="020F0502020204030204" pitchFamily="34" charset="0"/>
              </a:rPr>
              <a:t>. Executed branch is in </a:t>
            </a:r>
            <a:r>
              <a:rPr lang="en-CA" sz="1800" b="0" dirty="0">
                <a:solidFill>
                  <a:srgbClr val="00B050"/>
                </a:solidFill>
                <a:latin typeface="Calibri" panose="020F0502020204030204" pitchFamily="34" charset="0"/>
                <a:cs typeface="Calibri" panose="020F0502020204030204" pitchFamily="34" charset="0"/>
              </a:rPr>
              <a:t>green</a:t>
            </a:r>
            <a:r>
              <a:rPr lang="en-CA" sz="1800" b="0" dirty="0">
                <a:solidFill>
                  <a:srgbClr val="000000"/>
                </a:solidFill>
                <a:latin typeface="Calibri" panose="020F0502020204030204" pitchFamily="34" charset="0"/>
                <a:cs typeface="Calibri" panose="020F0502020204030204" pitchFamily="34" charset="0"/>
              </a:rPr>
              <a:t>. Therefore branch coverage for the code excerpt is 50%. </a:t>
            </a:r>
            <a:endParaRPr lang="en-US" sz="1800" dirty="0">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C357D7EC-7F7D-4825-ACC7-540A24EC2D2E}"/>
              </a:ext>
            </a:extLst>
          </p:cNvPr>
          <p:cNvGrpSpPr/>
          <p:nvPr/>
        </p:nvGrpSpPr>
        <p:grpSpPr>
          <a:xfrm>
            <a:off x="746875" y="4221088"/>
            <a:ext cx="4685579" cy="1529011"/>
            <a:chOff x="746875" y="4221088"/>
            <a:chExt cx="4685579" cy="1529011"/>
          </a:xfrm>
        </p:grpSpPr>
        <p:pic>
          <p:nvPicPr>
            <p:cNvPr id="40" name="Picture 39" descr="Screen Clipping">
              <a:extLst>
                <a:ext uri="{FF2B5EF4-FFF2-40B4-BE49-F238E27FC236}">
                  <a16:creationId xmlns:a16="http://schemas.microsoft.com/office/drawing/2014/main" id="{F99750A8-5ECC-4C32-B977-A1737AB43F85}"/>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l="1923" r="17308"/>
            <a:stretch/>
          </p:blipFill>
          <p:spPr>
            <a:xfrm>
              <a:off x="1119974" y="4221088"/>
              <a:ext cx="4312480" cy="1512168"/>
            </a:xfrm>
            <a:prstGeom prst="rect">
              <a:avLst/>
            </a:prstGeom>
          </p:spPr>
        </p:pic>
        <p:sp>
          <p:nvSpPr>
            <p:cNvPr id="12" name="TextBox 11">
              <a:extLst>
                <a:ext uri="{FF2B5EF4-FFF2-40B4-BE49-F238E27FC236}">
                  <a16:creationId xmlns:a16="http://schemas.microsoft.com/office/drawing/2014/main" id="{6BC7FCD0-C69F-41A3-A1C2-3FDE88EA4AF1}"/>
                </a:ext>
              </a:extLst>
            </p:cNvPr>
            <p:cNvSpPr txBox="1"/>
            <p:nvPr/>
          </p:nvSpPr>
          <p:spPr>
            <a:xfrm>
              <a:off x="746875" y="4365104"/>
              <a:ext cx="364398" cy="1384995"/>
            </a:xfrm>
            <a:prstGeom prst="rect">
              <a:avLst/>
            </a:prstGeom>
            <a:noFill/>
          </p:spPr>
          <p:txBody>
            <a:bodyPr wrap="square" rtlCol="0">
              <a:spAutoFit/>
            </a:bodyPr>
            <a:lstStyle/>
            <a:p>
              <a:r>
                <a:rPr lang="en-US" sz="1400" dirty="0">
                  <a:solidFill>
                    <a:srgbClr val="FF0000"/>
                  </a:solidFill>
                </a:rPr>
                <a:t>1:</a:t>
              </a:r>
            </a:p>
            <a:p>
              <a:endParaRPr lang="en-US" sz="1400" dirty="0">
                <a:solidFill>
                  <a:srgbClr val="FF0000"/>
                </a:solidFill>
              </a:endParaRPr>
            </a:p>
            <a:p>
              <a:endParaRPr lang="en-US" sz="1400" dirty="0">
                <a:solidFill>
                  <a:srgbClr val="FF0000"/>
                </a:solidFill>
              </a:endParaRPr>
            </a:p>
            <a:p>
              <a:r>
                <a:rPr lang="en-US" sz="1400" dirty="0">
                  <a:solidFill>
                    <a:srgbClr val="FF0000"/>
                  </a:solidFill>
                </a:rPr>
                <a:t>2:</a:t>
              </a:r>
            </a:p>
            <a:p>
              <a:endParaRPr lang="en-US" sz="1400" dirty="0">
                <a:solidFill>
                  <a:srgbClr val="FF0000"/>
                </a:solidFill>
              </a:endParaRPr>
            </a:p>
            <a:p>
              <a:endParaRPr lang="en-US" sz="1400" dirty="0">
                <a:solidFill>
                  <a:srgbClr val="FF0000"/>
                </a:solidFill>
              </a:endParaRPr>
            </a:p>
          </p:txBody>
        </p:sp>
      </p:grpSp>
      <p:sp>
        <p:nvSpPr>
          <p:cNvPr id="11" name="Slide Number Placeholder 4">
            <a:extLst>
              <a:ext uri="{FF2B5EF4-FFF2-40B4-BE49-F238E27FC236}">
                <a16:creationId xmlns:a16="http://schemas.microsoft.com/office/drawing/2014/main" id="{7B7E75D2-0587-4EEE-BFAB-512FD5F3D05A}"/>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41</a:t>
            </a:fld>
            <a:endParaRPr lang="en-US" altLang="ja-JP"/>
          </a:p>
        </p:txBody>
      </p:sp>
    </p:spTree>
    <p:extLst>
      <p:ext uri="{BB962C8B-B14F-4D97-AF65-F5344CB8AC3E}">
        <p14:creationId xmlns:p14="http://schemas.microsoft.com/office/powerpoint/2010/main" val="58345058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Decision (Branch) Coverage</a:t>
            </a:r>
          </a:p>
        </p:txBody>
      </p:sp>
      <p:sp>
        <p:nvSpPr>
          <p:cNvPr id="15363" name="Rectangle 3"/>
          <p:cNvSpPr>
            <a:spLocks noGrp="1" noChangeArrowheads="1"/>
          </p:cNvSpPr>
          <p:nvPr>
            <p:ph idx="1"/>
          </p:nvPr>
        </p:nvSpPr>
        <p:spPr>
          <a:xfrm>
            <a:off x="971599" y="1484783"/>
            <a:ext cx="4609231" cy="4608414"/>
          </a:xfrm>
        </p:spPr>
        <p:txBody>
          <a:bodyPr/>
          <a:lstStyle/>
          <a:p>
            <a:r>
              <a:rPr lang="en-US" sz="2400" b="0" dirty="0"/>
              <a:t>Given control flow graph (CFG) of a program</a:t>
            </a:r>
          </a:p>
          <a:p>
            <a:r>
              <a:rPr lang="en-CA" sz="2400" dirty="0"/>
              <a:t>Select a test set such that, by executing the program for each test case in the set, each edge of CFG’s decision node is traversed at least once </a:t>
            </a:r>
          </a:p>
          <a:p>
            <a:r>
              <a:rPr lang="en-US" sz="2400" b="0" dirty="0"/>
              <a:t>We need to exercise </a:t>
            </a:r>
            <a:r>
              <a:rPr lang="en-US" sz="2400" b="0" u="sng" dirty="0"/>
              <a:t>all decision </a:t>
            </a:r>
            <a:r>
              <a:rPr lang="en-US" sz="2400" b="0" dirty="0"/>
              <a:t>that traverse the control flow of the program with True and False values</a:t>
            </a:r>
          </a:p>
        </p:txBody>
      </p:sp>
      <p:grpSp>
        <p:nvGrpSpPr>
          <p:cNvPr id="2" name="Group 5"/>
          <p:cNvGrpSpPr>
            <a:grpSpLocks/>
          </p:cNvGrpSpPr>
          <p:nvPr/>
        </p:nvGrpSpPr>
        <p:grpSpPr bwMode="auto">
          <a:xfrm>
            <a:off x="5652120" y="1700808"/>
            <a:ext cx="3137859" cy="4392389"/>
            <a:chOff x="2952" y="744"/>
            <a:chExt cx="2597" cy="3351"/>
          </a:xfrm>
        </p:grpSpPr>
        <p:sp>
          <p:nvSpPr>
            <p:cNvPr id="26629" name="Oval 4"/>
            <p:cNvSpPr>
              <a:spLocks noChangeArrowheads="1"/>
            </p:cNvSpPr>
            <p:nvPr/>
          </p:nvSpPr>
          <p:spPr bwMode="auto">
            <a:xfrm>
              <a:off x="3782" y="1944"/>
              <a:ext cx="354" cy="228"/>
            </a:xfrm>
            <a:prstGeom prst="ellipse">
              <a:avLst/>
            </a:prstGeom>
            <a:solidFill>
              <a:srgbClr val="FFFFFF"/>
            </a:solidFill>
            <a:ln w="20638">
              <a:solidFill>
                <a:srgbClr val="000000"/>
              </a:solidFill>
              <a:round/>
              <a:headEnd/>
              <a:tailEnd/>
            </a:ln>
          </p:spPr>
          <p:txBody>
            <a:bodyPr/>
            <a:lstStyle/>
            <a:p>
              <a:endParaRPr lang="en-US" sz="1200" i="0"/>
            </a:p>
          </p:txBody>
        </p:sp>
        <p:sp>
          <p:nvSpPr>
            <p:cNvPr id="26630" name="Oval 5"/>
            <p:cNvSpPr>
              <a:spLocks noChangeArrowheads="1"/>
            </p:cNvSpPr>
            <p:nvPr/>
          </p:nvSpPr>
          <p:spPr bwMode="auto">
            <a:xfrm>
              <a:off x="3798" y="3867"/>
              <a:ext cx="354" cy="228"/>
            </a:xfrm>
            <a:prstGeom prst="ellipse">
              <a:avLst/>
            </a:prstGeom>
            <a:solidFill>
              <a:srgbClr val="FFFFFF"/>
            </a:solidFill>
            <a:ln w="20638">
              <a:solidFill>
                <a:srgbClr val="000000"/>
              </a:solidFill>
              <a:round/>
              <a:headEnd/>
              <a:tailEnd/>
            </a:ln>
          </p:spPr>
          <p:txBody>
            <a:bodyPr/>
            <a:lstStyle/>
            <a:p>
              <a:endParaRPr lang="en-US" sz="1200"/>
            </a:p>
          </p:txBody>
        </p:sp>
        <p:sp>
          <p:nvSpPr>
            <p:cNvPr id="26631" name="Oval 6"/>
            <p:cNvSpPr>
              <a:spLocks noChangeArrowheads="1"/>
            </p:cNvSpPr>
            <p:nvPr/>
          </p:nvSpPr>
          <p:spPr bwMode="auto">
            <a:xfrm>
              <a:off x="3767" y="3172"/>
              <a:ext cx="352" cy="227"/>
            </a:xfrm>
            <a:prstGeom prst="ellipse">
              <a:avLst/>
            </a:prstGeom>
            <a:solidFill>
              <a:srgbClr val="FFFFFF"/>
            </a:solidFill>
            <a:ln w="20638">
              <a:solidFill>
                <a:srgbClr val="000000"/>
              </a:solidFill>
              <a:round/>
              <a:headEnd/>
              <a:tailEnd/>
            </a:ln>
          </p:spPr>
          <p:txBody>
            <a:bodyPr/>
            <a:lstStyle/>
            <a:p>
              <a:endParaRPr lang="en-US" sz="1200"/>
            </a:p>
          </p:txBody>
        </p:sp>
        <p:grpSp>
          <p:nvGrpSpPr>
            <p:cNvPr id="3" name="Group 7"/>
            <p:cNvGrpSpPr>
              <a:grpSpLocks/>
            </p:cNvGrpSpPr>
            <p:nvPr/>
          </p:nvGrpSpPr>
          <p:grpSpPr bwMode="auto">
            <a:xfrm>
              <a:off x="3926" y="984"/>
              <a:ext cx="87" cy="361"/>
              <a:chOff x="2823" y="1481"/>
              <a:chExt cx="87" cy="361"/>
            </a:xfrm>
          </p:grpSpPr>
          <p:sp>
            <p:nvSpPr>
              <p:cNvPr id="26662" name="Line 8"/>
              <p:cNvSpPr>
                <a:spLocks noChangeShapeType="1"/>
              </p:cNvSpPr>
              <p:nvPr/>
            </p:nvSpPr>
            <p:spPr bwMode="auto">
              <a:xfrm>
                <a:off x="2866" y="1481"/>
                <a:ext cx="1" cy="277"/>
              </a:xfrm>
              <a:prstGeom prst="line">
                <a:avLst/>
              </a:prstGeom>
              <a:noFill/>
              <a:ln w="12700">
                <a:solidFill>
                  <a:srgbClr val="000000"/>
                </a:solidFill>
                <a:round/>
                <a:headEnd/>
                <a:tailEnd/>
              </a:ln>
            </p:spPr>
            <p:txBody>
              <a:bodyPr/>
              <a:lstStyle/>
              <a:p>
                <a:endParaRPr lang="en-CA" sz="1800"/>
              </a:p>
            </p:txBody>
          </p:sp>
          <p:sp>
            <p:nvSpPr>
              <p:cNvPr id="26663" name="Freeform 9"/>
              <p:cNvSpPr>
                <a:spLocks/>
              </p:cNvSpPr>
              <p:nvPr/>
            </p:nvSpPr>
            <p:spPr bwMode="auto">
              <a:xfrm>
                <a:off x="2823" y="1715"/>
                <a:ext cx="87" cy="127"/>
              </a:xfrm>
              <a:custGeom>
                <a:avLst/>
                <a:gdLst>
                  <a:gd name="T0" fmla="*/ 0 w 87"/>
                  <a:gd name="T1" fmla="*/ 0 h 127"/>
                  <a:gd name="T2" fmla="*/ 43 w 87"/>
                  <a:gd name="T3" fmla="*/ 127 h 127"/>
                  <a:gd name="T4" fmla="*/ 87 w 87"/>
                  <a:gd name="T5" fmla="*/ 0 h 127"/>
                  <a:gd name="T6" fmla="*/ 43 w 87"/>
                  <a:gd name="T7" fmla="*/ 40 h 127"/>
                  <a:gd name="T8" fmla="*/ 0 w 87"/>
                  <a:gd name="T9" fmla="*/ 0 h 127"/>
                  <a:gd name="T10" fmla="*/ 0 60000 65536"/>
                  <a:gd name="T11" fmla="*/ 0 60000 65536"/>
                  <a:gd name="T12" fmla="*/ 0 60000 65536"/>
                  <a:gd name="T13" fmla="*/ 0 60000 65536"/>
                  <a:gd name="T14" fmla="*/ 0 60000 65536"/>
                  <a:gd name="T15" fmla="*/ 0 w 87"/>
                  <a:gd name="T16" fmla="*/ 0 h 127"/>
                  <a:gd name="T17" fmla="*/ 87 w 87"/>
                  <a:gd name="T18" fmla="*/ 127 h 127"/>
                </a:gdLst>
                <a:ahLst/>
                <a:cxnLst>
                  <a:cxn ang="T10">
                    <a:pos x="T0" y="T1"/>
                  </a:cxn>
                  <a:cxn ang="T11">
                    <a:pos x="T2" y="T3"/>
                  </a:cxn>
                  <a:cxn ang="T12">
                    <a:pos x="T4" y="T5"/>
                  </a:cxn>
                  <a:cxn ang="T13">
                    <a:pos x="T6" y="T7"/>
                  </a:cxn>
                  <a:cxn ang="T14">
                    <a:pos x="T8" y="T9"/>
                  </a:cxn>
                </a:cxnLst>
                <a:rect l="T15" t="T16" r="T17" b="T18"/>
                <a:pathLst>
                  <a:path w="87" h="127">
                    <a:moveTo>
                      <a:pt x="0" y="0"/>
                    </a:moveTo>
                    <a:lnTo>
                      <a:pt x="43" y="127"/>
                    </a:lnTo>
                    <a:lnTo>
                      <a:pt x="87" y="0"/>
                    </a:lnTo>
                    <a:lnTo>
                      <a:pt x="43" y="40"/>
                    </a:lnTo>
                    <a:lnTo>
                      <a:pt x="0" y="0"/>
                    </a:lnTo>
                    <a:close/>
                  </a:path>
                </a:pathLst>
              </a:custGeom>
              <a:solidFill>
                <a:srgbClr val="000000"/>
              </a:solidFill>
              <a:ln w="9525">
                <a:noFill/>
                <a:round/>
                <a:headEnd/>
                <a:tailEnd/>
              </a:ln>
            </p:spPr>
            <p:txBody>
              <a:bodyPr/>
              <a:lstStyle/>
              <a:p>
                <a:endParaRPr lang="en-CA" sz="1800"/>
              </a:p>
            </p:txBody>
          </p:sp>
        </p:grpSp>
        <p:sp>
          <p:nvSpPr>
            <p:cNvPr id="26633" name="Line 10"/>
            <p:cNvSpPr>
              <a:spLocks noChangeShapeType="1"/>
            </p:cNvSpPr>
            <p:nvPr/>
          </p:nvSpPr>
          <p:spPr bwMode="auto">
            <a:xfrm flipH="1" flipV="1">
              <a:off x="2952" y="3279"/>
              <a:ext cx="815" cy="1"/>
            </a:xfrm>
            <a:prstGeom prst="line">
              <a:avLst/>
            </a:prstGeom>
            <a:noFill/>
            <a:ln w="12700">
              <a:solidFill>
                <a:srgbClr val="000000"/>
              </a:solidFill>
              <a:round/>
              <a:headEnd/>
              <a:tailEnd/>
            </a:ln>
          </p:spPr>
          <p:txBody>
            <a:bodyPr/>
            <a:lstStyle/>
            <a:p>
              <a:endParaRPr lang="en-CA" sz="1800"/>
            </a:p>
          </p:txBody>
        </p:sp>
        <p:sp>
          <p:nvSpPr>
            <p:cNvPr id="26634" name="Oval 11"/>
            <p:cNvSpPr>
              <a:spLocks noChangeArrowheads="1"/>
            </p:cNvSpPr>
            <p:nvPr/>
          </p:nvSpPr>
          <p:spPr bwMode="auto">
            <a:xfrm>
              <a:off x="3782" y="744"/>
              <a:ext cx="354" cy="228"/>
            </a:xfrm>
            <a:prstGeom prst="ellipse">
              <a:avLst/>
            </a:prstGeom>
            <a:solidFill>
              <a:srgbClr val="FFFFFF"/>
            </a:solidFill>
            <a:ln w="20638">
              <a:solidFill>
                <a:srgbClr val="000000"/>
              </a:solidFill>
              <a:round/>
              <a:headEnd/>
              <a:tailEnd/>
            </a:ln>
          </p:spPr>
          <p:txBody>
            <a:bodyPr/>
            <a:lstStyle/>
            <a:p>
              <a:endParaRPr lang="en-US" sz="1200"/>
            </a:p>
          </p:txBody>
        </p:sp>
        <p:sp>
          <p:nvSpPr>
            <p:cNvPr id="26635" name="Oval 12"/>
            <p:cNvSpPr>
              <a:spLocks noChangeArrowheads="1"/>
            </p:cNvSpPr>
            <p:nvPr/>
          </p:nvSpPr>
          <p:spPr bwMode="auto">
            <a:xfrm>
              <a:off x="4248" y="2559"/>
              <a:ext cx="353" cy="229"/>
            </a:xfrm>
            <a:prstGeom prst="ellipse">
              <a:avLst/>
            </a:prstGeom>
            <a:solidFill>
              <a:srgbClr val="FFFFFF"/>
            </a:solidFill>
            <a:ln w="20638">
              <a:solidFill>
                <a:srgbClr val="000000"/>
              </a:solidFill>
              <a:round/>
              <a:headEnd/>
              <a:tailEnd/>
            </a:ln>
          </p:spPr>
          <p:txBody>
            <a:bodyPr/>
            <a:lstStyle/>
            <a:p>
              <a:endParaRPr lang="en-US" sz="1200" i="0"/>
            </a:p>
          </p:txBody>
        </p:sp>
        <p:sp>
          <p:nvSpPr>
            <p:cNvPr id="26636" name="Oval 13"/>
            <p:cNvSpPr>
              <a:spLocks noChangeArrowheads="1"/>
            </p:cNvSpPr>
            <p:nvPr/>
          </p:nvSpPr>
          <p:spPr bwMode="auto">
            <a:xfrm>
              <a:off x="3336" y="2559"/>
              <a:ext cx="354" cy="227"/>
            </a:xfrm>
            <a:prstGeom prst="ellipse">
              <a:avLst/>
            </a:prstGeom>
            <a:solidFill>
              <a:srgbClr val="FFFFFF"/>
            </a:solidFill>
            <a:ln w="20638">
              <a:solidFill>
                <a:srgbClr val="000000"/>
              </a:solidFill>
              <a:round/>
              <a:headEnd/>
              <a:tailEnd/>
            </a:ln>
          </p:spPr>
          <p:txBody>
            <a:bodyPr/>
            <a:lstStyle/>
            <a:p>
              <a:endParaRPr lang="en-US" sz="1200" i="0"/>
            </a:p>
          </p:txBody>
        </p:sp>
        <p:grpSp>
          <p:nvGrpSpPr>
            <p:cNvPr id="4" name="Group 14"/>
            <p:cNvGrpSpPr>
              <a:grpSpLocks/>
            </p:cNvGrpSpPr>
            <p:nvPr/>
          </p:nvGrpSpPr>
          <p:grpSpPr bwMode="auto">
            <a:xfrm>
              <a:off x="3528" y="2799"/>
              <a:ext cx="288" cy="428"/>
              <a:chOff x="903" y="2653"/>
              <a:chExt cx="384" cy="524"/>
            </a:xfrm>
          </p:grpSpPr>
          <p:sp>
            <p:nvSpPr>
              <p:cNvPr id="26660" name="Line 15"/>
              <p:cNvSpPr>
                <a:spLocks noChangeShapeType="1"/>
              </p:cNvSpPr>
              <p:nvPr/>
            </p:nvSpPr>
            <p:spPr bwMode="auto">
              <a:xfrm>
                <a:off x="903" y="2653"/>
                <a:ext cx="335" cy="457"/>
              </a:xfrm>
              <a:prstGeom prst="line">
                <a:avLst/>
              </a:prstGeom>
              <a:noFill/>
              <a:ln w="12700">
                <a:solidFill>
                  <a:srgbClr val="000000"/>
                </a:solidFill>
                <a:round/>
                <a:headEnd/>
                <a:tailEnd/>
              </a:ln>
            </p:spPr>
            <p:txBody>
              <a:bodyPr/>
              <a:lstStyle/>
              <a:p>
                <a:endParaRPr lang="en-CA" sz="1800"/>
              </a:p>
            </p:txBody>
          </p:sp>
          <p:sp>
            <p:nvSpPr>
              <p:cNvPr id="26661" name="Freeform 16"/>
              <p:cNvSpPr>
                <a:spLocks/>
              </p:cNvSpPr>
              <p:nvPr/>
            </p:nvSpPr>
            <p:spPr bwMode="auto">
              <a:xfrm>
                <a:off x="1176" y="3049"/>
                <a:ext cx="111" cy="128"/>
              </a:xfrm>
              <a:custGeom>
                <a:avLst/>
                <a:gdLst>
                  <a:gd name="T0" fmla="*/ 0 w 111"/>
                  <a:gd name="T1" fmla="*/ 51 h 128"/>
                  <a:gd name="T2" fmla="*/ 111 w 111"/>
                  <a:gd name="T3" fmla="*/ 128 h 128"/>
                  <a:gd name="T4" fmla="*/ 71 w 111"/>
                  <a:gd name="T5" fmla="*/ 0 h 128"/>
                  <a:gd name="T6" fmla="*/ 59 w 111"/>
                  <a:gd name="T7" fmla="*/ 58 h 128"/>
                  <a:gd name="T8" fmla="*/ 0 w 111"/>
                  <a:gd name="T9" fmla="*/ 51 h 128"/>
                  <a:gd name="T10" fmla="*/ 0 60000 65536"/>
                  <a:gd name="T11" fmla="*/ 0 60000 65536"/>
                  <a:gd name="T12" fmla="*/ 0 60000 65536"/>
                  <a:gd name="T13" fmla="*/ 0 60000 65536"/>
                  <a:gd name="T14" fmla="*/ 0 60000 65536"/>
                  <a:gd name="T15" fmla="*/ 0 w 111"/>
                  <a:gd name="T16" fmla="*/ 0 h 128"/>
                  <a:gd name="T17" fmla="*/ 111 w 111"/>
                  <a:gd name="T18" fmla="*/ 128 h 128"/>
                </a:gdLst>
                <a:ahLst/>
                <a:cxnLst>
                  <a:cxn ang="T10">
                    <a:pos x="T0" y="T1"/>
                  </a:cxn>
                  <a:cxn ang="T11">
                    <a:pos x="T2" y="T3"/>
                  </a:cxn>
                  <a:cxn ang="T12">
                    <a:pos x="T4" y="T5"/>
                  </a:cxn>
                  <a:cxn ang="T13">
                    <a:pos x="T6" y="T7"/>
                  </a:cxn>
                  <a:cxn ang="T14">
                    <a:pos x="T8" y="T9"/>
                  </a:cxn>
                </a:cxnLst>
                <a:rect l="T15" t="T16" r="T17" b="T18"/>
                <a:pathLst>
                  <a:path w="111" h="128">
                    <a:moveTo>
                      <a:pt x="0" y="51"/>
                    </a:moveTo>
                    <a:lnTo>
                      <a:pt x="111" y="128"/>
                    </a:lnTo>
                    <a:lnTo>
                      <a:pt x="71" y="0"/>
                    </a:lnTo>
                    <a:lnTo>
                      <a:pt x="59" y="58"/>
                    </a:lnTo>
                    <a:lnTo>
                      <a:pt x="0" y="51"/>
                    </a:lnTo>
                    <a:close/>
                  </a:path>
                </a:pathLst>
              </a:custGeom>
              <a:solidFill>
                <a:srgbClr val="000000"/>
              </a:solidFill>
              <a:ln w="9525">
                <a:noFill/>
                <a:round/>
                <a:headEnd/>
                <a:tailEnd/>
              </a:ln>
            </p:spPr>
            <p:txBody>
              <a:bodyPr/>
              <a:lstStyle/>
              <a:p>
                <a:endParaRPr lang="en-CA" sz="1800"/>
              </a:p>
            </p:txBody>
          </p:sp>
        </p:grpSp>
        <p:grpSp>
          <p:nvGrpSpPr>
            <p:cNvPr id="5" name="Group 17"/>
            <p:cNvGrpSpPr>
              <a:grpSpLocks/>
            </p:cNvGrpSpPr>
            <p:nvPr/>
          </p:nvGrpSpPr>
          <p:grpSpPr bwMode="auto">
            <a:xfrm>
              <a:off x="4104" y="2799"/>
              <a:ext cx="288" cy="404"/>
              <a:chOff x="1418" y="2669"/>
              <a:chExt cx="329" cy="500"/>
            </a:xfrm>
          </p:grpSpPr>
          <p:sp>
            <p:nvSpPr>
              <p:cNvPr id="26658" name="Line 18"/>
              <p:cNvSpPr>
                <a:spLocks noChangeShapeType="1"/>
              </p:cNvSpPr>
              <p:nvPr/>
            </p:nvSpPr>
            <p:spPr bwMode="auto">
              <a:xfrm flipH="1">
                <a:off x="1463" y="2669"/>
                <a:ext cx="284" cy="431"/>
              </a:xfrm>
              <a:prstGeom prst="line">
                <a:avLst/>
              </a:prstGeom>
              <a:noFill/>
              <a:ln w="12700">
                <a:solidFill>
                  <a:srgbClr val="000000"/>
                </a:solidFill>
                <a:round/>
                <a:headEnd/>
                <a:tailEnd/>
              </a:ln>
            </p:spPr>
            <p:txBody>
              <a:bodyPr/>
              <a:lstStyle/>
              <a:p>
                <a:endParaRPr lang="en-CA" sz="1800"/>
              </a:p>
            </p:txBody>
          </p:sp>
          <p:sp>
            <p:nvSpPr>
              <p:cNvPr id="26659" name="Freeform 19"/>
              <p:cNvSpPr>
                <a:spLocks/>
              </p:cNvSpPr>
              <p:nvPr/>
            </p:nvSpPr>
            <p:spPr bwMode="auto">
              <a:xfrm>
                <a:off x="1418" y="3039"/>
                <a:ext cx="108" cy="130"/>
              </a:xfrm>
              <a:custGeom>
                <a:avLst/>
                <a:gdLst>
                  <a:gd name="T0" fmla="*/ 34 w 108"/>
                  <a:gd name="T1" fmla="*/ 0 h 130"/>
                  <a:gd name="T2" fmla="*/ 0 w 108"/>
                  <a:gd name="T3" fmla="*/ 130 h 130"/>
                  <a:gd name="T4" fmla="*/ 108 w 108"/>
                  <a:gd name="T5" fmla="*/ 48 h 130"/>
                  <a:gd name="T6" fmla="*/ 49 w 108"/>
                  <a:gd name="T7" fmla="*/ 57 h 130"/>
                  <a:gd name="T8" fmla="*/ 34 w 108"/>
                  <a:gd name="T9" fmla="*/ 0 h 130"/>
                  <a:gd name="T10" fmla="*/ 0 60000 65536"/>
                  <a:gd name="T11" fmla="*/ 0 60000 65536"/>
                  <a:gd name="T12" fmla="*/ 0 60000 65536"/>
                  <a:gd name="T13" fmla="*/ 0 60000 65536"/>
                  <a:gd name="T14" fmla="*/ 0 60000 65536"/>
                  <a:gd name="T15" fmla="*/ 0 w 108"/>
                  <a:gd name="T16" fmla="*/ 0 h 130"/>
                  <a:gd name="T17" fmla="*/ 108 w 108"/>
                  <a:gd name="T18" fmla="*/ 130 h 130"/>
                </a:gdLst>
                <a:ahLst/>
                <a:cxnLst>
                  <a:cxn ang="T10">
                    <a:pos x="T0" y="T1"/>
                  </a:cxn>
                  <a:cxn ang="T11">
                    <a:pos x="T2" y="T3"/>
                  </a:cxn>
                  <a:cxn ang="T12">
                    <a:pos x="T4" y="T5"/>
                  </a:cxn>
                  <a:cxn ang="T13">
                    <a:pos x="T6" y="T7"/>
                  </a:cxn>
                  <a:cxn ang="T14">
                    <a:pos x="T8" y="T9"/>
                  </a:cxn>
                </a:cxnLst>
                <a:rect l="T15" t="T16" r="T17" b="T18"/>
                <a:pathLst>
                  <a:path w="108" h="130">
                    <a:moveTo>
                      <a:pt x="34" y="0"/>
                    </a:moveTo>
                    <a:lnTo>
                      <a:pt x="0" y="130"/>
                    </a:lnTo>
                    <a:lnTo>
                      <a:pt x="108" y="48"/>
                    </a:lnTo>
                    <a:lnTo>
                      <a:pt x="49" y="57"/>
                    </a:lnTo>
                    <a:lnTo>
                      <a:pt x="34" y="0"/>
                    </a:lnTo>
                    <a:close/>
                  </a:path>
                </a:pathLst>
              </a:custGeom>
              <a:solidFill>
                <a:srgbClr val="000000"/>
              </a:solidFill>
              <a:ln w="9525">
                <a:noFill/>
                <a:round/>
                <a:headEnd/>
                <a:tailEnd/>
              </a:ln>
            </p:spPr>
            <p:txBody>
              <a:bodyPr/>
              <a:lstStyle/>
              <a:p>
                <a:endParaRPr lang="en-CA" sz="1800"/>
              </a:p>
            </p:txBody>
          </p:sp>
        </p:grpSp>
        <p:grpSp>
          <p:nvGrpSpPr>
            <p:cNvPr id="6" name="Group 20"/>
            <p:cNvGrpSpPr>
              <a:grpSpLocks/>
            </p:cNvGrpSpPr>
            <p:nvPr/>
          </p:nvGrpSpPr>
          <p:grpSpPr bwMode="auto">
            <a:xfrm>
              <a:off x="4056" y="2175"/>
              <a:ext cx="352" cy="408"/>
              <a:chOff x="1396" y="2043"/>
              <a:chExt cx="352" cy="408"/>
            </a:xfrm>
          </p:grpSpPr>
          <p:sp>
            <p:nvSpPr>
              <p:cNvPr id="26656" name="Line 21"/>
              <p:cNvSpPr>
                <a:spLocks noChangeShapeType="1"/>
              </p:cNvSpPr>
              <p:nvPr/>
            </p:nvSpPr>
            <p:spPr bwMode="auto">
              <a:xfrm>
                <a:off x="1396" y="2043"/>
                <a:ext cx="297" cy="346"/>
              </a:xfrm>
              <a:prstGeom prst="line">
                <a:avLst/>
              </a:prstGeom>
              <a:noFill/>
              <a:ln w="38100">
                <a:solidFill>
                  <a:srgbClr val="FF0000"/>
                </a:solidFill>
                <a:round/>
                <a:headEnd/>
                <a:tailEnd/>
              </a:ln>
            </p:spPr>
            <p:txBody>
              <a:bodyPr/>
              <a:lstStyle/>
              <a:p>
                <a:endParaRPr lang="en-CA" sz="1800"/>
              </a:p>
            </p:txBody>
          </p:sp>
          <p:sp>
            <p:nvSpPr>
              <p:cNvPr id="26657" name="Freeform 22"/>
              <p:cNvSpPr>
                <a:spLocks/>
              </p:cNvSpPr>
              <p:nvPr/>
            </p:nvSpPr>
            <p:spPr bwMode="auto">
              <a:xfrm>
                <a:off x="1630" y="2327"/>
                <a:ext cx="118" cy="124"/>
              </a:xfrm>
              <a:custGeom>
                <a:avLst/>
                <a:gdLst>
                  <a:gd name="T0" fmla="*/ 0 w 118"/>
                  <a:gd name="T1" fmla="*/ 58 h 124"/>
                  <a:gd name="T2" fmla="*/ 118 w 118"/>
                  <a:gd name="T3" fmla="*/ 124 h 124"/>
                  <a:gd name="T4" fmla="*/ 67 w 118"/>
                  <a:gd name="T5" fmla="*/ 0 h 124"/>
                  <a:gd name="T6" fmla="*/ 60 w 118"/>
                  <a:gd name="T7" fmla="*/ 59 h 124"/>
                  <a:gd name="T8" fmla="*/ 0 w 118"/>
                  <a:gd name="T9" fmla="*/ 58 h 124"/>
                  <a:gd name="T10" fmla="*/ 0 60000 65536"/>
                  <a:gd name="T11" fmla="*/ 0 60000 65536"/>
                  <a:gd name="T12" fmla="*/ 0 60000 65536"/>
                  <a:gd name="T13" fmla="*/ 0 60000 65536"/>
                  <a:gd name="T14" fmla="*/ 0 60000 65536"/>
                  <a:gd name="T15" fmla="*/ 0 w 118"/>
                  <a:gd name="T16" fmla="*/ 0 h 124"/>
                  <a:gd name="T17" fmla="*/ 118 w 118"/>
                  <a:gd name="T18" fmla="*/ 124 h 124"/>
                </a:gdLst>
                <a:ahLst/>
                <a:cxnLst>
                  <a:cxn ang="T10">
                    <a:pos x="T0" y="T1"/>
                  </a:cxn>
                  <a:cxn ang="T11">
                    <a:pos x="T2" y="T3"/>
                  </a:cxn>
                  <a:cxn ang="T12">
                    <a:pos x="T4" y="T5"/>
                  </a:cxn>
                  <a:cxn ang="T13">
                    <a:pos x="T6" y="T7"/>
                  </a:cxn>
                  <a:cxn ang="T14">
                    <a:pos x="T8" y="T9"/>
                  </a:cxn>
                </a:cxnLst>
                <a:rect l="T15" t="T16" r="T17" b="T18"/>
                <a:pathLst>
                  <a:path w="118" h="124">
                    <a:moveTo>
                      <a:pt x="0" y="58"/>
                    </a:moveTo>
                    <a:lnTo>
                      <a:pt x="118" y="124"/>
                    </a:lnTo>
                    <a:lnTo>
                      <a:pt x="67" y="0"/>
                    </a:lnTo>
                    <a:lnTo>
                      <a:pt x="60" y="59"/>
                    </a:lnTo>
                    <a:lnTo>
                      <a:pt x="0" y="58"/>
                    </a:lnTo>
                    <a:close/>
                  </a:path>
                </a:pathLst>
              </a:custGeom>
              <a:solidFill>
                <a:srgbClr val="000000"/>
              </a:solidFill>
              <a:ln w="9525">
                <a:noFill/>
                <a:round/>
                <a:headEnd/>
                <a:tailEnd/>
              </a:ln>
            </p:spPr>
            <p:txBody>
              <a:bodyPr/>
              <a:lstStyle/>
              <a:p>
                <a:endParaRPr lang="en-CA" sz="1800"/>
              </a:p>
            </p:txBody>
          </p:sp>
        </p:grpSp>
        <p:grpSp>
          <p:nvGrpSpPr>
            <p:cNvPr id="7" name="Group 23"/>
            <p:cNvGrpSpPr>
              <a:grpSpLocks/>
            </p:cNvGrpSpPr>
            <p:nvPr/>
          </p:nvGrpSpPr>
          <p:grpSpPr bwMode="auto">
            <a:xfrm>
              <a:off x="3480" y="2175"/>
              <a:ext cx="406" cy="391"/>
              <a:chOff x="904" y="2043"/>
              <a:chExt cx="406" cy="391"/>
            </a:xfrm>
          </p:grpSpPr>
          <p:sp>
            <p:nvSpPr>
              <p:cNvPr id="26654" name="Line 24"/>
              <p:cNvSpPr>
                <a:spLocks noChangeShapeType="1"/>
              </p:cNvSpPr>
              <p:nvPr/>
            </p:nvSpPr>
            <p:spPr bwMode="auto">
              <a:xfrm flipH="1">
                <a:off x="962" y="2043"/>
                <a:ext cx="348" cy="335"/>
              </a:xfrm>
              <a:prstGeom prst="line">
                <a:avLst/>
              </a:prstGeom>
              <a:noFill/>
              <a:ln w="38100">
                <a:solidFill>
                  <a:srgbClr val="FF0000"/>
                </a:solidFill>
                <a:round/>
                <a:headEnd/>
                <a:tailEnd/>
              </a:ln>
            </p:spPr>
            <p:txBody>
              <a:bodyPr/>
              <a:lstStyle/>
              <a:p>
                <a:endParaRPr lang="en-CA" sz="1800"/>
              </a:p>
            </p:txBody>
          </p:sp>
          <p:sp>
            <p:nvSpPr>
              <p:cNvPr id="26655" name="Freeform 25"/>
              <p:cNvSpPr>
                <a:spLocks/>
              </p:cNvSpPr>
              <p:nvPr/>
            </p:nvSpPr>
            <p:spPr bwMode="auto">
              <a:xfrm>
                <a:off x="904" y="2315"/>
                <a:ext cx="122" cy="119"/>
              </a:xfrm>
              <a:custGeom>
                <a:avLst/>
                <a:gdLst>
                  <a:gd name="T0" fmla="*/ 60 w 122"/>
                  <a:gd name="T1" fmla="*/ 0 h 119"/>
                  <a:gd name="T2" fmla="*/ 0 w 122"/>
                  <a:gd name="T3" fmla="*/ 119 h 119"/>
                  <a:gd name="T4" fmla="*/ 122 w 122"/>
                  <a:gd name="T5" fmla="*/ 65 h 119"/>
                  <a:gd name="T6" fmla="*/ 62 w 122"/>
                  <a:gd name="T7" fmla="*/ 61 h 119"/>
                  <a:gd name="T8" fmla="*/ 60 w 122"/>
                  <a:gd name="T9" fmla="*/ 0 h 119"/>
                  <a:gd name="T10" fmla="*/ 0 60000 65536"/>
                  <a:gd name="T11" fmla="*/ 0 60000 65536"/>
                  <a:gd name="T12" fmla="*/ 0 60000 65536"/>
                  <a:gd name="T13" fmla="*/ 0 60000 65536"/>
                  <a:gd name="T14" fmla="*/ 0 60000 65536"/>
                  <a:gd name="T15" fmla="*/ 0 w 122"/>
                  <a:gd name="T16" fmla="*/ 0 h 119"/>
                  <a:gd name="T17" fmla="*/ 122 w 122"/>
                  <a:gd name="T18" fmla="*/ 119 h 119"/>
                </a:gdLst>
                <a:ahLst/>
                <a:cxnLst>
                  <a:cxn ang="T10">
                    <a:pos x="T0" y="T1"/>
                  </a:cxn>
                  <a:cxn ang="T11">
                    <a:pos x="T2" y="T3"/>
                  </a:cxn>
                  <a:cxn ang="T12">
                    <a:pos x="T4" y="T5"/>
                  </a:cxn>
                  <a:cxn ang="T13">
                    <a:pos x="T6" y="T7"/>
                  </a:cxn>
                  <a:cxn ang="T14">
                    <a:pos x="T8" y="T9"/>
                  </a:cxn>
                </a:cxnLst>
                <a:rect l="T15" t="T16" r="T17" b="T18"/>
                <a:pathLst>
                  <a:path w="122" h="119">
                    <a:moveTo>
                      <a:pt x="60" y="0"/>
                    </a:moveTo>
                    <a:lnTo>
                      <a:pt x="0" y="119"/>
                    </a:lnTo>
                    <a:lnTo>
                      <a:pt x="122" y="65"/>
                    </a:lnTo>
                    <a:lnTo>
                      <a:pt x="62" y="61"/>
                    </a:lnTo>
                    <a:lnTo>
                      <a:pt x="60" y="0"/>
                    </a:lnTo>
                    <a:close/>
                  </a:path>
                </a:pathLst>
              </a:custGeom>
              <a:solidFill>
                <a:srgbClr val="000000"/>
              </a:solidFill>
              <a:ln w="9525">
                <a:noFill/>
                <a:round/>
                <a:headEnd/>
                <a:tailEnd/>
              </a:ln>
            </p:spPr>
            <p:txBody>
              <a:bodyPr/>
              <a:lstStyle/>
              <a:p>
                <a:endParaRPr lang="en-CA" sz="1800"/>
              </a:p>
            </p:txBody>
          </p:sp>
        </p:grpSp>
        <p:sp>
          <p:nvSpPr>
            <p:cNvPr id="26641" name="Line 26"/>
            <p:cNvSpPr>
              <a:spLocks noChangeShapeType="1"/>
            </p:cNvSpPr>
            <p:nvPr/>
          </p:nvSpPr>
          <p:spPr bwMode="auto">
            <a:xfrm flipV="1">
              <a:off x="2966" y="1416"/>
              <a:ext cx="816" cy="0"/>
            </a:xfrm>
            <a:prstGeom prst="line">
              <a:avLst/>
            </a:prstGeom>
            <a:noFill/>
            <a:ln w="9525">
              <a:solidFill>
                <a:schemeClr val="tx1"/>
              </a:solidFill>
              <a:round/>
              <a:headEnd/>
              <a:tailEnd type="triangle" w="med" len="med"/>
            </a:ln>
          </p:spPr>
          <p:txBody>
            <a:bodyPr/>
            <a:lstStyle/>
            <a:p>
              <a:endParaRPr lang="en-CA" sz="1800"/>
            </a:p>
          </p:txBody>
        </p:sp>
        <p:sp>
          <p:nvSpPr>
            <p:cNvPr id="26642" name="Line 27"/>
            <p:cNvSpPr>
              <a:spLocks noChangeShapeType="1"/>
            </p:cNvSpPr>
            <p:nvPr/>
          </p:nvSpPr>
          <p:spPr bwMode="auto">
            <a:xfrm flipV="1">
              <a:off x="2952" y="1416"/>
              <a:ext cx="14" cy="1863"/>
            </a:xfrm>
            <a:prstGeom prst="line">
              <a:avLst/>
            </a:prstGeom>
            <a:noFill/>
            <a:ln w="9525">
              <a:solidFill>
                <a:schemeClr val="tx1"/>
              </a:solidFill>
              <a:round/>
              <a:headEnd/>
              <a:tailEnd/>
            </a:ln>
          </p:spPr>
          <p:txBody>
            <a:bodyPr/>
            <a:lstStyle/>
            <a:p>
              <a:endParaRPr lang="en-CA" sz="1800"/>
            </a:p>
          </p:txBody>
        </p:sp>
        <p:sp>
          <p:nvSpPr>
            <p:cNvPr id="26643" name="Line 28"/>
            <p:cNvSpPr>
              <a:spLocks noChangeShapeType="1"/>
            </p:cNvSpPr>
            <p:nvPr/>
          </p:nvSpPr>
          <p:spPr bwMode="auto">
            <a:xfrm>
              <a:off x="4166" y="1416"/>
              <a:ext cx="864" cy="0"/>
            </a:xfrm>
            <a:prstGeom prst="line">
              <a:avLst/>
            </a:prstGeom>
            <a:noFill/>
            <a:ln w="9525">
              <a:solidFill>
                <a:schemeClr val="tx1"/>
              </a:solidFill>
              <a:round/>
              <a:headEnd/>
              <a:tailEnd/>
            </a:ln>
          </p:spPr>
          <p:txBody>
            <a:bodyPr/>
            <a:lstStyle/>
            <a:p>
              <a:endParaRPr lang="en-CA" sz="1800"/>
            </a:p>
          </p:txBody>
        </p:sp>
        <p:sp>
          <p:nvSpPr>
            <p:cNvPr id="26644" name="Line 29"/>
            <p:cNvSpPr>
              <a:spLocks noChangeShapeType="1"/>
            </p:cNvSpPr>
            <p:nvPr/>
          </p:nvSpPr>
          <p:spPr bwMode="auto">
            <a:xfrm flipH="1">
              <a:off x="5016" y="1416"/>
              <a:ext cx="14" cy="2583"/>
            </a:xfrm>
            <a:prstGeom prst="line">
              <a:avLst/>
            </a:prstGeom>
            <a:noFill/>
            <a:ln w="9525">
              <a:solidFill>
                <a:schemeClr val="tx1"/>
              </a:solidFill>
              <a:round/>
              <a:headEnd/>
              <a:tailEnd/>
            </a:ln>
          </p:spPr>
          <p:txBody>
            <a:bodyPr/>
            <a:lstStyle/>
            <a:p>
              <a:endParaRPr lang="en-CA" sz="1800"/>
            </a:p>
          </p:txBody>
        </p:sp>
        <p:sp>
          <p:nvSpPr>
            <p:cNvPr id="26645" name="Line 30"/>
            <p:cNvSpPr>
              <a:spLocks noChangeShapeType="1"/>
            </p:cNvSpPr>
            <p:nvPr/>
          </p:nvSpPr>
          <p:spPr bwMode="auto">
            <a:xfrm flipH="1">
              <a:off x="4152" y="3999"/>
              <a:ext cx="864" cy="0"/>
            </a:xfrm>
            <a:prstGeom prst="line">
              <a:avLst/>
            </a:prstGeom>
            <a:noFill/>
            <a:ln w="9525">
              <a:solidFill>
                <a:schemeClr val="tx1"/>
              </a:solidFill>
              <a:round/>
              <a:headEnd/>
              <a:tailEnd type="triangle" w="med" len="med"/>
            </a:ln>
          </p:spPr>
          <p:txBody>
            <a:bodyPr/>
            <a:lstStyle/>
            <a:p>
              <a:endParaRPr lang="en-CA" sz="1800"/>
            </a:p>
          </p:txBody>
        </p:sp>
        <p:sp>
          <p:nvSpPr>
            <p:cNvPr id="26646" name="Oval 31"/>
            <p:cNvSpPr>
              <a:spLocks noChangeArrowheads="1"/>
            </p:cNvSpPr>
            <p:nvPr/>
          </p:nvSpPr>
          <p:spPr bwMode="auto">
            <a:xfrm>
              <a:off x="3782" y="1320"/>
              <a:ext cx="354" cy="228"/>
            </a:xfrm>
            <a:prstGeom prst="ellipse">
              <a:avLst/>
            </a:prstGeom>
            <a:solidFill>
              <a:srgbClr val="FFFFFF"/>
            </a:solidFill>
            <a:ln w="20638">
              <a:solidFill>
                <a:srgbClr val="000000"/>
              </a:solidFill>
              <a:round/>
              <a:headEnd/>
              <a:tailEnd/>
            </a:ln>
          </p:spPr>
          <p:txBody>
            <a:bodyPr/>
            <a:lstStyle/>
            <a:p>
              <a:endParaRPr lang="en-US" sz="1200"/>
            </a:p>
          </p:txBody>
        </p:sp>
        <p:grpSp>
          <p:nvGrpSpPr>
            <p:cNvPr id="8" name="Group 32"/>
            <p:cNvGrpSpPr>
              <a:grpSpLocks/>
            </p:cNvGrpSpPr>
            <p:nvPr/>
          </p:nvGrpSpPr>
          <p:grpSpPr bwMode="auto">
            <a:xfrm>
              <a:off x="3926" y="1560"/>
              <a:ext cx="87" cy="361"/>
              <a:chOff x="2823" y="1481"/>
              <a:chExt cx="87" cy="361"/>
            </a:xfrm>
          </p:grpSpPr>
          <p:sp>
            <p:nvSpPr>
              <p:cNvPr id="26652" name="Line 33"/>
              <p:cNvSpPr>
                <a:spLocks noChangeShapeType="1"/>
              </p:cNvSpPr>
              <p:nvPr/>
            </p:nvSpPr>
            <p:spPr bwMode="auto">
              <a:xfrm>
                <a:off x="2866" y="1481"/>
                <a:ext cx="1" cy="277"/>
              </a:xfrm>
              <a:prstGeom prst="line">
                <a:avLst/>
              </a:prstGeom>
              <a:noFill/>
              <a:ln w="12700">
                <a:solidFill>
                  <a:srgbClr val="000000"/>
                </a:solidFill>
                <a:round/>
                <a:headEnd/>
                <a:tailEnd/>
              </a:ln>
            </p:spPr>
            <p:txBody>
              <a:bodyPr/>
              <a:lstStyle/>
              <a:p>
                <a:endParaRPr lang="en-CA" sz="1800"/>
              </a:p>
            </p:txBody>
          </p:sp>
          <p:sp>
            <p:nvSpPr>
              <p:cNvPr id="26653" name="Freeform 34"/>
              <p:cNvSpPr>
                <a:spLocks/>
              </p:cNvSpPr>
              <p:nvPr/>
            </p:nvSpPr>
            <p:spPr bwMode="auto">
              <a:xfrm>
                <a:off x="2823" y="1715"/>
                <a:ext cx="87" cy="127"/>
              </a:xfrm>
              <a:custGeom>
                <a:avLst/>
                <a:gdLst>
                  <a:gd name="T0" fmla="*/ 0 w 87"/>
                  <a:gd name="T1" fmla="*/ 0 h 127"/>
                  <a:gd name="T2" fmla="*/ 43 w 87"/>
                  <a:gd name="T3" fmla="*/ 127 h 127"/>
                  <a:gd name="T4" fmla="*/ 87 w 87"/>
                  <a:gd name="T5" fmla="*/ 0 h 127"/>
                  <a:gd name="T6" fmla="*/ 43 w 87"/>
                  <a:gd name="T7" fmla="*/ 40 h 127"/>
                  <a:gd name="T8" fmla="*/ 0 w 87"/>
                  <a:gd name="T9" fmla="*/ 0 h 127"/>
                  <a:gd name="T10" fmla="*/ 0 60000 65536"/>
                  <a:gd name="T11" fmla="*/ 0 60000 65536"/>
                  <a:gd name="T12" fmla="*/ 0 60000 65536"/>
                  <a:gd name="T13" fmla="*/ 0 60000 65536"/>
                  <a:gd name="T14" fmla="*/ 0 60000 65536"/>
                  <a:gd name="T15" fmla="*/ 0 w 87"/>
                  <a:gd name="T16" fmla="*/ 0 h 127"/>
                  <a:gd name="T17" fmla="*/ 87 w 87"/>
                  <a:gd name="T18" fmla="*/ 127 h 127"/>
                </a:gdLst>
                <a:ahLst/>
                <a:cxnLst>
                  <a:cxn ang="T10">
                    <a:pos x="T0" y="T1"/>
                  </a:cxn>
                  <a:cxn ang="T11">
                    <a:pos x="T2" y="T3"/>
                  </a:cxn>
                  <a:cxn ang="T12">
                    <a:pos x="T4" y="T5"/>
                  </a:cxn>
                  <a:cxn ang="T13">
                    <a:pos x="T6" y="T7"/>
                  </a:cxn>
                  <a:cxn ang="T14">
                    <a:pos x="T8" y="T9"/>
                  </a:cxn>
                </a:cxnLst>
                <a:rect l="T15" t="T16" r="T17" b="T18"/>
                <a:pathLst>
                  <a:path w="87" h="127">
                    <a:moveTo>
                      <a:pt x="0" y="0"/>
                    </a:moveTo>
                    <a:lnTo>
                      <a:pt x="43" y="127"/>
                    </a:lnTo>
                    <a:lnTo>
                      <a:pt x="87" y="0"/>
                    </a:lnTo>
                    <a:lnTo>
                      <a:pt x="43" y="40"/>
                    </a:lnTo>
                    <a:lnTo>
                      <a:pt x="0" y="0"/>
                    </a:lnTo>
                    <a:close/>
                  </a:path>
                </a:pathLst>
              </a:custGeom>
              <a:solidFill>
                <a:srgbClr val="000000"/>
              </a:solidFill>
              <a:ln w="9525">
                <a:noFill/>
                <a:round/>
                <a:headEnd/>
                <a:tailEnd/>
              </a:ln>
            </p:spPr>
            <p:txBody>
              <a:bodyPr/>
              <a:lstStyle/>
              <a:p>
                <a:endParaRPr lang="en-CA" sz="1800"/>
              </a:p>
            </p:txBody>
          </p:sp>
        </p:grpSp>
        <p:sp>
          <p:nvSpPr>
            <p:cNvPr id="26648" name="Text Box 35"/>
            <p:cNvSpPr txBox="1">
              <a:spLocks noChangeArrowheads="1"/>
            </p:cNvSpPr>
            <p:nvPr/>
          </p:nvSpPr>
          <p:spPr bwMode="auto">
            <a:xfrm>
              <a:off x="3208" y="2184"/>
              <a:ext cx="512" cy="211"/>
            </a:xfrm>
            <a:prstGeom prst="rect">
              <a:avLst/>
            </a:prstGeom>
            <a:noFill/>
            <a:ln w="9525">
              <a:noFill/>
              <a:miter lim="800000"/>
              <a:headEnd/>
              <a:tailEnd/>
            </a:ln>
          </p:spPr>
          <p:txBody>
            <a:bodyPr wrap="none">
              <a:spAutoFit/>
            </a:bodyPr>
            <a:lstStyle/>
            <a:p>
              <a:r>
                <a:rPr lang="en-US" sz="1200" i="0" dirty="0"/>
                <a:t>x&lt;=y</a:t>
              </a:r>
            </a:p>
          </p:txBody>
        </p:sp>
        <p:sp>
          <p:nvSpPr>
            <p:cNvPr id="26649" name="Text Box 36"/>
            <p:cNvSpPr txBox="1">
              <a:spLocks noChangeArrowheads="1"/>
            </p:cNvSpPr>
            <p:nvPr/>
          </p:nvSpPr>
          <p:spPr bwMode="auto">
            <a:xfrm>
              <a:off x="4214" y="2184"/>
              <a:ext cx="482" cy="211"/>
            </a:xfrm>
            <a:prstGeom prst="rect">
              <a:avLst/>
            </a:prstGeom>
            <a:noFill/>
            <a:ln w="9525">
              <a:noFill/>
              <a:miter lim="800000"/>
              <a:headEnd/>
              <a:tailEnd/>
            </a:ln>
          </p:spPr>
          <p:txBody>
            <a:bodyPr wrap="none">
              <a:spAutoFit/>
            </a:bodyPr>
            <a:lstStyle/>
            <a:p>
              <a:r>
                <a:rPr lang="en-US" sz="1200" i="0"/>
                <a:t>x &gt; y</a:t>
              </a:r>
            </a:p>
          </p:txBody>
        </p:sp>
        <p:sp>
          <p:nvSpPr>
            <p:cNvPr id="26650" name="Text Box 37"/>
            <p:cNvSpPr txBox="1">
              <a:spLocks noChangeArrowheads="1"/>
            </p:cNvSpPr>
            <p:nvPr/>
          </p:nvSpPr>
          <p:spPr bwMode="auto">
            <a:xfrm>
              <a:off x="5067" y="1972"/>
              <a:ext cx="482" cy="211"/>
            </a:xfrm>
            <a:prstGeom prst="rect">
              <a:avLst/>
            </a:prstGeom>
            <a:noFill/>
            <a:ln w="9525">
              <a:noFill/>
              <a:miter lim="800000"/>
              <a:headEnd/>
              <a:tailEnd/>
            </a:ln>
          </p:spPr>
          <p:txBody>
            <a:bodyPr wrap="none">
              <a:spAutoFit/>
            </a:bodyPr>
            <a:lstStyle/>
            <a:p>
              <a:r>
                <a:rPr lang="en-US" sz="1200" i="0" dirty="0"/>
                <a:t>x = y</a:t>
              </a:r>
            </a:p>
          </p:txBody>
        </p:sp>
        <p:sp>
          <p:nvSpPr>
            <p:cNvPr id="26651" name="Text Box 38"/>
            <p:cNvSpPr txBox="1">
              <a:spLocks noChangeArrowheads="1"/>
            </p:cNvSpPr>
            <p:nvPr/>
          </p:nvSpPr>
          <p:spPr bwMode="auto">
            <a:xfrm>
              <a:off x="4061" y="1535"/>
              <a:ext cx="447" cy="211"/>
            </a:xfrm>
            <a:prstGeom prst="rect">
              <a:avLst/>
            </a:prstGeom>
            <a:noFill/>
            <a:ln w="9525">
              <a:noFill/>
              <a:miter lim="800000"/>
              <a:headEnd/>
              <a:tailEnd/>
            </a:ln>
          </p:spPr>
          <p:txBody>
            <a:bodyPr wrap="none">
              <a:spAutoFit/>
            </a:bodyPr>
            <a:lstStyle/>
            <a:p>
              <a:r>
                <a:rPr lang="en-US" sz="1200" i="0"/>
                <a:t>x </a:t>
              </a:r>
              <a:r>
                <a:rPr lang="en-US" sz="1200" i="0">
                  <a:latin typeface="Courier New" pitchFamily="49" charset="0"/>
                  <a:sym typeface="Symbol" pitchFamily="18" charset="2"/>
                </a:rPr>
                <a:t></a:t>
              </a:r>
              <a:r>
                <a:rPr lang="en-US" sz="1200" i="0"/>
                <a:t> y</a:t>
              </a:r>
            </a:p>
          </p:txBody>
        </p:sp>
      </p:grpSp>
      <p:sp>
        <p:nvSpPr>
          <p:cNvPr id="40" name="Slide Number Placeholder 4">
            <a:extLst>
              <a:ext uri="{FF2B5EF4-FFF2-40B4-BE49-F238E27FC236}">
                <a16:creationId xmlns:a16="http://schemas.microsoft.com/office/drawing/2014/main" id="{E0C5017F-5329-431A-8E25-4E2CD9B7A934}"/>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42</a:t>
            </a:fld>
            <a:endParaRPr lang="en-US" altLang="ja-JP"/>
          </a:p>
        </p:txBody>
      </p:sp>
    </p:spTree>
    <p:extLst>
      <p:ext uri="{BB962C8B-B14F-4D97-AF65-F5344CB8AC3E}">
        <p14:creationId xmlns:p14="http://schemas.microsoft.com/office/powerpoint/2010/main" val="2540449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Edge (Branch) vs. </a:t>
            </a:r>
            <a:r>
              <a:rPr lang="en-US" sz="3200" dirty="0"/>
              <a:t>Node (Statement)</a:t>
            </a:r>
            <a:endParaRPr lang="en-CA" sz="3200" dirty="0"/>
          </a:p>
        </p:txBody>
      </p:sp>
      <p:sp>
        <p:nvSpPr>
          <p:cNvPr id="3" name="Content Placeholder 2"/>
          <p:cNvSpPr>
            <a:spLocks noGrp="1"/>
          </p:cNvSpPr>
          <p:nvPr>
            <p:ph idx="1"/>
          </p:nvPr>
        </p:nvSpPr>
        <p:spPr>
          <a:xfrm>
            <a:off x="971600" y="1412776"/>
            <a:ext cx="4248472" cy="4896544"/>
          </a:xfrm>
        </p:spPr>
        <p:txBody>
          <a:bodyPr/>
          <a:lstStyle/>
          <a:p>
            <a:r>
              <a:rPr lang="en-CA" sz="2800" b="1" dirty="0">
                <a:solidFill>
                  <a:srgbClr val="FF0000"/>
                </a:solidFill>
              </a:rPr>
              <a:t>Example</a:t>
            </a:r>
            <a:endParaRPr lang="en-CA" sz="2000" dirty="0"/>
          </a:p>
          <a:p>
            <a:r>
              <a:rPr lang="en-CA" sz="2000" dirty="0">
                <a:solidFill>
                  <a:schemeClr val="accent1">
                    <a:lumMod val="75000"/>
                  </a:schemeClr>
                </a:solidFill>
              </a:rPr>
              <a:t>TS1: </a:t>
            </a:r>
          </a:p>
          <a:p>
            <a:pPr marL="457200" lvl="1" indent="0">
              <a:buNone/>
            </a:pPr>
            <a:r>
              <a:rPr lang="en-CA" sz="1800" dirty="0">
                <a:solidFill>
                  <a:schemeClr val="accent1">
                    <a:lumMod val="75000"/>
                  </a:schemeClr>
                </a:solidFill>
              </a:rPr>
              <a:t>TC1:&lt;x=1, expected output=1&gt;</a:t>
            </a:r>
          </a:p>
          <a:p>
            <a:pPr lvl="1"/>
            <a:r>
              <a:rPr lang="en-CA" sz="1800" dirty="0"/>
              <a:t>Achieves 100% line coverage</a:t>
            </a:r>
          </a:p>
          <a:p>
            <a:pPr lvl="1"/>
            <a:r>
              <a:rPr lang="en-CA" sz="1800" dirty="0"/>
              <a:t>Only 50% decision coverage</a:t>
            </a:r>
          </a:p>
          <a:p>
            <a:endParaRPr lang="en-CA" sz="2000" dirty="0"/>
          </a:p>
          <a:p>
            <a:endParaRPr lang="en-CA" sz="2000" dirty="0"/>
          </a:p>
          <a:p>
            <a:r>
              <a:rPr lang="en-CA" sz="2000" dirty="0">
                <a:solidFill>
                  <a:schemeClr val="accent1">
                    <a:lumMod val="75000"/>
                  </a:schemeClr>
                </a:solidFill>
              </a:rPr>
              <a:t>TS2:</a:t>
            </a:r>
          </a:p>
          <a:p>
            <a:pPr marL="457200" lvl="1" indent="0">
              <a:buNone/>
            </a:pPr>
            <a:r>
              <a:rPr lang="en-CA" sz="1800" dirty="0">
                <a:solidFill>
                  <a:schemeClr val="accent1">
                    <a:lumMod val="75000"/>
                  </a:schemeClr>
                </a:solidFill>
              </a:rPr>
              <a:t>TC1:&lt;x=1, expected output=1&gt;</a:t>
            </a:r>
          </a:p>
          <a:p>
            <a:pPr marL="457200" lvl="1" indent="0">
              <a:buNone/>
            </a:pPr>
            <a:r>
              <a:rPr lang="en-CA" sz="1800" dirty="0">
                <a:solidFill>
                  <a:schemeClr val="accent1">
                    <a:lumMod val="75000"/>
                  </a:schemeClr>
                </a:solidFill>
              </a:rPr>
              <a:t>TC2:&lt;x=-2, expected output=2&gt;</a:t>
            </a:r>
          </a:p>
          <a:p>
            <a:pPr lvl="1"/>
            <a:r>
              <a:rPr lang="en-CA" sz="1800" dirty="0"/>
              <a:t>Achieves 100% line coverage</a:t>
            </a:r>
          </a:p>
          <a:p>
            <a:pPr lvl="1"/>
            <a:r>
              <a:rPr lang="en-CA" sz="1800" dirty="0"/>
              <a:t>Also 100% decision coverage</a:t>
            </a:r>
          </a:p>
          <a:p>
            <a:pPr lvl="1"/>
            <a:r>
              <a:rPr lang="en-CA" sz="1800" dirty="0"/>
              <a:t>Subsumes statement coverage</a:t>
            </a:r>
          </a:p>
          <a:p>
            <a:pPr marL="457200" lvl="1" indent="0">
              <a:buNone/>
            </a:pPr>
            <a:endParaRPr lang="en-CA" sz="1800" dirty="0"/>
          </a:p>
        </p:txBody>
      </p:sp>
      <p:sp>
        <p:nvSpPr>
          <p:cNvPr id="14" name="Slide Number Placeholder 4">
            <a:extLst>
              <a:ext uri="{FF2B5EF4-FFF2-40B4-BE49-F238E27FC236}">
                <a16:creationId xmlns:a16="http://schemas.microsoft.com/office/drawing/2014/main" id="{687A54C6-E147-4863-8186-1C7E14116703}"/>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43</a:t>
            </a:fld>
            <a:endParaRPr lang="en-US" altLang="ja-JP"/>
          </a:p>
        </p:txBody>
      </p:sp>
      <p:sp>
        <p:nvSpPr>
          <p:cNvPr id="15" name="Rectangle 14">
            <a:extLst>
              <a:ext uri="{FF2B5EF4-FFF2-40B4-BE49-F238E27FC236}">
                <a16:creationId xmlns:a16="http://schemas.microsoft.com/office/drawing/2014/main" id="{EEA12F1B-D60A-4C37-B7E8-65793C250E5B}"/>
              </a:ext>
            </a:extLst>
          </p:cNvPr>
          <p:cNvSpPr/>
          <p:nvPr/>
        </p:nvSpPr>
        <p:spPr>
          <a:xfrm>
            <a:off x="4788024" y="1844824"/>
            <a:ext cx="4176464"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dirty="0">
                <a:latin typeface="Courier New" panose="02070309020205020404" pitchFamily="49" charset="0"/>
                <a:cs typeface="Courier New" panose="02070309020205020404" pitchFamily="49" charset="0"/>
              </a:rPr>
              <a:t>1: </a:t>
            </a:r>
            <a:r>
              <a:rPr lang="en-US" sz="1600" dirty="0">
                <a:solidFill>
                  <a:srgbClr val="FF0000"/>
                </a:solidFill>
                <a:latin typeface="Courier New" panose="02070309020205020404" pitchFamily="49" charset="0"/>
                <a:cs typeface="Courier New" panose="02070309020205020404" pitchFamily="49" charset="0"/>
              </a:rPr>
              <a:t>public static </a:t>
            </a:r>
            <a:r>
              <a:rPr lang="en-US" sz="1600" dirty="0" err="1">
                <a:solidFill>
                  <a:srgbClr val="FF0000"/>
                </a:solidFill>
                <a:latin typeface="Courier New" panose="02070309020205020404" pitchFamily="49" charset="0"/>
                <a:cs typeface="Courier New" panose="02070309020205020404" pitchFamily="49" charset="0"/>
              </a:rPr>
              <a:t>int</a:t>
            </a:r>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abs(</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p>
          <a:p>
            <a:r>
              <a:rPr lang="en-US" sz="1600" dirty="0">
                <a:latin typeface="Courier New" panose="02070309020205020404" pitchFamily="49" charset="0"/>
                <a:cs typeface="Courier New" panose="02070309020205020404" pitchFamily="49" charset="0"/>
              </a:rPr>
              <a:t>2:   </a:t>
            </a:r>
            <a:r>
              <a:rPr lang="en-US" sz="1600" dirty="0">
                <a:solidFill>
                  <a:srgbClr val="0070C0"/>
                </a:solidFill>
                <a:latin typeface="Courier New" panose="02070309020205020404" pitchFamily="49" charset="0"/>
                <a:cs typeface="Courier New" panose="02070309020205020404" pitchFamily="49" charset="0"/>
              </a:rPr>
              <a:t>if </a:t>
            </a:r>
            <a:r>
              <a:rPr lang="en-US" sz="1600" dirty="0">
                <a:latin typeface="Courier New" panose="02070309020205020404" pitchFamily="49" charset="0"/>
                <a:cs typeface="Courier New" panose="02070309020205020404" pitchFamily="49" charset="0"/>
              </a:rPr>
              <a:t>(x&gt;0)</a:t>
            </a:r>
          </a:p>
          <a:p>
            <a:r>
              <a:rPr lang="en-US" sz="1600" dirty="0">
                <a:latin typeface="Courier New" panose="02070309020205020404" pitchFamily="49" charset="0"/>
                <a:cs typeface="Courier New" panose="02070309020205020404" pitchFamily="49" charset="0"/>
              </a:rPr>
              <a:t>3:       </a:t>
            </a:r>
            <a:r>
              <a:rPr lang="en-US" sz="1600" dirty="0">
                <a:solidFill>
                  <a:srgbClr val="FF0000"/>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x;</a:t>
            </a:r>
          </a:p>
          <a:p>
            <a:r>
              <a:rPr lang="en-US" sz="1600" dirty="0">
                <a:latin typeface="Courier New" panose="02070309020205020404" pitchFamily="49" charset="0"/>
                <a:cs typeface="Courier New" panose="02070309020205020404" pitchFamily="49" charset="0"/>
              </a:rPr>
              <a:t>4:   </a:t>
            </a:r>
            <a:r>
              <a:rPr lang="en-US" sz="1600" dirty="0">
                <a:solidFill>
                  <a:srgbClr val="0070C0"/>
                </a:solidFill>
                <a:latin typeface="Courier New" panose="02070309020205020404" pitchFamily="49" charset="0"/>
                <a:cs typeface="Courier New" panose="02070309020205020404" pitchFamily="49" charset="0"/>
              </a:rPr>
              <a:t>else     </a:t>
            </a:r>
          </a:p>
          <a:p>
            <a:r>
              <a:rPr lang="en-US" sz="1600" dirty="0">
                <a:latin typeface="Courier New" panose="02070309020205020404" pitchFamily="49" charset="0"/>
                <a:cs typeface="Courier New" panose="02070309020205020404" pitchFamily="49" charset="0"/>
              </a:rPr>
              <a:t>5:       </a:t>
            </a:r>
            <a:r>
              <a:rPr lang="en-US" sz="1600" dirty="0">
                <a:solidFill>
                  <a:srgbClr val="FF0000"/>
                </a:solidFill>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-x;</a:t>
            </a:r>
          </a:p>
          <a:p>
            <a:r>
              <a:rPr lang="en-US" sz="1600" dirty="0">
                <a:latin typeface="Courier New" panose="02070309020205020404" pitchFamily="49" charset="0"/>
                <a:cs typeface="Courier New" panose="02070309020205020404" pitchFamily="49" charset="0"/>
              </a:rPr>
              <a:t>6: }</a:t>
            </a:r>
          </a:p>
        </p:txBody>
      </p:sp>
      <p:grpSp>
        <p:nvGrpSpPr>
          <p:cNvPr id="5" name="Group 4"/>
          <p:cNvGrpSpPr/>
          <p:nvPr/>
        </p:nvGrpSpPr>
        <p:grpSpPr>
          <a:xfrm>
            <a:off x="5724128" y="3699852"/>
            <a:ext cx="2811467" cy="2324100"/>
            <a:chOff x="5724128" y="3699852"/>
            <a:chExt cx="2811467" cy="2324100"/>
          </a:xfrm>
        </p:grpSpPr>
        <p:grpSp>
          <p:nvGrpSpPr>
            <p:cNvPr id="18" name="Group 17">
              <a:extLst>
                <a:ext uri="{FF2B5EF4-FFF2-40B4-BE49-F238E27FC236}">
                  <a16:creationId xmlns:a16="http://schemas.microsoft.com/office/drawing/2014/main" id="{FF641BCE-F061-430B-9E6A-20E52709D5A2}"/>
                </a:ext>
              </a:extLst>
            </p:cNvPr>
            <p:cNvGrpSpPr>
              <a:grpSpLocks/>
            </p:cNvGrpSpPr>
            <p:nvPr/>
          </p:nvGrpSpPr>
          <p:grpSpPr bwMode="auto">
            <a:xfrm>
              <a:off x="5724128" y="3699852"/>
              <a:ext cx="2811467" cy="2324100"/>
              <a:chOff x="2786" y="1005"/>
              <a:chExt cx="1771" cy="1464"/>
            </a:xfrm>
          </p:grpSpPr>
          <p:grpSp>
            <p:nvGrpSpPr>
              <p:cNvPr id="19" name="Group 18">
                <a:extLst>
                  <a:ext uri="{FF2B5EF4-FFF2-40B4-BE49-F238E27FC236}">
                    <a16:creationId xmlns:a16="http://schemas.microsoft.com/office/drawing/2014/main" id="{38FE25C6-F0C4-4EFE-AD40-F7900D2762ED}"/>
                  </a:ext>
                </a:extLst>
              </p:cNvPr>
              <p:cNvGrpSpPr>
                <a:grpSpLocks/>
              </p:cNvGrpSpPr>
              <p:nvPr/>
            </p:nvGrpSpPr>
            <p:grpSpPr bwMode="auto">
              <a:xfrm>
                <a:off x="3799" y="2173"/>
                <a:ext cx="350" cy="296"/>
                <a:chOff x="4738" y="2684"/>
                <a:chExt cx="350" cy="296"/>
              </a:xfrm>
            </p:grpSpPr>
            <p:sp>
              <p:nvSpPr>
                <p:cNvPr id="36" name="Oval 35">
                  <a:extLst>
                    <a:ext uri="{FF2B5EF4-FFF2-40B4-BE49-F238E27FC236}">
                      <a16:creationId xmlns:a16="http://schemas.microsoft.com/office/drawing/2014/main" id="{494B24C1-E907-4AD8-996A-C936CE5C3747}"/>
                    </a:ext>
                  </a:extLst>
                </p:cNvPr>
                <p:cNvSpPr>
                  <a:spLocks noChangeArrowheads="1"/>
                </p:cNvSpPr>
                <p:nvPr/>
              </p:nvSpPr>
              <p:spPr bwMode="auto">
                <a:xfrm>
                  <a:off x="4738" y="2684"/>
                  <a:ext cx="350" cy="296"/>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7" name="Text Box 51">
                  <a:extLst>
                    <a:ext uri="{FF2B5EF4-FFF2-40B4-BE49-F238E27FC236}">
                      <a16:creationId xmlns:a16="http://schemas.microsoft.com/office/drawing/2014/main" id="{2229D070-96DE-44CE-BDA0-3690BA526A3C}"/>
                    </a:ext>
                  </a:extLst>
                </p:cNvPr>
                <p:cNvSpPr txBox="1">
                  <a:spLocks noChangeArrowheads="1"/>
                </p:cNvSpPr>
                <p:nvPr/>
              </p:nvSpPr>
              <p:spPr bwMode="auto">
                <a:xfrm>
                  <a:off x="48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a:solidFill>
                        <a:schemeClr val="tx1"/>
                      </a:solidFill>
                      <a:latin typeface="Gill Sans MT" pitchFamily="34" charset="0"/>
                    </a:rPr>
                    <a:t>3</a:t>
                  </a:r>
                </a:p>
              </p:txBody>
            </p:sp>
          </p:grpSp>
          <p:grpSp>
            <p:nvGrpSpPr>
              <p:cNvPr id="20" name="Group 19">
                <a:extLst>
                  <a:ext uri="{FF2B5EF4-FFF2-40B4-BE49-F238E27FC236}">
                    <a16:creationId xmlns:a16="http://schemas.microsoft.com/office/drawing/2014/main" id="{8615B5C5-7D2B-461E-BD62-3B118BE4F66B}"/>
                  </a:ext>
                </a:extLst>
              </p:cNvPr>
              <p:cNvGrpSpPr>
                <a:grpSpLocks/>
              </p:cNvGrpSpPr>
              <p:nvPr/>
            </p:nvGrpSpPr>
            <p:grpSpPr bwMode="auto">
              <a:xfrm>
                <a:off x="3799" y="1199"/>
                <a:ext cx="350" cy="296"/>
                <a:chOff x="3838" y="2684"/>
                <a:chExt cx="350" cy="296"/>
              </a:xfrm>
            </p:grpSpPr>
            <p:sp>
              <p:nvSpPr>
                <p:cNvPr id="34" name="Oval 33">
                  <a:extLst>
                    <a:ext uri="{FF2B5EF4-FFF2-40B4-BE49-F238E27FC236}">
                      <a16:creationId xmlns:a16="http://schemas.microsoft.com/office/drawing/2014/main" id="{E83CCE3D-6614-479C-9228-B00B94D357E9}"/>
                    </a:ext>
                  </a:extLst>
                </p:cNvPr>
                <p:cNvSpPr>
                  <a:spLocks noChangeArrowheads="1"/>
                </p:cNvSpPr>
                <p:nvPr/>
              </p:nvSpPr>
              <p:spPr bwMode="auto">
                <a:xfrm>
                  <a:off x="3838" y="2684"/>
                  <a:ext cx="350" cy="296"/>
                </a:xfrm>
                <a:prstGeom prst="ellipse">
                  <a:avLst/>
                </a:prstGeom>
                <a:solidFill>
                  <a:srgbClr val="0066FF"/>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5" name="Text Box 54">
                  <a:extLst>
                    <a:ext uri="{FF2B5EF4-FFF2-40B4-BE49-F238E27FC236}">
                      <a16:creationId xmlns:a16="http://schemas.microsoft.com/office/drawing/2014/main" id="{09764A9D-55DA-42A1-84F3-D35759F3D18E}"/>
                    </a:ext>
                  </a:extLst>
                </p:cNvPr>
                <p:cNvSpPr txBox="1">
                  <a:spLocks noChangeArrowheads="1"/>
                </p:cNvSpPr>
                <p:nvPr/>
              </p:nvSpPr>
              <p:spPr bwMode="auto">
                <a:xfrm>
                  <a:off x="3915" y="2707"/>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latin typeface="Helvetica" panose="020B0604020202020204" pitchFamily="34" charset="0"/>
                      <a:cs typeface="Helvetica" panose="020B0604020202020204" pitchFamily="34" charset="0"/>
                    </a:rPr>
                    <a:t>1</a:t>
                  </a:r>
                </a:p>
              </p:txBody>
            </p:sp>
          </p:grpSp>
          <p:sp>
            <p:nvSpPr>
              <p:cNvPr id="21" name="Line 55">
                <a:extLst>
                  <a:ext uri="{FF2B5EF4-FFF2-40B4-BE49-F238E27FC236}">
                    <a16:creationId xmlns:a16="http://schemas.microsoft.com/office/drawing/2014/main" id="{4980499E-B0FE-4CB0-B77B-FEE6A6DC69CE}"/>
                  </a:ext>
                </a:extLst>
              </p:cNvPr>
              <p:cNvSpPr>
                <a:spLocks noChangeShapeType="1"/>
              </p:cNvSpPr>
              <p:nvPr/>
            </p:nvSpPr>
            <p:spPr bwMode="auto">
              <a:xfrm flipV="1">
                <a:off x="3721" y="1484"/>
                <a:ext cx="194" cy="235"/>
              </a:xfrm>
              <a:prstGeom prst="line">
                <a:avLst/>
              </a:prstGeom>
              <a:no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3" name="Line 58">
                <a:extLst>
                  <a:ext uri="{FF2B5EF4-FFF2-40B4-BE49-F238E27FC236}">
                    <a16:creationId xmlns:a16="http://schemas.microsoft.com/office/drawing/2014/main" id="{EF4B38E9-7402-4139-835A-C6B56DE7365B}"/>
                  </a:ext>
                </a:extLst>
              </p:cNvPr>
              <p:cNvSpPr>
                <a:spLocks noChangeShapeType="1"/>
              </p:cNvSpPr>
              <p:nvPr/>
            </p:nvSpPr>
            <p:spPr bwMode="auto">
              <a:xfrm>
                <a:off x="3974" y="1005"/>
                <a:ext cx="0" cy="18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nvGrpSpPr>
              <p:cNvPr id="24" name="Group 23">
                <a:extLst>
                  <a:ext uri="{FF2B5EF4-FFF2-40B4-BE49-F238E27FC236}">
                    <a16:creationId xmlns:a16="http://schemas.microsoft.com/office/drawing/2014/main" id="{4E5D2E8B-9EE2-43F3-A697-D0002E883EE3}"/>
                  </a:ext>
                </a:extLst>
              </p:cNvPr>
              <p:cNvGrpSpPr>
                <a:grpSpLocks/>
              </p:cNvGrpSpPr>
              <p:nvPr/>
            </p:nvGrpSpPr>
            <p:grpSpPr bwMode="auto">
              <a:xfrm>
                <a:off x="3434" y="1686"/>
                <a:ext cx="350" cy="296"/>
                <a:chOff x="4288" y="1746"/>
                <a:chExt cx="350" cy="296"/>
              </a:xfrm>
            </p:grpSpPr>
            <p:sp>
              <p:nvSpPr>
                <p:cNvPr id="32" name="Oval 31">
                  <a:extLst>
                    <a:ext uri="{FF2B5EF4-FFF2-40B4-BE49-F238E27FC236}">
                      <a16:creationId xmlns:a16="http://schemas.microsoft.com/office/drawing/2014/main" id="{D12FCF4D-25BD-4F21-BB67-4DFF35AEDC0B}"/>
                    </a:ext>
                  </a:extLst>
                </p:cNvPr>
                <p:cNvSpPr>
                  <a:spLocks noChangeArrowheads="1"/>
                </p:cNvSpPr>
                <p:nvPr/>
              </p:nvSpPr>
              <p:spPr bwMode="auto">
                <a:xfrm>
                  <a:off x="4288" y="1746"/>
                  <a:ext cx="350" cy="296"/>
                </a:xfrm>
                <a:prstGeom prst="ellipse">
                  <a:avLst/>
                </a:prstGeom>
                <a:solidFill>
                  <a:srgbClr val="0066FF"/>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3" name="Text Box 62">
                  <a:extLst>
                    <a:ext uri="{FF2B5EF4-FFF2-40B4-BE49-F238E27FC236}">
                      <a16:creationId xmlns:a16="http://schemas.microsoft.com/office/drawing/2014/main" id="{4AA762B7-23F6-4A96-AE0C-6868AE996F3F}"/>
                    </a:ext>
                  </a:extLst>
                </p:cNvPr>
                <p:cNvSpPr txBox="1">
                  <a:spLocks noChangeArrowheads="1"/>
                </p:cNvSpPr>
                <p:nvPr/>
              </p:nvSpPr>
              <p:spPr bwMode="auto">
                <a:xfrm>
                  <a:off x="4356" y="1769"/>
                  <a:ext cx="205"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dirty="0">
                      <a:solidFill>
                        <a:schemeClr val="tx1"/>
                      </a:solidFill>
                      <a:latin typeface="Gill Sans MT" pitchFamily="34" charset="0"/>
                    </a:rPr>
                    <a:t>2</a:t>
                  </a:r>
                </a:p>
              </p:txBody>
            </p:sp>
          </p:grpSp>
          <p:sp>
            <p:nvSpPr>
              <p:cNvPr id="27" name="Line 66">
                <a:extLst>
                  <a:ext uri="{FF2B5EF4-FFF2-40B4-BE49-F238E27FC236}">
                    <a16:creationId xmlns:a16="http://schemas.microsoft.com/office/drawing/2014/main" id="{94C361BF-3A85-4E78-BAB8-8267263C3653}"/>
                  </a:ext>
                </a:extLst>
              </p:cNvPr>
              <p:cNvSpPr>
                <a:spLocks noChangeShapeType="1"/>
              </p:cNvSpPr>
              <p:nvPr/>
            </p:nvSpPr>
            <p:spPr bwMode="auto">
              <a:xfrm>
                <a:off x="3973" y="1507"/>
                <a:ext cx="2" cy="65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8" name="Text Box 67">
                <a:extLst>
                  <a:ext uri="{FF2B5EF4-FFF2-40B4-BE49-F238E27FC236}">
                    <a16:creationId xmlns:a16="http://schemas.microsoft.com/office/drawing/2014/main" id="{8E8A55D6-1A65-46E3-97DA-4E2E2B7679B8}"/>
                  </a:ext>
                </a:extLst>
              </p:cNvPr>
              <p:cNvSpPr txBox="1">
                <a:spLocks noChangeArrowheads="1"/>
              </p:cNvSpPr>
              <p:nvPr/>
            </p:nvSpPr>
            <p:spPr bwMode="auto">
              <a:xfrm>
                <a:off x="3940" y="1634"/>
                <a:ext cx="617" cy="23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&lt;= 0</a:t>
                </a:r>
              </a:p>
            </p:txBody>
          </p:sp>
          <p:sp>
            <p:nvSpPr>
              <p:cNvPr id="29" name="Text Box 68">
                <a:extLst>
                  <a:ext uri="{FF2B5EF4-FFF2-40B4-BE49-F238E27FC236}">
                    <a16:creationId xmlns:a16="http://schemas.microsoft.com/office/drawing/2014/main" id="{78AEB8D5-8182-4FED-BE23-4D19E82CE7B2}"/>
                  </a:ext>
                </a:extLst>
              </p:cNvPr>
              <p:cNvSpPr txBox="1">
                <a:spLocks noChangeArrowheads="1"/>
              </p:cNvSpPr>
              <p:nvPr/>
            </p:nvSpPr>
            <p:spPr bwMode="auto">
              <a:xfrm>
                <a:off x="3407" y="1392"/>
                <a:ext cx="523" cy="233"/>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800" dirty="0">
                    <a:solidFill>
                      <a:schemeClr val="tx1"/>
                    </a:solidFill>
                    <a:latin typeface="Helvetica" panose="020B0604020202020204" pitchFamily="34" charset="0"/>
                    <a:cs typeface="Helvetica" panose="020B0604020202020204" pitchFamily="34" charset="0"/>
                  </a:rPr>
                  <a:t>x &gt; 0</a:t>
                </a:r>
              </a:p>
            </p:txBody>
          </p:sp>
          <p:sp>
            <p:nvSpPr>
              <p:cNvPr id="30" name="Text Box 70">
                <a:extLst>
                  <a:ext uri="{FF2B5EF4-FFF2-40B4-BE49-F238E27FC236}">
                    <a16:creationId xmlns:a16="http://schemas.microsoft.com/office/drawing/2014/main" id="{F9F128A5-3E2F-49FD-8BA4-FCA7321D2B71}"/>
                  </a:ext>
                </a:extLst>
              </p:cNvPr>
              <p:cNvSpPr txBox="1">
                <a:spLocks noChangeArrowheads="1"/>
              </p:cNvSpPr>
              <p:nvPr/>
            </p:nvSpPr>
            <p:spPr bwMode="auto">
              <a:xfrm>
                <a:off x="2786" y="1762"/>
                <a:ext cx="656" cy="157"/>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lnSpc>
                    <a:spcPct val="50000"/>
                  </a:lnSpc>
                  <a:spcBef>
                    <a:spcPct val="50000"/>
                  </a:spcBef>
                </a:pPr>
                <a:r>
                  <a:rPr lang="en-US" sz="1800" dirty="0">
                    <a:solidFill>
                      <a:srgbClr val="FF0000"/>
                    </a:solidFill>
                    <a:latin typeface="Helvetica" panose="020B0604020202020204" pitchFamily="34" charset="0"/>
                    <a:cs typeface="Helvetica" panose="020B0604020202020204" pitchFamily="34" charset="0"/>
                  </a:rPr>
                  <a:t>L3</a:t>
                </a:r>
              </a:p>
            </p:txBody>
          </p:sp>
        </p:grpSp>
        <p:sp>
          <p:nvSpPr>
            <p:cNvPr id="38" name="Text Box 70">
              <a:extLst>
                <a:ext uri="{FF2B5EF4-FFF2-40B4-BE49-F238E27FC236}">
                  <a16:creationId xmlns:a16="http://schemas.microsoft.com/office/drawing/2014/main" id="{F9F128A5-3E2F-49FD-8BA4-FCA7321D2B71}"/>
                </a:ext>
              </a:extLst>
            </p:cNvPr>
            <p:cNvSpPr txBox="1">
              <a:spLocks noChangeArrowheads="1"/>
            </p:cNvSpPr>
            <p:nvPr/>
          </p:nvSpPr>
          <p:spPr bwMode="auto">
            <a:xfrm>
              <a:off x="6260308" y="5717076"/>
              <a:ext cx="1041402" cy="248786"/>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lnSpc>
                  <a:spcPct val="50000"/>
                </a:lnSpc>
                <a:spcBef>
                  <a:spcPct val="50000"/>
                </a:spcBef>
              </a:pPr>
              <a:r>
                <a:rPr lang="en-US" sz="1800" dirty="0">
                  <a:solidFill>
                    <a:srgbClr val="FF0000"/>
                  </a:solidFill>
                  <a:latin typeface="Helvetica" panose="020B0604020202020204" pitchFamily="34" charset="0"/>
                  <a:cs typeface="Helvetica" panose="020B0604020202020204" pitchFamily="34" charset="0"/>
                </a:rPr>
                <a:t>L5</a:t>
              </a:r>
            </a:p>
          </p:txBody>
        </p:sp>
      </p:grpSp>
      <p:sp>
        <p:nvSpPr>
          <p:cNvPr id="25" name="Text Box 70">
            <a:extLst>
              <a:ext uri="{FF2B5EF4-FFF2-40B4-BE49-F238E27FC236}">
                <a16:creationId xmlns:a16="http://schemas.microsoft.com/office/drawing/2014/main" id="{F9F128A5-3E2F-49FD-8BA4-FCA7321D2B71}"/>
              </a:ext>
            </a:extLst>
          </p:cNvPr>
          <p:cNvSpPr txBox="1">
            <a:spLocks noChangeArrowheads="1"/>
          </p:cNvSpPr>
          <p:nvPr/>
        </p:nvSpPr>
        <p:spPr bwMode="auto">
          <a:xfrm>
            <a:off x="7301710" y="4087997"/>
            <a:ext cx="1041402" cy="230832"/>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lnSpc>
                <a:spcPct val="50000"/>
              </a:lnSpc>
              <a:spcBef>
                <a:spcPct val="50000"/>
              </a:spcBef>
            </a:pPr>
            <a:r>
              <a:rPr lang="en-US" sz="1800" dirty="0">
                <a:solidFill>
                  <a:srgbClr val="FF0000"/>
                </a:solidFill>
                <a:latin typeface="Helvetica" panose="020B0604020202020204" pitchFamily="34" charset="0"/>
                <a:cs typeface="Helvetica" panose="020B0604020202020204" pitchFamily="34" charset="0"/>
              </a:rPr>
              <a:t>L2</a:t>
            </a:r>
          </a:p>
        </p:txBody>
      </p:sp>
    </p:spTree>
    <p:extLst>
      <p:ext uri="{BB962C8B-B14F-4D97-AF65-F5344CB8AC3E}">
        <p14:creationId xmlns:p14="http://schemas.microsoft.com/office/powerpoint/2010/main" val="3631480687"/>
      </p:ext>
    </p:extLst>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72BE-951D-445B-9998-720A249C9C8B}"/>
              </a:ext>
            </a:extLst>
          </p:cNvPr>
          <p:cNvSpPr>
            <a:spLocks noGrp="1"/>
          </p:cNvSpPr>
          <p:nvPr>
            <p:ph type="title"/>
          </p:nvPr>
        </p:nvSpPr>
        <p:spPr/>
        <p:txBody>
          <a:bodyPr/>
          <a:lstStyle/>
          <a:p>
            <a:r>
              <a:rPr lang="en-US" dirty="0"/>
              <a:t>Example 1: Search Program</a:t>
            </a:r>
          </a:p>
        </p:txBody>
      </p:sp>
      <p:sp>
        <p:nvSpPr>
          <p:cNvPr id="3" name="Content Placeholder 2">
            <a:extLst>
              <a:ext uri="{FF2B5EF4-FFF2-40B4-BE49-F238E27FC236}">
                <a16:creationId xmlns:a16="http://schemas.microsoft.com/office/drawing/2014/main" id="{B6D87668-A9C0-46B8-9E09-292F2B73295F}"/>
              </a:ext>
            </a:extLst>
          </p:cNvPr>
          <p:cNvSpPr>
            <a:spLocks noGrp="1"/>
          </p:cNvSpPr>
          <p:nvPr>
            <p:ph idx="1"/>
          </p:nvPr>
        </p:nvSpPr>
        <p:spPr>
          <a:xfrm>
            <a:off x="900113" y="1412776"/>
            <a:ext cx="8001000" cy="1148407"/>
          </a:xfrm>
        </p:spPr>
        <p:txBody>
          <a:bodyPr/>
          <a:lstStyle/>
          <a:p>
            <a:r>
              <a:rPr lang="en-US" sz="2400" dirty="0"/>
              <a:t>Example of a common mistake in a search algorithm</a:t>
            </a:r>
          </a:p>
          <a:p>
            <a:r>
              <a:rPr lang="en-US" sz="2400" dirty="0"/>
              <a:t>The range may go out of bound in certain cases</a:t>
            </a:r>
            <a:endParaRPr lang="en-US" sz="1600" dirty="0">
              <a:latin typeface="Courier New" pitchFamily="49" charset="0"/>
            </a:endParaRPr>
          </a:p>
          <a:p>
            <a:endParaRPr lang="en-US" sz="2400" dirty="0"/>
          </a:p>
        </p:txBody>
      </p:sp>
      <p:sp>
        <p:nvSpPr>
          <p:cNvPr id="4" name="Footer Placeholder 3">
            <a:extLst>
              <a:ext uri="{FF2B5EF4-FFF2-40B4-BE49-F238E27FC236}">
                <a16:creationId xmlns:a16="http://schemas.microsoft.com/office/drawing/2014/main" id="{68E14FCE-971E-4C3F-A083-AAB786A08A2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3768467E-EEBD-4C10-8E4C-B68D09F09894}"/>
              </a:ext>
            </a:extLst>
          </p:cNvPr>
          <p:cNvSpPr>
            <a:spLocks noGrp="1"/>
          </p:cNvSpPr>
          <p:nvPr>
            <p:ph type="sldNum" sz="quarter" idx="12"/>
          </p:nvPr>
        </p:nvSpPr>
        <p:spPr/>
        <p:txBody>
          <a:bodyPr/>
          <a:lstStyle/>
          <a:p>
            <a:fld id="{E0C33045-984B-4F44-A077-3B45BEEE9467}" type="slidenum">
              <a:rPr lang="ja-JP" altLang="en-US" smtClean="0"/>
              <a:pPr/>
              <a:t>44</a:t>
            </a:fld>
            <a:endParaRPr lang="en-US" altLang="ja-JP"/>
          </a:p>
        </p:txBody>
      </p:sp>
      <p:grpSp>
        <p:nvGrpSpPr>
          <p:cNvPr id="6" name="Group 5">
            <a:extLst>
              <a:ext uri="{FF2B5EF4-FFF2-40B4-BE49-F238E27FC236}">
                <a16:creationId xmlns:a16="http://schemas.microsoft.com/office/drawing/2014/main" id="{9859BC16-9B92-4695-8A23-D2AF8BF8E2FC}"/>
              </a:ext>
            </a:extLst>
          </p:cNvPr>
          <p:cNvGrpSpPr/>
          <p:nvPr/>
        </p:nvGrpSpPr>
        <p:grpSpPr>
          <a:xfrm>
            <a:off x="1668911" y="2348880"/>
            <a:ext cx="6647505" cy="4104456"/>
            <a:chOff x="1596903" y="2204864"/>
            <a:chExt cx="6647505" cy="4104456"/>
          </a:xfrm>
        </p:grpSpPr>
        <p:pic>
          <p:nvPicPr>
            <p:cNvPr id="7" name="Picture 2">
              <a:extLst>
                <a:ext uri="{FF2B5EF4-FFF2-40B4-BE49-F238E27FC236}">
                  <a16:creationId xmlns:a16="http://schemas.microsoft.com/office/drawing/2014/main" id="{595CBA61-7DA0-4469-AC3E-74353F1DB8CD}"/>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6903" y="2204864"/>
              <a:ext cx="4689898" cy="4104456"/>
            </a:xfrm>
            <a:prstGeom prst="rect">
              <a:avLst/>
            </a:prstGeom>
            <a:noFill/>
            <a:ln w="9525">
              <a:noFill/>
              <a:miter lim="800000"/>
              <a:headEnd/>
              <a:tailEnd/>
            </a:ln>
          </p:spPr>
        </p:pic>
        <p:sp>
          <p:nvSpPr>
            <p:cNvPr id="8" name="Line 2053">
              <a:extLst>
                <a:ext uri="{FF2B5EF4-FFF2-40B4-BE49-F238E27FC236}">
                  <a16:creationId xmlns:a16="http://schemas.microsoft.com/office/drawing/2014/main" id="{2C1637F6-E560-420B-9FE1-AE4F23898777}"/>
                </a:ext>
              </a:extLst>
            </p:cNvPr>
            <p:cNvSpPr>
              <a:spLocks noChangeShapeType="1"/>
            </p:cNvSpPr>
            <p:nvPr/>
          </p:nvSpPr>
          <p:spPr bwMode="auto">
            <a:xfrm flipV="1">
              <a:off x="4475350" y="4185084"/>
              <a:ext cx="936104" cy="461516"/>
            </a:xfrm>
            <a:prstGeom prst="line">
              <a:avLst/>
            </a:prstGeom>
            <a:noFill/>
            <a:ln w="9525">
              <a:solidFill>
                <a:srgbClr val="FF0000"/>
              </a:solidFill>
              <a:round/>
              <a:headEnd/>
              <a:tailEnd/>
            </a:ln>
          </p:spPr>
          <p:txBody>
            <a:bodyPr/>
            <a:lstStyle/>
            <a:p>
              <a:endParaRPr lang="en-CA"/>
            </a:p>
          </p:txBody>
        </p:sp>
        <p:sp>
          <p:nvSpPr>
            <p:cNvPr id="9" name="Text Box 2054">
              <a:extLst>
                <a:ext uri="{FF2B5EF4-FFF2-40B4-BE49-F238E27FC236}">
                  <a16:creationId xmlns:a16="http://schemas.microsoft.com/office/drawing/2014/main" id="{48C9DCE1-D688-4CF7-A636-384288A06A3C}"/>
                </a:ext>
              </a:extLst>
            </p:cNvPr>
            <p:cNvSpPr txBox="1">
              <a:spLocks noChangeArrowheads="1"/>
            </p:cNvSpPr>
            <p:nvPr/>
          </p:nvSpPr>
          <p:spPr bwMode="auto">
            <a:xfrm>
              <a:off x="5339446" y="3887760"/>
              <a:ext cx="2904962" cy="338554"/>
            </a:xfrm>
            <a:prstGeom prst="rect">
              <a:avLst/>
            </a:prstGeom>
            <a:noFill/>
            <a:ln w="9525">
              <a:noFill/>
              <a:miter lim="800000"/>
              <a:headEnd/>
              <a:tailEnd/>
            </a:ln>
          </p:spPr>
          <p:txBody>
            <a:bodyPr wrap="none">
              <a:spAutoFit/>
            </a:bodyPr>
            <a:lstStyle/>
            <a:p>
              <a:r>
                <a:rPr lang="en-US" sz="1600" i="0" dirty="0">
                  <a:solidFill>
                    <a:srgbClr val="FF0000"/>
                  </a:solidFill>
                </a:rPr>
                <a:t>Fault: </a:t>
              </a:r>
              <a:r>
                <a:rPr lang="en-US" sz="1600" i="0" dirty="0">
                  <a:solidFill>
                    <a:srgbClr val="FF0000"/>
                  </a:solidFill>
                  <a:sym typeface="Symbol" pitchFamily="18" charset="2"/>
                </a:rPr>
                <a:t>Should have been &lt;</a:t>
              </a:r>
              <a:endParaRPr lang="en-US" sz="1600" i="0" dirty="0">
                <a:solidFill>
                  <a:srgbClr val="FF0000"/>
                </a:solidFill>
              </a:endParaRPr>
            </a:p>
          </p:txBody>
        </p:sp>
      </p:grpSp>
      <p:grpSp>
        <p:nvGrpSpPr>
          <p:cNvPr id="14" name="Group 13">
            <a:extLst>
              <a:ext uri="{FF2B5EF4-FFF2-40B4-BE49-F238E27FC236}">
                <a16:creationId xmlns:a16="http://schemas.microsoft.com/office/drawing/2014/main" id="{372DCB94-355D-487E-84DF-788D9EF3F22F}"/>
              </a:ext>
            </a:extLst>
          </p:cNvPr>
          <p:cNvGrpSpPr/>
          <p:nvPr/>
        </p:nvGrpSpPr>
        <p:grpSpPr>
          <a:xfrm>
            <a:off x="2267744" y="4485895"/>
            <a:ext cx="3528392" cy="606865"/>
            <a:chOff x="2267744" y="4485895"/>
            <a:chExt cx="3528392" cy="606865"/>
          </a:xfrm>
        </p:grpSpPr>
        <p:sp>
          <p:nvSpPr>
            <p:cNvPr id="10" name="Rectangle 9">
              <a:extLst>
                <a:ext uri="{FF2B5EF4-FFF2-40B4-BE49-F238E27FC236}">
                  <a16:creationId xmlns:a16="http://schemas.microsoft.com/office/drawing/2014/main" id="{3E9C20A0-5AF4-48AB-A4F7-189D4C35D10B}"/>
                </a:ext>
              </a:extLst>
            </p:cNvPr>
            <p:cNvSpPr/>
            <p:nvPr/>
          </p:nvSpPr>
          <p:spPr bwMode="auto">
            <a:xfrm>
              <a:off x="2267744" y="4485895"/>
              <a:ext cx="1944216" cy="167241"/>
            </a:xfrm>
            <a:prstGeom prst="rect">
              <a:avLst/>
            </a:prstGeom>
            <a:noFill/>
            <a:ln w="9525" cap="flat" cmpd="sng" algn="ctr">
              <a:solidFill>
                <a:schemeClr val="accent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sng" strike="noStrike" cap="none" normalizeH="0" baseline="0">
                <a:ln>
                  <a:noFill/>
                </a:ln>
                <a:solidFill>
                  <a:schemeClr val="tx1"/>
                </a:solidFill>
                <a:effectLst/>
                <a:latin typeface="Tahoma" pitchFamily="34" charset="0"/>
                <a:ea typeface="ＭＳ Ｐゴシック" charset="-128"/>
              </a:endParaRPr>
            </a:p>
          </p:txBody>
        </p:sp>
        <p:sp>
          <p:nvSpPr>
            <p:cNvPr id="11" name="Rectangle 10">
              <a:extLst>
                <a:ext uri="{FF2B5EF4-FFF2-40B4-BE49-F238E27FC236}">
                  <a16:creationId xmlns:a16="http://schemas.microsoft.com/office/drawing/2014/main" id="{DB7883B8-4787-429F-A2C9-A1804C9815A7}"/>
                </a:ext>
              </a:extLst>
            </p:cNvPr>
            <p:cNvSpPr/>
            <p:nvPr/>
          </p:nvSpPr>
          <p:spPr bwMode="auto">
            <a:xfrm>
              <a:off x="3041752" y="4790616"/>
              <a:ext cx="2754384" cy="149744"/>
            </a:xfrm>
            <a:prstGeom prst="rect">
              <a:avLst/>
            </a:prstGeom>
            <a:noFill/>
            <a:ln w="9525" cap="flat" cmpd="sng" algn="ctr">
              <a:solidFill>
                <a:schemeClr val="accent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sng" strike="noStrike" cap="none" normalizeH="0" baseline="0">
                <a:ln>
                  <a:noFill/>
                </a:ln>
                <a:solidFill>
                  <a:schemeClr val="tx1"/>
                </a:solidFill>
                <a:effectLst/>
                <a:latin typeface="Tahoma" pitchFamily="34" charset="0"/>
                <a:ea typeface="ＭＳ Ｐゴシック" charset="-128"/>
              </a:endParaRPr>
            </a:p>
          </p:txBody>
        </p:sp>
        <p:sp>
          <p:nvSpPr>
            <p:cNvPr id="13" name="Rectangle 12">
              <a:extLst>
                <a:ext uri="{FF2B5EF4-FFF2-40B4-BE49-F238E27FC236}">
                  <a16:creationId xmlns:a16="http://schemas.microsoft.com/office/drawing/2014/main" id="{49AFB2AD-1E18-4E30-9875-AC06EF24F80A}"/>
                </a:ext>
              </a:extLst>
            </p:cNvPr>
            <p:cNvSpPr/>
            <p:nvPr/>
          </p:nvSpPr>
          <p:spPr bwMode="auto">
            <a:xfrm>
              <a:off x="3059832" y="4940360"/>
              <a:ext cx="2304256" cy="152400"/>
            </a:xfrm>
            <a:prstGeom prst="rect">
              <a:avLst/>
            </a:prstGeom>
            <a:noFill/>
            <a:ln w="9525" cap="flat" cmpd="sng" algn="ctr">
              <a:solidFill>
                <a:schemeClr val="accent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sng" strike="noStrike" cap="none" normalizeH="0" baseline="0">
                <a:ln>
                  <a:noFill/>
                </a:ln>
                <a:solidFill>
                  <a:schemeClr val="tx1"/>
                </a:solidFill>
                <a:effectLst/>
                <a:latin typeface="Tahoma" pitchFamily="34" charset="0"/>
                <a:ea typeface="ＭＳ Ｐゴシック" charset="-128"/>
              </a:endParaRPr>
            </a:p>
          </p:txBody>
        </p:sp>
      </p:grpSp>
    </p:spTree>
    <p:extLst>
      <p:ext uri="{BB962C8B-B14F-4D97-AF65-F5344CB8AC3E}">
        <p14:creationId xmlns:p14="http://schemas.microsoft.com/office/powerpoint/2010/main" val="291510782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t>Example 1: Test Cases</a:t>
            </a:r>
          </a:p>
        </p:txBody>
      </p:sp>
      <p:sp>
        <p:nvSpPr>
          <p:cNvPr id="17411" name="Rectangle 3"/>
          <p:cNvSpPr>
            <a:spLocks noGrp="1" noChangeArrowheads="1"/>
          </p:cNvSpPr>
          <p:nvPr>
            <p:ph idx="1"/>
          </p:nvPr>
        </p:nvSpPr>
        <p:spPr>
          <a:xfrm>
            <a:off x="971600" y="1403349"/>
            <a:ext cx="7992888" cy="5052515"/>
          </a:xfrm>
        </p:spPr>
        <p:txBody>
          <a:bodyPr/>
          <a:lstStyle/>
          <a:p>
            <a:pPr marL="365125" indent="-400050"/>
            <a:r>
              <a:rPr lang="en-US" sz="2400" b="0" dirty="0"/>
              <a:t>We design a test set with two test cases: </a:t>
            </a:r>
          </a:p>
          <a:p>
            <a:pPr marL="857250" lvl="1" indent="-400050"/>
            <a:r>
              <a:rPr lang="en-US" sz="1800" b="0" dirty="0"/>
              <a:t>TC1: A </a:t>
            </a:r>
            <a:r>
              <a:rPr lang="en-US" sz="1800" dirty="0"/>
              <a:t>vector with </a:t>
            </a:r>
            <a:r>
              <a:rPr lang="en-US" sz="1800" b="0" dirty="0"/>
              <a:t>0 items </a:t>
            </a:r>
          </a:p>
          <a:p>
            <a:pPr marL="857250" lvl="1" indent="-400050"/>
            <a:r>
              <a:rPr lang="en-US" sz="1800" dirty="0"/>
              <a:t>TC2: A vector </a:t>
            </a:r>
            <a:r>
              <a:rPr lang="en-US" sz="1800" b="0" dirty="0"/>
              <a:t>with 3 items</a:t>
            </a:r>
            <a:endParaRPr lang="en-US" sz="2800" b="0" dirty="0"/>
          </a:p>
          <a:p>
            <a:pPr marL="476250" indent="-476250"/>
            <a:endParaRPr lang="en-US" sz="2400" b="0" dirty="0"/>
          </a:p>
          <a:p>
            <a:pPr marL="476250" indent="-476250"/>
            <a:endParaRPr lang="en-US" sz="2400" b="0" dirty="0"/>
          </a:p>
          <a:p>
            <a:pPr marL="0" indent="0">
              <a:buNone/>
            </a:pPr>
            <a:endParaRPr lang="en-US" sz="2400" b="0" dirty="0"/>
          </a:p>
          <a:p>
            <a:pPr marL="0" indent="0">
              <a:buNone/>
            </a:pPr>
            <a:endParaRPr lang="en-US" sz="1600" b="0" dirty="0"/>
          </a:p>
          <a:p>
            <a:pPr marL="476250" indent="-476250"/>
            <a:r>
              <a:rPr lang="en-US" sz="2400" b="0" dirty="0"/>
              <a:t>Coverage of above test suite: 100% statement and 100% branch coverage</a:t>
            </a:r>
          </a:p>
          <a:p>
            <a:pPr marL="0" indent="0">
              <a:buNone/>
            </a:pPr>
            <a:endParaRPr lang="en-US" sz="2400" b="0" dirty="0"/>
          </a:p>
          <a:p>
            <a:pPr marL="0" indent="0">
              <a:buNone/>
            </a:pPr>
            <a:endParaRPr lang="en-US" sz="1400" b="0" dirty="0"/>
          </a:p>
          <a:p>
            <a:pPr marL="476250" indent="-476250"/>
            <a:endParaRPr lang="en-US" sz="1200" b="0" dirty="0"/>
          </a:p>
        </p:txBody>
      </p:sp>
      <p:pic>
        <p:nvPicPr>
          <p:cNvPr id="2457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32040" y="4653136"/>
            <a:ext cx="3290590" cy="1222787"/>
          </a:xfrm>
          <a:prstGeom prst="rect">
            <a:avLst/>
          </a:prstGeom>
          <a:noFill/>
          <a:ln w="9525">
            <a:solidFill>
              <a:schemeClr val="tx1"/>
            </a:solidFill>
            <a:miter lim="800000"/>
            <a:headEnd/>
            <a:tailEnd/>
          </a:ln>
        </p:spPr>
      </p:pic>
      <p:pic>
        <p:nvPicPr>
          <p:cNvPr id="24579" name="Picture 3"/>
          <p:cNvPicPr>
            <a:picLocks noChangeAspect="1" noChangeArrowheads="1"/>
          </p:cNvPicPr>
          <p:nvPr/>
        </p:nvPicPr>
        <p:blipFill>
          <a:blip r:embed="rId4" cstate="print">
            <a:clrChange>
              <a:clrFrom>
                <a:srgbClr val="FFFFFF"/>
              </a:clrFrom>
              <a:clrTo>
                <a:srgbClr val="FFFFFF">
                  <a:alpha val="0"/>
                </a:srgbClr>
              </a:clrTo>
            </a:clrChange>
          </a:blip>
          <a:srcRect b="61032"/>
          <a:stretch>
            <a:fillRect/>
          </a:stretch>
        </p:blipFill>
        <p:spPr bwMode="auto">
          <a:xfrm>
            <a:off x="1162862" y="2708920"/>
            <a:ext cx="3408031" cy="964274"/>
          </a:xfrm>
          <a:prstGeom prst="rect">
            <a:avLst/>
          </a:prstGeom>
          <a:noFill/>
          <a:ln w="9525">
            <a:noFill/>
            <a:miter lim="800000"/>
            <a:headEnd/>
            <a:tailEnd/>
          </a:ln>
        </p:spPr>
      </p:pic>
      <p:pic>
        <p:nvPicPr>
          <p:cNvPr id="24580"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8024" y="2708920"/>
            <a:ext cx="3545607" cy="1482345"/>
          </a:xfrm>
          <a:prstGeom prst="rect">
            <a:avLst/>
          </a:prstGeom>
          <a:noFill/>
          <a:ln w="9525">
            <a:noFill/>
            <a:miter lim="800000"/>
            <a:headEnd/>
            <a:tailEnd/>
          </a:ln>
        </p:spPr>
      </p:pic>
      <p:sp>
        <p:nvSpPr>
          <p:cNvPr id="3" name="Rectangle 2">
            <a:extLst>
              <a:ext uri="{FF2B5EF4-FFF2-40B4-BE49-F238E27FC236}">
                <a16:creationId xmlns:a16="http://schemas.microsoft.com/office/drawing/2014/main" id="{6088BE1C-D91A-4E88-90FC-F0F2A19B3418}"/>
              </a:ext>
            </a:extLst>
          </p:cNvPr>
          <p:cNvSpPr/>
          <p:nvPr/>
        </p:nvSpPr>
        <p:spPr bwMode="auto">
          <a:xfrm>
            <a:off x="1066800" y="2636912"/>
            <a:ext cx="3577208" cy="1554353"/>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a:ln>
                <a:noFill/>
              </a:ln>
              <a:solidFill>
                <a:schemeClr val="tx1"/>
              </a:solidFill>
              <a:effectLst/>
              <a:latin typeface="Tahoma" pitchFamily="34" charset="0"/>
              <a:ea typeface="ＭＳ Ｐゴシック" charset="-128"/>
            </a:endParaRPr>
          </a:p>
        </p:txBody>
      </p:sp>
      <p:sp>
        <p:nvSpPr>
          <p:cNvPr id="9" name="Rectangle 8">
            <a:extLst>
              <a:ext uri="{FF2B5EF4-FFF2-40B4-BE49-F238E27FC236}">
                <a16:creationId xmlns:a16="http://schemas.microsoft.com/office/drawing/2014/main" id="{9CC82314-0AC7-404C-907B-5111E350D436}"/>
              </a:ext>
            </a:extLst>
          </p:cNvPr>
          <p:cNvSpPr/>
          <p:nvPr/>
        </p:nvSpPr>
        <p:spPr bwMode="auto">
          <a:xfrm>
            <a:off x="4788731" y="2636911"/>
            <a:ext cx="3577208" cy="1554353"/>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a:ln>
                <a:noFill/>
              </a:ln>
              <a:solidFill>
                <a:schemeClr val="tx1"/>
              </a:solidFill>
              <a:effectLst/>
              <a:latin typeface="Tahoma" pitchFamily="34" charset="0"/>
              <a:ea typeface="ＭＳ Ｐゴシック" charset="-128"/>
            </a:endParaRPr>
          </a:p>
        </p:txBody>
      </p:sp>
      <p:sp>
        <p:nvSpPr>
          <p:cNvPr id="10" name="Slide Number Placeholder 4">
            <a:extLst>
              <a:ext uri="{FF2B5EF4-FFF2-40B4-BE49-F238E27FC236}">
                <a16:creationId xmlns:a16="http://schemas.microsoft.com/office/drawing/2014/main" id="{D3E4C38C-F6B0-44EF-9323-448B1B61F9FC}"/>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45</a:t>
            </a:fld>
            <a:endParaRPr lang="en-US" altLang="ja-JP"/>
          </a:p>
        </p:txBody>
      </p:sp>
      <p:sp>
        <p:nvSpPr>
          <p:cNvPr id="2" name="TextBox 1"/>
          <p:cNvSpPr txBox="1"/>
          <p:nvPr/>
        </p:nvSpPr>
        <p:spPr>
          <a:xfrm>
            <a:off x="1066800" y="5055495"/>
            <a:ext cx="3384376" cy="73866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CA" sz="1400" dirty="0"/>
              <a:t>The edge coverage criterion is fulfilled but the out of bound fault is NOT discovered by the test set</a:t>
            </a:r>
          </a:p>
        </p:txBody>
      </p:sp>
      <p:sp>
        <p:nvSpPr>
          <p:cNvPr id="11" name="TextBox 10"/>
          <p:cNvSpPr txBox="1"/>
          <p:nvPr/>
        </p:nvSpPr>
        <p:spPr>
          <a:xfrm>
            <a:off x="1179736" y="5875923"/>
            <a:ext cx="7352704" cy="338554"/>
          </a:xfrm>
          <a:prstGeom prst="rect">
            <a:avLst/>
          </a:prstGeom>
          <a:noFill/>
        </p:spPr>
        <p:txBody>
          <a:bodyPr wrap="square" rtlCol="0">
            <a:spAutoFit/>
          </a:bodyPr>
          <a:lstStyle/>
          <a:p>
            <a:r>
              <a:rPr lang="en-US" sz="1600" dirty="0">
                <a:solidFill>
                  <a:srgbClr val="FF0000"/>
                </a:solidFill>
              </a:rPr>
              <a:t>Conclusion: branch coverage does not guarantee bug-free software</a:t>
            </a:r>
            <a:endParaRPr lang="en-CA" sz="1600" dirty="0">
              <a:solidFill>
                <a:srgbClr val="FF0000"/>
              </a:solidFill>
            </a:endParaRPr>
          </a:p>
        </p:txBody>
      </p:sp>
    </p:spTree>
    <p:extLst>
      <p:ext uri="{BB962C8B-B14F-4D97-AF65-F5344CB8AC3E}">
        <p14:creationId xmlns:p14="http://schemas.microsoft.com/office/powerpoint/2010/main" val="1076366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7" end="7"/>
                                            </p:txEl>
                                          </p:spTgt>
                                        </p:tgtEl>
                                        <p:attrNameLst>
                                          <p:attrName>style.visibility</p:attrName>
                                        </p:attrNameLst>
                                      </p:cBhvr>
                                      <p:to>
                                        <p:strVal val="visible"/>
                                      </p:to>
                                    </p:set>
                                    <p:animEffect transition="in" filter="fade">
                                      <p:cBhvr>
                                        <p:cTn id="7" dur="500"/>
                                        <p:tgtEl>
                                          <p:spTgt spid="17411">
                                            <p:txEl>
                                              <p:pRg st="7" end="7"/>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578"/>
                                        </p:tgtEl>
                                        <p:attrNameLst>
                                          <p:attrName>style.visibility</p:attrName>
                                        </p:attrNameLst>
                                      </p:cBhvr>
                                      <p:to>
                                        <p:strVal val="visible"/>
                                      </p:to>
                                    </p:set>
                                    <p:animEffect transition="in" filter="fade">
                                      <p:cBhvr>
                                        <p:cTn id="11" dur="500"/>
                                        <p:tgtEl>
                                          <p:spTgt spid="2457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CE39-6575-4C35-AA4A-6CBFAD425204}"/>
              </a:ext>
            </a:extLst>
          </p:cNvPr>
          <p:cNvSpPr>
            <a:spLocks noGrp="1"/>
          </p:cNvSpPr>
          <p:nvPr>
            <p:ph type="title"/>
          </p:nvPr>
        </p:nvSpPr>
        <p:spPr/>
        <p:txBody>
          <a:bodyPr/>
          <a:lstStyle/>
          <a:p>
            <a:r>
              <a:rPr lang="en-US" dirty="0"/>
              <a:t>Branch Coverage: Example 2</a:t>
            </a:r>
          </a:p>
        </p:txBody>
      </p:sp>
      <p:sp>
        <p:nvSpPr>
          <p:cNvPr id="3" name="Content Placeholder 2">
            <a:extLst>
              <a:ext uri="{FF2B5EF4-FFF2-40B4-BE49-F238E27FC236}">
                <a16:creationId xmlns:a16="http://schemas.microsoft.com/office/drawing/2014/main" id="{86CE4125-AA7B-41D2-A4C2-0E4F95EC8D96}"/>
              </a:ext>
            </a:extLst>
          </p:cNvPr>
          <p:cNvSpPr>
            <a:spLocks noGrp="1"/>
          </p:cNvSpPr>
          <p:nvPr>
            <p:ph idx="1"/>
          </p:nvPr>
        </p:nvSpPr>
        <p:spPr>
          <a:xfrm>
            <a:off x="900113" y="1560513"/>
            <a:ext cx="5616103" cy="1436439"/>
          </a:xfrm>
        </p:spPr>
        <p:txBody>
          <a:bodyPr/>
          <a:lstStyle/>
          <a:p>
            <a:r>
              <a:rPr lang="en-US" sz="2400" dirty="0"/>
              <a:t>In this example both statement and </a:t>
            </a:r>
            <a:r>
              <a:rPr lang="en-US" sz="2400" b="1" dirty="0"/>
              <a:t>branch coverage </a:t>
            </a:r>
            <a:r>
              <a:rPr lang="en-US" sz="2400" dirty="0"/>
              <a:t>will be 100% but still the test suite cannot catch the divide by zero fault</a:t>
            </a:r>
          </a:p>
        </p:txBody>
      </p:sp>
      <p:sp>
        <p:nvSpPr>
          <p:cNvPr id="4" name="Footer Placeholder 3">
            <a:extLst>
              <a:ext uri="{FF2B5EF4-FFF2-40B4-BE49-F238E27FC236}">
                <a16:creationId xmlns:a16="http://schemas.microsoft.com/office/drawing/2014/main" id="{DC15E5F2-D4C8-4EE7-ACDA-8D191A4C2C19}"/>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2BC90AA4-9397-4C33-B667-682C066E1AC4}"/>
              </a:ext>
            </a:extLst>
          </p:cNvPr>
          <p:cNvSpPr>
            <a:spLocks noGrp="1"/>
          </p:cNvSpPr>
          <p:nvPr>
            <p:ph type="sldNum" sz="quarter" idx="12"/>
          </p:nvPr>
        </p:nvSpPr>
        <p:spPr/>
        <p:txBody>
          <a:bodyPr/>
          <a:lstStyle/>
          <a:p>
            <a:fld id="{E0C33045-984B-4F44-A077-3B45BEEE9467}" type="slidenum">
              <a:rPr lang="ja-JP" altLang="en-US" smtClean="0"/>
              <a:pPr/>
              <a:t>46</a:t>
            </a:fld>
            <a:endParaRPr lang="en-US" altLang="ja-JP"/>
          </a:p>
        </p:txBody>
      </p:sp>
      <p:pic>
        <p:nvPicPr>
          <p:cNvPr id="12" name="Picture 11">
            <a:extLst>
              <a:ext uri="{FF2B5EF4-FFF2-40B4-BE49-F238E27FC236}">
                <a16:creationId xmlns:a16="http://schemas.microsoft.com/office/drawing/2014/main" id="{5F996D45-2A71-49BB-86F3-9722770AF9E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8333" t="13601" r="2751" b="66800"/>
          <a:stretch/>
        </p:blipFill>
        <p:spPr>
          <a:xfrm>
            <a:off x="755576" y="5157192"/>
            <a:ext cx="2644080" cy="1008112"/>
          </a:xfrm>
          <a:prstGeom prst="rect">
            <a:avLst/>
          </a:prstGeom>
        </p:spPr>
      </p:pic>
      <p:pic>
        <p:nvPicPr>
          <p:cNvPr id="13" name="Content Placeholder 6">
            <a:extLst>
              <a:ext uri="{FF2B5EF4-FFF2-40B4-BE49-F238E27FC236}">
                <a16:creationId xmlns:a16="http://schemas.microsoft.com/office/drawing/2014/main" id="{5540C8D5-621D-486C-8747-687CDA41DAA5}"/>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693" t="15564" r="60407" b="17237"/>
          <a:stretch/>
        </p:blipFill>
        <p:spPr bwMode="auto">
          <a:xfrm>
            <a:off x="3437840" y="3065239"/>
            <a:ext cx="2952328" cy="3024336"/>
          </a:xfrm>
          <a:prstGeom prst="rect">
            <a:avLst/>
          </a:prstGeom>
          <a:noFill/>
          <a:ln w="28575">
            <a:solidFill>
              <a:srgbClr val="FF9900"/>
            </a:solidFill>
            <a:miter lim="800000"/>
            <a:headEnd/>
            <a:tailEnd/>
          </a:ln>
          <a:effectLst/>
        </p:spPr>
      </p:pic>
      <p:pic>
        <p:nvPicPr>
          <p:cNvPr id="14" name="Picture 13">
            <a:extLst>
              <a:ext uri="{FF2B5EF4-FFF2-40B4-BE49-F238E27FC236}">
                <a16:creationId xmlns:a16="http://schemas.microsoft.com/office/drawing/2014/main" id="{224B9AA2-D1D3-4BBE-8014-ECB454F4535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0949" t="11200" r="32276" b="2002"/>
          <a:stretch/>
        </p:blipFill>
        <p:spPr>
          <a:xfrm>
            <a:off x="6372200" y="1628800"/>
            <a:ext cx="2448272" cy="4536504"/>
          </a:xfrm>
          <a:prstGeom prst="rect">
            <a:avLst/>
          </a:prstGeom>
        </p:spPr>
      </p:pic>
      <p:sp>
        <p:nvSpPr>
          <p:cNvPr id="15" name="Rectangle 14">
            <a:extLst>
              <a:ext uri="{FF2B5EF4-FFF2-40B4-BE49-F238E27FC236}">
                <a16:creationId xmlns:a16="http://schemas.microsoft.com/office/drawing/2014/main" id="{3FDE167A-94E3-4AC4-9FC2-03991EC3725A}"/>
              </a:ext>
            </a:extLst>
          </p:cNvPr>
          <p:cNvSpPr/>
          <p:nvPr/>
        </p:nvSpPr>
        <p:spPr>
          <a:xfrm>
            <a:off x="936091" y="3153742"/>
            <a:ext cx="2528536" cy="1815882"/>
          </a:xfrm>
          <a:prstGeom prst="rect">
            <a:avLst/>
          </a:prstGeom>
        </p:spPr>
        <p:txBody>
          <a:bodyPr wrap="square">
            <a:spAutoFit/>
          </a:bodyPr>
          <a:lstStyle/>
          <a:p>
            <a:r>
              <a:rPr lang="en-US" sz="1600" dirty="0">
                <a:solidFill>
                  <a:srgbClr val="FF0000"/>
                </a:solidFill>
              </a:rPr>
              <a:t>We need a more rigorous metrics to catch the bug: </a:t>
            </a:r>
          </a:p>
          <a:p>
            <a:endParaRPr lang="en-US" sz="1600" dirty="0">
              <a:solidFill>
                <a:srgbClr val="0070C0"/>
              </a:solidFill>
            </a:endParaRPr>
          </a:p>
          <a:p>
            <a:r>
              <a:rPr lang="en-US" sz="1600" dirty="0">
                <a:solidFill>
                  <a:srgbClr val="0070C0"/>
                </a:solidFill>
              </a:rPr>
              <a:t>Condition Coverage:</a:t>
            </a:r>
          </a:p>
          <a:p>
            <a:r>
              <a:rPr lang="en-US" sz="1600" dirty="0">
                <a:solidFill>
                  <a:srgbClr val="0070C0"/>
                </a:solidFill>
                <a:sym typeface="Wingdings" panose="05000000000000000000" pitchFamily="2" charset="2"/>
              </a:rPr>
              <a:t>make each condition True or False</a:t>
            </a:r>
            <a:r>
              <a:rPr lang="en-US" sz="1600" dirty="0">
                <a:solidFill>
                  <a:srgbClr val="0070C0"/>
                </a:solidFill>
              </a:rPr>
              <a:t> </a:t>
            </a:r>
          </a:p>
        </p:txBody>
      </p:sp>
    </p:spTree>
    <p:extLst>
      <p:ext uri="{BB962C8B-B14F-4D97-AF65-F5344CB8AC3E}">
        <p14:creationId xmlns:p14="http://schemas.microsoft.com/office/powerpoint/2010/main" val="219096457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dirty="0"/>
              <a:t>3. Condition Coverage</a:t>
            </a:r>
          </a:p>
        </p:txBody>
      </p:sp>
      <p:sp>
        <p:nvSpPr>
          <p:cNvPr id="18435" name="Rectangle 3"/>
          <p:cNvSpPr>
            <a:spLocks noGrp="1" noChangeArrowheads="1"/>
          </p:cNvSpPr>
          <p:nvPr>
            <p:ph idx="1"/>
          </p:nvPr>
        </p:nvSpPr>
        <p:spPr>
          <a:xfrm>
            <a:off x="1066800" y="1484784"/>
            <a:ext cx="7753672" cy="4752528"/>
          </a:xfrm>
        </p:spPr>
        <p:txBody>
          <a:bodyPr/>
          <a:lstStyle/>
          <a:p>
            <a:pPr algn="just">
              <a:lnSpc>
                <a:spcPct val="90000"/>
              </a:lnSpc>
            </a:pPr>
            <a:r>
              <a:rPr lang="en-US" sz="2000" b="0" dirty="0"/>
              <a:t>Condition coverage is a more powerful test coverage criteria</a:t>
            </a:r>
          </a:p>
          <a:p>
            <a:r>
              <a:rPr lang="en-CA" sz="2000" b="1" dirty="0"/>
              <a:t>Condition Coverage (CC) Criterion</a:t>
            </a:r>
            <a:r>
              <a:rPr lang="en-CA" sz="2000" dirty="0"/>
              <a:t>: Design a test set such that each individual condition in the program to be both True and False (regardless of the truth or falsity of  predicates combining those conditions) </a:t>
            </a:r>
            <a:r>
              <a:rPr lang="en-CA" sz="2000" dirty="0">
                <a:solidFill>
                  <a:srgbClr val="FF0000"/>
                </a:solidFill>
                <a:sym typeface="Wingdings" panose="05000000000000000000" pitchFamily="2" charset="2"/>
              </a:rPr>
              <a:t> this may cause branch coverage suffer though</a:t>
            </a:r>
            <a:endParaRPr lang="en-CA" sz="2000" dirty="0">
              <a:solidFill>
                <a:srgbClr val="FF0000"/>
              </a:solidFill>
            </a:endParaRPr>
          </a:p>
          <a:p>
            <a:r>
              <a:rPr lang="en-CA" sz="2000" dirty="0"/>
              <a:t>We should usually consider both branch (decision) and condition coverage together</a:t>
            </a:r>
          </a:p>
          <a:p>
            <a:r>
              <a:rPr lang="en-CA" sz="2000" dirty="0"/>
              <a:t>How?  by executing the program for each element in the set, </a:t>
            </a:r>
            <a:r>
              <a:rPr lang="en-CA" sz="2000" dirty="0">
                <a:solidFill>
                  <a:srgbClr val="FF0000"/>
                </a:solidFill>
              </a:rPr>
              <a:t>all possible values of the constituents of </a:t>
            </a:r>
            <a:r>
              <a:rPr lang="en-CA" sz="2000" i="1" dirty="0">
                <a:solidFill>
                  <a:srgbClr val="FF0000"/>
                </a:solidFill>
              </a:rPr>
              <a:t>compound conditions </a:t>
            </a:r>
            <a:r>
              <a:rPr lang="en-CA" sz="2000" dirty="0"/>
              <a:t>(defined below) are exercised at least once</a:t>
            </a:r>
          </a:p>
          <a:p>
            <a:endParaRPr lang="en-CA" sz="2000" b="0" dirty="0"/>
          </a:p>
          <a:p>
            <a:r>
              <a:rPr lang="en-CA" sz="2000" b="1" dirty="0"/>
              <a:t>Compound conditions</a:t>
            </a:r>
            <a:r>
              <a:rPr lang="en-CA" sz="2000" dirty="0"/>
              <a:t>: C1 and C2 or C3 … where Ci’s are relational expressions or Boolean </a:t>
            </a:r>
            <a:r>
              <a:rPr lang="en-US" sz="2000" dirty="0"/>
              <a:t>variables (atomic conditions)</a:t>
            </a:r>
            <a:endParaRPr lang="en-US" sz="2000" b="0" dirty="0"/>
          </a:p>
        </p:txBody>
      </p:sp>
      <p:sp>
        <p:nvSpPr>
          <p:cNvPr id="4" name="Slide Number Placeholder 4">
            <a:extLst>
              <a:ext uri="{FF2B5EF4-FFF2-40B4-BE49-F238E27FC236}">
                <a16:creationId xmlns:a16="http://schemas.microsoft.com/office/drawing/2014/main" id="{7796B33C-242F-4363-A666-3062A31986C4}"/>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47</a:t>
            </a:fld>
            <a:endParaRPr lang="en-US" altLang="ja-JP"/>
          </a:p>
        </p:txBody>
      </p:sp>
    </p:spTree>
    <p:extLst>
      <p:ext uri="{BB962C8B-B14F-4D97-AF65-F5344CB8AC3E}">
        <p14:creationId xmlns:p14="http://schemas.microsoft.com/office/powerpoint/2010/main" val="91527272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11DE-A2CE-4967-8604-CA32492CF5B5}"/>
              </a:ext>
            </a:extLst>
          </p:cNvPr>
          <p:cNvSpPr>
            <a:spLocks noGrp="1"/>
          </p:cNvSpPr>
          <p:nvPr>
            <p:ph type="title"/>
          </p:nvPr>
        </p:nvSpPr>
        <p:spPr/>
        <p:txBody>
          <a:bodyPr/>
          <a:lstStyle/>
          <a:p>
            <a:r>
              <a:rPr lang="en-US" dirty="0"/>
              <a:t>Condition Coverage - Example</a:t>
            </a:r>
          </a:p>
        </p:txBody>
      </p:sp>
      <p:sp>
        <p:nvSpPr>
          <p:cNvPr id="3" name="Content Placeholder 2">
            <a:extLst>
              <a:ext uri="{FF2B5EF4-FFF2-40B4-BE49-F238E27FC236}">
                <a16:creationId xmlns:a16="http://schemas.microsoft.com/office/drawing/2014/main" id="{176647A9-DA45-4B87-999D-F7514B58303E}"/>
              </a:ext>
            </a:extLst>
          </p:cNvPr>
          <p:cNvSpPr>
            <a:spLocks noGrp="1"/>
          </p:cNvSpPr>
          <p:nvPr>
            <p:ph idx="1"/>
          </p:nvPr>
        </p:nvSpPr>
        <p:spPr>
          <a:xfrm>
            <a:off x="900113" y="1488976"/>
            <a:ext cx="5616103" cy="1507976"/>
          </a:xfrm>
        </p:spPr>
        <p:txBody>
          <a:bodyPr/>
          <a:lstStyle/>
          <a:p>
            <a:r>
              <a:rPr lang="en-US" sz="2400" dirty="0"/>
              <a:t>Same example above, different test suite</a:t>
            </a:r>
          </a:p>
          <a:p>
            <a:r>
              <a:rPr lang="en-US" sz="2400" b="1" dirty="0"/>
              <a:t>Condition coverage </a:t>
            </a:r>
            <a:r>
              <a:rPr lang="en-US" sz="2400" dirty="0"/>
              <a:t>will be 100% however, branch (decision) coverage is only 50% (why?)</a:t>
            </a:r>
          </a:p>
        </p:txBody>
      </p:sp>
      <p:sp>
        <p:nvSpPr>
          <p:cNvPr id="4" name="Footer Placeholder 3">
            <a:extLst>
              <a:ext uri="{FF2B5EF4-FFF2-40B4-BE49-F238E27FC236}">
                <a16:creationId xmlns:a16="http://schemas.microsoft.com/office/drawing/2014/main" id="{6D50C256-F072-4A74-A0E0-4EE21B9BF781}"/>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29E827BA-280D-427E-93A1-8148BBE8289C}"/>
              </a:ext>
            </a:extLst>
          </p:cNvPr>
          <p:cNvSpPr>
            <a:spLocks noGrp="1"/>
          </p:cNvSpPr>
          <p:nvPr>
            <p:ph type="sldNum" sz="quarter" idx="12"/>
          </p:nvPr>
        </p:nvSpPr>
        <p:spPr/>
        <p:txBody>
          <a:bodyPr/>
          <a:lstStyle/>
          <a:p>
            <a:fld id="{E0C33045-984B-4F44-A077-3B45BEEE9467}" type="slidenum">
              <a:rPr lang="ja-JP" altLang="en-US" smtClean="0"/>
              <a:pPr/>
              <a:t>48</a:t>
            </a:fld>
            <a:endParaRPr lang="en-US" altLang="ja-JP"/>
          </a:p>
        </p:txBody>
      </p:sp>
      <p:pic>
        <p:nvPicPr>
          <p:cNvPr id="6" name="Content Placeholder 6">
            <a:extLst>
              <a:ext uri="{FF2B5EF4-FFF2-40B4-BE49-F238E27FC236}">
                <a16:creationId xmlns:a16="http://schemas.microsoft.com/office/drawing/2014/main" id="{56F026A0-17B0-411C-B85C-11DC46463E9A}"/>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693" t="15564" r="60407" b="17237"/>
          <a:stretch/>
        </p:blipFill>
        <p:spPr bwMode="auto">
          <a:xfrm>
            <a:off x="3437840" y="3065239"/>
            <a:ext cx="2952328" cy="3024336"/>
          </a:xfrm>
          <a:prstGeom prst="rect">
            <a:avLst/>
          </a:prstGeom>
          <a:noFill/>
          <a:ln w="28575">
            <a:solidFill>
              <a:srgbClr val="FF9900"/>
            </a:solidFill>
            <a:miter lim="800000"/>
            <a:headEnd/>
            <a:tailEnd/>
          </a:ln>
          <a:effectLst/>
        </p:spPr>
      </p:pic>
      <p:pic>
        <p:nvPicPr>
          <p:cNvPr id="7" name="Picture 6">
            <a:extLst>
              <a:ext uri="{FF2B5EF4-FFF2-40B4-BE49-F238E27FC236}">
                <a16:creationId xmlns:a16="http://schemas.microsoft.com/office/drawing/2014/main" id="{42E82836-CE2B-42BB-8797-57C8E3975F8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0949" t="11200" r="32276" b="2002"/>
          <a:stretch/>
        </p:blipFill>
        <p:spPr>
          <a:xfrm>
            <a:off x="6378557" y="1700808"/>
            <a:ext cx="2448272" cy="4464496"/>
          </a:xfrm>
          <a:prstGeom prst="rect">
            <a:avLst/>
          </a:prstGeom>
        </p:spPr>
      </p:pic>
      <p:sp>
        <p:nvSpPr>
          <p:cNvPr id="8" name="TextBox 7">
            <a:extLst>
              <a:ext uri="{FF2B5EF4-FFF2-40B4-BE49-F238E27FC236}">
                <a16:creationId xmlns:a16="http://schemas.microsoft.com/office/drawing/2014/main" id="{46C58C15-B7F1-45DA-9F9C-8519C8C0BE20}"/>
              </a:ext>
            </a:extLst>
          </p:cNvPr>
          <p:cNvSpPr txBox="1"/>
          <p:nvPr/>
        </p:nvSpPr>
        <p:spPr>
          <a:xfrm>
            <a:off x="1259632" y="5441791"/>
            <a:ext cx="2075120" cy="646331"/>
          </a:xfrm>
          <a:prstGeom prst="rect">
            <a:avLst/>
          </a:prstGeom>
          <a:noFill/>
          <a:ln w="28575">
            <a:solidFill>
              <a:srgbClr val="FF9900"/>
            </a:solidFill>
          </a:ln>
        </p:spPr>
        <p:txBody>
          <a:bodyPr wrap="none" rtlCol="0">
            <a:spAutoFit/>
          </a:bodyPr>
          <a:lstStyle/>
          <a:p>
            <a:r>
              <a:rPr lang="en-US" sz="1800" b="0" dirty="0"/>
              <a:t>Tests: (x=0, y=-5)</a:t>
            </a:r>
          </a:p>
          <a:p>
            <a:r>
              <a:rPr lang="en-US" sz="1800" b="0" dirty="0"/>
              <a:t>          (x=5, y=5)</a:t>
            </a:r>
          </a:p>
        </p:txBody>
      </p:sp>
      <p:sp>
        <p:nvSpPr>
          <p:cNvPr id="9" name="Rectangle 8">
            <a:extLst>
              <a:ext uri="{FF2B5EF4-FFF2-40B4-BE49-F238E27FC236}">
                <a16:creationId xmlns:a16="http://schemas.microsoft.com/office/drawing/2014/main" id="{972529F3-6B33-4458-9B38-CCAF072A00D3}"/>
              </a:ext>
            </a:extLst>
          </p:cNvPr>
          <p:cNvSpPr/>
          <p:nvPr/>
        </p:nvSpPr>
        <p:spPr>
          <a:xfrm>
            <a:off x="936091" y="3153742"/>
            <a:ext cx="2528536" cy="1323439"/>
          </a:xfrm>
          <a:prstGeom prst="rect">
            <a:avLst/>
          </a:prstGeom>
        </p:spPr>
        <p:txBody>
          <a:bodyPr wrap="square">
            <a:spAutoFit/>
          </a:bodyPr>
          <a:lstStyle/>
          <a:p>
            <a:r>
              <a:rPr lang="en-US" sz="1600" dirty="0">
                <a:solidFill>
                  <a:srgbClr val="FF0000"/>
                </a:solidFill>
              </a:rPr>
              <a:t>Therefore:</a:t>
            </a:r>
          </a:p>
          <a:p>
            <a:r>
              <a:rPr lang="en-US" sz="1600" dirty="0">
                <a:solidFill>
                  <a:srgbClr val="FF0000"/>
                </a:solidFill>
              </a:rPr>
              <a:t>We need to consider both branch and condition coverage! </a:t>
            </a:r>
          </a:p>
          <a:p>
            <a:endParaRPr lang="en-US" sz="1600" dirty="0">
              <a:solidFill>
                <a:srgbClr val="0070C0"/>
              </a:solidFill>
            </a:endParaRPr>
          </a:p>
        </p:txBody>
      </p:sp>
    </p:spTree>
    <p:extLst>
      <p:ext uri="{BB962C8B-B14F-4D97-AF65-F5344CB8AC3E}">
        <p14:creationId xmlns:p14="http://schemas.microsoft.com/office/powerpoint/2010/main" val="2839061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E87B-47A6-4ABD-B65B-8719C23019E4}"/>
              </a:ext>
            </a:extLst>
          </p:cNvPr>
          <p:cNvSpPr>
            <a:spLocks noGrp="1"/>
          </p:cNvSpPr>
          <p:nvPr>
            <p:ph type="title"/>
          </p:nvPr>
        </p:nvSpPr>
        <p:spPr/>
        <p:txBody>
          <a:bodyPr/>
          <a:lstStyle/>
          <a:p>
            <a:r>
              <a:rPr lang="en-US" dirty="0"/>
              <a:t>Condition Coverage</a:t>
            </a:r>
          </a:p>
        </p:txBody>
      </p:sp>
      <p:sp>
        <p:nvSpPr>
          <p:cNvPr id="3" name="Content Placeholder 2">
            <a:extLst>
              <a:ext uri="{FF2B5EF4-FFF2-40B4-BE49-F238E27FC236}">
                <a16:creationId xmlns:a16="http://schemas.microsoft.com/office/drawing/2014/main" id="{D0EFC08C-ADAE-41CA-9341-192F708794ED}"/>
              </a:ext>
            </a:extLst>
          </p:cNvPr>
          <p:cNvSpPr>
            <a:spLocks noGrp="1"/>
          </p:cNvSpPr>
          <p:nvPr>
            <p:ph idx="1"/>
          </p:nvPr>
        </p:nvSpPr>
        <p:spPr/>
        <p:txBody>
          <a:bodyPr/>
          <a:lstStyle/>
          <a:p>
            <a:r>
              <a:rPr lang="en-US" sz="2400" dirty="0"/>
              <a:t>Condition Coverage can uncover hidden edges</a:t>
            </a:r>
          </a:p>
          <a:p>
            <a:r>
              <a:rPr lang="en-CA" sz="2400" dirty="0"/>
              <a:t>Two equivalent programs: you would write the left </a:t>
            </a:r>
            <a:r>
              <a:rPr lang="en-US" sz="2400" dirty="0"/>
              <a:t>one</a:t>
            </a:r>
          </a:p>
          <a:p>
            <a:endParaRPr lang="en-US" sz="2400" dirty="0"/>
          </a:p>
          <a:p>
            <a:endParaRPr lang="en-US" sz="2400" dirty="0"/>
          </a:p>
          <a:p>
            <a:endParaRPr lang="en-US" sz="2400" dirty="0"/>
          </a:p>
          <a:p>
            <a:r>
              <a:rPr lang="en-US" sz="2400" dirty="0"/>
              <a:t>Edge coverage</a:t>
            </a:r>
          </a:p>
          <a:p>
            <a:pPr lvl="1"/>
            <a:r>
              <a:rPr lang="en-CA" sz="2400" dirty="0"/>
              <a:t>would not necessarily cover the “hidden” edges in the right one</a:t>
            </a:r>
          </a:p>
          <a:p>
            <a:pPr lvl="1"/>
            <a:r>
              <a:rPr lang="en-CA" sz="2400" dirty="0"/>
              <a:t>Example: C2 = false might not be covered</a:t>
            </a:r>
          </a:p>
          <a:p>
            <a:r>
              <a:rPr lang="en-CA" sz="2400" dirty="0"/>
              <a:t>Condition coverage would cover C2 = false</a:t>
            </a:r>
            <a:endParaRPr lang="en-US" sz="2400" dirty="0"/>
          </a:p>
        </p:txBody>
      </p:sp>
      <p:sp>
        <p:nvSpPr>
          <p:cNvPr id="4" name="Footer Placeholder 3">
            <a:extLst>
              <a:ext uri="{FF2B5EF4-FFF2-40B4-BE49-F238E27FC236}">
                <a16:creationId xmlns:a16="http://schemas.microsoft.com/office/drawing/2014/main" id="{38B2D6ED-B04D-468C-A559-3F3D914D0E15}"/>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4CA5F726-C4EF-43C3-A6AE-35713B0B397E}"/>
              </a:ext>
            </a:extLst>
          </p:cNvPr>
          <p:cNvSpPr>
            <a:spLocks noGrp="1"/>
          </p:cNvSpPr>
          <p:nvPr>
            <p:ph type="sldNum" sz="quarter" idx="12"/>
          </p:nvPr>
        </p:nvSpPr>
        <p:spPr/>
        <p:txBody>
          <a:bodyPr/>
          <a:lstStyle/>
          <a:p>
            <a:fld id="{E0C33045-984B-4F44-A077-3B45BEEE9467}" type="slidenum">
              <a:rPr lang="ja-JP" altLang="en-US" smtClean="0"/>
              <a:pPr/>
              <a:t>49</a:t>
            </a:fld>
            <a:endParaRPr lang="en-US" altLang="ja-JP"/>
          </a:p>
        </p:txBody>
      </p:sp>
      <p:pic>
        <p:nvPicPr>
          <p:cNvPr id="6" name="Picture 5">
            <a:extLst>
              <a:ext uri="{FF2B5EF4-FFF2-40B4-BE49-F238E27FC236}">
                <a16:creationId xmlns:a16="http://schemas.microsoft.com/office/drawing/2014/main" id="{0409074B-341B-4ECB-B327-8D9C92D7CA6A}"/>
              </a:ext>
            </a:extLst>
          </p:cNvPr>
          <p:cNvPicPr>
            <a:picLocks noChangeAspect="1"/>
          </p:cNvPicPr>
          <p:nvPr/>
        </p:nvPicPr>
        <p:blipFill>
          <a:blip r:embed="rId2"/>
          <a:stretch>
            <a:fillRect/>
          </a:stretch>
        </p:blipFill>
        <p:spPr>
          <a:xfrm>
            <a:off x="3707904" y="2564904"/>
            <a:ext cx="4032448" cy="1562046"/>
          </a:xfrm>
          <a:prstGeom prst="rect">
            <a:avLst/>
          </a:prstGeom>
        </p:spPr>
      </p:pic>
    </p:spTree>
    <p:extLst>
      <p:ext uri="{BB962C8B-B14F-4D97-AF65-F5344CB8AC3E}">
        <p14:creationId xmlns:p14="http://schemas.microsoft.com/office/powerpoint/2010/main" val="895216931"/>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Black- vs. White-box</a:t>
            </a:r>
          </a:p>
        </p:txBody>
      </p:sp>
      <p:sp>
        <p:nvSpPr>
          <p:cNvPr id="3" name="Content Placeholder 2"/>
          <p:cNvSpPr>
            <a:spLocks noGrp="1"/>
          </p:cNvSpPr>
          <p:nvPr>
            <p:ph idx="1"/>
          </p:nvPr>
        </p:nvSpPr>
        <p:spPr>
          <a:xfrm>
            <a:off x="899592" y="1412776"/>
            <a:ext cx="8028892" cy="1008112"/>
          </a:xfrm>
        </p:spPr>
        <p:txBody>
          <a:bodyPr/>
          <a:lstStyle/>
          <a:p>
            <a:r>
              <a:rPr lang="en-CA" sz="2800" dirty="0"/>
              <a:t>How do black- and white-box testing relate to one </a:t>
            </a:r>
            <a:r>
              <a:rPr lang="en-US" sz="2800" dirty="0"/>
              <a:t>another in real-world projects?</a:t>
            </a:r>
          </a:p>
        </p:txBody>
      </p:sp>
      <p:pic>
        <p:nvPicPr>
          <p:cNvPr id="4" name="Picture 3">
            <a:extLst>
              <a:ext uri="{FF2B5EF4-FFF2-40B4-BE49-F238E27FC236}">
                <a16:creationId xmlns:a16="http://schemas.microsoft.com/office/drawing/2014/main" id="{D3AC6E65-FAB4-44CF-8538-0A27962AFF8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331640" y="2420888"/>
            <a:ext cx="6703023" cy="3662982"/>
          </a:xfrm>
          <a:prstGeom prst="rect">
            <a:avLst/>
          </a:prstGeom>
        </p:spPr>
      </p:pic>
      <p:sp>
        <p:nvSpPr>
          <p:cNvPr id="5" name="Slide Number Placeholder 4">
            <a:extLst>
              <a:ext uri="{FF2B5EF4-FFF2-40B4-BE49-F238E27FC236}">
                <a16:creationId xmlns:a16="http://schemas.microsoft.com/office/drawing/2014/main" id="{446896E7-13C6-4A09-B374-AE1FB927700D}"/>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a:t>
            </a:fld>
            <a:endParaRPr lang="en-US" altLang="ja-JP"/>
          </a:p>
        </p:txBody>
      </p:sp>
    </p:spTree>
    <p:extLst>
      <p:ext uri="{BB962C8B-B14F-4D97-AF65-F5344CB8AC3E}">
        <p14:creationId xmlns:p14="http://schemas.microsoft.com/office/powerpoint/2010/main" val="3389028426"/>
      </p:ext>
    </p:extLst>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C090-696B-473A-87B4-80EA55D75C0F}"/>
              </a:ext>
            </a:extLst>
          </p:cNvPr>
          <p:cNvSpPr>
            <a:spLocks noGrp="1"/>
          </p:cNvSpPr>
          <p:nvPr>
            <p:ph type="title"/>
          </p:nvPr>
        </p:nvSpPr>
        <p:spPr/>
        <p:txBody>
          <a:bodyPr/>
          <a:lstStyle/>
          <a:p>
            <a:r>
              <a:rPr lang="en-US" sz="3600" dirty="0"/>
              <a:t>Condition vs. Decision Coverage</a:t>
            </a:r>
          </a:p>
        </p:txBody>
      </p:sp>
      <p:sp>
        <p:nvSpPr>
          <p:cNvPr id="3" name="Content Placeholder 2">
            <a:extLst>
              <a:ext uri="{FF2B5EF4-FFF2-40B4-BE49-F238E27FC236}">
                <a16:creationId xmlns:a16="http://schemas.microsoft.com/office/drawing/2014/main" id="{38D7EA12-7083-4A03-BC43-EF8CBE15D5D7}"/>
              </a:ext>
            </a:extLst>
          </p:cNvPr>
          <p:cNvSpPr>
            <a:spLocks noGrp="1"/>
          </p:cNvSpPr>
          <p:nvPr>
            <p:ph idx="1"/>
          </p:nvPr>
        </p:nvSpPr>
        <p:spPr>
          <a:xfrm>
            <a:off x="900113" y="1484784"/>
            <a:ext cx="8001000" cy="4532312"/>
          </a:xfrm>
        </p:spPr>
        <p:txBody>
          <a:bodyPr/>
          <a:lstStyle/>
          <a:p>
            <a:r>
              <a:rPr lang="en-CA" sz="2800" dirty="0"/>
              <a:t>For a compound predicate: </a:t>
            </a:r>
            <a:r>
              <a:rPr lang="en-CA" sz="2800" b="1" dirty="0">
                <a:latin typeface="Courier New" panose="02070309020205020404" pitchFamily="49" charset="0"/>
                <a:cs typeface="Courier New" panose="02070309020205020404" pitchFamily="49" charset="0"/>
              </a:rPr>
              <a:t>(a</a:t>
            </a:r>
            <a:r>
              <a:rPr lang="en-US" sz="2800" dirty="0">
                <a:latin typeface="Courier New" panose="02070309020205020404" pitchFamily="49" charset="0"/>
                <a:cs typeface="Courier New" panose="02070309020205020404" pitchFamily="49" charset="0"/>
                <a:sym typeface="Symbol" pitchFamily="18" charset="2"/>
              </a:rPr>
              <a:t></a:t>
            </a:r>
            <a:r>
              <a:rPr lang="en-CA" sz="2800" b="1" dirty="0">
                <a:latin typeface="Courier New" panose="02070309020205020404" pitchFamily="49" charset="0"/>
                <a:cs typeface="Courier New" panose="02070309020205020404" pitchFamily="49" charset="0"/>
              </a:rPr>
              <a:t>b)</a:t>
            </a:r>
            <a:r>
              <a:rPr lang="en-US" sz="2800" dirty="0">
                <a:latin typeface="Courier New" panose="02070309020205020404" pitchFamily="49" charset="0"/>
                <a:cs typeface="Courier New" panose="02070309020205020404" pitchFamily="49" charset="0"/>
                <a:sym typeface="Symbol" pitchFamily="18" charset="2"/>
              </a:rPr>
              <a:t></a:t>
            </a:r>
            <a:r>
              <a:rPr lang="en-CA" sz="2800" b="1" dirty="0">
                <a:latin typeface="Courier New" panose="02070309020205020404" pitchFamily="49" charset="0"/>
                <a:cs typeface="Courier New" panose="02070309020205020404" pitchFamily="49" charset="0"/>
              </a:rPr>
              <a:t>c </a:t>
            </a:r>
          </a:p>
          <a:p>
            <a:r>
              <a:rPr lang="en-US" sz="2800" dirty="0"/>
              <a:t>Decision coverage test suite T={TC1, TC2}, i.e. </a:t>
            </a:r>
            <a:r>
              <a:rPr lang="en-US" sz="2800" u="sng" dirty="0"/>
              <a:t>make the compound predicate True and False</a:t>
            </a:r>
          </a:p>
          <a:p>
            <a:pPr lvl="1"/>
            <a:r>
              <a:rPr lang="fr-FR" sz="2400" dirty="0"/>
              <a:t>TC1= &lt;a=T, b=F, c=F&gt; </a:t>
            </a:r>
          </a:p>
          <a:p>
            <a:pPr lvl="1"/>
            <a:r>
              <a:rPr lang="en-US" sz="2400" dirty="0"/>
              <a:t>TC2= &lt;a=F, b=F, c=F&gt; </a:t>
            </a:r>
          </a:p>
          <a:p>
            <a:r>
              <a:rPr lang="fr-FR" sz="2800" dirty="0"/>
              <a:t>Condition </a:t>
            </a:r>
            <a:r>
              <a:rPr lang="fr-FR" sz="2800" dirty="0" err="1"/>
              <a:t>coverage</a:t>
            </a:r>
            <a:r>
              <a:rPr lang="fr-FR" sz="2800" dirty="0"/>
              <a:t> test suite </a:t>
            </a:r>
          </a:p>
          <a:p>
            <a:pPr marL="0" indent="0">
              <a:buNone/>
            </a:pPr>
            <a:r>
              <a:rPr lang="fr-FR" sz="2800" dirty="0"/>
              <a:t>    T={TC3, TC4}, i.e. </a:t>
            </a:r>
            <a:r>
              <a:rPr lang="fr-FR" sz="2800" u="sng" dirty="0" err="1"/>
              <a:t>make</a:t>
            </a:r>
            <a:r>
              <a:rPr lang="fr-FR" sz="2800" u="sng" dirty="0"/>
              <a:t> </a:t>
            </a:r>
            <a:r>
              <a:rPr lang="fr-FR" sz="2800" u="sng" dirty="0" err="1"/>
              <a:t>individual</a:t>
            </a:r>
            <a:endParaRPr lang="fr-FR" sz="2800" u="sng" dirty="0"/>
          </a:p>
          <a:p>
            <a:pPr marL="0" indent="0">
              <a:buNone/>
            </a:pPr>
            <a:r>
              <a:rPr lang="fr-FR" sz="2800" dirty="0"/>
              <a:t>     </a:t>
            </a:r>
            <a:r>
              <a:rPr lang="fr-FR" sz="2800" u="sng" dirty="0"/>
              <a:t>conditions </a:t>
            </a:r>
            <a:r>
              <a:rPr lang="fr-FR" sz="2800" u="sng" dirty="0" err="1"/>
              <a:t>True</a:t>
            </a:r>
            <a:r>
              <a:rPr lang="fr-FR" sz="2800" u="sng" dirty="0"/>
              <a:t> and False</a:t>
            </a:r>
          </a:p>
          <a:p>
            <a:pPr lvl="1"/>
            <a:r>
              <a:rPr lang="fr-FR" sz="2400" dirty="0"/>
              <a:t>TC3= &lt;a=T, b=F, c=T&gt; </a:t>
            </a:r>
          </a:p>
          <a:p>
            <a:pPr lvl="1"/>
            <a:r>
              <a:rPr lang="fr-FR" sz="2400" dirty="0"/>
              <a:t>TC4= &lt;a=F, b=T, c=F&gt;</a:t>
            </a:r>
            <a:endParaRPr lang="en-US" sz="2400" dirty="0"/>
          </a:p>
        </p:txBody>
      </p:sp>
      <p:sp>
        <p:nvSpPr>
          <p:cNvPr id="4" name="Footer Placeholder 3">
            <a:extLst>
              <a:ext uri="{FF2B5EF4-FFF2-40B4-BE49-F238E27FC236}">
                <a16:creationId xmlns:a16="http://schemas.microsoft.com/office/drawing/2014/main" id="{58D8F6F1-06F5-4B89-B409-698CE41362BB}"/>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2D579C3D-3838-4D6F-84CF-780577C034E4}"/>
              </a:ext>
            </a:extLst>
          </p:cNvPr>
          <p:cNvSpPr>
            <a:spLocks noGrp="1"/>
          </p:cNvSpPr>
          <p:nvPr>
            <p:ph type="sldNum" sz="quarter" idx="12"/>
          </p:nvPr>
        </p:nvSpPr>
        <p:spPr/>
        <p:txBody>
          <a:bodyPr/>
          <a:lstStyle/>
          <a:p>
            <a:fld id="{E0C33045-984B-4F44-A077-3B45BEEE9467}" type="slidenum">
              <a:rPr lang="ja-JP" altLang="en-US" smtClean="0"/>
              <a:pPr/>
              <a:t>50</a:t>
            </a:fld>
            <a:endParaRPr lang="en-US" altLang="ja-JP"/>
          </a:p>
        </p:txBody>
      </p:sp>
      <p:grpSp>
        <p:nvGrpSpPr>
          <p:cNvPr id="6" name="Group 5">
            <a:extLst>
              <a:ext uri="{FF2B5EF4-FFF2-40B4-BE49-F238E27FC236}">
                <a16:creationId xmlns:a16="http://schemas.microsoft.com/office/drawing/2014/main" id="{C28BF344-9D0A-4A8B-A8DB-9F8F1E63C33A}"/>
              </a:ext>
            </a:extLst>
          </p:cNvPr>
          <p:cNvGrpSpPr>
            <a:grpSpLocks/>
          </p:cNvGrpSpPr>
          <p:nvPr/>
        </p:nvGrpSpPr>
        <p:grpSpPr bwMode="auto">
          <a:xfrm>
            <a:off x="6012238" y="3501008"/>
            <a:ext cx="2952250" cy="1892053"/>
            <a:chOff x="1297" y="873"/>
            <a:chExt cx="2097" cy="1464"/>
          </a:xfrm>
        </p:grpSpPr>
        <p:grpSp>
          <p:nvGrpSpPr>
            <p:cNvPr id="7" name="Group 6">
              <a:extLst>
                <a:ext uri="{FF2B5EF4-FFF2-40B4-BE49-F238E27FC236}">
                  <a16:creationId xmlns:a16="http://schemas.microsoft.com/office/drawing/2014/main" id="{E61595E9-36AA-4F57-8E5F-4D8FC4F6372D}"/>
                </a:ext>
              </a:extLst>
            </p:cNvPr>
            <p:cNvGrpSpPr>
              <a:grpSpLocks/>
            </p:cNvGrpSpPr>
            <p:nvPr/>
          </p:nvGrpSpPr>
          <p:grpSpPr bwMode="auto">
            <a:xfrm>
              <a:off x="1811" y="873"/>
              <a:ext cx="1080" cy="1464"/>
              <a:chOff x="1811" y="873"/>
              <a:chExt cx="1080" cy="1464"/>
            </a:xfrm>
          </p:grpSpPr>
          <p:grpSp>
            <p:nvGrpSpPr>
              <p:cNvPr id="12" name="Group 11">
                <a:extLst>
                  <a:ext uri="{FF2B5EF4-FFF2-40B4-BE49-F238E27FC236}">
                    <a16:creationId xmlns:a16="http://schemas.microsoft.com/office/drawing/2014/main" id="{392A987D-BD17-4DC1-950E-AF28B0C60F91}"/>
                  </a:ext>
                </a:extLst>
              </p:cNvPr>
              <p:cNvGrpSpPr>
                <a:grpSpLocks/>
              </p:cNvGrpSpPr>
              <p:nvPr/>
            </p:nvGrpSpPr>
            <p:grpSpPr bwMode="auto">
              <a:xfrm>
                <a:off x="2176" y="2041"/>
                <a:ext cx="350" cy="296"/>
                <a:chOff x="4738" y="2684"/>
                <a:chExt cx="350" cy="296"/>
              </a:xfrm>
            </p:grpSpPr>
            <p:sp>
              <p:nvSpPr>
                <p:cNvPr id="28" name="Oval 27">
                  <a:extLst>
                    <a:ext uri="{FF2B5EF4-FFF2-40B4-BE49-F238E27FC236}">
                      <a16:creationId xmlns:a16="http://schemas.microsoft.com/office/drawing/2014/main" id="{8275DB09-EB41-45EF-975D-0CABE98D1845}"/>
                    </a:ext>
                  </a:extLst>
                </p:cNvPr>
                <p:cNvSpPr>
                  <a:spLocks noChangeArrowheads="1"/>
                </p:cNvSpPr>
                <p:nvPr/>
              </p:nvSpPr>
              <p:spPr bwMode="auto">
                <a:xfrm>
                  <a:off x="4738" y="2684"/>
                  <a:ext cx="350" cy="296"/>
                </a:xfrm>
                <a:prstGeom prst="ellipse">
                  <a:avLst/>
                </a:prstGeom>
                <a:solidFill>
                  <a:schemeClr val="accent2"/>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sp>
              <p:nvSpPr>
                <p:cNvPr id="29" name="Text Box 8">
                  <a:extLst>
                    <a:ext uri="{FF2B5EF4-FFF2-40B4-BE49-F238E27FC236}">
                      <a16:creationId xmlns:a16="http://schemas.microsoft.com/office/drawing/2014/main" id="{0A04BBDD-25EF-4A55-8BEB-C8237E690FD0}"/>
                    </a:ext>
                  </a:extLst>
                </p:cNvPr>
                <p:cNvSpPr txBox="1">
                  <a:spLocks noChangeArrowheads="1"/>
                </p:cNvSpPr>
                <p:nvPr/>
              </p:nvSpPr>
              <p:spPr bwMode="auto">
                <a:xfrm>
                  <a:off x="4815" y="2707"/>
                  <a:ext cx="212" cy="26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600">
                      <a:solidFill>
                        <a:srgbClr val="FF0000"/>
                      </a:solidFill>
                      <a:latin typeface="Gill Sans MT" pitchFamily="34" charset="0"/>
                    </a:rPr>
                    <a:t>4</a:t>
                  </a:r>
                </a:p>
              </p:txBody>
            </p:sp>
          </p:grpSp>
          <p:grpSp>
            <p:nvGrpSpPr>
              <p:cNvPr id="13" name="Group 12">
                <a:extLst>
                  <a:ext uri="{FF2B5EF4-FFF2-40B4-BE49-F238E27FC236}">
                    <a16:creationId xmlns:a16="http://schemas.microsoft.com/office/drawing/2014/main" id="{76010F8B-8E49-4DA6-9E3A-3E8C8A8627EF}"/>
                  </a:ext>
                </a:extLst>
              </p:cNvPr>
              <p:cNvGrpSpPr>
                <a:grpSpLocks/>
              </p:cNvGrpSpPr>
              <p:nvPr/>
            </p:nvGrpSpPr>
            <p:grpSpPr bwMode="auto">
              <a:xfrm>
                <a:off x="2176" y="1067"/>
                <a:ext cx="350" cy="296"/>
                <a:chOff x="3838" y="2684"/>
                <a:chExt cx="350" cy="296"/>
              </a:xfrm>
            </p:grpSpPr>
            <p:sp>
              <p:nvSpPr>
                <p:cNvPr id="26" name="Oval 25">
                  <a:extLst>
                    <a:ext uri="{FF2B5EF4-FFF2-40B4-BE49-F238E27FC236}">
                      <a16:creationId xmlns:a16="http://schemas.microsoft.com/office/drawing/2014/main" id="{11E275DD-AC2F-4867-A07D-E0DDB3992389}"/>
                    </a:ext>
                  </a:extLst>
                </p:cNvPr>
                <p:cNvSpPr>
                  <a:spLocks noChangeArrowheads="1"/>
                </p:cNvSpPr>
                <p:nvPr/>
              </p:nvSpPr>
              <p:spPr bwMode="auto">
                <a:xfrm>
                  <a:off x="3838" y="2684"/>
                  <a:ext cx="350" cy="296"/>
                </a:xfrm>
                <a:prstGeom prst="ellipse">
                  <a:avLst/>
                </a:prstGeom>
                <a:solidFill>
                  <a:schemeClr val="accent2"/>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sp>
              <p:nvSpPr>
                <p:cNvPr id="27" name="Text Box 11">
                  <a:extLst>
                    <a:ext uri="{FF2B5EF4-FFF2-40B4-BE49-F238E27FC236}">
                      <a16:creationId xmlns:a16="http://schemas.microsoft.com/office/drawing/2014/main" id="{35BE5CBA-157B-4206-B7EF-BB77BBD72195}"/>
                    </a:ext>
                  </a:extLst>
                </p:cNvPr>
                <p:cNvSpPr txBox="1">
                  <a:spLocks noChangeArrowheads="1"/>
                </p:cNvSpPr>
                <p:nvPr/>
              </p:nvSpPr>
              <p:spPr bwMode="auto">
                <a:xfrm>
                  <a:off x="3915" y="2707"/>
                  <a:ext cx="212" cy="26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600" dirty="0">
                      <a:solidFill>
                        <a:srgbClr val="FF0000"/>
                      </a:solidFill>
                      <a:latin typeface="Helvetica" panose="020B0604020202020204" pitchFamily="34" charset="0"/>
                      <a:cs typeface="Helvetica" panose="020B0604020202020204" pitchFamily="34" charset="0"/>
                    </a:rPr>
                    <a:t>1</a:t>
                  </a:r>
                </a:p>
              </p:txBody>
            </p:sp>
          </p:grpSp>
          <p:sp>
            <p:nvSpPr>
              <p:cNvPr id="14" name="Line 12">
                <a:extLst>
                  <a:ext uri="{FF2B5EF4-FFF2-40B4-BE49-F238E27FC236}">
                    <a16:creationId xmlns:a16="http://schemas.microsoft.com/office/drawing/2014/main" id="{B06A03BB-29DA-4687-B3F5-F7EB1AACEAEB}"/>
                  </a:ext>
                </a:extLst>
              </p:cNvPr>
              <p:cNvSpPr>
                <a:spLocks noChangeShapeType="1"/>
              </p:cNvSpPr>
              <p:nvPr/>
            </p:nvSpPr>
            <p:spPr bwMode="auto">
              <a:xfrm flipV="1">
                <a:off x="2098" y="1352"/>
                <a:ext cx="194" cy="235"/>
              </a:xfrm>
              <a:prstGeom prst="line">
                <a:avLst/>
              </a:prstGeom>
              <a:no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sp>
            <p:nvSpPr>
              <p:cNvPr id="15" name="Line 13">
                <a:extLst>
                  <a:ext uri="{FF2B5EF4-FFF2-40B4-BE49-F238E27FC236}">
                    <a16:creationId xmlns:a16="http://schemas.microsoft.com/office/drawing/2014/main" id="{73B46E5C-F747-430F-867A-C6CAB38D3B1F}"/>
                  </a:ext>
                </a:extLst>
              </p:cNvPr>
              <p:cNvSpPr>
                <a:spLocks noChangeShapeType="1"/>
              </p:cNvSpPr>
              <p:nvPr/>
            </p:nvSpPr>
            <p:spPr bwMode="auto">
              <a:xfrm>
                <a:off x="2106" y="1826"/>
                <a:ext cx="146" cy="22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sp>
            <p:nvSpPr>
              <p:cNvPr id="16" name="Line 14">
                <a:extLst>
                  <a:ext uri="{FF2B5EF4-FFF2-40B4-BE49-F238E27FC236}">
                    <a16:creationId xmlns:a16="http://schemas.microsoft.com/office/drawing/2014/main" id="{4CB35D1C-ACEB-4100-BA9B-34E5D521083F}"/>
                  </a:ext>
                </a:extLst>
              </p:cNvPr>
              <p:cNvSpPr>
                <a:spLocks noChangeShapeType="1"/>
              </p:cNvSpPr>
              <p:nvPr/>
            </p:nvSpPr>
            <p:spPr bwMode="auto">
              <a:xfrm>
                <a:off x="2448" y="1347"/>
                <a:ext cx="144" cy="24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sp>
            <p:nvSpPr>
              <p:cNvPr id="17" name="Line 15">
                <a:extLst>
                  <a:ext uri="{FF2B5EF4-FFF2-40B4-BE49-F238E27FC236}">
                    <a16:creationId xmlns:a16="http://schemas.microsoft.com/office/drawing/2014/main" id="{664E087D-251B-4B2D-96BA-FF41D7F26B8D}"/>
                  </a:ext>
                </a:extLst>
              </p:cNvPr>
              <p:cNvSpPr>
                <a:spLocks noChangeShapeType="1"/>
              </p:cNvSpPr>
              <p:nvPr/>
            </p:nvSpPr>
            <p:spPr bwMode="auto">
              <a:xfrm>
                <a:off x="2351" y="873"/>
                <a:ext cx="0" cy="18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grpSp>
            <p:nvGrpSpPr>
              <p:cNvPr id="18" name="Group 17">
                <a:extLst>
                  <a:ext uri="{FF2B5EF4-FFF2-40B4-BE49-F238E27FC236}">
                    <a16:creationId xmlns:a16="http://schemas.microsoft.com/office/drawing/2014/main" id="{9DFD873D-73A8-49D5-994B-4D926E814C93}"/>
                  </a:ext>
                </a:extLst>
              </p:cNvPr>
              <p:cNvGrpSpPr>
                <a:grpSpLocks/>
              </p:cNvGrpSpPr>
              <p:nvPr/>
            </p:nvGrpSpPr>
            <p:grpSpPr bwMode="auto">
              <a:xfrm>
                <a:off x="1811" y="1554"/>
                <a:ext cx="1080" cy="296"/>
                <a:chOff x="1567" y="1522"/>
                <a:chExt cx="1080" cy="296"/>
              </a:xfrm>
            </p:grpSpPr>
            <p:grpSp>
              <p:nvGrpSpPr>
                <p:cNvPr id="20" name="Group 19">
                  <a:extLst>
                    <a:ext uri="{FF2B5EF4-FFF2-40B4-BE49-F238E27FC236}">
                      <a16:creationId xmlns:a16="http://schemas.microsoft.com/office/drawing/2014/main" id="{C3AFB815-D42C-4BC2-836E-3E1D446B5FB0}"/>
                    </a:ext>
                  </a:extLst>
                </p:cNvPr>
                <p:cNvGrpSpPr>
                  <a:grpSpLocks/>
                </p:cNvGrpSpPr>
                <p:nvPr/>
              </p:nvGrpSpPr>
              <p:grpSpPr bwMode="auto">
                <a:xfrm>
                  <a:off x="1567" y="1522"/>
                  <a:ext cx="350" cy="296"/>
                  <a:chOff x="4288" y="1746"/>
                  <a:chExt cx="350" cy="296"/>
                </a:xfrm>
              </p:grpSpPr>
              <p:sp>
                <p:nvSpPr>
                  <p:cNvPr id="24" name="Oval 23">
                    <a:extLst>
                      <a:ext uri="{FF2B5EF4-FFF2-40B4-BE49-F238E27FC236}">
                        <a16:creationId xmlns:a16="http://schemas.microsoft.com/office/drawing/2014/main" id="{85C16F1E-20B5-4287-B477-C1E2EB5D0CE8}"/>
                      </a:ext>
                    </a:extLst>
                  </p:cNvPr>
                  <p:cNvSpPr>
                    <a:spLocks noChangeArrowheads="1"/>
                  </p:cNvSpPr>
                  <p:nvPr/>
                </p:nvSpPr>
                <p:spPr bwMode="auto">
                  <a:xfrm>
                    <a:off x="4288" y="1746"/>
                    <a:ext cx="350" cy="296"/>
                  </a:xfrm>
                  <a:prstGeom prst="ellipse">
                    <a:avLst/>
                  </a:prstGeom>
                  <a:solidFill>
                    <a:schemeClr val="accent2"/>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sp>
                <p:nvSpPr>
                  <p:cNvPr id="25" name="Text Box 19">
                    <a:extLst>
                      <a:ext uri="{FF2B5EF4-FFF2-40B4-BE49-F238E27FC236}">
                        <a16:creationId xmlns:a16="http://schemas.microsoft.com/office/drawing/2014/main" id="{D252D1D7-23DC-4738-B810-1FE95E8D8404}"/>
                      </a:ext>
                    </a:extLst>
                  </p:cNvPr>
                  <p:cNvSpPr txBox="1">
                    <a:spLocks noChangeArrowheads="1"/>
                  </p:cNvSpPr>
                  <p:nvPr/>
                </p:nvSpPr>
                <p:spPr bwMode="auto">
                  <a:xfrm>
                    <a:off x="4349" y="1769"/>
                    <a:ext cx="212" cy="26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dirty="0">
                        <a:solidFill>
                          <a:srgbClr val="FF0000"/>
                        </a:solidFill>
                        <a:latin typeface="Gill Sans MT" pitchFamily="34" charset="0"/>
                      </a:rPr>
                      <a:t>2</a:t>
                    </a:r>
                  </a:p>
                </p:txBody>
              </p:sp>
            </p:grpSp>
            <p:grpSp>
              <p:nvGrpSpPr>
                <p:cNvPr id="21" name="Group 20">
                  <a:extLst>
                    <a:ext uri="{FF2B5EF4-FFF2-40B4-BE49-F238E27FC236}">
                      <a16:creationId xmlns:a16="http://schemas.microsoft.com/office/drawing/2014/main" id="{AB1EFBE4-FE7A-4C0D-BBAA-4462DC4451BC}"/>
                    </a:ext>
                  </a:extLst>
                </p:cNvPr>
                <p:cNvGrpSpPr>
                  <a:grpSpLocks/>
                </p:cNvGrpSpPr>
                <p:nvPr/>
              </p:nvGrpSpPr>
              <p:grpSpPr bwMode="auto">
                <a:xfrm>
                  <a:off x="2297" y="1522"/>
                  <a:ext cx="350" cy="296"/>
                  <a:chOff x="4288" y="1746"/>
                  <a:chExt cx="350" cy="296"/>
                </a:xfrm>
              </p:grpSpPr>
              <p:sp>
                <p:nvSpPr>
                  <p:cNvPr id="22" name="Oval 21">
                    <a:extLst>
                      <a:ext uri="{FF2B5EF4-FFF2-40B4-BE49-F238E27FC236}">
                        <a16:creationId xmlns:a16="http://schemas.microsoft.com/office/drawing/2014/main" id="{76CC9E90-73B1-4E76-9A62-147661DA7E4B}"/>
                      </a:ext>
                    </a:extLst>
                  </p:cNvPr>
                  <p:cNvSpPr>
                    <a:spLocks noChangeArrowheads="1"/>
                  </p:cNvSpPr>
                  <p:nvPr/>
                </p:nvSpPr>
                <p:spPr bwMode="auto">
                  <a:xfrm>
                    <a:off x="4288" y="1746"/>
                    <a:ext cx="350" cy="296"/>
                  </a:xfrm>
                  <a:prstGeom prst="ellipse">
                    <a:avLst/>
                  </a:prstGeom>
                  <a:solidFill>
                    <a:schemeClr val="accent2"/>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sp>
                <p:nvSpPr>
                  <p:cNvPr id="23" name="Text Box 22">
                    <a:extLst>
                      <a:ext uri="{FF2B5EF4-FFF2-40B4-BE49-F238E27FC236}">
                        <a16:creationId xmlns:a16="http://schemas.microsoft.com/office/drawing/2014/main" id="{E6F017CF-9A1B-4728-814D-ED2B1BFED684}"/>
                      </a:ext>
                    </a:extLst>
                  </p:cNvPr>
                  <p:cNvSpPr txBox="1">
                    <a:spLocks noChangeArrowheads="1"/>
                  </p:cNvSpPr>
                  <p:nvPr/>
                </p:nvSpPr>
                <p:spPr bwMode="auto">
                  <a:xfrm>
                    <a:off x="4349" y="1769"/>
                    <a:ext cx="212" cy="26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600">
                        <a:solidFill>
                          <a:srgbClr val="FF0000"/>
                        </a:solidFill>
                        <a:latin typeface="Gill Sans MT" pitchFamily="34" charset="0"/>
                      </a:rPr>
                      <a:t>3</a:t>
                    </a:r>
                  </a:p>
                </p:txBody>
              </p:sp>
            </p:grpSp>
          </p:grpSp>
          <p:sp>
            <p:nvSpPr>
              <p:cNvPr id="19" name="Line 23">
                <a:extLst>
                  <a:ext uri="{FF2B5EF4-FFF2-40B4-BE49-F238E27FC236}">
                    <a16:creationId xmlns:a16="http://schemas.microsoft.com/office/drawing/2014/main" id="{5FA8C195-B7A2-410F-9770-3EFDB3CB97FF}"/>
                  </a:ext>
                </a:extLst>
              </p:cNvPr>
              <p:cNvSpPr>
                <a:spLocks noChangeShapeType="1"/>
              </p:cNvSpPr>
              <p:nvPr/>
            </p:nvSpPr>
            <p:spPr bwMode="auto">
              <a:xfrm flipH="1">
                <a:off x="2452" y="1814"/>
                <a:ext cx="134" cy="24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600">
                  <a:solidFill>
                    <a:srgbClr val="FF0000"/>
                  </a:solidFill>
                </a:endParaRPr>
              </a:p>
            </p:txBody>
          </p:sp>
        </p:grpSp>
        <p:sp>
          <p:nvSpPr>
            <p:cNvPr id="8" name="Text Box 24">
              <a:extLst>
                <a:ext uri="{FF2B5EF4-FFF2-40B4-BE49-F238E27FC236}">
                  <a16:creationId xmlns:a16="http://schemas.microsoft.com/office/drawing/2014/main" id="{008C13DE-03F9-4B1B-99FC-7435FA5CE1DD}"/>
                </a:ext>
              </a:extLst>
            </p:cNvPr>
            <p:cNvSpPr txBox="1">
              <a:spLocks noChangeArrowheads="1"/>
            </p:cNvSpPr>
            <p:nvPr/>
          </p:nvSpPr>
          <p:spPr bwMode="auto">
            <a:xfrm>
              <a:off x="2468" y="1300"/>
              <a:ext cx="926" cy="214"/>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sz="1200" dirty="0">
                  <a:solidFill>
                    <a:srgbClr val="FF0000"/>
                  </a:solidFill>
                  <a:latin typeface="Helvetica" panose="020B0604020202020204" pitchFamily="34" charset="0"/>
                  <a:cs typeface="Helvetica" panose="020B0604020202020204" pitchFamily="34" charset="0"/>
                </a:rPr>
                <a:t>(a OR b) OR c</a:t>
              </a:r>
            </a:p>
          </p:txBody>
        </p:sp>
        <p:sp>
          <p:nvSpPr>
            <p:cNvPr id="9" name="Text Box 25">
              <a:extLst>
                <a:ext uri="{FF2B5EF4-FFF2-40B4-BE49-F238E27FC236}">
                  <a16:creationId xmlns:a16="http://schemas.microsoft.com/office/drawing/2014/main" id="{2E75F158-000A-46E1-892B-1AB46C4FCC45}"/>
                </a:ext>
              </a:extLst>
            </p:cNvPr>
            <p:cNvSpPr txBox="1">
              <a:spLocks noChangeArrowheads="1"/>
            </p:cNvSpPr>
            <p:nvPr/>
          </p:nvSpPr>
          <p:spPr bwMode="auto">
            <a:xfrm>
              <a:off x="1297" y="1311"/>
              <a:ext cx="959" cy="214"/>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spcBef>
                  <a:spcPct val="50000"/>
                </a:spcBef>
              </a:pPr>
              <a:r>
                <a:rPr lang="en-US" sz="1200" dirty="0">
                  <a:solidFill>
                    <a:srgbClr val="FF0000"/>
                  </a:solidFill>
                  <a:latin typeface="Helvetica" panose="020B0604020202020204" pitchFamily="34" charset="0"/>
                  <a:cs typeface="Helvetica" panose="020B0604020202020204" pitchFamily="34" charset="0"/>
                </a:rPr>
                <a:t>!(a OR b) OR c</a:t>
              </a:r>
            </a:p>
          </p:txBody>
        </p:sp>
      </p:grpSp>
      <p:sp>
        <p:nvSpPr>
          <p:cNvPr id="10" name="TextBox 9"/>
          <p:cNvSpPr txBox="1"/>
          <p:nvPr/>
        </p:nvSpPr>
        <p:spPr>
          <a:xfrm>
            <a:off x="4974121" y="3150540"/>
            <a:ext cx="2736647" cy="338554"/>
          </a:xfrm>
          <a:prstGeom prst="rect">
            <a:avLst/>
          </a:prstGeom>
          <a:noFill/>
        </p:spPr>
        <p:txBody>
          <a:bodyPr wrap="none" rtlCol="0">
            <a:spAutoFit/>
          </a:bodyPr>
          <a:lstStyle/>
          <a:p>
            <a:r>
              <a:rPr lang="en-US" sz="1600" dirty="0">
                <a:solidFill>
                  <a:schemeClr val="accent1">
                    <a:lumMod val="75000"/>
                  </a:schemeClr>
                </a:solidFill>
              </a:rPr>
              <a:t>100% decision coverage</a:t>
            </a:r>
            <a:endParaRPr lang="en-CA" sz="1600" dirty="0">
              <a:solidFill>
                <a:schemeClr val="accent1">
                  <a:lumMod val="75000"/>
                </a:schemeClr>
              </a:solidFill>
            </a:endParaRPr>
          </a:p>
        </p:txBody>
      </p:sp>
      <p:sp>
        <p:nvSpPr>
          <p:cNvPr id="30" name="TextBox 29"/>
          <p:cNvSpPr txBox="1"/>
          <p:nvPr/>
        </p:nvSpPr>
        <p:spPr>
          <a:xfrm>
            <a:off x="5039843" y="5610726"/>
            <a:ext cx="2720617" cy="338554"/>
          </a:xfrm>
          <a:prstGeom prst="rect">
            <a:avLst/>
          </a:prstGeom>
          <a:noFill/>
        </p:spPr>
        <p:txBody>
          <a:bodyPr wrap="none" rtlCol="0">
            <a:spAutoFit/>
          </a:bodyPr>
          <a:lstStyle/>
          <a:p>
            <a:r>
              <a:rPr lang="en-US" sz="1600" dirty="0">
                <a:solidFill>
                  <a:schemeClr val="accent1">
                    <a:lumMod val="75000"/>
                  </a:schemeClr>
                </a:solidFill>
              </a:rPr>
              <a:t>50% condition coverage</a:t>
            </a:r>
            <a:endParaRPr lang="en-CA" sz="1600" dirty="0">
              <a:solidFill>
                <a:schemeClr val="accent1">
                  <a:lumMod val="75000"/>
                </a:schemeClr>
              </a:solidFill>
            </a:endParaRPr>
          </a:p>
        </p:txBody>
      </p:sp>
    </p:spTree>
    <p:extLst>
      <p:ext uri="{BB962C8B-B14F-4D97-AF65-F5344CB8AC3E}">
        <p14:creationId xmlns:p14="http://schemas.microsoft.com/office/powerpoint/2010/main" val="1971414819"/>
      </p:ext>
    </p:extLst>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BB6F-A9D7-49E7-B16D-296F090BF348}"/>
              </a:ext>
            </a:extLst>
          </p:cNvPr>
          <p:cNvSpPr>
            <a:spLocks noGrp="1"/>
          </p:cNvSpPr>
          <p:nvPr>
            <p:ph type="title"/>
          </p:nvPr>
        </p:nvSpPr>
        <p:spPr/>
        <p:txBody>
          <a:bodyPr/>
          <a:lstStyle/>
          <a:p>
            <a:r>
              <a:rPr lang="en-US" dirty="0"/>
              <a:t>Condition-Decision Coverage</a:t>
            </a:r>
          </a:p>
        </p:txBody>
      </p:sp>
      <p:sp>
        <p:nvSpPr>
          <p:cNvPr id="3" name="Content Placeholder 2">
            <a:extLst>
              <a:ext uri="{FF2B5EF4-FFF2-40B4-BE49-F238E27FC236}">
                <a16:creationId xmlns:a16="http://schemas.microsoft.com/office/drawing/2014/main" id="{CB8B65A0-7EF2-4AEF-A523-665F38153E18}"/>
              </a:ext>
            </a:extLst>
          </p:cNvPr>
          <p:cNvSpPr>
            <a:spLocks noGrp="1"/>
          </p:cNvSpPr>
          <p:nvPr>
            <p:ph idx="1"/>
          </p:nvPr>
        </p:nvSpPr>
        <p:spPr>
          <a:xfrm>
            <a:off x="900113" y="1560513"/>
            <a:ext cx="7920359" cy="4532312"/>
          </a:xfrm>
        </p:spPr>
        <p:txBody>
          <a:bodyPr/>
          <a:lstStyle/>
          <a:p>
            <a:r>
              <a:rPr lang="en-CA" sz="2800" dirty="0"/>
              <a:t>Better choice: Both </a:t>
            </a:r>
            <a:r>
              <a:rPr lang="en-CA" sz="2800" i="1" dirty="0"/>
              <a:t>conditions</a:t>
            </a:r>
            <a:r>
              <a:rPr lang="en-CA" sz="2800" dirty="0"/>
              <a:t> and </a:t>
            </a:r>
            <a:r>
              <a:rPr lang="en-CA" sz="2800" i="1" dirty="0"/>
              <a:t>decisions</a:t>
            </a:r>
            <a:r>
              <a:rPr lang="en-CA" sz="2800" dirty="0"/>
              <a:t> should be covered for (T and F)</a:t>
            </a:r>
          </a:p>
          <a:p>
            <a:r>
              <a:rPr lang="en-CA" sz="2800" b="1" dirty="0">
                <a:solidFill>
                  <a:schemeClr val="accent1">
                    <a:lumMod val="75000"/>
                  </a:schemeClr>
                </a:solidFill>
              </a:rPr>
              <a:t>Multiple C/DC (all combinations)</a:t>
            </a:r>
          </a:p>
          <a:p>
            <a:r>
              <a:rPr lang="en-CA" sz="2800" dirty="0"/>
              <a:t>e.g. </a:t>
            </a:r>
            <a:r>
              <a:rPr lang="en-CA" sz="2800" b="1" dirty="0">
                <a:latin typeface="Courier New" panose="02070309020205020404" pitchFamily="49" charset="0"/>
                <a:cs typeface="Courier New" panose="02070309020205020404" pitchFamily="49" charset="0"/>
              </a:rPr>
              <a:t>(a</a:t>
            </a:r>
            <a:r>
              <a:rPr lang="en-US" sz="2800" dirty="0">
                <a:latin typeface="Courier New" panose="02070309020205020404" pitchFamily="49" charset="0"/>
                <a:cs typeface="Courier New" panose="02070309020205020404" pitchFamily="49" charset="0"/>
                <a:sym typeface="Symbol" pitchFamily="18" charset="2"/>
              </a:rPr>
              <a:t></a:t>
            </a:r>
            <a:r>
              <a:rPr lang="en-CA" sz="2800" b="1" dirty="0">
                <a:latin typeface="Courier New" panose="02070309020205020404" pitchFamily="49" charset="0"/>
                <a:cs typeface="Courier New" panose="02070309020205020404" pitchFamily="49" charset="0"/>
              </a:rPr>
              <a:t>b)</a:t>
            </a:r>
            <a:r>
              <a:rPr lang="en-US" sz="2800" dirty="0">
                <a:latin typeface="Courier New" panose="02070309020205020404" pitchFamily="49" charset="0"/>
                <a:cs typeface="Courier New" panose="02070309020205020404" pitchFamily="49" charset="0"/>
                <a:sym typeface="Symbol" pitchFamily="18" charset="2"/>
              </a:rPr>
              <a:t></a:t>
            </a:r>
            <a:r>
              <a:rPr lang="en-CA" sz="2800" b="1" dirty="0">
                <a:latin typeface="Courier New" panose="02070309020205020404" pitchFamily="49" charset="0"/>
                <a:cs typeface="Courier New" panose="02070309020205020404" pitchFamily="49" charset="0"/>
              </a:rPr>
              <a:t>c</a:t>
            </a:r>
          </a:p>
          <a:p>
            <a:pPr lvl="1"/>
            <a:r>
              <a:rPr lang="en-US" sz="2400" dirty="0"/>
              <a:t>{TTT, TTF, TFT, TFF, FTT, FTF, FFT, FFF}</a:t>
            </a:r>
          </a:p>
          <a:p>
            <a:r>
              <a:rPr lang="en-US" sz="2800" dirty="0"/>
              <a:t>No scalable</a:t>
            </a:r>
          </a:p>
          <a:p>
            <a:pPr lvl="1"/>
            <a:r>
              <a:rPr lang="en-US" sz="2400" dirty="0"/>
              <a:t>Exponential</a:t>
            </a:r>
          </a:p>
        </p:txBody>
      </p:sp>
      <p:sp>
        <p:nvSpPr>
          <p:cNvPr id="4" name="Footer Placeholder 3">
            <a:extLst>
              <a:ext uri="{FF2B5EF4-FFF2-40B4-BE49-F238E27FC236}">
                <a16:creationId xmlns:a16="http://schemas.microsoft.com/office/drawing/2014/main" id="{D3FB5ADF-ADD9-4E45-BA81-5CB6FF1C88D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59F0159F-0118-4F91-B021-497A494584F8}"/>
              </a:ext>
            </a:extLst>
          </p:cNvPr>
          <p:cNvSpPr>
            <a:spLocks noGrp="1"/>
          </p:cNvSpPr>
          <p:nvPr>
            <p:ph type="sldNum" sz="quarter" idx="12"/>
          </p:nvPr>
        </p:nvSpPr>
        <p:spPr/>
        <p:txBody>
          <a:bodyPr/>
          <a:lstStyle/>
          <a:p>
            <a:fld id="{E0C33045-984B-4F44-A077-3B45BEEE9467}" type="slidenum">
              <a:rPr lang="ja-JP" altLang="en-US" smtClean="0"/>
              <a:pPr/>
              <a:t>51</a:t>
            </a:fld>
            <a:endParaRPr lang="en-US" altLang="ja-JP"/>
          </a:p>
        </p:txBody>
      </p:sp>
      <p:pic>
        <p:nvPicPr>
          <p:cNvPr id="6" name="Picture 5">
            <a:extLst>
              <a:ext uri="{FF2B5EF4-FFF2-40B4-BE49-F238E27FC236}">
                <a16:creationId xmlns:a16="http://schemas.microsoft.com/office/drawing/2014/main" id="{2ABB9276-6203-4AE4-89EE-D663C1CEE790}"/>
              </a:ext>
            </a:extLst>
          </p:cNvPr>
          <p:cNvPicPr>
            <a:picLocks noChangeAspect="1"/>
          </p:cNvPicPr>
          <p:nvPr/>
        </p:nvPicPr>
        <p:blipFill>
          <a:blip r:embed="rId2"/>
          <a:stretch>
            <a:fillRect/>
          </a:stretch>
        </p:blipFill>
        <p:spPr>
          <a:xfrm>
            <a:off x="4572000" y="4442427"/>
            <a:ext cx="4006249" cy="1647493"/>
          </a:xfrm>
          <a:prstGeom prst="rect">
            <a:avLst/>
          </a:prstGeom>
        </p:spPr>
      </p:pic>
    </p:spTree>
    <p:extLst>
      <p:ext uri="{BB962C8B-B14F-4D97-AF65-F5344CB8AC3E}">
        <p14:creationId xmlns:p14="http://schemas.microsoft.com/office/powerpoint/2010/main" val="2011662327"/>
      </p:ext>
    </p:extLst>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dirty="0"/>
              <a:t>Condition Coverage</a:t>
            </a:r>
          </a:p>
        </p:txBody>
      </p:sp>
      <p:sp>
        <p:nvSpPr>
          <p:cNvPr id="18435" name="Rectangle 3"/>
          <p:cNvSpPr>
            <a:spLocks noGrp="1" noChangeArrowheads="1"/>
          </p:cNvSpPr>
          <p:nvPr>
            <p:ph idx="1"/>
          </p:nvPr>
        </p:nvSpPr>
        <p:spPr>
          <a:xfrm>
            <a:off x="971601" y="1439840"/>
            <a:ext cx="7848872" cy="4797471"/>
          </a:xfrm>
        </p:spPr>
        <p:txBody>
          <a:bodyPr/>
          <a:lstStyle/>
          <a:p>
            <a:pPr>
              <a:lnSpc>
                <a:spcPct val="90000"/>
              </a:lnSpc>
            </a:pPr>
            <a:r>
              <a:rPr lang="en-US" sz="2400" b="0" dirty="0">
                <a:solidFill>
                  <a:srgbClr val="663300"/>
                </a:solidFill>
              </a:rPr>
              <a:t>An example Decision</a:t>
            </a:r>
            <a:r>
              <a:rPr lang="en-US" sz="2400" b="0" dirty="0"/>
              <a:t>: </a:t>
            </a:r>
            <a:r>
              <a:rPr lang="en-US" sz="2400" b="0" dirty="0">
                <a:solidFill>
                  <a:srgbClr val="663300"/>
                </a:solidFill>
              </a:rPr>
              <a:t>C1</a:t>
            </a:r>
            <a:r>
              <a:rPr lang="en-US" sz="2400" b="0" dirty="0"/>
              <a:t> </a:t>
            </a:r>
            <a:r>
              <a:rPr lang="en-US" sz="2400" b="0" dirty="0">
                <a:solidFill>
                  <a:srgbClr val="663300"/>
                </a:solidFill>
              </a:rPr>
              <a:t>and C2 or C3</a:t>
            </a:r>
            <a:r>
              <a:rPr lang="en-US" sz="2400" b="0" dirty="0"/>
              <a:t> … where </a:t>
            </a:r>
            <a:r>
              <a:rPr lang="en-US" sz="2400" b="0" dirty="0">
                <a:solidFill>
                  <a:srgbClr val="663300"/>
                </a:solidFill>
              </a:rPr>
              <a:t>Ci</a:t>
            </a:r>
            <a:r>
              <a:rPr lang="en-US" sz="2400" b="0" dirty="0"/>
              <a:t>’s are relational expressions or Boolean variables (atomic conditions)</a:t>
            </a:r>
          </a:p>
          <a:p>
            <a:pPr>
              <a:lnSpc>
                <a:spcPct val="90000"/>
              </a:lnSpc>
            </a:pPr>
            <a:r>
              <a:rPr lang="en-US" sz="2400" b="0" dirty="0"/>
              <a:t>In our example:</a:t>
            </a:r>
          </a:p>
          <a:p>
            <a:pPr>
              <a:lnSpc>
                <a:spcPct val="90000"/>
              </a:lnSpc>
            </a:pPr>
            <a:endParaRPr lang="en-US" sz="2400" dirty="0"/>
          </a:p>
          <a:p>
            <a:pPr>
              <a:lnSpc>
                <a:spcPct val="90000"/>
              </a:lnSpc>
            </a:pPr>
            <a:endParaRPr lang="en-US" sz="2400" b="0" dirty="0"/>
          </a:p>
          <a:p>
            <a:pPr>
              <a:lnSpc>
                <a:spcPct val="90000"/>
              </a:lnSpc>
            </a:pPr>
            <a:endParaRPr lang="en-US" sz="2400" dirty="0"/>
          </a:p>
          <a:p>
            <a:pPr>
              <a:lnSpc>
                <a:spcPct val="90000"/>
              </a:lnSpc>
            </a:pPr>
            <a:endParaRPr lang="en-US" sz="2400" b="0" dirty="0"/>
          </a:p>
          <a:p>
            <a:pPr>
              <a:lnSpc>
                <a:spcPct val="90000"/>
              </a:lnSpc>
            </a:pPr>
            <a:endParaRPr lang="en-US" sz="2400" dirty="0"/>
          </a:p>
          <a:p>
            <a:pPr>
              <a:lnSpc>
                <a:spcPct val="90000"/>
              </a:lnSpc>
            </a:pPr>
            <a:r>
              <a:rPr lang="en-CA" sz="2400" dirty="0"/>
              <a:t>We should exercise each atomic condition to T and F</a:t>
            </a:r>
          </a:p>
          <a:p>
            <a:pPr>
              <a:lnSpc>
                <a:spcPct val="90000"/>
              </a:lnSpc>
            </a:pPr>
            <a:r>
              <a:rPr lang="en-CA" sz="2400" dirty="0"/>
              <a:t>Decisions with one condition?  </a:t>
            </a:r>
            <a:r>
              <a:rPr lang="en-CA" sz="2400" dirty="0">
                <a:solidFill>
                  <a:srgbClr val="FF0000"/>
                </a:solidFill>
              </a:rPr>
              <a:t>2 tests</a:t>
            </a:r>
          </a:p>
          <a:p>
            <a:pPr>
              <a:lnSpc>
                <a:spcPct val="90000"/>
              </a:lnSpc>
            </a:pPr>
            <a:r>
              <a:rPr lang="en-CA" sz="2400" dirty="0"/>
              <a:t>Decisions with more than one condition?  </a:t>
            </a:r>
            <a:r>
              <a:rPr lang="en-CA" sz="2400" dirty="0">
                <a:solidFill>
                  <a:srgbClr val="FF0000"/>
                </a:solidFill>
              </a:rPr>
              <a:t>Several test</a:t>
            </a:r>
          </a:p>
          <a:p>
            <a:pPr>
              <a:lnSpc>
                <a:spcPct val="90000"/>
              </a:lnSpc>
            </a:pPr>
            <a:endParaRPr lang="en-US" sz="2400" b="0" dirty="0"/>
          </a:p>
        </p:txBody>
      </p:sp>
      <p:grpSp>
        <p:nvGrpSpPr>
          <p:cNvPr id="2" name="Group 1">
            <a:extLst>
              <a:ext uri="{FF2B5EF4-FFF2-40B4-BE49-F238E27FC236}">
                <a16:creationId xmlns:a16="http://schemas.microsoft.com/office/drawing/2014/main" id="{8918C090-669D-4D7E-9EA5-8A32DFE0ECB4}"/>
              </a:ext>
            </a:extLst>
          </p:cNvPr>
          <p:cNvGrpSpPr/>
          <p:nvPr/>
        </p:nvGrpSpPr>
        <p:grpSpPr>
          <a:xfrm>
            <a:off x="3491880" y="2204864"/>
            <a:ext cx="5148064" cy="2664296"/>
            <a:chOff x="2423254" y="1628800"/>
            <a:chExt cx="6720746" cy="3528392"/>
          </a:xfrm>
        </p:grpSpPr>
        <p:pic>
          <p:nvPicPr>
            <p:cNvPr id="4" name="Picture 2"/>
            <p:cNvPicPr>
              <a:picLocks noChangeAspect="1" noChangeArrowheads="1"/>
            </p:cNvPicPr>
            <p:nvPr/>
          </p:nvPicPr>
          <p:blipFill>
            <a:blip r:embed="rId3" cstate="print"/>
            <a:srcRect l="4898" t="39391" b="3559"/>
            <a:stretch>
              <a:fillRect/>
            </a:stretch>
          </p:blipFill>
          <p:spPr bwMode="auto">
            <a:xfrm>
              <a:off x="2423254" y="1628800"/>
              <a:ext cx="6720746" cy="3528392"/>
            </a:xfrm>
            <a:prstGeom prst="rect">
              <a:avLst/>
            </a:prstGeom>
            <a:ln>
              <a:noFill/>
            </a:ln>
            <a:effectLst>
              <a:outerShdw blurRad="190500" algn="tl" rotWithShape="0">
                <a:srgbClr val="000000">
                  <a:alpha val="70000"/>
                </a:srgbClr>
              </a:outerShdw>
            </a:effectLst>
          </p:spPr>
        </p:pic>
        <p:sp>
          <p:nvSpPr>
            <p:cNvPr id="5" name="Rounded Rectangle 4"/>
            <p:cNvSpPr/>
            <p:nvPr/>
          </p:nvSpPr>
          <p:spPr bwMode="auto">
            <a:xfrm>
              <a:off x="4247456" y="2852936"/>
              <a:ext cx="864096"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6" name="Rounded Rectangle 5"/>
            <p:cNvSpPr/>
            <p:nvPr/>
          </p:nvSpPr>
          <p:spPr bwMode="auto">
            <a:xfrm>
              <a:off x="5399584" y="2852936"/>
              <a:ext cx="2808312"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7" name="Rounded Rectangle 6"/>
            <p:cNvSpPr/>
            <p:nvPr/>
          </p:nvSpPr>
          <p:spPr bwMode="auto">
            <a:xfrm>
              <a:off x="3455368" y="2348880"/>
              <a:ext cx="2520280" cy="288032"/>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8" name="Rounded Rectangle 7"/>
            <p:cNvSpPr/>
            <p:nvPr/>
          </p:nvSpPr>
          <p:spPr bwMode="auto">
            <a:xfrm>
              <a:off x="4391472" y="3068960"/>
              <a:ext cx="3168352"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grpSp>
      <p:sp>
        <p:nvSpPr>
          <p:cNvPr id="10" name="Slide Number Placeholder 4">
            <a:extLst>
              <a:ext uri="{FF2B5EF4-FFF2-40B4-BE49-F238E27FC236}">
                <a16:creationId xmlns:a16="http://schemas.microsoft.com/office/drawing/2014/main" id="{5C6CFC0A-0387-473E-BF41-9F94E09F5DED}"/>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52</a:t>
            </a:fld>
            <a:endParaRPr lang="en-US" altLang="ja-JP"/>
          </a:p>
        </p:txBody>
      </p:sp>
    </p:spTree>
    <p:extLst>
      <p:ext uri="{BB962C8B-B14F-4D97-AF65-F5344CB8AC3E}">
        <p14:creationId xmlns:p14="http://schemas.microsoft.com/office/powerpoint/2010/main" val="332215089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dirty="0"/>
              <a:t>Condition Coverage</a:t>
            </a:r>
          </a:p>
        </p:txBody>
      </p:sp>
      <p:sp>
        <p:nvSpPr>
          <p:cNvPr id="18435" name="Rectangle 3"/>
          <p:cNvSpPr>
            <a:spLocks noGrp="1" noChangeArrowheads="1"/>
          </p:cNvSpPr>
          <p:nvPr>
            <p:ph idx="1"/>
          </p:nvPr>
        </p:nvSpPr>
        <p:spPr>
          <a:xfrm>
            <a:off x="1115616" y="1403350"/>
            <a:ext cx="7812868" cy="1412780"/>
          </a:xfrm>
        </p:spPr>
        <p:txBody>
          <a:bodyPr/>
          <a:lstStyle/>
          <a:p>
            <a:pPr marL="365125" indent="-400050"/>
            <a:r>
              <a:rPr lang="en-US" sz="2000" b="0" dirty="0"/>
              <a:t>Our test suite:</a:t>
            </a:r>
          </a:p>
          <a:p>
            <a:pPr marL="857250" lvl="1" indent="-400050"/>
            <a:r>
              <a:rPr lang="en-US" sz="2000" dirty="0"/>
              <a:t>TC1: A vector with 0 items</a:t>
            </a:r>
          </a:p>
          <a:p>
            <a:pPr marL="857250" lvl="1" indent="-400050"/>
            <a:r>
              <a:rPr lang="en-US" sz="2000" dirty="0"/>
              <a:t>TC2: A vector with 3 items</a:t>
            </a:r>
          </a:p>
          <a:p>
            <a:pPr marL="857250" lvl="1" indent="-400050"/>
            <a:endParaRPr lang="en-US" sz="1200" dirty="0"/>
          </a:p>
          <a:p>
            <a:pPr marL="365125" indent="-400050"/>
            <a:r>
              <a:rPr lang="en-US" sz="2000" b="0" dirty="0"/>
              <a:t>How many conditions? Any unreachable one?</a:t>
            </a:r>
          </a:p>
          <a:p>
            <a:pPr marL="365125" indent="-400050"/>
            <a:r>
              <a:rPr lang="en-US" sz="2000" b="0" dirty="0"/>
              <a:t>How many condition cases are covered by the above two test cases?</a:t>
            </a:r>
          </a:p>
        </p:txBody>
      </p:sp>
      <p:grpSp>
        <p:nvGrpSpPr>
          <p:cNvPr id="11" name="Group 10"/>
          <p:cNvGrpSpPr/>
          <p:nvPr/>
        </p:nvGrpSpPr>
        <p:grpSpPr>
          <a:xfrm>
            <a:off x="2051720" y="3573016"/>
            <a:ext cx="5616624" cy="2664296"/>
            <a:chOff x="1187624" y="2492896"/>
            <a:chExt cx="6720746" cy="3528392"/>
          </a:xfrm>
        </p:grpSpPr>
        <p:pic>
          <p:nvPicPr>
            <p:cNvPr id="4" name="Picture 2"/>
            <p:cNvPicPr>
              <a:picLocks noChangeAspect="1" noChangeArrowheads="1"/>
            </p:cNvPicPr>
            <p:nvPr/>
          </p:nvPicPr>
          <p:blipFill>
            <a:blip r:embed="rId3" cstate="print"/>
            <a:srcRect l="4898" t="39391" b="3559"/>
            <a:stretch>
              <a:fillRect/>
            </a:stretch>
          </p:blipFill>
          <p:spPr bwMode="auto">
            <a:xfrm>
              <a:off x="1187624" y="2492896"/>
              <a:ext cx="6720746" cy="3528392"/>
            </a:xfrm>
            <a:prstGeom prst="rect">
              <a:avLst/>
            </a:prstGeom>
            <a:ln>
              <a:noFill/>
            </a:ln>
            <a:effectLst>
              <a:outerShdw blurRad="190500" algn="tl" rotWithShape="0">
                <a:srgbClr val="000000">
                  <a:alpha val="70000"/>
                </a:srgbClr>
              </a:outerShdw>
            </a:effectLst>
          </p:spPr>
        </p:pic>
        <p:sp>
          <p:nvSpPr>
            <p:cNvPr id="5" name="Rounded Rectangle 4"/>
            <p:cNvSpPr/>
            <p:nvPr/>
          </p:nvSpPr>
          <p:spPr bwMode="auto">
            <a:xfrm>
              <a:off x="3011826" y="3717032"/>
              <a:ext cx="864096"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6" name="Rounded Rectangle 5"/>
            <p:cNvSpPr/>
            <p:nvPr/>
          </p:nvSpPr>
          <p:spPr bwMode="auto">
            <a:xfrm>
              <a:off x="4163954" y="3717032"/>
              <a:ext cx="2808312"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7" name="Rounded Rectangle 6"/>
            <p:cNvSpPr/>
            <p:nvPr/>
          </p:nvSpPr>
          <p:spPr bwMode="auto">
            <a:xfrm>
              <a:off x="2219738" y="3212976"/>
              <a:ext cx="2520280" cy="288032"/>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8" name="Rounded Rectangle 7"/>
            <p:cNvSpPr/>
            <p:nvPr/>
          </p:nvSpPr>
          <p:spPr bwMode="auto">
            <a:xfrm>
              <a:off x="3155842" y="3933056"/>
              <a:ext cx="3168352"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grpSp>
      <p:sp>
        <p:nvSpPr>
          <p:cNvPr id="10" name="Slide Number Placeholder 4">
            <a:extLst>
              <a:ext uri="{FF2B5EF4-FFF2-40B4-BE49-F238E27FC236}">
                <a16:creationId xmlns:a16="http://schemas.microsoft.com/office/drawing/2014/main" id="{73662B19-701E-4809-9F44-8759E6D64427}"/>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53</a:t>
            </a:fld>
            <a:endParaRPr lang="en-US" altLang="ja-JP"/>
          </a:p>
        </p:txBody>
      </p:sp>
    </p:spTree>
    <p:extLst>
      <p:ext uri="{BB962C8B-B14F-4D97-AF65-F5344CB8AC3E}">
        <p14:creationId xmlns:p14="http://schemas.microsoft.com/office/powerpoint/2010/main" val="423479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sz="3600" dirty="0"/>
              <a:t>Condition Coverage: Let’s make it 100%</a:t>
            </a:r>
          </a:p>
        </p:txBody>
      </p:sp>
      <p:sp>
        <p:nvSpPr>
          <p:cNvPr id="18435" name="Rectangle 3"/>
          <p:cNvSpPr>
            <a:spLocks noGrp="1" noChangeArrowheads="1"/>
          </p:cNvSpPr>
          <p:nvPr>
            <p:ph idx="1"/>
          </p:nvPr>
        </p:nvSpPr>
        <p:spPr>
          <a:xfrm>
            <a:off x="978391" y="1446737"/>
            <a:ext cx="7770074" cy="2299604"/>
          </a:xfrm>
        </p:spPr>
        <p:txBody>
          <a:bodyPr/>
          <a:lstStyle/>
          <a:p>
            <a:pPr marL="365125" indent="-400050"/>
            <a:r>
              <a:rPr lang="en-US" sz="2000" dirty="0"/>
              <a:t>Our test suite:</a:t>
            </a:r>
          </a:p>
          <a:p>
            <a:pPr marL="857250" lvl="1" indent="-400050"/>
            <a:r>
              <a:rPr lang="en-US" sz="2000" dirty="0"/>
              <a:t>TC1: A vector with 0 items</a:t>
            </a:r>
          </a:p>
          <a:p>
            <a:pPr marL="857250" lvl="1" indent="-400050"/>
            <a:r>
              <a:rPr lang="en-US" sz="2000" dirty="0"/>
              <a:t>TC2: A vector with 3 items</a:t>
            </a:r>
          </a:p>
          <a:p>
            <a:pPr marL="857250" lvl="1" indent="-400050"/>
            <a:endParaRPr lang="en-US" sz="1200" b="0" dirty="0"/>
          </a:p>
          <a:p>
            <a:pPr marL="365125" indent="-400050"/>
            <a:r>
              <a:rPr lang="en-US" sz="2000" b="0" dirty="0"/>
              <a:t>What TC(s) to add?</a:t>
            </a:r>
          </a:p>
        </p:txBody>
      </p:sp>
      <p:grpSp>
        <p:nvGrpSpPr>
          <p:cNvPr id="3" name="Group 2">
            <a:extLst>
              <a:ext uri="{FF2B5EF4-FFF2-40B4-BE49-F238E27FC236}">
                <a16:creationId xmlns:a16="http://schemas.microsoft.com/office/drawing/2014/main" id="{34CBC65C-3760-47D0-A8A6-51560BFBCCC6}"/>
              </a:ext>
            </a:extLst>
          </p:cNvPr>
          <p:cNvGrpSpPr/>
          <p:nvPr/>
        </p:nvGrpSpPr>
        <p:grpSpPr>
          <a:xfrm>
            <a:off x="2699792" y="3212976"/>
            <a:ext cx="5544616" cy="2880320"/>
            <a:chOff x="3275856" y="3441409"/>
            <a:chExt cx="5328592" cy="2664296"/>
          </a:xfrm>
        </p:grpSpPr>
        <p:grpSp>
          <p:nvGrpSpPr>
            <p:cNvPr id="2" name="Group 10"/>
            <p:cNvGrpSpPr/>
            <p:nvPr/>
          </p:nvGrpSpPr>
          <p:grpSpPr>
            <a:xfrm>
              <a:off x="3275856" y="3441409"/>
              <a:ext cx="5148572" cy="2664296"/>
              <a:chOff x="1187624" y="2492896"/>
              <a:chExt cx="6720746" cy="3528392"/>
            </a:xfrm>
          </p:grpSpPr>
          <p:pic>
            <p:nvPicPr>
              <p:cNvPr id="4" name="Picture 2"/>
              <p:cNvPicPr>
                <a:picLocks noChangeAspect="1" noChangeArrowheads="1"/>
              </p:cNvPicPr>
              <p:nvPr/>
            </p:nvPicPr>
            <p:blipFill>
              <a:blip r:embed="rId3" cstate="print"/>
              <a:srcRect l="4898" t="39391" b="3559"/>
              <a:stretch>
                <a:fillRect/>
              </a:stretch>
            </p:blipFill>
            <p:spPr bwMode="auto">
              <a:xfrm>
                <a:off x="1187624" y="2492896"/>
                <a:ext cx="6720746" cy="3528392"/>
              </a:xfrm>
              <a:prstGeom prst="rect">
                <a:avLst/>
              </a:prstGeom>
              <a:ln>
                <a:noFill/>
              </a:ln>
              <a:effectLst>
                <a:outerShdw blurRad="190500" algn="tl" rotWithShape="0">
                  <a:srgbClr val="000000">
                    <a:alpha val="70000"/>
                  </a:srgbClr>
                </a:outerShdw>
              </a:effectLst>
            </p:spPr>
          </p:pic>
          <p:sp>
            <p:nvSpPr>
              <p:cNvPr id="5" name="Rounded Rectangle 4"/>
              <p:cNvSpPr/>
              <p:nvPr/>
            </p:nvSpPr>
            <p:spPr bwMode="auto">
              <a:xfrm>
                <a:off x="3011826" y="3717032"/>
                <a:ext cx="864096"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6" name="Rounded Rectangle 5"/>
              <p:cNvSpPr/>
              <p:nvPr/>
            </p:nvSpPr>
            <p:spPr bwMode="auto">
              <a:xfrm>
                <a:off x="4163954" y="3717032"/>
                <a:ext cx="2808312"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7" name="Rounded Rectangle 6"/>
              <p:cNvSpPr/>
              <p:nvPr/>
            </p:nvSpPr>
            <p:spPr bwMode="auto">
              <a:xfrm>
                <a:off x="2219738" y="3212976"/>
                <a:ext cx="2520280" cy="288032"/>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8" name="Rounded Rectangle 7"/>
              <p:cNvSpPr/>
              <p:nvPr/>
            </p:nvSpPr>
            <p:spPr bwMode="auto">
              <a:xfrm>
                <a:off x="3155842" y="3933056"/>
                <a:ext cx="3168352" cy="216024"/>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grpSp>
        <p:sp>
          <p:nvSpPr>
            <p:cNvPr id="12" name="Rectangle 11"/>
            <p:cNvSpPr/>
            <p:nvPr/>
          </p:nvSpPr>
          <p:spPr>
            <a:xfrm>
              <a:off x="6292691" y="5306239"/>
              <a:ext cx="2311757" cy="523220"/>
            </a:xfrm>
            <a:prstGeom prst="rect">
              <a:avLst/>
            </a:prstGeom>
          </p:spPr>
          <p:txBody>
            <a:bodyPr wrap="square">
              <a:spAutoFit/>
            </a:bodyPr>
            <a:lstStyle/>
            <a:p>
              <a:r>
                <a:rPr lang="en-US" sz="1400" i="0" dirty="0">
                  <a:solidFill>
                    <a:srgbClr val="663300"/>
                  </a:solidFill>
                </a:rPr>
                <a:t>We should add a TC to make this False</a:t>
              </a:r>
              <a:endParaRPr lang="en-CA" sz="1400" i="0" dirty="0">
                <a:solidFill>
                  <a:srgbClr val="663300"/>
                </a:solidFill>
              </a:endParaRPr>
            </a:p>
          </p:txBody>
        </p:sp>
        <p:cxnSp>
          <p:nvCxnSpPr>
            <p:cNvPr id="14" name="Straight Arrow Connector 13"/>
            <p:cNvCxnSpPr/>
            <p:nvPr/>
          </p:nvCxnSpPr>
          <p:spPr bwMode="auto">
            <a:xfrm flipV="1">
              <a:off x="7596336" y="4521529"/>
              <a:ext cx="0" cy="720080"/>
            </a:xfrm>
            <a:prstGeom prst="straightConnector1">
              <a:avLst/>
            </a:prstGeom>
            <a:solidFill>
              <a:srgbClr val="FF6600"/>
            </a:solidFill>
            <a:ln w="12700" cap="flat" cmpd="sng" algn="ctr">
              <a:solidFill>
                <a:schemeClr val="tx1"/>
              </a:solidFill>
              <a:prstDash val="solid"/>
              <a:round/>
              <a:headEnd type="none" w="med" len="med"/>
              <a:tailEnd type="arrow"/>
            </a:ln>
            <a:effectLst/>
          </p:spPr>
        </p:cxnSp>
      </p:grpSp>
      <p:sp>
        <p:nvSpPr>
          <p:cNvPr id="13" name="Slide Number Placeholder 4">
            <a:extLst>
              <a:ext uri="{FF2B5EF4-FFF2-40B4-BE49-F238E27FC236}">
                <a16:creationId xmlns:a16="http://schemas.microsoft.com/office/drawing/2014/main" id="{C6968BF0-F669-4BAB-9848-D81029926C7D}"/>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54</a:t>
            </a:fld>
            <a:endParaRPr lang="en-US" altLang="ja-JP"/>
          </a:p>
        </p:txBody>
      </p:sp>
    </p:spTree>
    <p:extLst>
      <p:ext uri="{BB962C8B-B14F-4D97-AF65-F5344CB8AC3E}">
        <p14:creationId xmlns:p14="http://schemas.microsoft.com/office/powerpoint/2010/main" val="27949104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Condition</a:t>
            </a:r>
          </a:p>
        </p:txBody>
      </p:sp>
      <p:sp>
        <p:nvSpPr>
          <p:cNvPr id="3" name="Content Placeholder 2"/>
          <p:cNvSpPr>
            <a:spLocks noGrp="1"/>
          </p:cNvSpPr>
          <p:nvPr>
            <p:ph idx="1"/>
          </p:nvPr>
        </p:nvSpPr>
        <p:spPr>
          <a:xfrm>
            <a:off x="899592" y="1484784"/>
            <a:ext cx="7920880" cy="4578878"/>
          </a:xfrm>
        </p:spPr>
        <p:txBody>
          <a:bodyPr/>
          <a:lstStyle/>
          <a:p>
            <a:pPr algn="just"/>
            <a:r>
              <a:rPr lang="en-US" sz="2400" b="0" dirty="0"/>
              <a:t>Using condition coverage on some compound condition C implies that each simple condition within C has been evaluated to true and false</a:t>
            </a:r>
          </a:p>
          <a:p>
            <a:pPr algn="just"/>
            <a:r>
              <a:rPr lang="en-US" sz="2400" b="0" dirty="0"/>
              <a:t>However, it does not imply that all combinations of the values of the individual simple conditions in C have been exercised</a:t>
            </a:r>
          </a:p>
          <a:p>
            <a:pPr algn="just"/>
            <a:r>
              <a:rPr lang="en-US" sz="2400" b="0" dirty="0"/>
              <a:t>Number of test cases with condition coverage:</a:t>
            </a:r>
          </a:p>
          <a:p>
            <a:pPr lvl="1" algn="just"/>
            <a:r>
              <a:rPr lang="en-US" sz="2400" b="0" dirty="0">
                <a:solidFill>
                  <a:srgbClr val="FF0000"/>
                </a:solidFill>
              </a:rPr>
              <a:t>2 *n            n: number of conditions</a:t>
            </a:r>
          </a:p>
          <a:p>
            <a:pPr algn="just"/>
            <a:r>
              <a:rPr lang="en-US" sz="2400" b="0" dirty="0"/>
              <a:t>Number of test cases with multiple condition coverage:</a:t>
            </a:r>
          </a:p>
          <a:p>
            <a:pPr lvl="1" algn="just"/>
            <a:r>
              <a:rPr lang="en-US" sz="2400" dirty="0">
                <a:solidFill>
                  <a:srgbClr val="FF0000"/>
                </a:solidFill>
              </a:rPr>
              <a:t>2 **n          n: number of conditions</a:t>
            </a:r>
            <a:endParaRPr lang="en-US" sz="2400" b="0" dirty="0">
              <a:solidFill>
                <a:srgbClr val="FF0000"/>
              </a:solidFill>
            </a:endParaRPr>
          </a:p>
        </p:txBody>
      </p:sp>
      <p:sp>
        <p:nvSpPr>
          <p:cNvPr id="4" name="Slide Number Placeholder 4">
            <a:extLst>
              <a:ext uri="{FF2B5EF4-FFF2-40B4-BE49-F238E27FC236}">
                <a16:creationId xmlns:a16="http://schemas.microsoft.com/office/drawing/2014/main" id="{22FF2009-98F3-438D-97AE-8AEE518791B0}"/>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55</a:t>
            </a:fld>
            <a:endParaRPr lang="en-US" altLang="ja-JP"/>
          </a:p>
        </p:txBody>
      </p:sp>
    </p:spTree>
    <p:extLst>
      <p:ext uri="{BB962C8B-B14F-4D97-AF65-F5344CB8AC3E}">
        <p14:creationId xmlns:p14="http://schemas.microsoft.com/office/powerpoint/2010/main" val="441441978"/>
      </p:ext>
    </p:extLst>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sz="3200" dirty="0"/>
              <a:t>Modified Condition-Decision (MC/DC)</a:t>
            </a:r>
          </a:p>
        </p:txBody>
      </p:sp>
      <p:sp>
        <p:nvSpPr>
          <p:cNvPr id="20483" name="Rectangle 3"/>
          <p:cNvSpPr>
            <a:spLocks noGrp="1" noChangeArrowheads="1"/>
          </p:cNvSpPr>
          <p:nvPr>
            <p:ph idx="1"/>
          </p:nvPr>
        </p:nvSpPr>
        <p:spPr>
          <a:xfrm>
            <a:off x="899592" y="1403350"/>
            <a:ext cx="7992888" cy="5193983"/>
          </a:xfrm>
        </p:spPr>
        <p:txBody>
          <a:bodyPr/>
          <a:lstStyle/>
          <a:p>
            <a:r>
              <a:rPr lang="en-US" sz="2400" b="1" dirty="0">
                <a:solidFill>
                  <a:srgbClr val="FF0000"/>
                </a:solidFill>
              </a:rPr>
              <a:t>Modified Condition-Decision (MC/DC) Criterion: </a:t>
            </a:r>
            <a:r>
              <a:rPr lang="en-CA" sz="2400" dirty="0"/>
              <a:t>Effectively test “important combinations” of </a:t>
            </a:r>
            <a:r>
              <a:rPr lang="en-US" sz="2400" dirty="0"/>
              <a:t>conditions </a:t>
            </a:r>
          </a:p>
          <a:p>
            <a:r>
              <a:rPr lang="en-US" sz="2400" b="0" dirty="0"/>
              <a:t>Only combinations of values such that every atomic</a:t>
            </a:r>
            <a:r>
              <a:rPr lang="en-US" sz="2400" dirty="0"/>
              <a:t> </a:t>
            </a:r>
            <a:r>
              <a:rPr lang="en-US" sz="2400" b="0" dirty="0"/>
              <a:t>condition </a:t>
            </a:r>
            <a:r>
              <a:rPr lang="en-US" sz="2400" b="0" dirty="0">
                <a:solidFill>
                  <a:srgbClr val="663300"/>
                </a:solidFill>
              </a:rPr>
              <a:t>C</a:t>
            </a:r>
            <a:r>
              <a:rPr lang="en-US" sz="2400" b="0" baseline="-25000" dirty="0">
                <a:solidFill>
                  <a:srgbClr val="663300"/>
                </a:solidFill>
              </a:rPr>
              <a:t>i</a:t>
            </a:r>
            <a:r>
              <a:rPr lang="en-US" sz="2400" b="0" dirty="0"/>
              <a:t> toggles (impacts) the </a:t>
            </a:r>
            <a:r>
              <a:rPr lang="en-US" sz="2400" b="0" u="sng" dirty="0"/>
              <a:t>overall</a:t>
            </a:r>
            <a:r>
              <a:rPr lang="en-US" sz="2400" b="0" dirty="0"/>
              <a:t> condition’s truth value (True and False),  </a:t>
            </a:r>
            <a:r>
              <a:rPr lang="en-CA" sz="2400" dirty="0"/>
              <a:t>i.e., the outcome of a decision changes as a result of </a:t>
            </a:r>
            <a:r>
              <a:rPr lang="en-US" sz="2400" dirty="0"/>
              <a:t>changing each single condition</a:t>
            </a:r>
          </a:p>
          <a:p>
            <a:pPr lvl="1"/>
            <a:r>
              <a:rPr lang="en-CA" sz="2400" dirty="0"/>
              <a:t>Minimum set size = N+1 (Linear)</a:t>
            </a:r>
          </a:p>
          <a:p>
            <a:pPr lvl="1"/>
            <a:r>
              <a:rPr lang="en-US" sz="2400" dirty="0"/>
              <a:t>MC/DC subsumes decision coverage</a:t>
            </a:r>
            <a:endParaRPr lang="en-US" sz="2400" b="0" dirty="0"/>
          </a:p>
          <a:p>
            <a:pPr lvl="1"/>
            <a:r>
              <a:rPr lang="en-US" sz="2400" dirty="0">
                <a:solidFill>
                  <a:srgbClr val="663300"/>
                </a:solidFill>
              </a:rPr>
              <a:t>Effective use in industry: </a:t>
            </a:r>
            <a:r>
              <a:rPr lang="en-US" sz="2400" dirty="0"/>
              <a:t>The international standard DO-178B for Airborne Systems Certification (since 1992) requires testing the airborne software systems with MC/DC criterion</a:t>
            </a:r>
          </a:p>
        </p:txBody>
      </p:sp>
      <p:sp>
        <p:nvSpPr>
          <p:cNvPr id="4" name="Slide Number Placeholder 4">
            <a:extLst>
              <a:ext uri="{FF2B5EF4-FFF2-40B4-BE49-F238E27FC236}">
                <a16:creationId xmlns:a16="http://schemas.microsoft.com/office/drawing/2014/main" id="{2595266E-C91B-4F5B-B10D-4881D8C8299F}"/>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56</a:t>
            </a:fld>
            <a:endParaRPr lang="en-US" altLang="ja-JP"/>
          </a:p>
        </p:txBody>
      </p:sp>
    </p:spTree>
    <p:extLst>
      <p:ext uri="{BB962C8B-B14F-4D97-AF65-F5344CB8AC3E}">
        <p14:creationId xmlns:p14="http://schemas.microsoft.com/office/powerpoint/2010/main" val="429448176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dirty="0"/>
              <a:t>Exercise - MC/DC</a:t>
            </a:r>
          </a:p>
        </p:txBody>
      </p:sp>
      <p:sp>
        <p:nvSpPr>
          <p:cNvPr id="20483" name="Rectangle 3"/>
          <p:cNvSpPr>
            <a:spLocks noGrp="1" noChangeArrowheads="1"/>
          </p:cNvSpPr>
          <p:nvPr>
            <p:ph idx="1"/>
          </p:nvPr>
        </p:nvSpPr>
        <p:spPr>
          <a:xfrm>
            <a:off x="899592" y="1403351"/>
            <a:ext cx="7992888" cy="5010150"/>
          </a:xfrm>
        </p:spPr>
        <p:txBody>
          <a:bodyPr/>
          <a:lstStyle/>
          <a:p>
            <a:r>
              <a:rPr lang="en-US" sz="2800" b="1" dirty="0">
                <a:solidFill>
                  <a:srgbClr val="FF0000"/>
                </a:solidFill>
              </a:rPr>
              <a:t>Example: (</a:t>
            </a:r>
            <a:r>
              <a:rPr lang="en-US" sz="2800" b="0" dirty="0" err="1"/>
              <a:t>a</a:t>
            </a:r>
            <a:r>
              <a:rPr lang="en-US" sz="2800" b="0" dirty="0" err="1">
                <a:sym typeface="Symbol" pitchFamily="18" charset="2"/>
              </a:rPr>
              <a:t></a:t>
            </a:r>
            <a:r>
              <a:rPr lang="en-US" sz="2800" b="0" dirty="0" err="1"/>
              <a:t>b</a:t>
            </a:r>
            <a:r>
              <a:rPr lang="en-US" sz="2800" dirty="0" err="1">
                <a:sym typeface="Symbol" pitchFamily="18" charset="2"/>
              </a:rPr>
              <a:t></a:t>
            </a:r>
            <a:r>
              <a:rPr lang="en-US" sz="2800" b="0" dirty="0" err="1"/>
              <a:t>c</a:t>
            </a:r>
            <a:r>
              <a:rPr lang="en-US" sz="2800" b="0" dirty="0"/>
              <a:t>),  in a </a:t>
            </a:r>
            <a:r>
              <a:rPr lang="en-US" sz="2800" b="0" i="1" dirty="0"/>
              <a:t>while </a:t>
            </a:r>
            <a:r>
              <a:rPr lang="en-US" sz="2800" b="0" dirty="0"/>
              <a:t>loop, let’s look at its truth table and derive the test cases…</a:t>
            </a:r>
          </a:p>
          <a:p>
            <a:pPr lvl="1"/>
            <a:r>
              <a:rPr lang="en-US" sz="2400" b="0" dirty="0"/>
              <a:t>a affects t</a:t>
            </a:r>
            <a:r>
              <a:rPr lang="en-US" sz="2400" b="0" baseline="-25000" dirty="0"/>
              <a:t>1</a:t>
            </a:r>
            <a:r>
              <a:rPr lang="en-US" sz="2400" b="0" dirty="0"/>
              <a:t> and t</a:t>
            </a:r>
            <a:r>
              <a:rPr lang="en-US" sz="2400" b="0" baseline="-25000" dirty="0"/>
              <a:t>5</a:t>
            </a:r>
          </a:p>
          <a:p>
            <a:pPr lvl="1"/>
            <a:r>
              <a:rPr lang="en-US" sz="2400" dirty="0"/>
              <a:t>b affects t</a:t>
            </a:r>
            <a:r>
              <a:rPr lang="en-US" sz="2400" baseline="-25000" dirty="0"/>
              <a:t>1</a:t>
            </a:r>
            <a:r>
              <a:rPr lang="en-US" sz="2400" dirty="0"/>
              <a:t> and t</a:t>
            </a:r>
            <a:r>
              <a:rPr lang="en-US" sz="2400" baseline="-25000" dirty="0"/>
              <a:t>3</a:t>
            </a:r>
          </a:p>
          <a:p>
            <a:pPr lvl="1"/>
            <a:r>
              <a:rPr lang="en-US" sz="2400" b="0" dirty="0"/>
              <a:t>c affects t</a:t>
            </a:r>
            <a:r>
              <a:rPr lang="en-US" sz="2400" baseline="-25000" dirty="0"/>
              <a:t>1</a:t>
            </a:r>
            <a:r>
              <a:rPr lang="en-US" sz="2400" b="0" dirty="0"/>
              <a:t> and t</a:t>
            </a:r>
            <a:r>
              <a:rPr lang="en-US" sz="2400" b="0" baseline="-25000" dirty="0"/>
              <a:t>2</a:t>
            </a:r>
          </a:p>
          <a:p>
            <a:r>
              <a:rPr lang="en-US" sz="2800" dirty="0"/>
              <a:t>Overall 4 test cases</a:t>
            </a:r>
            <a:endParaRPr lang="en-US" sz="2800" b="0" dirty="0"/>
          </a:p>
          <a:p>
            <a:pPr lvl="1"/>
            <a:endParaRPr lang="en-US" sz="2400" b="0" dirty="0"/>
          </a:p>
        </p:txBody>
      </p:sp>
      <p:sp>
        <p:nvSpPr>
          <p:cNvPr id="6" name="Slide Number Placeholder 4">
            <a:extLst>
              <a:ext uri="{FF2B5EF4-FFF2-40B4-BE49-F238E27FC236}">
                <a16:creationId xmlns:a16="http://schemas.microsoft.com/office/drawing/2014/main" id="{C5FAE316-DF94-4EC6-836F-8FC86F7CF413}"/>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57</a:t>
            </a:fld>
            <a:endParaRPr lang="en-US" altLang="ja-JP"/>
          </a:p>
        </p:txBody>
      </p:sp>
      <p:pic>
        <p:nvPicPr>
          <p:cNvPr id="5" name="Picture 4">
            <a:extLst>
              <a:ext uri="{FF2B5EF4-FFF2-40B4-BE49-F238E27FC236}">
                <a16:creationId xmlns:a16="http://schemas.microsoft.com/office/drawing/2014/main" id="{6CD7CDDE-5F37-4908-A131-71E6E4F4A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373" y="2415322"/>
            <a:ext cx="4249104" cy="2016224"/>
          </a:xfrm>
          <a:prstGeom prst="rect">
            <a:avLst/>
          </a:prstGeom>
        </p:spPr>
      </p:pic>
      <p:sp>
        <p:nvSpPr>
          <p:cNvPr id="7" name="Rectangle 6">
            <a:extLst>
              <a:ext uri="{FF2B5EF4-FFF2-40B4-BE49-F238E27FC236}">
                <a16:creationId xmlns:a16="http://schemas.microsoft.com/office/drawing/2014/main" id="{1AA770E6-0641-45FC-A415-09A634D6192B}"/>
              </a:ext>
            </a:extLst>
          </p:cNvPr>
          <p:cNvSpPr/>
          <p:nvPr/>
        </p:nvSpPr>
        <p:spPr>
          <a:xfrm>
            <a:off x="5143457" y="5858108"/>
            <a:ext cx="3312368" cy="523220"/>
          </a:xfrm>
          <a:prstGeom prst="rect">
            <a:avLst/>
          </a:prstGeom>
        </p:spPr>
        <p:txBody>
          <a:bodyPr wrap="square">
            <a:spAutoFit/>
          </a:bodyPr>
          <a:lstStyle/>
          <a:p>
            <a:pPr lvl="1"/>
            <a:r>
              <a:rPr lang="en-US" sz="1400" b="0" dirty="0">
                <a:solidFill>
                  <a:srgbClr val="FF0000"/>
                </a:solidFill>
              </a:rPr>
              <a:t>Condition criterion: 8 cases 8</a:t>
            </a:r>
          </a:p>
          <a:p>
            <a:pPr lvl="1"/>
            <a:r>
              <a:rPr lang="en-US" sz="1400" b="0" dirty="0">
                <a:solidFill>
                  <a:srgbClr val="FF0000"/>
                </a:solidFill>
              </a:rPr>
              <a:t>Modified criterion:  4 cases</a:t>
            </a:r>
          </a:p>
        </p:txBody>
      </p:sp>
      <p:pic>
        <p:nvPicPr>
          <p:cNvPr id="9" name="Picture 8">
            <a:extLst>
              <a:ext uri="{FF2B5EF4-FFF2-40B4-BE49-F238E27FC236}">
                <a16:creationId xmlns:a16="http://schemas.microsoft.com/office/drawing/2014/main" id="{475CE752-D5B1-4E2C-BB83-437D95760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352" y="4913937"/>
            <a:ext cx="4249104" cy="782262"/>
          </a:xfrm>
          <a:prstGeom prst="rect">
            <a:avLst/>
          </a:prstGeom>
        </p:spPr>
      </p:pic>
      <p:sp>
        <p:nvSpPr>
          <p:cNvPr id="10" name="Arrow: Down 9">
            <a:extLst>
              <a:ext uri="{FF2B5EF4-FFF2-40B4-BE49-F238E27FC236}">
                <a16:creationId xmlns:a16="http://schemas.microsoft.com/office/drawing/2014/main" id="{EDC488D6-4F6E-487C-AAB5-5DD82654BF45}"/>
              </a:ext>
            </a:extLst>
          </p:cNvPr>
          <p:cNvSpPr/>
          <p:nvPr/>
        </p:nvSpPr>
        <p:spPr bwMode="auto">
          <a:xfrm>
            <a:off x="6403597" y="4431546"/>
            <a:ext cx="396044" cy="432048"/>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1" i="0" u="none" strike="noStrike" cap="none" normalizeH="0" baseline="0" dirty="0">
              <a:ln>
                <a:noFill/>
              </a:ln>
              <a:solidFill>
                <a:schemeClr val="tx1"/>
              </a:solidFill>
              <a:effectLst/>
              <a:latin typeface="Tahoma" pitchFamily="34" charset="0"/>
              <a:ea typeface="ＭＳ Ｐゴシック" charset="-128"/>
            </a:endParaRPr>
          </a:p>
        </p:txBody>
      </p:sp>
    </p:spTree>
    <p:extLst>
      <p:ext uri="{BB962C8B-B14F-4D97-AF65-F5344CB8AC3E}">
        <p14:creationId xmlns:p14="http://schemas.microsoft.com/office/powerpoint/2010/main" val="40004926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dirty="0"/>
              <a:t>Example - MC/DC</a:t>
            </a:r>
          </a:p>
        </p:txBody>
      </p:sp>
      <p:sp>
        <p:nvSpPr>
          <p:cNvPr id="20483" name="Rectangle 3"/>
          <p:cNvSpPr>
            <a:spLocks noGrp="1" noChangeArrowheads="1"/>
          </p:cNvSpPr>
          <p:nvPr>
            <p:ph idx="1"/>
          </p:nvPr>
        </p:nvSpPr>
        <p:spPr>
          <a:xfrm>
            <a:off x="899592" y="1403350"/>
            <a:ext cx="7992888" cy="5193983"/>
          </a:xfrm>
        </p:spPr>
        <p:txBody>
          <a:bodyPr/>
          <a:lstStyle/>
          <a:p>
            <a:r>
              <a:rPr lang="en-US" sz="2400" b="1" dirty="0">
                <a:solidFill>
                  <a:srgbClr val="FF0000"/>
                </a:solidFill>
              </a:rPr>
              <a:t>Example: </a:t>
            </a:r>
            <a:r>
              <a:rPr lang="en-US" sz="2400" b="1" dirty="0">
                <a:latin typeface="Courier New" panose="02070309020205020404" pitchFamily="49" charset="0"/>
                <a:cs typeface="Courier New" panose="02070309020205020404" pitchFamily="49" charset="0"/>
              </a:rPr>
              <a:t>A</a:t>
            </a:r>
            <a:r>
              <a:rPr lang="en-US" sz="2400" b="1" dirty="0">
                <a:latin typeface="Courier New" panose="02070309020205020404" pitchFamily="49" charset="0"/>
                <a:cs typeface="Courier New" panose="02070309020205020404" pitchFamily="49" charset="0"/>
                <a:sym typeface="Symbol" pitchFamily="18" charset="2"/>
              </a:rPr>
              <a:t></a:t>
            </a:r>
            <a:r>
              <a:rPr lang="en-US" sz="2400" b="1" dirty="0">
                <a:latin typeface="Courier New" panose="02070309020205020404" pitchFamily="49" charset="0"/>
                <a:cs typeface="Courier New" panose="02070309020205020404" pitchFamily="49" charset="0"/>
              </a:rPr>
              <a:t>(B</a:t>
            </a:r>
            <a:r>
              <a:rPr lang="en-US" sz="2400" b="1" dirty="0">
                <a:latin typeface="Courier New" panose="02070309020205020404" pitchFamily="49" charset="0"/>
                <a:cs typeface="Courier New" panose="02070309020205020404" pitchFamily="49" charset="0"/>
                <a:sym typeface="Symbol" pitchFamily="18" charset="2"/>
              </a:rPr>
              <a:t></a:t>
            </a:r>
            <a:r>
              <a:rPr lang="en-US" sz="2400" b="1" dirty="0">
                <a:latin typeface="Courier New" panose="02070309020205020404" pitchFamily="49" charset="0"/>
                <a:cs typeface="Courier New" panose="02070309020205020404" pitchFamily="49" charset="0"/>
              </a:rPr>
              <a:t>C)</a:t>
            </a:r>
            <a:r>
              <a:rPr lang="en-US" sz="2400" b="0" dirty="0"/>
              <a:t>, e.g., in a </a:t>
            </a:r>
            <a:r>
              <a:rPr lang="en-US" sz="2400" b="0" i="1" dirty="0"/>
              <a:t>while </a:t>
            </a:r>
            <a:r>
              <a:rPr lang="en-US" sz="2400" b="0" dirty="0"/>
              <a:t>loop, let’s look at its truth table and derive the test cases…</a:t>
            </a:r>
          </a:p>
          <a:p>
            <a:pPr lvl="1"/>
            <a:r>
              <a:rPr lang="en-US" sz="2000" dirty="0"/>
              <a:t>Condition criterion : 8 cases </a:t>
            </a:r>
          </a:p>
          <a:p>
            <a:pPr lvl="1"/>
            <a:r>
              <a:rPr lang="en-US" sz="2000" dirty="0"/>
              <a:t>Modified criterion:  4 cases</a:t>
            </a:r>
          </a:p>
          <a:p>
            <a:pPr lvl="1"/>
            <a:endParaRPr lang="en-US" sz="2000" b="0" dirty="0"/>
          </a:p>
        </p:txBody>
      </p:sp>
      <p:pic>
        <p:nvPicPr>
          <p:cNvPr id="2" name="Picture 1">
            <a:extLst>
              <a:ext uri="{FF2B5EF4-FFF2-40B4-BE49-F238E27FC236}">
                <a16:creationId xmlns:a16="http://schemas.microsoft.com/office/drawing/2014/main" id="{CBC46D24-B700-46E7-9FD8-216CEE376D4D}"/>
              </a:ext>
            </a:extLst>
          </p:cNvPr>
          <p:cNvPicPr>
            <a:picLocks noChangeAspect="1"/>
          </p:cNvPicPr>
          <p:nvPr/>
        </p:nvPicPr>
        <p:blipFill>
          <a:blip r:embed="rId3"/>
          <a:stretch>
            <a:fillRect/>
          </a:stretch>
        </p:blipFill>
        <p:spPr>
          <a:xfrm>
            <a:off x="5004048" y="2420888"/>
            <a:ext cx="3627501" cy="3528392"/>
          </a:xfrm>
          <a:prstGeom prst="rect">
            <a:avLst/>
          </a:prstGeom>
        </p:spPr>
      </p:pic>
      <p:pic>
        <p:nvPicPr>
          <p:cNvPr id="3" name="Picture 2">
            <a:extLst>
              <a:ext uri="{FF2B5EF4-FFF2-40B4-BE49-F238E27FC236}">
                <a16:creationId xmlns:a16="http://schemas.microsoft.com/office/drawing/2014/main" id="{776BC254-1F63-4BDC-965A-FFB7FE2F696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331640" y="3000960"/>
            <a:ext cx="3481190" cy="2948320"/>
          </a:xfrm>
          <a:prstGeom prst="rect">
            <a:avLst/>
          </a:prstGeom>
        </p:spPr>
      </p:pic>
      <p:sp>
        <p:nvSpPr>
          <p:cNvPr id="6" name="Slide Number Placeholder 4">
            <a:extLst>
              <a:ext uri="{FF2B5EF4-FFF2-40B4-BE49-F238E27FC236}">
                <a16:creationId xmlns:a16="http://schemas.microsoft.com/office/drawing/2014/main" id="{C5FAE316-DF94-4EC6-836F-8FC86F7CF413}"/>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58</a:t>
            </a:fld>
            <a:endParaRPr lang="en-US" altLang="ja-JP"/>
          </a:p>
        </p:txBody>
      </p:sp>
    </p:spTree>
    <p:extLst>
      <p:ext uri="{BB962C8B-B14F-4D97-AF65-F5344CB8AC3E}">
        <p14:creationId xmlns:p14="http://schemas.microsoft.com/office/powerpoint/2010/main" val="366719614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with MC/MD</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88840"/>
            <a:ext cx="7749390" cy="3760957"/>
          </a:xfrm>
          <a:prstGeom prst="rect">
            <a:avLst/>
          </a:prstGeom>
        </p:spPr>
      </p:pic>
      <p:sp>
        <p:nvSpPr>
          <p:cNvPr id="4" name="TextBox 3"/>
          <p:cNvSpPr txBox="1"/>
          <p:nvPr/>
        </p:nvSpPr>
        <p:spPr>
          <a:xfrm>
            <a:off x="1043608" y="1575670"/>
            <a:ext cx="6540573" cy="369332"/>
          </a:xfrm>
          <a:prstGeom prst="rect">
            <a:avLst/>
          </a:prstGeom>
          <a:noFill/>
        </p:spPr>
        <p:txBody>
          <a:bodyPr wrap="none" rtlCol="0">
            <a:spAutoFit/>
          </a:bodyPr>
          <a:lstStyle/>
          <a:p>
            <a:r>
              <a:rPr lang="en-US" sz="1800" b="1" i="0" dirty="0"/>
              <a:t>You can find several examples in the reference book …</a:t>
            </a:r>
          </a:p>
        </p:txBody>
      </p:sp>
      <p:sp>
        <p:nvSpPr>
          <p:cNvPr id="5" name="Slide Number Placeholder 4">
            <a:extLst>
              <a:ext uri="{FF2B5EF4-FFF2-40B4-BE49-F238E27FC236}">
                <a16:creationId xmlns:a16="http://schemas.microsoft.com/office/drawing/2014/main" id="{D8ABB1DB-96AF-49AA-BB36-765168743AF4}"/>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59</a:t>
            </a:fld>
            <a:endParaRPr lang="en-US" altLang="ja-JP"/>
          </a:p>
        </p:txBody>
      </p:sp>
    </p:spTree>
    <p:extLst>
      <p:ext uri="{BB962C8B-B14F-4D97-AF65-F5344CB8AC3E}">
        <p14:creationId xmlns:p14="http://schemas.microsoft.com/office/powerpoint/2010/main" val="262601876"/>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ja-JP" altLang="en-US"/>
              <a:t>far@ucalgary.ca</a:t>
            </a:r>
            <a:endParaRPr lang="en-US" altLang="ja-JP"/>
          </a:p>
        </p:txBody>
      </p:sp>
      <p:sp>
        <p:nvSpPr>
          <p:cNvPr id="3" name="Slide Number Placeholder 2"/>
          <p:cNvSpPr>
            <a:spLocks noGrp="1"/>
          </p:cNvSpPr>
          <p:nvPr>
            <p:ph type="sldNum" sz="quarter" idx="4"/>
          </p:nvPr>
        </p:nvSpPr>
        <p:spPr/>
        <p:txBody>
          <a:bodyPr/>
          <a:lstStyle/>
          <a:p>
            <a:fld id="{11476637-B788-40C1-B031-FB8B2F2D7A5F}" type="slidenum">
              <a:rPr lang="ja-JP" altLang="en-US" smtClean="0"/>
              <a:pPr/>
              <a:t>6</a:t>
            </a:fld>
            <a:endParaRPr lang="en-US" altLang="ja-JP" dirty="0"/>
          </a:p>
        </p:txBody>
      </p:sp>
      <p:sp>
        <p:nvSpPr>
          <p:cNvPr id="4" name="Subtitle 3"/>
          <p:cNvSpPr>
            <a:spLocks noGrp="1"/>
          </p:cNvSpPr>
          <p:nvPr>
            <p:ph type="subTitle" idx="1"/>
          </p:nvPr>
        </p:nvSpPr>
        <p:spPr/>
        <p:txBody>
          <a:bodyPr/>
          <a:lstStyle/>
          <a:p>
            <a:r>
              <a:rPr lang="en-CA" dirty="0"/>
              <a:t>Preliminary:</a:t>
            </a:r>
          </a:p>
          <a:p>
            <a:r>
              <a:rPr lang="en-CA" dirty="0"/>
              <a:t>Control Flow Graph (CFG)</a:t>
            </a:r>
          </a:p>
        </p:txBody>
      </p:sp>
      <p:sp>
        <p:nvSpPr>
          <p:cNvPr id="5" name="Title 4"/>
          <p:cNvSpPr>
            <a:spLocks noGrp="1"/>
          </p:cNvSpPr>
          <p:nvPr>
            <p:ph type="ctrTitle"/>
          </p:nvPr>
        </p:nvSpPr>
        <p:spPr/>
        <p:txBody>
          <a:bodyPr/>
          <a:lstStyle/>
          <a:p>
            <a:r>
              <a:rPr lang="en-US" dirty="0"/>
              <a:t>Section 1</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76056" y="1436678"/>
            <a:ext cx="3503303" cy="1500198"/>
          </a:xfrm>
          <a:prstGeom prst="rect">
            <a:avLst/>
          </a:prstGeom>
          <a:noFill/>
          <a:ln w="9525">
            <a:noFill/>
            <a:miter lim="800000"/>
            <a:headEnd/>
            <a:tailEnd/>
          </a:ln>
        </p:spPr>
      </p:pic>
    </p:spTree>
    <p:extLst>
      <p:ext uri="{BB962C8B-B14F-4D97-AF65-F5344CB8AC3E}">
        <p14:creationId xmlns:p14="http://schemas.microsoft.com/office/powerpoint/2010/main" val="3016130224"/>
      </p:ext>
    </p:extLst>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t>4. Path Coverage</a:t>
            </a:r>
          </a:p>
        </p:txBody>
      </p:sp>
      <p:sp>
        <p:nvSpPr>
          <p:cNvPr id="21507" name="Rectangle 3"/>
          <p:cNvSpPr>
            <a:spLocks noGrp="1" noChangeArrowheads="1"/>
          </p:cNvSpPr>
          <p:nvPr>
            <p:ph idx="1"/>
          </p:nvPr>
        </p:nvSpPr>
        <p:spPr>
          <a:xfrm>
            <a:off x="1080394" y="1460576"/>
            <a:ext cx="5532997" cy="4632720"/>
          </a:xfrm>
        </p:spPr>
        <p:txBody>
          <a:bodyPr/>
          <a:lstStyle/>
          <a:p>
            <a:pPr>
              <a:lnSpc>
                <a:spcPct val="90000"/>
              </a:lnSpc>
            </a:pPr>
            <a:r>
              <a:rPr lang="en-US" sz="2400" b="1"/>
              <a:t>Path </a:t>
            </a:r>
            <a:r>
              <a:rPr lang="en-US" sz="2400" b="1" dirty="0"/>
              <a:t>Coverage Criterion</a:t>
            </a:r>
            <a:r>
              <a:rPr lang="en-US" sz="2400" b="0" dirty="0"/>
              <a:t>: Select a test set such that by executing </a:t>
            </a:r>
            <a:r>
              <a:rPr lang="en-US" sz="2400" dirty="0"/>
              <a:t>the</a:t>
            </a:r>
            <a:r>
              <a:rPr lang="en-US" sz="2400" b="0" dirty="0"/>
              <a:t> program for each test case, all paths leading from the initial to the final node of program’s control flow graph are traversed</a:t>
            </a:r>
          </a:p>
          <a:p>
            <a:pPr lvl="1">
              <a:lnSpc>
                <a:spcPct val="90000"/>
              </a:lnSpc>
            </a:pPr>
            <a:r>
              <a:rPr lang="en-US" sz="2000" b="0" dirty="0"/>
              <a:t>In practice, however, the number of paths is too large, if not infinite (e.g., when we have loops)</a:t>
            </a:r>
          </a:p>
          <a:p>
            <a:pPr lvl="1">
              <a:lnSpc>
                <a:spcPct val="90000"/>
              </a:lnSpc>
            </a:pPr>
            <a:r>
              <a:rPr lang="en-CA" sz="2000" dirty="0"/>
              <a:t>Some paths are infeasible (e.g., not practical given the </a:t>
            </a:r>
            <a:r>
              <a:rPr lang="en-US" sz="2000" dirty="0"/>
              <a:t>system’s business logic)</a:t>
            </a:r>
          </a:p>
          <a:p>
            <a:pPr lvl="1">
              <a:lnSpc>
                <a:spcPct val="90000"/>
              </a:lnSpc>
            </a:pPr>
            <a:r>
              <a:rPr lang="en-CA" sz="2000" dirty="0"/>
              <a:t>It may be important to determine “critical paths”, leading to more system load, security intrusions, etc.</a:t>
            </a:r>
            <a:endParaRPr lang="en-US" sz="2000" b="0" dirty="0"/>
          </a:p>
        </p:txBody>
      </p:sp>
      <p:grpSp>
        <p:nvGrpSpPr>
          <p:cNvPr id="2" name="Group 5"/>
          <p:cNvGrpSpPr>
            <a:grpSpLocks/>
          </p:cNvGrpSpPr>
          <p:nvPr/>
        </p:nvGrpSpPr>
        <p:grpSpPr bwMode="auto">
          <a:xfrm>
            <a:off x="6504310" y="1772816"/>
            <a:ext cx="2316162" cy="3687762"/>
            <a:chOff x="2952" y="744"/>
            <a:chExt cx="2890" cy="3351"/>
          </a:xfrm>
        </p:grpSpPr>
        <p:sp>
          <p:nvSpPr>
            <p:cNvPr id="34821" name="Oval 4"/>
            <p:cNvSpPr>
              <a:spLocks noChangeArrowheads="1"/>
            </p:cNvSpPr>
            <p:nvPr/>
          </p:nvSpPr>
          <p:spPr bwMode="auto">
            <a:xfrm>
              <a:off x="3782" y="1944"/>
              <a:ext cx="354" cy="228"/>
            </a:xfrm>
            <a:prstGeom prst="ellipse">
              <a:avLst/>
            </a:prstGeom>
            <a:solidFill>
              <a:srgbClr val="FFFFFF"/>
            </a:solidFill>
            <a:ln w="20638">
              <a:solidFill>
                <a:srgbClr val="000000"/>
              </a:solidFill>
              <a:round/>
              <a:headEnd/>
              <a:tailEnd/>
            </a:ln>
          </p:spPr>
          <p:txBody>
            <a:bodyPr/>
            <a:lstStyle/>
            <a:p>
              <a:endParaRPr lang="en-US" sz="1600" i="0"/>
            </a:p>
          </p:txBody>
        </p:sp>
        <p:sp>
          <p:nvSpPr>
            <p:cNvPr id="34822" name="Oval 5"/>
            <p:cNvSpPr>
              <a:spLocks noChangeArrowheads="1"/>
            </p:cNvSpPr>
            <p:nvPr/>
          </p:nvSpPr>
          <p:spPr bwMode="auto">
            <a:xfrm>
              <a:off x="3798" y="3867"/>
              <a:ext cx="354" cy="228"/>
            </a:xfrm>
            <a:prstGeom prst="ellipse">
              <a:avLst/>
            </a:prstGeom>
            <a:solidFill>
              <a:srgbClr val="FFFFFF"/>
            </a:solidFill>
            <a:ln w="20638">
              <a:solidFill>
                <a:srgbClr val="000000"/>
              </a:solidFill>
              <a:round/>
              <a:headEnd/>
              <a:tailEnd/>
            </a:ln>
          </p:spPr>
          <p:txBody>
            <a:bodyPr/>
            <a:lstStyle/>
            <a:p>
              <a:endParaRPr lang="en-US" sz="1600"/>
            </a:p>
          </p:txBody>
        </p:sp>
        <p:sp>
          <p:nvSpPr>
            <p:cNvPr id="34823" name="Oval 6"/>
            <p:cNvSpPr>
              <a:spLocks noChangeArrowheads="1"/>
            </p:cNvSpPr>
            <p:nvPr/>
          </p:nvSpPr>
          <p:spPr bwMode="auto">
            <a:xfrm>
              <a:off x="3767" y="3172"/>
              <a:ext cx="352" cy="227"/>
            </a:xfrm>
            <a:prstGeom prst="ellipse">
              <a:avLst/>
            </a:prstGeom>
            <a:solidFill>
              <a:srgbClr val="FFFFFF"/>
            </a:solidFill>
            <a:ln w="20638">
              <a:solidFill>
                <a:srgbClr val="000000"/>
              </a:solidFill>
              <a:round/>
              <a:headEnd/>
              <a:tailEnd/>
            </a:ln>
          </p:spPr>
          <p:txBody>
            <a:bodyPr/>
            <a:lstStyle/>
            <a:p>
              <a:endParaRPr lang="en-US" sz="1600"/>
            </a:p>
          </p:txBody>
        </p:sp>
        <p:grpSp>
          <p:nvGrpSpPr>
            <p:cNvPr id="3" name="Group 7"/>
            <p:cNvGrpSpPr>
              <a:grpSpLocks/>
            </p:cNvGrpSpPr>
            <p:nvPr/>
          </p:nvGrpSpPr>
          <p:grpSpPr bwMode="auto">
            <a:xfrm>
              <a:off x="3926" y="984"/>
              <a:ext cx="87" cy="361"/>
              <a:chOff x="2823" y="1481"/>
              <a:chExt cx="87" cy="361"/>
            </a:xfrm>
          </p:grpSpPr>
          <p:sp>
            <p:nvSpPr>
              <p:cNvPr id="34854" name="Line 8"/>
              <p:cNvSpPr>
                <a:spLocks noChangeShapeType="1"/>
              </p:cNvSpPr>
              <p:nvPr/>
            </p:nvSpPr>
            <p:spPr bwMode="auto">
              <a:xfrm>
                <a:off x="2866" y="1481"/>
                <a:ext cx="1" cy="277"/>
              </a:xfrm>
              <a:prstGeom prst="line">
                <a:avLst/>
              </a:prstGeom>
              <a:noFill/>
              <a:ln w="12700">
                <a:solidFill>
                  <a:srgbClr val="000000"/>
                </a:solidFill>
                <a:round/>
                <a:headEnd/>
                <a:tailEnd/>
              </a:ln>
            </p:spPr>
            <p:txBody>
              <a:bodyPr/>
              <a:lstStyle/>
              <a:p>
                <a:endParaRPr lang="en-CA"/>
              </a:p>
            </p:txBody>
          </p:sp>
          <p:sp>
            <p:nvSpPr>
              <p:cNvPr id="34855" name="Freeform 9"/>
              <p:cNvSpPr>
                <a:spLocks/>
              </p:cNvSpPr>
              <p:nvPr/>
            </p:nvSpPr>
            <p:spPr bwMode="auto">
              <a:xfrm>
                <a:off x="2823" y="1715"/>
                <a:ext cx="87" cy="127"/>
              </a:xfrm>
              <a:custGeom>
                <a:avLst/>
                <a:gdLst>
                  <a:gd name="T0" fmla="*/ 0 w 87"/>
                  <a:gd name="T1" fmla="*/ 0 h 127"/>
                  <a:gd name="T2" fmla="*/ 43 w 87"/>
                  <a:gd name="T3" fmla="*/ 127 h 127"/>
                  <a:gd name="T4" fmla="*/ 87 w 87"/>
                  <a:gd name="T5" fmla="*/ 0 h 127"/>
                  <a:gd name="T6" fmla="*/ 43 w 87"/>
                  <a:gd name="T7" fmla="*/ 40 h 127"/>
                  <a:gd name="T8" fmla="*/ 0 w 87"/>
                  <a:gd name="T9" fmla="*/ 0 h 127"/>
                  <a:gd name="T10" fmla="*/ 0 60000 65536"/>
                  <a:gd name="T11" fmla="*/ 0 60000 65536"/>
                  <a:gd name="T12" fmla="*/ 0 60000 65536"/>
                  <a:gd name="T13" fmla="*/ 0 60000 65536"/>
                  <a:gd name="T14" fmla="*/ 0 60000 65536"/>
                  <a:gd name="T15" fmla="*/ 0 w 87"/>
                  <a:gd name="T16" fmla="*/ 0 h 127"/>
                  <a:gd name="T17" fmla="*/ 87 w 87"/>
                  <a:gd name="T18" fmla="*/ 127 h 127"/>
                </a:gdLst>
                <a:ahLst/>
                <a:cxnLst>
                  <a:cxn ang="T10">
                    <a:pos x="T0" y="T1"/>
                  </a:cxn>
                  <a:cxn ang="T11">
                    <a:pos x="T2" y="T3"/>
                  </a:cxn>
                  <a:cxn ang="T12">
                    <a:pos x="T4" y="T5"/>
                  </a:cxn>
                  <a:cxn ang="T13">
                    <a:pos x="T6" y="T7"/>
                  </a:cxn>
                  <a:cxn ang="T14">
                    <a:pos x="T8" y="T9"/>
                  </a:cxn>
                </a:cxnLst>
                <a:rect l="T15" t="T16" r="T17" b="T18"/>
                <a:pathLst>
                  <a:path w="87" h="127">
                    <a:moveTo>
                      <a:pt x="0" y="0"/>
                    </a:moveTo>
                    <a:lnTo>
                      <a:pt x="43" y="127"/>
                    </a:lnTo>
                    <a:lnTo>
                      <a:pt x="87" y="0"/>
                    </a:lnTo>
                    <a:lnTo>
                      <a:pt x="43" y="40"/>
                    </a:lnTo>
                    <a:lnTo>
                      <a:pt x="0" y="0"/>
                    </a:lnTo>
                    <a:close/>
                  </a:path>
                </a:pathLst>
              </a:custGeom>
              <a:solidFill>
                <a:srgbClr val="000000"/>
              </a:solidFill>
              <a:ln w="9525">
                <a:noFill/>
                <a:round/>
                <a:headEnd/>
                <a:tailEnd/>
              </a:ln>
            </p:spPr>
            <p:txBody>
              <a:bodyPr/>
              <a:lstStyle/>
              <a:p>
                <a:endParaRPr lang="en-CA"/>
              </a:p>
            </p:txBody>
          </p:sp>
        </p:grpSp>
        <p:sp>
          <p:nvSpPr>
            <p:cNvPr id="34825" name="Line 10"/>
            <p:cNvSpPr>
              <a:spLocks noChangeShapeType="1"/>
            </p:cNvSpPr>
            <p:nvPr/>
          </p:nvSpPr>
          <p:spPr bwMode="auto">
            <a:xfrm flipH="1" flipV="1">
              <a:off x="2952" y="3279"/>
              <a:ext cx="815" cy="1"/>
            </a:xfrm>
            <a:prstGeom prst="line">
              <a:avLst/>
            </a:prstGeom>
            <a:noFill/>
            <a:ln w="12700">
              <a:solidFill>
                <a:srgbClr val="000000"/>
              </a:solidFill>
              <a:round/>
              <a:headEnd/>
              <a:tailEnd/>
            </a:ln>
          </p:spPr>
          <p:txBody>
            <a:bodyPr/>
            <a:lstStyle/>
            <a:p>
              <a:endParaRPr lang="en-CA"/>
            </a:p>
          </p:txBody>
        </p:sp>
        <p:sp>
          <p:nvSpPr>
            <p:cNvPr id="34826" name="Oval 11"/>
            <p:cNvSpPr>
              <a:spLocks noChangeArrowheads="1"/>
            </p:cNvSpPr>
            <p:nvPr/>
          </p:nvSpPr>
          <p:spPr bwMode="auto">
            <a:xfrm>
              <a:off x="3782" y="744"/>
              <a:ext cx="354" cy="228"/>
            </a:xfrm>
            <a:prstGeom prst="ellipse">
              <a:avLst/>
            </a:prstGeom>
            <a:solidFill>
              <a:srgbClr val="FFFFFF"/>
            </a:solidFill>
            <a:ln w="20638">
              <a:solidFill>
                <a:srgbClr val="000000"/>
              </a:solidFill>
              <a:round/>
              <a:headEnd/>
              <a:tailEnd/>
            </a:ln>
          </p:spPr>
          <p:txBody>
            <a:bodyPr/>
            <a:lstStyle/>
            <a:p>
              <a:endParaRPr lang="en-US" sz="1600"/>
            </a:p>
          </p:txBody>
        </p:sp>
        <p:sp>
          <p:nvSpPr>
            <p:cNvPr id="34827" name="Oval 12"/>
            <p:cNvSpPr>
              <a:spLocks noChangeArrowheads="1"/>
            </p:cNvSpPr>
            <p:nvPr/>
          </p:nvSpPr>
          <p:spPr bwMode="auto">
            <a:xfrm>
              <a:off x="4248" y="2559"/>
              <a:ext cx="353" cy="229"/>
            </a:xfrm>
            <a:prstGeom prst="ellipse">
              <a:avLst/>
            </a:prstGeom>
            <a:solidFill>
              <a:srgbClr val="FFFFFF"/>
            </a:solidFill>
            <a:ln w="20638">
              <a:solidFill>
                <a:srgbClr val="000000"/>
              </a:solidFill>
              <a:round/>
              <a:headEnd/>
              <a:tailEnd/>
            </a:ln>
          </p:spPr>
          <p:txBody>
            <a:bodyPr/>
            <a:lstStyle/>
            <a:p>
              <a:endParaRPr lang="en-US" sz="1600" i="0"/>
            </a:p>
          </p:txBody>
        </p:sp>
        <p:sp>
          <p:nvSpPr>
            <p:cNvPr id="34828" name="Oval 13"/>
            <p:cNvSpPr>
              <a:spLocks noChangeArrowheads="1"/>
            </p:cNvSpPr>
            <p:nvPr/>
          </p:nvSpPr>
          <p:spPr bwMode="auto">
            <a:xfrm>
              <a:off x="3336" y="2559"/>
              <a:ext cx="354" cy="227"/>
            </a:xfrm>
            <a:prstGeom prst="ellipse">
              <a:avLst/>
            </a:prstGeom>
            <a:solidFill>
              <a:srgbClr val="FFFFFF"/>
            </a:solidFill>
            <a:ln w="20638">
              <a:solidFill>
                <a:srgbClr val="000000"/>
              </a:solidFill>
              <a:round/>
              <a:headEnd/>
              <a:tailEnd/>
            </a:ln>
          </p:spPr>
          <p:txBody>
            <a:bodyPr/>
            <a:lstStyle/>
            <a:p>
              <a:endParaRPr lang="en-US" sz="1600" i="0"/>
            </a:p>
          </p:txBody>
        </p:sp>
        <p:grpSp>
          <p:nvGrpSpPr>
            <p:cNvPr id="4" name="Group 14"/>
            <p:cNvGrpSpPr>
              <a:grpSpLocks/>
            </p:cNvGrpSpPr>
            <p:nvPr/>
          </p:nvGrpSpPr>
          <p:grpSpPr bwMode="auto">
            <a:xfrm>
              <a:off x="3528" y="2799"/>
              <a:ext cx="288" cy="428"/>
              <a:chOff x="903" y="2653"/>
              <a:chExt cx="384" cy="524"/>
            </a:xfrm>
          </p:grpSpPr>
          <p:sp>
            <p:nvSpPr>
              <p:cNvPr id="34852" name="Line 15"/>
              <p:cNvSpPr>
                <a:spLocks noChangeShapeType="1"/>
              </p:cNvSpPr>
              <p:nvPr/>
            </p:nvSpPr>
            <p:spPr bwMode="auto">
              <a:xfrm>
                <a:off x="903" y="2653"/>
                <a:ext cx="335" cy="457"/>
              </a:xfrm>
              <a:prstGeom prst="line">
                <a:avLst/>
              </a:prstGeom>
              <a:noFill/>
              <a:ln w="12700">
                <a:solidFill>
                  <a:srgbClr val="000000"/>
                </a:solidFill>
                <a:round/>
                <a:headEnd/>
                <a:tailEnd/>
              </a:ln>
            </p:spPr>
            <p:txBody>
              <a:bodyPr/>
              <a:lstStyle/>
              <a:p>
                <a:endParaRPr lang="en-CA"/>
              </a:p>
            </p:txBody>
          </p:sp>
          <p:sp>
            <p:nvSpPr>
              <p:cNvPr id="34853" name="Freeform 16"/>
              <p:cNvSpPr>
                <a:spLocks/>
              </p:cNvSpPr>
              <p:nvPr/>
            </p:nvSpPr>
            <p:spPr bwMode="auto">
              <a:xfrm>
                <a:off x="1176" y="3049"/>
                <a:ext cx="111" cy="128"/>
              </a:xfrm>
              <a:custGeom>
                <a:avLst/>
                <a:gdLst>
                  <a:gd name="T0" fmla="*/ 0 w 111"/>
                  <a:gd name="T1" fmla="*/ 51 h 128"/>
                  <a:gd name="T2" fmla="*/ 111 w 111"/>
                  <a:gd name="T3" fmla="*/ 128 h 128"/>
                  <a:gd name="T4" fmla="*/ 71 w 111"/>
                  <a:gd name="T5" fmla="*/ 0 h 128"/>
                  <a:gd name="T6" fmla="*/ 59 w 111"/>
                  <a:gd name="T7" fmla="*/ 58 h 128"/>
                  <a:gd name="T8" fmla="*/ 0 w 111"/>
                  <a:gd name="T9" fmla="*/ 51 h 128"/>
                  <a:gd name="T10" fmla="*/ 0 60000 65536"/>
                  <a:gd name="T11" fmla="*/ 0 60000 65536"/>
                  <a:gd name="T12" fmla="*/ 0 60000 65536"/>
                  <a:gd name="T13" fmla="*/ 0 60000 65536"/>
                  <a:gd name="T14" fmla="*/ 0 60000 65536"/>
                  <a:gd name="T15" fmla="*/ 0 w 111"/>
                  <a:gd name="T16" fmla="*/ 0 h 128"/>
                  <a:gd name="T17" fmla="*/ 111 w 111"/>
                  <a:gd name="T18" fmla="*/ 128 h 128"/>
                </a:gdLst>
                <a:ahLst/>
                <a:cxnLst>
                  <a:cxn ang="T10">
                    <a:pos x="T0" y="T1"/>
                  </a:cxn>
                  <a:cxn ang="T11">
                    <a:pos x="T2" y="T3"/>
                  </a:cxn>
                  <a:cxn ang="T12">
                    <a:pos x="T4" y="T5"/>
                  </a:cxn>
                  <a:cxn ang="T13">
                    <a:pos x="T6" y="T7"/>
                  </a:cxn>
                  <a:cxn ang="T14">
                    <a:pos x="T8" y="T9"/>
                  </a:cxn>
                </a:cxnLst>
                <a:rect l="T15" t="T16" r="T17" b="T18"/>
                <a:pathLst>
                  <a:path w="111" h="128">
                    <a:moveTo>
                      <a:pt x="0" y="51"/>
                    </a:moveTo>
                    <a:lnTo>
                      <a:pt x="111" y="128"/>
                    </a:lnTo>
                    <a:lnTo>
                      <a:pt x="71" y="0"/>
                    </a:lnTo>
                    <a:lnTo>
                      <a:pt x="59" y="58"/>
                    </a:lnTo>
                    <a:lnTo>
                      <a:pt x="0" y="51"/>
                    </a:lnTo>
                    <a:close/>
                  </a:path>
                </a:pathLst>
              </a:custGeom>
              <a:solidFill>
                <a:srgbClr val="000000"/>
              </a:solidFill>
              <a:ln w="9525">
                <a:noFill/>
                <a:round/>
                <a:headEnd/>
                <a:tailEnd/>
              </a:ln>
            </p:spPr>
            <p:txBody>
              <a:bodyPr/>
              <a:lstStyle/>
              <a:p>
                <a:endParaRPr lang="en-CA"/>
              </a:p>
            </p:txBody>
          </p:sp>
        </p:grpSp>
        <p:grpSp>
          <p:nvGrpSpPr>
            <p:cNvPr id="5" name="Group 17"/>
            <p:cNvGrpSpPr>
              <a:grpSpLocks/>
            </p:cNvGrpSpPr>
            <p:nvPr/>
          </p:nvGrpSpPr>
          <p:grpSpPr bwMode="auto">
            <a:xfrm>
              <a:off x="4104" y="2799"/>
              <a:ext cx="288" cy="404"/>
              <a:chOff x="1418" y="2669"/>
              <a:chExt cx="329" cy="500"/>
            </a:xfrm>
          </p:grpSpPr>
          <p:sp>
            <p:nvSpPr>
              <p:cNvPr id="34850" name="Line 18"/>
              <p:cNvSpPr>
                <a:spLocks noChangeShapeType="1"/>
              </p:cNvSpPr>
              <p:nvPr/>
            </p:nvSpPr>
            <p:spPr bwMode="auto">
              <a:xfrm flipH="1">
                <a:off x="1463" y="2669"/>
                <a:ext cx="284" cy="431"/>
              </a:xfrm>
              <a:prstGeom prst="line">
                <a:avLst/>
              </a:prstGeom>
              <a:noFill/>
              <a:ln w="12700">
                <a:solidFill>
                  <a:srgbClr val="000000"/>
                </a:solidFill>
                <a:round/>
                <a:headEnd/>
                <a:tailEnd/>
              </a:ln>
            </p:spPr>
            <p:txBody>
              <a:bodyPr/>
              <a:lstStyle/>
              <a:p>
                <a:endParaRPr lang="en-CA"/>
              </a:p>
            </p:txBody>
          </p:sp>
          <p:sp>
            <p:nvSpPr>
              <p:cNvPr id="34851" name="Freeform 19"/>
              <p:cNvSpPr>
                <a:spLocks/>
              </p:cNvSpPr>
              <p:nvPr/>
            </p:nvSpPr>
            <p:spPr bwMode="auto">
              <a:xfrm>
                <a:off x="1418" y="3039"/>
                <a:ext cx="108" cy="130"/>
              </a:xfrm>
              <a:custGeom>
                <a:avLst/>
                <a:gdLst>
                  <a:gd name="T0" fmla="*/ 34 w 108"/>
                  <a:gd name="T1" fmla="*/ 0 h 130"/>
                  <a:gd name="T2" fmla="*/ 0 w 108"/>
                  <a:gd name="T3" fmla="*/ 130 h 130"/>
                  <a:gd name="T4" fmla="*/ 108 w 108"/>
                  <a:gd name="T5" fmla="*/ 48 h 130"/>
                  <a:gd name="T6" fmla="*/ 49 w 108"/>
                  <a:gd name="T7" fmla="*/ 57 h 130"/>
                  <a:gd name="T8" fmla="*/ 34 w 108"/>
                  <a:gd name="T9" fmla="*/ 0 h 130"/>
                  <a:gd name="T10" fmla="*/ 0 60000 65536"/>
                  <a:gd name="T11" fmla="*/ 0 60000 65536"/>
                  <a:gd name="T12" fmla="*/ 0 60000 65536"/>
                  <a:gd name="T13" fmla="*/ 0 60000 65536"/>
                  <a:gd name="T14" fmla="*/ 0 60000 65536"/>
                  <a:gd name="T15" fmla="*/ 0 w 108"/>
                  <a:gd name="T16" fmla="*/ 0 h 130"/>
                  <a:gd name="T17" fmla="*/ 108 w 108"/>
                  <a:gd name="T18" fmla="*/ 130 h 130"/>
                </a:gdLst>
                <a:ahLst/>
                <a:cxnLst>
                  <a:cxn ang="T10">
                    <a:pos x="T0" y="T1"/>
                  </a:cxn>
                  <a:cxn ang="T11">
                    <a:pos x="T2" y="T3"/>
                  </a:cxn>
                  <a:cxn ang="T12">
                    <a:pos x="T4" y="T5"/>
                  </a:cxn>
                  <a:cxn ang="T13">
                    <a:pos x="T6" y="T7"/>
                  </a:cxn>
                  <a:cxn ang="T14">
                    <a:pos x="T8" y="T9"/>
                  </a:cxn>
                </a:cxnLst>
                <a:rect l="T15" t="T16" r="T17" b="T18"/>
                <a:pathLst>
                  <a:path w="108" h="130">
                    <a:moveTo>
                      <a:pt x="34" y="0"/>
                    </a:moveTo>
                    <a:lnTo>
                      <a:pt x="0" y="130"/>
                    </a:lnTo>
                    <a:lnTo>
                      <a:pt x="108" y="48"/>
                    </a:lnTo>
                    <a:lnTo>
                      <a:pt x="49" y="57"/>
                    </a:lnTo>
                    <a:lnTo>
                      <a:pt x="34" y="0"/>
                    </a:lnTo>
                    <a:close/>
                  </a:path>
                </a:pathLst>
              </a:custGeom>
              <a:solidFill>
                <a:srgbClr val="000000"/>
              </a:solidFill>
              <a:ln w="9525">
                <a:noFill/>
                <a:round/>
                <a:headEnd/>
                <a:tailEnd/>
              </a:ln>
            </p:spPr>
            <p:txBody>
              <a:bodyPr/>
              <a:lstStyle/>
              <a:p>
                <a:endParaRPr lang="en-CA"/>
              </a:p>
            </p:txBody>
          </p:sp>
        </p:grpSp>
        <p:grpSp>
          <p:nvGrpSpPr>
            <p:cNvPr id="6" name="Group 20"/>
            <p:cNvGrpSpPr>
              <a:grpSpLocks/>
            </p:cNvGrpSpPr>
            <p:nvPr/>
          </p:nvGrpSpPr>
          <p:grpSpPr bwMode="auto">
            <a:xfrm>
              <a:off x="4056" y="2175"/>
              <a:ext cx="352" cy="408"/>
              <a:chOff x="1396" y="2043"/>
              <a:chExt cx="352" cy="408"/>
            </a:xfrm>
          </p:grpSpPr>
          <p:sp>
            <p:nvSpPr>
              <p:cNvPr id="34848" name="Line 21"/>
              <p:cNvSpPr>
                <a:spLocks noChangeShapeType="1"/>
              </p:cNvSpPr>
              <p:nvPr/>
            </p:nvSpPr>
            <p:spPr bwMode="auto">
              <a:xfrm>
                <a:off x="1396" y="2043"/>
                <a:ext cx="297" cy="346"/>
              </a:xfrm>
              <a:prstGeom prst="line">
                <a:avLst/>
              </a:prstGeom>
              <a:noFill/>
              <a:ln w="12700">
                <a:solidFill>
                  <a:srgbClr val="000000"/>
                </a:solidFill>
                <a:round/>
                <a:headEnd/>
                <a:tailEnd/>
              </a:ln>
            </p:spPr>
            <p:txBody>
              <a:bodyPr/>
              <a:lstStyle/>
              <a:p>
                <a:endParaRPr lang="en-CA"/>
              </a:p>
            </p:txBody>
          </p:sp>
          <p:sp>
            <p:nvSpPr>
              <p:cNvPr id="34849" name="Freeform 22"/>
              <p:cNvSpPr>
                <a:spLocks/>
              </p:cNvSpPr>
              <p:nvPr/>
            </p:nvSpPr>
            <p:spPr bwMode="auto">
              <a:xfrm>
                <a:off x="1630" y="2327"/>
                <a:ext cx="118" cy="124"/>
              </a:xfrm>
              <a:custGeom>
                <a:avLst/>
                <a:gdLst>
                  <a:gd name="T0" fmla="*/ 0 w 118"/>
                  <a:gd name="T1" fmla="*/ 58 h 124"/>
                  <a:gd name="T2" fmla="*/ 118 w 118"/>
                  <a:gd name="T3" fmla="*/ 124 h 124"/>
                  <a:gd name="T4" fmla="*/ 67 w 118"/>
                  <a:gd name="T5" fmla="*/ 0 h 124"/>
                  <a:gd name="T6" fmla="*/ 60 w 118"/>
                  <a:gd name="T7" fmla="*/ 59 h 124"/>
                  <a:gd name="T8" fmla="*/ 0 w 118"/>
                  <a:gd name="T9" fmla="*/ 58 h 124"/>
                  <a:gd name="T10" fmla="*/ 0 60000 65536"/>
                  <a:gd name="T11" fmla="*/ 0 60000 65536"/>
                  <a:gd name="T12" fmla="*/ 0 60000 65536"/>
                  <a:gd name="T13" fmla="*/ 0 60000 65536"/>
                  <a:gd name="T14" fmla="*/ 0 60000 65536"/>
                  <a:gd name="T15" fmla="*/ 0 w 118"/>
                  <a:gd name="T16" fmla="*/ 0 h 124"/>
                  <a:gd name="T17" fmla="*/ 118 w 118"/>
                  <a:gd name="T18" fmla="*/ 124 h 124"/>
                </a:gdLst>
                <a:ahLst/>
                <a:cxnLst>
                  <a:cxn ang="T10">
                    <a:pos x="T0" y="T1"/>
                  </a:cxn>
                  <a:cxn ang="T11">
                    <a:pos x="T2" y="T3"/>
                  </a:cxn>
                  <a:cxn ang="T12">
                    <a:pos x="T4" y="T5"/>
                  </a:cxn>
                  <a:cxn ang="T13">
                    <a:pos x="T6" y="T7"/>
                  </a:cxn>
                  <a:cxn ang="T14">
                    <a:pos x="T8" y="T9"/>
                  </a:cxn>
                </a:cxnLst>
                <a:rect l="T15" t="T16" r="T17" b="T18"/>
                <a:pathLst>
                  <a:path w="118" h="124">
                    <a:moveTo>
                      <a:pt x="0" y="58"/>
                    </a:moveTo>
                    <a:lnTo>
                      <a:pt x="118" y="124"/>
                    </a:lnTo>
                    <a:lnTo>
                      <a:pt x="67" y="0"/>
                    </a:lnTo>
                    <a:lnTo>
                      <a:pt x="60" y="59"/>
                    </a:lnTo>
                    <a:lnTo>
                      <a:pt x="0" y="58"/>
                    </a:lnTo>
                    <a:close/>
                  </a:path>
                </a:pathLst>
              </a:custGeom>
              <a:solidFill>
                <a:srgbClr val="000000"/>
              </a:solidFill>
              <a:ln w="9525">
                <a:noFill/>
                <a:round/>
                <a:headEnd/>
                <a:tailEnd/>
              </a:ln>
            </p:spPr>
            <p:txBody>
              <a:bodyPr/>
              <a:lstStyle/>
              <a:p>
                <a:endParaRPr lang="en-CA"/>
              </a:p>
            </p:txBody>
          </p:sp>
        </p:grpSp>
        <p:grpSp>
          <p:nvGrpSpPr>
            <p:cNvPr id="7" name="Group 23"/>
            <p:cNvGrpSpPr>
              <a:grpSpLocks/>
            </p:cNvGrpSpPr>
            <p:nvPr/>
          </p:nvGrpSpPr>
          <p:grpSpPr bwMode="auto">
            <a:xfrm>
              <a:off x="3480" y="2175"/>
              <a:ext cx="406" cy="391"/>
              <a:chOff x="904" y="2043"/>
              <a:chExt cx="406" cy="391"/>
            </a:xfrm>
          </p:grpSpPr>
          <p:sp>
            <p:nvSpPr>
              <p:cNvPr id="34846" name="Line 24"/>
              <p:cNvSpPr>
                <a:spLocks noChangeShapeType="1"/>
              </p:cNvSpPr>
              <p:nvPr/>
            </p:nvSpPr>
            <p:spPr bwMode="auto">
              <a:xfrm flipH="1">
                <a:off x="962" y="2043"/>
                <a:ext cx="348" cy="335"/>
              </a:xfrm>
              <a:prstGeom prst="line">
                <a:avLst/>
              </a:prstGeom>
              <a:noFill/>
              <a:ln w="12700">
                <a:solidFill>
                  <a:srgbClr val="000000"/>
                </a:solidFill>
                <a:round/>
                <a:headEnd/>
                <a:tailEnd/>
              </a:ln>
            </p:spPr>
            <p:txBody>
              <a:bodyPr/>
              <a:lstStyle/>
              <a:p>
                <a:endParaRPr lang="en-CA"/>
              </a:p>
            </p:txBody>
          </p:sp>
          <p:sp>
            <p:nvSpPr>
              <p:cNvPr id="34847" name="Freeform 25"/>
              <p:cNvSpPr>
                <a:spLocks/>
              </p:cNvSpPr>
              <p:nvPr/>
            </p:nvSpPr>
            <p:spPr bwMode="auto">
              <a:xfrm>
                <a:off x="904" y="2315"/>
                <a:ext cx="122" cy="119"/>
              </a:xfrm>
              <a:custGeom>
                <a:avLst/>
                <a:gdLst>
                  <a:gd name="T0" fmla="*/ 60 w 122"/>
                  <a:gd name="T1" fmla="*/ 0 h 119"/>
                  <a:gd name="T2" fmla="*/ 0 w 122"/>
                  <a:gd name="T3" fmla="*/ 119 h 119"/>
                  <a:gd name="T4" fmla="*/ 122 w 122"/>
                  <a:gd name="T5" fmla="*/ 65 h 119"/>
                  <a:gd name="T6" fmla="*/ 62 w 122"/>
                  <a:gd name="T7" fmla="*/ 61 h 119"/>
                  <a:gd name="T8" fmla="*/ 60 w 122"/>
                  <a:gd name="T9" fmla="*/ 0 h 119"/>
                  <a:gd name="T10" fmla="*/ 0 60000 65536"/>
                  <a:gd name="T11" fmla="*/ 0 60000 65536"/>
                  <a:gd name="T12" fmla="*/ 0 60000 65536"/>
                  <a:gd name="T13" fmla="*/ 0 60000 65536"/>
                  <a:gd name="T14" fmla="*/ 0 60000 65536"/>
                  <a:gd name="T15" fmla="*/ 0 w 122"/>
                  <a:gd name="T16" fmla="*/ 0 h 119"/>
                  <a:gd name="T17" fmla="*/ 122 w 122"/>
                  <a:gd name="T18" fmla="*/ 119 h 119"/>
                </a:gdLst>
                <a:ahLst/>
                <a:cxnLst>
                  <a:cxn ang="T10">
                    <a:pos x="T0" y="T1"/>
                  </a:cxn>
                  <a:cxn ang="T11">
                    <a:pos x="T2" y="T3"/>
                  </a:cxn>
                  <a:cxn ang="T12">
                    <a:pos x="T4" y="T5"/>
                  </a:cxn>
                  <a:cxn ang="T13">
                    <a:pos x="T6" y="T7"/>
                  </a:cxn>
                  <a:cxn ang="T14">
                    <a:pos x="T8" y="T9"/>
                  </a:cxn>
                </a:cxnLst>
                <a:rect l="T15" t="T16" r="T17" b="T18"/>
                <a:pathLst>
                  <a:path w="122" h="119">
                    <a:moveTo>
                      <a:pt x="60" y="0"/>
                    </a:moveTo>
                    <a:lnTo>
                      <a:pt x="0" y="119"/>
                    </a:lnTo>
                    <a:lnTo>
                      <a:pt x="122" y="65"/>
                    </a:lnTo>
                    <a:lnTo>
                      <a:pt x="62" y="61"/>
                    </a:lnTo>
                    <a:lnTo>
                      <a:pt x="60" y="0"/>
                    </a:lnTo>
                    <a:close/>
                  </a:path>
                </a:pathLst>
              </a:custGeom>
              <a:solidFill>
                <a:srgbClr val="000000"/>
              </a:solidFill>
              <a:ln w="9525">
                <a:noFill/>
                <a:round/>
                <a:headEnd/>
                <a:tailEnd/>
              </a:ln>
            </p:spPr>
            <p:txBody>
              <a:bodyPr/>
              <a:lstStyle/>
              <a:p>
                <a:endParaRPr lang="en-CA"/>
              </a:p>
            </p:txBody>
          </p:sp>
        </p:grpSp>
        <p:sp>
          <p:nvSpPr>
            <p:cNvPr id="34833" name="Line 26"/>
            <p:cNvSpPr>
              <a:spLocks noChangeShapeType="1"/>
            </p:cNvSpPr>
            <p:nvPr/>
          </p:nvSpPr>
          <p:spPr bwMode="auto">
            <a:xfrm flipV="1">
              <a:off x="2966" y="1416"/>
              <a:ext cx="816" cy="0"/>
            </a:xfrm>
            <a:prstGeom prst="line">
              <a:avLst/>
            </a:prstGeom>
            <a:noFill/>
            <a:ln w="9525">
              <a:solidFill>
                <a:schemeClr val="tx1"/>
              </a:solidFill>
              <a:round/>
              <a:headEnd/>
              <a:tailEnd type="triangle" w="med" len="med"/>
            </a:ln>
          </p:spPr>
          <p:txBody>
            <a:bodyPr/>
            <a:lstStyle/>
            <a:p>
              <a:endParaRPr lang="en-CA"/>
            </a:p>
          </p:txBody>
        </p:sp>
        <p:sp>
          <p:nvSpPr>
            <p:cNvPr id="34834" name="Line 27"/>
            <p:cNvSpPr>
              <a:spLocks noChangeShapeType="1"/>
            </p:cNvSpPr>
            <p:nvPr/>
          </p:nvSpPr>
          <p:spPr bwMode="auto">
            <a:xfrm flipV="1">
              <a:off x="2952" y="1416"/>
              <a:ext cx="14" cy="1863"/>
            </a:xfrm>
            <a:prstGeom prst="line">
              <a:avLst/>
            </a:prstGeom>
            <a:noFill/>
            <a:ln w="9525">
              <a:solidFill>
                <a:schemeClr val="tx1"/>
              </a:solidFill>
              <a:round/>
              <a:headEnd/>
              <a:tailEnd/>
            </a:ln>
          </p:spPr>
          <p:txBody>
            <a:bodyPr/>
            <a:lstStyle/>
            <a:p>
              <a:endParaRPr lang="en-CA"/>
            </a:p>
          </p:txBody>
        </p:sp>
        <p:sp>
          <p:nvSpPr>
            <p:cNvPr id="34835" name="Line 28"/>
            <p:cNvSpPr>
              <a:spLocks noChangeShapeType="1"/>
            </p:cNvSpPr>
            <p:nvPr/>
          </p:nvSpPr>
          <p:spPr bwMode="auto">
            <a:xfrm>
              <a:off x="4166" y="1416"/>
              <a:ext cx="864" cy="0"/>
            </a:xfrm>
            <a:prstGeom prst="line">
              <a:avLst/>
            </a:prstGeom>
            <a:noFill/>
            <a:ln w="9525">
              <a:solidFill>
                <a:schemeClr val="tx1"/>
              </a:solidFill>
              <a:round/>
              <a:headEnd/>
              <a:tailEnd/>
            </a:ln>
          </p:spPr>
          <p:txBody>
            <a:bodyPr/>
            <a:lstStyle/>
            <a:p>
              <a:endParaRPr lang="en-CA"/>
            </a:p>
          </p:txBody>
        </p:sp>
        <p:sp>
          <p:nvSpPr>
            <p:cNvPr id="34836" name="Line 29"/>
            <p:cNvSpPr>
              <a:spLocks noChangeShapeType="1"/>
            </p:cNvSpPr>
            <p:nvPr/>
          </p:nvSpPr>
          <p:spPr bwMode="auto">
            <a:xfrm flipH="1">
              <a:off x="5016" y="1416"/>
              <a:ext cx="14" cy="2583"/>
            </a:xfrm>
            <a:prstGeom prst="line">
              <a:avLst/>
            </a:prstGeom>
            <a:noFill/>
            <a:ln w="9525">
              <a:solidFill>
                <a:schemeClr val="tx1"/>
              </a:solidFill>
              <a:round/>
              <a:headEnd/>
              <a:tailEnd/>
            </a:ln>
          </p:spPr>
          <p:txBody>
            <a:bodyPr/>
            <a:lstStyle/>
            <a:p>
              <a:endParaRPr lang="en-CA"/>
            </a:p>
          </p:txBody>
        </p:sp>
        <p:sp>
          <p:nvSpPr>
            <p:cNvPr id="34837" name="Line 30"/>
            <p:cNvSpPr>
              <a:spLocks noChangeShapeType="1"/>
            </p:cNvSpPr>
            <p:nvPr/>
          </p:nvSpPr>
          <p:spPr bwMode="auto">
            <a:xfrm flipH="1">
              <a:off x="4152" y="3999"/>
              <a:ext cx="864" cy="0"/>
            </a:xfrm>
            <a:prstGeom prst="line">
              <a:avLst/>
            </a:prstGeom>
            <a:noFill/>
            <a:ln w="9525">
              <a:solidFill>
                <a:schemeClr val="tx1"/>
              </a:solidFill>
              <a:round/>
              <a:headEnd/>
              <a:tailEnd type="triangle" w="med" len="med"/>
            </a:ln>
          </p:spPr>
          <p:txBody>
            <a:bodyPr/>
            <a:lstStyle/>
            <a:p>
              <a:endParaRPr lang="en-CA"/>
            </a:p>
          </p:txBody>
        </p:sp>
        <p:sp>
          <p:nvSpPr>
            <p:cNvPr id="34838" name="Oval 31"/>
            <p:cNvSpPr>
              <a:spLocks noChangeArrowheads="1"/>
            </p:cNvSpPr>
            <p:nvPr/>
          </p:nvSpPr>
          <p:spPr bwMode="auto">
            <a:xfrm>
              <a:off x="3782" y="1320"/>
              <a:ext cx="354" cy="228"/>
            </a:xfrm>
            <a:prstGeom prst="ellipse">
              <a:avLst/>
            </a:prstGeom>
            <a:solidFill>
              <a:srgbClr val="FFFFFF"/>
            </a:solidFill>
            <a:ln w="20638">
              <a:solidFill>
                <a:srgbClr val="000000"/>
              </a:solidFill>
              <a:round/>
              <a:headEnd/>
              <a:tailEnd/>
            </a:ln>
          </p:spPr>
          <p:txBody>
            <a:bodyPr/>
            <a:lstStyle/>
            <a:p>
              <a:endParaRPr lang="en-US" sz="1600"/>
            </a:p>
          </p:txBody>
        </p:sp>
        <p:grpSp>
          <p:nvGrpSpPr>
            <p:cNvPr id="8" name="Group 32"/>
            <p:cNvGrpSpPr>
              <a:grpSpLocks/>
            </p:cNvGrpSpPr>
            <p:nvPr/>
          </p:nvGrpSpPr>
          <p:grpSpPr bwMode="auto">
            <a:xfrm>
              <a:off x="3926" y="1560"/>
              <a:ext cx="87" cy="361"/>
              <a:chOff x="2823" y="1481"/>
              <a:chExt cx="87" cy="361"/>
            </a:xfrm>
          </p:grpSpPr>
          <p:sp>
            <p:nvSpPr>
              <p:cNvPr id="34844" name="Line 33"/>
              <p:cNvSpPr>
                <a:spLocks noChangeShapeType="1"/>
              </p:cNvSpPr>
              <p:nvPr/>
            </p:nvSpPr>
            <p:spPr bwMode="auto">
              <a:xfrm>
                <a:off x="2866" y="1481"/>
                <a:ext cx="1" cy="277"/>
              </a:xfrm>
              <a:prstGeom prst="line">
                <a:avLst/>
              </a:prstGeom>
              <a:noFill/>
              <a:ln w="12700">
                <a:solidFill>
                  <a:srgbClr val="000000"/>
                </a:solidFill>
                <a:round/>
                <a:headEnd/>
                <a:tailEnd/>
              </a:ln>
            </p:spPr>
            <p:txBody>
              <a:bodyPr/>
              <a:lstStyle/>
              <a:p>
                <a:endParaRPr lang="en-CA"/>
              </a:p>
            </p:txBody>
          </p:sp>
          <p:sp>
            <p:nvSpPr>
              <p:cNvPr id="34845" name="Freeform 34"/>
              <p:cNvSpPr>
                <a:spLocks/>
              </p:cNvSpPr>
              <p:nvPr/>
            </p:nvSpPr>
            <p:spPr bwMode="auto">
              <a:xfrm>
                <a:off x="2823" y="1715"/>
                <a:ext cx="87" cy="127"/>
              </a:xfrm>
              <a:custGeom>
                <a:avLst/>
                <a:gdLst>
                  <a:gd name="T0" fmla="*/ 0 w 87"/>
                  <a:gd name="T1" fmla="*/ 0 h 127"/>
                  <a:gd name="T2" fmla="*/ 43 w 87"/>
                  <a:gd name="T3" fmla="*/ 127 h 127"/>
                  <a:gd name="T4" fmla="*/ 87 w 87"/>
                  <a:gd name="T5" fmla="*/ 0 h 127"/>
                  <a:gd name="T6" fmla="*/ 43 w 87"/>
                  <a:gd name="T7" fmla="*/ 40 h 127"/>
                  <a:gd name="T8" fmla="*/ 0 w 87"/>
                  <a:gd name="T9" fmla="*/ 0 h 127"/>
                  <a:gd name="T10" fmla="*/ 0 60000 65536"/>
                  <a:gd name="T11" fmla="*/ 0 60000 65536"/>
                  <a:gd name="T12" fmla="*/ 0 60000 65536"/>
                  <a:gd name="T13" fmla="*/ 0 60000 65536"/>
                  <a:gd name="T14" fmla="*/ 0 60000 65536"/>
                  <a:gd name="T15" fmla="*/ 0 w 87"/>
                  <a:gd name="T16" fmla="*/ 0 h 127"/>
                  <a:gd name="T17" fmla="*/ 87 w 87"/>
                  <a:gd name="T18" fmla="*/ 127 h 127"/>
                </a:gdLst>
                <a:ahLst/>
                <a:cxnLst>
                  <a:cxn ang="T10">
                    <a:pos x="T0" y="T1"/>
                  </a:cxn>
                  <a:cxn ang="T11">
                    <a:pos x="T2" y="T3"/>
                  </a:cxn>
                  <a:cxn ang="T12">
                    <a:pos x="T4" y="T5"/>
                  </a:cxn>
                  <a:cxn ang="T13">
                    <a:pos x="T6" y="T7"/>
                  </a:cxn>
                  <a:cxn ang="T14">
                    <a:pos x="T8" y="T9"/>
                  </a:cxn>
                </a:cxnLst>
                <a:rect l="T15" t="T16" r="T17" b="T18"/>
                <a:pathLst>
                  <a:path w="87" h="127">
                    <a:moveTo>
                      <a:pt x="0" y="0"/>
                    </a:moveTo>
                    <a:lnTo>
                      <a:pt x="43" y="127"/>
                    </a:lnTo>
                    <a:lnTo>
                      <a:pt x="87" y="0"/>
                    </a:lnTo>
                    <a:lnTo>
                      <a:pt x="43" y="40"/>
                    </a:lnTo>
                    <a:lnTo>
                      <a:pt x="0" y="0"/>
                    </a:lnTo>
                    <a:close/>
                  </a:path>
                </a:pathLst>
              </a:custGeom>
              <a:solidFill>
                <a:srgbClr val="000000"/>
              </a:solidFill>
              <a:ln w="9525">
                <a:noFill/>
                <a:round/>
                <a:headEnd/>
                <a:tailEnd/>
              </a:ln>
            </p:spPr>
            <p:txBody>
              <a:bodyPr/>
              <a:lstStyle/>
              <a:p>
                <a:endParaRPr lang="en-CA"/>
              </a:p>
            </p:txBody>
          </p:sp>
        </p:grpSp>
        <p:sp>
          <p:nvSpPr>
            <p:cNvPr id="34840" name="Text Box 35"/>
            <p:cNvSpPr txBox="1">
              <a:spLocks noChangeArrowheads="1"/>
            </p:cNvSpPr>
            <p:nvPr/>
          </p:nvSpPr>
          <p:spPr bwMode="auto">
            <a:xfrm>
              <a:off x="3208" y="2184"/>
              <a:ext cx="780" cy="305"/>
            </a:xfrm>
            <a:prstGeom prst="rect">
              <a:avLst/>
            </a:prstGeom>
            <a:noFill/>
            <a:ln w="9525">
              <a:noFill/>
              <a:miter lim="800000"/>
              <a:headEnd/>
              <a:tailEnd/>
            </a:ln>
          </p:spPr>
          <p:txBody>
            <a:bodyPr wrap="none">
              <a:spAutoFit/>
            </a:bodyPr>
            <a:lstStyle/>
            <a:p>
              <a:r>
                <a:rPr lang="en-US" sz="1600" i="0" dirty="0"/>
                <a:t>x&lt;=y</a:t>
              </a:r>
            </a:p>
          </p:txBody>
        </p:sp>
        <p:sp>
          <p:nvSpPr>
            <p:cNvPr id="34841" name="Text Box 36"/>
            <p:cNvSpPr txBox="1">
              <a:spLocks noChangeArrowheads="1"/>
            </p:cNvSpPr>
            <p:nvPr/>
          </p:nvSpPr>
          <p:spPr bwMode="auto">
            <a:xfrm>
              <a:off x="4214" y="2184"/>
              <a:ext cx="774" cy="305"/>
            </a:xfrm>
            <a:prstGeom prst="rect">
              <a:avLst/>
            </a:prstGeom>
            <a:noFill/>
            <a:ln w="9525">
              <a:noFill/>
              <a:miter lim="800000"/>
              <a:headEnd/>
              <a:tailEnd/>
            </a:ln>
          </p:spPr>
          <p:txBody>
            <a:bodyPr wrap="none">
              <a:spAutoFit/>
            </a:bodyPr>
            <a:lstStyle/>
            <a:p>
              <a:r>
                <a:rPr lang="en-US" sz="1600" i="0"/>
                <a:t>x &gt; y</a:t>
              </a:r>
            </a:p>
          </p:txBody>
        </p:sp>
        <p:sp>
          <p:nvSpPr>
            <p:cNvPr id="34842" name="Text Box 37"/>
            <p:cNvSpPr txBox="1">
              <a:spLocks noChangeArrowheads="1"/>
            </p:cNvSpPr>
            <p:nvPr/>
          </p:nvSpPr>
          <p:spPr bwMode="auto">
            <a:xfrm>
              <a:off x="5067" y="1972"/>
              <a:ext cx="775" cy="305"/>
            </a:xfrm>
            <a:prstGeom prst="rect">
              <a:avLst/>
            </a:prstGeom>
            <a:noFill/>
            <a:ln w="9525">
              <a:noFill/>
              <a:miter lim="800000"/>
              <a:headEnd/>
              <a:tailEnd/>
            </a:ln>
          </p:spPr>
          <p:txBody>
            <a:bodyPr wrap="none">
              <a:spAutoFit/>
            </a:bodyPr>
            <a:lstStyle/>
            <a:p>
              <a:r>
                <a:rPr lang="en-US" sz="1600" i="0"/>
                <a:t>x = y</a:t>
              </a:r>
            </a:p>
          </p:txBody>
        </p:sp>
        <p:sp>
          <p:nvSpPr>
            <p:cNvPr id="34843" name="Text Box 38"/>
            <p:cNvSpPr txBox="1">
              <a:spLocks noChangeArrowheads="1"/>
            </p:cNvSpPr>
            <p:nvPr/>
          </p:nvSpPr>
          <p:spPr bwMode="auto">
            <a:xfrm>
              <a:off x="4061" y="1535"/>
              <a:ext cx="765" cy="305"/>
            </a:xfrm>
            <a:prstGeom prst="rect">
              <a:avLst/>
            </a:prstGeom>
            <a:noFill/>
            <a:ln w="9525">
              <a:noFill/>
              <a:miter lim="800000"/>
              <a:headEnd/>
              <a:tailEnd/>
            </a:ln>
          </p:spPr>
          <p:txBody>
            <a:bodyPr wrap="none">
              <a:spAutoFit/>
            </a:bodyPr>
            <a:lstStyle/>
            <a:p>
              <a:r>
                <a:rPr lang="en-US" sz="1600" i="0"/>
                <a:t>x </a:t>
              </a:r>
              <a:r>
                <a:rPr lang="en-US" sz="1600" i="0">
                  <a:latin typeface="Courier New" pitchFamily="49" charset="0"/>
                  <a:sym typeface="Symbol" pitchFamily="18" charset="2"/>
                </a:rPr>
                <a:t></a:t>
              </a:r>
              <a:r>
                <a:rPr lang="en-US" sz="1600" i="0"/>
                <a:t> y</a:t>
              </a:r>
            </a:p>
          </p:txBody>
        </p:sp>
      </p:grpSp>
      <p:sp>
        <p:nvSpPr>
          <p:cNvPr id="40" name="Slide Number Placeholder 4">
            <a:extLst>
              <a:ext uri="{FF2B5EF4-FFF2-40B4-BE49-F238E27FC236}">
                <a16:creationId xmlns:a16="http://schemas.microsoft.com/office/drawing/2014/main" id="{6416FD5B-591C-4194-BE26-FA0AA276C309}"/>
              </a:ext>
            </a:extLst>
          </p:cNvPr>
          <p:cNvSpPr>
            <a:spLocks noGrp="1"/>
          </p:cNvSpPr>
          <p:nvPr>
            <p:ph type="sldNum" sz="quarter" idx="12"/>
          </p:nvPr>
        </p:nvSpPr>
        <p:spPr>
          <a:xfrm>
            <a:off x="6781800" y="6413500"/>
            <a:ext cx="1905000" cy="400050"/>
          </a:xfrm>
        </p:spPr>
        <p:txBody>
          <a:bodyPr/>
          <a:lstStyle/>
          <a:p>
            <a:fld id="{E0C33045-984B-4F44-A077-3B45BEEE9467}" type="slidenum">
              <a:rPr lang="ja-JP" altLang="en-US" smtClean="0"/>
              <a:pPr/>
              <a:t>60</a:t>
            </a:fld>
            <a:endParaRPr lang="en-US" altLang="ja-JP"/>
          </a:p>
        </p:txBody>
      </p:sp>
    </p:spTree>
    <p:extLst>
      <p:ext uri="{BB962C8B-B14F-4D97-AF65-F5344CB8AC3E}">
        <p14:creationId xmlns:p14="http://schemas.microsoft.com/office/powerpoint/2010/main" val="303123666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FA43-866C-4E9E-852E-E23F468750B9}"/>
              </a:ext>
            </a:extLst>
          </p:cNvPr>
          <p:cNvSpPr>
            <a:spLocks noGrp="1"/>
          </p:cNvSpPr>
          <p:nvPr>
            <p:ph type="title"/>
          </p:nvPr>
        </p:nvSpPr>
        <p:spPr/>
        <p:txBody>
          <a:bodyPr/>
          <a:lstStyle/>
          <a:p>
            <a:r>
              <a:rPr lang="en-US" dirty="0"/>
              <a:t>Path Coverage Metrics</a:t>
            </a:r>
          </a:p>
        </p:txBody>
      </p:sp>
      <p:sp>
        <p:nvSpPr>
          <p:cNvPr id="3" name="Content Placeholder 2">
            <a:extLst>
              <a:ext uri="{FF2B5EF4-FFF2-40B4-BE49-F238E27FC236}">
                <a16:creationId xmlns:a16="http://schemas.microsoft.com/office/drawing/2014/main" id="{5D7B663A-C051-4F3E-A7AA-373603A1FA4F}"/>
              </a:ext>
            </a:extLst>
          </p:cNvPr>
          <p:cNvSpPr>
            <a:spLocks noGrp="1"/>
          </p:cNvSpPr>
          <p:nvPr>
            <p:ph idx="1"/>
          </p:nvPr>
        </p:nvSpPr>
        <p:spPr>
          <a:xfrm>
            <a:off x="900113" y="1484784"/>
            <a:ext cx="8001000" cy="4532312"/>
          </a:xfrm>
        </p:spPr>
        <p:txBody>
          <a:bodyPr/>
          <a:lstStyle/>
          <a:p>
            <a:r>
              <a:rPr lang="en-CA" sz="2800" dirty="0"/>
              <a:t>Path coverage counts the number of full paths from input to output through a program that get executed</a:t>
            </a:r>
          </a:p>
          <a:p>
            <a:r>
              <a:rPr lang="en-CA" sz="2800" dirty="0"/>
              <a:t>Full path coverage will lead to full branch coverage</a:t>
            </a:r>
            <a:endParaRPr lang="en-US" sz="2800" dirty="0"/>
          </a:p>
        </p:txBody>
      </p:sp>
      <p:sp>
        <p:nvSpPr>
          <p:cNvPr id="4" name="Footer Placeholder 3">
            <a:extLst>
              <a:ext uri="{FF2B5EF4-FFF2-40B4-BE49-F238E27FC236}">
                <a16:creationId xmlns:a16="http://schemas.microsoft.com/office/drawing/2014/main" id="{A97E441A-A102-4C91-B32F-5F685C2FBCCE}"/>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3588A744-1469-489A-BA00-B8FC5DD75DC5}"/>
              </a:ext>
            </a:extLst>
          </p:cNvPr>
          <p:cNvSpPr>
            <a:spLocks noGrp="1"/>
          </p:cNvSpPr>
          <p:nvPr>
            <p:ph type="sldNum" sz="quarter" idx="12"/>
          </p:nvPr>
        </p:nvSpPr>
        <p:spPr/>
        <p:txBody>
          <a:bodyPr/>
          <a:lstStyle/>
          <a:p>
            <a:fld id="{E0C33045-984B-4F44-A077-3B45BEEE9467}" type="slidenum">
              <a:rPr lang="ja-JP" altLang="en-US" smtClean="0"/>
              <a:pPr/>
              <a:t>61</a:t>
            </a:fld>
            <a:endParaRPr lang="en-US" altLang="ja-JP"/>
          </a:p>
        </p:txBody>
      </p:sp>
    </p:spTree>
    <p:extLst>
      <p:ext uri="{BB962C8B-B14F-4D97-AF65-F5344CB8AC3E}">
        <p14:creationId xmlns:p14="http://schemas.microsoft.com/office/powerpoint/2010/main" val="3677261693"/>
      </p:ext>
    </p:extLst>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5F7E-EFD0-42AE-81FD-40BF2552BEB6}"/>
              </a:ext>
            </a:extLst>
          </p:cNvPr>
          <p:cNvSpPr>
            <a:spLocks noGrp="1"/>
          </p:cNvSpPr>
          <p:nvPr>
            <p:ph type="title"/>
          </p:nvPr>
        </p:nvSpPr>
        <p:spPr/>
        <p:txBody>
          <a:bodyPr/>
          <a:lstStyle/>
          <a:p>
            <a:r>
              <a:rPr lang="en-US" dirty="0"/>
              <a:t>Path Coverage - Example</a:t>
            </a:r>
          </a:p>
        </p:txBody>
      </p:sp>
      <p:sp>
        <p:nvSpPr>
          <p:cNvPr id="3" name="Content Placeholder 2">
            <a:extLst>
              <a:ext uri="{FF2B5EF4-FFF2-40B4-BE49-F238E27FC236}">
                <a16:creationId xmlns:a16="http://schemas.microsoft.com/office/drawing/2014/main" id="{203C1259-3EC6-43E8-BB3D-7C9A429C31B6}"/>
              </a:ext>
            </a:extLst>
          </p:cNvPr>
          <p:cNvSpPr>
            <a:spLocks noGrp="1"/>
          </p:cNvSpPr>
          <p:nvPr>
            <p:ph idx="1"/>
          </p:nvPr>
        </p:nvSpPr>
        <p:spPr>
          <a:xfrm>
            <a:off x="900113" y="1560513"/>
            <a:ext cx="8001000" cy="932383"/>
          </a:xfrm>
        </p:spPr>
        <p:txBody>
          <a:bodyPr/>
          <a:lstStyle/>
          <a:p>
            <a:r>
              <a:rPr lang="en-CA" sz="2400" dirty="0"/>
              <a:t>Let’s compare how the following two test sets cover </a:t>
            </a:r>
            <a:r>
              <a:rPr lang="en-US" sz="2400" dirty="0"/>
              <a:t>this CFG:</a:t>
            </a:r>
          </a:p>
        </p:txBody>
      </p:sp>
      <p:sp>
        <p:nvSpPr>
          <p:cNvPr id="4" name="Footer Placeholder 3">
            <a:extLst>
              <a:ext uri="{FF2B5EF4-FFF2-40B4-BE49-F238E27FC236}">
                <a16:creationId xmlns:a16="http://schemas.microsoft.com/office/drawing/2014/main" id="{6E5684DE-2CBF-4C90-B518-E363F21BAFD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5BEED5B7-E4BD-4399-BA1F-8EAAF9E59FFD}"/>
              </a:ext>
            </a:extLst>
          </p:cNvPr>
          <p:cNvSpPr>
            <a:spLocks noGrp="1"/>
          </p:cNvSpPr>
          <p:nvPr>
            <p:ph type="sldNum" sz="quarter" idx="12"/>
          </p:nvPr>
        </p:nvSpPr>
        <p:spPr/>
        <p:txBody>
          <a:bodyPr/>
          <a:lstStyle/>
          <a:p>
            <a:fld id="{E0C33045-984B-4F44-A077-3B45BEEE9467}" type="slidenum">
              <a:rPr lang="ja-JP" altLang="en-US" smtClean="0"/>
              <a:pPr/>
              <a:t>62</a:t>
            </a:fld>
            <a:endParaRPr lang="en-US" altLang="ja-JP"/>
          </a:p>
        </p:txBody>
      </p:sp>
      <p:grpSp>
        <p:nvGrpSpPr>
          <p:cNvPr id="11" name="Group 10">
            <a:extLst>
              <a:ext uri="{FF2B5EF4-FFF2-40B4-BE49-F238E27FC236}">
                <a16:creationId xmlns:a16="http://schemas.microsoft.com/office/drawing/2014/main" id="{25778C8D-B676-48A6-B0BA-8A22402CB433}"/>
              </a:ext>
            </a:extLst>
          </p:cNvPr>
          <p:cNvGrpSpPr/>
          <p:nvPr/>
        </p:nvGrpSpPr>
        <p:grpSpPr>
          <a:xfrm>
            <a:off x="6143774" y="2477620"/>
            <a:ext cx="2388666" cy="2772486"/>
            <a:chOff x="3352800" y="2348880"/>
            <a:chExt cx="2722173" cy="2772486"/>
          </a:xfrm>
        </p:grpSpPr>
        <p:sp>
          <p:nvSpPr>
            <p:cNvPr id="8" name="Rectangle 7">
              <a:extLst>
                <a:ext uri="{FF2B5EF4-FFF2-40B4-BE49-F238E27FC236}">
                  <a16:creationId xmlns:a16="http://schemas.microsoft.com/office/drawing/2014/main" id="{AA10CEE3-AFDC-450C-95D3-AA49AD8FE358}"/>
                </a:ext>
              </a:extLst>
            </p:cNvPr>
            <p:cNvSpPr/>
            <p:nvPr/>
          </p:nvSpPr>
          <p:spPr>
            <a:xfrm>
              <a:off x="3352800" y="2348880"/>
              <a:ext cx="2722173" cy="1200329"/>
            </a:xfrm>
            <a:prstGeom prst="rect">
              <a:avLst/>
            </a:prstGeom>
          </p:spPr>
          <p:txBody>
            <a:bodyPr wrap="square">
              <a:spAutoFit/>
            </a:bodyPr>
            <a:lstStyle/>
            <a:p>
              <a:r>
                <a:rPr lang="en-US" sz="1800" dirty="0">
                  <a:solidFill>
                    <a:srgbClr val="663300"/>
                  </a:solidFill>
                  <a:latin typeface="Calibri-Bold"/>
                </a:rPr>
                <a:t>T1 (test set) =</a:t>
              </a:r>
            </a:p>
            <a:p>
              <a:r>
                <a:rPr lang="pl-PL" sz="1800" dirty="0">
                  <a:solidFill>
                    <a:srgbClr val="663300"/>
                  </a:solidFill>
                  <a:latin typeface="Calibri-Bold"/>
                </a:rPr>
                <a:t>{</a:t>
              </a:r>
              <a:r>
                <a:rPr lang="en-US" sz="1800" dirty="0">
                  <a:solidFill>
                    <a:srgbClr val="663300"/>
                  </a:solidFill>
                  <a:latin typeface="Calibri-Bold"/>
                </a:rPr>
                <a:t> </a:t>
              </a:r>
              <a:r>
                <a:rPr lang="pl-PL" sz="1800" dirty="0">
                  <a:solidFill>
                    <a:srgbClr val="663300"/>
                  </a:solidFill>
                  <a:latin typeface="Calibri-Bold"/>
                </a:rPr>
                <a:t>TC11:&lt;x=0, z =1&gt;,</a:t>
              </a:r>
              <a:r>
                <a:rPr lang="en-US" sz="1800" dirty="0">
                  <a:solidFill>
                    <a:srgbClr val="663300"/>
                  </a:solidFill>
                  <a:latin typeface="Calibri-Bold"/>
                </a:rPr>
                <a:t> </a:t>
              </a:r>
            </a:p>
            <a:p>
              <a:r>
                <a:rPr lang="en-US" sz="1800" dirty="0">
                  <a:solidFill>
                    <a:srgbClr val="663300"/>
                  </a:solidFill>
                  <a:latin typeface="Calibri-Bold"/>
                </a:rPr>
                <a:t>   </a:t>
              </a:r>
              <a:r>
                <a:rPr lang="pl-PL" sz="1800" dirty="0">
                  <a:solidFill>
                    <a:srgbClr val="663300"/>
                  </a:solidFill>
                  <a:latin typeface="Calibri-Bold"/>
                </a:rPr>
                <a:t>TC12:&lt;x =1, z=3&gt;</a:t>
              </a:r>
              <a:endParaRPr lang="en-US" sz="1800" dirty="0">
                <a:solidFill>
                  <a:srgbClr val="663300"/>
                </a:solidFill>
                <a:latin typeface="Calibri-Bold"/>
              </a:endParaRPr>
            </a:p>
            <a:p>
              <a:r>
                <a:rPr lang="pl-PL" sz="1800" dirty="0">
                  <a:solidFill>
                    <a:srgbClr val="663300"/>
                  </a:solidFill>
                  <a:latin typeface="Calibri-Bold"/>
                </a:rPr>
                <a:t>}</a:t>
              </a:r>
              <a:endParaRPr lang="en-US" sz="1800" dirty="0"/>
            </a:p>
          </p:txBody>
        </p:sp>
        <p:sp>
          <p:nvSpPr>
            <p:cNvPr id="9" name="Rectangle 8">
              <a:extLst>
                <a:ext uri="{FF2B5EF4-FFF2-40B4-BE49-F238E27FC236}">
                  <a16:creationId xmlns:a16="http://schemas.microsoft.com/office/drawing/2014/main" id="{7B06CF01-F291-4C1B-A0CF-523707599CF0}"/>
                </a:ext>
              </a:extLst>
            </p:cNvPr>
            <p:cNvSpPr/>
            <p:nvPr/>
          </p:nvSpPr>
          <p:spPr>
            <a:xfrm>
              <a:off x="3352801" y="3921037"/>
              <a:ext cx="2708036" cy="1200329"/>
            </a:xfrm>
            <a:prstGeom prst="rect">
              <a:avLst/>
            </a:prstGeom>
          </p:spPr>
          <p:txBody>
            <a:bodyPr wrap="square">
              <a:spAutoFit/>
            </a:bodyPr>
            <a:lstStyle/>
            <a:p>
              <a:r>
                <a:rPr lang="en-US" sz="1800" dirty="0">
                  <a:solidFill>
                    <a:srgbClr val="663300"/>
                  </a:solidFill>
                  <a:latin typeface="Calibri-Bold"/>
                </a:rPr>
                <a:t>T2 (test set) =  </a:t>
              </a:r>
            </a:p>
            <a:p>
              <a:r>
                <a:rPr lang="pl-PL" sz="1800" dirty="0">
                  <a:solidFill>
                    <a:srgbClr val="663300"/>
                  </a:solidFill>
                  <a:latin typeface="Calibri-Bold"/>
                </a:rPr>
                <a:t>{</a:t>
              </a:r>
              <a:r>
                <a:rPr lang="en-US" sz="1800" dirty="0">
                  <a:solidFill>
                    <a:srgbClr val="663300"/>
                  </a:solidFill>
                  <a:latin typeface="Calibri-Bold"/>
                </a:rPr>
                <a:t> </a:t>
              </a:r>
              <a:r>
                <a:rPr lang="pl-PL" sz="1800" dirty="0">
                  <a:solidFill>
                    <a:srgbClr val="663300"/>
                  </a:solidFill>
                  <a:latin typeface="Calibri-Bold"/>
                </a:rPr>
                <a:t>TC21:&lt;x=0, z =3&gt;,</a:t>
              </a:r>
              <a:r>
                <a:rPr lang="en-US" sz="1800" dirty="0">
                  <a:solidFill>
                    <a:srgbClr val="663300"/>
                  </a:solidFill>
                  <a:latin typeface="Calibri-Bold"/>
                </a:rPr>
                <a:t> </a:t>
              </a:r>
            </a:p>
            <a:p>
              <a:r>
                <a:rPr lang="en-US" sz="1800" dirty="0">
                  <a:solidFill>
                    <a:srgbClr val="663300"/>
                  </a:solidFill>
                  <a:latin typeface="Calibri-Bold"/>
                </a:rPr>
                <a:t>   </a:t>
              </a:r>
              <a:r>
                <a:rPr lang="pl-PL" sz="1800" dirty="0">
                  <a:solidFill>
                    <a:srgbClr val="663300"/>
                  </a:solidFill>
                  <a:latin typeface="Calibri-Bold"/>
                </a:rPr>
                <a:t>TC22:&lt;x =1, z=1&gt;</a:t>
              </a:r>
              <a:endParaRPr lang="en-US" sz="1800" dirty="0">
                <a:solidFill>
                  <a:srgbClr val="663300"/>
                </a:solidFill>
                <a:latin typeface="Calibri-Bold"/>
              </a:endParaRPr>
            </a:p>
            <a:p>
              <a:r>
                <a:rPr lang="pl-PL" sz="1800" dirty="0">
                  <a:solidFill>
                    <a:srgbClr val="663300"/>
                  </a:solidFill>
                  <a:latin typeface="Calibri-Bold"/>
                </a:rPr>
                <a:t>}</a:t>
              </a:r>
              <a:endParaRPr lang="en-US" sz="1800" dirty="0"/>
            </a:p>
          </p:txBody>
        </p:sp>
      </p:grpSp>
      <p:pic>
        <p:nvPicPr>
          <p:cNvPr id="10" name="Picture 9">
            <a:extLst>
              <a:ext uri="{FF2B5EF4-FFF2-40B4-BE49-F238E27FC236}">
                <a16:creationId xmlns:a16="http://schemas.microsoft.com/office/drawing/2014/main" id="{91EB2D71-3155-4D47-9676-16DB18C8F653}"/>
              </a:ext>
            </a:extLst>
          </p:cNvPr>
          <p:cNvPicPr>
            <a:picLocks noChangeAspect="1"/>
          </p:cNvPicPr>
          <p:nvPr/>
        </p:nvPicPr>
        <p:blipFill>
          <a:blip r:embed="rId2"/>
          <a:stretch>
            <a:fillRect/>
          </a:stretch>
        </p:blipFill>
        <p:spPr>
          <a:xfrm>
            <a:off x="3707904" y="2060848"/>
            <a:ext cx="1799092" cy="4199664"/>
          </a:xfrm>
          <a:prstGeom prst="rect">
            <a:avLst/>
          </a:prstGeom>
        </p:spPr>
      </p:pic>
      <p:pic>
        <p:nvPicPr>
          <p:cNvPr id="12" name="Picture 11">
            <a:extLst>
              <a:ext uri="{FF2B5EF4-FFF2-40B4-BE49-F238E27FC236}">
                <a16:creationId xmlns:a16="http://schemas.microsoft.com/office/drawing/2014/main" id="{E223611B-4F4C-47DE-9F5D-3F9D5977C1C3}"/>
              </a:ext>
            </a:extLst>
          </p:cNvPr>
          <p:cNvPicPr>
            <a:picLocks noChangeAspect="1"/>
          </p:cNvPicPr>
          <p:nvPr/>
        </p:nvPicPr>
        <p:blipFill>
          <a:blip r:embed="rId3">
            <a:duotone>
              <a:prstClr val="black"/>
              <a:schemeClr val="accent2">
                <a:tint val="45000"/>
                <a:satMod val="400000"/>
              </a:schemeClr>
            </a:duotone>
          </a:blip>
          <a:stretch>
            <a:fillRect/>
          </a:stretch>
        </p:blipFill>
        <p:spPr>
          <a:xfrm>
            <a:off x="539552" y="2541286"/>
            <a:ext cx="2376264" cy="3407994"/>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3545979397"/>
      </p:ext>
    </p:extLst>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5F7E-EFD0-42AE-81FD-40BF2552BEB6}"/>
              </a:ext>
            </a:extLst>
          </p:cNvPr>
          <p:cNvSpPr>
            <a:spLocks noGrp="1"/>
          </p:cNvSpPr>
          <p:nvPr>
            <p:ph type="title"/>
          </p:nvPr>
        </p:nvSpPr>
        <p:spPr/>
        <p:txBody>
          <a:bodyPr/>
          <a:lstStyle/>
          <a:p>
            <a:r>
              <a:rPr lang="en-US" dirty="0"/>
              <a:t>Path Coverage - Example</a:t>
            </a:r>
          </a:p>
        </p:txBody>
      </p:sp>
      <p:sp>
        <p:nvSpPr>
          <p:cNvPr id="4" name="Footer Placeholder 3">
            <a:extLst>
              <a:ext uri="{FF2B5EF4-FFF2-40B4-BE49-F238E27FC236}">
                <a16:creationId xmlns:a16="http://schemas.microsoft.com/office/drawing/2014/main" id="{6E5684DE-2CBF-4C90-B518-E363F21BAFD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5BEED5B7-E4BD-4399-BA1F-8EAAF9E59FFD}"/>
              </a:ext>
            </a:extLst>
          </p:cNvPr>
          <p:cNvSpPr>
            <a:spLocks noGrp="1"/>
          </p:cNvSpPr>
          <p:nvPr>
            <p:ph type="sldNum" sz="quarter" idx="12"/>
          </p:nvPr>
        </p:nvSpPr>
        <p:spPr/>
        <p:txBody>
          <a:bodyPr/>
          <a:lstStyle/>
          <a:p>
            <a:fld id="{E0C33045-984B-4F44-A077-3B45BEEE9467}" type="slidenum">
              <a:rPr lang="ja-JP" altLang="en-US" smtClean="0"/>
              <a:pPr/>
              <a:t>63</a:t>
            </a:fld>
            <a:endParaRPr lang="en-US" altLang="ja-JP"/>
          </a:p>
        </p:txBody>
      </p:sp>
      <p:pic>
        <p:nvPicPr>
          <p:cNvPr id="7" name="Picture 6">
            <a:extLst>
              <a:ext uri="{FF2B5EF4-FFF2-40B4-BE49-F238E27FC236}">
                <a16:creationId xmlns:a16="http://schemas.microsoft.com/office/drawing/2014/main" id="{A5137645-0839-4D02-AAA0-48DAE8C9FD61}"/>
              </a:ext>
            </a:extLst>
          </p:cNvPr>
          <p:cNvPicPr>
            <a:picLocks noChangeAspect="1"/>
          </p:cNvPicPr>
          <p:nvPr/>
        </p:nvPicPr>
        <p:blipFill>
          <a:blip r:embed="rId2">
            <a:duotone>
              <a:prstClr val="black"/>
              <a:schemeClr val="accent2">
                <a:tint val="45000"/>
                <a:satMod val="400000"/>
              </a:schemeClr>
            </a:duotone>
          </a:blip>
          <a:stretch>
            <a:fillRect/>
          </a:stretch>
        </p:blipFill>
        <p:spPr>
          <a:xfrm>
            <a:off x="539552" y="2132856"/>
            <a:ext cx="2376264" cy="3407994"/>
          </a:xfrm>
          <a:prstGeom prst="rect">
            <a:avLst/>
          </a:prstGeom>
        </p:spPr>
        <p:style>
          <a:lnRef idx="1">
            <a:schemeClr val="accent2"/>
          </a:lnRef>
          <a:fillRef idx="2">
            <a:schemeClr val="accent2"/>
          </a:fillRef>
          <a:effectRef idx="1">
            <a:schemeClr val="accent2"/>
          </a:effectRef>
          <a:fontRef idx="minor">
            <a:schemeClr val="dk1"/>
          </a:fontRef>
        </p:style>
      </p:pic>
      <p:pic>
        <p:nvPicPr>
          <p:cNvPr id="13" name="Picture 12">
            <a:extLst>
              <a:ext uri="{FF2B5EF4-FFF2-40B4-BE49-F238E27FC236}">
                <a16:creationId xmlns:a16="http://schemas.microsoft.com/office/drawing/2014/main" id="{EE3EF906-620B-4102-ACDB-A722CE57712A}"/>
              </a:ext>
            </a:extLst>
          </p:cNvPr>
          <p:cNvPicPr>
            <a:picLocks noChangeAspect="1"/>
          </p:cNvPicPr>
          <p:nvPr/>
        </p:nvPicPr>
        <p:blipFill>
          <a:blip r:embed="rId3"/>
          <a:stretch>
            <a:fillRect/>
          </a:stretch>
        </p:blipFill>
        <p:spPr>
          <a:xfrm>
            <a:off x="3203848" y="1731958"/>
            <a:ext cx="2486029" cy="4510740"/>
          </a:xfrm>
          <a:prstGeom prst="rect">
            <a:avLst/>
          </a:prstGeom>
        </p:spPr>
      </p:pic>
      <p:sp>
        <p:nvSpPr>
          <p:cNvPr id="16" name="Rectangle 15">
            <a:extLst>
              <a:ext uri="{FF2B5EF4-FFF2-40B4-BE49-F238E27FC236}">
                <a16:creationId xmlns:a16="http://schemas.microsoft.com/office/drawing/2014/main" id="{F9DF9FBD-8C10-4EB0-A125-9D33F95F94FB}"/>
              </a:ext>
            </a:extLst>
          </p:cNvPr>
          <p:cNvSpPr/>
          <p:nvPr/>
        </p:nvSpPr>
        <p:spPr>
          <a:xfrm>
            <a:off x="1187624" y="1484784"/>
            <a:ext cx="2226700" cy="461665"/>
          </a:xfrm>
          <a:prstGeom prst="rect">
            <a:avLst/>
          </a:prstGeom>
        </p:spPr>
        <p:txBody>
          <a:bodyPr wrap="none">
            <a:spAutoFit/>
          </a:bodyPr>
          <a:lstStyle/>
          <a:p>
            <a:r>
              <a:rPr lang="en-US" dirty="0">
                <a:solidFill>
                  <a:srgbClr val="FF0000"/>
                </a:solidFill>
                <a:latin typeface="ArialMT"/>
              </a:rPr>
              <a:t>T1’s coverage</a:t>
            </a:r>
            <a:endParaRPr lang="en-US" dirty="0">
              <a:solidFill>
                <a:srgbClr val="FF0000"/>
              </a:solidFill>
            </a:endParaRPr>
          </a:p>
        </p:txBody>
      </p:sp>
      <p:sp>
        <p:nvSpPr>
          <p:cNvPr id="17" name="Rectangle 16">
            <a:extLst>
              <a:ext uri="{FF2B5EF4-FFF2-40B4-BE49-F238E27FC236}">
                <a16:creationId xmlns:a16="http://schemas.microsoft.com/office/drawing/2014/main" id="{84586CEE-2888-4934-A29E-CCC405263044}"/>
              </a:ext>
            </a:extLst>
          </p:cNvPr>
          <p:cNvSpPr/>
          <p:nvPr/>
        </p:nvSpPr>
        <p:spPr>
          <a:xfrm>
            <a:off x="5689877" y="1956246"/>
            <a:ext cx="3059832" cy="3785652"/>
          </a:xfrm>
          <a:prstGeom prst="rect">
            <a:avLst/>
          </a:prstGeom>
        </p:spPr>
        <p:txBody>
          <a:bodyPr wrap="square">
            <a:spAutoFit/>
          </a:bodyPr>
          <a:lstStyle/>
          <a:p>
            <a:r>
              <a:rPr lang="en-US" sz="2000" b="0" dirty="0">
                <a:solidFill>
                  <a:srgbClr val="663300"/>
                </a:solidFill>
                <a:latin typeface="Calibri-Bold"/>
              </a:rPr>
              <a:t>T1 = </a:t>
            </a:r>
            <a:r>
              <a:rPr lang="pl-PL" sz="2000" b="0" dirty="0">
                <a:solidFill>
                  <a:srgbClr val="663300"/>
                </a:solidFill>
                <a:latin typeface="Calibri-Bold"/>
              </a:rPr>
              <a:t>{TC11:&lt;x=0, z =1&gt;,</a:t>
            </a:r>
          </a:p>
          <a:p>
            <a:r>
              <a:rPr lang="en-US" sz="2000" b="0" dirty="0">
                <a:solidFill>
                  <a:srgbClr val="009A00"/>
                </a:solidFill>
                <a:latin typeface="Calibri-Bold"/>
              </a:rPr>
              <a:t>          </a:t>
            </a:r>
            <a:r>
              <a:rPr lang="pl-PL" sz="2000" b="0" dirty="0">
                <a:solidFill>
                  <a:srgbClr val="009A00"/>
                </a:solidFill>
                <a:latin typeface="Calibri-Bold"/>
              </a:rPr>
              <a:t>TC12:&lt;x =1, z=3&gt;</a:t>
            </a:r>
            <a:r>
              <a:rPr lang="pl-PL" sz="2000" b="0" dirty="0">
                <a:solidFill>
                  <a:srgbClr val="663300"/>
                </a:solidFill>
                <a:latin typeface="Calibri-Bold"/>
              </a:rPr>
              <a:t>}</a:t>
            </a:r>
            <a:endParaRPr lang="en-US" sz="2000" b="0" dirty="0">
              <a:solidFill>
                <a:srgbClr val="663300"/>
              </a:solidFill>
              <a:latin typeface="Calibri-Bold"/>
            </a:endParaRPr>
          </a:p>
          <a:p>
            <a:endParaRPr lang="pl-PL" sz="2000" b="0" dirty="0">
              <a:solidFill>
                <a:srgbClr val="663300"/>
              </a:solidFill>
              <a:latin typeface="Calibri-Bold"/>
            </a:endParaRPr>
          </a:p>
          <a:p>
            <a:r>
              <a:rPr lang="en-CA" sz="2000" b="0" dirty="0">
                <a:solidFill>
                  <a:srgbClr val="663300"/>
                </a:solidFill>
                <a:latin typeface="Calibri-Bold"/>
              </a:rPr>
              <a:t>T1 executes all edges but…!</a:t>
            </a:r>
          </a:p>
          <a:p>
            <a:r>
              <a:rPr lang="en-CA" sz="2000" b="0" dirty="0">
                <a:solidFill>
                  <a:srgbClr val="000000"/>
                </a:solidFill>
                <a:latin typeface="ComicSansMS"/>
              </a:rPr>
              <a:t>Do you see any testing issue </a:t>
            </a:r>
            <a:r>
              <a:rPr lang="en-US" sz="2000" b="0" dirty="0">
                <a:solidFill>
                  <a:srgbClr val="000000"/>
                </a:solidFill>
                <a:latin typeface="ComicSansMS"/>
              </a:rPr>
              <a:t>(uncovered paths which can be sources of failure)?</a:t>
            </a:r>
          </a:p>
          <a:p>
            <a:r>
              <a:rPr lang="en-CA" sz="2000" b="0" dirty="0">
                <a:solidFill>
                  <a:srgbClr val="663300"/>
                </a:solidFill>
                <a:latin typeface="Calibri-Bold"/>
              </a:rPr>
              <a:t>T1 executes all edges and all conditions but does not test risk of division by 0. (See the </a:t>
            </a:r>
            <a:r>
              <a:rPr lang="en-CA" sz="2000" b="0" dirty="0">
                <a:solidFill>
                  <a:srgbClr val="FF0000"/>
                </a:solidFill>
                <a:latin typeface="Calibri-Bold"/>
              </a:rPr>
              <a:t>red </a:t>
            </a:r>
            <a:r>
              <a:rPr lang="en-US" sz="2000" b="0" dirty="0">
                <a:solidFill>
                  <a:srgbClr val="663300"/>
                </a:solidFill>
                <a:latin typeface="Calibri-Bold"/>
              </a:rPr>
              <a:t>“path”)</a:t>
            </a:r>
            <a:endParaRPr lang="en-US" sz="2000" b="0" dirty="0"/>
          </a:p>
        </p:txBody>
      </p:sp>
    </p:spTree>
    <p:extLst>
      <p:ext uri="{BB962C8B-B14F-4D97-AF65-F5344CB8AC3E}">
        <p14:creationId xmlns:p14="http://schemas.microsoft.com/office/powerpoint/2010/main" val="2988567866"/>
      </p:ext>
    </p:extLst>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5F7E-EFD0-42AE-81FD-40BF2552BEB6}"/>
              </a:ext>
            </a:extLst>
          </p:cNvPr>
          <p:cNvSpPr>
            <a:spLocks noGrp="1"/>
          </p:cNvSpPr>
          <p:nvPr>
            <p:ph type="title"/>
          </p:nvPr>
        </p:nvSpPr>
        <p:spPr/>
        <p:txBody>
          <a:bodyPr/>
          <a:lstStyle/>
          <a:p>
            <a:r>
              <a:rPr lang="en-US" dirty="0"/>
              <a:t>Path Coverage - Example</a:t>
            </a:r>
          </a:p>
        </p:txBody>
      </p:sp>
      <p:sp>
        <p:nvSpPr>
          <p:cNvPr id="4" name="Footer Placeholder 3">
            <a:extLst>
              <a:ext uri="{FF2B5EF4-FFF2-40B4-BE49-F238E27FC236}">
                <a16:creationId xmlns:a16="http://schemas.microsoft.com/office/drawing/2014/main" id="{6E5684DE-2CBF-4C90-B518-E363F21BAFD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5BEED5B7-E4BD-4399-BA1F-8EAAF9E59FFD}"/>
              </a:ext>
            </a:extLst>
          </p:cNvPr>
          <p:cNvSpPr>
            <a:spLocks noGrp="1"/>
          </p:cNvSpPr>
          <p:nvPr>
            <p:ph type="sldNum" sz="quarter" idx="12"/>
          </p:nvPr>
        </p:nvSpPr>
        <p:spPr/>
        <p:txBody>
          <a:bodyPr/>
          <a:lstStyle/>
          <a:p>
            <a:fld id="{E0C33045-984B-4F44-A077-3B45BEEE9467}" type="slidenum">
              <a:rPr lang="ja-JP" altLang="en-US" smtClean="0"/>
              <a:pPr/>
              <a:t>64</a:t>
            </a:fld>
            <a:endParaRPr lang="en-US" altLang="ja-JP"/>
          </a:p>
        </p:txBody>
      </p:sp>
      <p:pic>
        <p:nvPicPr>
          <p:cNvPr id="7" name="Picture 6">
            <a:extLst>
              <a:ext uri="{FF2B5EF4-FFF2-40B4-BE49-F238E27FC236}">
                <a16:creationId xmlns:a16="http://schemas.microsoft.com/office/drawing/2014/main" id="{A5137645-0839-4D02-AAA0-48DAE8C9FD61}"/>
              </a:ext>
            </a:extLst>
          </p:cNvPr>
          <p:cNvPicPr>
            <a:picLocks noChangeAspect="1"/>
          </p:cNvPicPr>
          <p:nvPr/>
        </p:nvPicPr>
        <p:blipFill>
          <a:blip r:embed="rId2">
            <a:duotone>
              <a:prstClr val="black"/>
              <a:schemeClr val="accent2">
                <a:tint val="45000"/>
                <a:satMod val="400000"/>
              </a:schemeClr>
            </a:duotone>
          </a:blip>
          <a:stretch>
            <a:fillRect/>
          </a:stretch>
        </p:blipFill>
        <p:spPr>
          <a:xfrm>
            <a:off x="539552" y="2132856"/>
            <a:ext cx="2376264" cy="3407994"/>
          </a:xfrm>
          <a:prstGeom prst="rect">
            <a:avLst/>
          </a:prstGeom>
        </p:spPr>
        <p:style>
          <a:lnRef idx="1">
            <a:schemeClr val="accent2"/>
          </a:lnRef>
          <a:fillRef idx="2">
            <a:schemeClr val="accent2"/>
          </a:fillRef>
          <a:effectRef idx="1">
            <a:schemeClr val="accent2"/>
          </a:effectRef>
          <a:fontRef idx="minor">
            <a:schemeClr val="dk1"/>
          </a:fontRef>
        </p:style>
      </p:pic>
      <p:pic>
        <p:nvPicPr>
          <p:cNvPr id="6" name="Picture 5">
            <a:extLst>
              <a:ext uri="{FF2B5EF4-FFF2-40B4-BE49-F238E27FC236}">
                <a16:creationId xmlns:a16="http://schemas.microsoft.com/office/drawing/2014/main" id="{BF8AEED6-A87A-4544-9EF4-20DB54D19DF6}"/>
              </a:ext>
            </a:extLst>
          </p:cNvPr>
          <p:cNvPicPr>
            <a:picLocks noChangeAspect="1"/>
          </p:cNvPicPr>
          <p:nvPr/>
        </p:nvPicPr>
        <p:blipFill>
          <a:blip r:embed="rId3"/>
          <a:stretch>
            <a:fillRect/>
          </a:stretch>
        </p:blipFill>
        <p:spPr>
          <a:xfrm>
            <a:off x="3131839" y="1628800"/>
            <a:ext cx="2433875" cy="4409172"/>
          </a:xfrm>
          <a:prstGeom prst="rect">
            <a:avLst/>
          </a:prstGeom>
        </p:spPr>
      </p:pic>
      <p:sp>
        <p:nvSpPr>
          <p:cNvPr id="9" name="Rectangle 8">
            <a:extLst>
              <a:ext uri="{FF2B5EF4-FFF2-40B4-BE49-F238E27FC236}">
                <a16:creationId xmlns:a16="http://schemas.microsoft.com/office/drawing/2014/main" id="{B74E2414-8EFD-4C41-AA4A-44CD76419702}"/>
              </a:ext>
            </a:extLst>
          </p:cNvPr>
          <p:cNvSpPr/>
          <p:nvPr/>
        </p:nvSpPr>
        <p:spPr>
          <a:xfrm>
            <a:off x="1187624" y="1484784"/>
            <a:ext cx="2226700" cy="461665"/>
          </a:xfrm>
          <a:prstGeom prst="rect">
            <a:avLst/>
          </a:prstGeom>
        </p:spPr>
        <p:txBody>
          <a:bodyPr wrap="none">
            <a:spAutoFit/>
          </a:bodyPr>
          <a:lstStyle/>
          <a:p>
            <a:r>
              <a:rPr lang="en-US" dirty="0">
                <a:solidFill>
                  <a:srgbClr val="FF0000"/>
                </a:solidFill>
                <a:latin typeface="ArialMT"/>
              </a:rPr>
              <a:t>T2’s coverage</a:t>
            </a:r>
            <a:endParaRPr lang="en-US" dirty="0">
              <a:solidFill>
                <a:srgbClr val="FF0000"/>
              </a:solidFill>
            </a:endParaRPr>
          </a:p>
        </p:txBody>
      </p:sp>
      <p:sp>
        <p:nvSpPr>
          <p:cNvPr id="10" name="Rectangle 9">
            <a:extLst>
              <a:ext uri="{FF2B5EF4-FFF2-40B4-BE49-F238E27FC236}">
                <a16:creationId xmlns:a16="http://schemas.microsoft.com/office/drawing/2014/main" id="{D2504BFE-42A7-4CEB-8E62-C7E20BAB7D06}"/>
              </a:ext>
            </a:extLst>
          </p:cNvPr>
          <p:cNvSpPr/>
          <p:nvPr/>
        </p:nvSpPr>
        <p:spPr>
          <a:xfrm>
            <a:off x="5849639" y="1862822"/>
            <a:ext cx="3042841" cy="2862322"/>
          </a:xfrm>
          <a:prstGeom prst="rect">
            <a:avLst/>
          </a:prstGeom>
        </p:spPr>
        <p:txBody>
          <a:bodyPr wrap="square">
            <a:spAutoFit/>
          </a:bodyPr>
          <a:lstStyle/>
          <a:p>
            <a:r>
              <a:rPr lang="en-US" sz="2000" b="0" dirty="0">
                <a:solidFill>
                  <a:srgbClr val="663300"/>
                </a:solidFill>
                <a:latin typeface="Calibri-Bold"/>
              </a:rPr>
              <a:t>T2 = </a:t>
            </a:r>
            <a:r>
              <a:rPr lang="pl-PL" sz="2000" b="0" dirty="0">
                <a:solidFill>
                  <a:srgbClr val="663300"/>
                </a:solidFill>
                <a:latin typeface="Calibri-Bold"/>
              </a:rPr>
              <a:t>{TC21:&lt;x=0, z =3&gt;,</a:t>
            </a:r>
          </a:p>
          <a:p>
            <a:r>
              <a:rPr lang="en-US" sz="2000" b="0" dirty="0">
                <a:solidFill>
                  <a:srgbClr val="009A00"/>
                </a:solidFill>
                <a:latin typeface="Calibri-Bold"/>
              </a:rPr>
              <a:t>          </a:t>
            </a:r>
            <a:r>
              <a:rPr lang="pl-PL" sz="2000" b="0" dirty="0">
                <a:solidFill>
                  <a:srgbClr val="009A00"/>
                </a:solidFill>
                <a:latin typeface="Calibri-Bold"/>
              </a:rPr>
              <a:t>TC22:&lt;x =1, z=1&gt;</a:t>
            </a:r>
            <a:r>
              <a:rPr lang="pl-PL" sz="2000" b="0" dirty="0">
                <a:solidFill>
                  <a:srgbClr val="663300"/>
                </a:solidFill>
                <a:latin typeface="Calibri-Bold"/>
              </a:rPr>
              <a:t>}</a:t>
            </a:r>
            <a:endParaRPr lang="en-US" sz="2000" b="0" dirty="0">
              <a:solidFill>
                <a:srgbClr val="663300"/>
              </a:solidFill>
              <a:latin typeface="Calibri-Bold"/>
            </a:endParaRPr>
          </a:p>
          <a:p>
            <a:endParaRPr lang="pl-PL" sz="2000" b="0" dirty="0">
              <a:solidFill>
                <a:srgbClr val="663300"/>
              </a:solidFill>
              <a:latin typeface="Calibri-Bold"/>
            </a:endParaRPr>
          </a:p>
          <a:p>
            <a:r>
              <a:rPr lang="en-CA" sz="2000" b="0" dirty="0">
                <a:solidFill>
                  <a:srgbClr val="000000"/>
                </a:solidFill>
                <a:latin typeface="ComicSansMS-Bold"/>
              </a:rPr>
              <a:t>T2 would find the problem (triggering division by 0) by </a:t>
            </a:r>
            <a:r>
              <a:rPr lang="en-US" sz="2000" b="0" dirty="0">
                <a:solidFill>
                  <a:srgbClr val="000000"/>
                </a:solidFill>
                <a:latin typeface="ComicSansMS-Bold"/>
              </a:rPr>
              <a:t>exercising the remaining possible flows of control through the program fragment</a:t>
            </a:r>
            <a:endParaRPr lang="en-US" sz="2000" b="0" dirty="0"/>
          </a:p>
        </p:txBody>
      </p:sp>
    </p:spTree>
    <p:extLst>
      <p:ext uri="{BB962C8B-B14F-4D97-AF65-F5344CB8AC3E}">
        <p14:creationId xmlns:p14="http://schemas.microsoft.com/office/powerpoint/2010/main" val="2218415030"/>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5F7E-EFD0-42AE-81FD-40BF2552BEB6}"/>
              </a:ext>
            </a:extLst>
          </p:cNvPr>
          <p:cNvSpPr>
            <a:spLocks noGrp="1"/>
          </p:cNvSpPr>
          <p:nvPr>
            <p:ph type="title"/>
          </p:nvPr>
        </p:nvSpPr>
        <p:spPr/>
        <p:txBody>
          <a:bodyPr/>
          <a:lstStyle/>
          <a:p>
            <a:r>
              <a:rPr lang="en-US" dirty="0"/>
              <a:t>Path Coverage - Example</a:t>
            </a:r>
          </a:p>
        </p:txBody>
      </p:sp>
      <p:sp>
        <p:nvSpPr>
          <p:cNvPr id="4" name="Footer Placeholder 3">
            <a:extLst>
              <a:ext uri="{FF2B5EF4-FFF2-40B4-BE49-F238E27FC236}">
                <a16:creationId xmlns:a16="http://schemas.microsoft.com/office/drawing/2014/main" id="{6E5684DE-2CBF-4C90-B518-E363F21BAFD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5BEED5B7-E4BD-4399-BA1F-8EAAF9E59FFD}"/>
              </a:ext>
            </a:extLst>
          </p:cNvPr>
          <p:cNvSpPr>
            <a:spLocks noGrp="1"/>
          </p:cNvSpPr>
          <p:nvPr>
            <p:ph type="sldNum" sz="quarter" idx="12"/>
          </p:nvPr>
        </p:nvSpPr>
        <p:spPr/>
        <p:txBody>
          <a:bodyPr/>
          <a:lstStyle/>
          <a:p>
            <a:fld id="{E0C33045-984B-4F44-A077-3B45BEEE9467}" type="slidenum">
              <a:rPr lang="ja-JP" altLang="en-US" smtClean="0"/>
              <a:pPr/>
              <a:t>65</a:t>
            </a:fld>
            <a:endParaRPr lang="en-US" altLang="ja-JP"/>
          </a:p>
        </p:txBody>
      </p:sp>
      <p:pic>
        <p:nvPicPr>
          <p:cNvPr id="10" name="Picture 9">
            <a:extLst>
              <a:ext uri="{FF2B5EF4-FFF2-40B4-BE49-F238E27FC236}">
                <a16:creationId xmlns:a16="http://schemas.microsoft.com/office/drawing/2014/main" id="{774EB4D5-DAE8-40E6-859A-3DAAFED8E6B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5620" y="1814117"/>
            <a:ext cx="4469915" cy="4149803"/>
          </a:xfrm>
          <a:prstGeom prst="rect">
            <a:avLst/>
          </a:prstGeom>
        </p:spPr>
      </p:pic>
      <p:sp>
        <p:nvSpPr>
          <p:cNvPr id="11" name="Rectangle 10">
            <a:extLst>
              <a:ext uri="{FF2B5EF4-FFF2-40B4-BE49-F238E27FC236}">
                <a16:creationId xmlns:a16="http://schemas.microsoft.com/office/drawing/2014/main" id="{470EE45D-EB00-4E34-9E28-B2986C4EFF4F}"/>
              </a:ext>
            </a:extLst>
          </p:cNvPr>
          <p:cNvSpPr/>
          <p:nvPr/>
        </p:nvSpPr>
        <p:spPr>
          <a:xfrm>
            <a:off x="4932040" y="1626862"/>
            <a:ext cx="4011935" cy="4401205"/>
          </a:xfrm>
          <a:prstGeom prst="rect">
            <a:avLst/>
          </a:prstGeom>
        </p:spPr>
        <p:txBody>
          <a:bodyPr wrap="square">
            <a:spAutoFit/>
          </a:bodyPr>
          <a:lstStyle/>
          <a:p>
            <a:r>
              <a:rPr lang="en-CA" sz="2000" b="0" dirty="0">
                <a:solidFill>
                  <a:srgbClr val="663300"/>
                </a:solidFill>
                <a:latin typeface="Calibri" panose="020F0502020204030204" pitchFamily="34" charset="0"/>
              </a:rPr>
              <a:t>T1 (test set) = {TC11:&lt;x=0, z =1&gt;,</a:t>
            </a:r>
          </a:p>
          <a:p>
            <a:r>
              <a:rPr lang="pl-PL" sz="2000" b="0" dirty="0">
                <a:solidFill>
                  <a:srgbClr val="663300"/>
                </a:solidFill>
                <a:latin typeface="Calibri" panose="020F0502020204030204" pitchFamily="34" charset="0"/>
              </a:rPr>
              <a:t>TC12:&lt;x =1, z=3&gt;}</a:t>
            </a:r>
          </a:p>
          <a:p>
            <a:r>
              <a:rPr lang="en-CA" sz="2000" b="0" dirty="0">
                <a:solidFill>
                  <a:srgbClr val="000000"/>
                </a:solidFill>
                <a:latin typeface="ComicSansMS"/>
              </a:rPr>
              <a:t>T1 executes all edges but do</a:t>
            </a:r>
          </a:p>
          <a:p>
            <a:r>
              <a:rPr lang="en-CA" sz="2000" b="0" dirty="0">
                <a:solidFill>
                  <a:srgbClr val="000000"/>
                </a:solidFill>
                <a:latin typeface="ComicSansMS"/>
              </a:rPr>
              <a:t>not show risk of division by 0</a:t>
            </a:r>
          </a:p>
          <a:p>
            <a:endParaRPr lang="en-US" sz="2000" b="0" dirty="0">
              <a:solidFill>
                <a:srgbClr val="663300"/>
              </a:solidFill>
              <a:latin typeface="Calibri" panose="020F0502020204030204" pitchFamily="34" charset="0"/>
            </a:endParaRPr>
          </a:p>
          <a:p>
            <a:r>
              <a:rPr lang="en-US" sz="2000" b="0" dirty="0">
                <a:solidFill>
                  <a:srgbClr val="663300"/>
                </a:solidFill>
                <a:latin typeface="Calibri" panose="020F0502020204030204" pitchFamily="34" charset="0"/>
              </a:rPr>
              <a:t>T2 </a:t>
            </a:r>
            <a:r>
              <a:rPr lang="en-CA" sz="2000" b="0" dirty="0">
                <a:solidFill>
                  <a:srgbClr val="663300"/>
                </a:solidFill>
                <a:latin typeface="Calibri" panose="020F0502020204030204" pitchFamily="34" charset="0"/>
              </a:rPr>
              <a:t>(test set) </a:t>
            </a:r>
            <a:r>
              <a:rPr lang="en-US" sz="2000" b="0" dirty="0">
                <a:solidFill>
                  <a:srgbClr val="663300"/>
                </a:solidFill>
                <a:latin typeface="Calibri" panose="020F0502020204030204" pitchFamily="34" charset="0"/>
              </a:rPr>
              <a:t>= {TC21:&lt;x=0, z =3&gt;, TC22:&lt;x =1, z=1&gt;}</a:t>
            </a:r>
          </a:p>
          <a:p>
            <a:r>
              <a:rPr lang="en-CA" sz="2000" b="0" dirty="0">
                <a:solidFill>
                  <a:srgbClr val="000000"/>
                </a:solidFill>
                <a:latin typeface="ComicSansMS"/>
              </a:rPr>
              <a:t>T2 would find the problem by</a:t>
            </a:r>
          </a:p>
          <a:p>
            <a:r>
              <a:rPr lang="en-US" sz="2000" b="0" dirty="0">
                <a:solidFill>
                  <a:srgbClr val="000000"/>
                </a:solidFill>
                <a:latin typeface="ComicSansMS"/>
              </a:rPr>
              <a:t>exercising the remaining</a:t>
            </a:r>
          </a:p>
          <a:p>
            <a:r>
              <a:rPr lang="en-US" sz="2000" b="0" dirty="0">
                <a:solidFill>
                  <a:srgbClr val="000000"/>
                </a:solidFill>
                <a:latin typeface="ComicSansMS"/>
              </a:rPr>
              <a:t>possible flows of control</a:t>
            </a:r>
          </a:p>
          <a:p>
            <a:r>
              <a:rPr lang="en-US" sz="2000" b="0" dirty="0">
                <a:solidFill>
                  <a:srgbClr val="000000"/>
                </a:solidFill>
                <a:latin typeface="ComicSansMS"/>
              </a:rPr>
              <a:t>through the program fragment</a:t>
            </a:r>
          </a:p>
          <a:p>
            <a:endParaRPr lang="en-US" sz="2000" dirty="0">
              <a:solidFill>
                <a:srgbClr val="000000"/>
              </a:solidFill>
              <a:latin typeface="ComicSansMS-Bold"/>
            </a:endParaRPr>
          </a:p>
          <a:p>
            <a:r>
              <a:rPr lang="en-US" sz="2000" dirty="0">
                <a:solidFill>
                  <a:srgbClr val="000000"/>
                </a:solidFill>
                <a:latin typeface="ComicSansMS-Bold"/>
              </a:rPr>
              <a:t>Observation:</a:t>
            </a:r>
          </a:p>
          <a:p>
            <a:r>
              <a:rPr lang="en-US" sz="2000" b="0" dirty="0">
                <a:solidFill>
                  <a:srgbClr val="663300"/>
                </a:solidFill>
                <a:latin typeface="Calibri" panose="020F0502020204030204" pitchFamily="34" charset="0"/>
              </a:rPr>
              <a:t>T1 </a:t>
            </a:r>
            <a:r>
              <a:rPr lang="en-US" sz="2000" b="0" dirty="0">
                <a:solidFill>
                  <a:srgbClr val="000000"/>
                </a:solidFill>
                <a:latin typeface="ComicSansMS"/>
              </a:rPr>
              <a:t>and</a:t>
            </a:r>
            <a:r>
              <a:rPr lang="en-US" sz="2000" b="0" dirty="0">
                <a:solidFill>
                  <a:srgbClr val="663300"/>
                </a:solidFill>
                <a:latin typeface="Symbol" panose="05050102010706020507" pitchFamily="18" charset="2"/>
              </a:rPr>
              <a:t> </a:t>
            </a:r>
            <a:r>
              <a:rPr lang="en-US" sz="2000" b="0" dirty="0">
                <a:solidFill>
                  <a:srgbClr val="663300"/>
                </a:solidFill>
                <a:latin typeface="Calibri" panose="020F0502020204030204" pitchFamily="34" charset="0"/>
              </a:rPr>
              <a:t>T2 </a:t>
            </a:r>
            <a:r>
              <a:rPr lang="en-US" sz="2000" b="0" dirty="0">
                <a:solidFill>
                  <a:srgbClr val="663300"/>
                </a:solidFill>
                <a:latin typeface="Calibri" panose="020F0502020204030204" pitchFamily="34" charset="0"/>
                <a:sym typeface="Wingdings" panose="05000000000000000000" pitchFamily="2" charset="2"/>
              </a:rPr>
              <a:t></a:t>
            </a:r>
            <a:r>
              <a:rPr lang="en-US" sz="2000" b="0" dirty="0">
                <a:solidFill>
                  <a:srgbClr val="663300"/>
                </a:solidFill>
                <a:latin typeface="Calibri" panose="020F0502020204030204" pitchFamily="34" charset="0"/>
              </a:rPr>
              <a:t> all paths covered</a:t>
            </a:r>
            <a:endParaRPr lang="en-US" sz="2000" dirty="0"/>
          </a:p>
        </p:txBody>
      </p:sp>
    </p:spTree>
    <p:extLst>
      <p:ext uri="{BB962C8B-B14F-4D97-AF65-F5344CB8AC3E}">
        <p14:creationId xmlns:p14="http://schemas.microsoft.com/office/powerpoint/2010/main" val="412337238"/>
      </p:ext>
    </p:extLst>
  </p:cSld>
  <p:clrMapOvr>
    <a:masterClrMapping/>
  </p:clrMapOvr>
  <p:transition>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81FB-DF62-4D77-BDAC-BCD373000B70}"/>
              </a:ext>
            </a:extLst>
          </p:cNvPr>
          <p:cNvSpPr>
            <a:spLocks noGrp="1"/>
          </p:cNvSpPr>
          <p:nvPr>
            <p:ph type="title"/>
          </p:nvPr>
        </p:nvSpPr>
        <p:spPr/>
        <p:txBody>
          <a:bodyPr/>
          <a:lstStyle/>
          <a:p>
            <a:r>
              <a:rPr lang="en-US" dirty="0"/>
              <a:t>Path Coverage - Loops</a:t>
            </a:r>
          </a:p>
        </p:txBody>
      </p:sp>
      <p:sp>
        <p:nvSpPr>
          <p:cNvPr id="3" name="Content Placeholder 2">
            <a:extLst>
              <a:ext uri="{FF2B5EF4-FFF2-40B4-BE49-F238E27FC236}">
                <a16:creationId xmlns:a16="http://schemas.microsoft.com/office/drawing/2014/main" id="{015D2ACC-D6C6-4A5D-B15B-CA700A4EA038}"/>
              </a:ext>
            </a:extLst>
          </p:cNvPr>
          <p:cNvSpPr>
            <a:spLocks noGrp="1"/>
          </p:cNvSpPr>
          <p:nvPr>
            <p:ph idx="1"/>
          </p:nvPr>
        </p:nvSpPr>
        <p:spPr/>
        <p:txBody>
          <a:bodyPr/>
          <a:lstStyle/>
          <a:p>
            <a:r>
              <a:rPr lang="en-CA" sz="2400" dirty="0"/>
              <a:t>In practice, however, the number of paths can be too large, if not infinite (e.g., when we have loops) </a:t>
            </a:r>
            <a:r>
              <a:rPr lang="en-CA" sz="2400" dirty="0">
                <a:sym typeface="Wingdings" panose="05000000000000000000" pitchFamily="2" charset="2"/>
              </a:rPr>
              <a:t></a:t>
            </a:r>
            <a:r>
              <a:rPr lang="en-CA" sz="2400" dirty="0"/>
              <a:t> Impractical</a:t>
            </a:r>
          </a:p>
          <a:p>
            <a:r>
              <a:rPr lang="en-CA" sz="2400" dirty="0"/>
              <a:t>A pragmatic heuristic: Look for conditions that execute </a:t>
            </a:r>
            <a:r>
              <a:rPr lang="en-US" sz="2400" dirty="0"/>
              <a:t>loops</a:t>
            </a:r>
          </a:p>
          <a:p>
            <a:pPr lvl="1"/>
            <a:r>
              <a:rPr lang="en-US" sz="2000" dirty="0"/>
              <a:t>Zero times</a:t>
            </a:r>
          </a:p>
          <a:p>
            <a:pPr lvl="1"/>
            <a:r>
              <a:rPr lang="en-CA" sz="2000" dirty="0"/>
              <a:t>A maximum number of times</a:t>
            </a:r>
          </a:p>
          <a:p>
            <a:pPr lvl="1"/>
            <a:r>
              <a:rPr lang="en-CA" sz="2000" dirty="0"/>
              <a:t>An average number of times (statistical criterion)</a:t>
            </a:r>
          </a:p>
          <a:p>
            <a:r>
              <a:rPr lang="en-CA" sz="2400" dirty="0"/>
              <a:t>For example, in the array search algorithm</a:t>
            </a:r>
          </a:p>
          <a:p>
            <a:pPr lvl="1"/>
            <a:r>
              <a:rPr lang="en-CA" sz="2000" dirty="0"/>
              <a:t>Skipping the loop (the table is empty)</a:t>
            </a:r>
          </a:p>
          <a:p>
            <a:pPr lvl="1"/>
            <a:r>
              <a:rPr lang="en-CA" sz="2000" dirty="0"/>
              <a:t>Executing the loop once or twice and then finding the element</a:t>
            </a:r>
          </a:p>
          <a:p>
            <a:pPr lvl="1"/>
            <a:r>
              <a:rPr lang="en-CA" sz="2000" dirty="0"/>
              <a:t>Searching the entire table without finding the desired element</a:t>
            </a:r>
            <a:endParaRPr lang="en-US" sz="2000" dirty="0"/>
          </a:p>
        </p:txBody>
      </p:sp>
      <p:sp>
        <p:nvSpPr>
          <p:cNvPr id="4" name="Footer Placeholder 3">
            <a:extLst>
              <a:ext uri="{FF2B5EF4-FFF2-40B4-BE49-F238E27FC236}">
                <a16:creationId xmlns:a16="http://schemas.microsoft.com/office/drawing/2014/main" id="{BBF30F4D-83D0-4341-834A-EDAD5085A6D3}"/>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9A23AABD-1119-4201-AE69-5973620BD017}"/>
              </a:ext>
            </a:extLst>
          </p:cNvPr>
          <p:cNvSpPr>
            <a:spLocks noGrp="1"/>
          </p:cNvSpPr>
          <p:nvPr>
            <p:ph type="sldNum" sz="quarter" idx="12"/>
          </p:nvPr>
        </p:nvSpPr>
        <p:spPr/>
        <p:txBody>
          <a:bodyPr/>
          <a:lstStyle/>
          <a:p>
            <a:fld id="{E0C33045-984B-4F44-A077-3B45BEEE9467}" type="slidenum">
              <a:rPr lang="ja-JP" altLang="en-US" smtClean="0"/>
              <a:pPr/>
              <a:t>66</a:t>
            </a:fld>
            <a:endParaRPr lang="en-US" altLang="ja-JP"/>
          </a:p>
        </p:txBody>
      </p:sp>
    </p:spTree>
    <p:extLst>
      <p:ext uri="{BB962C8B-B14F-4D97-AF65-F5344CB8AC3E}">
        <p14:creationId xmlns:p14="http://schemas.microsoft.com/office/powerpoint/2010/main" val="937697504"/>
      </p:ext>
    </p:extLst>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4ED0-FD88-48E0-A3FA-C39F652BC407}"/>
              </a:ext>
            </a:extLst>
          </p:cNvPr>
          <p:cNvSpPr>
            <a:spLocks noGrp="1"/>
          </p:cNvSpPr>
          <p:nvPr>
            <p:ph type="title"/>
          </p:nvPr>
        </p:nvSpPr>
        <p:spPr/>
        <p:txBody>
          <a:bodyPr/>
          <a:lstStyle/>
          <a:p>
            <a:r>
              <a:rPr lang="en-US" dirty="0"/>
              <a:t>Path Coverage - Loops</a:t>
            </a:r>
          </a:p>
        </p:txBody>
      </p:sp>
      <p:sp>
        <p:nvSpPr>
          <p:cNvPr id="3" name="Content Placeholder 2">
            <a:extLst>
              <a:ext uri="{FF2B5EF4-FFF2-40B4-BE49-F238E27FC236}">
                <a16:creationId xmlns:a16="http://schemas.microsoft.com/office/drawing/2014/main" id="{7B538783-1659-4E93-888A-6CA1F70117D8}"/>
              </a:ext>
            </a:extLst>
          </p:cNvPr>
          <p:cNvSpPr>
            <a:spLocks noGrp="1"/>
          </p:cNvSpPr>
          <p:nvPr>
            <p:ph idx="1"/>
          </p:nvPr>
        </p:nvSpPr>
        <p:spPr>
          <a:xfrm>
            <a:off x="900113" y="1560513"/>
            <a:ext cx="8001000" cy="572343"/>
          </a:xfrm>
        </p:spPr>
        <p:txBody>
          <a:bodyPr/>
          <a:lstStyle/>
          <a:p>
            <a:r>
              <a:rPr lang="en-US" sz="2800" b="1" dirty="0">
                <a:solidFill>
                  <a:srgbClr val="FF0000"/>
                </a:solidFill>
              </a:rPr>
              <a:t>Example: </a:t>
            </a:r>
            <a:r>
              <a:rPr lang="en-US" sz="2800" dirty="0"/>
              <a:t>Power function</a:t>
            </a:r>
          </a:p>
        </p:txBody>
      </p:sp>
      <p:sp>
        <p:nvSpPr>
          <p:cNvPr id="4" name="Footer Placeholder 3">
            <a:extLst>
              <a:ext uri="{FF2B5EF4-FFF2-40B4-BE49-F238E27FC236}">
                <a16:creationId xmlns:a16="http://schemas.microsoft.com/office/drawing/2014/main" id="{BC741693-EFF9-4D3C-9370-61A57DD6D313}"/>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716A9E84-4560-4911-AD77-CE5C81ACE5D6}"/>
              </a:ext>
            </a:extLst>
          </p:cNvPr>
          <p:cNvSpPr>
            <a:spLocks noGrp="1"/>
          </p:cNvSpPr>
          <p:nvPr>
            <p:ph type="sldNum" sz="quarter" idx="12"/>
          </p:nvPr>
        </p:nvSpPr>
        <p:spPr/>
        <p:txBody>
          <a:bodyPr/>
          <a:lstStyle/>
          <a:p>
            <a:fld id="{E0C33045-984B-4F44-A077-3B45BEEE9467}" type="slidenum">
              <a:rPr lang="ja-JP" altLang="en-US" smtClean="0"/>
              <a:pPr/>
              <a:t>67</a:t>
            </a:fld>
            <a:endParaRPr lang="en-US" altLang="ja-JP"/>
          </a:p>
        </p:txBody>
      </p:sp>
      <p:pic>
        <p:nvPicPr>
          <p:cNvPr id="6" name="Picture 5">
            <a:extLst>
              <a:ext uri="{FF2B5EF4-FFF2-40B4-BE49-F238E27FC236}">
                <a16:creationId xmlns:a16="http://schemas.microsoft.com/office/drawing/2014/main" id="{9DF0BFC4-3427-4789-B256-F43339792454}"/>
              </a:ext>
            </a:extLst>
          </p:cNvPr>
          <p:cNvPicPr>
            <a:picLocks noChangeAspect="1"/>
          </p:cNvPicPr>
          <p:nvPr/>
        </p:nvPicPr>
        <p:blipFill>
          <a:blip r:embed="rId2">
            <a:duotone>
              <a:prstClr val="black"/>
              <a:schemeClr val="accent4">
                <a:tint val="45000"/>
                <a:satMod val="400000"/>
              </a:schemeClr>
            </a:duotone>
          </a:blip>
          <a:stretch>
            <a:fillRect/>
          </a:stretch>
        </p:blipFill>
        <p:spPr>
          <a:xfrm>
            <a:off x="900113" y="2132856"/>
            <a:ext cx="3141643" cy="3998477"/>
          </a:xfrm>
          <a:prstGeom prst="rect">
            <a:avLst/>
          </a:prstGeom>
        </p:spPr>
      </p:pic>
      <p:pic>
        <p:nvPicPr>
          <p:cNvPr id="7" name="Picture 6">
            <a:extLst>
              <a:ext uri="{FF2B5EF4-FFF2-40B4-BE49-F238E27FC236}">
                <a16:creationId xmlns:a16="http://schemas.microsoft.com/office/drawing/2014/main" id="{365FA430-D631-4CF7-80F7-93021ABE2E1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83968" y="2290019"/>
            <a:ext cx="4254054" cy="3534257"/>
          </a:xfrm>
          <a:prstGeom prst="rect">
            <a:avLst/>
          </a:prstGeom>
        </p:spPr>
      </p:pic>
    </p:spTree>
    <p:extLst>
      <p:ext uri="{BB962C8B-B14F-4D97-AF65-F5344CB8AC3E}">
        <p14:creationId xmlns:p14="http://schemas.microsoft.com/office/powerpoint/2010/main" val="2099528837"/>
      </p:ext>
    </p:extLst>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4ED0-FD88-48E0-A3FA-C39F652BC407}"/>
              </a:ext>
            </a:extLst>
          </p:cNvPr>
          <p:cNvSpPr>
            <a:spLocks noGrp="1"/>
          </p:cNvSpPr>
          <p:nvPr>
            <p:ph type="title"/>
          </p:nvPr>
        </p:nvSpPr>
        <p:spPr/>
        <p:txBody>
          <a:bodyPr/>
          <a:lstStyle/>
          <a:p>
            <a:r>
              <a:rPr lang="en-US" dirty="0"/>
              <a:t>Path Coverage - Loops</a:t>
            </a:r>
          </a:p>
        </p:txBody>
      </p:sp>
      <p:sp>
        <p:nvSpPr>
          <p:cNvPr id="3" name="Content Placeholder 2">
            <a:extLst>
              <a:ext uri="{FF2B5EF4-FFF2-40B4-BE49-F238E27FC236}">
                <a16:creationId xmlns:a16="http://schemas.microsoft.com/office/drawing/2014/main" id="{7B538783-1659-4E93-888A-6CA1F70117D8}"/>
              </a:ext>
            </a:extLst>
          </p:cNvPr>
          <p:cNvSpPr>
            <a:spLocks noGrp="1"/>
          </p:cNvSpPr>
          <p:nvPr>
            <p:ph idx="1"/>
          </p:nvPr>
        </p:nvSpPr>
        <p:spPr>
          <a:xfrm>
            <a:off x="900113" y="1560513"/>
            <a:ext cx="8001000" cy="572343"/>
          </a:xfrm>
        </p:spPr>
        <p:txBody>
          <a:bodyPr/>
          <a:lstStyle/>
          <a:p>
            <a:r>
              <a:rPr lang="en-US" sz="2400" b="1" dirty="0">
                <a:solidFill>
                  <a:srgbClr val="FF0000"/>
                </a:solidFill>
              </a:rPr>
              <a:t>Example: </a:t>
            </a:r>
            <a:r>
              <a:rPr lang="en-US" sz="2400" dirty="0"/>
              <a:t>Power function - comparison with “all branches” and “all statements”</a:t>
            </a:r>
          </a:p>
        </p:txBody>
      </p:sp>
      <p:sp>
        <p:nvSpPr>
          <p:cNvPr id="4" name="Footer Placeholder 3">
            <a:extLst>
              <a:ext uri="{FF2B5EF4-FFF2-40B4-BE49-F238E27FC236}">
                <a16:creationId xmlns:a16="http://schemas.microsoft.com/office/drawing/2014/main" id="{BC741693-EFF9-4D3C-9370-61A57DD6D313}"/>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716A9E84-4560-4911-AD77-CE5C81ACE5D6}"/>
              </a:ext>
            </a:extLst>
          </p:cNvPr>
          <p:cNvSpPr>
            <a:spLocks noGrp="1"/>
          </p:cNvSpPr>
          <p:nvPr>
            <p:ph type="sldNum" sz="quarter" idx="12"/>
          </p:nvPr>
        </p:nvSpPr>
        <p:spPr/>
        <p:txBody>
          <a:bodyPr/>
          <a:lstStyle/>
          <a:p>
            <a:fld id="{E0C33045-984B-4F44-A077-3B45BEEE9467}" type="slidenum">
              <a:rPr lang="ja-JP" altLang="en-US" smtClean="0"/>
              <a:pPr/>
              <a:t>68</a:t>
            </a:fld>
            <a:endParaRPr lang="en-US" altLang="ja-JP"/>
          </a:p>
        </p:txBody>
      </p:sp>
      <p:pic>
        <p:nvPicPr>
          <p:cNvPr id="7" name="Picture 6">
            <a:extLst>
              <a:ext uri="{FF2B5EF4-FFF2-40B4-BE49-F238E27FC236}">
                <a16:creationId xmlns:a16="http://schemas.microsoft.com/office/drawing/2014/main" id="{365FA430-D631-4CF7-80F7-93021ABE2E1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796136" y="2852936"/>
            <a:ext cx="3056451" cy="2539292"/>
          </a:xfrm>
          <a:prstGeom prst="rect">
            <a:avLst/>
          </a:prstGeom>
        </p:spPr>
      </p:pic>
      <p:sp>
        <p:nvSpPr>
          <p:cNvPr id="8" name="Rectangle 7">
            <a:extLst>
              <a:ext uri="{FF2B5EF4-FFF2-40B4-BE49-F238E27FC236}">
                <a16:creationId xmlns:a16="http://schemas.microsoft.com/office/drawing/2014/main" id="{7151DEBD-39B1-4F05-984B-C571C752D3F1}"/>
              </a:ext>
            </a:extLst>
          </p:cNvPr>
          <p:cNvSpPr/>
          <p:nvPr/>
        </p:nvSpPr>
        <p:spPr>
          <a:xfrm>
            <a:off x="1259632" y="2411010"/>
            <a:ext cx="5674927" cy="3970318"/>
          </a:xfrm>
          <a:prstGeom prst="rect">
            <a:avLst/>
          </a:prstGeom>
        </p:spPr>
        <p:txBody>
          <a:bodyPr wrap="square">
            <a:spAutoFit/>
          </a:bodyPr>
          <a:lstStyle/>
          <a:p>
            <a:r>
              <a:rPr lang="en-US" sz="1800" dirty="0">
                <a:solidFill>
                  <a:srgbClr val="663300"/>
                </a:solidFill>
                <a:latin typeface="ArialMT"/>
              </a:rPr>
              <a:t>All statements</a:t>
            </a:r>
          </a:p>
          <a:p>
            <a:r>
              <a:rPr lang="en-CA" sz="1800" b="0" dirty="0">
                <a:solidFill>
                  <a:srgbClr val="000000"/>
                </a:solidFill>
                <a:latin typeface="ArialMT"/>
              </a:rPr>
              <a:t>   – One test case is enough</a:t>
            </a:r>
          </a:p>
          <a:p>
            <a:pPr lvl="1"/>
            <a:r>
              <a:rPr lang="es-ES" sz="1800" b="0" dirty="0">
                <a:solidFill>
                  <a:srgbClr val="000000"/>
                </a:solidFill>
                <a:latin typeface="ArialMT"/>
              </a:rPr>
              <a:t>	Y&lt;0 : 1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2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(3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2)+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4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5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6</a:t>
            </a:r>
          </a:p>
          <a:p>
            <a:r>
              <a:rPr lang="en-US" sz="1800" dirty="0">
                <a:solidFill>
                  <a:srgbClr val="663300"/>
                </a:solidFill>
                <a:latin typeface="ArialMT"/>
              </a:rPr>
              <a:t>All branches</a:t>
            </a:r>
          </a:p>
          <a:p>
            <a:r>
              <a:rPr lang="en-CA" sz="1800" b="0" dirty="0">
                <a:solidFill>
                  <a:srgbClr val="000000"/>
                </a:solidFill>
                <a:latin typeface="ArialMT"/>
              </a:rPr>
              <a:t>   – Two test cases are enough</a:t>
            </a:r>
          </a:p>
          <a:p>
            <a:r>
              <a:rPr lang="es-ES" sz="1800" b="0" dirty="0">
                <a:solidFill>
                  <a:srgbClr val="000000"/>
                </a:solidFill>
                <a:latin typeface="ArialMT"/>
              </a:rPr>
              <a:t>	Y&lt;0 : 1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2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(3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2)+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4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5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6</a:t>
            </a:r>
          </a:p>
          <a:p>
            <a:r>
              <a:rPr lang="es-ES" sz="1800" b="0" dirty="0">
                <a:solidFill>
                  <a:srgbClr val="000000"/>
                </a:solidFill>
                <a:latin typeface="ArialMT"/>
              </a:rPr>
              <a:t>	Y&gt;0 : 1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2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(3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2)*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4 </a:t>
            </a:r>
            <a:r>
              <a:rPr lang="es-ES" sz="1800" b="0" dirty="0">
                <a:solidFill>
                  <a:srgbClr val="000000"/>
                </a:solidFill>
                <a:latin typeface="Symbol" panose="05050102010706020507" pitchFamily="18" charset="2"/>
                <a:sym typeface="Wingdings" panose="05000000000000000000" pitchFamily="2" charset="2"/>
              </a:rPr>
              <a:t></a:t>
            </a:r>
            <a:r>
              <a:rPr lang="es-ES" sz="1800" b="0" dirty="0">
                <a:solidFill>
                  <a:srgbClr val="000000"/>
                </a:solidFill>
                <a:latin typeface="Symbol" panose="05050102010706020507" pitchFamily="18" charset="2"/>
              </a:rPr>
              <a:t> </a:t>
            </a:r>
            <a:r>
              <a:rPr lang="es-ES" sz="1800" b="0" dirty="0">
                <a:solidFill>
                  <a:srgbClr val="000000"/>
                </a:solidFill>
                <a:latin typeface="ArialMT"/>
              </a:rPr>
              <a:t>6</a:t>
            </a:r>
          </a:p>
          <a:p>
            <a:r>
              <a:rPr lang="en-US" sz="1800" dirty="0">
                <a:solidFill>
                  <a:srgbClr val="663300"/>
                </a:solidFill>
                <a:latin typeface="ArialMT"/>
              </a:rPr>
              <a:t>All paths</a:t>
            </a:r>
          </a:p>
          <a:p>
            <a:r>
              <a:rPr lang="en-US" sz="1800" b="0" dirty="0">
                <a:solidFill>
                  <a:srgbClr val="000000"/>
                </a:solidFill>
                <a:latin typeface="ArialMT"/>
              </a:rPr>
              <a:t>   – Infeasible path</a:t>
            </a:r>
          </a:p>
          <a:p>
            <a:r>
              <a:rPr lang="en-CA" sz="1800" b="0" dirty="0">
                <a:solidFill>
                  <a:srgbClr val="000000"/>
                </a:solidFill>
                <a:latin typeface="ArialMT"/>
              </a:rPr>
              <a:t>	1 </a:t>
            </a:r>
            <a:r>
              <a:rPr lang="es-ES" sz="1800" b="0" dirty="0">
                <a:solidFill>
                  <a:srgbClr val="000000"/>
                </a:solidFill>
                <a:latin typeface="Symbol" panose="05050102010706020507" pitchFamily="18" charset="2"/>
                <a:sym typeface="Wingdings" panose="05000000000000000000" pitchFamily="2" charset="2"/>
              </a:rPr>
              <a:t></a:t>
            </a:r>
            <a:r>
              <a:rPr lang="en-CA" sz="1800" b="0" dirty="0">
                <a:solidFill>
                  <a:srgbClr val="000000"/>
                </a:solidFill>
                <a:latin typeface="Symbol" panose="05050102010706020507" pitchFamily="18" charset="2"/>
              </a:rPr>
              <a:t> </a:t>
            </a:r>
            <a:r>
              <a:rPr lang="en-CA" sz="1800" b="0" dirty="0">
                <a:solidFill>
                  <a:srgbClr val="000000"/>
                </a:solidFill>
                <a:latin typeface="ArialMT"/>
              </a:rPr>
              <a:t>2 </a:t>
            </a:r>
            <a:r>
              <a:rPr lang="es-ES" sz="1800" b="0" dirty="0">
                <a:solidFill>
                  <a:srgbClr val="000000"/>
                </a:solidFill>
                <a:latin typeface="Symbol" panose="05050102010706020507" pitchFamily="18" charset="2"/>
                <a:sym typeface="Wingdings" panose="05000000000000000000" pitchFamily="2" charset="2"/>
              </a:rPr>
              <a:t></a:t>
            </a:r>
            <a:r>
              <a:rPr lang="en-CA" sz="1800" b="0" dirty="0">
                <a:solidFill>
                  <a:srgbClr val="000000"/>
                </a:solidFill>
                <a:latin typeface="Symbol" panose="05050102010706020507" pitchFamily="18" charset="2"/>
              </a:rPr>
              <a:t> </a:t>
            </a:r>
            <a:r>
              <a:rPr lang="en-CA" sz="1800" b="0" dirty="0">
                <a:solidFill>
                  <a:srgbClr val="000000"/>
                </a:solidFill>
                <a:latin typeface="ArialMT"/>
              </a:rPr>
              <a:t>4 </a:t>
            </a:r>
            <a:r>
              <a:rPr lang="es-ES" sz="1800" b="0" dirty="0">
                <a:solidFill>
                  <a:srgbClr val="000000"/>
                </a:solidFill>
                <a:latin typeface="Symbol" panose="05050102010706020507" pitchFamily="18" charset="2"/>
                <a:sym typeface="Wingdings" panose="05000000000000000000" pitchFamily="2" charset="2"/>
              </a:rPr>
              <a:t></a:t>
            </a:r>
            <a:r>
              <a:rPr lang="en-CA" sz="1800" b="0" dirty="0">
                <a:solidFill>
                  <a:srgbClr val="000000"/>
                </a:solidFill>
                <a:latin typeface="Symbol" panose="05050102010706020507" pitchFamily="18" charset="2"/>
              </a:rPr>
              <a:t> </a:t>
            </a:r>
            <a:r>
              <a:rPr lang="en-CA" sz="1800" b="0" dirty="0">
                <a:solidFill>
                  <a:srgbClr val="000000"/>
                </a:solidFill>
                <a:latin typeface="ArialMT"/>
              </a:rPr>
              <a:t>5 </a:t>
            </a:r>
            <a:r>
              <a:rPr lang="es-ES" sz="1800" b="0" dirty="0">
                <a:solidFill>
                  <a:srgbClr val="000000"/>
                </a:solidFill>
                <a:latin typeface="Symbol" panose="05050102010706020507" pitchFamily="18" charset="2"/>
                <a:sym typeface="Wingdings" panose="05000000000000000000" pitchFamily="2" charset="2"/>
              </a:rPr>
              <a:t></a:t>
            </a:r>
            <a:r>
              <a:rPr lang="en-CA" sz="1800" b="0" dirty="0">
                <a:solidFill>
                  <a:srgbClr val="000000"/>
                </a:solidFill>
                <a:latin typeface="Symbol" panose="05050102010706020507" pitchFamily="18" charset="2"/>
              </a:rPr>
              <a:t> </a:t>
            </a:r>
            <a:r>
              <a:rPr lang="en-CA" sz="1800" b="0" dirty="0">
                <a:solidFill>
                  <a:srgbClr val="000000"/>
                </a:solidFill>
                <a:latin typeface="ArialMT"/>
              </a:rPr>
              <a:t>6, Why infeasible?</a:t>
            </a:r>
          </a:p>
          <a:p>
            <a:r>
              <a:rPr lang="en-CA" sz="1800" b="0" dirty="0">
                <a:solidFill>
                  <a:srgbClr val="000000"/>
                </a:solidFill>
                <a:latin typeface="ArialMT"/>
              </a:rPr>
              <a:t>	The way Y and W relate</a:t>
            </a:r>
          </a:p>
          <a:p>
            <a:r>
              <a:rPr lang="en-CA" sz="1800" b="0" dirty="0">
                <a:solidFill>
                  <a:srgbClr val="000000"/>
                </a:solidFill>
                <a:latin typeface="ArialMT"/>
              </a:rPr>
              <a:t>   – Potentially large number of paths (depends on Y)</a:t>
            </a:r>
          </a:p>
          <a:p>
            <a:r>
              <a:rPr lang="en-CA" sz="1800" b="0" dirty="0">
                <a:solidFill>
                  <a:srgbClr val="000000"/>
                </a:solidFill>
                <a:latin typeface="ArialMT"/>
              </a:rPr>
              <a:t>	As many ways to iterate</a:t>
            </a:r>
          </a:p>
          <a:p>
            <a:r>
              <a:rPr lang="en-CA" sz="1800" b="0" dirty="0">
                <a:solidFill>
                  <a:srgbClr val="000000"/>
                </a:solidFill>
                <a:latin typeface="ArialMT"/>
              </a:rPr>
              <a:t>	2 </a:t>
            </a:r>
            <a:r>
              <a:rPr lang="es-ES" sz="1800" b="0" dirty="0">
                <a:solidFill>
                  <a:srgbClr val="000000"/>
                </a:solidFill>
                <a:latin typeface="Symbol" panose="05050102010706020507" pitchFamily="18" charset="2"/>
                <a:sym typeface="Wingdings" panose="05000000000000000000" pitchFamily="2" charset="2"/>
              </a:rPr>
              <a:t></a:t>
            </a:r>
            <a:r>
              <a:rPr lang="en-CA" sz="1800" b="0" dirty="0">
                <a:solidFill>
                  <a:srgbClr val="000000"/>
                </a:solidFill>
                <a:latin typeface="Symbol" panose="05050102010706020507" pitchFamily="18" charset="2"/>
              </a:rPr>
              <a:t> </a:t>
            </a:r>
            <a:r>
              <a:rPr lang="en-CA" sz="1800" b="0" dirty="0">
                <a:solidFill>
                  <a:srgbClr val="000000"/>
                </a:solidFill>
                <a:latin typeface="ArialMT"/>
              </a:rPr>
              <a:t>(3 </a:t>
            </a:r>
            <a:r>
              <a:rPr lang="es-ES" sz="1800" b="0" dirty="0">
                <a:solidFill>
                  <a:srgbClr val="000000"/>
                </a:solidFill>
                <a:latin typeface="Symbol" panose="05050102010706020507" pitchFamily="18" charset="2"/>
                <a:sym typeface="Wingdings" panose="05000000000000000000" pitchFamily="2" charset="2"/>
              </a:rPr>
              <a:t></a:t>
            </a:r>
            <a:r>
              <a:rPr lang="en-CA" sz="1800" b="0" dirty="0">
                <a:solidFill>
                  <a:srgbClr val="000000"/>
                </a:solidFill>
                <a:latin typeface="Symbol" panose="05050102010706020507" pitchFamily="18" charset="2"/>
              </a:rPr>
              <a:t> </a:t>
            </a:r>
            <a:r>
              <a:rPr lang="en-CA" sz="1800" b="0" dirty="0">
                <a:solidFill>
                  <a:srgbClr val="000000"/>
                </a:solidFill>
                <a:latin typeface="ArialMT"/>
              </a:rPr>
              <a:t>2)* as values of abs(Y)</a:t>
            </a:r>
            <a:endParaRPr lang="en-US" sz="1800" dirty="0"/>
          </a:p>
        </p:txBody>
      </p:sp>
    </p:spTree>
    <p:extLst>
      <p:ext uri="{BB962C8B-B14F-4D97-AF65-F5344CB8AC3E}">
        <p14:creationId xmlns:p14="http://schemas.microsoft.com/office/powerpoint/2010/main" val="239450486"/>
      </p:ext>
    </p:extLst>
  </p:cSld>
  <p:clrMapOvr>
    <a:masterClrMapping/>
  </p:clrMapOvr>
  <p:transition>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BB71-8CCD-482E-9BE5-EA32AABD249A}"/>
              </a:ext>
            </a:extLst>
          </p:cNvPr>
          <p:cNvSpPr>
            <a:spLocks noGrp="1"/>
          </p:cNvSpPr>
          <p:nvPr>
            <p:ph type="title"/>
          </p:nvPr>
        </p:nvSpPr>
        <p:spPr/>
        <p:txBody>
          <a:bodyPr/>
          <a:lstStyle/>
          <a:p>
            <a:r>
              <a:rPr lang="en-US" sz="3600" dirty="0"/>
              <a:t>Summary - Control Flow</a:t>
            </a:r>
          </a:p>
        </p:txBody>
      </p:sp>
      <p:sp>
        <p:nvSpPr>
          <p:cNvPr id="3" name="Content Placeholder 2">
            <a:extLst>
              <a:ext uri="{FF2B5EF4-FFF2-40B4-BE49-F238E27FC236}">
                <a16:creationId xmlns:a16="http://schemas.microsoft.com/office/drawing/2014/main" id="{DB8DC379-F45D-48AE-AD55-8159BCD39C90}"/>
              </a:ext>
            </a:extLst>
          </p:cNvPr>
          <p:cNvSpPr>
            <a:spLocks noGrp="1"/>
          </p:cNvSpPr>
          <p:nvPr>
            <p:ph idx="1"/>
          </p:nvPr>
        </p:nvSpPr>
        <p:spPr/>
        <p:txBody>
          <a:bodyPr/>
          <a:lstStyle/>
          <a:p>
            <a:r>
              <a:rPr lang="en-CA" sz="2800" dirty="0"/>
              <a:t>Further Reading on Control-flow metrics:</a:t>
            </a:r>
            <a:endParaRPr lang="en-US" sz="2800" dirty="0"/>
          </a:p>
        </p:txBody>
      </p:sp>
      <p:sp>
        <p:nvSpPr>
          <p:cNvPr id="4" name="Footer Placeholder 3">
            <a:extLst>
              <a:ext uri="{FF2B5EF4-FFF2-40B4-BE49-F238E27FC236}">
                <a16:creationId xmlns:a16="http://schemas.microsoft.com/office/drawing/2014/main" id="{21D8D77B-522A-4152-A814-211E4C1DEAC3}"/>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0FE51E08-1A6C-47B6-9FC7-A0D169700537}"/>
              </a:ext>
            </a:extLst>
          </p:cNvPr>
          <p:cNvSpPr>
            <a:spLocks noGrp="1"/>
          </p:cNvSpPr>
          <p:nvPr>
            <p:ph type="sldNum" sz="quarter" idx="12"/>
          </p:nvPr>
        </p:nvSpPr>
        <p:spPr/>
        <p:txBody>
          <a:bodyPr/>
          <a:lstStyle/>
          <a:p>
            <a:fld id="{E0C33045-984B-4F44-A077-3B45BEEE9467}" type="slidenum">
              <a:rPr lang="ja-JP" altLang="en-US" smtClean="0"/>
              <a:pPr/>
              <a:t>69</a:t>
            </a:fld>
            <a:endParaRPr lang="en-US" altLang="ja-JP"/>
          </a:p>
        </p:txBody>
      </p:sp>
      <p:pic>
        <p:nvPicPr>
          <p:cNvPr id="6" name="Picture 2">
            <a:extLst>
              <a:ext uri="{FF2B5EF4-FFF2-40B4-BE49-F238E27FC236}">
                <a16:creationId xmlns:a16="http://schemas.microsoft.com/office/drawing/2014/main" id="{21292AF2-E090-4211-8A9E-3161BC63176D}"/>
              </a:ext>
            </a:extLst>
          </p:cNvPr>
          <p:cNvPicPr>
            <a:picLocks noChangeAspect="1" noChangeArrowheads="1"/>
          </p:cNvPicPr>
          <p:nvPr/>
        </p:nvPicPr>
        <p:blipFill>
          <a:blip r:embed="rId2" cstate="print"/>
          <a:srcRect/>
          <a:stretch>
            <a:fillRect/>
          </a:stretch>
        </p:blipFill>
        <p:spPr bwMode="auto">
          <a:xfrm>
            <a:off x="1907704" y="2204864"/>
            <a:ext cx="5760640" cy="3775223"/>
          </a:xfrm>
          <a:prstGeom prst="rect">
            <a:avLst/>
          </a:prstGeom>
          <a:noFill/>
          <a:ln w="9525">
            <a:noFill/>
            <a:miter lim="800000"/>
            <a:headEnd/>
            <a:tailEnd/>
          </a:ln>
        </p:spPr>
      </p:pic>
    </p:spTree>
    <p:extLst>
      <p:ext uri="{BB962C8B-B14F-4D97-AF65-F5344CB8AC3E}">
        <p14:creationId xmlns:p14="http://schemas.microsoft.com/office/powerpoint/2010/main" val="1991844515"/>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0A82770-99FA-4082-813D-0600114C8D65}" type="slidenum">
              <a:rPr lang="ja-JP" altLang="en-US"/>
              <a:pPr/>
              <a:t>7</a:t>
            </a:fld>
            <a:endParaRPr lang="en-US" altLang="ja-JP"/>
          </a:p>
        </p:txBody>
      </p:sp>
      <p:sp>
        <p:nvSpPr>
          <p:cNvPr id="1069058" name="Rectangle 2"/>
          <p:cNvSpPr>
            <a:spLocks noGrp="1" noChangeArrowheads="1"/>
          </p:cNvSpPr>
          <p:nvPr>
            <p:ph type="title"/>
          </p:nvPr>
        </p:nvSpPr>
        <p:spPr/>
        <p:txBody>
          <a:bodyPr/>
          <a:lstStyle/>
          <a:p>
            <a:r>
              <a:rPr lang="en-CA" sz="3600"/>
              <a:t>How to Represent Program Structure?</a:t>
            </a:r>
          </a:p>
        </p:txBody>
      </p:sp>
      <p:sp>
        <p:nvSpPr>
          <p:cNvPr id="1069059" name="Rectangle 3"/>
          <p:cNvSpPr>
            <a:spLocks noGrp="1" noChangeArrowheads="1"/>
          </p:cNvSpPr>
          <p:nvPr>
            <p:ph type="body" idx="1"/>
          </p:nvPr>
        </p:nvSpPr>
        <p:spPr>
          <a:xfrm>
            <a:off x="900113" y="1560513"/>
            <a:ext cx="6958035" cy="4532312"/>
          </a:xfrm>
        </p:spPr>
        <p:txBody>
          <a:bodyPr/>
          <a:lstStyle/>
          <a:p>
            <a:pPr>
              <a:buFont typeface="Wingdings" pitchFamily="2" charset="2"/>
              <a:buNone/>
            </a:pPr>
            <a:r>
              <a:rPr lang="en-CA" dirty="0"/>
              <a:t>Software structure can have 3 attributes:</a:t>
            </a:r>
          </a:p>
          <a:p>
            <a:r>
              <a:rPr lang="en-CA" b="1" dirty="0">
                <a:solidFill>
                  <a:srgbClr val="800000"/>
                </a:solidFill>
                <a:effectLst>
                  <a:outerShdw blurRad="38100" dist="38100" dir="2700000" algn="tl">
                    <a:srgbClr val="C0C0C0"/>
                  </a:outerShdw>
                </a:effectLst>
              </a:rPr>
              <a:t>Control-flow structure:</a:t>
            </a:r>
            <a:r>
              <a:rPr lang="en-CA" dirty="0"/>
              <a:t> Sequence of execution of instructions of the program (execution of code lines)</a:t>
            </a:r>
          </a:p>
          <a:p>
            <a:r>
              <a:rPr lang="en-CA" b="1" dirty="0">
                <a:solidFill>
                  <a:srgbClr val="800000"/>
                </a:solidFill>
                <a:effectLst>
                  <a:outerShdw blurRad="38100" dist="38100" dir="2700000" algn="tl">
                    <a:srgbClr val="C0C0C0"/>
                  </a:outerShdw>
                </a:effectLst>
              </a:rPr>
              <a:t>Data flow:</a:t>
            </a:r>
            <a:r>
              <a:rPr lang="en-CA" dirty="0"/>
              <a:t> Keeping track of data as it is created or handled by the program</a:t>
            </a:r>
          </a:p>
          <a:p>
            <a:r>
              <a:rPr lang="en-CA" b="1" dirty="0">
                <a:solidFill>
                  <a:srgbClr val="800000"/>
                </a:solidFill>
                <a:effectLst>
                  <a:outerShdw blurRad="38100" dist="38100" dir="2700000" algn="tl">
                    <a:srgbClr val="C0C0C0"/>
                  </a:outerShdw>
                </a:effectLst>
              </a:rPr>
              <a:t>Data structure:</a:t>
            </a:r>
            <a:r>
              <a:rPr lang="en-CA" dirty="0"/>
              <a:t> The organization of data itself independent of the program</a:t>
            </a:r>
          </a:p>
        </p:txBody>
      </p:sp>
      <p:sp>
        <p:nvSpPr>
          <p:cNvPr id="7" name="TextBox 6"/>
          <p:cNvSpPr txBox="1"/>
          <p:nvPr/>
        </p:nvSpPr>
        <p:spPr>
          <a:xfrm rot="5400000">
            <a:off x="6808038" y="3050350"/>
            <a:ext cx="2928958" cy="40011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dirty="0"/>
              <a:t>Dynamic </a:t>
            </a:r>
            <a:endParaRPr lang="en-CA" sz="2000" dirty="0"/>
          </a:p>
        </p:txBody>
      </p:sp>
      <p:sp>
        <p:nvSpPr>
          <p:cNvPr id="8" name="TextBox 7"/>
          <p:cNvSpPr txBox="1"/>
          <p:nvPr/>
        </p:nvSpPr>
        <p:spPr>
          <a:xfrm rot="5400000">
            <a:off x="7736732" y="5264928"/>
            <a:ext cx="1071570" cy="40011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000" dirty="0"/>
              <a:t>Static </a:t>
            </a:r>
            <a:endParaRPr lang="en-CA" sz="2000" dirty="0"/>
          </a:p>
        </p:txBody>
      </p:sp>
    </p:spTree>
    <p:extLst>
      <p:ext uri="{BB962C8B-B14F-4D97-AF65-F5344CB8AC3E}">
        <p14:creationId xmlns:p14="http://schemas.microsoft.com/office/powerpoint/2010/main" val="367461630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69059">
                                            <p:txEl>
                                              <p:pRg st="1" end="1"/>
                                            </p:txEl>
                                          </p:spTgt>
                                        </p:tgtEl>
                                        <p:attrNameLst>
                                          <p:attrName>style.visibility</p:attrName>
                                        </p:attrNameLst>
                                      </p:cBhvr>
                                      <p:to>
                                        <p:strVal val="visible"/>
                                      </p:to>
                                    </p:set>
                                    <p:animEffect transition="in" filter="dissolve">
                                      <p:cBhvr>
                                        <p:cTn id="7" dur="500"/>
                                        <p:tgtEl>
                                          <p:spTgt spid="1069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69059">
                                            <p:txEl>
                                              <p:pRg st="2" end="2"/>
                                            </p:txEl>
                                          </p:spTgt>
                                        </p:tgtEl>
                                        <p:attrNameLst>
                                          <p:attrName>style.visibility</p:attrName>
                                        </p:attrNameLst>
                                      </p:cBhvr>
                                      <p:to>
                                        <p:strVal val="visible"/>
                                      </p:to>
                                    </p:set>
                                    <p:animEffect transition="in" filter="dissolve">
                                      <p:cBhvr>
                                        <p:cTn id="12" dur="500"/>
                                        <p:tgtEl>
                                          <p:spTgt spid="1069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9059">
                                            <p:txEl>
                                              <p:pRg st="3" end="3"/>
                                            </p:txEl>
                                          </p:spTgt>
                                        </p:tgtEl>
                                        <p:attrNameLst>
                                          <p:attrName>style.visibility</p:attrName>
                                        </p:attrNameLst>
                                      </p:cBhvr>
                                      <p:to>
                                        <p:strVal val="visible"/>
                                      </p:to>
                                    </p:set>
                                    <p:animEffect transition="in" filter="dissolve">
                                      <p:cBhvr>
                                        <p:cTn id="17" dur="500"/>
                                        <p:tgtEl>
                                          <p:spTgt spid="1069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5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1375-5260-4304-8C21-2B9BD705F06B}"/>
              </a:ext>
            </a:extLst>
          </p:cNvPr>
          <p:cNvSpPr>
            <a:spLocks noGrp="1"/>
          </p:cNvSpPr>
          <p:nvPr>
            <p:ph type="title"/>
          </p:nvPr>
        </p:nvSpPr>
        <p:spPr/>
        <p:txBody>
          <a:bodyPr/>
          <a:lstStyle/>
          <a:p>
            <a:r>
              <a:rPr lang="en-US" dirty="0" err="1"/>
              <a:t>Subsumption</a:t>
            </a:r>
            <a:endParaRPr lang="en-US" dirty="0"/>
          </a:p>
        </p:txBody>
      </p:sp>
      <p:sp>
        <p:nvSpPr>
          <p:cNvPr id="3" name="Content Placeholder 2">
            <a:extLst>
              <a:ext uri="{FF2B5EF4-FFF2-40B4-BE49-F238E27FC236}">
                <a16:creationId xmlns:a16="http://schemas.microsoft.com/office/drawing/2014/main" id="{88397753-0DB1-4F48-80D6-5785EB96A51F}"/>
              </a:ext>
            </a:extLst>
          </p:cNvPr>
          <p:cNvSpPr>
            <a:spLocks noGrp="1"/>
          </p:cNvSpPr>
          <p:nvPr>
            <p:ph idx="1"/>
          </p:nvPr>
        </p:nvSpPr>
        <p:spPr>
          <a:xfrm>
            <a:off x="900113" y="1488976"/>
            <a:ext cx="3527871" cy="4532312"/>
          </a:xfrm>
        </p:spPr>
        <p:txBody>
          <a:bodyPr/>
          <a:lstStyle/>
          <a:p>
            <a:r>
              <a:rPr lang="en-US" sz="2800" dirty="0" err="1"/>
              <a:t>Subsumption</a:t>
            </a:r>
            <a:r>
              <a:rPr lang="en-US" sz="2800" dirty="0"/>
              <a:t>:</a:t>
            </a:r>
          </a:p>
          <a:p>
            <a:pPr lvl="1"/>
            <a:r>
              <a:rPr lang="en-CA" sz="2400" dirty="0"/>
              <a:t>Coverage criterion C</a:t>
            </a:r>
            <a:r>
              <a:rPr lang="en-CA" sz="2400" baseline="-25000" dirty="0"/>
              <a:t>1</a:t>
            </a:r>
            <a:r>
              <a:rPr lang="en-CA" sz="2400" dirty="0"/>
              <a:t> subsumes C</a:t>
            </a:r>
            <a:r>
              <a:rPr lang="en-CA" sz="2400" baseline="-25000" dirty="0"/>
              <a:t>2</a:t>
            </a:r>
            <a:r>
              <a:rPr lang="en-CA" sz="2400" dirty="0"/>
              <a:t> if-and-only-if every test set that satisfies C</a:t>
            </a:r>
            <a:r>
              <a:rPr lang="en-CA" sz="2400" baseline="-25000" dirty="0"/>
              <a:t>1</a:t>
            </a:r>
            <a:r>
              <a:rPr lang="en-CA" sz="2400" dirty="0"/>
              <a:t> also satisfies C</a:t>
            </a:r>
            <a:r>
              <a:rPr lang="en-CA" sz="2400" baseline="-25000" dirty="0"/>
              <a:t>2 </a:t>
            </a:r>
            <a:r>
              <a:rPr lang="en-CA" sz="2400" dirty="0"/>
              <a:t>e.g., branch coverage subsumes statement </a:t>
            </a:r>
            <a:r>
              <a:rPr lang="en-US" sz="2400" dirty="0"/>
              <a:t>coverage</a:t>
            </a:r>
          </a:p>
          <a:p>
            <a:pPr lvl="1"/>
            <a:endParaRPr lang="en-US" sz="2400" dirty="0"/>
          </a:p>
        </p:txBody>
      </p:sp>
      <p:sp>
        <p:nvSpPr>
          <p:cNvPr id="4" name="Footer Placeholder 3">
            <a:extLst>
              <a:ext uri="{FF2B5EF4-FFF2-40B4-BE49-F238E27FC236}">
                <a16:creationId xmlns:a16="http://schemas.microsoft.com/office/drawing/2014/main" id="{18BBF120-0B17-4705-8F66-465966DD91CA}"/>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BFC2C95F-4155-4BDC-AECC-2E38723FC1F9}"/>
              </a:ext>
            </a:extLst>
          </p:cNvPr>
          <p:cNvSpPr>
            <a:spLocks noGrp="1"/>
          </p:cNvSpPr>
          <p:nvPr>
            <p:ph type="sldNum" sz="quarter" idx="12"/>
          </p:nvPr>
        </p:nvSpPr>
        <p:spPr/>
        <p:txBody>
          <a:bodyPr/>
          <a:lstStyle/>
          <a:p>
            <a:fld id="{E0C33045-984B-4F44-A077-3B45BEEE9467}" type="slidenum">
              <a:rPr lang="ja-JP" altLang="en-US" smtClean="0"/>
              <a:pPr/>
              <a:t>70</a:t>
            </a:fld>
            <a:endParaRPr lang="en-US" altLang="ja-JP"/>
          </a:p>
        </p:txBody>
      </p:sp>
      <p:sp>
        <p:nvSpPr>
          <p:cNvPr id="6" name="TextBox 5">
            <a:extLst>
              <a:ext uri="{FF2B5EF4-FFF2-40B4-BE49-F238E27FC236}">
                <a16:creationId xmlns:a16="http://schemas.microsoft.com/office/drawing/2014/main" id="{0BD415ED-F32A-463B-816F-280DBAEBE6C6}"/>
              </a:ext>
            </a:extLst>
          </p:cNvPr>
          <p:cNvSpPr txBox="1"/>
          <p:nvPr/>
        </p:nvSpPr>
        <p:spPr>
          <a:xfrm>
            <a:off x="4716016" y="2534707"/>
            <a:ext cx="194421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a:t>Branch &amp; Condition Coverage</a:t>
            </a:r>
          </a:p>
        </p:txBody>
      </p:sp>
      <p:sp>
        <p:nvSpPr>
          <p:cNvPr id="7" name="TextBox 6">
            <a:extLst>
              <a:ext uri="{FF2B5EF4-FFF2-40B4-BE49-F238E27FC236}">
                <a16:creationId xmlns:a16="http://schemas.microsoft.com/office/drawing/2014/main" id="{FB116F72-7C72-42BE-8E1F-400CE7F99E4F}"/>
              </a:ext>
            </a:extLst>
          </p:cNvPr>
          <p:cNvSpPr txBox="1"/>
          <p:nvPr/>
        </p:nvSpPr>
        <p:spPr>
          <a:xfrm>
            <a:off x="4716016" y="3501008"/>
            <a:ext cx="1944216"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a:t>Branch Coverage</a:t>
            </a:r>
          </a:p>
        </p:txBody>
      </p:sp>
      <p:sp>
        <p:nvSpPr>
          <p:cNvPr id="8" name="TextBox 7">
            <a:extLst>
              <a:ext uri="{FF2B5EF4-FFF2-40B4-BE49-F238E27FC236}">
                <a16:creationId xmlns:a16="http://schemas.microsoft.com/office/drawing/2014/main" id="{8FA499C1-988B-4789-A609-D399BC7FE80E}"/>
              </a:ext>
            </a:extLst>
          </p:cNvPr>
          <p:cNvSpPr txBox="1"/>
          <p:nvPr/>
        </p:nvSpPr>
        <p:spPr>
          <a:xfrm>
            <a:off x="4716016" y="4211332"/>
            <a:ext cx="194421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a:t>Statement </a:t>
            </a:r>
          </a:p>
          <a:p>
            <a:pPr algn="ctr"/>
            <a:r>
              <a:rPr lang="en-US" sz="1600" dirty="0"/>
              <a:t>Coverage</a:t>
            </a:r>
          </a:p>
        </p:txBody>
      </p:sp>
      <p:sp>
        <p:nvSpPr>
          <p:cNvPr id="9" name="TextBox 8">
            <a:extLst>
              <a:ext uri="{FF2B5EF4-FFF2-40B4-BE49-F238E27FC236}">
                <a16:creationId xmlns:a16="http://schemas.microsoft.com/office/drawing/2014/main" id="{2C0228EE-6B64-407F-A883-B377982CD585}"/>
              </a:ext>
            </a:extLst>
          </p:cNvPr>
          <p:cNvSpPr txBox="1"/>
          <p:nvPr/>
        </p:nvSpPr>
        <p:spPr>
          <a:xfrm>
            <a:off x="6876256" y="4211332"/>
            <a:ext cx="194421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a:t>Condition </a:t>
            </a:r>
          </a:p>
          <a:p>
            <a:pPr algn="ctr"/>
            <a:r>
              <a:rPr lang="en-US" sz="1600" dirty="0"/>
              <a:t>Coverage</a:t>
            </a:r>
          </a:p>
        </p:txBody>
      </p:sp>
      <p:cxnSp>
        <p:nvCxnSpPr>
          <p:cNvPr id="11" name="Straight Arrow Connector 10">
            <a:extLst>
              <a:ext uri="{FF2B5EF4-FFF2-40B4-BE49-F238E27FC236}">
                <a16:creationId xmlns:a16="http://schemas.microsoft.com/office/drawing/2014/main" id="{5582F6D3-DA4F-44CB-A8E1-6B88CACC15E4}"/>
              </a:ext>
            </a:extLst>
          </p:cNvPr>
          <p:cNvCxnSpPr>
            <a:cxnSpLocks/>
            <a:stCxn id="6" idx="2"/>
            <a:endCxn id="7" idx="0"/>
          </p:cNvCxnSpPr>
          <p:nvPr/>
        </p:nvCxnSpPr>
        <p:spPr bwMode="auto">
          <a:xfrm>
            <a:off x="5688124" y="3119482"/>
            <a:ext cx="0" cy="381526"/>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p:spPr>
      </p:cxnSp>
      <p:cxnSp>
        <p:nvCxnSpPr>
          <p:cNvPr id="12" name="Straight Arrow Connector 11">
            <a:extLst>
              <a:ext uri="{FF2B5EF4-FFF2-40B4-BE49-F238E27FC236}">
                <a16:creationId xmlns:a16="http://schemas.microsoft.com/office/drawing/2014/main" id="{2CA5F1EE-38C0-4EFA-A77F-2BAE3D0B548A}"/>
              </a:ext>
            </a:extLst>
          </p:cNvPr>
          <p:cNvCxnSpPr>
            <a:cxnSpLocks/>
            <a:stCxn id="7" idx="2"/>
            <a:endCxn id="8" idx="0"/>
          </p:cNvCxnSpPr>
          <p:nvPr/>
        </p:nvCxnSpPr>
        <p:spPr bwMode="auto">
          <a:xfrm>
            <a:off x="5688124" y="3839562"/>
            <a:ext cx="0" cy="371770"/>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p:spPr>
      </p:cxnSp>
      <p:cxnSp>
        <p:nvCxnSpPr>
          <p:cNvPr id="15" name="Straight Arrow Connector 14">
            <a:extLst>
              <a:ext uri="{FF2B5EF4-FFF2-40B4-BE49-F238E27FC236}">
                <a16:creationId xmlns:a16="http://schemas.microsoft.com/office/drawing/2014/main" id="{5B58AD65-F141-444A-B2E7-A3F1ED559A47}"/>
              </a:ext>
            </a:extLst>
          </p:cNvPr>
          <p:cNvCxnSpPr>
            <a:cxnSpLocks/>
            <a:stCxn id="6" idx="3"/>
            <a:endCxn id="9" idx="0"/>
          </p:cNvCxnSpPr>
          <p:nvPr/>
        </p:nvCxnSpPr>
        <p:spPr bwMode="auto">
          <a:xfrm>
            <a:off x="6660232" y="2827095"/>
            <a:ext cx="1188132" cy="1384237"/>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p:spPr>
      </p:cxnSp>
      <p:sp>
        <p:nvSpPr>
          <p:cNvPr id="19" name="TextBox 18">
            <a:extLst>
              <a:ext uri="{FF2B5EF4-FFF2-40B4-BE49-F238E27FC236}">
                <a16:creationId xmlns:a16="http://schemas.microsoft.com/office/drawing/2014/main" id="{B8CB5320-286A-4CEB-95CF-C161DF7E34C5}"/>
              </a:ext>
            </a:extLst>
          </p:cNvPr>
          <p:cNvSpPr txBox="1"/>
          <p:nvPr/>
        </p:nvSpPr>
        <p:spPr>
          <a:xfrm>
            <a:off x="7056038" y="2903458"/>
            <a:ext cx="888385" cy="261610"/>
          </a:xfrm>
          <a:prstGeom prst="rect">
            <a:avLst/>
          </a:prstGeom>
          <a:noFill/>
        </p:spPr>
        <p:txBody>
          <a:bodyPr wrap="none" rtlCol="0">
            <a:spAutoFit/>
          </a:bodyPr>
          <a:lstStyle/>
          <a:p>
            <a:r>
              <a:rPr lang="en-US" sz="1100" dirty="0">
                <a:solidFill>
                  <a:srgbClr val="FF0000"/>
                </a:solidFill>
              </a:rPr>
              <a:t>subsumes</a:t>
            </a:r>
          </a:p>
        </p:txBody>
      </p:sp>
      <p:sp>
        <p:nvSpPr>
          <p:cNvPr id="20" name="TextBox 19">
            <a:extLst>
              <a:ext uri="{FF2B5EF4-FFF2-40B4-BE49-F238E27FC236}">
                <a16:creationId xmlns:a16="http://schemas.microsoft.com/office/drawing/2014/main" id="{E52FC6EC-89B0-453B-A4DE-D485DCDA6EF3}"/>
              </a:ext>
            </a:extLst>
          </p:cNvPr>
          <p:cNvSpPr txBox="1"/>
          <p:nvPr/>
        </p:nvSpPr>
        <p:spPr>
          <a:xfrm>
            <a:off x="5676044" y="3839562"/>
            <a:ext cx="888385" cy="261610"/>
          </a:xfrm>
          <a:prstGeom prst="rect">
            <a:avLst/>
          </a:prstGeom>
          <a:noFill/>
        </p:spPr>
        <p:txBody>
          <a:bodyPr wrap="none" rtlCol="0">
            <a:spAutoFit/>
          </a:bodyPr>
          <a:lstStyle/>
          <a:p>
            <a:r>
              <a:rPr lang="en-US" sz="1100" dirty="0">
                <a:solidFill>
                  <a:srgbClr val="FF0000"/>
                </a:solidFill>
              </a:rPr>
              <a:t>subsumes</a:t>
            </a:r>
          </a:p>
        </p:txBody>
      </p:sp>
      <p:sp>
        <p:nvSpPr>
          <p:cNvPr id="21" name="TextBox 20">
            <a:extLst>
              <a:ext uri="{FF2B5EF4-FFF2-40B4-BE49-F238E27FC236}">
                <a16:creationId xmlns:a16="http://schemas.microsoft.com/office/drawing/2014/main" id="{81BA062F-A5DD-4A5C-AB86-81EEB1F0B7A2}"/>
              </a:ext>
            </a:extLst>
          </p:cNvPr>
          <p:cNvSpPr txBox="1"/>
          <p:nvPr/>
        </p:nvSpPr>
        <p:spPr>
          <a:xfrm>
            <a:off x="5699839" y="3191490"/>
            <a:ext cx="888385" cy="261610"/>
          </a:xfrm>
          <a:prstGeom prst="rect">
            <a:avLst/>
          </a:prstGeom>
          <a:noFill/>
        </p:spPr>
        <p:txBody>
          <a:bodyPr wrap="none" rtlCol="0">
            <a:spAutoFit/>
          </a:bodyPr>
          <a:lstStyle/>
          <a:p>
            <a:r>
              <a:rPr lang="en-US" sz="1100" dirty="0">
                <a:solidFill>
                  <a:srgbClr val="FF0000"/>
                </a:solidFill>
              </a:rPr>
              <a:t>subsumes</a:t>
            </a:r>
          </a:p>
        </p:txBody>
      </p:sp>
      <p:sp>
        <p:nvSpPr>
          <p:cNvPr id="27" name="Rectangle 26">
            <a:extLst>
              <a:ext uri="{FF2B5EF4-FFF2-40B4-BE49-F238E27FC236}">
                <a16:creationId xmlns:a16="http://schemas.microsoft.com/office/drawing/2014/main" id="{45901269-05ED-4ADE-A0F8-1A5F20C8F1D9}"/>
              </a:ext>
            </a:extLst>
          </p:cNvPr>
          <p:cNvSpPr/>
          <p:nvPr/>
        </p:nvSpPr>
        <p:spPr>
          <a:xfrm>
            <a:off x="1547665" y="5085184"/>
            <a:ext cx="7416624" cy="1323439"/>
          </a:xfrm>
          <a:prstGeom prst="rect">
            <a:avLst/>
          </a:prstGeom>
        </p:spPr>
        <p:txBody>
          <a:bodyPr wrap="square">
            <a:spAutoFit/>
          </a:bodyPr>
          <a:lstStyle/>
          <a:p>
            <a:pPr marL="342900" indent="-342900">
              <a:buFont typeface="Arial" panose="020B0604020202020204" pitchFamily="34" charset="0"/>
              <a:buChar char="•"/>
            </a:pPr>
            <a:r>
              <a:rPr lang="en-CA" sz="1600" b="0" dirty="0">
                <a:solidFill>
                  <a:srgbClr val="000000"/>
                </a:solidFill>
                <a:latin typeface="Calibri" panose="020F0502020204030204" pitchFamily="34" charset="0"/>
                <a:cs typeface="Calibri" panose="020F0502020204030204" pitchFamily="34" charset="0"/>
              </a:rPr>
              <a:t>If you have reached 100% branch coverage, you can deduct that you have also reached 100% statement coverage</a:t>
            </a:r>
          </a:p>
          <a:p>
            <a:pPr marL="342900" indent="-342900">
              <a:buFont typeface="Arial" panose="020B0604020202020204" pitchFamily="34" charset="0"/>
              <a:buChar char="•"/>
            </a:pPr>
            <a:r>
              <a:rPr lang="en-CA" sz="1600" b="0" dirty="0">
                <a:latin typeface="Calibri" panose="020F0502020204030204" pitchFamily="34" charset="0"/>
                <a:cs typeface="Calibri" panose="020F0502020204030204" pitchFamily="34" charset="0"/>
              </a:rPr>
              <a:t>But, if you have reached a certain amount of branch coverage, you cannot deduct that you have the same amount of statement coverage</a:t>
            </a:r>
          </a:p>
          <a:p>
            <a:pPr marL="342900" indent="-342900">
              <a:buFont typeface="Arial" panose="020B0604020202020204" pitchFamily="34" charset="0"/>
              <a:buChar char="•"/>
            </a:pPr>
            <a:r>
              <a:rPr lang="en-CA" sz="1600" b="0" dirty="0">
                <a:latin typeface="Calibri" panose="020F0502020204030204" pitchFamily="34" charset="0"/>
                <a:cs typeface="Calibri" panose="020F0502020204030204" pitchFamily="34" charset="0"/>
              </a:rPr>
              <a:t>MC/DC is the strongest coverage testing criterion </a:t>
            </a:r>
            <a:endParaRPr lang="en-US" sz="1600"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72552B46-56F7-407E-B863-951E98D76CD0}"/>
              </a:ext>
            </a:extLst>
          </p:cNvPr>
          <p:cNvSpPr txBox="1"/>
          <p:nvPr/>
        </p:nvSpPr>
        <p:spPr>
          <a:xfrm>
            <a:off x="4703936" y="1628800"/>
            <a:ext cx="1944216"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a:t>MC/DC</a:t>
            </a:r>
          </a:p>
        </p:txBody>
      </p:sp>
      <p:cxnSp>
        <p:nvCxnSpPr>
          <p:cNvPr id="22" name="Straight Arrow Connector 21">
            <a:extLst>
              <a:ext uri="{FF2B5EF4-FFF2-40B4-BE49-F238E27FC236}">
                <a16:creationId xmlns:a16="http://schemas.microsoft.com/office/drawing/2014/main" id="{B1B66A2D-2795-4B88-BF1A-83DAA2DE8CBE}"/>
              </a:ext>
            </a:extLst>
          </p:cNvPr>
          <p:cNvCxnSpPr>
            <a:cxnSpLocks/>
            <a:stCxn id="18" idx="2"/>
            <a:endCxn id="6" idx="0"/>
          </p:cNvCxnSpPr>
          <p:nvPr/>
        </p:nvCxnSpPr>
        <p:spPr bwMode="auto">
          <a:xfrm>
            <a:off x="5676044" y="1967354"/>
            <a:ext cx="12080" cy="567353"/>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p:spPr>
      </p:cxnSp>
      <p:sp>
        <p:nvSpPr>
          <p:cNvPr id="23" name="TextBox 22">
            <a:extLst>
              <a:ext uri="{FF2B5EF4-FFF2-40B4-BE49-F238E27FC236}">
                <a16:creationId xmlns:a16="http://schemas.microsoft.com/office/drawing/2014/main" id="{087BB674-DD77-43E5-94D3-035A7B5B5E97}"/>
              </a:ext>
            </a:extLst>
          </p:cNvPr>
          <p:cNvSpPr txBox="1"/>
          <p:nvPr/>
        </p:nvSpPr>
        <p:spPr>
          <a:xfrm>
            <a:off x="5699839" y="2111370"/>
            <a:ext cx="888385" cy="261610"/>
          </a:xfrm>
          <a:prstGeom prst="rect">
            <a:avLst/>
          </a:prstGeom>
          <a:noFill/>
        </p:spPr>
        <p:txBody>
          <a:bodyPr wrap="square" rtlCol="0">
            <a:spAutoFit/>
          </a:bodyPr>
          <a:lstStyle/>
          <a:p>
            <a:r>
              <a:rPr lang="en-US" sz="1100" dirty="0">
                <a:solidFill>
                  <a:srgbClr val="FF0000"/>
                </a:solidFill>
              </a:rPr>
              <a:t>subsumes</a:t>
            </a:r>
          </a:p>
        </p:txBody>
      </p:sp>
    </p:spTree>
    <p:extLst>
      <p:ext uri="{BB962C8B-B14F-4D97-AF65-F5344CB8AC3E}">
        <p14:creationId xmlns:p14="http://schemas.microsoft.com/office/powerpoint/2010/main" val="1999905967"/>
      </p:ext>
    </p:extLst>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F3F-1A96-4A25-B8CD-F6B306703E94}"/>
              </a:ext>
            </a:extLst>
          </p:cNvPr>
          <p:cNvSpPr>
            <a:spLocks noGrp="1"/>
          </p:cNvSpPr>
          <p:nvPr>
            <p:ph type="title"/>
          </p:nvPr>
        </p:nvSpPr>
        <p:spPr/>
        <p:txBody>
          <a:bodyPr/>
          <a:lstStyle/>
          <a:p>
            <a:r>
              <a:rPr lang="en-US" sz="3200" b="0" dirty="0"/>
              <a:t>Control Flow Coverage - Reachability</a:t>
            </a:r>
          </a:p>
        </p:txBody>
      </p:sp>
      <p:sp>
        <p:nvSpPr>
          <p:cNvPr id="3" name="Content Placeholder 2">
            <a:extLst>
              <a:ext uri="{FF2B5EF4-FFF2-40B4-BE49-F238E27FC236}">
                <a16:creationId xmlns:a16="http://schemas.microsoft.com/office/drawing/2014/main" id="{76ACFE90-4CD9-48D1-AE1A-4554CEDEA14B}"/>
              </a:ext>
            </a:extLst>
          </p:cNvPr>
          <p:cNvSpPr>
            <a:spLocks noGrp="1"/>
          </p:cNvSpPr>
          <p:nvPr>
            <p:ph idx="1"/>
          </p:nvPr>
        </p:nvSpPr>
        <p:spPr>
          <a:xfrm>
            <a:off x="900113" y="1412776"/>
            <a:ext cx="8001000" cy="4532312"/>
          </a:xfrm>
        </p:spPr>
        <p:txBody>
          <a:bodyPr/>
          <a:lstStyle/>
          <a:p>
            <a:r>
              <a:rPr lang="en-CA" sz="2400" dirty="0"/>
              <a:t>Not all statements are reachable in real-world programs</a:t>
            </a:r>
          </a:p>
          <a:p>
            <a:r>
              <a:rPr lang="en-CA" sz="2400" dirty="0"/>
              <a:t>It is </a:t>
            </a:r>
            <a:r>
              <a:rPr lang="en-CA" sz="2400" b="1" dirty="0"/>
              <a:t>not always possible to decide automatically </a:t>
            </a:r>
            <a:r>
              <a:rPr lang="en-CA" sz="2400" dirty="0"/>
              <a:t>if a statement is reachable and the percentage of reachable statements</a:t>
            </a:r>
          </a:p>
          <a:p>
            <a:r>
              <a:rPr lang="en-CA" sz="2400" dirty="0"/>
              <a:t>When one does not reach a 100% coverage, it is therefore difficult to </a:t>
            </a:r>
            <a:r>
              <a:rPr lang="en-US" sz="2400" dirty="0"/>
              <a:t>determine the reason</a:t>
            </a:r>
          </a:p>
          <a:p>
            <a:r>
              <a:rPr lang="en-CA" sz="2400" dirty="0"/>
              <a:t>Tools are needed to support this activity but it </a:t>
            </a:r>
            <a:r>
              <a:rPr lang="en-CA" sz="2400" b="1" dirty="0"/>
              <a:t>cannot be fully automated</a:t>
            </a:r>
          </a:p>
          <a:p>
            <a:r>
              <a:rPr lang="en-CA" sz="2400" dirty="0"/>
              <a:t>Research focuses on search algorithms to automate coverage</a:t>
            </a:r>
          </a:p>
          <a:p>
            <a:r>
              <a:rPr lang="en-CA" sz="2400" dirty="0"/>
              <a:t>Control flow testing is generally more applicable to testing in the </a:t>
            </a:r>
            <a:r>
              <a:rPr lang="en-US" sz="2400" dirty="0"/>
              <a:t>small</a:t>
            </a:r>
          </a:p>
        </p:txBody>
      </p:sp>
      <p:sp>
        <p:nvSpPr>
          <p:cNvPr id="4" name="Footer Placeholder 3">
            <a:extLst>
              <a:ext uri="{FF2B5EF4-FFF2-40B4-BE49-F238E27FC236}">
                <a16:creationId xmlns:a16="http://schemas.microsoft.com/office/drawing/2014/main" id="{E05C03E7-5256-4FFF-B904-7E369B535F5D}"/>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D9632DFC-BD81-4CD5-9E2E-74FEDF184394}"/>
              </a:ext>
            </a:extLst>
          </p:cNvPr>
          <p:cNvSpPr>
            <a:spLocks noGrp="1"/>
          </p:cNvSpPr>
          <p:nvPr>
            <p:ph type="sldNum" sz="quarter" idx="12"/>
          </p:nvPr>
        </p:nvSpPr>
        <p:spPr/>
        <p:txBody>
          <a:bodyPr/>
          <a:lstStyle/>
          <a:p>
            <a:fld id="{E0C33045-984B-4F44-A077-3B45BEEE9467}" type="slidenum">
              <a:rPr lang="ja-JP" altLang="en-US" smtClean="0"/>
              <a:pPr/>
              <a:t>71</a:t>
            </a:fld>
            <a:endParaRPr lang="en-US" altLang="ja-JP"/>
          </a:p>
        </p:txBody>
      </p:sp>
      <p:grpSp>
        <p:nvGrpSpPr>
          <p:cNvPr id="6" name="Group 5">
            <a:extLst>
              <a:ext uri="{FF2B5EF4-FFF2-40B4-BE49-F238E27FC236}">
                <a16:creationId xmlns:a16="http://schemas.microsoft.com/office/drawing/2014/main" id="{5D5C9B5B-ECBB-47E1-BC42-4CD40AD943FF}"/>
              </a:ext>
            </a:extLst>
          </p:cNvPr>
          <p:cNvGrpSpPr/>
          <p:nvPr/>
        </p:nvGrpSpPr>
        <p:grpSpPr>
          <a:xfrm>
            <a:off x="5652120" y="4293096"/>
            <a:ext cx="2775577" cy="360040"/>
            <a:chOff x="3995936" y="2204864"/>
            <a:chExt cx="2775577" cy="360040"/>
          </a:xfrm>
        </p:grpSpPr>
        <p:sp>
          <p:nvSpPr>
            <p:cNvPr id="7" name="Left Arrow 6">
              <a:extLst>
                <a:ext uri="{FF2B5EF4-FFF2-40B4-BE49-F238E27FC236}">
                  <a16:creationId xmlns:a16="http://schemas.microsoft.com/office/drawing/2014/main" id="{5849E390-C022-49C5-A2E2-6952EB9F16B7}"/>
                </a:ext>
              </a:extLst>
            </p:cNvPr>
            <p:cNvSpPr/>
            <p:nvPr/>
          </p:nvSpPr>
          <p:spPr bwMode="auto">
            <a:xfrm>
              <a:off x="3995936" y="2204864"/>
              <a:ext cx="648072" cy="360040"/>
            </a:xfrm>
            <a:prstGeom prst="leftArrow">
              <a:avLst/>
            </a:prstGeom>
            <a:solidFill>
              <a:srgbClr val="FF0000"/>
            </a:solidFill>
            <a:ln w="9525" cap="flat" cmpd="sng" algn="ctr">
              <a:noFill/>
              <a:prstDash val="solid"/>
              <a:miter lim="800000"/>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0" i="0" u="none" strike="noStrike" normalizeH="0" baseline="0" dirty="0">
                <a:ln w="0"/>
                <a:solidFill>
                  <a:schemeClr val="accent1"/>
                </a:solidFill>
                <a:effectLst>
                  <a:outerShdw blurRad="38100" dist="25400" dir="5400000" algn="ctr" rotWithShape="0">
                    <a:srgbClr val="6E747A">
                      <a:alpha val="43000"/>
                    </a:srgbClr>
                  </a:outerShdw>
                </a:effectLst>
                <a:latin typeface="Tahoma" pitchFamily="34" charset="0"/>
                <a:ea typeface="ＭＳ Ｐゴシック" charset="-128"/>
              </a:endParaRPr>
            </a:p>
          </p:txBody>
        </p:sp>
        <p:sp>
          <p:nvSpPr>
            <p:cNvPr id="8" name="TextBox 7">
              <a:extLst>
                <a:ext uri="{FF2B5EF4-FFF2-40B4-BE49-F238E27FC236}">
                  <a16:creationId xmlns:a16="http://schemas.microsoft.com/office/drawing/2014/main" id="{6427BDE3-4DEA-4E61-97FD-01A7A46DCC9B}"/>
                </a:ext>
              </a:extLst>
            </p:cNvPr>
            <p:cNvSpPr txBox="1"/>
            <p:nvPr/>
          </p:nvSpPr>
          <p:spPr>
            <a:xfrm>
              <a:off x="4644008" y="2204864"/>
              <a:ext cx="2127505" cy="338554"/>
            </a:xfrm>
            <a:prstGeom prst="rect">
              <a:avLst/>
            </a:prstGeom>
            <a:noFill/>
          </p:spPr>
          <p:txBody>
            <a:bodyPr wrap="none" rtlCol="0">
              <a:spAutoFit/>
            </a:bodyPr>
            <a:lstStyle/>
            <a:p>
              <a:r>
                <a:rPr lang="en-US" sz="1600" dirty="0">
                  <a:solidFill>
                    <a:srgbClr val="FF0000"/>
                  </a:solidFill>
                </a:rPr>
                <a:t>See coverage tools</a:t>
              </a:r>
              <a:endParaRPr lang="en-CA" sz="1600" dirty="0">
                <a:solidFill>
                  <a:srgbClr val="FF0000"/>
                </a:solidFill>
              </a:endParaRPr>
            </a:p>
          </p:txBody>
        </p:sp>
      </p:grpSp>
    </p:spTree>
    <p:extLst>
      <p:ext uri="{BB962C8B-B14F-4D97-AF65-F5344CB8AC3E}">
        <p14:creationId xmlns:p14="http://schemas.microsoft.com/office/powerpoint/2010/main" val="156886536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DA54-EF37-46DC-A584-52415C37040E}"/>
              </a:ext>
            </a:extLst>
          </p:cNvPr>
          <p:cNvSpPr>
            <a:spLocks noGrp="1"/>
          </p:cNvSpPr>
          <p:nvPr>
            <p:ph type="title"/>
          </p:nvPr>
        </p:nvSpPr>
        <p:spPr/>
        <p:txBody>
          <a:bodyPr/>
          <a:lstStyle/>
          <a:p>
            <a:r>
              <a:rPr lang="en-US" dirty="0"/>
              <a:t>Exercise - Coverage</a:t>
            </a:r>
          </a:p>
        </p:txBody>
      </p:sp>
      <p:sp>
        <p:nvSpPr>
          <p:cNvPr id="3" name="Content Placeholder 2">
            <a:extLst>
              <a:ext uri="{FF2B5EF4-FFF2-40B4-BE49-F238E27FC236}">
                <a16:creationId xmlns:a16="http://schemas.microsoft.com/office/drawing/2014/main" id="{FB71BFA2-4BA4-4405-B89B-58F96DDDC38B}"/>
              </a:ext>
            </a:extLst>
          </p:cNvPr>
          <p:cNvSpPr>
            <a:spLocks noGrp="1"/>
          </p:cNvSpPr>
          <p:nvPr>
            <p:ph idx="1"/>
          </p:nvPr>
        </p:nvSpPr>
        <p:spPr/>
        <p:txBody>
          <a:bodyPr/>
          <a:lstStyle/>
          <a:p>
            <a:pPr marL="514350" indent="-514350">
              <a:buFont typeface="+mj-lt"/>
              <a:buAutoNum type="arabicPeriod"/>
            </a:pPr>
            <a:r>
              <a:rPr lang="en-CA" sz="2400" dirty="0"/>
              <a:t>Does</a:t>
            </a:r>
            <a:r>
              <a:rPr lang="en-CA" sz="2400" i="1" dirty="0"/>
              <a:t> (x, true, true, true)</a:t>
            </a:r>
            <a:r>
              <a:rPr lang="en-CA" sz="2400" dirty="0"/>
              <a:t> lead to 100% statement coverage?</a:t>
            </a:r>
          </a:p>
          <a:p>
            <a:pPr marL="514350" indent="-514350">
              <a:buFont typeface="+mj-lt"/>
              <a:buAutoNum type="arabicPeriod"/>
            </a:pPr>
            <a:r>
              <a:rPr lang="en-CA" sz="2400" dirty="0"/>
              <a:t>Does</a:t>
            </a:r>
            <a:r>
              <a:rPr lang="en-CA" sz="2400" i="1" dirty="0"/>
              <a:t> (x, true, true, true)</a:t>
            </a:r>
            <a:r>
              <a:rPr lang="en-CA" sz="2400" dirty="0"/>
              <a:t> lead to 100% branch coverage?</a:t>
            </a:r>
          </a:p>
          <a:p>
            <a:pPr marL="514350" indent="-514350">
              <a:buFont typeface="+mj-lt"/>
              <a:buAutoNum type="arabicPeriod"/>
            </a:pPr>
            <a:r>
              <a:rPr lang="en-CA" sz="2400" dirty="0"/>
              <a:t>Does</a:t>
            </a:r>
            <a:r>
              <a:rPr lang="en-CA" sz="2400" i="1" dirty="0"/>
              <a:t> (x, true, true, true)</a:t>
            </a:r>
            <a:r>
              <a:rPr lang="en-CA" sz="2400" dirty="0"/>
              <a:t> and </a:t>
            </a:r>
            <a:r>
              <a:rPr lang="en-CA" sz="2400" i="1" dirty="0"/>
              <a:t>(x, false, false, false) </a:t>
            </a:r>
            <a:r>
              <a:rPr lang="en-CA" sz="2400" dirty="0"/>
              <a:t>lead to 100% branch coverage?</a:t>
            </a:r>
          </a:p>
          <a:p>
            <a:pPr marL="514350" indent="-514350">
              <a:buFont typeface="+mj-lt"/>
              <a:buAutoNum type="arabicPeriod"/>
            </a:pPr>
            <a:r>
              <a:rPr lang="en-CA" sz="2400" dirty="0"/>
              <a:t>How many separate paths in this program?</a:t>
            </a:r>
          </a:p>
          <a:p>
            <a:pPr marL="514350" indent="-514350">
              <a:buFont typeface="+mj-lt"/>
              <a:buAutoNum type="arabicPeriod"/>
            </a:pPr>
            <a:r>
              <a:rPr lang="en-CA" sz="2400" dirty="0"/>
              <a:t>Calculate path coverage using </a:t>
            </a:r>
          </a:p>
          <a:p>
            <a:pPr marL="0" indent="0">
              <a:buNone/>
            </a:pPr>
            <a:r>
              <a:rPr lang="en-CA" sz="2400" i="1" dirty="0"/>
              <a:t>	(x, true, true, true)</a:t>
            </a:r>
            <a:r>
              <a:rPr lang="en-CA" sz="2400" dirty="0"/>
              <a:t> and </a:t>
            </a:r>
          </a:p>
          <a:p>
            <a:pPr marL="0" indent="0">
              <a:buNone/>
            </a:pPr>
            <a:r>
              <a:rPr lang="en-CA" sz="2400" i="1" dirty="0"/>
              <a:t>	(x, false, false, false) </a:t>
            </a:r>
            <a:endParaRPr lang="en-CA" sz="2400" dirty="0"/>
          </a:p>
          <a:p>
            <a:endParaRPr lang="en-US" sz="2400" dirty="0"/>
          </a:p>
        </p:txBody>
      </p:sp>
      <p:sp>
        <p:nvSpPr>
          <p:cNvPr id="4" name="Footer Placeholder 3">
            <a:extLst>
              <a:ext uri="{FF2B5EF4-FFF2-40B4-BE49-F238E27FC236}">
                <a16:creationId xmlns:a16="http://schemas.microsoft.com/office/drawing/2014/main" id="{5612DC4B-E38F-41EA-8FDD-B46799D1983A}"/>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DCEDF76B-6CA3-49E7-8B17-95337A62BFD3}"/>
              </a:ext>
            </a:extLst>
          </p:cNvPr>
          <p:cNvSpPr>
            <a:spLocks noGrp="1"/>
          </p:cNvSpPr>
          <p:nvPr>
            <p:ph type="sldNum" sz="quarter" idx="12"/>
          </p:nvPr>
        </p:nvSpPr>
        <p:spPr/>
        <p:txBody>
          <a:bodyPr/>
          <a:lstStyle/>
          <a:p>
            <a:fld id="{E0C33045-984B-4F44-A077-3B45BEEE9467}" type="slidenum">
              <a:rPr lang="ja-JP" altLang="en-US" smtClean="0"/>
              <a:pPr/>
              <a:t>72</a:t>
            </a:fld>
            <a:endParaRPr lang="en-US" altLang="ja-JP"/>
          </a:p>
        </p:txBody>
      </p:sp>
      <p:sp>
        <p:nvSpPr>
          <p:cNvPr id="6" name="Rectangle 5">
            <a:extLst>
              <a:ext uri="{FF2B5EF4-FFF2-40B4-BE49-F238E27FC236}">
                <a16:creationId xmlns:a16="http://schemas.microsoft.com/office/drawing/2014/main" id="{E63C5D56-DC26-4447-965F-A8E84BF0E6AC}"/>
              </a:ext>
            </a:extLst>
          </p:cNvPr>
          <p:cNvSpPr/>
          <p:nvPr/>
        </p:nvSpPr>
        <p:spPr>
          <a:xfrm>
            <a:off x="6213814" y="3717032"/>
            <a:ext cx="2544687" cy="2462213"/>
          </a:xfrm>
          <a:prstGeom prst="rect">
            <a:avLst/>
          </a:prstGeom>
          <a:solidFill>
            <a:schemeClr val="accent3">
              <a:lumMod val="95000"/>
            </a:schemeClr>
          </a:solidFill>
        </p:spPr>
        <p:txBody>
          <a:bodyPr wrap="square">
            <a:spAutoFit/>
          </a:bodyPr>
          <a:lstStyle/>
          <a:p>
            <a:r>
              <a:rPr lang="en-CA" sz="1100" dirty="0">
                <a:latin typeface="Courier New" panose="02070309020205020404" pitchFamily="49" charset="0"/>
              </a:rPr>
              <a:t>public </a:t>
            </a:r>
            <a:r>
              <a:rPr lang="en-CA" sz="1100" dirty="0" err="1">
                <a:latin typeface="Courier New" panose="02070309020205020404" pitchFamily="49" charset="0"/>
              </a:rPr>
              <a:t>int</a:t>
            </a:r>
            <a:r>
              <a:rPr lang="en-CA" sz="1100" dirty="0">
                <a:latin typeface="Courier New" panose="02070309020205020404" pitchFamily="49" charset="0"/>
              </a:rPr>
              <a:t> </a:t>
            </a:r>
            <a:r>
              <a:rPr lang="en-CA" sz="1100" dirty="0" err="1">
                <a:latin typeface="Courier New" panose="02070309020205020404" pitchFamily="49" charset="0"/>
              </a:rPr>
              <a:t>returnInput</a:t>
            </a:r>
            <a:r>
              <a:rPr lang="en-CA" sz="1100" dirty="0">
                <a:latin typeface="Courier New" panose="02070309020205020404" pitchFamily="49" charset="0"/>
              </a:rPr>
              <a:t>(</a:t>
            </a:r>
            <a:r>
              <a:rPr lang="en-CA" sz="1100" dirty="0" err="1">
                <a:latin typeface="Courier New" panose="02070309020205020404" pitchFamily="49" charset="0"/>
              </a:rPr>
              <a:t>int</a:t>
            </a:r>
            <a:r>
              <a:rPr lang="en-CA" sz="1100" dirty="0">
                <a:latin typeface="Courier New" panose="02070309020205020404" pitchFamily="49" charset="0"/>
              </a:rPr>
              <a:t> input, </a:t>
            </a:r>
            <a:r>
              <a:rPr lang="en-CA" sz="1100" dirty="0" err="1">
                <a:latin typeface="Courier New" panose="02070309020205020404" pitchFamily="49" charset="0"/>
              </a:rPr>
              <a:t>boolean</a:t>
            </a:r>
            <a:r>
              <a:rPr lang="en-CA" sz="1100" dirty="0">
                <a:latin typeface="Courier New" panose="02070309020205020404" pitchFamily="49" charset="0"/>
              </a:rPr>
              <a:t> condition1, </a:t>
            </a:r>
            <a:r>
              <a:rPr lang="en-CA" sz="1100" dirty="0" err="1">
                <a:latin typeface="Courier New" panose="02070309020205020404" pitchFamily="49" charset="0"/>
              </a:rPr>
              <a:t>boolean</a:t>
            </a:r>
            <a:r>
              <a:rPr lang="en-CA" sz="1100" dirty="0">
                <a:latin typeface="Courier New" panose="02070309020205020404" pitchFamily="49" charset="0"/>
              </a:rPr>
              <a:t> condition2, </a:t>
            </a:r>
            <a:r>
              <a:rPr lang="en-CA" sz="1100" dirty="0" err="1">
                <a:latin typeface="Courier New" panose="02070309020205020404" pitchFamily="49" charset="0"/>
              </a:rPr>
              <a:t>boolean</a:t>
            </a:r>
            <a:r>
              <a:rPr lang="en-CA" sz="1100" dirty="0">
                <a:latin typeface="Courier New" panose="02070309020205020404" pitchFamily="49" charset="0"/>
              </a:rPr>
              <a:t> condition3) {</a:t>
            </a:r>
            <a:br>
              <a:rPr lang="en-CA" sz="1100" dirty="0"/>
            </a:br>
            <a:r>
              <a:rPr lang="en-CA" sz="1100" dirty="0">
                <a:latin typeface="Courier New" panose="02070309020205020404" pitchFamily="49" charset="0"/>
              </a:rPr>
              <a:t>  </a:t>
            </a:r>
            <a:r>
              <a:rPr lang="en-CA" sz="1100" dirty="0" err="1">
                <a:latin typeface="Courier New" panose="02070309020205020404" pitchFamily="49" charset="0"/>
              </a:rPr>
              <a:t>int</a:t>
            </a:r>
            <a:r>
              <a:rPr lang="en-CA" sz="1100" dirty="0">
                <a:latin typeface="Courier New" panose="02070309020205020404" pitchFamily="49" charset="0"/>
              </a:rPr>
              <a:t> x = input;</a:t>
            </a:r>
            <a:br>
              <a:rPr lang="en-CA" sz="1100" dirty="0"/>
            </a:br>
            <a:r>
              <a:rPr lang="en-CA" sz="1100" dirty="0">
                <a:latin typeface="Courier New" panose="02070309020205020404" pitchFamily="49" charset="0"/>
              </a:rPr>
              <a:t>  </a:t>
            </a:r>
            <a:r>
              <a:rPr lang="en-CA" sz="1100" dirty="0" err="1">
                <a:latin typeface="Courier New" panose="02070309020205020404" pitchFamily="49" charset="0"/>
              </a:rPr>
              <a:t>int</a:t>
            </a:r>
            <a:r>
              <a:rPr lang="en-CA" sz="1100" dirty="0">
                <a:latin typeface="Courier New" panose="02070309020205020404" pitchFamily="49" charset="0"/>
              </a:rPr>
              <a:t> y = 0;</a:t>
            </a:r>
            <a:br>
              <a:rPr lang="en-CA" sz="1100" dirty="0"/>
            </a:br>
            <a:r>
              <a:rPr lang="en-CA" sz="1100" dirty="0">
                <a:latin typeface="Courier New" panose="02070309020205020404" pitchFamily="49" charset="0"/>
              </a:rPr>
              <a:t>  if (condition1) </a:t>
            </a:r>
            <a:br>
              <a:rPr lang="en-CA" sz="1100" dirty="0"/>
            </a:br>
            <a:r>
              <a:rPr lang="en-CA" sz="1100" dirty="0">
                <a:latin typeface="Courier New" panose="02070309020205020404" pitchFamily="49" charset="0"/>
              </a:rPr>
              <a:t>    x++;</a:t>
            </a:r>
            <a:br>
              <a:rPr lang="en-CA" sz="1100" dirty="0"/>
            </a:br>
            <a:r>
              <a:rPr lang="en-CA" sz="1100" dirty="0">
                <a:latin typeface="Courier New" panose="02070309020205020404" pitchFamily="49" charset="0"/>
              </a:rPr>
              <a:t>  if (condition2) </a:t>
            </a:r>
            <a:br>
              <a:rPr lang="en-CA" sz="1100" dirty="0"/>
            </a:br>
            <a:r>
              <a:rPr lang="en-CA" sz="1100" dirty="0">
                <a:latin typeface="Courier New" panose="02070309020205020404" pitchFamily="49" charset="0"/>
              </a:rPr>
              <a:t>    x--;</a:t>
            </a:r>
            <a:br>
              <a:rPr lang="en-CA" sz="1100" dirty="0"/>
            </a:br>
            <a:r>
              <a:rPr lang="en-CA" sz="1100" dirty="0">
                <a:latin typeface="Courier New" panose="02070309020205020404" pitchFamily="49" charset="0"/>
              </a:rPr>
              <a:t>  if (condition3) </a:t>
            </a:r>
            <a:br>
              <a:rPr lang="en-CA" sz="1100" dirty="0"/>
            </a:br>
            <a:r>
              <a:rPr lang="en-CA" sz="1100" dirty="0">
                <a:latin typeface="Courier New" panose="02070309020205020404" pitchFamily="49" charset="0"/>
              </a:rPr>
              <a:t>    y=x;</a:t>
            </a:r>
            <a:br>
              <a:rPr lang="en-CA" sz="1100" dirty="0"/>
            </a:br>
            <a:r>
              <a:rPr lang="en-CA" sz="1100" dirty="0">
                <a:latin typeface="Courier New" panose="02070309020205020404" pitchFamily="49" charset="0"/>
              </a:rPr>
              <a:t>  return y;</a:t>
            </a:r>
            <a:br>
              <a:rPr lang="en-CA" sz="1100" dirty="0"/>
            </a:br>
            <a:r>
              <a:rPr lang="en-CA" sz="1100" dirty="0">
                <a:latin typeface="Courier New" panose="02070309020205020404" pitchFamily="49" charset="0"/>
              </a:rPr>
              <a:t>}</a:t>
            </a:r>
            <a:endParaRPr lang="en-US" sz="1100" dirty="0"/>
          </a:p>
        </p:txBody>
      </p:sp>
      <p:sp>
        <p:nvSpPr>
          <p:cNvPr id="7" name="TextBox 6"/>
          <p:cNvSpPr txBox="1"/>
          <p:nvPr/>
        </p:nvSpPr>
        <p:spPr>
          <a:xfrm>
            <a:off x="2262304" y="5207441"/>
            <a:ext cx="2464136" cy="1200329"/>
          </a:xfrm>
          <a:prstGeom prst="rect">
            <a:avLst/>
          </a:prstGeom>
          <a:noFill/>
        </p:spPr>
        <p:txBody>
          <a:bodyPr wrap="none" rtlCol="0">
            <a:spAutoFit/>
          </a:bodyPr>
          <a:lstStyle/>
          <a:p>
            <a:pPr marL="228600" indent="-228600">
              <a:buAutoNum type="arabicPeriod"/>
            </a:pPr>
            <a:r>
              <a:rPr lang="en-US" sz="1200" dirty="0">
                <a:solidFill>
                  <a:srgbClr val="FF0000"/>
                </a:solidFill>
              </a:rPr>
              <a:t>Q1 answer is Yes</a:t>
            </a:r>
          </a:p>
          <a:p>
            <a:pPr marL="228600" indent="-228600">
              <a:buAutoNum type="arabicPeriod"/>
            </a:pPr>
            <a:r>
              <a:rPr lang="en-US" sz="1200" dirty="0">
                <a:solidFill>
                  <a:srgbClr val="FF0000"/>
                </a:solidFill>
              </a:rPr>
              <a:t>Q2 answer is No only 50%</a:t>
            </a:r>
          </a:p>
          <a:p>
            <a:pPr marL="228600" indent="-228600">
              <a:buAutoNum type="arabicPeriod"/>
            </a:pPr>
            <a:r>
              <a:rPr lang="en-US" sz="1200" dirty="0">
                <a:solidFill>
                  <a:srgbClr val="FF0000"/>
                </a:solidFill>
              </a:rPr>
              <a:t>Q3 answer is Yes</a:t>
            </a:r>
          </a:p>
          <a:p>
            <a:pPr marL="228600" indent="-228600">
              <a:buAutoNum type="arabicPeriod"/>
            </a:pPr>
            <a:r>
              <a:rPr lang="en-US" sz="1200" dirty="0">
                <a:solidFill>
                  <a:srgbClr val="FF0000"/>
                </a:solidFill>
              </a:rPr>
              <a:t>Q4 answer is 8</a:t>
            </a:r>
          </a:p>
          <a:p>
            <a:pPr marL="228600" indent="-228600">
              <a:buAutoNum type="arabicPeriod"/>
            </a:pPr>
            <a:r>
              <a:rPr lang="en-US" sz="1200" dirty="0">
                <a:solidFill>
                  <a:srgbClr val="FF0000"/>
                </a:solidFill>
              </a:rPr>
              <a:t>Q5 answer is 2/8</a:t>
            </a:r>
          </a:p>
          <a:p>
            <a:endParaRPr lang="en-CA" sz="1200" dirty="0">
              <a:solidFill>
                <a:srgbClr val="FF0000"/>
              </a:solidFill>
            </a:endParaRPr>
          </a:p>
        </p:txBody>
      </p:sp>
    </p:spTree>
    <p:extLst>
      <p:ext uri="{BB962C8B-B14F-4D97-AF65-F5344CB8AC3E}">
        <p14:creationId xmlns:p14="http://schemas.microsoft.com/office/powerpoint/2010/main" val="664540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ja-JP" altLang="en-US"/>
              <a:t>far@ucalgary.ca</a:t>
            </a:r>
            <a:endParaRPr lang="en-US" altLang="ja-JP"/>
          </a:p>
        </p:txBody>
      </p:sp>
      <p:sp>
        <p:nvSpPr>
          <p:cNvPr id="3" name="Slide Number Placeholder 2"/>
          <p:cNvSpPr>
            <a:spLocks noGrp="1"/>
          </p:cNvSpPr>
          <p:nvPr>
            <p:ph type="sldNum" sz="quarter" idx="4"/>
          </p:nvPr>
        </p:nvSpPr>
        <p:spPr/>
        <p:txBody>
          <a:bodyPr/>
          <a:lstStyle/>
          <a:p>
            <a:fld id="{11476637-B788-40C1-B031-FB8B2F2D7A5F}" type="slidenum">
              <a:rPr lang="ja-JP" altLang="en-US" smtClean="0"/>
              <a:pPr/>
              <a:t>73</a:t>
            </a:fld>
            <a:endParaRPr lang="en-US" altLang="ja-JP" dirty="0"/>
          </a:p>
        </p:txBody>
      </p:sp>
      <p:sp>
        <p:nvSpPr>
          <p:cNvPr id="4" name="Subtitle 3"/>
          <p:cNvSpPr>
            <a:spLocks noGrp="1"/>
          </p:cNvSpPr>
          <p:nvPr>
            <p:ph type="subTitle" idx="1"/>
          </p:nvPr>
        </p:nvSpPr>
        <p:spPr/>
        <p:txBody>
          <a:bodyPr/>
          <a:lstStyle/>
          <a:p>
            <a:r>
              <a:rPr lang="en-CA" dirty="0" err="1"/>
              <a:t>Cyclomatic</a:t>
            </a:r>
            <a:r>
              <a:rPr lang="en-CA" dirty="0"/>
              <a:t> Complexity</a:t>
            </a:r>
          </a:p>
        </p:txBody>
      </p:sp>
      <p:sp>
        <p:nvSpPr>
          <p:cNvPr id="5" name="Title 4"/>
          <p:cNvSpPr>
            <a:spLocks noGrp="1"/>
          </p:cNvSpPr>
          <p:nvPr>
            <p:ph type="ctrTitle"/>
          </p:nvPr>
        </p:nvSpPr>
        <p:spPr/>
        <p:txBody>
          <a:bodyPr/>
          <a:lstStyle/>
          <a:p>
            <a:r>
              <a:rPr lang="en-US" dirty="0"/>
              <a:t>Section 3</a:t>
            </a:r>
            <a:endParaRPr lang="en-CA" dirty="0"/>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76056" y="1436678"/>
            <a:ext cx="3503303" cy="1500198"/>
          </a:xfrm>
          <a:prstGeom prst="rect">
            <a:avLst/>
          </a:prstGeom>
          <a:noFill/>
          <a:ln w="9525">
            <a:noFill/>
            <a:miter lim="800000"/>
            <a:headEnd/>
            <a:tailEnd/>
          </a:ln>
        </p:spPr>
      </p:pic>
    </p:spTree>
    <p:extLst>
      <p:ext uri="{BB962C8B-B14F-4D97-AF65-F5344CB8AC3E}">
        <p14:creationId xmlns:p14="http://schemas.microsoft.com/office/powerpoint/2010/main" val="1606386284"/>
      </p:ext>
    </p:extLst>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3AFE535-0F8A-4D45-A97D-23ECE81C18F5}" type="slidenum">
              <a:rPr lang="ja-JP" altLang="en-US"/>
              <a:pPr/>
              <a:t>74</a:t>
            </a:fld>
            <a:endParaRPr lang="en-US" altLang="ja-JP"/>
          </a:p>
        </p:txBody>
      </p:sp>
      <p:sp>
        <p:nvSpPr>
          <p:cNvPr id="1087490" name="Rectangle 2"/>
          <p:cNvSpPr>
            <a:spLocks noGrp="1" noChangeArrowheads="1"/>
          </p:cNvSpPr>
          <p:nvPr>
            <p:ph type="title"/>
          </p:nvPr>
        </p:nvSpPr>
        <p:spPr/>
        <p:txBody>
          <a:bodyPr/>
          <a:lstStyle/>
          <a:p>
            <a:r>
              <a:rPr lang="en-CA"/>
              <a:t>Cyclomatic Complexity</a:t>
            </a:r>
          </a:p>
        </p:txBody>
      </p:sp>
      <p:sp>
        <p:nvSpPr>
          <p:cNvPr id="1087491" name="Rectangle 3"/>
          <p:cNvSpPr>
            <a:spLocks noGrp="1" noChangeArrowheads="1"/>
          </p:cNvSpPr>
          <p:nvPr>
            <p:ph type="body" idx="1"/>
          </p:nvPr>
        </p:nvSpPr>
        <p:spPr/>
        <p:txBody>
          <a:bodyPr/>
          <a:lstStyle/>
          <a:p>
            <a:r>
              <a:rPr lang="en-CA" dirty="0"/>
              <a:t>A program’s complexity can be measured by the </a:t>
            </a:r>
            <a:r>
              <a:rPr lang="en-CA" dirty="0" err="1"/>
              <a:t>cyclomatic</a:t>
            </a:r>
            <a:r>
              <a:rPr lang="en-CA" dirty="0"/>
              <a:t> number of the program </a:t>
            </a:r>
            <a:r>
              <a:rPr lang="en-CA" dirty="0" err="1"/>
              <a:t>flowgraph</a:t>
            </a:r>
            <a:endParaRPr lang="en-CA" dirty="0"/>
          </a:p>
          <a:p>
            <a:r>
              <a:rPr lang="en-CA" dirty="0"/>
              <a:t>The </a:t>
            </a:r>
            <a:r>
              <a:rPr lang="en-CA" dirty="0" err="1"/>
              <a:t>cyclomatic</a:t>
            </a:r>
            <a:r>
              <a:rPr lang="en-CA" dirty="0"/>
              <a:t> number can be calculated in 3 different ways:</a:t>
            </a:r>
          </a:p>
          <a:p>
            <a:pPr lvl="1"/>
            <a:r>
              <a:rPr lang="en-CA" dirty="0" err="1"/>
              <a:t>Flowgraph</a:t>
            </a:r>
            <a:r>
              <a:rPr lang="en-CA" dirty="0"/>
              <a:t>-based</a:t>
            </a:r>
          </a:p>
          <a:p>
            <a:pPr lvl="1"/>
            <a:r>
              <a:rPr lang="en-CA" dirty="0"/>
              <a:t>Code-based</a:t>
            </a:r>
          </a:p>
          <a:p>
            <a:pPr lvl="1"/>
            <a:r>
              <a:rPr lang="en-CA" dirty="0"/>
              <a:t>The numbers of regions of the flow graph </a:t>
            </a:r>
          </a:p>
        </p:txBody>
      </p:sp>
    </p:spTree>
    <p:extLst>
      <p:ext uri="{BB962C8B-B14F-4D97-AF65-F5344CB8AC3E}">
        <p14:creationId xmlns:p14="http://schemas.microsoft.com/office/powerpoint/2010/main" val="1184420350"/>
      </p:ext>
    </p:extLst>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5753E4D-9CEA-42F0-97DC-A1ACEC578D05}" type="slidenum">
              <a:rPr lang="ja-JP" altLang="en-US"/>
              <a:pPr/>
              <a:t>75</a:t>
            </a:fld>
            <a:endParaRPr lang="en-US" altLang="ja-JP"/>
          </a:p>
        </p:txBody>
      </p:sp>
      <p:sp>
        <p:nvSpPr>
          <p:cNvPr id="1879042" name="Rectangle 2"/>
          <p:cNvSpPr>
            <a:spLocks noGrp="1" noChangeArrowheads="1"/>
          </p:cNvSpPr>
          <p:nvPr>
            <p:ph type="title"/>
          </p:nvPr>
        </p:nvSpPr>
        <p:spPr/>
        <p:txBody>
          <a:bodyPr/>
          <a:lstStyle/>
          <a:p>
            <a:r>
              <a:rPr lang="en-CA"/>
              <a:t>Cyclomatic Complexity  /1</a:t>
            </a:r>
          </a:p>
        </p:txBody>
      </p:sp>
      <p:sp>
        <p:nvSpPr>
          <p:cNvPr id="1879043" name="Rectangle 3"/>
          <p:cNvSpPr>
            <a:spLocks noGrp="1" noChangeArrowheads="1"/>
          </p:cNvSpPr>
          <p:nvPr>
            <p:ph type="body" idx="1"/>
          </p:nvPr>
        </p:nvSpPr>
        <p:spPr/>
        <p:txBody>
          <a:bodyPr/>
          <a:lstStyle/>
          <a:p>
            <a:r>
              <a:rPr lang="en-CA" sz="2800" dirty="0"/>
              <a:t>For a program with the program </a:t>
            </a:r>
            <a:r>
              <a:rPr lang="en-CA" sz="2800" dirty="0" err="1"/>
              <a:t>flowgraph</a:t>
            </a:r>
            <a:r>
              <a:rPr lang="en-CA" sz="2800" dirty="0"/>
              <a:t> </a:t>
            </a:r>
            <a:r>
              <a:rPr lang="en-CA" sz="2800" i="1" dirty="0"/>
              <a:t>G</a:t>
            </a:r>
            <a:r>
              <a:rPr lang="en-CA" sz="2800" dirty="0"/>
              <a:t>, the </a:t>
            </a:r>
            <a:r>
              <a:rPr lang="en-CA" sz="2800" dirty="0" err="1"/>
              <a:t>cyclomatic</a:t>
            </a:r>
            <a:r>
              <a:rPr lang="en-CA" sz="2800" dirty="0"/>
              <a:t> complexity </a:t>
            </a:r>
            <a:r>
              <a:rPr lang="en-CA" sz="2800" i="1" dirty="0"/>
              <a:t>v(G)</a:t>
            </a:r>
            <a:r>
              <a:rPr lang="en-CA" sz="2800" dirty="0"/>
              <a:t> is measured as:</a:t>
            </a:r>
          </a:p>
          <a:p>
            <a:pPr>
              <a:buFont typeface="Wingdings" pitchFamily="2" charset="2"/>
              <a:buNone/>
            </a:pPr>
            <a:r>
              <a:rPr lang="en-CA" sz="2800" dirty="0"/>
              <a:t>		</a:t>
            </a:r>
            <a:r>
              <a:rPr lang="en-CA" sz="2800" i="1" dirty="0"/>
              <a:t>v(G) = e - n + 2p</a:t>
            </a:r>
          </a:p>
          <a:p>
            <a:pPr lvl="1"/>
            <a:r>
              <a:rPr lang="en-CA" sz="2400" i="1" dirty="0"/>
              <a:t>e</a:t>
            </a:r>
            <a:r>
              <a:rPr lang="en-CA" sz="2400" dirty="0"/>
              <a:t> : number of edges</a:t>
            </a:r>
          </a:p>
          <a:p>
            <a:pPr lvl="2"/>
            <a:r>
              <a:rPr lang="en-CA" sz="2000" dirty="0"/>
              <a:t>Representing branches and cycles</a:t>
            </a:r>
          </a:p>
          <a:p>
            <a:pPr lvl="1"/>
            <a:r>
              <a:rPr lang="en-CA" sz="2400" i="1" dirty="0"/>
              <a:t>n</a:t>
            </a:r>
            <a:r>
              <a:rPr lang="en-CA" sz="2400" dirty="0"/>
              <a:t> : number of nodes</a:t>
            </a:r>
          </a:p>
          <a:p>
            <a:pPr lvl="2"/>
            <a:r>
              <a:rPr lang="en-CA" sz="2000" dirty="0"/>
              <a:t>Representing block of sequential code</a:t>
            </a:r>
          </a:p>
          <a:p>
            <a:pPr lvl="1"/>
            <a:r>
              <a:rPr lang="en-CA" sz="2400" i="1" dirty="0"/>
              <a:t>p</a:t>
            </a:r>
            <a:r>
              <a:rPr lang="en-CA" sz="2400" dirty="0"/>
              <a:t> : number of connected components</a:t>
            </a:r>
          </a:p>
          <a:p>
            <a:pPr lvl="2"/>
            <a:r>
              <a:rPr lang="en-CA" sz="2000" dirty="0"/>
              <a:t>For a single component, </a:t>
            </a:r>
            <a:r>
              <a:rPr lang="en-CA" sz="2000" i="1" dirty="0"/>
              <a:t>p=1</a:t>
            </a:r>
          </a:p>
        </p:txBody>
      </p:sp>
    </p:spTree>
    <p:extLst>
      <p:ext uri="{BB962C8B-B14F-4D97-AF65-F5344CB8AC3E}">
        <p14:creationId xmlns:p14="http://schemas.microsoft.com/office/powerpoint/2010/main" val="555194753"/>
      </p:ext>
    </p:extLst>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B4F54EB-64D9-4FC3-B34D-7EAC6A91CF6B}" type="slidenum">
              <a:rPr lang="ja-JP" altLang="en-US"/>
              <a:pPr/>
              <a:t>76</a:t>
            </a:fld>
            <a:endParaRPr lang="en-US" altLang="ja-JP"/>
          </a:p>
        </p:txBody>
      </p:sp>
      <p:sp>
        <p:nvSpPr>
          <p:cNvPr id="1880066" name="Rectangle 2"/>
          <p:cNvSpPr>
            <a:spLocks noGrp="1" noChangeArrowheads="1"/>
          </p:cNvSpPr>
          <p:nvPr>
            <p:ph type="title"/>
          </p:nvPr>
        </p:nvSpPr>
        <p:spPr/>
        <p:txBody>
          <a:bodyPr/>
          <a:lstStyle/>
          <a:p>
            <a:r>
              <a:rPr lang="en-CA"/>
              <a:t>Cyclomatic Complexity  /2</a:t>
            </a:r>
          </a:p>
        </p:txBody>
      </p:sp>
      <p:sp>
        <p:nvSpPr>
          <p:cNvPr id="1880067" name="Rectangle 3"/>
          <p:cNvSpPr>
            <a:spLocks noGrp="1" noChangeArrowheads="1"/>
          </p:cNvSpPr>
          <p:nvPr>
            <p:ph type="body" idx="1"/>
          </p:nvPr>
        </p:nvSpPr>
        <p:spPr/>
        <p:txBody>
          <a:bodyPr/>
          <a:lstStyle/>
          <a:p>
            <a:pPr>
              <a:lnSpc>
                <a:spcPct val="90000"/>
              </a:lnSpc>
            </a:pPr>
            <a:r>
              <a:rPr lang="en-CA" sz="2800" dirty="0"/>
              <a:t>For a program with the program </a:t>
            </a:r>
            <a:r>
              <a:rPr lang="en-CA" sz="2800" dirty="0" err="1"/>
              <a:t>flowgraph</a:t>
            </a:r>
            <a:r>
              <a:rPr lang="en-CA" sz="2800" dirty="0"/>
              <a:t> </a:t>
            </a:r>
            <a:r>
              <a:rPr lang="en-CA" sz="2800" i="1" dirty="0"/>
              <a:t>G</a:t>
            </a:r>
            <a:r>
              <a:rPr lang="en-CA" sz="2800" dirty="0"/>
              <a:t>, the </a:t>
            </a:r>
            <a:r>
              <a:rPr lang="en-CA" sz="2800" dirty="0" err="1"/>
              <a:t>cyclomatic</a:t>
            </a:r>
            <a:r>
              <a:rPr lang="en-CA" sz="2800" dirty="0"/>
              <a:t> complexity </a:t>
            </a:r>
            <a:r>
              <a:rPr lang="en-CA" sz="2800" i="1" dirty="0"/>
              <a:t>v(G)</a:t>
            </a:r>
            <a:r>
              <a:rPr lang="en-CA" sz="2800" dirty="0"/>
              <a:t> is measured as:</a:t>
            </a:r>
          </a:p>
          <a:p>
            <a:pPr>
              <a:lnSpc>
                <a:spcPct val="90000"/>
              </a:lnSpc>
              <a:buFont typeface="Wingdings" pitchFamily="2" charset="2"/>
              <a:buNone/>
            </a:pPr>
            <a:r>
              <a:rPr lang="en-CA" sz="2800" dirty="0"/>
              <a:t>		</a:t>
            </a:r>
            <a:r>
              <a:rPr lang="en-CA" sz="2800" i="1" dirty="0"/>
              <a:t>v(G) = 1 + d</a:t>
            </a:r>
          </a:p>
          <a:p>
            <a:pPr lvl="1">
              <a:lnSpc>
                <a:spcPct val="90000"/>
              </a:lnSpc>
            </a:pPr>
            <a:r>
              <a:rPr lang="en-CA" sz="2400" i="1" dirty="0"/>
              <a:t>d</a:t>
            </a:r>
            <a:r>
              <a:rPr lang="en-CA" sz="2400" dirty="0"/>
              <a:t> : number of predicate nodes (i.e., nodes with out-degree other than 1)</a:t>
            </a:r>
          </a:p>
          <a:p>
            <a:pPr lvl="2">
              <a:lnSpc>
                <a:spcPct val="90000"/>
              </a:lnSpc>
            </a:pPr>
            <a:r>
              <a:rPr lang="en-CA" dirty="0"/>
              <a:t>d represents </a:t>
            </a:r>
          </a:p>
          <a:p>
            <a:pPr lvl="3">
              <a:lnSpc>
                <a:spcPct val="90000"/>
              </a:lnSpc>
            </a:pPr>
            <a:r>
              <a:rPr lang="en-CA" sz="2400" dirty="0"/>
              <a:t>number of loops in the graph</a:t>
            </a:r>
          </a:p>
          <a:p>
            <a:pPr lvl="2">
              <a:lnSpc>
                <a:spcPct val="90000"/>
              </a:lnSpc>
              <a:buNone/>
            </a:pPr>
            <a:r>
              <a:rPr lang="en-CA" dirty="0"/>
              <a:t>	or </a:t>
            </a:r>
          </a:p>
          <a:p>
            <a:pPr lvl="3">
              <a:lnSpc>
                <a:spcPct val="90000"/>
              </a:lnSpc>
            </a:pPr>
            <a:r>
              <a:rPr lang="en-CA" sz="2400" dirty="0"/>
              <a:t>number of decision points in the program</a:t>
            </a:r>
          </a:p>
          <a:p>
            <a:pPr>
              <a:lnSpc>
                <a:spcPct val="90000"/>
              </a:lnSpc>
              <a:buFont typeface="Wingdings" pitchFamily="2" charset="2"/>
              <a:buNone/>
            </a:pPr>
            <a:r>
              <a:rPr lang="en-CA" sz="2800" dirty="0"/>
              <a:t>i.e., Complexity of program depends only on  predicate nodes (decision points).</a:t>
            </a:r>
          </a:p>
        </p:txBody>
      </p:sp>
    </p:spTree>
    <p:extLst>
      <p:ext uri="{BB962C8B-B14F-4D97-AF65-F5344CB8AC3E}">
        <p14:creationId xmlns:p14="http://schemas.microsoft.com/office/powerpoint/2010/main" val="2021218024"/>
      </p:ext>
    </p:extLst>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C660-B957-401D-B151-D12FDA5588AB}"/>
              </a:ext>
            </a:extLst>
          </p:cNvPr>
          <p:cNvSpPr>
            <a:spLocks noGrp="1"/>
          </p:cNvSpPr>
          <p:nvPr>
            <p:ph type="title"/>
          </p:nvPr>
        </p:nvSpPr>
        <p:spPr/>
        <p:txBody>
          <a:bodyPr/>
          <a:lstStyle/>
          <a:p>
            <a:r>
              <a:rPr lang="en-US" dirty="0" err="1"/>
              <a:t>Cyclomatic</a:t>
            </a:r>
            <a:r>
              <a:rPr lang="en-US" dirty="0"/>
              <a:t> Complexity /3</a:t>
            </a:r>
          </a:p>
        </p:txBody>
      </p:sp>
      <p:sp>
        <p:nvSpPr>
          <p:cNvPr id="3" name="Content Placeholder 2">
            <a:extLst>
              <a:ext uri="{FF2B5EF4-FFF2-40B4-BE49-F238E27FC236}">
                <a16:creationId xmlns:a16="http://schemas.microsoft.com/office/drawing/2014/main" id="{F5078ABF-4BD7-4863-AA0B-5AC68F387E59}"/>
              </a:ext>
            </a:extLst>
          </p:cNvPr>
          <p:cNvSpPr>
            <a:spLocks noGrp="1"/>
          </p:cNvSpPr>
          <p:nvPr>
            <p:ph idx="1"/>
          </p:nvPr>
        </p:nvSpPr>
        <p:spPr/>
        <p:txBody>
          <a:bodyPr/>
          <a:lstStyle/>
          <a:p>
            <a:r>
              <a:rPr lang="en-CA" sz="2800" b="1" dirty="0" err="1"/>
              <a:t>Cyclomatic</a:t>
            </a:r>
            <a:r>
              <a:rPr lang="en-CA" sz="2800" b="1" dirty="0"/>
              <a:t> Complexity </a:t>
            </a:r>
            <a:r>
              <a:rPr lang="en-CA" sz="2800" dirty="0"/>
              <a:t>for a flow graph is the numbers of regions of the flow graph</a:t>
            </a:r>
            <a:endParaRPr lang="en-US" sz="2800" dirty="0"/>
          </a:p>
        </p:txBody>
      </p:sp>
      <p:sp>
        <p:nvSpPr>
          <p:cNvPr id="4" name="Footer Placeholder 3">
            <a:extLst>
              <a:ext uri="{FF2B5EF4-FFF2-40B4-BE49-F238E27FC236}">
                <a16:creationId xmlns:a16="http://schemas.microsoft.com/office/drawing/2014/main" id="{E9598A5A-3B81-4EFB-94C9-47C54E0D42B5}"/>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36F91116-E943-4D5A-B30F-5F4F59CC9E74}"/>
              </a:ext>
            </a:extLst>
          </p:cNvPr>
          <p:cNvSpPr>
            <a:spLocks noGrp="1"/>
          </p:cNvSpPr>
          <p:nvPr>
            <p:ph type="sldNum" sz="quarter" idx="12"/>
          </p:nvPr>
        </p:nvSpPr>
        <p:spPr/>
        <p:txBody>
          <a:bodyPr/>
          <a:lstStyle/>
          <a:p>
            <a:fld id="{E0C33045-984B-4F44-A077-3B45BEEE9467}" type="slidenum">
              <a:rPr lang="ja-JP" altLang="en-US" smtClean="0"/>
              <a:pPr/>
              <a:t>77</a:t>
            </a:fld>
            <a:endParaRPr lang="en-US" altLang="ja-JP"/>
          </a:p>
        </p:txBody>
      </p:sp>
    </p:spTree>
    <p:extLst>
      <p:ext uri="{BB962C8B-B14F-4D97-AF65-F5344CB8AC3E}">
        <p14:creationId xmlns:p14="http://schemas.microsoft.com/office/powerpoint/2010/main" val="2563112994"/>
      </p:ext>
    </p:extLst>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4B01-C155-4D4D-82A6-F62A8D2E0035}"/>
              </a:ext>
            </a:extLst>
          </p:cNvPr>
          <p:cNvSpPr>
            <a:spLocks noGrp="1"/>
          </p:cNvSpPr>
          <p:nvPr>
            <p:ph type="title"/>
          </p:nvPr>
        </p:nvSpPr>
        <p:spPr/>
        <p:txBody>
          <a:bodyPr/>
          <a:lstStyle/>
          <a:p>
            <a:r>
              <a:rPr lang="en-US" dirty="0" err="1"/>
              <a:t>Cyclomatic</a:t>
            </a:r>
            <a:r>
              <a:rPr lang="en-US" dirty="0"/>
              <a:t> Complexity</a:t>
            </a:r>
          </a:p>
        </p:txBody>
      </p:sp>
      <p:sp>
        <p:nvSpPr>
          <p:cNvPr id="3" name="Content Placeholder 2">
            <a:extLst>
              <a:ext uri="{FF2B5EF4-FFF2-40B4-BE49-F238E27FC236}">
                <a16:creationId xmlns:a16="http://schemas.microsoft.com/office/drawing/2014/main" id="{3247A169-2018-4F6B-B4F6-AB489F9F04F7}"/>
              </a:ext>
            </a:extLst>
          </p:cNvPr>
          <p:cNvSpPr>
            <a:spLocks noGrp="1"/>
          </p:cNvSpPr>
          <p:nvPr>
            <p:ph idx="1"/>
          </p:nvPr>
        </p:nvSpPr>
        <p:spPr>
          <a:xfrm>
            <a:off x="900113" y="1560513"/>
            <a:ext cx="3383855" cy="4532312"/>
          </a:xfrm>
        </p:spPr>
        <p:txBody>
          <a:bodyPr/>
          <a:lstStyle/>
          <a:p>
            <a:r>
              <a:rPr lang="en-US" dirty="0"/>
              <a:t>Example</a:t>
            </a:r>
          </a:p>
        </p:txBody>
      </p:sp>
      <p:sp>
        <p:nvSpPr>
          <p:cNvPr id="4" name="Footer Placeholder 3">
            <a:extLst>
              <a:ext uri="{FF2B5EF4-FFF2-40B4-BE49-F238E27FC236}">
                <a16:creationId xmlns:a16="http://schemas.microsoft.com/office/drawing/2014/main" id="{E9411368-644E-4B72-9FFF-24449D48E9CC}"/>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34B1A5B6-7E86-4CFE-B22A-E314EE57E0B8}"/>
              </a:ext>
            </a:extLst>
          </p:cNvPr>
          <p:cNvSpPr>
            <a:spLocks noGrp="1"/>
          </p:cNvSpPr>
          <p:nvPr>
            <p:ph type="sldNum" sz="quarter" idx="12"/>
          </p:nvPr>
        </p:nvSpPr>
        <p:spPr/>
        <p:txBody>
          <a:bodyPr/>
          <a:lstStyle/>
          <a:p>
            <a:fld id="{E0C33045-984B-4F44-A077-3B45BEEE9467}" type="slidenum">
              <a:rPr lang="ja-JP" altLang="en-US" smtClean="0"/>
              <a:pPr/>
              <a:t>78</a:t>
            </a:fld>
            <a:endParaRPr lang="en-US" altLang="ja-JP"/>
          </a:p>
        </p:txBody>
      </p:sp>
      <p:pic>
        <p:nvPicPr>
          <p:cNvPr id="10" name="Picture 9">
            <a:extLst>
              <a:ext uri="{FF2B5EF4-FFF2-40B4-BE49-F238E27FC236}">
                <a16:creationId xmlns:a16="http://schemas.microsoft.com/office/drawing/2014/main" id="{259455FB-C09C-438C-9A0F-86ABA5DF589B}"/>
              </a:ext>
            </a:extLst>
          </p:cNvPr>
          <p:cNvPicPr>
            <a:picLocks noChangeAspect="1"/>
          </p:cNvPicPr>
          <p:nvPr/>
        </p:nvPicPr>
        <p:blipFill>
          <a:blip r:embed="rId2"/>
          <a:stretch>
            <a:fillRect/>
          </a:stretch>
        </p:blipFill>
        <p:spPr>
          <a:xfrm>
            <a:off x="925509" y="2348880"/>
            <a:ext cx="3238500" cy="3619500"/>
          </a:xfrm>
          <a:prstGeom prst="rect">
            <a:avLst/>
          </a:prstGeom>
        </p:spPr>
      </p:pic>
      <p:sp>
        <p:nvSpPr>
          <p:cNvPr id="11" name="Rectangle 10">
            <a:extLst>
              <a:ext uri="{FF2B5EF4-FFF2-40B4-BE49-F238E27FC236}">
                <a16:creationId xmlns:a16="http://schemas.microsoft.com/office/drawing/2014/main" id="{70A5E7F6-C877-42D6-B0F6-EFEDC82E0519}"/>
              </a:ext>
            </a:extLst>
          </p:cNvPr>
          <p:cNvSpPr/>
          <p:nvPr/>
        </p:nvSpPr>
        <p:spPr>
          <a:xfrm>
            <a:off x="4309364" y="1412776"/>
            <a:ext cx="4572000" cy="4801314"/>
          </a:xfrm>
          <a:prstGeom prst="rect">
            <a:avLst/>
          </a:prstGeom>
        </p:spPr>
        <p:txBody>
          <a:bodyPr>
            <a:spAutoFit/>
          </a:bodyPr>
          <a:lstStyle/>
          <a:p>
            <a:r>
              <a:rPr lang="en-CA" sz="1800" b="0" dirty="0">
                <a:solidFill>
                  <a:srgbClr val="333333"/>
                </a:solidFill>
                <a:latin typeface="Arial" panose="020B0604020202020204" pitchFamily="34" charset="0"/>
              </a:rPr>
              <a:t>Region, R= 6</a:t>
            </a:r>
            <a:br>
              <a:rPr lang="en-CA" sz="1800" b="0" dirty="0">
                <a:solidFill>
                  <a:srgbClr val="333333"/>
                </a:solidFill>
                <a:latin typeface="Arial" panose="020B0604020202020204" pitchFamily="34" charset="0"/>
              </a:rPr>
            </a:br>
            <a:r>
              <a:rPr lang="en-CA" sz="1800" b="0" dirty="0">
                <a:solidFill>
                  <a:srgbClr val="333333"/>
                </a:solidFill>
                <a:latin typeface="Arial" panose="020B0604020202020204" pitchFamily="34" charset="0"/>
              </a:rPr>
              <a:t>Number of Nodes = 13</a:t>
            </a:r>
            <a:br>
              <a:rPr lang="en-CA" sz="1800" b="0" dirty="0">
                <a:solidFill>
                  <a:srgbClr val="333333"/>
                </a:solidFill>
                <a:latin typeface="Arial" panose="020B0604020202020204" pitchFamily="34" charset="0"/>
              </a:rPr>
            </a:br>
            <a:r>
              <a:rPr lang="en-CA" sz="1800" b="0" dirty="0">
                <a:solidFill>
                  <a:srgbClr val="333333"/>
                </a:solidFill>
                <a:latin typeface="Arial" panose="020B0604020202020204" pitchFamily="34" charset="0"/>
              </a:rPr>
              <a:t>Number of edges = 17</a:t>
            </a:r>
            <a:br>
              <a:rPr lang="en-CA" sz="1800" b="0" dirty="0">
                <a:solidFill>
                  <a:srgbClr val="333333"/>
                </a:solidFill>
                <a:latin typeface="Arial" panose="020B0604020202020204" pitchFamily="34" charset="0"/>
              </a:rPr>
            </a:br>
            <a:r>
              <a:rPr lang="en-CA" sz="1800" b="0" dirty="0">
                <a:solidFill>
                  <a:srgbClr val="333333"/>
                </a:solidFill>
                <a:latin typeface="Arial" panose="020B0604020202020204" pitchFamily="34" charset="0"/>
              </a:rPr>
              <a:t>Number of Predicate Nodes = 5</a:t>
            </a:r>
          </a:p>
          <a:p>
            <a:endParaRPr lang="en-CA" sz="1800" b="0" dirty="0">
              <a:solidFill>
                <a:srgbClr val="333333"/>
              </a:solidFill>
              <a:latin typeface="Arial" panose="020B0604020202020204" pitchFamily="34" charset="0"/>
            </a:endParaRPr>
          </a:p>
          <a:p>
            <a:r>
              <a:rPr lang="en-CA" sz="1800" b="0" dirty="0" err="1">
                <a:solidFill>
                  <a:srgbClr val="333333"/>
                </a:solidFill>
                <a:latin typeface="Arial" panose="020B0604020202020204" pitchFamily="34" charset="0"/>
              </a:rPr>
              <a:t>Cyclomatic</a:t>
            </a:r>
            <a:r>
              <a:rPr lang="en-CA" sz="1800" b="0" dirty="0">
                <a:solidFill>
                  <a:srgbClr val="333333"/>
                </a:solidFill>
                <a:latin typeface="Arial" panose="020B0604020202020204" pitchFamily="34" charset="0"/>
              </a:rPr>
              <a:t> Complexity, V( C) :</a:t>
            </a:r>
          </a:p>
          <a:p>
            <a:r>
              <a:rPr lang="en-CA" sz="1800" b="0" dirty="0">
                <a:solidFill>
                  <a:srgbClr val="333333"/>
                </a:solidFill>
                <a:latin typeface="Arial" panose="020B0604020202020204" pitchFamily="34" charset="0"/>
              </a:rPr>
              <a:t>V( C ) = R = 6;</a:t>
            </a:r>
            <a:br>
              <a:rPr lang="en-CA" sz="1800" b="0" dirty="0">
                <a:solidFill>
                  <a:srgbClr val="333333"/>
                </a:solidFill>
                <a:latin typeface="Arial" panose="020B0604020202020204" pitchFamily="34" charset="0"/>
              </a:rPr>
            </a:br>
            <a:endParaRPr lang="en-CA" sz="1800" b="0" dirty="0">
              <a:solidFill>
                <a:srgbClr val="333333"/>
              </a:solidFill>
              <a:latin typeface="Arial" panose="020B0604020202020204" pitchFamily="34" charset="0"/>
            </a:endParaRPr>
          </a:p>
          <a:p>
            <a:r>
              <a:rPr lang="en-CA" sz="1800" b="0" dirty="0">
                <a:solidFill>
                  <a:srgbClr val="333333"/>
                </a:solidFill>
                <a:latin typeface="Arial" panose="020B0604020202020204" pitchFamily="34" charset="0"/>
              </a:rPr>
              <a:t>Or</a:t>
            </a:r>
          </a:p>
          <a:p>
            <a:endParaRPr lang="en-CA" sz="1800" b="0" dirty="0">
              <a:solidFill>
                <a:srgbClr val="333333"/>
              </a:solidFill>
              <a:latin typeface="Arial" panose="020B0604020202020204" pitchFamily="34" charset="0"/>
            </a:endParaRPr>
          </a:p>
          <a:p>
            <a:r>
              <a:rPr lang="en-CA" sz="1800" b="0" dirty="0">
                <a:solidFill>
                  <a:srgbClr val="333333"/>
                </a:solidFill>
                <a:latin typeface="Arial" panose="020B0604020202020204" pitchFamily="34" charset="0"/>
              </a:rPr>
              <a:t>V(C) = Predicate Nodes + 1</a:t>
            </a:r>
            <a:br>
              <a:rPr lang="en-CA" sz="1800" b="0" dirty="0">
                <a:solidFill>
                  <a:srgbClr val="333333"/>
                </a:solidFill>
                <a:latin typeface="Arial" panose="020B0604020202020204" pitchFamily="34" charset="0"/>
              </a:rPr>
            </a:br>
            <a:r>
              <a:rPr lang="en-CA" sz="1800" b="0" dirty="0">
                <a:solidFill>
                  <a:srgbClr val="333333"/>
                </a:solidFill>
                <a:latin typeface="Arial" panose="020B0604020202020204" pitchFamily="34" charset="0"/>
              </a:rPr>
              <a:t>= 5+1 = 6</a:t>
            </a:r>
            <a:br>
              <a:rPr lang="en-CA" sz="1800" b="0" dirty="0">
                <a:solidFill>
                  <a:srgbClr val="333333"/>
                </a:solidFill>
                <a:latin typeface="Arial" panose="020B0604020202020204" pitchFamily="34" charset="0"/>
              </a:rPr>
            </a:br>
            <a:endParaRPr lang="en-CA" sz="1800" b="0" dirty="0">
              <a:solidFill>
                <a:srgbClr val="333333"/>
              </a:solidFill>
              <a:latin typeface="Arial" panose="020B0604020202020204" pitchFamily="34" charset="0"/>
            </a:endParaRPr>
          </a:p>
          <a:p>
            <a:r>
              <a:rPr lang="en-CA" sz="1800" b="0" dirty="0">
                <a:solidFill>
                  <a:srgbClr val="333333"/>
                </a:solidFill>
                <a:latin typeface="Arial" panose="020B0604020202020204" pitchFamily="34" charset="0"/>
              </a:rPr>
              <a:t>Or</a:t>
            </a:r>
          </a:p>
          <a:p>
            <a:endParaRPr lang="en-CA" sz="1800" b="0" dirty="0">
              <a:solidFill>
                <a:srgbClr val="333333"/>
              </a:solidFill>
              <a:latin typeface="Arial" panose="020B0604020202020204" pitchFamily="34" charset="0"/>
            </a:endParaRPr>
          </a:p>
          <a:p>
            <a:r>
              <a:rPr lang="en-CA" sz="1800" b="0" dirty="0">
                <a:solidFill>
                  <a:srgbClr val="333333"/>
                </a:solidFill>
                <a:latin typeface="Arial" panose="020B0604020202020204" pitchFamily="34" charset="0"/>
              </a:rPr>
              <a:t>V( C)= E-N+2</a:t>
            </a:r>
            <a:br>
              <a:rPr lang="en-CA" sz="1800" b="0" dirty="0">
                <a:solidFill>
                  <a:srgbClr val="333333"/>
                </a:solidFill>
                <a:latin typeface="Arial" panose="020B0604020202020204" pitchFamily="34" charset="0"/>
              </a:rPr>
            </a:br>
            <a:r>
              <a:rPr lang="en-CA" sz="1800" b="0" dirty="0">
                <a:solidFill>
                  <a:srgbClr val="333333"/>
                </a:solidFill>
                <a:latin typeface="Arial" panose="020B0604020202020204" pitchFamily="34" charset="0"/>
              </a:rPr>
              <a:t>= 17-13+2 = 6</a:t>
            </a:r>
          </a:p>
        </p:txBody>
      </p:sp>
    </p:spTree>
    <p:extLst>
      <p:ext uri="{BB962C8B-B14F-4D97-AF65-F5344CB8AC3E}">
        <p14:creationId xmlns:p14="http://schemas.microsoft.com/office/powerpoint/2010/main" val="4266958421"/>
      </p:ext>
    </p:extLst>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5"/>
          <p:cNvSpPr>
            <a:spLocks noGrp="1"/>
          </p:cNvSpPr>
          <p:nvPr>
            <p:ph type="ftr" sz="quarter" idx="11"/>
          </p:nvPr>
        </p:nvSpPr>
        <p:spPr/>
        <p:txBody>
          <a:bodyPr/>
          <a:lstStyle/>
          <a:p>
            <a:r>
              <a:rPr lang="ja-JP" altLang="en-US"/>
              <a:t>far@ucalgary.ca</a:t>
            </a:r>
            <a:endParaRPr lang="en-US" altLang="ja-JP"/>
          </a:p>
        </p:txBody>
      </p:sp>
      <p:sp>
        <p:nvSpPr>
          <p:cNvPr id="14" name="Slide Number Placeholder 6"/>
          <p:cNvSpPr>
            <a:spLocks noGrp="1"/>
          </p:cNvSpPr>
          <p:nvPr>
            <p:ph type="sldNum" sz="quarter" idx="12"/>
          </p:nvPr>
        </p:nvSpPr>
        <p:spPr/>
        <p:txBody>
          <a:bodyPr/>
          <a:lstStyle/>
          <a:p>
            <a:fld id="{5806C8E6-A770-4874-96AB-D0469639FBFF}" type="slidenum">
              <a:rPr lang="ja-JP" altLang="en-US"/>
              <a:pPr/>
              <a:t>79</a:t>
            </a:fld>
            <a:endParaRPr lang="en-US" altLang="ja-JP"/>
          </a:p>
        </p:txBody>
      </p:sp>
      <p:sp>
        <p:nvSpPr>
          <p:cNvPr id="1881090" name="Rectangle 2"/>
          <p:cNvSpPr>
            <a:spLocks noGrp="1" noChangeArrowheads="1"/>
          </p:cNvSpPr>
          <p:nvPr>
            <p:ph type="title"/>
          </p:nvPr>
        </p:nvSpPr>
        <p:spPr/>
        <p:txBody>
          <a:bodyPr/>
          <a:lstStyle/>
          <a:p>
            <a:r>
              <a:rPr lang="en-CA" sz="3600"/>
              <a:t>Cyclomatic Complexity: Example</a:t>
            </a:r>
          </a:p>
        </p:txBody>
      </p:sp>
      <p:sp>
        <p:nvSpPr>
          <p:cNvPr id="1881091" name="Rectangle 3"/>
          <p:cNvSpPr>
            <a:spLocks noGrp="1" noChangeArrowheads="1"/>
          </p:cNvSpPr>
          <p:nvPr>
            <p:ph type="body" sz="half" idx="1"/>
          </p:nvPr>
        </p:nvSpPr>
        <p:spPr>
          <a:xfrm>
            <a:off x="900113" y="1560513"/>
            <a:ext cx="4895850" cy="1868487"/>
          </a:xfrm>
        </p:spPr>
        <p:txBody>
          <a:bodyPr/>
          <a:lstStyle/>
          <a:p>
            <a:pPr>
              <a:buFont typeface="Wingdings" pitchFamily="2" charset="2"/>
              <a:buNone/>
            </a:pPr>
            <a:r>
              <a:rPr lang="en-CA" sz="2800" i="1"/>
              <a:t>v(G) = e - n + 2p</a:t>
            </a:r>
          </a:p>
          <a:p>
            <a:pPr>
              <a:buFont typeface="Wingdings" pitchFamily="2" charset="2"/>
              <a:buNone/>
            </a:pPr>
            <a:r>
              <a:rPr lang="en-CA" sz="2800" i="1"/>
              <a:t>v(G) = 7 - 6 + 2 </a:t>
            </a:r>
            <a:r>
              <a:rPr lang="en-CA" sz="2800">
                <a:sym typeface="Symbol" pitchFamily="18" charset="2"/>
              </a:rPr>
              <a:t></a:t>
            </a:r>
            <a:r>
              <a:rPr lang="en-CA" sz="2800"/>
              <a:t> </a:t>
            </a:r>
            <a:r>
              <a:rPr lang="en-CA" sz="2800" i="1"/>
              <a:t>1</a:t>
            </a:r>
          </a:p>
          <a:p>
            <a:pPr>
              <a:buFont typeface="Wingdings" pitchFamily="2" charset="2"/>
              <a:buNone/>
            </a:pPr>
            <a:r>
              <a:rPr lang="en-CA" sz="2800" i="1"/>
              <a:t>v(G) = 3</a:t>
            </a:r>
          </a:p>
        </p:txBody>
      </p:sp>
      <p:pic>
        <p:nvPicPr>
          <p:cNvPr id="1881092" name="Picture 4" descr="fig6"/>
          <p:cNvPicPr>
            <a:picLocks noGrp="1" noChangeAspect="1" noChangeArrowheads="1"/>
          </p:cNvPicPr>
          <p:nvPr>
            <p:ph sz="half" idx="2"/>
          </p:nvPr>
        </p:nvPicPr>
        <p:blipFill>
          <a:blip r:embed="rId2"/>
          <a:srcRect/>
          <a:stretch>
            <a:fillRect/>
          </a:stretch>
        </p:blipFill>
        <p:spPr>
          <a:xfrm>
            <a:off x="6380163" y="1916113"/>
            <a:ext cx="1936750" cy="3889375"/>
          </a:xfrm>
          <a:noFill/>
          <a:ln/>
        </p:spPr>
      </p:pic>
      <p:sp>
        <p:nvSpPr>
          <p:cNvPr id="1881093" name="Rectangle 5"/>
          <p:cNvSpPr>
            <a:spLocks noChangeArrowheads="1"/>
          </p:cNvSpPr>
          <p:nvPr/>
        </p:nvSpPr>
        <p:spPr bwMode="auto">
          <a:xfrm>
            <a:off x="971550" y="3573463"/>
            <a:ext cx="4895850" cy="2232025"/>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pPr>
            <a:r>
              <a:rPr lang="en-CA" sz="2800" b="0">
                <a:latin typeface="Times New Roman" pitchFamily="18" charset="0"/>
                <a:cs typeface="Times New Roman" pitchFamily="18" charset="0"/>
              </a:rPr>
              <a:t>Or</a:t>
            </a:r>
          </a:p>
          <a:p>
            <a:pPr marL="342900" indent="-342900">
              <a:spcBef>
                <a:spcPct val="20000"/>
              </a:spcBef>
              <a:buClr>
                <a:schemeClr val="folHlink"/>
              </a:buClr>
              <a:buSzPct val="60000"/>
              <a:buFont typeface="Wingdings" pitchFamily="2" charset="2"/>
              <a:buNone/>
            </a:pPr>
            <a:endParaRPr lang="en-CA" sz="2800" b="0">
              <a:latin typeface="Times New Roman" pitchFamily="18" charset="0"/>
              <a:cs typeface="Times New Roman" pitchFamily="18" charset="0"/>
            </a:endParaRPr>
          </a:p>
          <a:p>
            <a:pPr marL="342900" indent="-342900">
              <a:spcBef>
                <a:spcPct val="20000"/>
              </a:spcBef>
              <a:buClr>
                <a:schemeClr val="folHlink"/>
              </a:buClr>
              <a:buSzPct val="60000"/>
              <a:buFont typeface="Wingdings" pitchFamily="2" charset="2"/>
              <a:buNone/>
            </a:pPr>
            <a:r>
              <a:rPr lang="en-CA" b="0" i="1">
                <a:latin typeface="Times New Roman" pitchFamily="18" charset="0"/>
                <a:cs typeface="Times New Roman" pitchFamily="18" charset="0"/>
              </a:rPr>
              <a:t>v(G) = 1 + d</a:t>
            </a:r>
          </a:p>
          <a:p>
            <a:pPr marL="342900" indent="-342900">
              <a:spcBef>
                <a:spcPct val="20000"/>
              </a:spcBef>
              <a:buClr>
                <a:schemeClr val="folHlink"/>
              </a:buClr>
              <a:buSzPct val="60000"/>
              <a:buFont typeface="Wingdings" pitchFamily="2" charset="2"/>
              <a:buNone/>
            </a:pPr>
            <a:r>
              <a:rPr lang="en-CA" b="0" i="1">
                <a:latin typeface="Times New Roman" pitchFamily="18" charset="0"/>
                <a:cs typeface="Times New Roman" pitchFamily="18" charset="0"/>
              </a:rPr>
              <a:t>v(G) = 1 + 2 = 3</a:t>
            </a:r>
            <a:endParaRPr lang="en-CA" sz="2800" b="0" i="1">
              <a:latin typeface="Times New Roman" pitchFamily="18" charset="0"/>
              <a:cs typeface="Times New Roman" pitchFamily="18" charset="0"/>
            </a:endParaRPr>
          </a:p>
        </p:txBody>
      </p:sp>
      <p:grpSp>
        <p:nvGrpSpPr>
          <p:cNvPr id="1881094" name="Group 6"/>
          <p:cNvGrpSpPr>
            <a:grpSpLocks/>
          </p:cNvGrpSpPr>
          <p:nvPr/>
        </p:nvGrpSpPr>
        <p:grpSpPr bwMode="auto">
          <a:xfrm>
            <a:off x="4572000" y="2781300"/>
            <a:ext cx="2663825" cy="1295400"/>
            <a:chOff x="2880" y="1752"/>
            <a:chExt cx="1678" cy="816"/>
          </a:xfrm>
        </p:grpSpPr>
        <p:sp>
          <p:nvSpPr>
            <p:cNvPr id="1881095" name="Oval 7"/>
            <p:cNvSpPr>
              <a:spLocks noChangeArrowheads="1"/>
            </p:cNvSpPr>
            <p:nvPr/>
          </p:nvSpPr>
          <p:spPr bwMode="auto">
            <a:xfrm>
              <a:off x="4286" y="1752"/>
              <a:ext cx="272" cy="272"/>
            </a:xfrm>
            <a:prstGeom prst="ellipse">
              <a:avLst/>
            </a:prstGeom>
            <a:solidFill>
              <a:srgbClr val="FF9900"/>
            </a:solidFill>
            <a:ln w="9525">
              <a:solidFill>
                <a:schemeClr val="tx1"/>
              </a:solidFill>
              <a:miter lim="800000"/>
              <a:headEnd/>
              <a:tailEnd/>
            </a:ln>
            <a:effectLst/>
          </p:spPr>
          <p:txBody>
            <a:bodyPr wrap="none" anchor="ctr"/>
            <a:lstStyle/>
            <a:p>
              <a:endParaRPr lang="en-CA"/>
            </a:p>
          </p:txBody>
        </p:sp>
        <p:sp>
          <p:nvSpPr>
            <p:cNvPr id="1881096" name="Oval 8"/>
            <p:cNvSpPr>
              <a:spLocks noChangeArrowheads="1"/>
            </p:cNvSpPr>
            <p:nvPr/>
          </p:nvSpPr>
          <p:spPr bwMode="auto">
            <a:xfrm>
              <a:off x="4286" y="2296"/>
              <a:ext cx="272" cy="272"/>
            </a:xfrm>
            <a:prstGeom prst="ellipse">
              <a:avLst/>
            </a:prstGeom>
            <a:solidFill>
              <a:srgbClr val="FF9900"/>
            </a:solidFill>
            <a:ln w="9525">
              <a:solidFill>
                <a:schemeClr val="tx1"/>
              </a:solidFill>
              <a:miter lim="800000"/>
              <a:headEnd/>
              <a:tailEnd/>
            </a:ln>
            <a:effectLst/>
          </p:spPr>
          <p:txBody>
            <a:bodyPr wrap="none" anchor="ctr"/>
            <a:lstStyle/>
            <a:p>
              <a:endParaRPr lang="en-CA"/>
            </a:p>
          </p:txBody>
        </p:sp>
        <p:sp>
          <p:nvSpPr>
            <p:cNvPr id="1881097" name="Text Box 9"/>
            <p:cNvSpPr txBox="1">
              <a:spLocks noChangeArrowheads="1"/>
            </p:cNvSpPr>
            <p:nvPr/>
          </p:nvSpPr>
          <p:spPr bwMode="auto">
            <a:xfrm>
              <a:off x="2880" y="1752"/>
              <a:ext cx="817" cy="750"/>
            </a:xfrm>
            <a:prstGeom prst="rect">
              <a:avLst/>
            </a:prstGeom>
            <a:noFill/>
            <a:ln w="9525">
              <a:noFill/>
              <a:miter lim="800000"/>
              <a:headEnd/>
              <a:tailEnd/>
            </a:ln>
            <a:effectLst/>
          </p:spPr>
          <p:txBody>
            <a:bodyPr wrap="none">
              <a:spAutoFit/>
            </a:bodyPr>
            <a:lstStyle/>
            <a:p>
              <a:r>
                <a:rPr lang="en-CA" sz="1800">
                  <a:solidFill>
                    <a:srgbClr val="008000"/>
                  </a:solidFill>
                </a:rPr>
                <a:t>Predicate</a:t>
              </a:r>
            </a:p>
            <a:p>
              <a:r>
                <a:rPr lang="en-CA" sz="1800">
                  <a:solidFill>
                    <a:srgbClr val="008000"/>
                  </a:solidFill>
                </a:rPr>
                <a:t>nodes </a:t>
              </a:r>
            </a:p>
            <a:p>
              <a:r>
                <a:rPr lang="en-CA" sz="1800">
                  <a:solidFill>
                    <a:srgbClr val="008000"/>
                  </a:solidFill>
                </a:rPr>
                <a:t>(decision </a:t>
              </a:r>
            </a:p>
            <a:p>
              <a:r>
                <a:rPr lang="en-CA" sz="1800">
                  <a:solidFill>
                    <a:srgbClr val="008000"/>
                  </a:solidFill>
                </a:rPr>
                <a:t>points)</a:t>
              </a:r>
            </a:p>
          </p:txBody>
        </p:sp>
        <p:sp>
          <p:nvSpPr>
            <p:cNvPr id="1881098" name="Line 10"/>
            <p:cNvSpPr>
              <a:spLocks noChangeShapeType="1"/>
            </p:cNvSpPr>
            <p:nvPr/>
          </p:nvSpPr>
          <p:spPr bwMode="auto">
            <a:xfrm>
              <a:off x="3651" y="1887"/>
              <a:ext cx="408" cy="0"/>
            </a:xfrm>
            <a:prstGeom prst="line">
              <a:avLst/>
            </a:prstGeom>
            <a:noFill/>
            <a:ln w="28575">
              <a:solidFill>
                <a:schemeClr val="folHlink"/>
              </a:solidFill>
              <a:miter lim="800000"/>
              <a:headEnd/>
              <a:tailEnd type="triangle" w="med" len="med"/>
            </a:ln>
            <a:effectLst/>
          </p:spPr>
          <p:txBody>
            <a:bodyPr wrap="none"/>
            <a:lstStyle/>
            <a:p>
              <a:endParaRPr lang="en-CA"/>
            </a:p>
          </p:txBody>
        </p:sp>
        <p:sp>
          <p:nvSpPr>
            <p:cNvPr id="1881099" name="Line 11"/>
            <p:cNvSpPr>
              <a:spLocks noChangeShapeType="1"/>
            </p:cNvSpPr>
            <p:nvPr/>
          </p:nvSpPr>
          <p:spPr bwMode="auto">
            <a:xfrm>
              <a:off x="3651" y="1887"/>
              <a:ext cx="544" cy="454"/>
            </a:xfrm>
            <a:prstGeom prst="line">
              <a:avLst/>
            </a:prstGeom>
            <a:noFill/>
            <a:ln w="28575">
              <a:solidFill>
                <a:schemeClr val="folHlink"/>
              </a:solidFill>
              <a:miter lim="800000"/>
              <a:headEnd/>
              <a:tailEnd type="triangle" w="med" len="med"/>
            </a:ln>
            <a:effectLst/>
          </p:spPr>
          <p:txBody>
            <a:bodyPr wrap="none"/>
            <a:lstStyle/>
            <a:p>
              <a:endParaRPr lang="en-CA"/>
            </a:p>
          </p:txBody>
        </p:sp>
      </p:grpSp>
    </p:spTree>
    <p:extLst>
      <p:ext uri="{BB962C8B-B14F-4D97-AF65-F5344CB8AC3E}">
        <p14:creationId xmlns:p14="http://schemas.microsoft.com/office/powerpoint/2010/main" val="2691250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1091">
                                            <p:txEl>
                                              <p:pRg st="0" end="0"/>
                                            </p:txEl>
                                          </p:spTgt>
                                        </p:tgtEl>
                                        <p:attrNameLst>
                                          <p:attrName>style.visibility</p:attrName>
                                        </p:attrNameLst>
                                      </p:cBhvr>
                                      <p:to>
                                        <p:strVal val="visible"/>
                                      </p:to>
                                    </p:set>
                                    <p:animEffect transition="in" filter="dissolve">
                                      <p:cBhvr>
                                        <p:cTn id="7" dur="500"/>
                                        <p:tgtEl>
                                          <p:spTgt spid="1881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81091">
                                            <p:txEl>
                                              <p:pRg st="1" end="1"/>
                                            </p:txEl>
                                          </p:spTgt>
                                        </p:tgtEl>
                                        <p:attrNameLst>
                                          <p:attrName>style.visibility</p:attrName>
                                        </p:attrNameLst>
                                      </p:cBhvr>
                                      <p:to>
                                        <p:strVal val="visible"/>
                                      </p:to>
                                    </p:set>
                                    <p:animEffect transition="in" filter="dissolve">
                                      <p:cBhvr>
                                        <p:cTn id="12" dur="500"/>
                                        <p:tgtEl>
                                          <p:spTgt spid="1881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81091">
                                            <p:txEl>
                                              <p:pRg st="2" end="2"/>
                                            </p:txEl>
                                          </p:spTgt>
                                        </p:tgtEl>
                                        <p:attrNameLst>
                                          <p:attrName>style.visibility</p:attrName>
                                        </p:attrNameLst>
                                      </p:cBhvr>
                                      <p:to>
                                        <p:strVal val="visible"/>
                                      </p:to>
                                    </p:set>
                                    <p:animEffect transition="in" filter="dissolve">
                                      <p:cBhvr>
                                        <p:cTn id="17" dur="500"/>
                                        <p:tgtEl>
                                          <p:spTgt spid="1881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81094"/>
                                        </p:tgtEl>
                                        <p:attrNameLst>
                                          <p:attrName>style.visibility</p:attrName>
                                        </p:attrNameLst>
                                      </p:cBhvr>
                                      <p:to>
                                        <p:strVal val="visible"/>
                                      </p:to>
                                    </p:set>
                                    <p:animEffect transition="in" filter="dissolve">
                                      <p:cBhvr>
                                        <p:cTn id="22" dur="500"/>
                                        <p:tgtEl>
                                          <p:spTgt spid="18810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81093"/>
                                        </p:tgtEl>
                                        <p:attrNameLst>
                                          <p:attrName>style.visibility</p:attrName>
                                        </p:attrNameLst>
                                      </p:cBhvr>
                                      <p:to>
                                        <p:strVal val="visible"/>
                                      </p:to>
                                    </p:set>
                                    <p:animEffect transition="in" filter="dissolve">
                                      <p:cBhvr>
                                        <p:cTn id="27" dur="500"/>
                                        <p:tgtEl>
                                          <p:spTgt spid="1881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1091" grpId="0" build="p"/>
      <p:bldP spid="18810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DE75-561D-47CA-94EB-B3261633411E}"/>
              </a:ext>
            </a:extLst>
          </p:cNvPr>
          <p:cNvSpPr>
            <a:spLocks noGrp="1"/>
          </p:cNvSpPr>
          <p:nvPr>
            <p:ph type="title"/>
          </p:nvPr>
        </p:nvSpPr>
        <p:spPr/>
        <p:txBody>
          <a:bodyPr/>
          <a:lstStyle/>
          <a:p>
            <a:r>
              <a:rPr lang="en-US" dirty="0"/>
              <a:t>Preliminary: Graph</a:t>
            </a:r>
          </a:p>
        </p:txBody>
      </p:sp>
      <p:sp>
        <p:nvSpPr>
          <p:cNvPr id="3" name="Content Placeholder 2">
            <a:extLst>
              <a:ext uri="{FF2B5EF4-FFF2-40B4-BE49-F238E27FC236}">
                <a16:creationId xmlns:a16="http://schemas.microsoft.com/office/drawing/2014/main" id="{C94053D6-06B8-47F4-9EDD-7EBDDE98553B}"/>
              </a:ext>
            </a:extLst>
          </p:cNvPr>
          <p:cNvSpPr>
            <a:spLocks noGrp="1"/>
          </p:cNvSpPr>
          <p:nvPr>
            <p:ph idx="1"/>
          </p:nvPr>
        </p:nvSpPr>
        <p:spPr>
          <a:xfrm>
            <a:off x="900113" y="1412776"/>
            <a:ext cx="8001000" cy="4532312"/>
          </a:xfrm>
        </p:spPr>
        <p:txBody>
          <a:bodyPr/>
          <a:lstStyle/>
          <a:p>
            <a:r>
              <a:rPr lang="en-US" sz="2800" dirty="0"/>
              <a:t>Graphs are the most </a:t>
            </a:r>
            <a:r>
              <a:rPr lang="en-US" sz="2800" dirty="0">
                <a:solidFill>
                  <a:schemeClr val="tx2"/>
                </a:solidFill>
              </a:rPr>
              <a:t>commonly</a:t>
            </a:r>
            <a:r>
              <a:rPr lang="en-US" sz="2800" dirty="0"/>
              <a:t> used structure for white-box testing</a:t>
            </a:r>
          </a:p>
          <a:p>
            <a:r>
              <a:rPr lang="en-US" sz="2800" dirty="0"/>
              <a:t>A graph is </a:t>
            </a:r>
          </a:p>
          <a:p>
            <a:pPr lvl="1"/>
            <a:r>
              <a:rPr lang="en-US" sz="2400" dirty="0"/>
              <a:t>A set </a:t>
            </a:r>
            <a:r>
              <a:rPr lang="en-US" sz="2400" i="1" dirty="0"/>
              <a:t>N</a:t>
            </a:r>
            <a:r>
              <a:rPr lang="en-US" sz="2400" dirty="0"/>
              <a:t> of </a:t>
            </a:r>
            <a:r>
              <a:rPr lang="en-US" sz="2400" dirty="0">
                <a:solidFill>
                  <a:schemeClr val="tx2"/>
                </a:solidFill>
              </a:rPr>
              <a:t>nodes</a:t>
            </a:r>
            <a:r>
              <a:rPr lang="en-US" sz="2400" dirty="0"/>
              <a:t>, </a:t>
            </a:r>
            <a:r>
              <a:rPr lang="en-US" sz="2400" i="1" dirty="0"/>
              <a:t>N</a:t>
            </a:r>
            <a:r>
              <a:rPr lang="en-US" sz="2400" dirty="0"/>
              <a:t> is not empty</a:t>
            </a:r>
            <a:endParaRPr lang="en-US" sz="1200" dirty="0"/>
          </a:p>
          <a:p>
            <a:pPr lvl="1"/>
            <a:r>
              <a:rPr lang="en-US" sz="2400" dirty="0"/>
              <a:t>A set </a:t>
            </a:r>
            <a:r>
              <a:rPr lang="en-US" sz="2400" i="1" dirty="0"/>
              <a:t>N</a:t>
            </a:r>
            <a:r>
              <a:rPr lang="en-US" sz="2400" i="1" baseline="-25000" dirty="0"/>
              <a:t>0</a:t>
            </a:r>
            <a:r>
              <a:rPr lang="en-US" sz="2400" dirty="0"/>
              <a:t> of </a:t>
            </a:r>
            <a:r>
              <a:rPr lang="en-US" sz="2400" dirty="0">
                <a:solidFill>
                  <a:schemeClr val="tx2"/>
                </a:solidFill>
              </a:rPr>
              <a:t>initial nodes</a:t>
            </a:r>
            <a:r>
              <a:rPr lang="en-US" sz="2400" dirty="0"/>
              <a:t>, </a:t>
            </a:r>
            <a:r>
              <a:rPr lang="en-US" sz="2400" i="1" dirty="0"/>
              <a:t>N</a:t>
            </a:r>
            <a:r>
              <a:rPr lang="en-US" sz="2400" i="1" baseline="-25000" dirty="0"/>
              <a:t>0</a:t>
            </a:r>
            <a:r>
              <a:rPr lang="en-US" sz="2400" dirty="0"/>
              <a:t> is not empty</a:t>
            </a:r>
            <a:endParaRPr lang="en-US" sz="1200" dirty="0"/>
          </a:p>
          <a:p>
            <a:pPr lvl="1"/>
            <a:r>
              <a:rPr lang="en-US" sz="2400" dirty="0"/>
              <a:t>A set </a:t>
            </a:r>
            <a:r>
              <a:rPr lang="en-US" sz="2400" i="1" dirty="0" err="1"/>
              <a:t>N</a:t>
            </a:r>
            <a:r>
              <a:rPr lang="en-US" sz="2400" i="1" baseline="-25000" dirty="0" err="1"/>
              <a:t>f</a:t>
            </a:r>
            <a:r>
              <a:rPr lang="en-US" sz="2400" dirty="0"/>
              <a:t> of </a:t>
            </a:r>
            <a:r>
              <a:rPr lang="en-US" sz="2400" dirty="0">
                <a:solidFill>
                  <a:schemeClr val="tx2"/>
                </a:solidFill>
              </a:rPr>
              <a:t>final nodes</a:t>
            </a:r>
            <a:r>
              <a:rPr lang="en-US" sz="2400" dirty="0"/>
              <a:t>, </a:t>
            </a:r>
            <a:r>
              <a:rPr lang="en-US" sz="2400" i="1" dirty="0" err="1"/>
              <a:t>N</a:t>
            </a:r>
            <a:r>
              <a:rPr lang="en-US" sz="2400" i="1" baseline="-25000" dirty="0" err="1"/>
              <a:t>f</a:t>
            </a:r>
            <a:r>
              <a:rPr lang="en-US" sz="2400" dirty="0"/>
              <a:t> is not empty</a:t>
            </a:r>
            <a:endParaRPr lang="en-US" sz="1200" dirty="0"/>
          </a:p>
          <a:p>
            <a:pPr lvl="1"/>
            <a:r>
              <a:rPr lang="en-US" sz="2400" dirty="0"/>
              <a:t>A set </a:t>
            </a:r>
            <a:r>
              <a:rPr lang="en-US" sz="2400" i="1" dirty="0"/>
              <a:t>E</a:t>
            </a:r>
            <a:r>
              <a:rPr lang="en-US" sz="2400" dirty="0"/>
              <a:t> of </a:t>
            </a:r>
            <a:r>
              <a:rPr lang="en-US" sz="2400" dirty="0">
                <a:solidFill>
                  <a:schemeClr val="tx2"/>
                </a:solidFill>
              </a:rPr>
              <a:t>edges</a:t>
            </a:r>
            <a:r>
              <a:rPr lang="en-US" sz="2400" dirty="0"/>
              <a:t>, each edge from one node to another</a:t>
            </a:r>
          </a:p>
          <a:p>
            <a:pPr lvl="2"/>
            <a:r>
              <a:rPr lang="en-US" sz="2000" dirty="0"/>
              <a:t>( </a:t>
            </a:r>
            <a:r>
              <a:rPr lang="en-US" sz="2000" i="1" dirty="0" err="1"/>
              <a:t>n</a:t>
            </a:r>
            <a:r>
              <a:rPr lang="en-US" sz="2000" i="1" baseline="-25000" dirty="0" err="1"/>
              <a:t>i</a:t>
            </a:r>
            <a:r>
              <a:rPr lang="en-US" sz="2000" dirty="0"/>
              <a:t> , </a:t>
            </a:r>
            <a:r>
              <a:rPr lang="en-US" sz="2000" i="1" dirty="0" err="1"/>
              <a:t>n</a:t>
            </a:r>
            <a:r>
              <a:rPr lang="en-US" sz="2000" i="1" baseline="-25000" dirty="0" err="1"/>
              <a:t>j</a:t>
            </a:r>
            <a:r>
              <a:rPr lang="en-US" sz="2000" dirty="0"/>
              <a:t> ), </a:t>
            </a:r>
            <a:r>
              <a:rPr lang="en-US" sz="2000" i="1" dirty="0" err="1"/>
              <a:t>i</a:t>
            </a:r>
            <a:r>
              <a:rPr lang="en-US" sz="2000" dirty="0"/>
              <a:t> is </a:t>
            </a:r>
            <a:r>
              <a:rPr lang="en-US" sz="2000" dirty="0">
                <a:solidFill>
                  <a:schemeClr val="tx2"/>
                </a:solidFill>
              </a:rPr>
              <a:t>predecessor</a:t>
            </a:r>
            <a:r>
              <a:rPr lang="en-US" sz="2000" dirty="0"/>
              <a:t>, </a:t>
            </a:r>
            <a:r>
              <a:rPr lang="en-US" sz="2000" i="1" dirty="0"/>
              <a:t>j</a:t>
            </a:r>
            <a:r>
              <a:rPr lang="en-US" sz="2000" dirty="0"/>
              <a:t> is </a:t>
            </a:r>
            <a:r>
              <a:rPr lang="en-US" sz="2000" dirty="0">
                <a:solidFill>
                  <a:schemeClr val="tx2"/>
                </a:solidFill>
              </a:rPr>
              <a:t>successor</a:t>
            </a:r>
          </a:p>
          <a:p>
            <a:r>
              <a:rPr lang="en-US" sz="2800" dirty="0"/>
              <a:t>We usually intend to “</a:t>
            </a:r>
            <a:r>
              <a:rPr lang="en-US" sz="2800" dirty="0">
                <a:solidFill>
                  <a:schemeClr val="tx2"/>
                </a:solidFill>
              </a:rPr>
              <a:t>cover</a:t>
            </a:r>
            <a:r>
              <a:rPr lang="en-US" sz="2800" dirty="0"/>
              <a:t>” the graph equivalent to a program block through testing</a:t>
            </a:r>
          </a:p>
          <a:p>
            <a:pPr marL="0" indent="0">
              <a:buNone/>
            </a:pPr>
            <a:endParaRPr lang="en-US" sz="2800" dirty="0"/>
          </a:p>
        </p:txBody>
      </p:sp>
      <p:sp>
        <p:nvSpPr>
          <p:cNvPr id="4" name="Footer Placeholder 3">
            <a:extLst>
              <a:ext uri="{FF2B5EF4-FFF2-40B4-BE49-F238E27FC236}">
                <a16:creationId xmlns:a16="http://schemas.microsoft.com/office/drawing/2014/main" id="{57D82F53-0825-49DA-8FD9-0151B8F5CE1F}"/>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D47DC795-0370-492C-B83B-215F9DC6606B}"/>
              </a:ext>
            </a:extLst>
          </p:cNvPr>
          <p:cNvSpPr>
            <a:spLocks noGrp="1"/>
          </p:cNvSpPr>
          <p:nvPr>
            <p:ph type="sldNum" sz="quarter" idx="12"/>
          </p:nvPr>
        </p:nvSpPr>
        <p:spPr/>
        <p:txBody>
          <a:bodyPr/>
          <a:lstStyle/>
          <a:p>
            <a:fld id="{E0C33045-984B-4F44-A077-3B45BEEE9467}" type="slidenum">
              <a:rPr lang="ja-JP" altLang="en-US" smtClean="0"/>
              <a:pPr/>
              <a:t>8</a:t>
            </a:fld>
            <a:endParaRPr lang="en-US" altLang="ja-JP"/>
          </a:p>
        </p:txBody>
      </p:sp>
      <p:sp>
        <p:nvSpPr>
          <p:cNvPr id="6" name="Rectangle 5">
            <a:extLst>
              <a:ext uri="{FF2B5EF4-FFF2-40B4-BE49-F238E27FC236}">
                <a16:creationId xmlns:a16="http://schemas.microsoft.com/office/drawing/2014/main" id="{E78FEF83-EF4E-4100-9E1A-82139E31767A}"/>
              </a:ext>
            </a:extLst>
          </p:cNvPr>
          <p:cNvSpPr/>
          <p:nvPr/>
        </p:nvSpPr>
        <p:spPr>
          <a:xfrm>
            <a:off x="1448048" y="6229263"/>
            <a:ext cx="3246768"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grpSp>
        <p:nvGrpSpPr>
          <p:cNvPr id="7" name="Group 6">
            <a:extLst>
              <a:ext uri="{FF2B5EF4-FFF2-40B4-BE49-F238E27FC236}">
                <a16:creationId xmlns:a16="http://schemas.microsoft.com/office/drawing/2014/main" id="{62C92E70-ED1A-430F-8E05-B8848970A9DE}"/>
              </a:ext>
            </a:extLst>
          </p:cNvPr>
          <p:cNvGrpSpPr>
            <a:grpSpLocks/>
          </p:cNvGrpSpPr>
          <p:nvPr/>
        </p:nvGrpSpPr>
        <p:grpSpPr bwMode="auto">
          <a:xfrm>
            <a:off x="5869225" y="1916832"/>
            <a:ext cx="2997301" cy="1908854"/>
            <a:chOff x="1163" y="873"/>
            <a:chExt cx="2129" cy="1477"/>
          </a:xfrm>
        </p:grpSpPr>
        <p:grpSp>
          <p:nvGrpSpPr>
            <p:cNvPr id="8" name="Group 7">
              <a:extLst>
                <a:ext uri="{FF2B5EF4-FFF2-40B4-BE49-F238E27FC236}">
                  <a16:creationId xmlns:a16="http://schemas.microsoft.com/office/drawing/2014/main" id="{E956AFEC-0F48-46A1-8DD6-23DB39E5BF5D}"/>
                </a:ext>
              </a:extLst>
            </p:cNvPr>
            <p:cNvGrpSpPr>
              <a:grpSpLocks/>
            </p:cNvGrpSpPr>
            <p:nvPr/>
          </p:nvGrpSpPr>
          <p:grpSpPr bwMode="auto">
            <a:xfrm>
              <a:off x="1811" y="873"/>
              <a:ext cx="1080" cy="1477"/>
              <a:chOff x="1811" y="873"/>
              <a:chExt cx="1080" cy="1477"/>
            </a:xfrm>
          </p:grpSpPr>
          <p:grpSp>
            <p:nvGrpSpPr>
              <p:cNvPr id="13" name="Group 12">
                <a:extLst>
                  <a:ext uri="{FF2B5EF4-FFF2-40B4-BE49-F238E27FC236}">
                    <a16:creationId xmlns:a16="http://schemas.microsoft.com/office/drawing/2014/main" id="{41D2BCC5-0C97-4EFD-B9A7-4D0A9A387AA3}"/>
                  </a:ext>
                </a:extLst>
              </p:cNvPr>
              <p:cNvGrpSpPr>
                <a:grpSpLocks/>
              </p:cNvGrpSpPr>
              <p:nvPr/>
            </p:nvGrpSpPr>
            <p:grpSpPr bwMode="auto">
              <a:xfrm>
                <a:off x="2176" y="2041"/>
                <a:ext cx="350" cy="309"/>
                <a:chOff x="4738" y="2684"/>
                <a:chExt cx="350" cy="309"/>
              </a:xfrm>
            </p:grpSpPr>
            <p:sp>
              <p:nvSpPr>
                <p:cNvPr id="29" name="Oval 28">
                  <a:extLst>
                    <a:ext uri="{FF2B5EF4-FFF2-40B4-BE49-F238E27FC236}">
                      <a16:creationId xmlns:a16="http://schemas.microsoft.com/office/drawing/2014/main" id="{EC4E3716-A9D9-485A-82F2-A7FDFDE9EC3A}"/>
                    </a:ext>
                  </a:extLst>
                </p:cNvPr>
                <p:cNvSpPr>
                  <a:spLocks noChangeArrowheads="1"/>
                </p:cNvSpPr>
                <p:nvPr/>
              </p:nvSpPr>
              <p:spPr bwMode="auto">
                <a:xfrm>
                  <a:off x="4738" y="2684"/>
                  <a:ext cx="350" cy="296"/>
                </a:xfrm>
                <a:prstGeom prst="ellipse">
                  <a:avLst/>
                </a:prstGeom>
                <a:solidFill>
                  <a:schemeClr val="accent2"/>
                </a:solid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sp>
              <p:nvSpPr>
                <p:cNvPr id="30" name="Text Box 8">
                  <a:extLst>
                    <a:ext uri="{FF2B5EF4-FFF2-40B4-BE49-F238E27FC236}">
                      <a16:creationId xmlns:a16="http://schemas.microsoft.com/office/drawing/2014/main" id="{CFBCC19B-6765-4FA5-8006-8EDDA3B262E7}"/>
                    </a:ext>
                  </a:extLst>
                </p:cNvPr>
                <p:cNvSpPr txBox="1">
                  <a:spLocks noChangeArrowheads="1"/>
                </p:cNvSpPr>
                <p:nvPr/>
              </p:nvSpPr>
              <p:spPr bwMode="auto">
                <a:xfrm>
                  <a:off x="4815" y="2707"/>
                  <a:ext cx="221" cy="286"/>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800">
                      <a:solidFill>
                        <a:srgbClr val="FF0000"/>
                      </a:solidFill>
                      <a:latin typeface="Gill Sans MT" pitchFamily="34" charset="0"/>
                    </a:rPr>
                    <a:t>4</a:t>
                  </a:r>
                </a:p>
              </p:txBody>
            </p:sp>
          </p:grpSp>
          <p:grpSp>
            <p:nvGrpSpPr>
              <p:cNvPr id="14" name="Group 13">
                <a:extLst>
                  <a:ext uri="{FF2B5EF4-FFF2-40B4-BE49-F238E27FC236}">
                    <a16:creationId xmlns:a16="http://schemas.microsoft.com/office/drawing/2014/main" id="{95CC7D6A-FB71-4149-B60D-F2847F1506A1}"/>
                  </a:ext>
                </a:extLst>
              </p:cNvPr>
              <p:cNvGrpSpPr>
                <a:grpSpLocks/>
              </p:cNvGrpSpPr>
              <p:nvPr/>
            </p:nvGrpSpPr>
            <p:grpSpPr bwMode="auto">
              <a:xfrm>
                <a:off x="2176" y="1067"/>
                <a:ext cx="350" cy="309"/>
                <a:chOff x="3838" y="2684"/>
                <a:chExt cx="350" cy="309"/>
              </a:xfrm>
            </p:grpSpPr>
            <p:sp>
              <p:nvSpPr>
                <p:cNvPr id="27" name="Oval 26">
                  <a:extLst>
                    <a:ext uri="{FF2B5EF4-FFF2-40B4-BE49-F238E27FC236}">
                      <a16:creationId xmlns:a16="http://schemas.microsoft.com/office/drawing/2014/main" id="{563201E0-C662-4F43-A408-41451F3C4598}"/>
                    </a:ext>
                  </a:extLst>
                </p:cNvPr>
                <p:cNvSpPr>
                  <a:spLocks noChangeArrowheads="1"/>
                </p:cNvSpPr>
                <p:nvPr/>
              </p:nvSpPr>
              <p:spPr bwMode="auto">
                <a:xfrm>
                  <a:off x="3838" y="2684"/>
                  <a:ext cx="350" cy="296"/>
                </a:xfrm>
                <a:prstGeom prst="ellipse">
                  <a:avLst/>
                </a:prstGeom>
                <a:solidFill>
                  <a:schemeClr val="accent2"/>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sp>
              <p:nvSpPr>
                <p:cNvPr id="28" name="Text Box 11">
                  <a:extLst>
                    <a:ext uri="{FF2B5EF4-FFF2-40B4-BE49-F238E27FC236}">
                      <a16:creationId xmlns:a16="http://schemas.microsoft.com/office/drawing/2014/main" id="{4F1194C9-AB12-4739-A706-0FA81EA390BD}"/>
                    </a:ext>
                  </a:extLst>
                </p:cNvPr>
                <p:cNvSpPr txBox="1">
                  <a:spLocks noChangeArrowheads="1"/>
                </p:cNvSpPr>
                <p:nvPr/>
              </p:nvSpPr>
              <p:spPr bwMode="auto">
                <a:xfrm>
                  <a:off x="3915" y="2707"/>
                  <a:ext cx="222" cy="286"/>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sz="1800" dirty="0">
                      <a:solidFill>
                        <a:srgbClr val="FF0000"/>
                      </a:solidFill>
                      <a:latin typeface="Helvetica" panose="020B0604020202020204" pitchFamily="34" charset="0"/>
                      <a:cs typeface="Helvetica" panose="020B0604020202020204" pitchFamily="34" charset="0"/>
                    </a:rPr>
                    <a:t>1</a:t>
                  </a:r>
                </a:p>
              </p:txBody>
            </p:sp>
          </p:grpSp>
          <p:sp>
            <p:nvSpPr>
              <p:cNvPr id="15" name="Line 12">
                <a:extLst>
                  <a:ext uri="{FF2B5EF4-FFF2-40B4-BE49-F238E27FC236}">
                    <a16:creationId xmlns:a16="http://schemas.microsoft.com/office/drawing/2014/main" id="{9F9B707D-405C-4872-A309-061B43CC1CCC}"/>
                  </a:ext>
                </a:extLst>
              </p:cNvPr>
              <p:cNvSpPr>
                <a:spLocks noChangeShapeType="1"/>
              </p:cNvSpPr>
              <p:nvPr/>
            </p:nvSpPr>
            <p:spPr bwMode="auto">
              <a:xfrm flipV="1">
                <a:off x="2098" y="1352"/>
                <a:ext cx="194" cy="235"/>
              </a:xfrm>
              <a:prstGeom prst="line">
                <a:avLst/>
              </a:prstGeom>
              <a:no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sp>
            <p:nvSpPr>
              <p:cNvPr id="16" name="Line 13">
                <a:extLst>
                  <a:ext uri="{FF2B5EF4-FFF2-40B4-BE49-F238E27FC236}">
                    <a16:creationId xmlns:a16="http://schemas.microsoft.com/office/drawing/2014/main" id="{192C70CD-F84C-4934-A7BD-1BEEE8E0F727}"/>
                  </a:ext>
                </a:extLst>
              </p:cNvPr>
              <p:cNvSpPr>
                <a:spLocks noChangeShapeType="1"/>
              </p:cNvSpPr>
              <p:nvPr/>
            </p:nvSpPr>
            <p:spPr bwMode="auto">
              <a:xfrm>
                <a:off x="2106" y="1826"/>
                <a:ext cx="146" cy="22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sp>
            <p:nvSpPr>
              <p:cNvPr id="17" name="Line 14">
                <a:extLst>
                  <a:ext uri="{FF2B5EF4-FFF2-40B4-BE49-F238E27FC236}">
                    <a16:creationId xmlns:a16="http://schemas.microsoft.com/office/drawing/2014/main" id="{ACCC0201-B8F6-4706-8352-3D53B05B4A76}"/>
                  </a:ext>
                </a:extLst>
              </p:cNvPr>
              <p:cNvSpPr>
                <a:spLocks noChangeShapeType="1"/>
              </p:cNvSpPr>
              <p:nvPr/>
            </p:nvSpPr>
            <p:spPr bwMode="auto">
              <a:xfrm>
                <a:off x="2448" y="1347"/>
                <a:ext cx="144" cy="24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sp>
            <p:nvSpPr>
              <p:cNvPr id="18" name="Line 15">
                <a:extLst>
                  <a:ext uri="{FF2B5EF4-FFF2-40B4-BE49-F238E27FC236}">
                    <a16:creationId xmlns:a16="http://schemas.microsoft.com/office/drawing/2014/main" id="{37F642AA-2073-4E72-9A1F-FB5F00832C8C}"/>
                  </a:ext>
                </a:extLst>
              </p:cNvPr>
              <p:cNvSpPr>
                <a:spLocks noChangeShapeType="1"/>
              </p:cNvSpPr>
              <p:nvPr/>
            </p:nvSpPr>
            <p:spPr bwMode="auto">
              <a:xfrm>
                <a:off x="2351" y="873"/>
                <a:ext cx="0" cy="186"/>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grpSp>
            <p:nvGrpSpPr>
              <p:cNvPr id="19" name="Group 18">
                <a:extLst>
                  <a:ext uri="{FF2B5EF4-FFF2-40B4-BE49-F238E27FC236}">
                    <a16:creationId xmlns:a16="http://schemas.microsoft.com/office/drawing/2014/main" id="{42B3B28F-6F90-448D-B2B2-30C9DB339FC4}"/>
                  </a:ext>
                </a:extLst>
              </p:cNvPr>
              <p:cNvGrpSpPr>
                <a:grpSpLocks/>
              </p:cNvGrpSpPr>
              <p:nvPr/>
            </p:nvGrpSpPr>
            <p:grpSpPr bwMode="auto">
              <a:xfrm>
                <a:off x="1811" y="1554"/>
                <a:ext cx="1080" cy="309"/>
                <a:chOff x="1567" y="1522"/>
                <a:chExt cx="1080" cy="309"/>
              </a:xfrm>
            </p:grpSpPr>
            <p:grpSp>
              <p:nvGrpSpPr>
                <p:cNvPr id="21" name="Group 20">
                  <a:extLst>
                    <a:ext uri="{FF2B5EF4-FFF2-40B4-BE49-F238E27FC236}">
                      <a16:creationId xmlns:a16="http://schemas.microsoft.com/office/drawing/2014/main" id="{501F49E2-A38A-44E7-8FC2-ED2FAF613A75}"/>
                    </a:ext>
                  </a:extLst>
                </p:cNvPr>
                <p:cNvGrpSpPr>
                  <a:grpSpLocks/>
                </p:cNvGrpSpPr>
                <p:nvPr/>
              </p:nvGrpSpPr>
              <p:grpSpPr bwMode="auto">
                <a:xfrm>
                  <a:off x="1567" y="1522"/>
                  <a:ext cx="350" cy="309"/>
                  <a:chOff x="4288" y="1746"/>
                  <a:chExt cx="350" cy="309"/>
                </a:xfrm>
              </p:grpSpPr>
              <p:sp>
                <p:nvSpPr>
                  <p:cNvPr id="25" name="Oval 24">
                    <a:extLst>
                      <a:ext uri="{FF2B5EF4-FFF2-40B4-BE49-F238E27FC236}">
                        <a16:creationId xmlns:a16="http://schemas.microsoft.com/office/drawing/2014/main" id="{C574ADFB-11CF-4DBD-B2AA-D0D1DD586E9D}"/>
                      </a:ext>
                    </a:extLst>
                  </p:cNvPr>
                  <p:cNvSpPr>
                    <a:spLocks noChangeArrowheads="1"/>
                  </p:cNvSpPr>
                  <p:nvPr/>
                </p:nvSpPr>
                <p:spPr bwMode="auto">
                  <a:xfrm>
                    <a:off x="4288" y="1746"/>
                    <a:ext cx="350" cy="296"/>
                  </a:xfrm>
                  <a:prstGeom prst="ellipse">
                    <a:avLst/>
                  </a:prstGeom>
                  <a:solidFill>
                    <a:schemeClr val="accent2"/>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sp>
                <p:nvSpPr>
                  <p:cNvPr id="26" name="Text Box 19">
                    <a:extLst>
                      <a:ext uri="{FF2B5EF4-FFF2-40B4-BE49-F238E27FC236}">
                        <a16:creationId xmlns:a16="http://schemas.microsoft.com/office/drawing/2014/main" id="{DA3C47D5-102E-4EF8-A342-C257C03A42EF}"/>
                      </a:ext>
                    </a:extLst>
                  </p:cNvPr>
                  <p:cNvSpPr txBox="1">
                    <a:spLocks noChangeArrowheads="1"/>
                  </p:cNvSpPr>
                  <p:nvPr/>
                </p:nvSpPr>
                <p:spPr bwMode="auto">
                  <a:xfrm>
                    <a:off x="4340" y="1769"/>
                    <a:ext cx="221" cy="286"/>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dirty="0">
                        <a:solidFill>
                          <a:srgbClr val="FF0000"/>
                        </a:solidFill>
                        <a:latin typeface="Gill Sans MT" pitchFamily="34" charset="0"/>
                      </a:rPr>
                      <a:t>2</a:t>
                    </a:r>
                  </a:p>
                </p:txBody>
              </p:sp>
            </p:grpSp>
            <p:grpSp>
              <p:nvGrpSpPr>
                <p:cNvPr id="22" name="Group 21">
                  <a:extLst>
                    <a:ext uri="{FF2B5EF4-FFF2-40B4-BE49-F238E27FC236}">
                      <a16:creationId xmlns:a16="http://schemas.microsoft.com/office/drawing/2014/main" id="{BDC69A41-176A-46C0-A72D-98B43F705CC5}"/>
                    </a:ext>
                  </a:extLst>
                </p:cNvPr>
                <p:cNvGrpSpPr>
                  <a:grpSpLocks/>
                </p:cNvGrpSpPr>
                <p:nvPr/>
              </p:nvGrpSpPr>
              <p:grpSpPr bwMode="auto">
                <a:xfrm>
                  <a:off x="2297" y="1522"/>
                  <a:ext cx="350" cy="309"/>
                  <a:chOff x="4288" y="1746"/>
                  <a:chExt cx="350" cy="309"/>
                </a:xfrm>
              </p:grpSpPr>
              <p:sp>
                <p:nvSpPr>
                  <p:cNvPr id="23" name="Oval 22">
                    <a:extLst>
                      <a:ext uri="{FF2B5EF4-FFF2-40B4-BE49-F238E27FC236}">
                        <a16:creationId xmlns:a16="http://schemas.microsoft.com/office/drawing/2014/main" id="{5A187220-32B2-4333-982A-5B9164CA3AD1}"/>
                      </a:ext>
                    </a:extLst>
                  </p:cNvPr>
                  <p:cNvSpPr>
                    <a:spLocks noChangeArrowheads="1"/>
                  </p:cNvSpPr>
                  <p:nvPr/>
                </p:nvSpPr>
                <p:spPr bwMode="auto">
                  <a:xfrm>
                    <a:off x="4288" y="1746"/>
                    <a:ext cx="350" cy="296"/>
                  </a:xfrm>
                  <a:prstGeom prst="ellipse">
                    <a:avLst/>
                  </a:prstGeom>
                  <a:solidFill>
                    <a:schemeClr val="accent2"/>
                  </a:solid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sp>
                <p:nvSpPr>
                  <p:cNvPr id="24" name="Text Box 22">
                    <a:extLst>
                      <a:ext uri="{FF2B5EF4-FFF2-40B4-BE49-F238E27FC236}">
                        <a16:creationId xmlns:a16="http://schemas.microsoft.com/office/drawing/2014/main" id="{67420E9B-C220-49C5-AD57-E95428423970}"/>
                      </a:ext>
                    </a:extLst>
                  </p:cNvPr>
                  <p:cNvSpPr txBox="1">
                    <a:spLocks noChangeArrowheads="1"/>
                  </p:cNvSpPr>
                  <p:nvPr/>
                </p:nvSpPr>
                <p:spPr bwMode="auto">
                  <a:xfrm>
                    <a:off x="4340" y="1769"/>
                    <a:ext cx="221" cy="286"/>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r"/>
                    <a:r>
                      <a:rPr lang="en-US" sz="1800">
                        <a:solidFill>
                          <a:srgbClr val="FF0000"/>
                        </a:solidFill>
                        <a:latin typeface="Gill Sans MT" pitchFamily="34" charset="0"/>
                      </a:rPr>
                      <a:t>3</a:t>
                    </a:r>
                  </a:p>
                </p:txBody>
              </p:sp>
            </p:grpSp>
          </p:grpSp>
          <p:sp>
            <p:nvSpPr>
              <p:cNvPr id="20" name="Line 23">
                <a:extLst>
                  <a:ext uri="{FF2B5EF4-FFF2-40B4-BE49-F238E27FC236}">
                    <a16:creationId xmlns:a16="http://schemas.microsoft.com/office/drawing/2014/main" id="{5D0700A4-BEF1-4DB9-A266-72D2B57FF294}"/>
                  </a:ext>
                </a:extLst>
              </p:cNvPr>
              <p:cNvSpPr>
                <a:spLocks noChangeShapeType="1"/>
              </p:cNvSpPr>
              <p:nvPr/>
            </p:nvSpPr>
            <p:spPr bwMode="auto">
              <a:xfrm flipH="1">
                <a:off x="2452" y="1814"/>
                <a:ext cx="134" cy="245"/>
              </a:xfrm>
              <a:prstGeom prst="line">
                <a:avLst/>
              </a:prstGeom>
              <a:no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sz="1800">
                  <a:solidFill>
                    <a:srgbClr val="FF0000"/>
                  </a:solidFill>
                </a:endParaRPr>
              </a:p>
            </p:txBody>
          </p:sp>
        </p:grpSp>
        <p:sp>
          <p:nvSpPr>
            <p:cNvPr id="9" name="Text Box 24">
              <a:extLst>
                <a:ext uri="{FF2B5EF4-FFF2-40B4-BE49-F238E27FC236}">
                  <a16:creationId xmlns:a16="http://schemas.microsoft.com/office/drawing/2014/main" id="{A6EC4E9C-5BAE-44FA-8AA3-2B44B09C50B5}"/>
                </a:ext>
              </a:extLst>
            </p:cNvPr>
            <p:cNvSpPr txBox="1">
              <a:spLocks noChangeArrowheads="1"/>
            </p:cNvSpPr>
            <p:nvPr/>
          </p:nvSpPr>
          <p:spPr bwMode="auto">
            <a:xfrm>
              <a:off x="2468" y="1300"/>
              <a:ext cx="551" cy="238"/>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400" dirty="0">
                  <a:solidFill>
                    <a:srgbClr val="FF0000"/>
                  </a:solidFill>
                  <a:latin typeface="Helvetica" panose="020B0604020202020204" pitchFamily="34" charset="0"/>
                  <a:cs typeface="Helvetica" panose="020B0604020202020204" pitchFamily="34" charset="0"/>
                </a:rPr>
                <a:t>x &gt;= y</a:t>
              </a:r>
            </a:p>
          </p:txBody>
        </p:sp>
        <p:sp>
          <p:nvSpPr>
            <p:cNvPr id="10" name="Text Box 25">
              <a:extLst>
                <a:ext uri="{FF2B5EF4-FFF2-40B4-BE49-F238E27FC236}">
                  <a16:creationId xmlns:a16="http://schemas.microsoft.com/office/drawing/2014/main" id="{0698B52A-D388-4686-A09F-0CD13F1D77E8}"/>
                </a:ext>
              </a:extLst>
            </p:cNvPr>
            <p:cNvSpPr txBox="1">
              <a:spLocks noChangeArrowheads="1"/>
            </p:cNvSpPr>
            <p:nvPr/>
          </p:nvSpPr>
          <p:spPr bwMode="auto">
            <a:xfrm>
              <a:off x="1804" y="1300"/>
              <a:ext cx="472" cy="238"/>
            </a:xfrm>
            <a:prstGeom prst="rect">
              <a:avLst/>
            </a:prstGeom>
            <a:noFill/>
            <a:ln w="12700">
              <a:noFill/>
              <a:miter lim="800000"/>
              <a:headEnd type="none" w="sm" len="sm"/>
              <a:tailEnd type="none" w="sm" len="sm"/>
            </a:ln>
          </p:spPr>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400" dirty="0">
                  <a:solidFill>
                    <a:srgbClr val="FF0000"/>
                  </a:solidFill>
                  <a:latin typeface="Helvetica" panose="020B0604020202020204" pitchFamily="34" charset="0"/>
                  <a:cs typeface="Helvetica" panose="020B0604020202020204" pitchFamily="34" charset="0"/>
                </a:rPr>
                <a:t>x &lt; y</a:t>
              </a:r>
            </a:p>
          </p:txBody>
        </p:sp>
        <p:sp>
          <p:nvSpPr>
            <p:cNvPr id="11" name="Text Box 26">
              <a:extLst>
                <a:ext uri="{FF2B5EF4-FFF2-40B4-BE49-F238E27FC236}">
                  <a16:creationId xmlns:a16="http://schemas.microsoft.com/office/drawing/2014/main" id="{2CD44490-D325-4B9B-A198-8F424D9D887A}"/>
                </a:ext>
              </a:extLst>
            </p:cNvPr>
            <p:cNvSpPr txBox="1">
              <a:spLocks noChangeArrowheads="1"/>
            </p:cNvSpPr>
            <p:nvPr/>
          </p:nvSpPr>
          <p:spPr bwMode="auto">
            <a:xfrm>
              <a:off x="2820" y="1598"/>
              <a:ext cx="472" cy="238"/>
            </a:xfrm>
            <a:prstGeom prst="rect">
              <a:avLst/>
            </a:prstGeom>
            <a:noFill/>
            <a:ln w="12700">
              <a:noFill/>
              <a:miter lim="800000"/>
              <a:headEnd type="none" w="sm" len="sm"/>
              <a:tailEnd type="none" w="sm" len="sm"/>
            </a:ln>
          </p:spPr>
          <p:txBody>
            <a:bodyPr>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spcBef>
                  <a:spcPct val="50000"/>
                </a:spcBef>
              </a:pPr>
              <a:r>
                <a:rPr lang="en-US" sz="1400">
                  <a:solidFill>
                    <a:srgbClr val="FF0000"/>
                  </a:solidFill>
                  <a:latin typeface="Helvetica" panose="020B0604020202020204" pitchFamily="34" charset="0"/>
                  <a:cs typeface="Helvetica" panose="020B0604020202020204" pitchFamily="34" charset="0"/>
                </a:rPr>
                <a:t>x = y</a:t>
              </a:r>
            </a:p>
          </p:txBody>
        </p:sp>
        <p:sp>
          <p:nvSpPr>
            <p:cNvPr id="12" name="Text Box 27">
              <a:extLst>
                <a:ext uri="{FF2B5EF4-FFF2-40B4-BE49-F238E27FC236}">
                  <a16:creationId xmlns:a16="http://schemas.microsoft.com/office/drawing/2014/main" id="{0720BC86-316E-4DE4-8B11-72CC6EF35E28}"/>
                </a:ext>
              </a:extLst>
            </p:cNvPr>
            <p:cNvSpPr txBox="1">
              <a:spLocks noChangeArrowheads="1"/>
            </p:cNvSpPr>
            <p:nvPr/>
          </p:nvSpPr>
          <p:spPr bwMode="auto">
            <a:xfrm>
              <a:off x="1163" y="1560"/>
              <a:ext cx="743" cy="321"/>
            </a:xfrm>
            <a:prstGeom prst="rect">
              <a:avLst/>
            </a:prstGeom>
            <a:noFill/>
            <a:ln w="12700">
              <a:noFill/>
              <a:miter lim="800000"/>
              <a:headEnd type="none" w="sm" len="sm"/>
              <a:tailEnd type="none" w="sm" len="sm"/>
            </a:ln>
          </p:spPr>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lgn="ctr">
                <a:lnSpc>
                  <a:spcPct val="50000"/>
                </a:lnSpc>
                <a:spcBef>
                  <a:spcPct val="50000"/>
                </a:spcBef>
              </a:pPr>
              <a:r>
                <a:rPr lang="en-US" sz="1400" dirty="0">
                  <a:solidFill>
                    <a:srgbClr val="FF0000"/>
                  </a:solidFill>
                  <a:latin typeface="Helvetica" panose="020B0604020202020204" pitchFamily="34" charset="0"/>
                  <a:cs typeface="Helvetica" panose="020B0604020202020204" pitchFamily="34" charset="0"/>
                </a:rPr>
                <a:t>y = 0</a:t>
              </a:r>
            </a:p>
            <a:p>
              <a:pPr algn="ctr">
                <a:lnSpc>
                  <a:spcPct val="50000"/>
                </a:lnSpc>
                <a:spcBef>
                  <a:spcPct val="50000"/>
                </a:spcBef>
              </a:pPr>
              <a:r>
                <a:rPr lang="en-US" sz="1400" dirty="0">
                  <a:solidFill>
                    <a:srgbClr val="FF0000"/>
                  </a:solidFill>
                  <a:latin typeface="Helvetica" panose="020B0604020202020204" pitchFamily="34" charset="0"/>
                  <a:cs typeface="Helvetica" panose="020B0604020202020204" pitchFamily="34" charset="0"/>
                </a:rPr>
                <a:t>x = x + 1</a:t>
              </a:r>
            </a:p>
          </p:txBody>
        </p:sp>
      </p:grpSp>
    </p:spTree>
    <p:extLst>
      <p:ext uri="{BB962C8B-B14F-4D97-AF65-F5344CB8AC3E}">
        <p14:creationId xmlns:p14="http://schemas.microsoft.com/office/powerpoint/2010/main" val="1759850887"/>
      </p:ext>
    </p:extLst>
  </p:cSld>
  <p:clrMapOvr>
    <a:masterClrMapping/>
  </p:clrMapOvr>
  <p:transition>
    <p:dissolv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45562E1C-A6D9-4F91-8938-0365B240EABF}" type="slidenum">
              <a:rPr lang="ja-JP" altLang="en-US"/>
              <a:pPr/>
              <a:t>80</a:t>
            </a:fld>
            <a:endParaRPr lang="en-US" altLang="ja-JP"/>
          </a:p>
        </p:txBody>
      </p:sp>
      <p:sp>
        <p:nvSpPr>
          <p:cNvPr id="1882114" name="Rectangle 2"/>
          <p:cNvSpPr>
            <a:spLocks noGrp="1" noChangeArrowheads="1"/>
          </p:cNvSpPr>
          <p:nvPr>
            <p:ph type="title"/>
          </p:nvPr>
        </p:nvSpPr>
        <p:spPr/>
        <p:txBody>
          <a:bodyPr/>
          <a:lstStyle/>
          <a:p>
            <a:r>
              <a:rPr lang="en-CA"/>
              <a:t>Example: Code Based</a:t>
            </a:r>
          </a:p>
        </p:txBody>
      </p:sp>
      <p:sp>
        <p:nvSpPr>
          <p:cNvPr id="1882115" name="Text Box 3"/>
          <p:cNvSpPr txBox="1">
            <a:spLocks noChangeArrowheads="1"/>
          </p:cNvSpPr>
          <p:nvPr/>
        </p:nvSpPr>
        <p:spPr bwMode="auto">
          <a:xfrm>
            <a:off x="1116013" y="1773238"/>
            <a:ext cx="6808787" cy="3101975"/>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folHlink"/>
              </a:buClr>
              <a:buSzPct val="60000"/>
              <a:buFont typeface="Wingdings" pitchFamily="2" charset="2"/>
              <a:buNone/>
            </a:pPr>
            <a:r>
              <a:rPr lang="en-US" altLang="ja-JP" sz="1600">
                <a:solidFill>
                  <a:srgbClr val="0000FF"/>
                </a:solidFill>
                <a:latin typeface="Lucida Sans Typewriter" pitchFamily="49" charset="0"/>
                <a:ea typeface="MS UI Gothic" pitchFamily="34" charset="-128"/>
              </a:rPr>
              <a:t>#include &lt;stdio.h&gt; </a:t>
            </a:r>
            <a:endParaRPr lang="en-US" altLang="ja-JP" sz="1600">
              <a:solidFill>
                <a:srgbClr val="0000FF"/>
              </a:solidFill>
              <a:latin typeface="Arial" charset="0"/>
              <a:ea typeface="MS UI Gothic" pitchFamily="34" charset="-128"/>
            </a:endParaRPr>
          </a:p>
          <a:p>
            <a:pPr marL="342900" indent="-342900" algn="just">
              <a:spcBef>
                <a:spcPct val="20000"/>
              </a:spcBef>
              <a:buClr>
                <a:schemeClr val="folHlink"/>
              </a:buClr>
              <a:buSzPct val="60000"/>
              <a:buFont typeface="Wingdings" pitchFamily="2" charset="2"/>
              <a:buNone/>
            </a:pPr>
            <a:r>
              <a:rPr lang="en-US" altLang="ja-JP" sz="1600">
                <a:solidFill>
                  <a:srgbClr val="0000FF"/>
                </a:solidFill>
                <a:latin typeface="Lucida Sans Typewriter" pitchFamily="49" charset="0"/>
                <a:ea typeface="MS UI Gothic" pitchFamily="34" charset="-128"/>
              </a:rPr>
              <a:t>main()  </a:t>
            </a:r>
          </a:p>
          <a:p>
            <a:pPr marL="342900" indent="-342900" algn="just">
              <a:spcBef>
                <a:spcPct val="20000"/>
              </a:spcBef>
              <a:buClr>
                <a:schemeClr val="folHlink"/>
              </a:buClr>
              <a:buSzPct val="60000"/>
              <a:buFont typeface="Wingdings" pitchFamily="2" charset="2"/>
              <a:buNone/>
            </a:pPr>
            <a:r>
              <a:rPr lang="en-US" altLang="ja-JP" sz="1600">
                <a:solidFill>
                  <a:srgbClr val="0000FF"/>
                </a:solidFill>
                <a:latin typeface="Arial" charset="0"/>
                <a:ea typeface="MS UI Gothic" pitchFamily="34" charset="-128"/>
              </a:rPr>
              <a:t>{</a:t>
            </a:r>
          </a:p>
          <a:p>
            <a:pPr marL="342900" indent="-342900" algn="just">
              <a:spcBef>
                <a:spcPct val="20000"/>
              </a:spcBef>
              <a:buClr>
                <a:schemeClr val="folHlink"/>
              </a:buClr>
              <a:buSzPct val="60000"/>
              <a:buFont typeface="Wingdings" pitchFamily="2" charset="2"/>
              <a:buNone/>
            </a:pPr>
            <a:r>
              <a:rPr lang="en-US" altLang="ja-JP" sz="1600">
                <a:solidFill>
                  <a:srgbClr val="0000FF"/>
                </a:solidFill>
                <a:latin typeface="Lucida Sans Typewriter" pitchFamily="49" charset="0"/>
                <a:ea typeface="MS UI Gothic" pitchFamily="34" charset="-128"/>
              </a:rPr>
              <a:t>int a ;</a:t>
            </a:r>
          </a:p>
          <a:p>
            <a:pPr marL="342900" indent="-342900" algn="just">
              <a:spcBef>
                <a:spcPct val="20000"/>
              </a:spcBef>
              <a:buClr>
                <a:schemeClr val="folHlink"/>
              </a:buClr>
              <a:buSzPct val="60000"/>
              <a:buFont typeface="Wingdings" pitchFamily="2" charset="2"/>
              <a:buNone/>
            </a:pPr>
            <a:r>
              <a:rPr lang="en-US" altLang="ja-JP" sz="1600">
                <a:solidFill>
                  <a:srgbClr val="0000FF"/>
                </a:solidFill>
                <a:latin typeface="Lucida Sans Typewriter" pitchFamily="49" charset="0"/>
                <a:ea typeface="MS UI Gothic" pitchFamily="34" charset="-128"/>
              </a:rPr>
              <a:t>scanf (“%d”, &amp;a);</a:t>
            </a:r>
          </a:p>
          <a:p>
            <a:pPr marL="342900" indent="-342900" algn="just">
              <a:spcBef>
                <a:spcPct val="20000"/>
              </a:spcBef>
              <a:buClr>
                <a:schemeClr val="folHlink"/>
              </a:buClr>
              <a:buSzPct val="60000"/>
              <a:buFont typeface="Wingdings" pitchFamily="2" charset="2"/>
              <a:buNone/>
            </a:pPr>
            <a:r>
              <a:rPr lang="en-US" altLang="ja-JP" sz="1600">
                <a:solidFill>
                  <a:schemeClr val="folHlink"/>
                </a:solidFill>
                <a:latin typeface="Lucida Sans Typewriter" pitchFamily="49" charset="0"/>
                <a:ea typeface="MS UI Gothic" pitchFamily="34" charset="-128"/>
              </a:rPr>
              <a:t>if</a:t>
            </a:r>
            <a:r>
              <a:rPr lang="en-US" altLang="ja-JP" sz="1600">
                <a:solidFill>
                  <a:srgbClr val="0000FF"/>
                </a:solidFill>
                <a:latin typeface="Lucida Sans Typewriter" pitchFamily="49" charset="0"/>
                <a:ea typeface="MS UI Gothic" pitchFamily="34" charset="-128"/>
              </a:rPr>
              <a:t> ( a &gt;= 10 )</a:t>
            </a:r>
          </a:p>
          <a:p>
            <a:pPr lvl="1" algn="just">
              <a:spcBef>
                <a:spcPct val="20000"/>
              </a:spcBef>
              <a:buClr>
                <a:schemeClr val="folHlink"/>
              </a:buClr>
              <a:buSzPct val="60000"/>
              <a:buFont typeface="Wingdings" pitchFamily="2" charset="2"/>
              <a:buNone/>
            </a:pPr>
            <a:r>
              <a:rPr lang="en-US" altLang="ja-JP" sz="1600">
                <a:solidFill>
                  <a:schemeClr val="folHlink"/>
                </a:solidFill>
                <a:latin typeface="Lucida Sans Typewriter" pitchFamily="49" charset="0"/>
                <a:ea typeface="MS UI Gothic" pitchFamily="34" charset="-128"/>
              </a:rPr>
              <a:t>if</a:t>
            </a:r>
            <a:r>
              <a:rPr lang="en-US" altLang="ja-JP" sz="1600">
                <a:solidFill>
                  <a:srgbClr val="0000FF"/>
                </a:solidFill>
                <a:latin typeface="Lucida Sans Typewriter" pitchFamily="49" charset="0"/>
                <a:ea typeface="MS UI Gothic" pitchFamily="34" charset="-128"/>
              </a:rPr>
              <a:t> ( a &lt; 20 ) </a:t>
            </a:r>
            <a:r>
              <a:rPr lang="en-US" altLang="ja-JP" sz="1600">
                <a:solidFill>
                  <a:srgbClr val="0000FF"/>
                </a:solidFill>
                <a:latin typeface="Arial" charset="0"/>
                <a:ea typeface="MS UI Gothic" pitchFamily="34" charset="-128"/>
              </a:rPr>
              <a:t>	</a:t>
            </a:r>
            <a:r>
              <a:rPr lang="en-US" altLang="ja-JP" sz="1600">
                <a:solidFill>
                  <a:srgbClr val="0000FF"/>
                </a:solidFill>
                <a:latin typeface="Lucida Sans Typewriter" pitchFamily="49" charset="0"/>
                <a:ea typeface="MS UI Gothic" pitchFamily="34" charset="-128"/>
              </a:rPr>
              <a:t>printf ("10 &lt; a&lt; 20 %d\n" , a); </a:t>
            </a:r>
          </a:p>
          <a:p>
            <a:pPr lvl="1" algn="just">
              <a:spcBef>
                <a:spcPct val="20000"/>
              </a:spcBef>
              <a:buClr>
                <a:schemeClr val="folHlink"/>
              </a:buClr>
              <a:buSzPct val="60000"/>
              <a:buFont typeface="Wingdings" pitchFamily="2" charset="2"/>
              <a:buNone/>
            </a:pPr>
            <a:r>
              <a:rPr lang="en-US" altLang="ja-JP" sz="1600">
                <a:solidFill>
                  <a:srgbClr val="0000FF"/>
                </a:solidFill>
                <a:latin typeface="Lucida Sans Typewriter" pitchFamily="49" charset="0"/>
                <a:ea typeface="MS UI Gothic" pitchFamily="34" charset="-128"/>
              </a:rPr>
              <a:t>else	 </a:t>
            </a:r>
            <a:r>
              <a:rPr lang="en-US" altLang="ja-JP" sz="1600">
                <a:solidFill>
                  <a:srgbClr val="0000FF"/>
                </a:solidFill>
                <a:latin typeface="Arial" charset="0"/>
                <a:ea typeface="MS UI Gothic" pitchFamily="34" charset="-128"/>
              </a:rPr>
              <a:t>	</a:t>
            </a:r>
            <a:r>
              <a:rPr lang="en-US" altLang="ja-JP" sz="1600">
                <a:solidFill>
                  <a:srgbClr val="0000FF"/>
                </a:solidFill>
                <a:latin typeface="Lucida Sans Typewriter" pitchFamily="49" charset="0"/>
                <a:ea typeface="MS UI Gothic" pitchFamily="34" charset="-128"/>
              </a:rPr>
              <a:t>printf ("a &gt;= 20    %d\n" , a);</a:t>
            </a:r>
          </a:p>
          <a:p>
            <a:pPr marL="342900" indent="-342900" algn="just">
              <a:spcBef>
                <a:spcPct val="20000"/>
              </a:spcBef>
              <a:buClr>
                <a:schemeClr val="folHlink"/>
              </a:buClr>
              <a:buSzPct val="60000"/>
              <a:buFont typeface="Wingdings" pitchFamily="2" charset="2"/>
              <a:buNone/>
            </a:pPr>
            <a:r>
              <a:rPr lang="en-US" altLang="ja-JP" sz="1600">
                <a:solidFill>
                  <a:srgbClr val="0000FF"/>
                </a:solidFill>
                <a:latin typeface="Lucida Sans Typewriter" pitchFamily="49" charset="0"/>
                <a:ea typeface="MS UI Gothic" pitchFamily="34" charset="-128"/>
              </a:rPr>
              <a:t>else </a:t>
            </a:r>
            <a:r>
              <a:rPr lang="en-US" altLang="ja-JP" sz="1600">
                <a:solidFill>
                  <a:srgbClr val="0000FF"/>
                </a:solidFill>
                <a:latin typeface="Arial" charset="0"/>
                <a:ea typeface="MS UI Gothic" pitchFamily="34" charset="-128"/>
              </a:rPr>
              <a:t>			</a:t>
            </a:r>
            <a:r>
              <a:rPr lang="en-US" altLang="ja-JP" sz="1600">
                <a:solidFill>
                  <a:srgbClr val="0000FF"/>
                </a:solidFill>
                <a:latin typeface="Lucida Sans Typewriter" pitchFamily="49" charset="0"/>
                <a:ea typeface="MS UI Gothic" pitchFamily="34" charset="-128"/>
              </a:rPr>
              <a:t>printf ("a &lt;= 10    %d\n" , a);</a:t>
            </a:r>
          </a:p>
          <a:p>
            <a:pPr marL="342900" indent="-342900" algn="just">
              <a:spcBef>
                <a:spcPct val="20000"/>
              </a:spcBef>
              <a:buClr>
                <a:schemeClr val="folHlink"/>
              </a:buClr>
              <a:buSzPct val="60000"/>
              <a:buFont typeface="Wingdings" pitchFamily="2" charset="2"/>
              <a:buNone/>
            </a:pPr>
            <a:r>
              <a:rPr lang="en-US" altLang="ja-JP" sz="1600">
                <a:solidFill>
                  <a:srgbClr val="0000FF"/>
                </a:solidFill>
                <a:latin typeface="Arial" charset="0"/>
                <a:ea typeface="MS UI Gothic" pitchFamily="34" charset="-128"/>
              </a:rPr>
              <a:t>}</a:t>
            </a:r>
            <a:endParaRPr lang="en-CA" sz="4000" b="0"/>
          </a:p>
        </p:txBody>
      </p:sp>
      <p:sp>
        <p:nvSpPr>
          <p:cNvPr id="1882116" name="Rectangle 4"/>
          <p:cNvSpPr>
            <a:spLocks noChangeArrowheads="1"/>
          </p:cNvSpPr>
          <p:nvPr/>
        </p:nvSpPr>
        <p:spPr bwMode="auto">
          <a:xfrm>
            <a:off x="2771775" y="5094288"/>
            <a:ext cx="2335213" cy="519112"/>
          </a:xfrm>
          <a:prstGeom prst="rect">
            <a:avLst/>
          </a:prstGeom>
          <a:noFill/>
          <a:ln w="9525" algn="ctr">
            <a:noFill/>
            <a:miter lim="800000"/>
            <a:headEnd/>
            <a:tailEnd/>
          </a:ln>
          <a:effectLst/>
        </p:spPr>
        <p:txBody>
          <a:bodyPr wrap="none">
            <a:spAutoFit/>
          </a:bodyPr>
          <a:lstStyle/>
          <a:p>
            <a:pPr marL="342900" indent="-342900">
              <a:spcBef>
                <a:spcPct val="20000"/>
              </a:spcBef>
              <a:buClr>
                <a:schemeClr val="folHlink"/>
              </a:buClr>
              <a:buSzPct val="60000"/>
              <a:buFont typeface="Wingdings" pitchFamily="2" charset="2"/>
              <a:buNone/>
            </a:pPr>
            <a:r>
              <a:rPr lang="en-US" altLang="ja-JP" sz="2800" i="1">
                <a:solidFill>
                  <a:srgbClr val="FF0000"/>
                </a:solidFill>
                <a:latin typeface="Times New Roman" pitchFamily="18" charset="0"/>
              </a:rPr>
              <a:t>v(G) = 1+2 = 3</a:t>
            </a:r>
            <a:endParaRPr lang="en-CA" sz="2800" i="1">
              <a:solidFill>
                <a:srgbClr val="FF0000"/>
              </a:solidFill>
              <a:latin typeface="Times New Roman" pitchFamily="18" charset="0"/>
            </a:endParaRPr>
          </a:p>
        </p:txBody>
      </p:sp>
    </p:spTree>
    <p:extLst>
      <p:ext uri="{BB962C8B-B14F-4D97-AF65-F5344CB8AC3E}">
        <p14:creationId xmlns:p14="http://schemas.microsoft.com/office/powerpoint/2010/main" val="18471468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882115">
                                            <p:txEl>
                                              <p:pRg st="5" end="5"/>
                                            </p:txEl>
                                          </p:spTgt>
                                        </p:tgtEl>
                                        <p:attrNameLst>
                                          <p:attrName>style.color</p:attrName>
                                        </p:attrNameLst>
                                      </p:cBhvr>
                                      <p:to>
                                        <a:srgbClr val="80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1882115">
                                            <p:txEl>
                                              <p:pRg st="6" end="6"/>
                                            </p:txEl>
                                          </p:spTgt>
                                        </p:tgtEl>
                                        <p:attrNameLst>
                                          <p:attrName>style.color</p:attrName>
                                        </p:attrNameLst>
                                      </p:cBhvr>
                                      <p:to>
                                        <a:srgbClr val="80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82116"/>
                                        </p:tgtEl>
                                        <p:attrNameLst>
                                          <p:attrName>style.visibility</p:attrName>
                                        </p:attrNameLst>
                                      </p:cBhvr>
                                      <p:to>
                                        <p:strVal val="visible"/>
                                      </p:to>
                                    </p:set>
                                    <p:animEffect transition="in" filter="dissolve">
                                      <p:cBhvr>
                                        <p:cTn id="15" dur="500"/>
                                        <p:tgtEl>
                                          <p:spTgt spid="1882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211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4489B055-82C3-41AA-AC9C-E9555B8DBE1D}" type="slidenum">
              <a:rPr lang="ja-JP" altLang="en-US"/>
              <a:pPr/>
              <a:t>81</a:t>
            </a:fld>
            <a:endParaRPr lang="en-US" altLang="ja-JP"/>
          </a:p>
        </p:txBody>
      </p:sp>
      <p:sp>
        <p:nvSpPr>
          <p:cNvPr id="1883138" name="Rectangle 2"/>
          <p:cNvSpPr>
            <a:spLocks noGrp="1" noChangeArrowheads="1"/>
          </p:cNvSpPr>
          <p:nvPr>
            <p:ph type="title"/>
          </p:nvPr>
        </p:nvSpPr>
        <p:spPr/>
        <p:txBody>
          <a:bodyPr/>
          <a:lstStyle/>
          <a:p>
            <a:r>
              <a:rPr lang="en-CA"/>
              <a:t>Example: Graph Based</a:t>
            </a:r>
          </a:p>
        </p:txBody>
      </p:sp>
      <p:pic>
        <p:nvPicPr>
          <p:cNvPr id="1883139" name="Picture 3" descr="fig02"/>
          <p:cNvPicPr>
            <a:picLocks noGrp="1" noChangeAspect="1" noChangeArrowheads="1"/>
          </p:cNvPicPr>
          <p:nvPr>
            <p:ph idx="1"/>
          </p:nvPr>
        </p:nvPicPr>
        <p:blipFill>
          <a:blip r:embed="rId2"/>
          <a:srcRect/>
          <a:stretch>
            <a:fillRect/>
          </a:stretch>
        </p:blipFill>
        <p:spPr>
          <a:xfrm>
            <a:off x="1258888" y="1557338"/>
            <a:ext cx="3141662" cy="4371992"/>
          </a:xfrm>
          <a:noFill/>
          <a:ln/>
        </p:spPr>
      </p:pic>
      <p:sp>
        <p:nvSpPr>
          <p:cNvPr id="1883140" name="Rectangle 4"/>
          <p:cNvSpPr>
            <a:spLocks noChangeArrowheads="1"/>
          </p:cNvSpPr>
          <p:nvPr/>
        </p:nvSpPr>
        <p:spPr bwMode="auto">
          <a:xfrm>
            <a:off x="4716463" y="1922463"/>
            <a:ext cx="3960812" cy="2227262"/>
          </a:xfrm>
          <a:prstGeom prst="rect">
            <a:avLst/>
          </a:prstGeom>
          <a:noFill/>
          <a:ln w="9525" algn="ctr">
            <a:noFill/>
            <a:miter lim="800000"/>
            <a:headEnd/>
            <a:tailEnd/>
          </a:ln>
          <a:effectLst/>
        </p:spPr>
        <p:txBody>
          <a:bodyPr anchor="ctr">
            <a:spAutoFit/>
          </a:bodyPr>
          <a:lstStyle/>
          <a:p>
            <a:pPr eaLnBrk="0" hangingPunct="0"/>
            <a:r>
              <a:rPr kumimoji="0" lang="en-CA" altLang="ja-JP" sz="2800" i="1">
                <a:latin typeface="Times New Roman" pitchFamily="18" charset="0"/>
              </a:rPr>
              <a:t>v(G) = 16 – 13 + 2 = 5</a:t>
            </a:r>
            <a:r>
              <a:rPr kumimoji="0" lang="en-CA" altLang="ja-JP" sz="2800" i="1"/>
              <a:t> </a:t>
            </a:r>
          </a:p>
          <a:p>
            <a:pPr eaLnBrk="0" hangingPunct="0"/>
            <a:endParaRPr kumimoji="0" lang="en-CA" altLang="ja-JP" sz="2800" i="1">
              <a:latin typeface="Times New Roman" pitchFamily="18" charset="0"/>
              <a:cs typeface="Times New Roman" pitchFamily="18" charset="0"/>
            </a:endParaRPr>
          </a:p>
          <a:p>
            <a:pPr eaLnBrk="0" hangingPunct="0"/>
            <a:r>
              <a:rPr kumimoji="0" lang="en-CA" altLang="ja-JP" sz="2800" i="1">
                <a:latin typeface="Times New Roman" pitchFamily="18" charset="0"/>
                <a:cs typeface="Times New Roman" pitchFamily="18" charset="0"/>
              </a:rPr>
              <a:t>or</a:t>
            </a:r>
          </a:p>
          <a:p>
            <a:pPr eaLnBrk="0" hangingPunct="0"/>
            <a:endParaRPr kumimoji="0" lang="en-CA" altLang="ja-JP" sz="2800" i="1">
              <a:latin typeface="Times New Roman" pitchFamily="18" charset="0"/>
            </a:endParaRPr>
          </a:p>
          <a:p>
            <a:pPr eaLnBrk="0" hangingPunct="0"/>
            <a:r>
              <a:rPr kumimoji="0" lang="en-CA" altLang="ja-JP" sz="2800" i="1">
                <a:latin typeface="Times New Roman" pitchFamily="18" charset="0"/>
              </a:rPr>
              <a:t>v(G) = 4 +1 = 5</a:t>
            </a:r>
            <a:r>
              <a:rPr kumimoji="0" lang="en-CA" altLang="ja-JP" sz="2800" b="0"/>
              <a:t> </a:t>
            </a:r>
          </a:p>
        </p:txBody>
      </p:sp>
      <p:grpSp>
        <p:nvGrpSpPr>
          <p:cNvPr id="12" name="Group 11"/>
          <p:cNvGrpSpPr/>
          <p:nvPr/>
        </p:nvGrpSpPr>
        <p:grpSpPr>
          <a:xfrm>
            <a:off x="2214546" y="2285992"/>
            <a:ext cx="1571636" cy="1500198"/>
            <a:chOff x="2214546" y="2285992"/>
            <a:chExt cx="1571636" cy="1500198"/>
          </a:xfrm>
          <a:solidFill>
            <a:srgbClr val="92D050"/>
          </a:solidFill>
        </p:grpSpPr>
        <p:sp>
          <p:nvSpPr>
            <p:cNvPr id="8" name="Diamond 7"/>
            <p:cNvSpPr/>
            <p:nvPr/>
          </p:nvSpPr>
          <p:spPr bwMode="auto">
            <a:xfrm>
              <a:off x="2214546" y="2285992"/>
              <a:ext cx="357190" cy="357190"/>
            </a:xfrm>
            <a:prstGeom prst="diamond">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
          <p:nvSpPr>
            <p:cNvPr id="9" name="Diamond 8"/>
            <p:cNvSpPr/>
            <p:nvPr/>
          </p:nvSpPr>
          <p:spPr bwMode="auto">
            <a:xfrm>
              <a:off x="2214546" y="3000372"/>
              <a:ext cx="357190" cy="357190"/>
            </a:xfrm>
            <a:prstGeom prst="diamond">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
          <p:nvSpPr>
            <p:cNvPr id="10" name="Diamond 9"/>
            <p:cNvSpPr/>
            <p:nvPr/>
          </p:nvSpPr>
          <p:spPr bwMode="auto">
            <a:xfrm>
              <a:off x="3428992" y="2714620"/>
              <a:ext cx="357190" cy="357190"/>
            </a:xfrm>
            <a:prstGeom prst="diamond">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sp>
          <p:nvSpPr>
            <p:cNvPr id="11" name="Diamond 10"/>
            <p:cNvSpPr/>
            <p:nvPr/>
          </p:nvSpPr>
          <p:spPr bwMode="auto">
            <a:xfrm>
              <a:off x="2714612" y="3429000"/>
              <a:ext cx="357190" cy="357190"/>
            </a:xfrm>
            <a:prstGeom prst="diamond">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CA" sz="2400" b="1" i="0" u="none" strike="noStrike" cap="none" normalizeH="0" baseline="0">
                <a:ln>
                  <a:noFill/>
                </a:ln>
                <a:solidFill>
                  <a:schemeClr val="tx1"/>
                </a:solidFill>
                <a:effectLst/>
                <a:latin typeface="Tahoma" pitchFamily="34" charset="0"/>
                <a:ea typeface="ＭＳ Ｐゴシック" pitchFamily="34" charset="-128"/>
              </a:endParaRPr>
            </a:p>
          </p:txBody>
        </p:sp>
      </p:grpSp>
    </p:spTree>
    <p:extLst>
      <p:ext uri="{BB962C8B-B14F-4D97-AF65-F5344CB8AC3E}">
        <p14:creationId xmlns:p14="http://schemas.microsoft.com/office/powerpoint/2010/main" val="374056492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83140">
                                            <p:txEl>
                                              <p:pRg st="0" end="0"/>
                                            </p:txEl>
                                          </p:spTgt>
                                        </p:tgtEl>
                                        <p:attrNameLst>
                                          <p:attrName>style.visibility</p:attrName>
                                        </p:attrNameLst>
                                      </p:cBhvr>
                                      <p:to>
                                        <p:strVal val="visible"/>
                                      </p:to>
                                    </p:set>
                                    <p:animEffect transition="in" filter="dissolve">
                                      <p:cBhvr>
                                        <p:cTn id="7" dur="500"/>
                                        <p:tgtEl>
                                          <p:spTgt spid="1883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nodeType="withEffect">
                                  <p:stCondLst>
                                    <p:cond delay="0"/>
                                  </p:stCondLst>
                                  <p:childTnLst>
                                    <p:set>
                                      <p:cBhvr>
                                        <p:cTn id="14" dur="1" fill="hold">
                                          <p:stCondLst>
                                            <p:cond delay="0"/>
                                          </p:stCondLst>
                                        </p:cTn>
                                        <p:tgtEl>
                                          <p:spTgt spid="1883140">
                                            <p:txEl>
                                              <p:pRg st="2" end="2"/>
                                            </p:txEl>
                                          </p:spTgt>
                                        </p:tgtEl>
                                        <p:attrNameLst>
                                          <p:attrName>style.visibility</p:attrName>
                                        </p:attrNameLst>
                                      </p:cBhvr>
                                      <p:to>
                                        <p:strVal val="visible"/>
                                      </p:to>
                                    </p:set>
                                    <p:animEffect transition="in" filter="dissolve">
                                      <p:cBhvr>
                                        <p:cTn id="15" dur="500"/>
                                        <p:tgtEl>
                                          <p:spTgt spid="1883140">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883140">
                                            <p:txEl>
                                              <p:pRg st="4" end="4"/>
                                            </p:txEl>
                                          </p:spTgt>
                                        </p:tgtEl>
                                        <p:attrNameLst>
                                          <p:attrName>style.visibility</p:attrName>
                                        </p:attrNameLst>
                                      </p:cBhvr>
                                      <p:to>
                                        <p:strVal val="visible"/>
                                      </p:to>
                                    </p:set>
                                    <p:animEffect transition="in" filter="dissolve">
                                      <p:cBhvr>
                                        <p:cTn id="18" dur="500"/>
                                        <p:tgtEl>
                                          <p:spTgt spid="18831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1</a:t>
            </a:r>
          </a:p>
        </p:txBody>
      </p:sp>
      <p:sp>
        <p:nvSpPr>
          <p:cNvPr id="3" name="Content Placeholder 2"/>
          <p:cNvSpPr>
            <a:spLocks noGrp="1"/>
          </p:cNvSpPr>
          <p:nvPr>
            <p:ph idx="1"/>
          </p:nvPr>
        </p:nvSpPr>
        <p:spPr>
          <a:xfrm>
            <a:off x="900113" y="1560513"/>
            <a:ext cx="3100383" cy="4532312"/>
          </a:xfrm>
        </p:spPr>
        <p:txBody>
          <a:bodyPr/>
          <a:lstStyle/>
          <a:p>
            <a:r>
              <a:rPr lang="en-CA" dirty="0"/>
              <a:t>Determine </a:t>
            </a:r>
            <a:r>
              <a:rPr lang="en-CA" dirty="0" err="1"/>
              <a:t>cyclomatic</a:t>
            </a:r>
            <a:r>
              <a:rPr lang="en-CA" dirty="0"/>
              <a:t> complexity for the following program:</a:t>
            </a:r>
          </a:p>
          <a:p>
            <a:endParaRPr lang="en-CA"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08A2833-6EC9-476C-83C2-29C379D9A90A}" type="slidenum">
              <a:rPr lang="ja-JP" altLang="en-US" smtClean="0"/>
              <a:pPr/>
              <a:t>82</a:t>
            </a:fld>
            <a:endParaRPr lang="en-US" altLang="ja-JP"/>
          </a:p>
        </p:txBody>
      </p:sp>
      <p:sp>
        <p:nvSpPr>
          <p:cNvPr id="7" name="TextBox 6"/>
          <p:cNvSpPr txBox="1"/>
          <p:nvPr/>
        </p:nvSpPr>
        <p:spPr>
          <a:xfrm>
            <a:off x="4286248" y="520086"/>
            <a:ext cx="4500594" cy="5909310"/>
          </a:xfrm>
          <a:prstGeom prst="rect">
            <a:avLst/>
          </a:prstGeom>
          <a:solidFill>
            <a:srgbClr val="EAEAEA"/>
          </a:solidFill>
        </p:spPr>
        <p:txBody>
          <a:bodyPr wrap="square" rtlCol="0">
            <a:spAutoFit/>
          </a:bodyPr>
          <a:lstStyle/>
          <a:p>
            <a:r>
              <a:rPr lang="en-CA" sz="900" dirty="0"/>
              <a:t>01. import </a:t>
            </a:r>
            <a:r>
              <a:rPr lang="en-CA" sz="900" dirty="0" err="1"/>
              <a:t>java.util</a:t>
            </a:r>
            <a:r>
              <a:rPr lang="en-CA" sz="900" dirty="0"/>
              <a:t>.*;</a:t>
            </a:r>
          </a:p>
          <a:p>
            <a:r>
              <a:rPr lang="en-CA" sz="900" dirty="0"/>
              <a:t>02. public class </a:t>
            </a:r>
            <a:r>
              <a:rPr lang="en-CA" sz="900" dirty="0" err="1"/>
              <a:t>CalendarTest</a:t>
            </a:r>
            <a:endParaRPr lang="en-CA" sz="900" dirty="0"/>
          </a:p>
          <a:p>
            <a:r>
              <a:rPr lang="en-CA" sz="900" dirty="0"/>
              <a:t>03. {</a:t>
            </a:r>
          </a:p>
          <a:p>
            <a:r>
              <a:rPr lang="en-CA" sz="900" dirty="0"/>
              <a:t>04. public static void main(String[] </a:t>
            </a:r>
            <a:r>
              <a:rPr lang="en-CA" sz="900" dirty="0" err="1"/>
              <a:t>args</a:t>
            </a:r>
            <a:r>
              <a:rPr lang="en-CA" sz="900" dirty="0"/>
              <a:t>)</a:t>
            </a:r>
          </a:p>
          <a:p>
            <a:r>
              <a:rPr lang="en-CA" sz="900" dirty="0"/>
              <a:t>05. {</a:t>
            </a:r>
          </a:p>
          <a:p>
            <a:r>
              <a:rPr lang="en-CA" sz="900" dirty="0"/>
              <a:t>06. // construct d as current date</a:t>
            </a:r>
          </a:p>
          <a:p>
            <a:r>
              <a:rPr lang="en-CA" sz="900" dirty="0"/>
              <a:t>07. </a:t>
            </a:r>
            <a:r>
              <a:rPr lang="en-CA" sz="900" dirty="0" err="1"/>
              <a:t>GregorianCalendar</a:t>
            </a:r>
            <a:r>
              <a:rPr lang="en-CA" sz="900" dirty="0"/>
              <a:t> d = new </a:t>
            </a:r>
            <a:r>
              <a:rPr lang="en-CA" sz="900" dirty="0" err="1"/>
              <a:t>GregorianCalendar</a:t>
            </a:r>
            <a:r>
              <a:rPr lang="en-CA" sz="900" dirty="0"/>
              <a:t>();</a:t>
            </a:r>
          </a:p>
          <a:p>
            <a:r>
              <a:rPr lang="en-CA" sz="900" dirty="0"/>
              <a:t>08. </a:t>
            </a:r>
            <a:r>
              <a:rPr lang="en-CA" sz="900" dirty="0" err="1"/>
              <a:t>int</a:t>
            </a:r>
            <a:r>
              <a:rPr lang="en-CA" sz="900" dirty="0"/>
              <a:t> today = </a:t>
            </a:r>
            <a:r>
              <a:rPr lang="en-CA" sz="900" dirty="0" err="1"/>
              <a:t>d.get</a:t>
            </a:r>
            <a:r>
              <a:rPr lang="en-CA" sz="900" dirty="0"/>
              <a:t>(</a:t>
            </a:r>
            <a:r>
              <a:rPr lang="en-CA" sz="900" dirty="0" err="1"/>
              <a:t>Calendar.DAY_OF_MONTH</a:t>
            </a:r>
            <a:r>
              <a:rPr lang="en-CA" sz="900" dirty="0"/>
              <a:t>);</a:t>
            </a:r>
          </a:p>
          <a:p>
            <a:r>
              <a:rPr lang="en-CA" sz="900" dirty="0"/>
              <a:t>09. </a:t>
            </a:r>
            <a:r>
              <a:rPr lang="en-CA" sz="900" dirty="0" err="1"/>
              <a:t>int</a:t>
            </a:r>
            <a:r>
              <a:rPr lang="en-CA" sz="900" dirty="0"/>
              <a:t> month = </a:t>
            </a:r>
            <a:r>
              <a:rPr lang="en-CA" sz="900" dirty="0" err="1"/>
              <a:t>d.get</a:t>
            </a:r>
            <a:r>
              <a:rPr lang="en-CA" sz="900" dirty="0"/>
              <a:t>(</a:t>
            </a:r>
            <a:r>
              <a:rPr lang="en-CA" sz="900" dirty="0" err="1"/>
              <a:t>Calendar.MONTH</a:t>
            </a:r>
            <a:r>
              <a:rPr lang="en-CA" sz="900" dirty="0"/>
              <a:t>);</a:t>
            </a:r>
          </a:p>
          <a:p>
            <a:r>
              <a:rPr lang="en-CA" sz="900" dirty="0"/>
              <a:t>10. // set d to start date of the month</a:t>
            </a:r>
          </a:p>
          <a:p>
            <a:r>
              <a:rPr lang="en-CA" sz="900" dirty="0"/>
              <a:t>11. </a:t>
            </a:r>
            <a:r>
              <a:rPr lang="en-CA" sz="900" dirty="0" err="1"/>
              <a:t>d.set</a:t>
            </a:r>
            <a:r>
              <a:rPr lang="en-CA" sz="900" dirty="0"/>
              <a:t>(</a:t>
            </a:r>
            <a:r>
              <a:rPr lang="en-CA" sz="900" dirty="0" err="1"/>
              <a:t>Calendar.DAY_OF_MONTH</a:t>
            </a:r>
            <a:r>
              <a:rPr lang="en-CA" sz="900" dirty="0"/>
              <a:t>, 1);</a:t>
            </a:r>
          </a:p>
          <a:p>
            <a:r>
              <a:rPr lang="en-CA" sz="900" dirty="0"/>
              <a:t>12. </a:t>
            </a:r>
            <a:r>
              <a:rPr lang="en-CA" sz="900" dirty="0" err="1"/>
              <a:t>int</a:t>
            </a:r>
            <a:r>
              <a:rPr lang="en-CA" sz="900" dirty="0"/>
              <a:t> weekday = </a:t>
            </a:r>
            <a:r>
              <a:rPr lang="en-CA" sz="900" dirty="0" err="1"/>
              <a:t>d.get</a:t>
            </a:r>
            <a:r>
              <a:rPr lang="en-CA" sz="900" dirty="0"/>
              <a:t>(</a:t>
            </a:r>
            <a:r>
              <a:rPr lang="en-CA" sz="900" dirty="0" err="1"/>
              <a:t>Calendar.DAY_OF_WEEK</a:t>
            </a:r>
            <a:r>
              <a:rPr lang="en-CA" sz="900" dirty="0"/>
              <a:t>);</a:t>
            </a:r>
          </a:p>
          <a:p>
            <a:r>
              <a:rPr lang="en-CA" sz="900" dirty="0"/>
              <a:t>13. // print heading</a:t>
            </a:r>
          </a:p>
          <a:p>
            <a:r>
              <a:rPr lang="en-CA" sz="900" dirty="0"/>
              <a:t>14. </a:t>
            </a:r>
            <a:r>
              <a:rPr lang="en-CA" sz="900" dirty="0" err="1"/>
              <a:t>System.out.println</a:t>
            </a:r>
            <a:r>
              <a:rPr lang="en-CA" sz="900" dirty="0"/>
              <a:t>("Sun Mon Tue Wed Thu Fri Sat");</a:t>
            </a:r>
          </a:p>
          <a:p>
            <a:r>
              <a:rPr lang="en-CA" sz="900" dirty="0"/>
              <a:t>15. // indent first line of calendar</a:t>
            </a:r>
          </a:p>
          <a:p>
            <a:r>
              <a:rPr lang="en-CA" sz="900" dirty="0"/>
              <a:t>16. for (</a:t>
            </a:r>
            <a:r>
              <a:rPr lang="en-CA" sz="900" dirty="0" err="1"/>
              <a:t>int</a:t>
            </a:r>
            <a:r>
              <a:rPr lang="en-CA" sz="900" dirty="0"/>
              <a:t> </a:t>
            </a:r>
            <a:r>
              <a:rPr lang="en-CA" sz="900" dirty="0" err="1"/>
              <a:t>i</a:t>
            </a:r>
            <a:r>
              <a:rPr lang="en-CA" sz="900" dirty="0"/>
              <a:t> = </a:t>
            </a:r>
            <a:r>
              <a:rPr lang="en-CA" sz="900" dirty="0" err="1"/>
              <a:t>Calendar.SUNDAY</a:t>
            </a:r>
            <a:r>
              <a:rPr lang="en-CA" sz="900" dirty="0"/>
              <a:t>; </a:t>
            </a:r>
            <a:r>
              <a:rPr lang="en-CA" sz="900" dirty="0" err="1"/>
              <a:t>i</a:t>
            </a:r>
            <a:r>
              <a:rPr lang="en-CA" sz="900" dirty="0"/>
              <a:t> &lt; weekday; </a:t>
            </a:r>
            <a:r>
              <a:rPr lang="en-CA" sz="900" dirty="0" err="1"/>
              <a:t>i</a:t>
            </a:r>
            <a:r>
              <a:rPr lang="en-CA" sz="900" dirty="0"/>
              <a:t>++ )</a:t>
            </a:r>
          </a:p>
          <a:p>
            <a:r>
              <a:rPr lang="en-CA" sz="900" dirty="0"/>
              <a:t>17. </a:t>
            </a:r>
            <a:r>
              <a:rPr lang="en-CA" sz="900" dirty="0" err="1"/>
              <a:t>System.out.print</a:t>
            </a:r>
            <a:r>
              <a:rPr lang="en-CA" sz="900" dirty="0"/>
              <a:t>(" ");</a:t>
            </a:r>
          </a:p>
          <a:p>
            <a:r>
              <a:rPr lang="en-CA" sz="900" dirty="0"/>
              <a:t>18. do</a:t>
            </a:r>
          </a:p>
          <a:p>
            <a:r>
              <a:rPr lang="en-CA" sz="900" dirty="0"/>
              <a:t>19. {</a:t>
            </a:r>
          </a:p>
          <a:p>
            <a:r>
              <a:rPr lang="en-CA" sz="900" dirty="0"/>
              <a:t>20. // print day</a:t>
            </a:r>
          </a:p>
          <a:p>
            <a:r>
              <a:rPr lang="en-CA" sz="900" dirty="0"/>
              <a:t>21. </a:t>
            </a:r>
            <a:r>
              <a:rPr lang="en-CA" sz="900" dirty="0" err="1"/>
              <a:t>int</a:t>
            </a:r>
            <a:r>
              <a:rPr lang="en-CA" sz="900" dirty="0"/>
              <a:t> day = </a:t>
            </a:r>
            <a:r>
              <a:rPr lang="en-CA" sz="900" dirty="0" err="1"/>
              <a:t>d.get</a:t>
            </a:r>
            <a:r>
              <a:rPr lang="en-CA" sz="900" dirty="0"/>
              <a:t>(</a:t>
            </a:r>
            <a:r>
              <a:rPr lang="en-CA" sz="900" dirty="0" err="1"/>
              <a:t>Calendar.DAY_OF_MONTH</a:t>
            </a:r>
            <a:r>
              <a:rPr lang="en-CA" sz="900" dirty="0"/>
              <a:t>);</a:t>
            </a:r>
          </a:p>
          <a:p>
            <a:r>
              <a:rPr lang="en-CA" sz="900" dirty="0"/>
              <a:t>22. if (day &lt; 10) </a:t>
            </a:r>
            <a:r>
              <a:rPr lang="en-CA" sz="900" dirty="0" err="1"/>
              <a:t>System.out.print</a:t>
            </a:r>
            <a:r>
              <a:rPr lang="en-CA" sz="900" dirty="0"/>
              <a:t>(" ");</a:t>
            </a:r>
          </a:p>
          <a:p>
            <a:r>
              <a:rPr lang="en-CA" sz="900" dirty="0"/>
              <a:t>23. </a:t>
            </a:r>
            <a:r>
              <a:rPr lang="en-CA" sz="900" dirty="0" err="1"/>
              <a:t>System.out.print</a:t>
            </a:r>
            <a:r>
              <a:rPr lang="en-CA" sz="900" dirty="0"/>
              <a:t>(day);</a:t>
            </a:r>
          </a:p>
          <a:p>
            <a:r>
              <a:rPr lang="en-CA" sz="900" dirty="0"/>
              <a:t>24. // mark current day with *</a:t>
            </a:r>
          </a:p>
          <a:p>
            <a:r>
              <a:rPr lang="en-CA" sz="900" dirty="0"/>
              <a:t>25. if (day == today)</a:t>
            </a:r>
          </a:p>
          <a:p>
            <a:r>
              <a:rPr lang="en-CA" sz="900" dirty="0"/>
              <a:t>26. </a:t>
            </a:r>
            <a:r>
              <a:rPr lang="en-CA" sz="900" dirty="0" err="1"/>
              <a:t>System.out.print</a:t>
            </a:r>
            <a:r>
              <a:rPr lang="en-CA" sz="900" dirty="0"/>
              <a:t>("* ");</a:t>
            </a:r>
          </a:p>
          <a:p>
            <a:r>
              <a:rPr lang="en-CA" sz="900" dirty="0"/>
              <a:t>27. else</a:t>
            </a:r>
          </a:p>
          <a:p>
            <a:r>
              <a:rPr lang="en-CA" sz="900" dirty="0"/>
              <a:t>28. </a:t>
            </a:r>
            <a:r>
              <a:rPr lang="en-CA" sz="900" dirty="0" err="1"/>
              <a:t>System.out.print</a:t>
            </a:r>
            <a:r>
              <a:rPr lang="en-CA" sz="900" dirty="0"/>
              <a:t>(" ");</a:t>
            </a:r>
          </a:p>
          <a:p>
            <a:r>
              <a:rPr lang="en-CA" sz="900" dirty="0"/>
              <a:t>29. // start a new line after every Saturday</a:t>
            </a:r>
          </a:p>
          <a:p>
            <a:r>
              <a:rPr lang="en-CA" sz="900" dirty="0"/>
              <a:t>30. if (weekday == </a:t>
            </a:r>
            <a:r>
              <a:rPr lang="en-CA" sz="900" dirty="0" err="1"/>
              <a:t>Calendar.SATURDAY</a:t>
            </a:r>
            <a:r>
              <a:rPr lang="en-CA" sz="900" dirty="0"/>
              <a:t>)</a:t>
            </a:r>
          </a:p>
          <a:p>
            <a:r>
              <a:rPr lang="en-CA" sz="900" dirty="0"/>
              <a:t>31. </a:t>
            </a:r>
            <a:r>
              <a:rPr lang="en-CA" sz="900" dirty="0" err="1"/>
              <a:t>System.out.println</a:t>
            </a:r>
            <a:r>
              <a:rPr lang="en-CA" sz="900" dirty="0"/>
              <a:t>();</a:t>
            </a:r>
          </a:p>
          <a:p>
            <a:r>
              <a:rPr lang="en-CA" sz="900" dirty="0"/>
              <a:t>32. // advance d to the next day</a:t>
            </a:r>
          </a:p>
          <a:p>
            <a:r>
              <a:rPr lang="en-CA" sz="900" dirty="0"/>
              <a:t>33. </a:t>
            </a:r>
            <a:r>
              <a:rPr lang="en-CA" sz="900" dirty="0" err="1"/>
              <a:t>d.add</a:t>
            </a:r>
            <a:r>
              <a:rPr lang="en-CA" sz="900" dirty="0"/>
              <a:t>(</a:t>
            </a:r>
            <a:r>
              <a:rPr lang="en-CA" sz="900" dirty="0" err="1"/>
              <a:t>Calendar.DAY_OF_MONTH</a:t>
            </a:r>
            <a:r>
              <a:rPr lang="en-CA" sz="900" dirty="0"/>
              <a:t>, 1);</a:t>
            </a:r>
          </a:p>
          <a:p>
            <a:r>
              <a:rPr lang="en-CA" sz="900" dirty="0"/>
              <a:t>34. weekday = </a:t>
            </a:r>
            <a:r>
              <a:rPr lang="en-CA" sz="900" dirty="0" err="1"/>
              <a:t>d.get</a:t>
            </a:r>
            <a:r>
              <a:rPr lang="en-CA" sz="900" dirty="0"/>
              <a:t>(</a:t>
            </a:r>
            <a:r>
              <a:rPr lang="en-CA" sz="900" dirty="0" err="1"/>
              <a:t>Calendar.DAY_OF_WEEK</a:t>
            </a:r>
            <a:r>
              <a:rPr lang="en-CA" sz="900" dirty="0"/>
              <a:t>);</a:t>
            </a:r>
          </a:p>
          <a:p>
            <a:r>
              <a:rPr lang="en-CA" sz="900" dirty="0"/>
              <a:t>35. }</a:t>
            </a:r>
          </a:p>
          <a:p>
            <a:r>
              <a:rPr lang="en-CA" sz="900" dirty="0"/>
              <a:t>36. while (</a:t>
            </a:r>
            <a:r>
              <a:rPr lang="en-CA" sz="900" dirty="0" err="1"/>
              <a:t>d.get</a:t>
            </a:r>
            <a:r>
              <a:rPr lang="en-CA" sz="900" dirty="0"/>
              <a:t>(</a:t>
            </a:r>
            <a:r>
              <a:rPr lang="en-CA" sz="900" dirty="0" err="1"/>
              <a:t>Calendar.MONTH</a:t>
            </a:r>
            <a:r>
              <a:rPr lang="en-CA" sz="900" dirty="0"/>
              <a:t>) == month);</a:t>
            </a:r>
          </a:p>
          <a:p>
            <a:r>
              <a:rPr lang="en-CA" sz="900" dirty="0"/>
              <a:t>37. // the loop exits when d is day 1 of the next month</a:t>
            </a:r>
          </a:p>
          <a:p>
            <a:r>
              <a:rPr lang="en-CA" sz="900" dirty="0"/>
              <a:t>38. // print final end of line if necessary</a:t>
            </a:r>
          </a:p>
          <a:p>
            <a:r>
              <a:rPr lang="en-CA" sz="900" dirty="0"/>
              <a:t>39. if (weekday != </a:t>
            </a:r>
            <a:r>
              <a:rPr lang="en-CA" sz="900" dirty="0" err="1"/>
              <a:t>Calendar.SUNDAY</a:t>
            </a:r>
            <a:r>
              <a:rPr lang="en-CA" sz="900" dirty="0"/>
              <a:t>)</a:t>
            </a:r>
          </a:p>
          <a:p>
            <a:r>
              <a:rPr lang="en-CA" sz="900" dirty="0"/>
              <a:t>40. </a:t>
            </a:r>
            <a:r>
              <a:rPr lang="en-CA" sz="900" dirty="0" err="1"/>
              <a:t>System.out.println</a:t>
            </a:r>
            <a:r>
              <a:rPr lang="en-CA" sz="900" dirty="0"/>
              <a:t>();</a:t>
            </a:r>
          </a:p>
          <a:p>
            <a:r>
              <a:rPr lang="en-CA" sz="900" dirty="0"/>
              <a:t>41. }</a:t>
            </a:r>
          </a:p>
          <a:p>
            <a:r>
              <a:rPr lang="en-CA" sz="900" dirty="0"/>
              <a:t>42. }</a:t>
            </a:r>
          </a:p>
        </p:txBody>
      </p:sp>
      <p:sp>
        <p:nvSpPr>
          <p:cNvPr id="8" name="TextBox 7"/>
          <p:cNvSpPr txBox="1"/>
          <p:nvPr/>
        </p:nvSpPr>
        <p:spPr>
          <a:xfrm>
            <a:off x="4286248" y="500042"/>
            <a:ext cx="4500594" cy="5909310"/>
          </a:xfrm>
          <a:prstGeom prst="rect">
            <a:avLst/>
          </a:prstGeom>
          <a:solidFill>
            <a:srgbClr val="EAEAEA"/>
          </a:solidFill>
        </p:spPr>
        <p:txBody>
          <a:bodyPr wrap="square" rtlCol="0">
            <a:spAutoFit/>
          </a:bodyPr>
          <a:lstStyle/>
          <a:p>
            <a:r>
              <a:rPr lang="en-CA" sz="900" dirty="0"/>
              <a:t>01. import </a:t>
            </a:r>
            <a:r>
              <a:rPr lang="en-CA" sz="900" dirty="0" err="1"/>
              <a:t>java.util</a:t>
            </a:r>
            <a:r>
              <a:rPr lang="en-CA" sz="900" dirty="0"/>
              <a:t>.*;</a:t>
            </a:r>
          </a:p>
          <a:p>
            <a:r>
              <a:rPr lang="en-CA" sz="900" dirty="0"/>
              <a:t>02. public class </a:t>
            </a:r>
            <a:r>
              <a:rPr lang="en-CA" sz="900" dirty="0" err="1"/>
              <a:t>CalendarTest</a:t>
            </a:r>
            <a:endParaRPr lang="en-CA" sz="900" dirty="0"/>
          </a:p>
          <a:p>
            <a:r>
              <a:rPr lang="en-CA" sz="900" dirty="0"/>
              <a:t>03. {</a:t>
            </a:r>
          </a:p>
          <a:p>
            <a:r>
              <a:rPr lang="en-CA" sz="900" dirty="0"/>
              <a:t>04. public static void main(String[] </a:t>
            </a:r>
            <a:r>
              <a:rPr lang="en-CA" sz="900" dirty="0" err="1"/>
              <a:t>args</a:t>
            </a:r>
            <a:r>
              <a:rPr lang="en-CA" sz="900" dirty="0"/>
              <a:t>)</a:t>
            </a:r>
          </a:p>
          <a:p>
            <a:r>
              <a:rPr lang="en-CA" sz="900" dirty="0"/>
              <a:t>05. {</a:t>
            </a:r>
          </a:p>
          <a:p>
            <a:r>
              <a:rPr lang="en-CA" sz="900" dirty="0"/>
              <a:t>06. // construct d as current date</a:t>
            </a:r>
          </a:p>
          <a:p>
            <a:r>
              <a:rPr lang="en-CA" sz="900" dirty="0"/>
              <a:t>07. </a:t>
            </a:r>
            <a:r>
              <a:rPr lang="en-CA" sz="900" dirty="0" err="1"/>
              <a:t>GregorianCalendar</a:t>
            </a:r>
            <a:r>
              <a:rPr lang="en-CA" sz="900" dirty="0"/>
              <a:t> d = new </a:t>
            </a:r>
            <a:r>
              <a:rPr lang="en-CA" sz="900" dirty="0" err="1"/>
              <a:t>GregorianCalendar</a:t>
            </a:r>
            <a:r>
              <a:rPr lang="en-CA" sz="900" dirty="0"/>
              <a:t>();</a:t>
            </a:r>
          </a:p>
          <a:p>
            <a:r>
              <a:rPr lang="en-CA" sz="900" dirty="0"/>
              <a:t>08. </a:t>
            </a:r>
            <a:r>
              <a:rPr lang="en-CA" sz="900" dirty="0" err="1"/>
              <a:t>int</a:t>
            </a:r>
            <a:r>
              <a:rPr lang="en-CA" sz="900" dirty="0"/>
              <a:t> today = </a:t>
            </a:r>
            <a:r>
              <a:rPr lang="en-CA" sz="900" dirty="0" err="1"/>
              <a:t>d.get</a:t>
            </a:r>
            <a:r>
              <a:rPr lang="en-CA" sz="900" dirty="0"/>
              <a:t>(</a:t>
            </a:r>
            <a:r>
              <a:rPr lang="en-CA" sz="900" dirty="0" err="1"/>
              <a:t>Calendar.DAY_OF_MONTH</a:t>
            </a:r>
            <a:r>
              <a:rPr lang="en-CA" sz="900" dirty="0"/>
              <a:t>);</a:t>
            </a:r>
          </a:p>
          <a:p>
            <a:r>
              <a:rPr lang="en-CA" sz="900" dirty="0"/>
              <a:t>09. </a:t>
            </a:r>
            <a:r>
              <a:rPr lang="en-CA" sz="900" dirty="0" err="1"/>
              <a:t>int</a:t>
            </a:r>
            <a:r>
              <a:rPr lang="en-CA" sz="900" dirty="0"/>
              <a:t> month = </a:t>
            </a:r>
            <a:r>
              <a:rPr lang="en-CA" sz="900" dirty="0" err="1"/>
              <a:t>d.get</a:t>
            </a:r>
            <a:r>
              <a:rPr lang="en-CA" sz="900" dirty="0"/>
              <a:t>(</a:t>
            </a:r>
            <a:r>
              <a:rPr lang="en-CA" sz="900" dirty="0" err="1"/>
              <a:t>Calendar.MONTH</a:t>
            </a:r>
            <a:r>
              <a:rPr lang="en-CA" sz="900" dirty="0"/>
              <a:t>);</a:t>
            </a:r>
          </a:p>
          <a:p>
            <a:r>
              <a:rPr lang="en-CA" sz="900" dirty="0"/>
              <a:t>10. // set d to start date of the month</a:t>
            </a:r>
          </a:p>
          <a:p>
            <a:r>
              <a:rPr lang="en-CA" sz="900" dirty="0"/>
              <a:t>11. </a:t>
            </a:r>
            <a:r>
              <a:rPr lang="en-CA" sz="900" dirty="0" err="1"/>
              <a:t>d.set</a:t>
            </a:r>
            <a:r>
              <a:rPr lang="en-CA" sz="900" dirty="0"/>
              <a:t>(</a:t>
            </a:r>
            <a:r>
              <a:rPr lang="en-CA" sz="900" dirty="0" err="1"/>
              <a:t>Calendar.DAY_OF_MONTH</a:t>
            </a:r>
            <a:r>
              <a:rPr lang="en-CA" sz="900" dirty="0"/>
              <a:t>, 1);</a:t>
            </a:r>
          </a:p>
          <a:p>
            <a:r>
              <a:rPr lang="en-CA" sz="900" dirty="0"/>
              <a:t>12. </a:t>
            </a:r>
            <a:r>
              <a:rPr lang="en-CA" sz="900" dirty="0" err="1"/>
              <a:t>int</a:t>
            </a:r>
            <a:r>
              <a:rPr lang="en-CA" sz="900" dirty="0"/>
              <a:t> weekday = </a:t>
            </a:r>
            <a:r>
              <a:rPr lang="en-CA" sz="900" dirty="0" err="1"/>
              <a:t>d.get</a:t>
            </a:r>
            <a:r>
              <a:rPr lang="en-CA" sz="900" dirty="0"/>
              <a:t>(</a:t>
            </a:r>
            <a:r>
              <a:rPr lang="en-CA" sz="900" dirty="0" err="1"/>
              <a:t>Calendar.DAY_OF_WEEK</a:t>
            </a:r>
            <a:r>
              <a:rPr lang="en-CA" sz="900" dirty="0"/>
              <a:t>);</a:t>
            </a:r>
          </a:p>
          <a:p>
            <a:r>
              <a:rPr lang="en-CA" sz="900" dirty="0"/>
              <a:t>13. // print heading</a:t>
            </a:r>
          </a:p>
          <a:p>
            <a:r>
              <a:rPr lang="en-CA" sz="900" dirty="0"/>
              <a:t>14. </a:t>
            </a:r>
            <a:r>
              <a:rPr lang="en-CA" sz="900" dirty="0" err="1"/>
              <a:t>System.out.println</a:t>
            </a:r>
            <a:r>
              <a:rPr lang="en-CA" sz="900" dirty="0"/>
              <a:t>("Sun Mon Tue Wed Thu Fri Sat");</a:t>
            </a:r>
          </a:p>
          <a:p>
            <a:r>
              <a:rPr lang="en-CA" sz="900" dirty="0"/>
              <a:t>15. // indent first line of calendar</a:t>
            </a:r>
          </a:p>
          <a:p>
            <a:r>
              <a:rPr lang="en-CA" sz="900" dirty="0">
                <a:solidFill>
                  <a:srgbClr val="C00000"/>
                </a:solidFill>
              </a:rPr>
              <a:t>16. for (</a:t>
            </a:r>
            <a:r>
              <a:rPr lang="en-CA" sz="900" dirty="0" err="1">
                <a:solidFill>
                  <a:srgbClr val="C00000"/>
                </a:solidFill>
              </a:rPr>
              <a:t>int</a:t>
            </a:r>
            <a:r>
              <a:rPr lang="en-CA" sz="900" dirty="0">
                <a:solidFill>
                  <a:srgbClr val="C00000"/>
                </a:solidFill>
              </a:rPr>
              <a:t> </a:t>
            </a:r>
            <a:r>
              <a:rPr lang="en-CA" sz="900" dirty="0" err="1">
                <a:solidFill>
                  <a:srgbClr val="C00000"/>
                </a:solidFill>
              </a:rPr>
              <a:t>i</a:t>
            </a:r>
            <a:r>
              <a:rPr lang="en-CA" sz="900" dirty="0">
                <a:solidFill>
                  <a:srgbClr val="C00000"/>
                </a:solidFill>
              </a:rPr>
              <a:t> = </a:t>
            </a:r>
            <a:r>
              <a:rPr lang="en-CA" sz="900" dirty="0" err="1">
                <a:solidFill>
                  <a:srgbClr val="C00000"/>
                </a:solidFill>
              </a:rPr>
              <a:t>Calendar.SUNDAY</a:t>
            </a:r>
            <a:r>
              <a:rPr lang="en-CA" sz="900" dirty="0">
                <a:solidFill>
                  <a:srgbClr val="C00000"/>
                </a:solidFill>
              </a:rPr>
              <a:t>; </a:t>
            </a:r>
            <a:r>
              <a:rPr lang="en-CA" sz="900" dirty="0" err="1">
                <a:solidFill>
                  <a:srgbClr val="C00000"/>
                </a:solidFill>
              </a:rPr>
              <a:t>i</a:t>
            </a:r>
            <a:r>
              <a:rPr lang="en-CA" sz="900" dirty="0">
                <a:solidFill>
                  <a:srgbClr val="C00000"/>
                </a:solidFill>
              </a:rPr>
              <a:t> &lt; weekday; </a:t>
            </a:r>
            <a:r>
              <a:rPr lang="en-CA" sz="900" dirty="0" err="1">
                <a:solidFill>
                  <a:srgbClr val="C00000"/>
                </a:solidFill>
              </a:rPr>
              <a:t>i</a:t>
            </a:r>
            <a:r>
              <a:rPr lang="en-CA" sz="900" dirty="0">
                <a:solidFill>
                  <a:srgbClr val="C00000"/>
                </a:solidFill>
              </a:rPr>
              <a:t>++ )</a:t>
            </a:r>
          </a:p>
          <a:p>
            <a:r>
              <a:rPr lang="en-CA" sz="900" dirty="0"/>
              <a:t>17. </a:t>
            </a:r>
            <a:r>
              <a:rPr lang="en-CA" sz="900" dirty="0" err="1"/>
              <a:t>System.out.print</a:t>
            </a:r>
            <a:r>
              <a:rPr lang="en-CA" sz="900" dirty="0"/>
              <a:t>(" ");</a:t>
            </a:r>
          </a:p>
          <a:p>
            <a:r>
              <a:rPr lang="en-CA" sz="900" dirty="0"/>
              <a:t>18. do</a:t>
            </a:r>
          </a:p>
          <a:p>
            <a:r>
              <a:rPr lang="en-CA" sz="900" dirty="0"/>
              <a:t>19. {</a:t>
            </a:r>
          </a:p>
          <a:p>
            <a:r>
              <a:rPr lang="en-CA" sz="900" dirty="0"/>
              <a:t>20. // print day</a:t>
            </a:r>
          </a:p>
          <a:p>
            <a:r>
              <a:rPr lang="en-CA" sz="900" dirty="0"/>
              <a:t>21. </a:t>
            </a:r>
            <a:r>
              <a:rPr lang="en-CA" sz="900" dirty="0" err="1"/>
              <a:t>int</a:t>
            </a:r>
            <a:r>
              <a:rPr lang="en-CA" sz="900" dirty="0"/>
              <a:t> day = </a:t>
            </a:r>
            <a:r>
              <a:rPr lang="en-CA" sz="900" dirty="0" err="1"/>
              <a:t>d.get</a:t>
            </a:r>
            <a:r>
              <a:rPr lang="en-CA" sz="900" dirty="0"/>
              <a:t>(</a:t>
            </a:r>
            <a:r>
              <a:rPr lang="en-CA" sz="900" dirty="0" err="1"/>
              <a:t>Calendar.DAY_OF_MONTH</a:t>
            </a:r>
            <a:r>
              <a:rPr lang="en-CA" sz="900" dirty="0"/>
              <a:t>);</a:t>
            </a:r>
          </a:p>
          <a:p>
            <a:r>
              <a:rPr lang="en-CA" sz="900" dirty="0">
                <a:solidFill>
                  <a:srgbClr val="C00000"/>
                </a:solidFill>
              </a:rPr>
              <a:t>22. if (day &lt; 10) </a:t>
            </a:r>
            <a:r>
              <a:rPr lang="en-CA" sz="900" dirty="0" err="1">
                <a:solidFill>
                  <a:srgbClr val="C00000"/>
                </a:solidFill>
              </a:rPr>
              <a:t>System.out.print</a:t>
            </a:r>
            <a:r>
              <a:rPr lang="en-CA" sz="900" dirty="0">
                <a:solidFill>
                  <a:srgbClr val="C00000"/>
                </a:solidFill>
              </a:rPr>
              <a:t>(" ");</a:t>
            </a:r>
          </a:p>
          <a:p>
            <a:r>
              <a:rPr lang="en-CA" sz="900" dirty="0"/>
              <a:t>23. </a:t>
            </a:r>
            <a:r>
              <a:rPr lang="en-CA" sz="900" dirty="0" err="1"/>
              <a:t>System.out.print</a:t>
            </a:r>
            <a:r>
              <a:rPr lang="en-CA" sz="900" dirty="0"/>
              <a:t>(day);</a:t>
            </a:r>
          </a:p>
          <a:p>
            <a:r>
              <a:rPr lang="en-CA" sz="900" dirty="0"/>
              <a:t>24. // mark current day with *</a:t>
            </a:r>
          </a:p>
          <a:p>
            <a:r>
              <a:rPr lang="en-CA" sz="900" dirty="0">
                <a:solidFill>
                  <a:srgbClr val="C00000"/>
                </a:solidFill>
              </a:rPr>
              <a:t>25. if (day == today)</a:t>
            </a:r>
          </a:p>
          <a:p>
            <a:r>
              <a:rPr lang="en-CA" sz="900" dirty="0"/>
              <a:t>26. </a:t>
            </a:r>
            <a:r>
              <a:rPr lang="en-CA" sz="900" dirty="0" err="1"/>
              <a:t>System.out.print</a:t>
            </a:r>
            <a:r>
              <a:rPr lang="en-CA" sz="900" dirty="0"/>
              <a:t>("* ");</a:t>
            </a:r>
          </a:p>
          <a:p>
            <a:r>
              <a:rPr lang="en-CA" sz="900" dirty="0"/>
              <a:t>27. else</a:t>
            </a:r>
          </a:p>
          <a:p>
            <a:r>
              <a:rPr lang="en-CA" sz="900" dirty="0"/>
              <a:t>28. </a:t>
            </a:r>
            <a:r>
              <a:rPr lang="en-CA" sz="900" dirty="0" err="1"/>
              <a:t>System.out.print</a:t>
            </a:r>
            <a:r>
              <a:rPr lang="en-CA" sz="900" dirty="0"/>
              <a:t>(" ");</a:t>
            </a:r>
          </a:p>
          <a:p>
            <a:r>
              <a:rPr lang="en-CA" sz="900" dirty="0"/>
              <a:t>29. // start a new line after every Saturday</a:t>
            </a:r>
          </a:p>
          <a:p>
            <a:r>
              <a:rPr lang="en-CA" sz="900" dirty="0">
                <a:solidFill>
                  <a:srgbClr val="C00000"/>
                </a:solidFill>
              </a:rPr>
              <a:t>30. if (weekday == </a:t>
            </a:r>
            <a:r>
              <a:rPr lang="en-CA" sz="900" dirty="0" err="1">
                <a:solidFill>
                  <a:srgbClr val="C00000"/>
                </a:solidFill>
              </a:rPr>
              <a:t>Calendar.SATURDAY</a:t>
            </a:r>
            <a:r>
              <a:rPr lang="en-CA" sz="900" dirty="0">
                <a:solidFill>
                  <a:srgbClr val="C00000"/>
                </a:solidFill>
              </a:rPr>
              <a:t>)</a:t>
            </a:r>
          </a:p>
          <a:p>
            <a:r>
              <a:rPr lang="en-CA" sz="900" dirty="0"/>
              <a:t>31. </a:t>
            </a:r>
            <a:r>
              <a:rPr lang="en-CA" sz="900" dirty="0" err="1"/>
              <a:t>System.out.println</a:t>
            </a:r>
            <a:r>
              <a:rPr lang="en-CA" sz="900" dirty="0"/>
              <a:t>();</a:t>
            </a:r>
          </a:p>
          <a:p>
            <a:r>
              <a:rPr lang="en-CA" sz="900" dirty="0"/>
              <a:t>32. // advance d to the next day</a:t>
            </a:r>
          </a:p>
          <a:p>
            <a:r>
              <a:rPr lang="en-CA" sz="900" dirty="0"/>
              <a:t>33. </a:t>
            </a:r>
            <a:r>
              <a:rPr lang="en-CA" sz="900" dirty="0" err="1"/>
              <a:t>d.add</a:t>
            </a:r>
            <a:r>
              <a:rPr lang="en-CA" sz="900" dirty="0"/>
              <a:t>(</a:t>
            </a:r>
            <a:r>
              <a:rPr lang="en-CA" sz="900" dirty="0" err="1"/>
              <a:t>Calendar.DAY_OF_MONTH</a:t>
            </a:r>
            <a:r>
              <a:rPr lang="en-CA" sz="900" dirty="0"/>
              <a:t>, 1);</a:t>
            </a:r>
          </a:p>
          <a:p>
            <a:r>
              <a:rPr lang="en-CA" sz="900" dirty="0"/>
              <a:t>34. weekday = </a:t>
            </a:r>
            <a:r>
              <a:rPr lang="en-CA" sz="900" dirty="0" err="1"/>
              <a:t>d.get</a:t>
            </a:r>
            <a:r>
              <a:rPr lang="en-CA" sz="900" dirty="0"/>
              <a:t>(</a:t>
            </a:r>
            <a:r>
              <a:rPr lang="en-CA" sz="900" dirty="0" err="1"/>
              <a:t>Calendar.DAY_OF_WEEK</a:t>
            </a:r>
            <a:r>
              <a:rPr lang="en-CA" sz="900" dirty="0"/>
              <a:t>);</a:t>
            </a:r>
          </a:p>
          <a:p>
            <a:r>
              <a:rPr lang="en-CA" sz="900" dirty="0"/>
              <a:t>35. }</a:t>
            </a:r>
          </a:p>
          <a:p>
            <a:r>
              <a:rPr lang="en-CA" sz="900" dirty="0">
                <a:solidFill>
                  <a:srgbClr val="C00000"/>
                </a:solidFill>
              </a:rPr>
              <a:t>36. while (</a:t>
            </a:r>
            <a:r>
              <a:rPr lang="en-CA" sz="900" dirty="0" err="1">
                <a:solidFill>
                  <a:srgbClr val="C00000"/>
                </a:solidFill>
              </a:rPr>
              <a:t>d.get</a:t>
            </a:r>
            <a:r>
              <a:rPr lang="en-CA" sz="900" dirty="0">
                <a:solidFill>
                  <a:srgbClr val="C00000"/>
                </a:solidFill>
              </a:rPr>
              <a:t>(</a:t>
            </a:r>
            <a:r>
              <a:rPr lang="en-CA" sz="900" dirty="0" err="1">
                <a:solidFill>
                  <a:srgbClr val="C00000"/>
                </a:solidFill>
              </a:rPr>
              <a:t>Calendar.MONTH</a:t>
            </a:r>
            <a:r>
              <a:rPr lang="en-CA" sz="900" dirty="0">
                <a:solidFill>
                  <a:srgbClr val="C00000"/>
                </a:solidFill>
              </a:rPr>
              <a:t>) == month);</a:t>
            </a:r>
          </a:p>
          <a:p>
            <a:r>
              <a:rPr lang="en-CA" sz="900" dirty="0"/>
              <a:t>37. // the loop exits when d is day 1 of the next month</a:t>
            </a:r>
          </a:p>
          <a:p>
            <a:r>
              <a:rPr lang="en-CA" sz="900" dirty="0"/>
              <a:t>38. // print final end of line if necessary</a:t>
            </a:r>
          </a:p>
          <a:p>
            <a:r>
              <a:rPr lang="en-CA" sz="900" dirty="0">
                <a:solidFill>
                  <a:srgbClr val="C00000"/>
                </a:solidFill>
              </a:rPr>
              <a:t>39. if (weekday != </a:t>
            </a:r>
            <a:r>
              <a:rPr lang="en-CA" sz="900" dirty="0" err="1">
                <a:solidFill>
                  <a:srgbClr val="C00000"/>
                </a:solidFill>
              </a:rPr>
              <a:t>Calendar.SUNDAY</a:t>
            </a:r>
            <a:r>
              <a:rPr lang="en-CA" sz="900" dirty="0">
                <a:solidFill>
                  <a:srgbClr val="C00000"/>
                </a:solidFill>
              </a:rPr>
              <a:t>)</a:t>
            </a:r>
          </a:p>
          <a:p>
            <a:r>
              <a:rPr lang="en-CA" sz="900" dirty="0"/>
              <a:t>40. </a:t>
            </a:r>
            <a:r>
              <a:rPr lang="en-CA" sz="900" dirty="0" err="1"/>
              <a:t>System.out.println</a:t>
            </a:r>
            <a:r>
              <a:rPr lang="en-CA" sz="900" dirty="0"/>
              <a:t>();</a:t>
            </a:r>
          </a:p>
          <a:p>
            <a:r>
              <a:rPr lang="en-CA" sz="900" dirty="0"/>
              <a:t>41. }</a:t>
            </a:r>
          </a:p>
          <a:p>
            <a:r>
              <a:rPr lang="en-CA" sz="900" dirty="0"/>
              <a:t>42. }</a:t>
            </a:r>
          </a:p>
        </p:txBody>
      </p:sp>
      <p:sp>
        <p:nvSpPr>
          <p:cNvPr id="1923074" name="Text Box 2"/>
          <p:cNvSpPr txBox="1">
            <a:spLocks noChangeArrowheads="1"/>
          </p:cNvSpPr>
          <p:nvPr/>
        </p:nvSpPr>
        <p:spPr bwMode="auto">
          <a:xfrm>
            <a:off x="1214414" y="4643446"/>
            <a:ext cx="2428892" cy="1071570"/>
          </a:xfrm>
          <a:prstGeom prst="rect">
            <a:avLst/>
          </a:prstGeom>
          <a:solidFill>
            <a:srgbClr val="FFFFFF"/>
          </a:solidFill>
          <a:ln w="9525">
            <a:solidFill>
              <a:srgbClr val="FF0000"/>
            </a:solidFill>
            <a:miter lim="800000"/>
            <a:headEnd/>
            <a:tailEnd/>
          </a:ln>
        </p:spPr>
        <p:txBody>
          <a:bodyPr vert="horz" wrap="square" lIns="74295" tIns="8890" rIns="74295" bIns="889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CA" altLang="ja-JP" i="0" u="none" strike="noStrike" cap="none" normalizeH="0" baseline="0" dirty="0">
                <a:ln>
                  <a:noFill/>
                </a:ln>
                <a:solidFill>
                  <a:srgbClr val="FF0000"/>
                </a:solidFill>
                <a:effectLst/>
                <a:latin typeface="Times New Roman" pitchFamily="18" charset="0"/>
                <a:ea typeface="MS Mincho" pitchFamily="49" charset="-128"/>
                <a:cs typeface="Arial" pitchFamily="34" charset="0"/>
              </a:rPr>
              <a:t>v = 1+d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CA" altLang="ja-JP" i="0" u="none" strike="noStrike" cap="none" normalizeH="0" baseline="0" dirty="0">
                <a:ln>
                  <a:noFill/>
                </a:ln>
                <a:solidFill>
                  <a:srgbClr val="FF0000"/>
                </a:solidFill>
                <a:effectLst/>
                <a:latin typeface="Times New Roman" pitchFamily="18" charset="0"/>
                <a:ea typeface="MS Mincho" pitchFamily="49" charset="-128"/>
                <a:cs typeface="Arial" pitchFamily="34" charset="0"/>
              </a:rPr>
              <a:t>v = 1+6 = 7</a:t>
            </a:r>
            <a:endParaRPr kumimoji="0" lang="en-US" sz="360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5989368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923074"/>
                                        </p:tgtEl>
                                        <p:attrNameLst>
                                          <p:attrName>style.visibility</p:attrName>
                                        </p:attrNameLst>
                                      </p:cBhvr>
                                      <p:to>
                                        <p:strVal val="visible"/>
                                      </p:to>
                                    </p:set>
                                    <p:animEffect transition="in" filter="dissolve">
                                      <p:cBhvr>
                                        <p:cTn id="16" dur="500"/>
                                        <p:tgtEl>
                                          <p:spTgt spid="192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92307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2</a:t>
            </a:r>
          </a:p>
        </p:txBody>
      </p:sp>
      <p:sp>
        <p:nvSpPr>
          <p:cNvPr id="3" name="Content Placeholder 2"/>
          <p:cNvSpPr>
            <a:spLocks noGrp="1"/>
          </p:cNvSpPr>
          <p:nvPr>
            <p:ph idx="1"/>
          </p:nvPr>
        </p:nvSpPr>
        <p:spPr>
          <a:xfrm>
            <a:off x="900113" y="1560513"/>
            <a:ext cx="3886201" cy="3154371"/>
          </a:xfrm>
        </p:spPr>
        <p:txBody>
          <a:bodyPr/>
          <a:lstStyle/>
          <a:p>
            <a:r>
              <a:rPr lang="en-CA" dirty="0"/>
              <a:t>Determine </a:t>
            </a:r>
            <a:r>
              <a:rPr lang="en-CA" dirty="0" err="1"/>
              <a:t>cyclomatic</a:t>
            </a:r>
            <a:r>
              <a:rPr lang="en-CA" dirty="0"/>
              <a:t> complexity for the following flow diagram:</a:t>
            </a:r>
          </a:p>
          <a:p>
            <a:endParaRPr lang="en-CA" dirty="0"/>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08A2833-6EC9-476C-83C2-29C379D9A90A}" type="slidenum">
              <a:rPr lang="ja-JP" altLang="en-US" smtClean="0"/>
              <a:pPr/>
              <a:t>83</a:t>
            </a:fld>
            <a:endParaRPr lang="en-US" altLang="ja-JP"/>
          </a:p>
        </p:txBody>
      </p:sp>
      <p:sp>
        <p:nvSpPr>
          <p:cNvPr id="192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1924097" name="Object 1"/>
          <p:cNvGraphicFramePr>
            <a:graphicFrameLocks noChangeAspect="1"/>
          </p:cNvGraphicFramePr>
          <p:nvPr/>
        </p:nvGraphicFramePr>
        <p:xfrm>
          <a:off x="4786314" y="1571612"/>
          <a:ext cx="3676653" cy="3827601"/>
        </p:xfrm>
        <a:graphic>
          <a:graphicData uri="http://schemas.openxmlformats.org/presentationml/2006/ole">
            <mc:AlternateContent xmlns:mc="http://schemas.openxmlformats.org/markup-compatibility/2006">
              <mc:Choice xmlns:v="urn:schemas-microsoft-com:vml" Requires="v">
                <p:oleObj spid="_x0000_s1056" r:id="rId3" imgW="9535856" imgH="9926436" progId="">
                  <p:embed/>
                </p:oleObj>
              </mc:Choice>
              <mc:Fallback>
                <p:oleObj r:id="rId3" imgW="9535856" imgH="992643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1571612"/>
                        <a:ext cx="3676653" cy="3827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4099" name="Text Box 3"/>
          <p:cNvSpPr txBox="1">
            <a:spLocks noChangeArrowheads="1"/>
          </p:cNvSpPr>
          <p:nvPr/>
        </p:nvSpPr>
        <p:spPr bwMode="auto">
          <a:xfrm>
            <a:off x="1142976" y="4357694"/>
            <a:ext cx="3429024" cy="1714512"/>
          </a:xfrm>
          <a:prstGeom prst="rect">
            <a:avLst/>
          </a:prstGeom>
          <a:solidFill>
            <a:srgbClr val="FFFFFF"/>
          </a:solidFill>
          <a:ln w="9525">
            <a:solidFill>
              <a:srgbClr val="FF0000"/>
            </a:solidFill>
            <a:miter lim="800000"/>
            <a:headEnd/>
            <a:tailEnd/>
          </a:ln>
        </p:spPr>
        <p:txBody>
          <a:bodyPr vert="horz" wrap="square" lIns="74295" tIns="8890" rIns="74295" bIns="889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CA" altLang="ja-JP" sz="1800" b="1" i="0" u="none" strike="noStrike" cap="none" normalizeH="0" baseline="0" dirty="0">
                <a:ln>
                  <a:noFill/>
                </a:ln>
                <a:solidFill>
                  <a:srgbClr val="FF0000"/>
                </a:solidFill>
                <a:effectLst/>
                <a:latin typeface="Times New Roman" pitchFamily="18" charset="0"/>
                <a:ea typeface="MS Mincho" pitchFamily="49" charset="-128"/>
                <a:cs typeface="Arial" pitchFamily="34" charset="0"/>
              </a:rPr>
              <a:t>v = 1+d 		v = 1+2 = 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CA" altLang="ja-JP" sz="1800" b="1" i="0" u="none" strike="noStrike" cap="none" normalizeH="0" baseline="0" dirty="0">
                <a:ln>
                  <a:noFill/>
                </a:ln>
                <a:solidFill>
                  <a:srgbClr val="FF0000"/>
                </a:solidFill>
                <a:effectLst/>
                <a:latin typeface="Times New Roman" pitchFamily="18" charset="0"/>
                <a:ea typeface="MS Mincho" pitchFamily="49" charset="-128"/>
                <a:cs typeface="Arial" pitchFamily="34" charset="0"/>
              </a:rPr>
              <a:t>or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CA" altLang="ja-JP" sz="1800" b="1" i="0" u="none" strike="noStrike" cap="none" normalizeH="0" baseline="0" dirty="0">
                <a:ln>
                  <a:noFill/>
                </a:ln>
                <a:solidFill>
                  <a:srgbClr val="FF0000"/>
                </a:solidFill>
                <a:effectLst/>
                <a:latin typeface="Times New Roman" pitchFamily="18" charset="0"/>
                <a:ea typeface="MS Mincho" pitchFamily="49" charset="-128"/>
                <a:cs typeface="Arial" pitchFamily="34" charset="0"/>
              </a:rPr>
              <a:t>v = e – n + 2</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CA" altLang="ja-JP" sz="1800" b="1" i="0" u="none" strike="noStrike" cap="none" normalizeH="0" baseline="0" dirty="0">
                <a:ln>
                  <a:noFill/>
                </a:ln>
                <a:solidFill>
                  <a:srgbClr val="FF0000"/>
                </a:solidFill>
                <a:effectLst/>
                <a:latin typeface="Times New Roman" pitchFamily="18" charset="0"/>
                <a:ea typeface="MS Mincho" pitchFamily="49" charset="-128"/>
                <a:cs typeface="Arial" pitchFamily="34" charset="0"/>
              </a:rPr>
              <a:t>v = 11 – 10 + 2 = 3</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679750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4099"/>
                                        </p:tgtEl>
                                        <p:attrNameLst>
                                          <p:attrName>style.visibility</p:attrName>
                                        </p:attrNameLst>
                                      </p:cBhvr>
                                      <p:to>
                                        <p:strVal val="visible"/>
                                      </p:to>
                                    </p:set>
                                    <p:animEffect transition="in" filter="dissolve">
                                      <p:cBhvr>
                                        <p:cTn id="7" dur="500"/>
                                        <p:tgtEl>
                                          <p:spTgt spid="192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409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3</a:t>
            </a:r>
          </a:p>
        </p:txBody>
      </p:sp>
      <p:sp>
        <p:nvSpPr>
          <p:cNvPr id="3" name="Content Placeholder 2"/>
          <p:cNvSpPr>
            <a:spLocks noGrp="1"/>
          </p:cNvSpPr>
          <p:nvPr>
            <p:ph idx="1"/>
          </p:nvPr>
        </p:nvSpPr>
        <p:spPr>
          <a:xfrm>
            <a:off x="900113" y="1560513"/>
            <a:ext cx="3600449" cy="4532312"/>
          </a:xfrm>
        </p:spPr>
        <p:txBody>
          <a:bodyPr/>
          <a:lstStyle/>
          <a:p>
            <a:r>
              <a:rPr lang="en-CA" sz="2400" dirty="0"/>
              <a:t>Two functionally equivalent programs that are coded differently</a:t>
            </a:r>
          </a:p>
          <a:p>
            <a:r>
              <a:rPr lang="en-CA" sz="2400" dirty="0"/>
              <a:t>Calculate </a:t>
            </a:r>
            <a:r>
              <a:rPr lang="en-CA" sz="2400" dirty="0" err="1"/>
              <a:t>cyclomatic</a:t>
            </a:r>
            <a:r>
              <a:rPr lang="en-CA" sz="2400" dirty="0"/>
              <a:t> complexity for both</a:t>
            </a:r>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08A2833-6EC9-476C-83C2-29C379D9A90A}" type="slidenum">
              <a:rPr lang="ja-JP" altLang="en-US" smtClean="0"/>
              <a:pPr/>
              <a:t>84</a:t>
            </a:fld>
            <a:endParaRPr lang="en-US" altLang="ja-JP"/>
          </a:p>
        </p:txBody>
      </p:sp>
      <p:pic>
        <p:nvPicPr>
          <p:cNvPr id="1925122" name="Picture 2" descr="Q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497413" y="1444184"/>
            <a:ext cx="4217991" cy="4842336"/>
          </a:xfrm>
          <a:prstGeom prst="rect">
            <a:avLst/>
          </a:prstGeom>
          <a:solidFill>
            <a:schemeClr val="bg2">
              <a:lumMod val="10000"/>
              <a:lumOff val="90000"/>
            </a:schemeClr>
          </a:solidFill>
          <a:ln w="9525">
            <a:noFill/>
            <a:miter lim="800000"/>
            <a:headEnd/>
            <a:tailEnd/>
          </a:ln>
        </p:spPr>
      </p:pic>
      <p:sp>
        <p:nvSpPr>
          <p:cNvPr id="1925123" name="Rectangle 3"/>
          <p:cNvSpPr>
            <a:spLocks noChangeArrowheads="1"/>
          </p:cNvSpPr>
          <p:nvPr/>
        </p:nvSpPr>
        <p:spPr bwMode="auto">
          <a:xfrm>
            <a:off x="1857356" y="3669573"/>
            <a:ext cx="192882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FF0000"/>
                </a:solidFill>
                <a:effectLst/>
                <a:latin typeface="Times New Roman" pitchFamily="18" charset="0"/>
                <a:ea typeface="MS Mincho" pitchFamily="49" charset="-128"/>
                <a:cs typeface="Times New Roman" pitchFamily="18" charset="0"/>
              </a:rPr>
              <a:t>V</a:t>
            </a:r>
            <a:r>
              <a:rPr kumimoji="0" lang="en-US" b="1" i="0" u="none" strike="noStrike" cap="none" normalizeH="0" baseline="-30000" dirty="0">
                <a:ln>
                  <a:noFill/>
                </a:ln>
                <a:solidFill>
                  <a:srgbClr val="FF0000"/>
                </a:solidFill>
                <a:effectLst/>
                <a:latin typeface="Times New Roman" pitchFamily="18" charset="0"/>
                <a:ea typeface="MS Mincho" pitchFamily="49" charset="-128"/>
                <a:cs typeface="Times New Roman" pitchFamily="18" charset="0"/>
              </a:rPr>
              <a:t>A</a:t>
            </a:r>
            <a:r>
              <a:rPr kumimoji="0" lang="en-US" b="1" i="0" u="none" strike="noStrike" cap="none" normalizeH="0" baseline="0" dirty="0">
                <a:ln>
                  <a:noFill/>
                </a:ln>
                <a:solidFill>
                  <a:srgbClr val="FF0000"/>
                </a:solidFill>
                <a:effectLst/>
                <a:latin typeface="Times New Roman" pitchFamily="18" charset="0"/>
                <a:ea typeface="MS Mincho" pitchFamily="49" charset="-128"/>
                <a:cs typeface="Times New Roman" pitchFamily="18" charset="0"/>
              </a:rPr>
              <a:t> = 7</a:t>
            </a:r>
            <a:endParaRPr kumimoji="0" lang="en-CA"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FF0000"/>
                </a:solidFill>
                <a:effectLst/>
                <a:latin typeface="Times New Roman" pitchFamily="18" charset="0"/>
                <a:ea typeface="MS Mincho" pitchFamily="49" charset="-128"/>
                <a:cs typeface="Times New Roman" pitchFamily="18" charset="0"/>
              </a:rPr>
              <a:t>V</a:t>
            </a:r>
            <a:r>
              <a:rPr kumimoji="0" lang="en-US" b="1" i="0" u="none" strike="noStrike" cap="none" normalizeH="0" baseline="-30000" dirty="0">
                <a:ln>
                  <a:noFill/>
                </a:ln>
                <a:solidFill>
                  <a:srgbClr val="FF0000"/>
                </a:solidFill>
                <a:effectLst/>
                <a:latin typeface="Times New Roman" pitchFamily="18" charset="0"/>
                <a:ea typeface="MS Mincho" pitchFamily="49" charset="-128"/>
                <a:cs typeface="Times New Roman" pitchFamily="18" charset="0"/>
              </a:rPr>
              <a:t>B</a:t>
            </a:r>
            <a:r>
              <a:rPr kumimoji="0" lang="en-US" b="1" i="0" u="none" strike="noStrike" cap="none" normalizeH="0" baseline="0" dirty="0">
                <a:ln>
                  <a:noFill/>
                </a:ln>
                <a:solidFill>
                  <a:srgbClr val="FF0000"/>
                </a:solidFill>
                <a:effectLst/>
                <a:latin typeface="Times New Roman" pitchFamily="18" charset="0"/>
                <a:ea typeface="MS Mincho" pitchFamily="49" charset="-128"/>
                <a:cs typeface="Times New Roman" pitchFamily="18" charset="0"/>
              </a:rPr>
              <a:t> = 1</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p:nvPr/>
        </p:nvSpPr>
        <p:spPr>
          <a:xfrm>
            <a:off x="857224" y="4687211"/>
            <a:ext cx="3643338" cy="1384995"/>
          </a:xfrm>
          <a:prstGeom prst="rect">
            <a:avLst/>
          </a:prstGeom>
        </p:spPr>
        <p:txBody>
          <a:bodyPr wrap="square">
            <a:spAutoFit/>
          </a:bodyPr>
          <a:lstStyle/>
          <a:p>
            <a:r>
              <a:rPr lang="en-CA" sz="1400" dirty="0">
                <a:solidFill>
                  <a:srgbClr val="0070C0"/>
                </a:solidFill>
              </a:rPr>
              <a:t>There is always a trade-off between control-flow and data structure. Programs with higher </a:t>
            </a:r>
            <a:r>
              <a:rPr lang="en-CA" sz="1400" dirty="0" err="1">
                <a:solidFill>
                  <a:srgbClr val="0070C0"/>
                </a:solidFill>
              </a:rPr>
              <a:t>cyclomatic</a:t>
            </a:r>
            <a:r>
              <a:rPr lang="en-CA" sz="1400" dirty="0">
                <a:solidFill>
                  <a:srgbClr val="0070C0"/>
                </a:solidFill>
              </a:rPr>
              <a:t> complexity usually have less complex data structure. Apparently program B requires more effort that program A. </a:t>
            </a:r>
          </a:p>
        </p:txBody>
      </p:sp>
    </p:spTree>
    <p:extLst>
      <p:ext uri="{BB962C8B-B14F-4D97-AF65-F5344CB8AC3E}">
        <p14:creationId xmlns:p14="http://schemas.microsoft.com/office/powerpoint/2010/main" val="104124049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23"/>
                                        </p:tgtEl>
                                        <p:attrNameLst>
                                          <p:attrName>style.visibility</p:attrName>
                                        </p:attrNameLst>
                                      </p:cBhvr>
                                      <p:to>
                                        <p:strVal val="visible"/>
                                      </p:to>
                                    </p:set>
                                    <p:animEffect transition="in" filter="dissolve">
                                      <p:cBhvr>
                                        <p:cTn id="7" dur="500"/>
                                        <p:tgtEl>
                                          <p:spTgt spid="192512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23"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2DAE-45B7-457B-B952-4FCE0EFA8C21}"/>
              </a:ext>
            </a:extLst>
          </p:cNvPr>
          <p:cNvSpPr>
            <a:spLocks noGrp="1"/>
          </p:cNvSpPr>
          <p:nvPr>
            <p:ph type="title"/>
          </p:nvPr>
        </p:nvSpPr>
        <p:spPr/>
        <p:txBody>
          <a:bodyPr/>
          <a:lstStyle/>
          <a:p>
            <a:r>
              <a:rPr lang="en-US" dirty="0"/>
              <a:t>Preliminary: Path in a Graph</a:t>
            </a:r>
          </a:p>
        </p:txBody>
      </p:sp>
      <p:sp>
        <p:nvSpPr>
          <p:cNvPr id="3" name="Content Placeholder 2">
            <a:extLst>
              <a:ext uri="{FF2B5EF4-FFF2-40B4-BE49-F238E27FC236}">
                <a16:creationId xmlns:a16="http://schemas.microsoft.com/office/drawing/2014/main" id="{79652A5D-A03B-4078-842C-F81952DB815B}"/>
              </a:ext>
            </a:extLst>
          </p:cNvPr>
          <p:cNvSpPr>
            <a:spLocks noGrp="1"/>
          </p:cNvSpPr>
          <p:nvPr>
            <p:ph idx="1"/>
          </p:nvPr>
        </p:nvSpPr>
        <p:spPr/>
        <p:txBody>
          <a:bodyPr/>
          <a:lstStyle/>
          <a:p>
            <a:r>
              <a:rPr lang="en-US" sz="2400" dirty="0">
                <a:solidFill>
                  <a:schemeClr val="tx2"/>
                </a:solidFill>
              </a:rPr>
              <a:t>Path</a:t>
            </a:r>
            <a:r>
              <a:rPr lang="en-US" sz="2400" dirty="0"/>
              <a:t>: A sequence of nodes – [n</a:t>
            </a:r>
            <a:r>
              <a:rPr lang="en-US" sz="2400" baseline="-25000" dirty="0"/>
              <a:t>1</a:t>
            </a:r>
            <a:r>
              <a:rPr lang="en-US" sz="2400" dirty="0"/>
              <a:t>, n</a:t>
            </a:r>
            <a:r>
              <a:rPr lang="en-US" sz="2400" baseline="-25000" dirty="0"/>
              <a:t>2</a:t>
            </a:r>
            <a:r>
              <a:rPr lang="en-US" sz="2400" dirty="0"/>
              <a:t>, …, </a:t>
            </a:r>
            <a:r>
              <a:rPr lang="en-US" sz="2400" dirty="0" err="1"/>
              <a:t>n</a:t>
            </a:r>
            <a:r>
              <a:rPr lang="en-US" sz="2400" baseline="-25000" dirty="0" err="1"/>
              <a:t>M</a:t>
            </a:r>
            <a:r>
              <a:rPr lang="en-US" sz="2400" dirty="0"/>
              <a:t>]</a:t>
            </a:r>
          </a:p>
          <a:p>
            <a:pPr lvl="1"/>
            <a:r>
              <a:rPr lang="en-US" sz="2000" dirty="0"/>
              <a:t>Each pair of nodes is an edge</a:t>
            </a:r>
          </a:p>
          <a:p>
            <a:r>
              <a:rPr lang="en-US" sz="2400" dirty="0">
                <a:solidFill>
                  <a:schemeClr val="tx2"/>
                </a:solidFill>
              </a:rPr>
              <a:t>Length</a:t>
            </a:r>
            <a:r>
              <a:rPr lang="en-US" sz="2400" dirty="0"/>
              <a:t>: The number of edges</a:t>
            </a:r>
          </a:p>
          <a:p>
            <a:pPr lvl="1"/>
            <a:r>
              <a:rPr lang="en-US" sz="2000" dirty="0"/>
              <a:t>A single node is a path of length 0</a:t>
            </a:r>
          </a:p>
          <a:p>
            <a:r>
              <a:rPr lang="en-US" sz="2400" dirty="0" err="1">
                <a:solidFill>
                  <a:schemeClr val="tx2"/>
                </a:solidFill>
              </a:rPr>
              <a:t>Subpath</a:t>
            </a:r>
            <a:r>
              <a:rPr lang="en-US" sz="2400" dirty="0"/>
              <a:t>: A subsequence of nodes in </a:t>
            </a:r>
            <a:r>
              <a:rPr lang="en-US" sz="2400" i="1" dirty="0"/>
              <a:t>p</a:t>
            </a:r>
            <a:r>
              <a:rPr lang="en-US" sz="2400" dirty="0"/>
              <a:t> is a </a:t>
            </a:r>
            <a:r>
              <a:rPr lang="en-US" sz="2400" dirty="0" err="1"/>
              <a:t>subpath</a:t>
            </a:r>
            <a:r>
              <a:rPr lang="en-US" sz="2400" dirty="0"/>
              <a:t> of </a:t>
            </a:r>
            <a:r>
              <a:rPr lang="en-US" sz="2400" i="1" dirty="0"/>
              <a:t>p</a:t>
            </a:r>
          </a:p>
          <a:p>
            <a:endParaRPr lang="en-US" sz="2400" dirty="0"/>
          </a:p>
        </p:txBody>
      </p:sp>
      <p:sp>
        <p:nvSpPr>
          <p:cNvPr id="4" name="Footer Placeholder 3">
            <a:extLst>
              <a:ext uri="{FF2B5EF4-FFF2-40B4-BE49-F238E27FC236}">
                <a16:creationId xmlns:a16="http://schemas.microsoft.com/office/drawing/2014/main" id="{737912D1-1CC3-4DB6-8AC1-BC72E0F7AF26}"/>
              </a:ext>
            </a:extLst>
          </p:cNvPr>
          <p:cNvSpPr>
            <a:spLocks noGrp="1"/>
          </p:cNvSpPr>
          <p:nvPr>
            <p:ph type="ftr" sz="quarter" idx="11"/>
          </p:nvPr>
        </p:nvSpPr>
        <p:spPr/>
        <p:txBody>
          <a:bodyPr/>
          <a:lstStyle/>
          <a:p>
            <a:r>
              <a:rPr lang="ja-JP" altLang="en-US"/>
              <a:t>far@ucalgary.ca</a:t>
            </a:r>
            <a:endParaRPr lang="en-US" altLang="ja-JP"/>
          </a:p>
        </p:txBody>
      </p:sp>
      <p:sp>
        <p:nvSpPr>
          <p:cNvPr id="5" name="Slide Number Placeholder 4">
            <a:extLst>
              <a:ext uri="{FF2B5EF4-FFF2-40B4-BE49-F238E27FC236}">
                <a16:creationId xmlns:a16="http://schemas.microsoft.com/office/drawing/2014/main" id="{721A65B9-7954-433F-B610-4E45A41FD800}"/>
              </a:ext>
            </a:extLst>
          </p:cNvPr>
          <p:cNvSpPr>
            <a:spLocks noGrp="1"/>
          </p:cNvSpPr>
          <p:nvPr>
            <p:ph type="sldNum" sz="quarter" idx="12"/>
          </p:nvPr>
        </p:nvSpPr>
        <p:spPr/>
        <p:txBody>
          <a:bodyPr/>
          <a:lstStyle/>
          <a:p>
            <a:fld id="{E0C33045-984B-4F44-A077-3B45BEEE9467}" type="slidenum">
              <a:rPr lang="ja-JP" altLang="en-US" smtClean="0"/>
              <a:pPr/>
              <a:t>9</a:t>
            </a:fld>
            <a:endParaRPr lang="en-US" altLang="ja-JP"/>
          </a:p>
        </p:txBody>
      </p:sp>
      <p:grpSp>
        <p:nvGrpSpPr>
          <p:cNvPr id="6" name="Group 5">
            <a:extLst>
              <a:ext uri="{FF2B5EF4-FFF2-40B4-BE49-F238E27FC236}">
                <a16:creationId xmlns:a16="http://schemas.microsoft.com/office/drawing/2014/main" id="{7614A315-BB20-4C0E-B987-53EBAC7A1DE6}"/>
              </a:ext>
            </a:extLst>
          </p:cNvPr>
          <p:cNvGrpSpPr>
            <a:grpSpLocks/>
          </p:cNvGrpSpPr>
          <p:nvPr/>
        </p:nvGrpSpPr>
        <p:grpSpPr bwMode="auto">
          <a:xfrm>
            <a:off x="1403648" y="3710973"/>
            <a:ext cx="3605432" cy="2382323"/>
            <a:chOff x="244" y="2197"/>
            <a:chExt cx="2819" cy="1822"/>
          </a:xfrm>
          <a:solidFill>
            <a:schemeClr val="accent3">
              <a:lumMod val="85000"/>
            </a:schemeClr>
          </a:solidFill>
        </p:grpSpPr>
        <p:sp>
          <p:nvSpPr>
            <p:cNvPr id="8" name="Line 15">
              <a:extLst>
                <a:ext uri="{FF2B5EF4-FFF2-40B4-BE49-F238E27FC236}">
                  <a16:creationId xmlns:a16="http://schemas.microsoft.com/office/drawing/2014/main" id="{21D17409-CF74-4255-8B33-A299CE30C1EC}"/>
                </a:ext>
              </a:extLst>
            </p:cNvPr>
            <p:cNvSpPr>
              <a:spLocks noChangeShapeType="1"/>
            </p:cNvSpPr>
            <p:nvPr/>
          </p:nvSpPr>
          <p:spPr bwMode="auto">
            <a:xfrm flipH="1">
              <a:off x="463" y="2641"/>
              <a:ext cx="239" cy="401"/>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9" name="Line 16">
              <a:extLst>
                <a:ext uri="{FF2B5EF4-FFF2-40B4-BE49-F238E27FC236}">
                  <a16:creationId xmlns:a16="http://schemas.microsoft.com/office/drawing/2014/main" id="{3B8F94BC-0595-4EAC-810D-E256CADA2AB8}"/>
                </a:ext>
              </a:extLst>
            </p:cNvPr>
            <p:cNvSpPr>
              <a:spLocks noChangeShapeType="1"/>
            </p:cNvSpPr>
            <p:nvPr/>
          </p:nvSpPr>
          <p:spPr bwMode="auto">
            <a:xfrm>
              <a:off x="509" y="3338"/>
              <a:ext cx="222" cy="382"/>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0" name="Line 17">
              <a:extLst>
                <a:ext uri="{FF2B5EF4-FFF2-40B4-BE49-F238E27FC236}">
                  <a16:creationId xmlns:a16="http://schemas.microsoft.com/office/drawing/2014/main" id="{551D2545-90A3-495C-AD34-FA5647872231}"/>
                </a:ext>
              </a:extLst>
            </p:cNvPr>
            <p:cNvSpPr>
              <a:spLocks noChangeShapeType="1"/>
            </p:cNvSpPr>
            <p:nvPr/>
          </p:nvSpPr>
          <p:spPr bwMode="auto">
            <a:xfrm flipH="1">
              <a:off x="898" y="3318"/>
              <a:ext cx="229" cy="402"/>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1" name="Line 18">
              <a:extLst>
                <a:ext uri="{FF2B5EF4-FFF2-40B4-BE49-F238E27FC236}">
                  <a16:creationId xmlns:a16="http://schemas.microsoft.com/office/drawing/2014/main" id="{B38FD473-8232-4786-AEE1-0BA51CDCD878}"/>
                </a:ext>
              </a:extLst>
            </p:cNvPr>
            <p:cNvSpPr>
              <a:spLocks noChangeShapeType="1"/>
            </p:cNvSpPr>
            <p:nvPr/>
          </p:nvSpPr>
          <p:spPr bwMode="auto">
            <a:xfrm>
              <a:off x="939" y="2646"/>
              <a:ext cx="188" cy="432"/>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2" name="Line 19">
              <a:extLst>
                <a:ext uri="{FF2B5EF4-FFF2-40B4-BE49-F238E27FC236}">
                  <a16:creationId xmlns:a16="http://schemas.microsoft.com/office/drawing/2014/main" id="{9A193EBD-64D8-4ECC-BA47-3583BD794D6E}"/>
                </a:ext>
              </a:extLst>
            </p:cNvPr>
            <p:cNvSpPr>
              <a:spLocks noChangeShapeType="1"/>
            </p:cNvSpPr>
            <p:nvPr/>
          </p:nvSpPr>
          <p:spPr bwMode="auto">
            <a:xfrm>
              <a:off x="829" y="2202"/>
              <a:ext cx="0" cy="166"/>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nvGrpSpPr>
            <p:cNvPr id="13" name="Group 12">
              <a:extLst>
                <a:ext uri="{FF2B5EF4-FFF2-40B4-BE49-F238E27FC236}">
                  <a16:creationId xmlns:a16="http://schemas.microsoft.com/office/drawing/2014/main" id="{7ACB7527-40F0-4DCF-8EE2-8A7AA23C814F}"/>
                </a:ext>
              </a:extLst>
            </p:cNvPr>
            <p:cNvGrpSpPr>
              <a:grpSpLocks/>
            </p:cNvGrpSpPr>
            <p:nvPr/>
          </p:nvGrpSpPr>
          <p:grpSpPr bwMode="auto">
            <a:xfrm>
              <a:off x="654" y="3720"/>
              <a:ext cx="1999" cy="299"/>
              <a:chOff x="654" y="3720"/>
              <a:chExt cx="1999" cy="299"/>
            </a:xfrm>
            <a:grpFill/>
          </p:grpSpPr>
          <p:grpSp>
            <p:nvGrpSpPr>
              <p:cNvPr id="47" name="Group 46">
                <a:extLst>
                  <a:ext uri="{FF2B5EF4-FFF2-40B4-BE49-F238E27FC236}">
                    <a16:creationId xmlns:a16="http://schemas.microsoft.com/office/drawing/2014/main" id="{50DA19B5-B509-49A6-A5BF-92D65A5F8163}"/>
                  </a:ext>
                </a:extLst>
              </p:cNvPr>
              <p:cNvGrpSpPr>
                <a:grpSpLocks/>
              </p:cNvGrpSpPr>
              <p:nvPr/>
            </p:nvGrpSpPr>
            <p:grpSpPr bwMode="auto">
              <a:xfrm>
                <a:off x="2303" y="3723"/>
                <a:ext cx="350" cy="296"/>
                <a:chOff x="2303" y="3723"/>
                <a:chExt cx="350" cy="296"/>
              </a:xfrm>
              <a:grpFill/>
            </p:grpSpPr>
            <p:sp>
              <p:nvSpPr>
                <p:cNvPr id="54" name="Oval 53">
                  <a:extLst>
                    <a:ext uri="{FF2B5EF4-FFF2-40B4-BE49-F238E27FC236}">
                      <a16:creationId xmlns:a16="http://schemas.microsoft.com/office/drawing/2014/main" id="{F621EACB-F287-462F-97C3-230D097242C2}"/>
                    </a:ext>
                  </a:extLst>
                </p:cNvPr>
                <p:cNvSpPr>
                  <a:spLocks noChangeArrowheads="1"/>
                </p:cNvSpPr>
                <p:nvPr/>
              </p:nvSpPr>
              <p:spPr bwMode="auto">
                <a:xfrm>
                  <a:off x="2303" y="3723"/>
                  <a:ext cx="350" cy="296"/>
                </a:xfrm>
                <a:prstGeom prst="ellipse">
                  <a:avLst/>
                </a:prstGeom>
                <a:grp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55" name="Text Box 6">
                  <a:extLst>
                    <a:ext uri="{FF2B5EF4-FFF2-40B4-BE49-F238E27FC236}">
                      <a16:creationId xmlns:a16="http://schemas.microsoft.com/office/drawing/2014/main" id="{FF01FFC2-5427-4DF0-A7A7-AC07AB31829C}"/>
                    </a:ext>
                  </a:extLst>
                </p:cNvPr>
                <p:cNvSpPr txBox="1">
                  <a:spLocks noChangeArrowheads="1"/>
                </p:cNvSpPr>
                <p:nvPr/>
              </p:nvSpPr>
              <p:spPr bwMode="auto">
                <a:xfrm>
                  <a:off x="2340" y="3746"/>
                  <a:ext cx="278"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10</a:t>
                  </a:r>
                </a:p>
              </p:txBody>
            </p:sp>
          </p:grpSp>
          <p:grpSp>
            <p:nvGrpSpPr>
              <p:cNvPr id="48" name="Group 47">
                <a:extLst>
                  <a:ext uri="{FF2B5EF4-FFF2-40B4-BE49-F238E27FC236}">
                    <a16:creationId xmlns:a16="http://schemas.microsoft.com/office/drawing/2014/main" id="{6B38962C-A75E-47E1-84AA-294E70D51A59}"/>
                  </a:ext>
                </a:extLst>
              </p:cNvPr>
              <p:cNvGrpSpPr>
                <a:grpSpLocks/>
              </p:cNvGrpSpPr>
              <p:nvPr/>
            </p:nvGrpSpPr>
            <p:grpSpPr bwMode="auto">
              <a:xfrm>
                <a:off x="654" y="3720"/>
                <a:ext cx="350" cy="296"/>
                <a:chOff x="654" y="3720"/>
                <a:chExt cx="350" cy="296"/>
              </a:xfrm>
              <a:grpFill/>
            </p:grpSpPr>
            <p:sp>
              <p:nvSpPr>
                <p:cNvPr id="52" name="Oval 51">
                  <a:extLst>
                    <a:ext uri="{FF2B5EF4-FFF2-40B4-BE49-F238E27FC236}">
                      <a16:creationId xmlns:a16="http://schemas.microsoft.com/office/drawing/2014/main" id="{CF5F4C59-BCA1-4260-95CE-418D2D42380A}"/>
                    </a:ext>
                  </a:extLst>
                </p:cNvPr>
                <p:cNvSpPr>
                  <a:spLocks noChangeArrowheads="1"/>
                </p:cNvSpPr>
                <p:nvPr/>
              </p:nvSpPr>
              <p:spPr bwMode="auto">
                <a:xfrm>
                  <a:off x="654" y="3720"/>
                  <a:ext cx="350" cy="296"/>
                </a:xfrm>
                <a:prstGeom prst="ellipse">
                  <a:avLst/>
                </a:prstGeom>
                <a:grp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53" name="Text Box 14">
                  <a:extLst>
                    <a:ext uri="{FF2B5EF4-FFF2-40B4-BE49-F238E27FC236}">
                      <a16:creationId xmlns:a16="http://schemas.microsoft.com/office/drawing/2014/main" id="{FD508360-72A6-4D98-AAE8-5546AF78D5AB}"/>
                    </a:ext>
                  </a:extLst>
                </p:cNvPr>
                <p:cNvSpPr txBox="1">
                  <a:spLocks noChangeArrowheads="1"/>
                </p:cNvSpPr>
                <p:nvPr/>
              </p:nvSpPr>
              <p:spPr bwMode="auto">
                <a:xfrm>
                  <a:off x="731" y="3743"/>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8</a:t>
                  </a:r>
                </a:p>
              </p:txBody>
            </p:sp>
          </p:grpSp>
          <p:grpSp>
            <p:nvGrpSpPr>
              <p:cNvPr id="49" name="Group 48">
                <a:extLst>
                  <a:ext uri="{FF2B5EF4-FFF2-40B4-BE49-F238E27FC236}">
                    <a16:creationId xmlns:a16="http://schemas.microsoft.com/office/drawing/2014/main" id="{7AC11CB1-2BF6-41DC-9AA5-C894F5B41D5E}"/>
                  </a:ext>
                </a:extLst>
              </p:cNvPr>
              <p:cNvGrpSpPr>
                <a:grpSpLocks/>
              </p:cNvGrpSpPr>
              <p:nvPr/>
            </p:nvGrpSpPr>
            <p:grpSpPr bwMode="auto">
              <a:xfrm>
                <a:off x="1478" y="3722"/>
                <a:ext cx="350" cy="296"/>
                <a:chOff x="1480" y="3722"/>
                <a:chExt cx="350" cy="296"/>
              </a:xfrm>
              <a:grpFill/>
            </p:grpSpPr>
            <p:sp>
              <p:nvSpPr>
                <p:cNvPr id="50" name="Oval 49">
                  <a:extLst>
                    <a:ext uri="{FF2B5EF4-FFF2-40B4-BE49-F238E27FC236}">
                      <a16:creationId xmlns:a16="http://schemas.microsoft.com/office/drawing/2014/main" id="{3B36878C-6ECE-452F-9664-A82001FF6116}"/>
                    </a:ext>
                  </a:extLst>
                </p:cNvPr>
                <p:cNvSpPr>
                  <a:spLocks noChangeArrowheads="1"/>
                </p:cNvSpPr>
                <p:nvPr/>
              </p:nvSpPr>
              <p:spPr bwMode="auto">
                <a:xfrm>
                  <a:off x="1480" y="3722"/>
                  <a:ext cx="350" cy="296"/>
                </a:xfrm>
                <a:prstGeom prst="ellipse">
                  <a:avLst/>
                </a:prstGeom>
                <a:grpFill/>
                <a:ln w="571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51" name="Text Box 25">
                  <a:extLst>
                    <a:ext uri="{FF2B5EF4-FFF2-40B4-BE49-F238E27FC236}">
                      <a16:creationId xmlns:a16="http://schemas.microsoft.com/office/drawing/2014/main" id="{1542071E-5AC9-4B2C-896E-1B9F8B350A23}"/>
                    </a:ext>
                  </a:extLst>
                </p:cNvPr>
                <p:cNvSpPr txBox="1">
                  <a:spLocks noChangeArrowheads="1"/>
                </p:cNvSpPr>
                <p:nvPr/>
              </p:nvSpPr>
              <p:spPr bwMode="auto">
                <a:xfrm>
                  <a:off x="1557" y="3745"/>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9</a:t>
                  </a:r>
                </a:p>
              </p:txBody>
            </p:sp>
          </p:grpSp>
        </p:grpSp>
        <p:sp>
          <p:nvSpPr>
            <p:cNvPr id="14" name="Line 26">
              <a:extLst>
                <a:ext uri="{FF2B5EF4-FFF2-40B4-BE49-F238E27FC236}">
                  <a16:creationId xmlns:a16="http://schemas.microsoft.com/office/drawing/2014/main" id="{C6577B8F-3E75-47B8-8220-1E18498ACDFA}"/>
                </a:ext>
              </a:extLst>
            </p:cNvPr>
            <p:cNvSpPr>
              <a:spLocks noChangeShapeType="1"/>
            </p:cNvSpPr>
            <p:nvPr/>
          </p:nvSpPr>
          <p:spPr bwMode="auto">
            <a:xfrm>
              <a:off x="1343" y="3318"/>
              <a:ext cx="236" cy="402"/>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5" name="Line 27">
              <a:extLst>
                <a:ext uri="{FF2B5EF4-FFF2-40B4-BE49-F238E27FC236}">
                  <a16:creationId xmlns:a16="http://schemas.microsoft.com/office/drawing/2014/main" id="{3FC7C238-91E3-4873-938C-8DE20CA1A499}"/>
                </a:ext>
              </a:extLst>
            </p:cNvPr>
            <p:cNvSpPr>
              <a:spLocks noChangeShapeType="1"/>
            </p:cNvSpPr>
            <p:nvPr/>
          </p:nvSpPr>
          <p:spPr bwMode="auto">
            <a:xfrm flipH="1">
              <a:off x="1734" y="3330"/>
              <a:ext cx="223" cy="409"/>
            </a:xfrm>
            <a:prstGeom prst="line">
              <a:avLst/>
            </a:prstGeom>
            <a:grp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6" name="Line 28">
              <a:extLst>
                <a:ext uri="{FF2B5EF4-FFF2-40B4-BE49-F238E27FC236}">
                  <a16:creationId xmlns:a16="http://schemas.microsoft.com/office/drawing/2014/main" id="{6E6747B9-4AB6-4875-A980-05B561289E60}"/>
                </a:ext>
              </a:extLst>
            </p:cNvPr>
            <p:cNvSpPr>
              <a:spLocks noChangeShapeType="1"/>
            </p:cNvSpPr>
            <p:nvPr/>
          </p:nvSpPr>
          <p:spPr bwMode="auto">
            <a:xfrm>
              <a:off x="1768" y="2640"/>
              <a:ext cx="212" cy="440"/>
            </a:xfrm>
            <a:prstGeom prst="line">
              <a:avLst/>
            </a:prstGeom>
            <a:grpFill/>
            <a:ln w="19050">
              <a:solidFill>
                <a:schemeClr val="tx1"/>
              </a:solidFill>
              <a:round/>
              <a:headEnd type="arrow" w="med" len="med"/>
              <a:tailEn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17" name="Line 29">
              <a:extLst>
                <a:ext uri="{FF2B5EF4-FFF2-40B4-BE49-F238E27FC236}">
                  <a16:creationId xmlns:a16="http://schemas.microsoft.com/office/drawing/2014/main" id="{947BC1FA-075D-4BAB-B85B-9F48E3742768}"/>
                </a:ext>
              </a:extLst>
            </p:cNvPr>
            <p:cNvSpPr>
              <a:spLocks noChangeShapeType="1"/>
            </p:cNvSpPr>
            <p:nvPr/>
          </p:nvSpPr>
          <p:spPr bwMode="auto">
            <a:xfrm>
              <a:off x="1655" y="2197"/>
              <a:ext cx="0" cy="173"/>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nvGrpSpPr>
            <p:cNvPr id="18" name="Group 17">
              <a:extLst>
                <a:ext uri="{FF2B5EF4-FFF2-40B4-BE49-F238E27FC236}">
                  <a16:creationId xmlns:a16="http://schemas.microsoft.com/office/drawing/2014/main" id="{96F24CF0-7A75-43C2-895C-66726FEBB1F6}"/>
                </a:ext>
              </a:extLst>
            </p:cNvPr>
            <p:cNvGrpSpPr>
              <a:grpSpLocks/>
            </p:cNvGrpSpPr>
            <p:nvPr/>
          </p:nvGrpSpPr>
          <p:grpSpPr bwMode="auto">
            <a:xfrm>
              <a:off x="654" y="2376"/>
              <a:ext cx="1999" cy="299"/>
              <a:chOff x="654" y="2376"/>
              <a:chExt cx="1999" cy="299"/>
            </a:xfrm>
            <a:grpFill/>
          </p:grpSpPr>
          <p:grpSp>
            <p:nvGrpSpPr>
              <p:cNvPr id="38" name="Group 37">
                <a:extLst>
                  <a:ext uri="{FF2B5EF4-FFF2-40B4-BE49-F238E27FC236}">
                    <a16:creationId xmlns:a16="http://schemas.microsoft.com/office/drawing/2014/main" id="{3786159C-CC74-4E80-82BB-EFB120F0E200}"/>
                  </a:ext>
                </a:extLst>
              </p:cNvPr>
              <p:cNvGrpSpPr>
                <a:grpSpLocks/>
              </p:cNvGrpSpPr>
              <p:nvPr/>
            </p:nvGrpSpPr>
            <p:grpSpPr bwMode="auto">
              <a:xfrm>
                <a:off x="654" y="2376"/>
                <a:ext cx="350" cy="296"/>
                <a:chOff x="654" y="1844"/>
                <a:chExt cx="350" cy="296"/>
              </a:xfrm>
              <a:grpFill/>
            </p:grpSpPr>
            <p:sp>
              <p:nvSpPr>
                <p:cNvPr id="45" name="Oval 44">
                  <a:extLst>
                    <a:ext uri="{FF2B5EF4-FFF2-40B4-BE49-F238E27FC236}">
                      <a16:creationId xmlns:a16="http://schemas.microsoft.com/office/drawing/2014/main" id="{F1A0CE98-07DE-4B69-B084-F6EA99F68996}"/>
                    </a:ext>
                  </a:extLst>
                </p:cNvPr>
                <p:cNvSpPr>
                  <a:spLocks noChangeArrowheads="1"/>
                </p:cNvSpPr>
                <p:nvPr/>
              </p:nvSpPr>
              <p:spPr bwMode="auto">
                <a:xfrm>
                  <a:off x="654" y="1844"/>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6" name="Text Box 8">
                  <a:extLst>
                    <a:ext uri="{FF2B5EF4-FFF2-40B4-BE49-F238E27FC236}">
                      <a16:creationId xmlns:a16="http://schemas.microsoft.com/office/drawing/2014/main" id="{F2B217C0-6322-45FA-9A03-9444DB54BBEE}"/>
                    </a:ext>
                  </a:extLst>
                </p:cNvPr>
                <p:cNvSpPr txBox="1">
                  <a:spLocks noChangeArrowheads="1"/>
                </p:cNvSpPr>
                <p:nvPr/>
              </p:nvSpPr>
              <p:spPr bwMode="auto">
                <a:xfrm>
                  <a:off x="731" y="1867"/>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1</a:t>
                  </a:r>
                </a:p>
              </p:txBody>
            </p:sp>
          </p:grpSp>
          <p:grpSp>
            <p:nvGrpSpPr>
              <p:cNvPr id="39" name="Group 38">
                <a:extLst>
                  <a:ext uri="{FF2B5EF4-FFF2-40B4-BE49-F238E27FC236}">
                    <a16:creationId xmlns:a16="http://schemas.microsoft.com/office/drawing/2014/main" id="{B247D0AE-0CD4-43AB-A778-328CF7B25B26}"/>
                  </a:ext>
                </a:extLst>
              </p:cNvPr>
              <p:cNvGrpSpPr>
                <a:grpSpLocks/>
              </p:cNvGrpSpPr>
              <p:nvPr/>
            </p:nvGrpSpPr>
            <p:grpSpPr bwMode="auto">
              <a:xfrm>
                <a:off x="1478" y="2378"/>
                <a:ext cx="350" cy="296"/>
                <a:chOff x="1480" y="1846"/>
                <a:chExt cx="350" cy="296"/>
              </a:xfrm>
              <a:grpFill/>
            </p:grpSpPr>
            <p:sp>
              <p:nvSpPr>
                <p:cNvPr id="43" name="Oval 42">
                  <a:extLst>
                    <a:ext uri="{FF2B5EF4-FFF2-40B4-BE49-F238E27FC236}">
                      <a16:creationId xmlns:a16="http://schemas.microsoft.com/office/drawing/2014/main" id="{871B3673-F842-4ED0-A8CD-29201A333390}"/>
                    </a:ext>
                  </a:extLst>
                </p:cNvPr>
                <p:cNvSpPr>
                  <a:spLocks noChangeArrowheads="1"/>
                </p:cNvSpPr>
                <p:nvPr/>
              </p:nvSpPr>
              <p:spPr bwMode="auto">
                <a:xfrm>
                  <a:off x="1480" y="1846"/>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4" name="Text Box 21">
                  <a:extLst>
                    <a:ext uri="{FF2B5EF4-FFF2-40B4-BE49-F238E27FC236}">
                      <a16:creationId xmlns:a16="http://schemas.microsoft.com/office/drawing/2014/main" id="{0EFFE947-E857-4757-A060-19D5A1DFD7F7}"/>
                    </a:ext>
                  </a:extLst>
                </p:cNvPr>
                <p:cNvSpPr txBox="1">
                  <a:spLocks noChangeArrowheads="1"/>
                </p:cNvSpPr>
                <p:nvPr/>
              </p:nvSpPr>
              <p:spPr bwMode="auto">
                <a:xfrm>
                  <a:off x="1557" y="1869"/>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2</a:t>
                  </a:r>
                </a:p>
              </p:txBody>
            </p:sp>
          </p:grpSp>
          <p:grpSp>
            <p:nvGrpSpPr>
              <p:cNvPr id="40" name="Group 39">
                <a:extLst>
                  <a:ext uri="{FF2B5EF4-FFF2-40B4-BE49-F238E27FC236}">
                    <a16:creationId xmlns:a16="http://schemas.microsoft.com/office/drawing/2014/main" id="{87CB82CC-AD73-4028-814B-FA3247A49B8A}"/>
                  </a:ext>
                </a:extLst>
              </p:cNvPr>
              <p:cNvGrpSpPr>
                <a:grpSpLocks/>
              </p:cNvGrpSpPr>
              <p:nvPr/>
            </p:nvGrpSpPr>
            <p:grpSpPr bwMode="auto">
              <a:xfrm>
                <a:off x="2303" y="2379"/>
                <a:ext cx="350" cy="296"/>
                <a:chOff x="2303" y="1847"/>
                <a:chExt cx="350" cy="296"/>
              </a:xfrm>
              <a:grpFill/>
            </p:grpSpPr>
            <p:sp>
              <p:nvSpPr>
                <p:cNvPr id="41" name="Oval 40">
                  <a:extLst>
                    <a:ext uri="{FF2B5EF4-FFF2-40B4-BE49-F238E27FC236}">
                      <a16:creationId xmlns:a16="http://schemas.microsoft.com/office/drawing/2014/main" id="{D53A8AD4-CD8B-40DA-B333-D55527E41AE0}"/>
                    </a:ext>
                  </a:extLst>
                </p:cNvPr>
                <p:cNvSpPr>
                  <a:spLocks noChangeArrowheads="1"/>
                </p:cNvSpPr>
                <p:nvPr/>
              </p:nvSpPr>
              <p:spPr bwMode="auto">
                <a:xfrm>
                  <a:off x="2303" y="1847"/>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42" name="Text Box 31">
                  <a:extLst>
                    <a:ext uri="{FF2B5EF4-FFF2-40B4-BE49-F238E27FC236}">
                      <a16:creationId xmlns:a16="http://schemas.microsoft.com/office/drawing/2014/main" id="{91B8D3F6-D0B4-401C-B863-1815D8BA73AD}"/>
                    </a:ext>
                  </a:extLst>
                </p:cNvPr>
                <p:cNvSpPr txBox="1">
                  <a:spLocks noChangeArrowheads="1"/>
                </p:cNvSpPr>
                <p:nvPr/>
              </p:nvSpPr>
              <p:spPr bwMode="auto">
                <a:xfrm>
                  <a:off x="2380" y="1870"/>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3</a:t>
                  </a:r>
                </a:p>
              </p:txBody>
            </p:sp>
          </p:grpSp>
        </p:grpSp>
        <p:grpSp>
          <p:nvGrpSpPr>
            <p:cNvPr id="19" name="Group 18">
              <a:extLst>
                <a:ext uri="{FF2B5EF4-FFF2-40B4-BE49-F238E27FC236}">
                  <a16:creationId xmlns:a16="http://schemas.microsoft.com/office/drawing/2014/main" id="{C0B7783C-7C39-4A89-9037-58E7B9B279A5}"/>
                </a:ext>
              </a:extLst>
            </p:cNvPr>
            <p:cNvGrpSpPr>
              <a:grpSpLocks/>
            </p:cNvGrpSpPr>
            <p:nvPr/>
          </p:nvGrpSpPr>
          <p:grpSpPr bwMode="auto">
            <a:xfrm>
              <a:off x="244" y="3048"/>
              <a:ext cx="2819" cy="299"/>
              <a:chOff x="244" y="3153"/>
              <a:chExt cx="2819" cy="299"/>
            </a:xfrm>
            <a:grpFill/>
          </p:grpSpPr>
          <p:grpSp>
            <p:nvGrpSpPr>
              <p:cNvPr id="26" name="Group 25">
                <a:extLst>
                  <a:ext uri="{FF2B5EF4-FFF2-40B4-BE49-F238E27FC236}">
                    <a16:creationId xmlns:a16="http://schemas.microsoft.com/office/drawing/2014/main" id="{9EFE7E07-132A-44CB-BB69-F2DF3474CAE6}"/>
                  </a:ext>
                </a:extLst>
              </p:cNvPr>
              <p:cNvGrpSpPr>
                <a:grpSpLocks/>
              </p:cNvGrpSpPr>
              <p:nvPr/>
            </p:nvGrpSpPr>
            <p:grpSpPr bwMode="auto">
              <a:xfrm>
                <a:off x="1067" y="3153"/>
                <a:ext cx="350" cy="296"/>
                <a:chOff x="1064" y="2782"/>
                <a:chExt cx="350" cy="296"/>
              </a:xfrm>
              <a:grpFill/>
            </p:grpSpPr>
            <p:sp>
              <p:nvSpPr>
                <p:cNvPr id="36" name="Oval 35">
                  <a:extLst>
                    <a:ext uri="{FF2B5EF4-FFF2-40B4-BE49-F238E27FC236}">
                      <a16:creationId xmlns:a16="http://schemas.microsoft.com/office/drawing/2014/main" id="{059979A1-AE1C-427E-BA5D-67914C2E016A}"/>
                    </a:ext>
                  </a:extLst>
                </p:cNvPr>
                <p:cNvSpPr>
                  <a:spLocks noChangeArrowheads="1"/>
                </p:cNvSpPr>
                <p:nvPr/>
              </p:nvSpPr>
              <p:spPr bwMode="auto">
                <a:xfrm>
                  <a:off x="1064" y="2782"/>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7" name="Text Box 10">
                  <a:extLst>
                    <a:ext uri="{FF2B5EF4-FFF2-40B4-BE49-F238E27FC236}">
                      <a16:creationId xmlns:a16="http://schemas.microsoft.com/office/drawing/2014/main" id="{94D1F7E5-86BA-47AD-B82D-55B9E5871226}"/>
                    </a:ext>
                  </a:extLst>
                </p:cNvPr>
                <p:cNvSpPr txBox="1">
                  <a:spLocks noChangeArrowheads="1"/>
                </p:cNvSpPr>
                <p:nvPr/>
              </p:nvSpPr>
              <p:spPr bwMode="auto">
                <a:xfrm>
                  <a:off x="1141" y="2805"/>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5</a:t>
                  </a:r>
                </a:p>
              </p:txBody>
            </p:sp>
          </p:grpSp>
          <p:grpSp>
            <p:nvGrpSpPr>
              <p:cNvPr id="27" name="Group 26">
                <a:extLst>
                  <a:ext uri="{FF2B5EF4-FFF2-40B4-BE49-F238E27FC236}">
                    <a16:creationId xmlns:a16="http://schemas.microsoft.com/office/drawing/2014/main" id="{F37BD9AC-9D9B-4C4D-9B5D-CE523D5CE8E4}"/>
                  </a:ext>
                </a:extLst>
              </p:cNvPr>
              <p:cNvGrpSpPr>
                <a:grpSpLocks/>
              </p:cNvGrpSpPr>
              <p:nvPr/>
            </p:nvGrpSpPr>
            <p:grpSpPr bwMode="auto">
              <a:xfrm>
                <a:off x="244" y="3153"/>
                <a:ext cx="350" cy="296"/>
                <a:chOff x="244" y="2782"/>
                <a:chExt cx="350" cy="296"/>
              </a:xfrm>
              <a:grpFill/>
            </p:grpSpPr>
            <p:sp>
              <p:nvSpPr>
                <p:cNvPr id="34" name="Oval 33">
                  <a:extLst>
                    <a:ext uri="{FF2B5EF4-FFF2-40B4-BE49-F238E27FC236}">
                      <a16:creationId xmlns:a16="http://schemas.microsoft.com/office/drawing/2014/main" id="{AA363B77-B232-472A-BF62-5E85E5B5138A}"/>
                    </a:ext>
                  </a:extLst>
                </p:cNvPr>
                <p:cNvSpPr>
                  <a:spLocks noChangeArrowheads="1"/>
                </p:cNvSpPr>
                <p:nvPr/>
              </p:nvSpPr>
              <p:spPr bwMode="auto">
                <a:xfrm>
                  <a:off x="244" y="2782"/>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5" name="Text Box 12">
                  <a:extLst>
                    <a:ext uri="{FF2B5EF4-FFF2-40B4-BE49-F238E27FC236}">
                      <a16:creationId xmlns:a16="http://schemas.microsoft.com/office/drawing/2014/main" id="{67DA470A-70DA-42DF-ABD5-E921ED83E06A}"/>
                    </a:ext>
                  </a:extLst>
                </p:cNvPr>
                <p:cNvSpPr txBox="1">
                  <a:spLocks noChangeArrowheads="1"/>
                </p:cNvSpPr>
                <p:nvPr/>
              </p:nvSpPr>
              <p:spPr bwMode="auto">
                <a:xfrm>
                  <a:off x="321" y="2805"/>
                  <a:ext cx="197" cy="252"/>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4</a:t>
                  </a:r>
                </a:p>
              </p:txBody>
            </p:sp>
          </p:grpSp>
          <p:grpSp>
            <p:nvGrpSpPr>
              <p:cNvPr id="28" name="Group 27">
                <a:extLst>
                  <a:ext uri="{FF2B5EF4-FFF2-40B4-BE49-F238E27FC236}">
                    <a16:creationId xmlns:a16="http://schemas.microsoft.com/office/drawing/2014/main" id="{12B0C113-21C5-4D31-9758-48D3DA54DDE1}"/>
                  </a:ext>
                </a:extLst>
              </p:cNvPr>
              <p:cNvGrpSpPr>
                <a:grpSpLocks/>
              </p:cNvGrpSpPr>
              <p:nvPr/>
            </p:nvGrpSpPr>
            <p:grpSpPr bwMode="auto">
              <a:xfrm>
                <a:off x="1890" y="3155"/>
                <a:ext cx="350" cy="296"/>
                <a:chOff x="1890" y="2784"/>
                <a:chExt cx="350" cy="296"/>
              </a:xfrm>
              <a:grpFill/>
            </p:grpSpPr>
            <p:sp>
              <p:nvSpPr>
                <p:cNvPr id="32" name="Oval 31">
                  <a:extLst>
                    <a:ext uri="{FF2B5EF4-FFF2-40B4-BE49-F238E27FC236}">
                      <a16:creationId xmlns:a16="http://schemas.microsoft.com/office/drawing/2014/main" id="{6470BBE3-57CB-4CA9-9DFB-503CDDD2F191}"/>
                    </a:ext>
                  </a:extLst>
                </p:cNvPr>
                <p:cNvSpPr>
                  <a:spLocks noChangeArrowheads="1"/>
                </p:cNvSpPr>
                <p:nvPr/>
              </p:nvSpPr>
              <p:spPr bwMode="auto">
                <a:xfrm>
                  <a:off x="1890" y="2784"/>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3" name="Text Box 23">
                  <a:extLst>
                    <a:ext uri="{FF2B5EF4-FFF2-40B4-BE49-F238E27FC236}">
                      <a16:creationId xmlns:a16="http://schemas.microsoft.com/office/drawing/2014/main" id="{1E28742A-DEC6-4E5C-8D96-B29B977C93EB}"/>
                    </a:ext>
                  </a:extLst>
                </p:cNvPr>
                <p:cNvSpPr txBox="1">
                  <a:spLocks noChangeArrowheads="1"/>
                </p:cNvSpPr>
                <p:nvPr/>
              </p:nvSpPr>
              <p:spPr bwMode="auto">
                <a:xfrm>
                  <a:off x="1967" y="2807"/>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6</a:t>
                  </a:r>
                </a:p>
              </p:txBody>
            </p:sp>
          </p:grpSp>
          <p:grpSp>
            <p:nvGrpSpPr>
              <p:cNvPr id="29" name="Group 28">
                <a:extLst>
                  <a:ext uri="{FF2B5EF4-FFF2-40B4-BE49-F238E27FC236}">
                    <a16:creationId xmlns:a16="http://schemas.microsoft.com/office/drawing/2014/main" id="{DE1C2A77-F667-4806-A545-3FD00673D117}"/>
                  </a:ext>
                </a:extLst>
              </p:cNvPr>
              <p:cNvGrpSpPr>
                <a:grpSpLocks/>
              </p:cNvGrpSpPr>
              <p:nvPr/>
            </p:nvGrpSpPr>
            <p:grpSpPr bwMode="auto">
              <a:xfrm>
                <a:off x="2713" y="3156"/>
                <a:ext cx="350" cy="296"/>
                <a:chOff x="2713" y="2785"/>
                <a:chExt cx="350" cy="296"/>
              </a:xfrm>
              <a:grpFill/>
            </p:grpSpPr>
            <p:sp>
              <p:nvSpPr>
                <p:cNvPr id="30" name="Oval 29">
                  <a:extLst>
                    <a:ext uri="{FF2B5EF4-FFF2-40B4-BE49-F238E27FC236}">
                      <a16:creationId xmlns:a16="http://schemas.microsoft.com/office/drawing/2014/main" id="{4B958C56-DF56-40AD-8E2F-B1C7309B7621}"/>
                    </a:ext>
                  </a:extLst>
                </p:cNvPr>
                <p:cNvSpPr>
                  <a:spLocks noChangeArrowheads="1"/>
                </p:cNvSpPr>
                <p:nvPr/>
              </p:nvSpPr>
              <p:spPr bwMode="auto">
                <a:xfrm>
                  <a:off x="2713" y="2785"/>
                  <a:ext cx="350" cy="296"/>
                </a:xfrm>
                <a:prstGeom prst="ellipse">
                  <a:avLst/>
                </a:prstGeom>
                <a:grpFill/>
                <a:ln w="19050">
                  <a:solidFill>
                    <a:schemeClr val="tx1"/>
                  </a:solidFill>
                  <a:round/>
                  <a:headEnd type="none" w="sm" len="sm"/>
                  <a:tailEnd type="none" w="sm" len="sm"/>
                </a:ln>
              </p:spPr>
              <p:txBody>
                <a:bodyPr wrap="none" anchor="ct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31" name="Text Box 33">
                  <a:extLst>
                    <a:ext uri="{FF2B5EF4-FFF2-40B4-BE49-F238E27FC236}">
                      <a16:creationId xmlns:a16="http://schemas.microsoft.com/office/drawing/2014/main" id="{8E46A242-3A97-424B-901B-FA7B8CA675B3}"/>
                    </a:ext>
                  </a:extLst>
                </p:cNvPr>
                <p:cNvSpPr txBox="1">
                  <a:spLocks noChangeArrowheads="1"/>
                </p:cNvSpPr>
                <p:nvPr/>
              </p:nvSpPr>
              <p:spPr bwMode="auto">
                <a:xfrm>
                  <a:off x="2790" y="2808"/>
                  <a:ext cx="196" cy="250"/>
                </a:xfrm>
                <a:prstGeom prst="rect">
                  <a:avLst/>
                </a:prstGeom>
                <a:noFill/>
                <a:ln w="12700">
                  <a:noFill/>
                  <a:miter lim="800000"/>
                  <a:headEnd type="none" w="sm" len="sm"/>
                  <a:tailEnd type="none" w="sm" len="sm"/>
                </a:ln>
              </p:spPr>
              <p:txBody>
                <a:bodyPr wrap="non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r>
                    <a:rPr lang="en-US" dirty="0">
                      <a:solidFill>
                        <a:schemeClr val="tx1"/>
                      </a:solidFill>
                    </a:rPr>
                    <a:t>7</a:t>
                  </a:r>
                </a:p>
              </p:txBody>
            </p:sp>
          </p:grpSp>
        </p:grpSp>
        <p:sp>
          <p:nvSpPr>
            <p:cNvPr id="20" name="Line 34">
              <a:extLst>
                <a:ext uri="{FF2B5EF4-FFF2-40B4-BE49-F238E27FC236}">
                  <a16:creationId xmlns:a16="http://schemas.microsoft.com/office/drawing/2014/main" id="{D7EC61B6-501B-4FDF-B0E0-8198807F5C5D}"/>
                </a:ext>
              </a:extLst>
            </p:cNvPr>
            <p:cNvSpPr>
              <a:spLocks noChangeShapeType="1"/>
            </p:cNvSpPr>
            <p:nvPr/>
          </p:nvSpPr>
          <p:spPr bwMode="auto">
            <a:xfrm flipH="1">
              <a:off x="2142" y="2640"/>
              <a:ext cx="219" cy="421"/>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1" name="Line 35">
              <a:extLst>
                <a:ext uri="{FF2B5EF4-FFF2-40B4-BE49-F238E27FC236}">
                  <a16:creationId xmlns:a16="http://schemas.microsoft.com/office/drawing/2014/main" id="{3A5A6845-7020-457B-B315-45BCC57AE992}"/>
                </a:ext>
              </a:extLst>
            </p:cNvPr>
            <p:cNvSpPr>
              <a:spLocks noChangeShapeType="1"/>
            </p:cNvSpPr>
            <p:nvPr/>
          </p:nvSpPr>
          <p:spPr bwMode="auto">
            <a:xfrm>
              <a:off x="2181" y="3335"/>
              <a:ext cx="212" cy="392"/>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2" name="Line 36">
              <a:extLst>
                <a:ext uri="{FF2B5EF4-FFF2-40B4-BE49-F238E27FC236}">
                  <a16:creationId xmlns:a16="http://schemas.microsoft.com/office/drawing/2014/main" id="{9874FC01-A61A-4B9B-B693-88C6C782F7DD}"/>
                </a:ext>
              </a:extLst>
            </p:cNvPr>
            <p:cNvSpPr>
              <a:spLocks noChangeShapeType="1"/>
            </p:cNvSpPr>
            <p:nvPr/>
          </p:nvSpPr>
          <p:spPr bwMode="auto">
            <a:xfrm flipH="1">
              <a:off x="2533" y="3302"/>
              <a:ext cx="231" cy="418"/>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3" name="Line 37">
              <a:extLst>
                <a:ext uri="{FF2B5EF4-FFF2-40B4-BE49-F238E27FC236}">
                  <a16:creationId xmlns:a16="http://schemas.microsoft.com/office/drawing/2014/main" id="{C0CA85D2-1F95-4FAE-BC85-927DF7C8BFFD}"/>
                </a:ext>
              </a:extLst>
            </p:cNvPr>
            <p:cNvSpPr>
              <a:spLocks noChangeShapeType="1"/>
            </p:cNvSpPr>
            <p:nvPr/>
          </p:nvSpPr>
          <p:spPr bwMode="auto">
            <a:xfrm>
              <a:off x="2589" y="2633"/>
              <a:ext cx="200" cy="456"/>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4" name="Line 38">
              <a:extLst>
                <a:ext uri="{FF2B5EF4-FFF2-40B4-BE49-F238E27FC236}">
                  <a16:creationId xmlns:a16="http://schemas.microsoft.com/office/drawing/2014/main" id="{EFE43A9F-87E9-49FA-91C2-1D359EF058F3}"/>
                </a:ext>
              </a:extLst>
            </p:cNvPr>
            <p:cNvSpPr>
              <a:spLocks noChangeShapeType="1"/>
            </p:cNvSpPr>
            <p:nvPr/>
          </p:nvSpPr>
          <p:spPr bwMode="auto">
            <a:xfrm flipH="1">
              <a:off x="1340" y="2655"/>
              <a:ext cx="208" cy="418"/>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sp>
          <p:nvSpPr>
            <p:cNvPr id="25" name="Line 39">
              <a:extLst>
                <a:ext uri="{FF2B5EF4-FFF2-40B4-BE49-F238E27FC236}">
                  <a16:creationId xmlns:a16="http://schemas.microsoft.com/office/drawing/2014/main" id="{BB0436F9-0E71-485B-8139-1C61D553FA28}"/>
                </a:ext>
              </a:extLst>
            </p:cNvPr>
            <p:cNvSpPr>
              <a:spLocks noChangeShapeType="1"/>
            </p:cNvSpPr>
            <p:nvPr/>
          </p:nvSpPr>
          <p:spPr bwMode="auto">
            <a:xfrm>
              <a:off x="2478" y="2232"/>
              <a:ext cx="0" cy="144"/>
            </a:xfrm>
            <a:prstGeom prst="line">
              <a:avLst/>
            </a:prstGeom>
            <a:grpFill/>
            <a:ln w="19050">
              <a:solidFill>
                <a:schemeClr val="tx1"/>
              </a:solidFill>
              <a:round/>
              <a:headEnd type="none" w="sm" len="sm"/>
              <a:tailEnd type="arrow" w="med" len="med"/>
            </a:ln>
          </p:spPr>
          <p:txBody>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endParaRPr lang="en-US"/>
            </a:p>
          </p:txBody>
        </p:sp>
      </p:grpSp>
      <p:sp>
        <p:nvSpPr>
          <p:cNvPr id="7" name="Text Box 53">
            <a:extLst>
              <a:ext uri="{FF2B5EF4-FFF2-40B4-BE49-F238E27FC236}">
                <a16:creationId xmlns:a16="http://schemas.microsoft.com/office/drawing/2014/main" id="{AA631D28-D22B-4325-8ED9-449C863FDBB0}"/>
              </a:ext>
            </a:extLst>
          </p:cNvPr>
          <p:cNvSpPr txBox="1">
            <a:spLocks noChangeArrowheads="1"/>
          </p:cNvSpPr>
          <p:nvPr/>
        </p:nvSpPr>
        <p:spPr bwMode="auto">
          <a:xfrm>
            <a:off x="5669929" y="3956853"/>
            <a:ext cx="2376264" cy="1785104"/>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a:lstStyle>
          <a:p>
            <a:pPr>
              <a:spcBef>
                <a:spcPct val="50000"/>
              </a:spcBef>
            </a:pPr>
            <a:r>
              <a:rPr lang="en-US" u="sng" dirty="0">
                <a:solidFill>
                  <a:schemeClr val="tx1"/>
                </a:solidFill>
              </a:rPr>
              <a:t>A Few Paths</a:t>
            </a:r>
          </a:p>
          <a:p>
            <a:pPr>
              <a:spcBef>
                <a:spcPct val="50000"/>
              </a:spcBef>
            </a:pPr>
            <a:r>
              <a:rPr lang="en-US" dirty="0">
                <a:solidFill>
                  <a:schemeClr val="tx1"/>
                </a:solidFill>
              </a:rPr>
              <a:t>[ 1, 4, 8 ]</a:t>
            </a:r>
          </a:p>
          <a:p>
            <a:pPr>
              <a:spcBef>
                <a:spcPct val="50000"/>
              </a:spcBef>
            </a:pPr>
            <a:r>
              <a:rPr lang="en-US" dirty="0">
                <a:solidFill>
                  <a:schemeClr val="tx1"/>
                </a:solidFill>
              </a:rPr>
              <a:t>[ 2, 5, 9, 6, 2 ]</a:t>
            </a:r>
          </a:p>
          <a:p>
            <a:pPr>
              <a:spcBef>
                <a:spcPct val="50000"/>
              </a:spcBef>
            </a:pPr>
            <a:r>
              <a:rPr lang="en-US" dirty="0">
                <a:solidFill>
                  <a:schemeClr val="tx1"/>
                </a:solidFill>
              </a:rPr>
              <a:t>[ 3, 7, 10 ]</a:t>
            </a:r>
          </a:p>
        </p:txBody>
      </p:sp>
      <p:sp>
        <p:nvSpPr>
          <p:cNvPr id="56" name="Rectangle 55">
            <a:extLst>
              <a:ext uri="{FF2B5EF4-FFF2-40B4-BE49-F238E27FC236}">
                <a16:creationId xmlns:a16="http://schemas.microsoft.com/office/drawing/2014/main" id="{4B7862A7-7AFC-4768-922C-EF41EE572426}"/>
              </a:ext>
            </a:extLst>
          </p:cNvPr>
          <p:cNvSpPr/>
          <p:nvPr/>
        </p:nvSpPr>
        <p:spPr>
          <a:xfrm>
            <a:off x="1448048" y="6229263"/>
            <a:ext cx="3246768" cy="215444"/>
          </a:xfrm>
          <a:prstGeom prst="rect">
            <a:avLst/>
          </a:prstGeom>
        </p:spPr>
        <p:txBody>
          <a:bodyPr wrap="square">
            <a:spAutoFit/>
          </a:bodyPr>
          <a:lstStyle/>
          <a:p>
            <a:r>
              <a:rPr lang="en-US" sz="800" dirty="0">
                <a:solidFill>
                  <a:srgbClr val="FF0000"/>
                </a:solidFill>
              </a:rPr>
              <a:t>Introduction to Software Testing, © </a:t>
            </a:r>
            <a:r>
              <a:rPr lang="en-US" sz="800" dirty="0" err="1">
                <a:solidFill>
                  <a:srgbClr val="FF0000"/>
                </a:solidFill>
              </a:rPr>
              <a:t>Ammann</a:t>
            </a:r>
            <a:r>
              <a:rPr lang="en-US" sz="800" dirty="0">
                <a:solidFill>
                  <a:srgbClr val="FF0000"/>
                </a:solidFill>
              </a:rPr>
              <a:t> &amp; Offutt </a:t>
            </a:r>
          </a:p>
        </p:txBody>
      </p:sp>
    </p:spTree>
    <p:extLst>
      <p:ext uri="{BB962C8B-B14F-4D97-AF65-F5344CB8AC3E}">
        <p14:creationId xmlns:p14="http://schemas.microsoft.com/office/powerpoint/2010/main" val="4169303278"/>
      </p:ext>
    </p:extLst>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 name="MMPROD_NEXTUNIQUEID" val="10012"/>
  <p:tag name="MMPROD_UIDATA" val="&lt;database version=&quot;7.0&quot;&gt;&lt;object type=&quot;1&quot; unique_id=&quot;10001&quot;&gt;&lt;object type=&quot;2&quot; unique_id=&quot;10735&quot;&gt;&lt;object type=&quot;3&quot; unique_id=&quot;10736&quot;&gt;&lt;property id=&quot;20148&quot; value=&quot;5&quot;/&gt;&lt;property id=&quot;20300&quot; value=&quot;Slide 1 - &amp;quot;SENG 521&amp;#x0D;&amp;#x0A;Software Reliability &amp;amp; Software Quality&amp;quot;&quot;/&gt;&lt;property id=&quot;20307&quot; value=&quot;585&quot;/&gt;&lt;/object&gt;&lt;object type=&quot;3&quot; unique_id=&quot;10737&quot;&gt;&lt;property id=&quot;20148&quot; value=&quot;5&quot;/&gt;&lt;property id=&quot;20300&quot; value=&quot;Slide 2 - &amp;quot;Contents&amp;quot;&quot;/&gt;&lt;property id=&quot;20307&quot; value=&quot;527&quot;/&gt;&lt;/object&gt;&lt;object type=&quot;3&quot; unique_id=&quot;10739&quot;&gt;&lt;property id=&quot;20148&quot; value=&quot;5&quot;/&gt;&lt;property id=&quot;20300&quot; value=&quot;Slide 6 - &amp;quot;Terminology &amp;amp; Scope&amp;quot;&quot;/&gt;&lt;property id=&quot;20307&quot; value=&quot;1656&quot;/&gt;&lt;/object&gt;&lt;object type=&quot;3&quot; unique_id=&quot;10740&quot;&gt;&lt;property id=&quot;20148&quot; value=&quot;5&quot;/&gt;&lt;property id=&quot;20300&quot; value=&quot;Slide 8 - &amp;quot;Software Quality&amp;quot;&quot;/&gt;&lt;property id=&quot;20307&quot; value=&quot;1650&quot;/&gt;&lt;/object&gt;&lt;object type=&quot;3&quot; unique_id=&quot;10742&quot;&gt;&lt;property id=&quot;20148&quot; value=&quot;5&quot;/&gt;&lt;property id=&quot;20300&quot; value=&quot;Slide 9 - &amp;quot;At The End …&amp;quot;&quot;/&gt;&lt;property id=&quot;20307&quot; value=&quot;1652&quot;/&gt;&lt;/object&gt;&lt;object type=&quot;3&quot; unique_id=&quot;10743&quot;&gt;&lt;property id=&quot;20148&quot; value=&quot;5&quot;/&gt;&lt;property id=&quot;20300&quot; value=&quot;Slide 10 - &amp;quot;Question to Ask&amp;quot;&quot;/&gt;&lt;property id=&quot;20307&quot; value=&quot;1648&quot;/&gt;&lt;/object&gt;&lt;object type=&quot;3&quot; unique_id=&quot;10744&quot;&gt;&lt;property id=&quot;20148&quot; value=&quot;5&quot;/&gt;&lt;property id=&quot;20300&quot; value=&quot;Slide 11 - &amp;quot;Moral&amp;quot;&quot;/&gt;&lt;property id=&quot;20307&quot; value=&quot;1653&quot;/&gt;&lt;/object&gt;&lt;object type=&quot;3&quot; unique_id=&quot;10745&quot;&gt;&lt;property id=&quot;20148&quot; value=&quot;5&quot;/&gt;&lt;property id=&quot;20300&quot; value=&quot;Slide 12 - &amp;quot;Section 1&amp;quot;&quot;/&gt;&lt;property id=&quot;20307&quot; value=&quot;1440&quot;/&gt;&lt;/object&gt;&lt;object type=&quot;3&quot; unique_id=&quot;10746&quot;&gt;&lt;property id=&quot;20148&quot; value=&quot;5&quot;/&gt;&lt;property id=&quot;20300&quot; value=&quot;Slide 27 - &amp;quot;Cost of a Defect …&amp;quot;&quot;/&gt;&lt;property id=&quot;20307&quot; value=&quot;1614&quot;/&gt;&lt;/object&gt;&lt;object type=&quot;3&quot; unique_id=&quot;10749&quot;&gt;&lt;property id=&quot;20148&quot; value=&quot;5&quot;/&gt;&lt;property id=&quot;20300&quot; value=&quot;Slide 26 - &amp;quot;Fatal Software Examples&amp;quot;&quot;/&gt;&lt;property id=&quot;20307&quot; value=&quot;1641&quot;/&gt;&lt;/object&gt;&lt;object type=&quot;3&quot; unique_id=&quot;10752&quot;&gt;&lt;property id=&quot;20148&quot; value=&quot;5&quot;/&gt;&lt;property id=&quot;20300&quot; value=&quot;Slide 28 - &amp;quot;A Central Question&amp;quot;&quot;/&gt;&lt;property id=&quot;20307&quot; value=&quot;1379&quot;/&gt;&lt;/object&gt;&lt;object type=&quot;3&quot; unique_id=&quot;10753&quot;&gt;&lt;property id=&quot;20148&quot; value=&quot;5&quot;/&gt;&lt;property id=&quot;20300&quot; value=&quot;Slide 29 - &amp;quot;Two Extremes&amp;quot;&quot;/&gt;&lt;property id=&quot;20307&quot; value=&quot;1643&quot;/&gt;&lt;/object&gt;&lt;object type=&quot;3&quot; unique_id=&quot;10754&quot;&gt;&lt;property id=&quot;20148&quot; value=&quot;5&quot;/&gt;&lt;property id=&quot;20300&quot; value=&quot;Slide 30 - &amp;quot;Can We Remove All Bugs?&amp;quot;&quot;/&gt;&lt;property id=&quot;20307&quot; value=&quot;1642&quot;/&gt;&lt;/object&gt;&lt;object type=&quot;3&quot; unique_id=&quot;10755&quot;&gt;&lt;property id=&quot;20148&quot; value=&quot;5&quot;/&gt;&lt;property id=&quot;20300&quot; value=&quot;Slide 31 - &amp;quot;What Can We Learn from Failures?&amp;quot;&quot;/&gt;&lt;property id=&quot;20307&quot; value=&quot;1632&quot;/&gt;&lt;/object&gt;&lt;object type=&quot;3&quot; unique_id=&quot;10756&quot;&gt;&lt;property id=&quot;20148&quot; value=&quot;5&quot;/&gt;&lt;property id=&quot;20300&quot; value=&quot;Slide 32 - &amp;quot;How to Handle Defects?&amp;quot;&quot;/&gt;&lt;property id=&quot;20307&quot; value=&quot;1633&quot;/&gt;&lt;/object&gt;&lt;object type=&quot;3&quot; unique_id=&quot;10757&quot;&gt;&lt;property id=&quot;20148&quot; value=&quot;5&quot;/&gt;&lt;property id=&quot;20300&quot; value=&quot;Slide 33 - &amp;quot;What to Learn from Data?&amp;quot;&quot;/&gt;&lt;property id=&quot;20307&quot; value=&quot;1634&quot;/&gt;&lt;/object&gt;&lt;object type=&quot;3&quot; unique_id=&quot;10758&quot;&gt;&lt;property id=&quot;20148&quot; value=&quot;5&quot;/&gt;&lt;property id=&quot;20300&quot; value=&quot;Slide 34 - &amp;quot;What to Learn from Data?&amp;quot;&quot;/&gt;&lt;property id=&quot;20307&quot; value=&quot;1635&quot;/&gt;&lt;/object&gt;&lt;object type=&quot;3&quot; unique_id=&quot;10759&quot;&gt;&lt;property id=&quot;20148&quot; value=&quot;5&quot;/&gt;&lt;property id=&quot;20300&quot; value=&quot;Slide 35 - &amp;quot;A Typical Problem: Question&amp;quot;&quot;/&gt;&lt;property id=&quot;20307&quot; value=&quot;1636&quot;/&gt;&lt;/object&gt;&lt;object type=&quot;3&quot; unique_id=&quot;10760&quot;&gt;&lt;property id=&quot;20148&quot; value=&quot;5&quot;/&gt;&lt;property id=&quot;20300&quot; value=&quot;Slide 36 - &amp;quot;A Typical Problem: Answer&amp;quot;&quot;/&gt;&lt;property id=&quot;20307&quot; value=&quot;1646&quot;/&gt;&lt;/object&gt;&lt;object type=&quot;3&quot; unique_id=&quot;10761&quot;&gt;&lt;property id=&quot;20148&quot; value=&quot;5&quot;/&gt;&lt;property id=&quot;20300&quot; value=&quot;Slide 37 - &amp;quot;Another Typical Problem&amp;quot;&quot;/&gt;&lt;property id=&quot;20307&quot; value=&quot;1611&quot;/&gt;&lt;/object&gt;&lt;object type=&quot;3&quot; unique_id=&quot;10765&quot;&gt;&lt;property id=&quot;20148&quot; value=&quot;5&quot;/&gt;&lt;property id=&quot;20300&quot; value=&quot;Slide 38 - &amp;quot;Terminology&amp;quot;&quot;/&gt;&lt;property id=&quot;20307&quot; value=&quot;1381&quot;/&gt;&lt;/object&gt;&lt;object type=&quot;3&quot; unique_id=&quot;10766&quot;&gt;&lt;property id=&quot;20148&quot; value=&quot;5&quot;/&gt;&lt;property id=&quot;20300&quot; value=&quot;Slide 39 - &amp;quot;Definition: Service&amp;quot;&quot;/&gt;&lt;property id=&quot;20307&quot; value=&quot;1382&quot;/&gt;&lt;/object&gt;&lt;object type=&quot;3&quot; unique_id=&quot;10767&quot;&gt;&lt;property id=&quot;20148&quot; value=&quot;5&quot;/&gt;&lt;property id=&quot;20300&quot; value=&quot;Slide 40 - &amp;quot;Dependability: Treats&amp;quot;&quot;/&gt;&lt;property id=&quot;20307&quot; value=&quot;1384&quot;/&gt;&lt;/object&gt;&lt;object type=&quot;3&quot; unique_id=&quot;10768&quot;&gt;&lt;property id=&quot;20148&quot; value=&quot;5&quot;/&gt;&lt;property id=&quot;20300&quot; value=&quot;Slide 41 - &amp;quot;Definition: Failure&amp;quot;&quot;/&gt;&lt;property id=&quot;20307&quot; value=&quot;1628&quot;/&gt;&lt;/object&gt;&lt;object type=&quot;3&quot; unique_id=&quot;10769&quot;&gt;&lt;property id=&quot;20148&quot; value=&quot;5&quot;/&gt;&lt;property id=&quot;20300&quot; value=&quot;Slide 42 - &amp;quot;Failure Intensity &amp;amp; Density&amp;quot;&quot;/&gt;&lt;property id=&quot;20307&quot; value=&quot;1644&quot;/&gt;&lt;/object&gt;&lt;object type=&quot;3&quot; unique_id=&quot;10770&quot;&gt;&lt;property id=&quot;20148&quot; value=&quot;5&quot;/&gt;&lt;property id=&quot;20300&quot; value=&quot;Slide 43 - &amp;quot;Example: Failure Density&amp;quot;&quot;/&gt;&lt;property id=&quot;20307&quot; value=&quot;1655&quot;/&gt;&lt;/object&gt;&lt;object type=&quot;3&quot; unique_id=&quot;10771&quot;&gt;&lt;property id=&quot;20148&quot; value=&quot;5&quot;/&gt;&lt;property id=&quot;20300&quot; value=&quot;Slide 44 - &amp;quot;Failure Density vs. Inspection Effort &amp;quot;&quot;/&gt;&lt;property id=&quot;20307&quot; value=&quot;1659&quot;/&gt;&lt;/object&gt;&lt;object type=&quot;3&quot; unique_id=&quot;10772&quot;&gt;&lt;property id=&quot;20148&quot; value=&quot;5&quot;/&gt;&lt;property id=&quot;20300&quot; value=&quot;Slide 45 - &amp;quot;Definition: Fault&amp;quot;&quot;/&gt;&lt;property id=&quot;20307&quot; value=&quot;1386&quot;/&gt;&lt;/object&gt;&lt;object type=&quot;3&quot; unique_id=&quot;10773&quot;&gt;&lt;property id=&quot;20148&quot; value=&quot;5&quot;/&gt;&lt;property id=&quot;20300&quot; value=&quot;Slide 46 - &amp;quot;Definition: Error&amp;quot;&quot;/&gt;&lt;property id=&quot;20307&quot; value=&quot;1388&quot;/&gt;&lt;/object&gt;&lt;object type=&quot;3&quot; unique_id=&quot;10774&quot;&gt;&lt;property id=&quot;20148&quot; value=&quot;5&quot;/&gt;&lt;property id=&quot;20300&quot; value=&quot;Slide 47 - &amp;quot;Dependability: Attributes  /1&amp;quot;&quot;/&gt;&lt;property id=&quot;20307&quot; value=&quot;1389&quot;/&gt;&lt;/object&gt;&lt;object type=&quot;3&quot; unique_id=&quot;10775&quot;&gt;&lt;property id=&quot;20148&quot; value=&quot;5&quot;/&gt;&lt;property id=&quot;20300&quot; value=&quot;Slide 48 - &amp;quot;Dependability: Attributes  /2&amp;quot;&quot;/&gt;&lt;property id=&quot;20307&quot; value=&quot;1390&quot;/&gt;&lt;/object&gt;&lt;object type=&quot;3&quot; unique_id=&quot;10776&quot;&gt;&lt;property id=&quot;20148&quot; value=&quot;5&quot;/&gt;&lt;property id=&quot;20300&quot; value=&quot;Slide 49 - &amp;quot;Definition: Availability&amp;quot;&quot;/&gt;&lt;property id=&quot;20307&quot; value=&quot;1391&quot;/&gt;&lt;/object&gt;&lt;object type=&quot;3&quot; unique_id=&quot;10777&quot;&gt;&lt;property id=&quot;20148&quot; value=&quot;5&quot;/&gt;&lt;property id=&quot;20300&quot; value=&quot;Slide 50 - &amp;quot;Definition: Reliability  /1&amp;quot;&quot;/&gt;&lt;property id=&quot;20307&quot; value=&quot;1392&quot;/&gt;&lt;/object&gt;&lt;object type=&quot;3&quot; unique_id=&quot;10778&quot;&gt;&lt;property id=&quot;20148&quot; value=&quot;5&quot;/&gt;&lt;property id=&quot;20300&quot; value=&quot;Slide 51 - &amp;quot;Definition: Reliability  /2&amp;quot;&quot;/&gt;&lt;property id=&quot;20307&quot; value=&quot;1393&quot;/&gt;&lt;/object&gt;&lt;object type=&quot;3&quot; unique_id=&quot;10779&quot;&gt;&lt;property id=&quot;20148&quot; value=&quot;5&quot;/&gt;&lt;property id=&quot;20300&quot; value=&quot;Slide 52 - &amp;quot;Definition: Safety&amp;quot;&quot;/&gt;&lt;property id=&quot;20307&quot; value=&quot;1394&quot;/&gt;&lt;/object&gt;&lt;object type=&quot;3&quot; unique_id=&quot;10780&quot;&gt;&lt;property id=&quot;20148&quot; value=&quot;5&quot;/&gt;&lt;property id=&quot;20300&quot; value=&quot;Slide 53 - &amp;quot;Definition: Confidentiality &amp;quot;&quot;/&gt;&lt;property id=&quot;20307&quot; value=&quot;1395&quot;/&gt;&lt;/object&gt;&lt;object type=&quot;3&quot; unique_id=&quot;10781&quot;&gt;&lt;property id=&quot;20148&quot; value=&quot;5&quot;/&gt;&lt;property id=&quot;20300&quot; value=&quot;Slide 54 - &amp;quot;Definition: Integrity &amp;quot;&quot;/&gt;&lt;property id=&quot;20307&quot; value=&quot;1396&quot;/&gt;&lt;/object&gt;&lt;object type=&quot;3&quot; unique_id=&quot;10782&quot;&gt;&lt;property id=&quot;20148&quot; value=&quot;5&quot;/&gt;&lt;property id=&quot;20300&quot; value=&quot;Slide 55 - &amp;quot;Definition: Maintainability&amp;quot;&quot;/&gt;&lt;property id=&quot;20307&quot; value=&quot;1397&quot;/&gt;&lt;/object&gt;&lt;object type=&quot;3&quot; unique_id=&quot;10783&quot;&gt;&lt;property id=&quot;20148&quot; value=&quot;5&quot;/&gt;&lt;property id=&quot;20300&quot; value=&quot;Slide 56 - &amp;quot;Dependability: Means&amp;quot;&quot;/&gt;&lt;property id=&quot;20307&quot; value=&quot;1398&quot;/&gt;&lt;/object&gt;&lt;object type=&quot;3&quot; unique_id=&quot;10784&quot;&gt;&lt;property id=&quot;20148&quot; value=&quot;5&quot;/&gt;&lt;property id=&quot;20300&quot; value=&quot;Slide 57 - &amp;quot;Definition: Fault Prevention&amp;quot;&quot;/&gt;&lt;property id=&quot;20307&quot; value=&quot;1399&quot;/&gt;&lt;/object&gt;&lt;object type=&quot;3&quot; unique_id=&quot;10785&quot;&gt;&lt;property id=&quot;20148&quot; value=&quot;5&quot;/&gt;&lt;property id=&quot;20300&quot; value=&quot;Slide 58 - &amp;quot;Fault Prevention&amp;quot;&quot;/&gt;&lt;property id=&quot;20307&quot; value=&quot;1400&quot;/&gt;&lt;/object&gt;&lt;object type=&quot;3&quot; unique_id=&quot;10786&quot;&gt;&lt;property id=&quot;20148&quot; value=&quot;5&quot;/&gt;&lt;property id=&quot;20300&quot; value=&quot;Slide 59 - &amp;quot;Definition: Fault Tolerance&amp;quot;&quot;/&gt;&lt;property id=&quot;20307&quot; value=&quot;1403&quot;/&gt;&lt;/object&gt;&lt;object type=&quot;3&quot; unique_id=&quot;10787&quot;&gt;&lt;property id=&quot;20148&quot; value=&quot;5&quot;/&gt;&lt;property id=&quot;20300&quot; value=&quot;Slide 60 - &amp;quot;Fault Tolerance Process&amp;quot;&quot;/&gt;&lt;property id=&quot;20307&quot; value=&quot;1404&quot;/&gt;&lt;/object&gt;&lt;object type=&quot;3&quot; unique_id=&quot;10788&quot;&gt;&lt;property id=&quot;20148&quot; value=&quot;5&quot;/&gt;&lt;property id=&quot;20300&quot; value=&quot;Slide 61 - &amp;quot;Definition: Fault Removal  /1&amp;quot;&quot;/&gt;&lt;property id=&quot;20307&quot; value=&quot;1409&quot;/&gt;&lt;/object&gt;&lt;object type=&quot;3&quot; unique_id=&quot;10789&quot;&gt;&lt;property id=&quot;20148&quot; value=&quot;5&quot;/&gt;&lt;property id=&quot;20300&quot; value=&quot;Slide 62 - &amp;quot;Definition: Fault Removal  /2&amp;quot;&quot;/&gt;&lt;property id=&quot;20307&quot; value=&quot;1418&quot;/&gt;&lt;/object&gt;&lt;object type=&quot;3&quot; unique_id=&quot;10790&quot;&gt;&lt;property id=&quot;20148&quot; value=&quot;5&quot;/&gt;&lt;property id=&quot;20300&quot; value=&quot;Slide 63 - &amp;quot;Definition: Fault Forecasting&amp;quot;&quot;/&gt;&lt;property id=&quot;20307&quot; value=&quot;1410&quot;/&gt;&lt;/object&gt;&lt;object type=&quot;3&quot; unique_id=&quot;10811&quot;&gt;&lt;property id=&quot;20148&quot; value=&quot;5&quot;/&gt;&lt;property id=&quot;20300&quot; value=&quot;Slide 64 - &amp;quot;SRE: Process /1&amp;quot;&quot;/&gt;&lt;property id=&quot;20307&quot; value=&quot;543&quot;/&gt;&lt;/object&gt;&lt;object type=&quot;3&quot; unique_id=&quot;10812&quot;&gt;&lt;property id=&quot;20148&quot; value=&quot;5&quot;/&gt;&lt;property id=&quot;20300&quot; value=&quot;Slide 65 - &amp;quot;SRE: Process /2&amp;quot;&quot;/&gt;&lt;property id=&quot;20307&quot; value=&quot;1661&quot;/&gt;&lt;/object&gt;&lt;object type=&quot;3&quot; unique_id=&quot;10833&quot;&gt;&lt;property id=&quot;20148&quot; value=&quot;5&quot;/&gt;&lt;property id=&quot;20300&quot; value=&quot;Slide 66 - &amp;quot;Conclusions&amp;quot;&quot;/&gt;&lt;property id=&quot;20307&quot; value=&quot;568&quot;/&gt;&lt;/object&gt;&lt;object type=&quot;3&quot; unique_id=&quot;11548&quot;&gt;&lt;property id=&quot;20148&quot; value=&quot;5&quot;/&gt;&lt;property id=&quot;20300&quot; value=&quot;Slide 3 - &amp;quot;Contents&amp;quot;&quot;/&gt;&lt;property id=&quot;20307&quot; value=&quot;1665&quot;/&gt;&lt;/object&gt;&lt;object type=&quot;3&quot; unique_id=&quot;14839&quot;&gt;&lt;property id=&quot;20148&quot; value=&quot;5&quot;/&gt;&lt;property id=&quot;20300&quot; value=&quot;Slide 13 - &amp;quot;What is Quality?&amp;quot;&quot;/&gt;&lt;property id=&quot;20307&quot; value=&quot;1673&quot;/&gt;&lt;/object&gt;&lt;object type=&quot;3&quot; unique_id=&quot;14840&quot;&gt;&lt;property id=&quot;20148&quot; value=&quot;5&quot;/&gt;&lt;property id=&quot;20300&quot; value=&quot;Slide 15 - &amp;quot;What is Software Quality?&amp;quot;&quot;/&gt;&lt;property id=&quot;20307&quot; value=&quot;1674&quot;/&gt;&lt;/object&gt;&lt;object type=&quot;3&quot; unique_id=&quot;14841&quot;&gt;&lt;property id=&quot;20148&quot; value=&quot;5&quot;/&gt;&lt;property id=&quot;20300&quot; value=&quot;Slide 16 - &amp;quot;Definition: Software Quality&amp;quot;&quot;/&gt;&lt;property id=&quot;20307&quot; value=&quot;1675&quot;/&gt;&lt;/object&gt;&lt;object type=&quot;3&quot; unique_id=&quot;14844&quot;&gt;&lt;property id=&quot;20148&quot; value=&quot;5&quot;/&gt;&lt;property id=&quot;20300&quot; value=&quot;Slide 20 - &amp;quot;Quality vs. Project Costs&amp;quot;&quot;/&gt;&lt;property id=&quot;20307&quot; value=&quot;1676&quot;/&gt;&lt;/object&gt;&lt;object type=&quot;3&quot; unique_id=&quot;14845&quot;&gt;&lt;property id=&quot;20148&quot; value=&quot;5&quot;/&gt;&lt;property id=&quot;20300&quot; value=&quot;Slide 21 - &amp;quot;Total Cost Distribution&amp;quot;&quot;/&gt;&lt;property id=&quot;20307&quot; value=&quot;1677&quot;/&gt;&lt;/object&gt;&lt;object type=&quot;3&quot; unique_id=&quot;14846&quot;&gt;&lt;property id=&quot;20148&quot; value=&quot;5&quot;/&gt;&lt;property id=&quot;20300&quot; value=&quot;Slide 22 - &amp;quot;1) How to Build Quality into a System?&amp;quot;&quot;/&gt;&lt;property id=&quot;20307&quot; value=&quot;1678&quot;/&gt;&lt;/object&gt;&lt;object type=&quot;3&quot; unique_id=&quot;14847&quot;&gt;&lt;property id=&quot;20148&quot; value=&quot;5&quot;/&gt;&lt;property id=&quot;20300&quot; value=&quot;Slide 23 - &amp;quot;2) How to Assess Quality of a System?&amp;quot;&quot;/&gt;&lt;property id=&quot;20307&quot; value=&quot;1682&quot;/&gt;&lt;/object&gt;&lt;object type=&quot;3&quot; unique_id=&quot;14848&quot;&gt;&lt;property id=&quot;20148&quot; value=&quot;5&quot;/&gt;&lt;property id=&quot;20300&quot; value=&quot;Slide 24 - &amp;quot;How Do We Assess Quality?&amp;quot;&quot;/&gt;&lt;property id=&quot;20307&quot; value=&quot;1687&quot;/&gt;&lt;/object&gt;&lt;object type=&quot;3&quot; unique_id=&quot;14849&quot;&gt;&lt;property id=&quot;20148&quot; value=&quot;5&quot;/&gt;&lt;property id=&quot;20300&quot; value=&quot;Slide 25 - &amp;quot;Pre-release Quality&amp;quot;&quot;/&gt;&lt;property id=&quot;20307&quot; value=&quot;1688&quot;/&gt;&lt;/object&gt;&lt;object type=&quot;3&quot; unique_id=&quot;15182&quot;&gt;&lt;property id=&quot;20148&quot; value=&quot;5&quot;/&gt;&lt;property id=&quot;20300&quot; value=&quot;Slide 67&quot;/&gt;&lt;property id=&quot;20307&quot; value=&quot;1689&quot;/&gt;&lt;/object&gt;&lt;object type=&quot;3&quot; unique_id=&quot;15291&quot;&gt;&lt;property id=&quot;20148&quot; value=&quot;5&quot;/&gt;&lt;property id=&quot;20300&quot; value=&quot;Slide 14 - &amp;quot;Quality: Various Views&amp;quot;&quot;/&gt;&lt;property id=&quot;20307&quot; value=&quot;1690&quot;/&gt;&lt;/object&gt;&lt;object type=&quot;3&quot; unique_id=&quot;15721&quot;&gt;&lt;property id=&quot;20148&quot; value=&quot;5&quot;/&gt;&lt;property id=&quot;20300&quot; value=&quot;Slide 17 - &amp;quot;Quality Model: ISO 9126&amp;quot;&quot;/&gt;&lt;property id=&quot;20307&quot; value=&quot;1694&quot;/&gt;&lt;/object&gt;&lt;object type=&quot;3&quot; unique_id=&quot;15722&quot;&gt;&lt;property id=&quot;20148&quot; value=&quot;5&quot;/&gt;&lt;property id=&quot;20300&quot; value=&quot;Slide 18 - &amp;quot;Quality Model – Structure&amp;quot;&quot;/&gt;&lt;property id=&quot;20307&quot; value=&quot;1691&quot;/&gt;&lt;/object&gt;&lt;object type=&quot;3&quot; unique_id=&quot;15723&quot;&gt;&lt;property id=&quot;20148&quot; value=&quot;5&quot;/&gt;&lt;property id=&quot;20300&quot; value=&quot;Slide 19 - &amp;quot;Example: Attribute Expansion&amp;quot;&quot;/&gt;&lt;property id=&quot;20307&quot; value=&quot;1692&quot;/&gt;&lt;/object&gt;&lt;object type=&quot;3&quot; unique_id=&quot;15932&quot;&gt;&lt;property id=&quot;20148&quot; value=&quot;5&quot;/&gt;&lt;property id=&quot;20300&quot; value=&quot;Slide 4 - &amp;quot;What Affects Quality?&amp;quot;&quot;/&gt;&lt;property id=&quot;20307&quot; value=&quot;1696&quot;/&gt;&lt;/object&gt;&lt;object type=&quot;3&quot; unique_id=&quot;15933&quot;&gt;&lt;property id=&quot;20148&quot; value=&quot;5&quot;/&gt;&lt;property id=&quot;20300&quot; value=&quot;Slide 5 - &amp;quot;What Affects Software Quality?&amp;quot;&quot;/&gt;&lt;property id=&quot;20307&quot; value=&quot;1697&quot;/&gt;&lt;/object&gt;&lt;object type=&quot;3&quot; unique_id=&quot;15934&quot;&gt;&lt;property id=&quot;20148&quot; value=&quot;5&quot;/&gt;&lt;property id=&quot;20300&quot; value=&quot;Slide 7 - &amp;quot;Software Reliability&amp;quot;&quot;/&gt;&lt;property id=&quot;20307&quot; value=&quot;1695&quot;/&gt;&lt;/object&gt;&lt;/object&gt;&lt;object type=&quot;8&quot; unique_id=&quot;10935&quot;&gt;&lt;/object&gt;&lt;/object&gt;&lt;/database&gt;"/>
  <p:tag name="SECTOMILLISECCONVERTED" val="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10952</TotalTime>
  <Words>7657</Words>
  <Application>Microsoft Office PowerPoint</Application>
  <PresentationFormat>On-screen Show (4:3)</PresentationFormat>
  <Paragraphs>1214</Paragraphs>
  <Slides>84</Slides>
  <Notes>29</Notes>
  <HiddenSlides>2</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101" baseType="lpstr">
      <vt:lpstr>ArialMT</vt:lpstr>
      <vt:lpstr>Calibri-Bold</vt:lpstr>
      <vt:lpstr>ComicSansMS</vt:lpstr>
      <vt:lpstr>ComicSansMS-Bold</vt:lpstr>
      <vt:lpstr>Arial</vt:lpstr>
      <vt:lpstr>Arial Rounded MT Bold</vt:lpstr>
      <vt:lpstr>Calibri</vt:lpstr>
      <vt:lpstr>Courier New</vt:lpstr>
      <vt:lpstr>Gill Sans MT</vt:lpstr>
      <vt:lpstr>Helvetica</vt:lpstr>
      <vt:lpstr>Lucida Sans Typewriter</vt:lpstr>
      <vt:lpstr>Symbol</vt:lpstr>
      <vt:lpstr>Tahoma</vt:lpstr>
      <vt:lpstr>Times New Roman</vt:lpstr>
      <vt:lpstr>Wingdings</vt:lpstr>
      <vt:lpstr>UofC_template</vt:lpstr>
      <vt:lpstr>Visio</vt:lpstr>
      <vt:lpstr>SENG 438 Software Testing, Reliability &amp; Quality</vt:lpstr>
      <vt:lpstr>Contents</vt:lpstr>
      <vt:lpstr>Review: Black- vs. White-box</vt:lpstr>
      <vt:lpstr>Review: White-box</vt:lpstr>
      <vt:lpstr>Review: Black- vs. White-box</vt:lpstr>
      <vt:lpstr>Section 1</vt:lpstr>
      <vt:lpstr>How to Represent Program Structure?</vt:lpstr>
      <vt:lpstr>Preliminary: Graph</vt:lpstr>
      <vt:lpstr>Preliminary: Path in a Graph</vt:lpstr>
      <vt:lpstr>Preliminary: Test Path</vt:lpstr>
      <vt:lpstr>Testing &amp; Covering Graphs </vt:lpstr>
      <vt:lpstr>Testing &amp; Covering Graphs </vt:lpstr>
      <vt:lpstr>Control Flow Graph (CFG)  /1</vt:lpstr>
      <vt:lpstr>CFG - Example</vt:lpstr>
      <vt:lpstr>CFG vs. Flowchart</vt:lpstr>
      <vt:lpstr>CFG vs. Activity Diagram</vt:lpstr>
      <vt:lpstr>Common CFG Program Models</vt:lpstr>
      <vt:lpstr>Prime Flow Graphs</vt:lpstr>
      <vt:lpstr>Sequencing &amp; Nesting  /1</vt:lpstr>
      <vt:lpstr>Sequencing &amp; Nesting  /2</vt:lpstr>
      <vt:lpstr>Common CFG Patterns</vt:lpstr>
      <vt:lpstr>Example: Triangle Program</vt:lpstr>
      <vt:lpstr>Example: CFG for Triangle</vt:lpstr>
      <vt:lpstr>Constructing CFG</vt:lpstr>
      <vt:lpstr>Constructing CFG</vt:lpstr>
      <vt:lpstr>Constructing CFG</vt:lpstr>
      <vt:lpstr>Constructing CFG</vt:lpstr>
      <vt:lpstr>Constructing CFG</vt:lpstr>
      <vt:lpstr>Constructing CFG</vt:lpstr>
      <vt:lpstr>Constructing CFG</vt:lpstr>
      <vt:lpstr>Constructing CFG</vt:lpstr>
      <vt:lpstr>Constructing CFG</vt:lpstr>
      <vt:lpstr>Section 2</vt:lpstr>
      <vt:lpstr>Contrlo Flow Based Testing</vt:lpstr>
      <vt:lpstr>Control Flow Criteria</vt:lpstr>
      <vt:lpstr>Coverage Metrics</vt:lpstr>
      <vt:lpstr>Coverage Metrics Examples</vt:lpstr>
      <vt:lpstr>1. Statement Coverage</vt:lpstr>
      <vt:lpstr>Statement Coverage</vt:lpstr>
      <vt:lpstr>Statement Coverage Exercise</vt:lpstr>
      <vt:lpstr>2. Decision (Branch) Coverage</vt:lpstr>
      <vt:lpstr>Decision (Branch) Coverage</vt:lpstr>
      <vt:lpstr>Edge (Branch) vs. Node (Statement)</vt:lpstr>
      <vt:lpstr>Example 1: Search Program</vt:lpstr>
      <vt:lpstr>Example 1: Test Cases</vt:lpstr>
      <vt:lpstr>Branch Coverage: Example 2</vt:lpstr>
      <vt:lpstr>3. Condition Coverage</vt:lpstr>
      <vt:lpstr>Condition Coverage - Example</vt:lpstr>
      <vt:lpstr>Condition Coverage</vt:lpstr>
      <vt:lpstr>Condition vs. Decision Coverage</vt:lpstr>
      <vt:lpstr>Condition-Decision Coverage</vt:lpstr>
      <vt:lpstr>Condition Coverage</vt:lpstr>
      <vt:lpstr>Condition Coverage</vt:lpstr>
      <vt:lpstr>Condition Coverage: Let’s make it 100%</vt:lpstr>
      <vt:lpstr>Multiple Condition</vt:lpstr>
      <vt:lpstr>Modified Condition-Decision (MC/DC)</vt:lpstr>
      <vt:lpstr>Exercise - MC/DC</vt:lpstr>
      <vt:lpstr>Example - MC/DC</vt:lpstr>
      <vt:lpstr>Examples with MC/MD</vt:lpstr>
      <vt:lpstr>4. Path Coverage</vt:lpstr>
      <vt:lpstr>Path Coverage Metrics</vt:lpstr>
      <vt:lpstr>Path Coverage - Example</vt:lpstr>
      <vt:lpstr>Path Coverage - Example</vt:lpstr>
      <vt:lpstr>Path Coverage - Example</vt:lpstr>
      <vt:lpstr>Path Coverage - Example</vt:lpstr>
      <vt:lpstr>Path Coverage - Loops</vt:lpstr>
      <vt:lpstr>Path Coverage - Loops</vt:lpstr>
      <vt:lpstr>Path Coverage - Loops</vt:lpstr>
      <vt:lpstr>Summary - Control Flow</vt:lpstr>
      <vt:lpstr>Subsumption</vt:lpstr>
      <vt:lpstr>Control Flow Coverage - Reachability</vt:lpstr>
      <vt:lpstr>Exercise - Coverage</vt:lpstr>
      <vt:lpstr>Section 3</vt:lpstr>
      <vt:lpstr>Cyclomatic Complexity</vt:lpstr>
      <vt:lpstr>Cyclomatic Complexity  /1</vt:lpstr>
      <vt:lpstr>Cyclomatic Complexity  /2</vt:lpstr>
      <vt:lpstr>Cyclomatic Complexity /3</vt:lpstr>
      <vt:lpstr>Cyclomatic Complexity</vt:lpstr>
      <vt:lpstr>Cyclomatic Complexity: Example</vt:lpstr>
      <vt:lpstr>Example: Code Based</vt:lpstr>
      <vt:lpstr>Example: Graph Based</vt:lpstr>
      <vt:lpstr>Example 1</vt:lpstr>
      <vt:lpstr>Example 2</vt:lpstr>
      <vt:lpstr>Example 3</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Behrouz Far</cp:lastModifiedBy>
  <cp:revision>763</cp:revision>
  <cp:lastPrinted>2019-02-12T17:24:46Z</cp:lastPrinted>
  <dcterms:created xsi:type="dcterms:W3CDTF">1997-04-20T23:51:09Z</dcterms:created>
  <dcterms:modified xsi:type="dcterms:W3CDTF">2019-02-12T18:09:06Z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