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0"/>
  </p:notesMasterIdLst>
  <p:handoutMasterIdLst>
    <p:handoutMasterId r:id="rId61"/>
  </p:handoutMasterIdLst>
  <p:sldIdLst>
    <p:sldId id="585" r:id="rId2"/>
    <p:sldId id="586" r:id="rId3"/>
    <p:sldId id="694" r:id="rId4"/>
    <p:sldId id="587" r:id="rId5"/>
    <p:sldId id="704" r:id="rId6"/>
    <p:sldId id="695" r:id="rId7"/>
    <p:sldId id="705" r:id="rId8"/>
    <p:sldId id="720" r:id="rId9"/>
    <p:sldId id="672" r:id="rId10"/>
    <p:sldId id="673" r:id="rId11"/>
    <p:sldId id="674" r:id="rId12"/>
    <p:sldId id="624" r:id="rId13"/>
    <p:sldId id="675" r:id="rId14"/>
    <p:sldId id="696" r:id="rId15"/>
    <p:sldId id="697" r:id="rId16"/>
    <p:sldId id="698" r:id="rId17"/>
    <p:sldId id="699" r:id="rId18"/>
    <p:sldId id="700" r:id="rId19"/>
    <p:sldId id="702" r:id="rId20"/>
    <p:sldId id="701" r:id="rId21"/>
    <p:sldId id="703" r:id="rId22"/>
    <p:sldId id="706" r:id="rId23"/>
    <p:sldId id="707" r:id="rId24"/>
    <p:sldId id="708" r:id="rId25"/>
    <p:sldId id="709" r:id="rId26"/>
    <p:sldId id="722" r:id="rId27"/>
    <p:sldId id="62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715" r:id="rId37"/>
    <p:sldId id="714" r:id="rId38"/>
    <p:sldId id="719" r:id="rId39"/>
    <p:sldId id="717" r:id="rId40"/>
    <p:sldId id="710" r:id="rId41"/>
    <p:sldId id="711" r:id="rId42"/>
    <p:sldId id="684" r:id="rId43"/>
    <p:sldId id="636" r:id="rId44"/>
    <p:sldId id="712" r:id="rId45"/>
    <p:sldId id="721" r:id="rId46"/>
    <p:sldId id="638" r:id="rId47"/>
    <p:sldId id="671" r:id="rId48"/>
    <p:sldId id="685" r:id="rId49"/>
    <p:sldId id="686" r:id="rId50"/>
    <p:sldId id="650" r:id="rId51"/>
    <p:sldId id="651" r:id="rId52"/>
    <p:sldId id="688" r:id="rId53"/>
    <p:sldId id="652" r:id="rId54"/>
    <p:sldId id="653" r:id="rId55"/>
    <p:sldId id="654" r:id="rId56"/>
    <p:sldId id="655" r:id="rId57"/>
    <p:sldId id="658" r:id="rId58"/>
    <p:sldId id="693" r:id="rId59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85714" autoAdjust="0"/>
  </p:normalViewPr>
  <p:slideViewPr>
    <p:cSldViewPr>
      <p:cViewPr varScale="1">
        <p:scale>
          <a:sx n="99" d="100"/>
          <a:sy n="99" d="100"/>
        </p:scale>
        <p:origin x="936" y="9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5B3A4-0BA9-4CF9-A024-032091B008F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38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0738" cy="3475038"/>
          </a:xfrm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0" dirty="0" smtClean="0"/>
              <a:t>MC/DC-adequate: all conditions are tested; all branches are tested; all combinations</a:t>
            </a:r>
            <a:r>
              <a:rPr lang="en-US" sz="1200" b="0" kern="0" baseline="0" dirty="0" smtClean="0"/>
              <a:t> of branches and conditions are tested using the minimal subset of test.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pl-PL" dirty="0" smtClean="0"/>
              <a:t>int </a:t>
            </a:r>
            <a:r>
              <a:rPr lang="pl-PL" dirty="0"/>
              <a:t>calculate(int x, int y)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	double z=0;</a:t>
            </a:r>
          </a:p>
          <a:p>
            <a:r>
              <a:rPr lang="pl-PL" dirty="0"/>
              <a:t>	if (x&lt;&gt;0)</a:t>
            </a:r>
            <a:r>
              <a:rPr lang="en-US" dirty="0"/>
              <a:t>     // x </a:t>
            </a:r>
            <a:r>
              <a:rPr lang="en-US" dirty="0" err="1"/>
              <a:t>neq</a:t>
            </a:r>
            <a:r>
              <a:rPr lang="en-US" dirty="0"/>
              <a:t> 0</a:t>
            </a:r>
            <a:endParaRPr lang="pl-PL" dirty="0"/>
          </a:p>
          <a:p>
            <a:r>
              <a:rPr lang="en-US" dirty="0"/>
              <a:t>		</a:t>
            </a:r>
            <a:r>
              <a:rPr lang="pl-PL" dirty="0"/>
              <a:t>z=z+y;</a:t>
            </a:r>
          </a:p>
          <a:p>
            <a:r>
              <a:rPr lang="pl-PL" dirty="0"/>
              <a:t>	else</a:t>
            </a:r>
          </a:p>
          <a:p>
            <a:r>
              <a:rPr lang="pl-PL" dirty="0"/>
              <a:t>		z=z-y;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if (y&lt;&gt;0)</a:t>
            </a:r>
            <a:r>
              <a:rPr lang="en-US" dirty="0"/>
              <a:t>     // y </a:t>
            </a:r>
            <a:r>
              <a:rPr lang="en-US" dirty="0" err="1"/>
              <a:t>neq</a:t>
            </a:r>
            <a:r>
              <a:rPr lang="en-US" dirty="0"/>
              <a:t> 0</a:t>
            </a:r>
            <a:endParaRPr lang="pl-PL" dirty="0"/>
          </a:p>
          <a:p>
            <a:endParaRPr lang="pl-PL" dirty="0"/>
          </a:p>
          <a:p>
            <a:r>
              <a:rPr lang="pl-PL" dirty="0"/>
              <a:t>		z=z/x;</a:t>
            </a:r>
          </a:p>
          <a:p>
            <a:r>
              <a:rPr lang="pl-PL" dirty="0"/>
              <a:t>	else</a:t>
            </a:r>
          </a:p>
          <a:p>
            <a:r>
              <a:rPr lang="pl-PL" dirty="0"/>
              <a:t>		z=z*x;</a:t>
            </a:r>
          </a:p>
          <a:p>
            <a:r>
              <a:rPr lang="pl-PL" dirty="0"/>
              <a:t>	return z;</a:t>
            </a:r>
          </a:p>
          <a:p>
            <a:r>
              <a:rPr lang="pl-PL" dirty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AB684B-4771-4832-B527-9B303267B3C8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266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74767-B174-4FCA-BF7E-B5A7AC401F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244" y="4404032"/>
            <a:ext cx="5120514" cy="417103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05" tIns="45702" rIns="91405" bIns="45702"/>
          <a:lstStyle/>
          <a:p>
            <a:r>
              <a:rPr lang="en-US"/>
              <a:t>Informal definitions …</a:t>
            </a:r>
          </a:p>
        </p:txBody>
      </p:sp>
    </p:spTree>
    <p:extLst>
      <p:ext uri="{BB962C8B-B14F-4D97-AF65-F5344CB8AC3E}">
        <p14:creationId xmlns:p14="http://schemas.microsoft.com/office/powerpoint/2010/main" val="348919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AB684B-4771-4832-B527-9B303267B3C8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683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• </a:t>
            </a:r>
            <a:r>
              <a:rPr kumimoji="1" lang="en-CA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DU path</a:t>
            </a:r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: a definition-clear path on the CFG starting from a definition to a use of a same variable</a:t>
            </a:r>
          </a:p>
          <a:p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• </a:t>
            </a:r>
            <a:r>
              <a:rPr kumimoji="1" lang="en-CA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Definition clear</a:t>
            </a:r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: Value is not replaced on path, i.e. only predicate and occurrence use.</a:t>
            </a:r>
          </a:p>
          <a:p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• Note – loops could create infinite DU paths between a </a:t>
            </a:r>
            <a:r>
              <a:rPr kumimoji="1" lang="en-CA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def</a:t>
            </a:r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 and a use</a:t>
            </a:r>
          </a:p>
          <a:p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• </a:t>
            </a:r>
            <a:r>
              <a:rPr kumimoji="1" lang="en-CA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DU pair</a:t>
            </a:r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: a pair of </a:t>
            </a:r>
            <a:r>
              <a:rPr kumimoji="1" lang="en-CA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definition </a:t>
            </a:r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and </a:t>
            </a:r>
            <a:r>
              <a:rPr kumimoji="1" lang="en-CA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use </a:t>
            </a:r>
            <a:r>
              <a:rPr kumimoji="1" lang="en-CA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  <a:cs typeface="+mn-cs"/>
              </a:rPr>
              <a:t>for some variable, such that at least one DU path exists from the definition to the use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AB684B-4771-4832-B527-9B303267B3C8}" type="slidenum">
              <a:rPr lang="ja-JP" altLang="en-US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932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0738" cy="3475038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set for x at node</a:t>
            </a:r>
            <a:r>
              <a:rPr lang="en-US" baseline="0" dirty="0" smtClean="0"/>
              <a:t> 1, is still unchanged at node 5, We have excluded x=0 between node 2-5, that is good.</a:t>
            </a:r>
          </a:p>
          <a:p>
            <a:r>
              <a:rPr lang="en-US" baseline="0" dirty="0" smtClean="0"/>
              <a:t>But if you set the node 2 a wrong predicate to be evaluated (as: x&lt;0 and x&gt;=0), it will cause division by zero.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SENG521: Software Reliability and Testing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CA" smtClean="0"/>
              <a:t>Fall 2006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http://www.enel.ucalgary.ca/People/far/Lecture/SENG521/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AB684B-4771-4832-B527-9B303267B3C8}" type="slidenum">
              <a:rPr lang="ja-JP" altLang="en-US" smtClean="0"/>
              <a:pPr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620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Therefore, tests for (1-5), (1-6) and (5-6) should be added.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SENG521: Software Reliability and Testing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CA" smtClean="0"/>
              <a:t>Fall 2006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http://www.enel.ucalgary.ca/People/far/Lecture/SENG521/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AB684B-4771-4832-B527-9B303267B3C8}" type="slidenum">
              <a:rPr lang="ja-JP" altLang="en-US" smtClean="0"/>
              <a:pPr/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68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0738" cy="3475038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testing.org/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hyperlink" Target="http://www.youtube.com/watch?v=jGJa_2UyHrY" TargetMode="External"/><Relationship Id="rId4" Type="http://schemas.openxmlformats.org/officeDocument/2006/relationships/hyperlink" Target="http://relengofthenerds.blogspot.com/2011/03/sdk-code-coverage-with-jacoco.ht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604E779-E50B-4DB1-A121-795088EBBCEA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r>
              <a:rPr lang="en-US" altLang="ja-JP" dirty="0">
                <a:ea typeface="ＭＳ Ｐゴシック" charset="-128"/>
              </a:rPr>
              <a:t/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>
              <a:ea typeface="ＭＳ Ｐゴシック" charset="-128"/>
            </a:endParaRPr>
          </a:p>
        </p:txBody>
      </p:sp>
      <p:sp>
        <p:nvSpPr>
          <p:cNvPr id="6492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Chapter </a:t>
            </a:r>
            <a:r>
              <a:rPr lang="en-US" altLang="ja-JP" dirty="0">
                <a:ea typeface="リュウミンL-KL" pitchFamily="17" charset="-128"/>
              </a:rPr>
              <a:t>5B: </a:t>
            </a:r>
            <a:r>
              <a:rPr lang="en-CA" dirty="0">
                <a:effectLst/>
              </a:rPr>
              <a:t>White-box Testing </a:t>
            </a:r>
          </a:p>
          <a:p>
            <a:r>
              <a:rPr lang="en-CA">
                <a:effectLst/>
              </a:rPr>
              <a:t>Data-flow </a:t>
            </a:r>
            <a:r>
              <a:rPr lang="en-CA" dirty="0">
                <a:effectLst/>
              </a:rPr>
              <a:t>Coverage &amp; Coverage Tools</a:t>
            </a:r>
            <a:endParaRPr lang="en-CA" dirty="0">
              <a:ea typeface="リュウミンL-KL" pitchFamily="17" charset="-128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1916113" y="5157788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ja-JP" sz="1400" dirty="0">
                <a:latin typeface="Arial" charset="0"/>
                <a:ea typeface="ＡＲ古印体Ｂ" pitchFamily="1" charset="-128"/>
              </a:rPr>
              <a:t>Department of Electrical &amp; Computer Engineering, University of Calgary</a:t>
            </a:r>
            <a:endParaRPr lang="ja-JP" altLang="en-US" b="0" dirty="0"/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ja-JP" b="0" dirty="0"/>
              <a:t>B.H. Far </a:t>
            </a:r>
            <a:r>
              <a:rPr lang="en-US" altLang="ja-JP" sz="1800" b="0" dirty="0">
                <a:ea typeface="MS UI Gothic" pitchFamily="34" charset="-128"/>
              </a:rPr>
              <a:t>（</a:t>
            </a:r>
            <a:r>
              <a:rPr lang="en-US" altLang="ja-JP" sz="1800" b="0" dirty="0"/>
              <a:t>far@ucalgary.ca</a:t>
            </a:r>
            <a:r>
              <a:rPr lang="en-US" altLang="ja-JP" sz="1800" b="0" dirty="0">
                <a:ea typeface="MS UI Gothic" pitchFamily="34" charset="-128"/>
              </a:rPr>
              <a:t>）</a:t>
            </a:r>
            <a:endParaRPr lang="en-US" altLang="ja-JP" sz="1800" b="0" dirty="0"/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ja-JP" sz="1400" b="0" dirty="0"/>
              <a:t>http://people.ucalgary.ca/~far</a:t>
            </a:r>
            <a:endParaRPr lang="ja-JP" altLang="en-US" sz="1400" b="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5387" y="1695403"/>
            <a:ext cx="3672408" cy="295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3:  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z=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(x&lt;&gt;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pl-PL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z=z+y;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z=z-y;</a:t>
            </a:r>
          </a:p>
          <a:p>
            <a:pPr lvl="0">
              <a:spcBef>
                <a:spcPct val="30000"/>
              </a:spcBef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(y&lt;&gt;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z=z/x;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z=z*x;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13: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88CE7-05BB-4F79-A30C-3BCD10A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Data Flow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DEA96-D74D-4FD1-8B26-7D90BCEF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4247951" cy="4532312"/>
          </a:xfrm>
        </p:spPr>
        <p:txBody>
          <a:bodyPr/>
          <a:lstStyle/>
          <a:p>
            <a:r>
              <a:rPr lang="en-CA" sz="2800" dirty="0"/>
              <a:t>The given test suite does not reveal the fault (the chance for </a:t>
            </a:r>
            <a:r>
              <a:rPr lang="en-CA" sz="2800" dirty="0" smtClean="0"/>
              <a:t>division </a:t>
            </a:r>
            <a:r>
              <a:rPr lang="en-CA" sz="2800" dirty="0"/>
              <a:t>by zero)</a:t>
            </a:r>
          </a:p>
          <a:p>
            <a:r>
              <a:rPr lang="en-CA" sz="2800" dirty="0"/>
              <a:t>Neither of the two test cases forces the use of x at L9, defined on L1, and with value of x=0</a:t>
            </a:r>
          </a:p>
          <a:p>
            <a:r>
              <a:rPr lang="en-US" sz="2800" dirty="0"/>
              <a:t>In larger programs this will be more problematic</a:t>
            </a:r>
            <a:endParaRPr lang="en-CA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E23A0B-3D3F-480F-88AD-73D1EFB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BED37B-7F73-42ED-8F75-6CD6CEA1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B6803C-0090-43B0-BE07-1F6EC210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746142"/>
            <a:ext cx="3032421" cy="14342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7555087" y="3516552"/>
            <a:ext cx="801823" cy="670971"/>
            <a:chOff x="7555087" y="3516552"/>
            <a:chExt cx="801823" cy="670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D920092-109E-42C8-9488-7C3DD951FEFA}"/>
                </a:ext>
              </a:extLst>
            </p:cNvPr>
            <p:cNvSpPr txBox="1"/>
            <p:nvPr/>
          </p:nvSpPr>
          <p:spPr>
            <a:xfrm>
              <a:off x="7555087" y="3516552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Use x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1D29396-80B8-4A9A-9023-E907CD48284D}"/>
                </a:ext>
              </a:extLst>
            </p:cNvPr>
            <p:cNvSpPr txBox="1"/>
            <p:nvPr/>
          </p:nvSpPr>
          <p:spPr>
            <a:xfrm>
              <a:off x="7555087" y="3910524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Use x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44300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88CE7-05BB-4F79-A30C-3BCD10A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Data Flow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DEA96-D74D-4FD1-8B26-7D90BCEF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4247951" cy="4532312"/>
          </a:xfrm>
        </p:spPr>
        <p:txBody>
          <a:bodyPr/>
          <a:lstStyle/>
          <a:p>
            <a:r>
              <a:rPr lang="en-CA" sz="2400" dirty="0"/>
              <a:t>To do so, we need a test case that causes condition at L8 to be true, and x=0 </a:t>
            </a:r>
          </a:p>
          <a:p>
            <a:r>
              <a:rPr lang="en-CA" sz="2400" dirty="0"/>
              <a:t>An MC/DC-adequate test does not force the execution of this path with x=0 and hence the “divide by zero” defect will not be detected</a:t>
            </a:r>
          </a:p>
          <a:p>
            <a:r>
              <a:rPr lang="en-CA" sz="2400" dirty="0"/>
              <a:t>Again, consider large systems with &gt; thousands LOC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E23A0B-3D3F-480F-88AD-73D1EFB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BED37B-7F73-42ED-8F75-6CD6CEA1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B6803C-0090-43B0-BE07-1F6EC210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746142"/>
            <a:ext cx="3032421" cy="14342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5387" y="1695403"/>
            <a:ext cx="3672408" cy="295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3:  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z=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(x&lt;&gt;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pl-PL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z=z+y;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z=z-y;</a:t>
            </a:r>
          </a:p>
          <a:p>
            <a:pPr lvl="0">
              <a:spcBef>
                <a:spcPct val="30000"/>
              </a:spcBef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(y&lt;&gt;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z=z/x;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z=z*x;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13: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55087" y="3516552"/>
            <a:ext cx="801823" cy="670971"/>
            <a:chOff x="7555087" y="3516552"/>
            <a:chExt cx="801823" cy="6709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D920092-109E-42C8-9488-7C3DD951FEFA}"/>
                </a:ext>
              </a:extLst>
            </p:cNvPr>
            <p:cNvSpPr txBox="1"/>
            <p:nvPr/>
          </p:nvSpPr>
          <p:spPr>
            <a:xfrm>
              <a:off x="7555087" y="3516552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Use x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1D29396-80B8-4A9A-9023-E907CD48284D}"/>
                </a:ext>
              </a:extLst>
            </p:cNvPr>
            <p:cNvSpPr txBox="1"/>
            <p:nvPr/>
          </p:nvSpPr>
          <p:spPr>
            <a:xfrm>
              <a:off x="7555087" y="3910524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Use x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12104" y="5508050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Therefore, %100 MC/DC coverage cannot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guarantee that the program dose not fail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360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Data Flow Analysis -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484783"/>
            <a:ext cx="7753672" cy="441617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0" dirty="0"/>
              <a:t>In </a:t>
            </a:r>
            <a:r>
              <a:rPr lang="en-US" sz="2800" b="0" dirty="0">
                <a:solidFill>
                  <a:srgbClr val="663300"/>
                </a:solidFill>
              </a:rPr>
              <a:t>Data Flow Analysis</a:t>
            </a: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w</a:t>
            </a:r>
            <a:r>
              <a:rPr lang="en-US" sz="2800" b="0" dirty="0"/>
              <a:t>e focus on paths that are significant for the data flow in the program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0" dirty="0"/>
              <a:t>Focus of testing is on the assignment of values to </a:t>
            </a:r>
            <a:r>
              <a:rPr lang="en-US" sz="2800" b="0" dirty="0" smtClean="0"/>
              <a:t>objects/variables </a:t>
            </a:r>
            <a:r>
              <a:rPr lang="en-US" sz="2800" b="0" dirty="0"/>
              <a:t>and their uses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0" dirty="0"/>
              <a:t>Analysis of occurrences of variables: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663300"/>
                </a:solidFill>
              </a:rPr>
              <a:t>Definition occurrence</a:t>
            </a:r>
            <a:r>
              <a:rPr lang="en-US" sz="2400" b="1" dirty="0"/>
              <a:t>: </a:t>
            </a:r>
            <a:r>
              <a:rPr lang="en-US" sz="2400" b="0" dirty="0"/>
              <a:t>a value is written (bound) to a variable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663300"/>
                </a:solidFill>
              </a:rPr>
              <a:t>Use occurrence</a:t>
            </a:r>
            <a:r>
              <a:rPr lang="en-US" sz="2400" b="1" dirty="0"/>
              <a:t>: </a:t>
            </a:r>
            <a:r>
              <a:rPr lang="en-US" sz="2400" b="0" dirty="0"/>
              <a:t>value of a variable is </a:t>
            </a:r>
            <a:r>
              <a:rPr lang="en-US" sz="2400" b="0" dirty="0">
                <a:solidFill>
                  <a:srgbClr val="FF0000"/>
                </a:solidFill>
              </a:rPr>
              <a:t>read</a:t>
            </a:r>
            <a:r>
              <a:rPr lang="en-US" sz="2400" b="0" dirty="0"/>
              <a:t> (referred)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663300"/>
                </a:solidFill>
              </a:rPr>
              <a:t>Predicate use (p-use)</a:t>
            </a:r>
            <a:r>
              <a:rPr lang="en-US" sz="2000" b="1" dirty="0"/>
              <a:t>: </a:t>
            </a:r>
            <a:r>
              <a:rPr lang="en-US" sz="2000" b="0" dirty="0"/>
              <a:t>a variable is used to decide whether a predicate </a:t>
            </a:r>
            <a:r>
              <a:rPr lang="en-US" sz="2000" b="0" dirty="0">
                <a:solidFill>
                  <a:srgbClr val="FF0000"/>
                </a:solidFill>
              </a:rPr>
              <a:t>evaluates</a:t>
            </a:r>
            <a:r>
              <a:rPr lang="en-US" sz="2000" b="0" dirty="0"/>
              <a:t> to true or false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663300"/>
                </a:solidFill>
              </a:rPr>
              <a:t>Computational use (c-use)</a:t>
            </a:r>
            <a:r>
              <a:rPr lang="en-US" sz="2000" b="1" dirty="0"/>
              <a:t>: </a:t>
            </a:r>
            <a:r>
              <a:rPr lang="en-US" sz="2000" b="0" dirty="0">
                <a:solidFill>
                  <a:srgbClr val="FF0000"/>
                </a:solidFill>
              </a:rPr>
              <a:t>compute</a:t>
            </a:r>
            <a:r>
              <a:rPr lang="en-US" sz="2000" b="0" dirty="0"/>
              <a:t> a value for defining other variables or output values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xmlns="" id="{8FBC2CBE-D955-4784-90A3-EE6937EA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365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E8F44-3145-4347-B517-7E864A4A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r>
              <a:rPr lang="en-US" dirty="0" smtClean="0"/>
              <a:t>Analysis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F8164F-6BA1-4FEF-BC94-0B66AAD5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see an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409062-FA02-4CA5-91BA-C59A109B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8B44D3-16F0-4B3B-82A2-6AE830A4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A34A028-A817-4FCD-A078-B06B4643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98" y="2204864"/>
            <a:ext cx="4343682" cy="27751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88925" indent="-288925">
              <a:lnSpc>
                <a:spcPct val="90000"/>
              </a:lnSpc>
              <a:buFontTx/>
              <a:buAutoNum type="arabicPeriod"/>
              <a:tabLst>
                <a:tab pos="577850" algn="l"/>
                <a:tab pos="909638" algn="l"/>
              </a:tabLst>
            </a:pPr>
            <a:r>
              <a:rPr lang="en-US" sz="1800" kern="0" dirty="0">
                <a:latin typeface="Courier New" pitchFamily="49" charset="0"/>
              </a:rPr>
              <a:t>public </a:t>
            </a:r>
            <a:r>
              <a:rPr lang="en-US" sz="1800" kern="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8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kern="0" dirty="0">
                <a:latin typeface="Courier New" pitchFamily="49" charset="0"/>
              </a:rPr>
              <a:t>factorial(</a:t>
            </a:r>
            <a:r>
              <a:rPr lang="en-US" sz="1800" kern="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800" kern="0" dirty="0">
                <a:latin typeface="Courier New" pitchFamily="49" charset="0"/>
              </a:rPr>
              <a:t> 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x</a:t>
            </a:r>
            <a:r>
              <a:rPr lang="en-US" sz="1800" kern="0" dirty="0">
                <a:latin typeface="Courier New" pitchFamily="49" charset="0"/>
              </a:rPr>
              <a:t>){</a:t>
            </a:r>
          </a:p>
          <a:p>
            <a:pPr marL="288925" indent="-288925">
              <a:lnSpc>
                <a:spcPct val="90000"/>
              </a:lnSpc>
              <a:buFontTx/>
              <a:buAutoNum type="arabicPeriod"/>
              <a:tabLst>
                <a:tab pos="577850" algn="l"/>
                <a:tab pos="909638" algn="l"/>
              </a:tabLst>
            </a:pPr>
            <a:r>
              <a:rPr lang="en-US" sz="1800" kern="0" dirty="0">
                <a:latin typeface="Courier New" pitchFamily="49" charset="0"/>
              </a:rPr>
              <a:t>	</a:t>
            </a:r>
            <a:r>
              <a:rPr lang="en-US" sz="1800" kern="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800" kern="0" dirty="0">
                <a:latin typeface="Courier New" pitchFamily="49" charset="0"/>
              </a:rPr>
              <a:t> </a:t>
            </a:r>
            <a:r>
              <a:rPr lang="en-US" sz="1800" kern="0" dirty="0" err="1">
                <a:solidFill>
                  <a:srgbClr val="66330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</a:rPr>
              <a:t>, 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result</a:t>
            </a:r>
            <a:r>
              <a:rPr lang="en-US" sz="1800" kern="0" dirty="0">
                <a:latin typeface="Courier New" pitchFamily="49" charset="0"/>
              </a:rPr>
              <a:t> = </a:t>
            </a:r>
            <a:r>
              <a:rPr lang="en-US" sz="1800" kern="0" dirty="0">
                <a:solidFill>
                  <a:srgbClr val="FFC000"/>
                </a:solidFill>
                <a:latin typeface="Courier New" pitchFamily="49" charset="0"/>
              </a:rPr>
              <a:t>1</a:t>
            </a:r>
            <a:r>
              <a:rPr lang="en-US" sz="1800" kern="0" dirty="0">
                <a:latin typeface="Courier New" pitchFamily="49" charset="0"/>
              </a:rPr>
              <a:t>;</a:t>
            </a:r>
          </a:p>
          <a:p>
            <a:pPr marL="288925" indent="-288925">
              <a:lnSpc>
                <a:spcPct val="90000"/>
              </a:lnSpc>
              <a:buFontTx/>
              <a:buAutoNum type="arabicPeriod"/>
              <a:tabLst>
                <a:tab pos="577850" algn="l"/>
                <a:tab pos="909638" algn="l"/>
              </a:tabLst>
            </a:pPr>
            <a:r>
              <a:rPr lang="en-US" sz="1800" kern="0" dirty="0">
                <a:latin typeface="Courier New" pitchFamily="49" charset="0"/>
              </a:rPr>
              <a:t>	for (</a:t>
            </a:r>
            <a:r>
              <a:rPr lang="en-US" sz="1800" kern="0" dirty="0" err="1">
                <a:solidFill>
                  <a:srgbClr val="66330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</a:rPr>
              <a:t>=</a:t>
            </a:r>
            <a:r>
              <a:rPr lang="en-US" sz="1800" kern="0" dirty="0">
                <a:solidFill>
                  <a:srgbClr val="FFC000"/>
                </a:solidFill>
                <a:latin typeface="Courier New" pitchFamily="49" charset="0"/>
              </a:rPr>
              <a:t>2</a:t>
            </a:r>
            <a:r>
              <a:rPr lang="en-US" sz="1800" kern="0" dirty="0">
                <a:latin typeface="Courier New" pitchFamily="49" charset="0"/>
              </a:rPr>
              <a:t>; </a:t>
            </a:r>
            <a:r>
              <a:rPr lang="en-US" sz="1800" kern="0" dirty="0" err="1">
                <a:solidFill>
                  <a:srgbClr val="66330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</a:rPr>
              <a:t>&lt;=x; </a:t>
            </a:r>
            <a:r>
              <a:rPr lang="en-US" sz="1800" kern="0" dirty="0" err="1">
                <a:solidFill>
                  <a:srgbClr val="66330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</a:rPr>
              <a:t>++) {</a:t>
            </a:r>
          </a:p>
          <a:p>
            <a:pPr marL="288925" indent="-288925">
              <a:lnSpc>
                <a:spcPct val="90000"/>
              </a:lnSpc>
              <a:buFontTx/>
              <a:buAutoNum type="arabicPeriod"/>
              <a:tabLst>
                <a:tab pos="577850" algn="l"/>
                <a:tab pos="909638" algn="l"/>
              </a:tabLst>
            </a:pPr>
            <a:r>
              <a:rPr lang="en-US" sz="1800" kern="0" dirty="0">
                <a:latin typeface="Courier New" pitchFamily="49" charset="0"/>
              </a:rPr>
              <a:t>		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result</a:t>
            </a:r>
            <a:r>
              <a:rPr lang="en-US" sz="1800" kern="0" dirty="0">
                <a:latin typeface="Courier New" pitchFamily="49" charset="0"/>
              </a:rPr>
              <a:t> = 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result</a:t>
            </a:r>
            <a:r>
              <a:rPr lang="en-US" sz="1800" kern="0" dirty="0">
                <a:latin typeface="Courier New" pitchFamily="49" charset="0"/>
              </a:rPr>
              <a:t> * </a:t>
            </a:r>
            <a:r>
              <a:rPr lang="en-US" sz="1800" kern="0" dirty="0" err="1">
                <a:solidFill>
                  <a:srgbClr val="66330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</a:rPr>
              <a:t>;</a:t>
            </a:r>
          </a:p>
          <a:p>
            <a:pPr marL="288925" indent="-288925">
              <a:lnSpc>
                <a:spcPct val="90000"/>
              </a:lnSpc>
              <a:buFontTx/>
              <a:buAutoNum type="arabicPeriod"/>
              <a:tabLst>
                <a:tab pos="577850" algn="l"/>
                <a:tab pos="909638" algn="l"/>
              </a:tabLst>
            </a:pPr>
            <a:r>
              <a:rPr lang="en-US" sz="1800" kern="0" dirty="0">
                <a:latin typeface="Courier New" pitchFamily="49" charset="0"/>
              </a:rPr>
              <a:t>	}</a:t>
            </a:r>
          </a:p>
          <a:p>
            <a:pPr marL="288925" indent="-288925">
              <a:lnSpc>
                <a:spcPct val="90000"/>
              </a:lnSpc>
              <a:buFontTx/>
              <a:buAutoNum type="arabicPeriod"/>
              <a:tabLst>
                <a:tab pos="577850" algn="l"/>
                <a:tab pos="909638" algn="l"/>
              </a:tabLst>
            </a:pPr>
            <a:r>
              <a:rPr lang="en-US" sz="1800" kern="0" dirty="0">
                <a:latin typeface="Courier New" pitchFamily="49" charset="0"/>
              </a:rPr>
              <a:t>	return 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result</a:t>
            </a:r>
            <a:r>
              <a:rPr lang="en-US" sz="1800" kern="0" dirty="0">
                <a:latin typeface="Courier New" pitchFamily="49" charset="0"/>
              </a:rPr>
              <a:t>;</a:t>
            </a:r>
          </a:p>
          <a:p>
            <a:pPr marL="288925" indent="-288925">
              <a:lnSpc>
                <a:spcPct val="90000"/>
              </a:lnSpc>
              <a:buFontTx/>
              <a:buAutoNum type="arabicPeriod"/>
              <a:tabLst>
                <a:tab pos="577850" algn="l"/>
                <a:tab pos="909638" algn="l"/>
              </a:tabLst>
            </a:pPr>
            <a:r>
              <a:rPr lang="en-US" sz="1800" kern="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6" name="Group 161">
            <a:extLst>
              <a:ext uri="{FF2B5EF4-FFF2-40B4-BE49-F238E27FC236}">
                <a16:creationId xmlns:a16="http://schemas.microsoft.com/office/drawing/2014/main" xmlns="" id="{B9518F64-13E5-46AF-B668-A31CFBAF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87791"/>
              </p:ext>
            </p:extLst>
          </p:nvPr>
        </p:nvGraphicFramePr>
        <p:xfrm>
          <a:off x="5436096" y="3672914"/>
          <a:ext cx="3230016" cy="2438400"/>
        </p:xfrm>
        <a:graphic>
          <a:graphicData uri="http://schemas.openxmlformats.org/drawingml/2006/table">
            <a:tbl>
              <a:tblPr/>
              <a:tblGrid>
                <a:gridCol w="925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Def-line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Use-line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(Predicate)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(Computation)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(Occurrence)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(Computation)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(Occurrence)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(Computation)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(Computation)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5C53D81-322D-40B5-BAA5-708558676C27}"/>
              </a:ext>
            </a:extLst>
          </p:cNvPr>
          <p:cNvGrpSpPr/>
          <p:nvPr/>
        </p:nvGrpSpPr>
        <p:grpSpPr>
          <a:xfrm>
            <a:off x="5652120" y="2583809"/>
            <a:ext cx="1584176" cy="845191"/>
            <a:chOff x="5436096" y="2583809"/>
            <a:chExt cx="1584176" cy="845191"/>
          </a:xfrm>
        </p:grpSpPr>
        <p:sp>
          <p:nvSpPr>
            <p:cNvPr id="8" name="Arrow: Bent-Up 7">
              <a:extLst>
                <a:ext uri="{FF2B5EF4-FFF2-40B4-BE49-F238E27FC236}">
                  <a16:creationId xmlns:a16="http://schemas.microsoft.com/office/drawing/2014/main" xmlns="" id="{65678AC8-4577-43A5-ACE6-87B91EBFAC56}"/>
                </a:ext>
              </a:extLst>
            </p:cNvPr>
            <p:cNvSpPr/>
            <p:nvPr/>
          </p:nvSpPr>
          <p:spPr bwMode="auto">
            <a:xfrm flipV="1">
              <a:off x="5436096" y="2852936"/>
              <a:ext cx="1584176" cy="576064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000C3A1-1EB4-4717-B9F0-683569C03B0A}"/>
                </a:ext>
              </a:extLst>
            </p:cNvPr>
            <p:cNvSpPr txBox="1"/>
            <p:nvPr/>
          </p:nvSpPr>
          <p:spPr>
            <a:xfrm>
              <a:off x="5551791" y="2583809"/>
              <a:ext cx="11801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Def-Use Table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5436096" y="4005064"/>
            <a:ext cx="3230016" cy="20877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36096" y="4293096"/>
            <a:ext cx="3230016" cy="17997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36096" y="4581128"/>
            <a:ext cx="3230016" cy="1440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294125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and 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8001000" cy="4532312"/>
          </a:xfrm>
        </p:spPr>
        <p:txBody>
          <a:bodyPr/>
          <a:lstStyle/>
          <a:p>
            <a:r>
              <a:rPr lang="en-CA" sz="2800" b="1" dirty="0">
                <a:solidFill>
                  <a:srgbClr val="FF0000"/>
                </a:solidFill>
              </a:rPr>
              <a:t>Goal: </a:t>
            </a:r>
            <a:r>
              <a:rPr lang="en-CA" sz="2800" dirty="0"/>
              <a:t>Try to ensure that values of the declared variables are assigned and used correctly</a:t>
            </a:r>
          </a:p>
          <a:p>
            <a:endParaRPr lang="en-CA" sz="2800" dirty="0"/>
          </a:p>
          <a:p>
            <a:r>
              <a:rPr lang="en-CA" sz="2800" dirty="0">
                <a:solidFill>
                  <a:srgbClr val="FF0000"/>
                </a:solidFill>
              </a:rPr>
              <a:t>def: </a:t>
            </a:r>
            <a:r>
              <a:rPr lang="en-CA" sz="2800" dirty="0"/>
              <a:t>a location where a value for a variable is stored </a:t>
            </a:r>
            <a:r>
              <a:rPr lang="en-CA" sz="2800" dirty="0">
                <a:solidFill>
                  <a:srgbClr val="FF0000"/>
                </a:solidFill>
              </a:rPr>
              <a:t>use: </a:t>
            </a:r>
            <a:r>
              <a:rPr lang="en-CA" sz="2800" dirty="0"/>
              <a:t>a location where a variable’s value is accessed (read – evaluate – compute)</a:t>
            </a:r>
          </a:p>
          <a:p>
            <a:r>
              <a:rPr lang="en-CA" sz="2800" dirty="0" err="1">
                <a:solidFill>
                  <a:srgbClr val="FF0000"/>
                </a:solidFill>
              </a:rPr>
              <a:t>def</a:t>
            </a:r>
            <a:r>
              <a:rPr lang="en-CA" sz="2800" dirty="0">
                <a:solidFill>
                  <a:srgbClr val="FF0000"/>
                </a:solidFill>
              </a:rPr>
              <a:t>(n): </a:t>
            </a:r>
            <a:r>
              <a:rPr lang="en-CA" sz="2800" dirty="0"/>
              <a:t>The set of variable defined by node n</a:t>
            </a:r>
          </a:p>
          <a:p>
            <a:r>
              <a:rPr lang="en-CA" sz="2800" dirty="0">
                <a:solidFill>
                  <a:srgbClr val="FF0000"/>
                </a:solidFill>
              </a:rPr>
              <a:t>use(n): </a:t>
            </a:r>
            <a:r>
              <a:rPr lang="en-CA" sz="2800" dirty="0"/>
              <a:t>the set of variable used by node n</a:t>
            </a:r>
          </a:p>
          <a:p>
            <a:pPr lvl="1"/>
            <a:r>
              <a:rPr lang="en-CA" sz="2400" dirty="0"/>
              <a:t>We usually differentiate between computational (c-use) and predicate (p-use) type</a:t>
            </a:r>
          </a:p>
          <a:p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42471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and Use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A </a:t>
            </a:r>
            <a:r>
              <a:rPr lang="en-CA" sz="2400" b="1" dirty="0">
                <a:solidFill>
                  <a:srgbClr val="FF0000"/>
                </a:solidFill>
              </a:rPr>
              <a:t>definition-clear path (</a:t>
            </a:r>
            <a:r>
              <a:rPr lang="en-CA" sz="2400" b="1" dirty="0" err="1">
                <a:solidFill>
                  <a:srgbClr val="FF0000"/>
                </a:solidFill>
              </a:rPr>
              <a:t>def</a:t>
            </a:r>
            <a:r>
              <a:rPr lang="en-CA" sz="2400" b="1" dirty="0">
                <a:solidFill>
                  <a:srgbClr val="FF0000"/>
                </a:solidFill>
              </a:rPr>
              <a:t>-clear)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2400" dirty="0"/>
              <a:t> with respect to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sz="2400" dirty="0"/>
              <a:t> is a sub-path where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sz="2400" dirty="0"/>
              <a:t> is not defined at any of the nodes in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CA" sz="2400" dirty="0"/>
          </a:p>
          <a:p>
            <a:r>
              <a:rPr lang="en-CA" sz="2400" dirty="0"/>
              <a:t>A </a:t>
            </a:r>
            <a:r>
              <a:rPr lang="en-CA" sz="2400" b="1" dirty="0">
                <a:solidFill>
                  <a:srgbClr val="FF0000"/>
                </a:solidFill>
              </a:rPr>
              <a:t>du-path</a:t>
            </a:r>
            <a:r>
              <a:rPr lang="en-CA" sz="2400" dirty="0"/>
              <a:t> is a simple path where the initial node of the path is the only defining node of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sz="2400" dirty="0"/>
              <a:t> in the path</a:t>
            </a:r>
          </a:p>
          <a:p>
            <a:r>
              <a:rPr lang="en-CA" sz="2400" b="1" dirty="0">
                <a:solidFill>
                  <a:srgbClr val="FF0000"/>
                </a:solidFill>
              </a:rPr>
              <a:t>Reach</a:t>
            </a:r>
            <a:r>
              <a:rPr lang="en-CA" sz="2400" dirty="0"/>
              <a:t>: if there is a </a:t>
            </a:r>
            <a:r>
              <a:rPr lang="en-CA" sz="2400" dirty="0" err="1"/>
              <a:t>def</a:t>
            </a:r>
            <a:r>
              <a:rPr lang="en-CA" sz="2400" dirty="0"/>
              <a:t>-clear path from the nodes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2400" dirty="0"/>
              <a:t> to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2400" dirty="0"/>
              <a:t> with respect to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sz="2400" dirty="0"/>
              <a:t>, then the </a:t>
            </a:r>
            <a:r>
              <a:rPr lang="en-CA" sz="2400" dirty="0" err="1"/>
              <a:t>def</a:t>
            </a:r>
            <a:r>
              <a:rPr lang="en-CA" sz="2400" dirty="0"/>
              <a:t> of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sz="2400" dirty="0"/>
              <a:t> at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2400" dirty="0"/>
              <a:t> reaches the use at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15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95" r="6739"/>
          <a:stretch/>
        </p:blipFill>
        <p:spPr>
          <a:xfrm>
            <a:off x="1187624" y="4149080"/>
            <a:ext cx="3888432" cy="2100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4338866"/>
            <a:ext cx="28584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dirty="0"/>
              <a:t>Example for z:</a:t>
            </a:r>
          </a:p>
          <a:p>
            <a:r>
              <a:rPr lang="en-CA" b="0" dirty="0"/>
              <a:t>- du-path: q</a:t>
            </a:r>
            <a:r>
              <a:rPr lang="en-CA" b="0" baseline="-25000" dirty="0"/>
              <a:t>0</a:t>
            </a:r>
            <a:r>
              <a:rPr lang="en-CA" b="0" dirty="0"/>
              <a:t>,q</a:t>
            </a:r>
            <a:r>
              <a:rPr lang="en-CA" b="0" baseline="-25000" dirty="0"/>
              <a:t>1</a:t>
            </a:r>
            <a:r>
              <a:rPr lang="en-CA" b="0" dirty="0"/>
              <a:t>,q</a:t>
            </a:r>
            <a:r>
              <a:rPr lang="en-CA" b="0" baseline="-25000" dirty="0"/>
              <a:t>2</a:t>
            </a:r>
            <a:endParaRPr lang="en-CA" b="0" dirty="0"/>
          </a:p>
          <a:p>
            <a:r>
              <a:rPr lang="en-CA" b="0" dirty="0"/>
              <a:t>- </a:t>
            </a:r>
            <a:r>
              <a:rPr lang="en-CA" b="0" dirty="0" err="1"/>
              <a:t>def</a:t>
            </a:r>
            <a:r>
              <a:rPr lang="en-CA" b="0" dirty="0"/>
              <a:t>-clear: q</a:t>
            </a:r>
            <a:r>
              <a:rPr lang="en-CA" b="0" baseline="-25000" dirty="0"/>
              <a:t>1</a:t>
            </a:r>
            <a:r>
              <a:rPr lang="en-CA" b="0" dirty="0"/>
              <a:t>,q</a:t>
            </a:r>
            <a:r>
              <a:rPr lang="en-CA" b="0" baseline="-25000" dirty="0"/>
              <a:t>2</a:t>
            </a:r>
            <a:r>
              <a:rPr lang="en-CA" b="0" dirty="0"/>
              <a:t>,q</a:t>
            </a:r>
            <a:r>
              <a:rPr lang="en-CA" b="0" baseline="-25000" dirty="0"/>
              <a:t>4</a:t>
            </a:r>
          </a:p>
          <a:p>
            <a:r>
              <a:rPr lang="en-CA" b="0" dirty="0"/>
              <a:t>- q</a:t>
            </a:r>
            <a:r>
              <a:rPr lang="en-CA" b="0" baseline="-25000" dirty="0"/>
              <a:t>0</a:t>
            </a:r>
            <a:r>
              <a:rPr lang="en-CA" b="0" dirty="0"/>
              <a:t> reaches q</a:t>
            </a:r>
            <a:r>
              <a:rPr lang="en-CA" b="0" baseline="-25000" dirty="0"/>
              <a:t>2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16386788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and Use Coverage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556792"/>
            <a:ext cx="8001000" cy="4532312"/>
          </a:xfrm>
        </p:spPr>
        <p:txBody>
          <a:bodyPr/>
          <a:lstStyle/>
          <a:p>
            <a:r>
              <a:rPr lang="en-CA" b="1" dirty="0"/>
              <a:t>All-</a:t>
            </a:r>
            <a:r>
              <a:rPr lang="en-CA" b="1" dirty="0" err="1"/>
              <a:t>Defs</a:t>
            </a:r>
            <a:r>
              <a:rPr lang="en-CA" b="1" dirty="0"/>
              <a:t>-Coverage (ADC):</a:t>
            </a:r>
          </a:p>
          <a:p>
            <a:pPr lvl="1"/>
            <a:r>
              <a:rPr lang="en-CA" b="1" dirty="0"/>
              <a:t>Some </a:t>
            </a:r>
            <a:r>
              <a:rPr lang="en-CA" dirty="0" err="1"/>
              <a:t>def</a:t>
            </a:r>
            <a:r>
              <a:rPr lang="en-CA" dirty="0"/>
              <a:t>-clear sub-path from </a:t>
            </a:r>
            <a:r>
              <a:rPr lang="en-CA" b="1" dirty="0"/>
              <a:t>each definition </a:t>
            </a:r>
            <a:r>
              <a:rPr lang="en-CA" dirty="0"/>
              <a:t>to </a:t>
            </a:r>
            <a:r>
              <a:rPr lang="en-CA" b="1" dirty="0"/>
              <a:t>some </a:t>
            </a:r>
            <a:r>
              <a:rPr lang="en-CA" dirty="0"/>
              <a:t>use reached by that definition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16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429000"/>
            <a:ext cx="5581725" cy="1649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1762" y="5343202"/>
            <a:ext cx="3725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dirty="0">
                <a:latin typeface="ArialMT"/>
              </a:rPr>
              <a:t>x = ... is a </a:t>
            </a:r>
            <a:r>
              <a:rPr lang="en-CA" b="0" i="1" dirty="0">
                <a:latin typeface="Arial-ItalicMT"/>
              </a:rPr>
              <a:t>definition </a:t>
            </a:r>
            <a:r>
              <a:rPr lang="en-CA" b="0" dirty="0">
                <a:latin typeface="ArialMT"/>
              </a:rPr>
              <a:t>of x</a:t>
            </a:r>
          </a:p>
          <a:p>
            <a:r>
              <a:rPr lang="en-CA" b="0" dirty="0">
                <a:latin typeface="ArialMT"/>
              </a:rPr>
              <a:t>= x ... is a </a:t>
            </a:r>
            <a:r>
              <a:rPr lang="en-CA" b="0" i="1" dirty="0">
                <a:latin typeface="Arial-ItalicMT"/>
              </a:rPr>
              <a:t>use </a:t>
            </a:r>
            <a:r>
              <a:rPr lang="en-CA" b="0" dirty="0">
                <a:latin typeface="ArialMT"/>
              </a:rPr>
              <a:t>of x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97D4627-85D5-4817-A646-FE59D9D178B9}"/>
              </a:ext>
            </a:extLst>
          </p:cNvPr>
          <p:cNvSpPr/>
          <p:nvPr/>
        </p:nvSpPr>
        <p:spPr>
          <a:xfrm>
            <a:off x="3059832" y="4700527"/>
            <a:ext cx="2920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b="0" dirty="0">
                <a:solidFill>
                  <a:srgbClr val="008000"/>
                </a:solidFill>
                <a:latin typeface="Times New Roman" pitchFamily="18" charset="0"/>
                <a:ea typeface="ＭＳ Ｐ明朝" pitchFamily="18" charset="-128"/>
              </a:rPr>
              <a:t>value of x is not replaced on path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652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All-</a:t>
            </a:r>
            <a:r>
              <a:rPr lang="en-CA" dirty="0" err="1"/>
              <a:t>Defs</a:t>
            </a:r>
            <a:r>
              <a:rPr lang="en-CA" dirty="0"/>
              <a:t> Coverage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3599879" cy="4532312"/>
          </a:xfrm>
        </p:spPr>
        <p:txBody>
          <a:bodyPr/>
          <a:lstStyle/>
          <a:p>
            <a:r>
              <a:rPr lang="en-CA" dirty="0"/>
              <a:t>Requires:</a:t>
            </a:r>
          </a:p>
          <a:p>
            <a:pPr marL="0" indent="0">
              <a:buNone/>
            </a:pPr>
            <a:r>
              <a:rPr lang="en-CA" dirty="0"/>
              <a:t>    d</a:t>
            </a:r>
            <a:r>
              <a:rPr lang="en-CA" baseline="-25000" dirty="0"/>
              <a:t>1</a:t>
            </a:r>
            <a:r>
              <a:rPr lang="en-CA" dirty="0"/>
              <a:t>(x) to a use</a:t>
            </a:r>
          </a:p>
          <a:p>
            <a:endParaRPr lang="en-CA" dirty="0"/>
          </a:p>
          <a:p>
            <a:r>
              <a:rPr lang="en-CA" dirty="0"/>
              <a:t>Satisfactory Path:</a:t>
            </a:r>
          </a:p>
          <a:p>
            <a:pPr marL="0" indent="0">
              <a:buNone/>
            </a:pPr>
            <a:r>
              <a:rPr lang="en-CA" dirty="0"/>
              <a:t>    [1, 2, 4, 6]</a:t>
            </a:r>
          </a:p>
          <a:p>
            <a:pPr marL="0" indent="0">
              <a:buNone/>
            </a:pPr>
            <a:r>
              <a:rPr lang="en-CA" dirty="0"/>
              <a:t>    [1, 3, 4, 6]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17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03905"/>
            <a:ext cx="3814917" cy="4217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221" y="5312073"/>
            <a:ext cx="4951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Q.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Why 5 is not part of ADC satisfactory path?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A.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Because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value of x is overwritten in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earlier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 nodes 2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or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CA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Line Callout 3 (Accent Bar) 7"/>
          <p:cNvSpPr/>
          <p:nvPr/>
        </p:nvSpPr>
        <p:spPr bwMode="auto">
          <a:xfrm>
            <a:off x="4683893" y="1723885"/>
            <a:ext cx="720080" cy="36004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04215"/>
              <a:gd name="adj8" fmla="val 119818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ＭＳ Ｐゴシック" charset="-128"/>
              </a:rPr>
              <a:t>x used</a:t>
            </a:r>
            <a:endParaRPr kumimoji="1" lang="en-CA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  <a:ea typeface="ＭＳ Ｐゴシック" charset="-128"/>
            </a:endParaRPr>
          </a:p>
        </p:txBody>
      </p:sp>
      <p:sp>
        <p:nvSpPr>
          <p:cNvPr id="9" name="Line Callout 3 (Accent Bar) 8"/>
          <p:cNvSpPr/>
          <p:nvPr/>
        </p:nvSpPr>
        <p:spPr bwMode="auto">
          <a:xfrm>
            <a:off x="5903394" y="1473607"/>
            <a:ext cx="1116878" cy="36004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01504"/>
              <a:gd name="adj8" fmla="val 4354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ＭＳ Ｐゴシック" charset="-128"/>
              </a:rPr>
              <a:t>x defined</a:t>
            </a:r>
            <a:endParaRPr kumimoji="1" lang="en-CA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6912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and Use Coverage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1940495"/>
          </a:xfrm>
        </p:spPr>
        <p:txBody>
          <a:bodyPr/>
          <a:lstStyle/>
          <a:p>
            <a:r>
              <a:rPr lang="en-CA" sz="2800" b="1" dirty="0"/>
              <a:t>All-Uses Coverage (AUC)</a:t>
            </a:r>
          </a:p>
          <a:p>
            <a:pPr lvl="1"/>
            <a:r>
              <a:rPr lang="en-CA" sz="2400" b="1" dirty="0"/>
              <a:t>Some </a:t>
            </a:r>
            <a:r>
              <a:rPr lang="en-CA" sz="2400" dirty="0"/>
              <a:t>definition-clear </a:t>
            </a:r>
            <a:r>
              <a:rPr lang="en-CA" sz="2400" dirty="0" err="1"/>
              <a:t>subpath</a:t>
            </a:r>
            <a:r>
              <a:rPr lang="en-CA" sz="2400" dirty="0"/>
              <a:t> from </a:t>
            </a:r>
            <a:r>
              <a:rPr lang="en-CA" sz="2400" b="1" dirty="0"/>
              <a:t>each </a:t>
            </a:r>
            <a:r>
              <a:rPr lang="en-CA" sz="2400" dirty="0"/>
              <a:t>definition to </a:t>
            </a:r>
            <a:r>
              <a:rPr lang="en-CA" sz="2400" b="1" dirty="0"/>
              <a:t>each </a:t>
            </a:r>
            <a:r>
              <a:rPr lang="en-CA" sz="2400" dirty="0"/>
              <a:t>use reached by that definition and each successor node of the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18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22871"/>
            <a:ext cx="6682617" cy="21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44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All-Uses Coverage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3599879" cy="4532312"/>
          </a:xfrm>
        </p:spPr>
        <p:txBody>
          <a:bodyPr/>
          <a:lstStyle/>
          <a:p>
            <a:r>
              <a:rPr lang="en-CA" dirty="0"/>
              <a:t>Requires:</a:t>
            </a:r>
          </a:p>
          <a:p>
            <a:pPr lvl="1"/>
            <a:r>
              <a:rPr lang="en-CA" dirty="0"/>
              <a:t>d</a:t>
            </a:r>
            <a:r>
              <a:rPr lang="en-CA" baseline="-25000" dirty="0"/>
              <a:t>1</a:t>
            </a:r>
            <a:r>
              <a:rPr lang="en-CA" dirty="0"/>
              <a:t>(x) to u</a:t>
            </a:r>
            <a:r>
              <a:rPr lang="en-CA" baseline="-25000" dirty="0"/>
              <a:t>2</a:t>
            </a:r>
            <a:r>
              <a:rPr lang="en-CA" dirty="0"/>
              <a:t>(x)</a:t>
            </a:r>
          </a:p>
          <a:p>
            <a:pPr lvl="1"/>
            <a:r>
              <a:rPr lang="en-CA" dirty="0"/>
              <a:t>d</a:t>
            </a:r>
            <a:r>
              <a:rPr lang="en-CA" baseline="-25000" dirty="0"/>
              <a:t>1</a:t>
            </a:r>
            <a:r>
              <a:rPr lang="en-CA" dirty="0"/>
              <a:t>(x) to u</a:t>
            </a:r>
            <a:r>
              <a:rPr lang="en-CA" baseline="-25000" dirty="0"/>
              <a:t>3</a:t>
            </a:r>
            <a:r>
              <a:rPr lang="en-CA" dirty="0"/>
              <a:t>(x)</a:t>
            </a:r>
          </a:p>
          <a:p>
            <a:pPr lvl="1"/>
            <a:r>
              <a:rPr lang="en-CA" dirty="0"/>
              <a:t>d</a:t>
            </a:r>
            <a:r>
              <a:rPr lang="en-CA" baseline="-25000" dirty="0"/>
              <a:t>1</a:t>
            </a:r>
            <a:r>
              <a:rPr lang="en-CA" dirty="0"/>
              <a:t>(x) to u</a:t>
            </a:r>
            <a:r>
              <a:rPr lang="en-CA" baseline="-25000" dirty="0"/>
              <a:t>5</a:t>
            </a:r>
            <a:r>
              <a:rPr lang="en-CA" dirty="0"/>
              <a:t>(x)</a:t>
            </a:r>
          </a:p>
          <a:p>
            <a:endParaRPr lang="en-CA" dirty="0"/>
          </a:p>
          <a:p>
            <a:r>
              <a:rPr lang="en-CA" dirty="0"/>
              <a:t>Satisfactory Path:</a:t>
            </a:r>
          </a:p>
          <a:p>
            <a:pPr lvl="1"/>
            <a:r>
              <a:rPr lang="en-CA" dirty="0"/>
              <a:t>[1, 2, 4, 5, 6]</a:t>
            </a:r>
          </a:p>
          <a:p>
            <a:pPr lvl="1"/>
            <a:r>
              <a:rPr lang="en-CA" dirty="0"/>
              <a:t>[1, 3, 4, 6]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19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03905"/>
            <a:ext cx="3814917" cy="421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034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D42B0-BDC3-4D63-9610-EE5D54D8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F0791-5D02-4A14-A3D8-B1628F03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Preliminary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Statement/Node/Line Coverage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Decision/Edge/Branch Coverage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Condition Coverage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Path Coverage</a:t>
            </a:r>
          </a:p>
          <a:p>
            <a:r>
              <a:rPr lang="en-US" dirty="0"/>
              <a:t>Data flow</a:t>
            </a:r>
          </a:p>
          <a:p>
            <a:r>
              <a:rPr lang="en-US" dirty="0"/>
              <a:t>Coverage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ED47B1-B5D4-46DB-891F-7A6BA3F6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2AA610-3E75-4982-A9D4-DA66005F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xmlns="" id="{8FB0655A-2889-450C-B0B8-A79715DE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3497" y="4614885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0F7AE7B-6D3D-4BA3-9928-AB66084D794E}"/>
              </a:ext>
            </a:extLst>
          </p:cNvPr>
          <p:cNvGrpSpPr/>
          <p:nvPr/>
        </p:nvGrpSpPr>
        <p:grpSpPr>
          <a:xfrm>
            <a:off x="3851920" y="4365104"/>
            <a:ext cx="3403955" cy="360040"/>
            <a:chOff x="3995936" y="2204864"/>
            <a:chExt cx="3403955" cy="360040"/>
          </a:xfrm>
        </p:grpSpPr>
        <p:sp>
          <p:nvSpPr>
            <p:cNvPr id="8" name="Left Arrow 6">
              <a:extLst>
                <a:ext uri="{FF2B5EF4-FFF2-40B4-BE49-F238E27FC236}">
                  <a16:creationId xmlns:a16="http://schemas.microsoft.com/office/drawing/2014/main" xmlns="" id="{8A8451B3-CB7E-4CB6-A8B3-325082ECED49}"/>
                </a:ext>
              </a:extLst>
            </p:cNvPr>
            <p:cNvSpPr/>
            <p:nvPr/>
          </p:nvSpPr>
          <p:spPr bwMode="auto">
            <a:xfrm>
              <a:off x="3995936" y="2204864"/>
              <a:ext cx="648072" cy="36004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CA" sz="2400" b="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C9241F9-12DE-4AF6-988F-E721A802655A}"/>
                </a:ext>
              </a:extLst>
            </p:cNvPr>
            <p:cNvSpPr txBox="1"/>
            <p:nvPr/>
          </p:nvSpPr>
          <p:spPr>
            <a:xfrm>
              <a:off x="4644008" y="2204864"/>
              <a:ext cx="2755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Our focus in this Chapter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88504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and Use Coverage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1868487"/>
          </a:xfrm>
        </p:spPr>
        <p:txBody>
          <a:bodyPr/>
          <a:lstStyle/>
          <a:p>
            <a:r>
              <a:rPr lang="en-CA" sz="2800" b="1" dirty="0"/>
              <a:t>All-Du-Paths Coverage (ADUPC):</a:t>
            </a:r>
          </a:p>
          <a:p>
            <a:pPr lvl="1"/>
            <a:r>
              <a:rPr lang="en-CA" sz="2400" b="1" dirty="0"/>
              <a:t>All </a:t>
            </a:r>
            <a:r>
              <a:rPr lang="en-CA" sz="2400" dirty="0" err="1"/>
              <a:t>def</a:t>
            </a:r>
            <a:r>
              <a:rPr lang="en-CA" sz="2400" dirty="0"/>
              <a:t>-clear sub-paths that are cycle-free or simple-cycles from </a:t>
            </a:r>
            <a:r>
              <a:rPr lang="en-CA" sz="2400" b="1" dirty="0"/>
              <a:t>each definition </a:t>
            </a:r>
            <a:r>
              <a:rPr lang="en-CA" sz="2400" dirty="0"/>
              <a:t>to </a:t>
            </a:r>
            <a:r>
              <a:rPr lang="en-CA" sz="2400" b="1" dirty="0"/>
              <a:t>each use </a:t>
            </a:r>
            <a:r>
              <a:rPr lang="en-CA" sz="2400" dirty="0"/>
              <a:t>reached by that definition and each successor node of the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20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17834"/>
            <a:ext cx="723559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787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All-Du-Path Coverage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4103935" cy="4532312"/>
          </a:xfrm>
        </p:spPr>
        <p:txBody>
          <a:bodyPr/>
          <a:lstStyle/>
          <a:p>
            <a:r>
              <a:rPr lang="en-CA" sz="2800" dirty="0"/>
              <a:t>Requires:</a:t>
            </a:r>
          </a:p>
          <a:p>
            <a:pPr lvl="1"/>
            <a:r>
              <a:rPr lang="en-CA" sz="2400" dirty="0"/>
              <a:t>All d</a:t>
            </a:r>
            <a:r>
              <a:rPr lang="en-CA" sz="2400" baseline="-25000" dirty="0"/>
              <a:t>1</a:t>
            </a:r>
            <a:r>
              <a:rPr lang="en-CA" sz="2400" dirty="0"/>
              <a:t>(x) to u</a:t>
            </a:r>
            <a:r>
              <a:rPr lang="en-CA" sz="2400" baseline="-25000" dirty="0"/>
              <a:t>2</a:t>
            </a:r>
            <a:r>
              <a:rPr lang="en-CA" sz="2400" dirty="0"/>
              <a:t>(x): [1,2]</a:t>
            </a:r>
          </a:p>
          <a:p>
            <a:pPr lvl="1"/>
            <a:r>
              <a:rPr lang="en-CA" sz="2400" dirty="0"/>
              <a:t>All d</a:t>
            </a:r>
            <a:r>
              <a:rPr lang="en-CA" sz="2400" baseline="-25000" dirty="0"/>
              <a:t>1</a:t>
            </a:r>
            <a:r>
              <a:rPr lang="en-CA" sz="2400" dirty="0"/>
              <a:t>(x) to u</a:t>
            </a:r>
            <a:r>
              <a:rPr lang="en-CA" sz="2400" baseline="-25000" dirty="0"/>
              <a:t>3</a:t>
            </a:r>
            <a:r>
              <a:rPr lang="en-CA" sz="2400" dirty="0"/>
              <a:t>(x) : [1,3]</a:t>
            </a:r>
          </a:p>
          <a:p>
            <a:pPr lvl="1"/>
            <a:r>
              <a:rPr lang="en-CA" sz="2400" dirty="0"/>
              <a:t>All d</a:t>
            </a:r>
            <a:r>
              <a:rPr lang="en-CA" sz="2400" baseline="-25000" dirty="0"/>
              <a:t>1</a:t>
            </a:r>
            <a:r>
              <a:rPr lang="en-CA" sz="2400" dirty="0"/>
              <a:t>(x) to u</a:t>
            </a:r>
            <a:r>
              <a:rPr lang="en-CA" sz="2400" baseline="-25000" dirty="0"/>
              <a:t>5</a:t>
            </a:r>
            <a:r>
              <a:rPr lang="en-CA" sz="2400" dirty="0"/>
              <a:t>(x) : [1,2,4,5], [1,3,4,5]</a:t>
            </a:r>
          </a:p>
          <a:p>
            <a:pPr lvl="1"/>
            <a:endParaRPr lang="en-CA" sz="2800" dirty="0"/>
          </a:p>
          <a:p>
            <a:r>
              <a:rPr lang="en-CA" sz="2800" dirty="0"/>
              <a:t>Satisfactory Path:</a:t>
            </a:r>
          </a:p>
          <a:p>
            <a:pPr lvl="1"/>
            <a:r>
              <a:rPr lang="en-CA" sz="2400" dirty="0"/>
              <a:t>[1, 2, 4, 5, 6]</a:t>
            </a:r>
          </a:p>
          <a:p>
            <a:pPr lvl="1"/>
            <a:r>
              <a:rPr lang="en-CA" sz="2400" dirty="0"/>
              <a:t>[1, 3, 4, 5, 6]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21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03905"/>
            <a:ext cx="3814917" cy="421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178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Def and 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/>
              <a:t> is already initialized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22</a:t>
            </a:fld>
            <a:endParaRPr lang="en-US" altLang="ja-JP"/>
          </a:p>
        </p:txBody>
      </p:sp>
      <p:sp>
        <p:nvSpPr>
          <p:cNvPr id="6" name="Rectangle 5"/>
          <p:cNvSpPr/>
          <p:nvPr/>
        </p:nvSpPr>
        <p:spPr>
          <a:xfrm>
            <a:off x="1066800" y="2095004"/>
            <a:ext cx="3937248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s:= 0;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x:= 0;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(x&lt;y) {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x:=x+3;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y:=y+2;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&lt;10)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s:=s+x+y;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s:=s+x-y;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endif</a:t>
            </a:r>
          </a:p>
          <a:p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023" y="1988840"/>
            <a:ext cx="3241554" cy="42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21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1796479"/>
          </a:xfrm>
        </p:spPr>
        <p:txBody>
          <a:bodyPr/>
          <a:lstStyle/>
          <a:p>
            <a:r>
              <a:rPr lang="en-CA" sz="2800" dirty="0"/>
              <a:t>A definition of variable s at node n</a:t>
            </a:r>
            <a:r>
              <a:rPr lang="en-CA" sz="2800" baseline="-25000" dirty="0"/>
              <a:t>1</a:t>
            </a:r>
            <a:r>
              <a:rPr lang="en-CA" sz="2800" dirty="0"/>
              <a:t> reaches node n</a:t>
            </a:r>
            <a:r>
              <a:rPr lang="en-CA" sz="2800" baseline="-25000" dirty="0"/>
              <a:t>2</a:t>
            </a:r>
            <a:r>
              <a:rPr lang="en-CA" sz="2800" dirty="0"/>
              <a:t> if and only if there is a path between n</a:t>
            </a:r>
            <a:r>
              <a:rPr lang="en-CA" sz="2800" baseline="-25000" dirty="0"/>
              <a:t>1</a:t>
            </a:r>
            <a:r>
              <a:rPr lang="en-CA" sz="2800" dirty="0"/>
              <a:t> and n</a:t>
            </a:r>
            <a:r>
              <a:rPr lang="en-CA" sz="2800" baseline="-25000" dirty="0"/>
              <a:t>2</a:t>
            </a:r>
            <a:r>
              <a:rPr lang="en-CA" sz="2800" dirty="0"/>
              <a:t> that does not contain a definition of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23</a:t>
            </a:fld>
            <a:endParaRPr lang="en-US" altLang="ja-JP"/>
          </a:p>
        </p:txBody>
      </p:sp>
      <p:grpSp>
        <p:nvGrpSpPr>
          <p:cNvPr id="10" name="Group 9"/>
          <p:cNvGrpSpPr/>
          <p:nvPr/>
        </p:nvGrpSpPr>
        <p:grpSpPr>
          <a:xfrm>
            <a:off x="251520" y="2903185"/>
            <a:ext cx="5535540" cy="3262119"/>
            <a:chOff x="683568" y="3427247"/>
            <a:chExt cx="5172109" cy="27592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3568" y="3434037"/>
              <a:ext cx="5172109" cy="275248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1066800" y="3427247"/>
              <a:ext cx="768896" cy="1457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CA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charset="-128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EE6E3A2-82EE-4E98-A090-FA8E06EA5558}"/>
              </a:ext>
            </a:extLst>
          </p:cNvPr>
          <p:cNvSpPr/>
          <p:nvPr/>
        </p:nvSpPr>
        <p:spPr>
          <a:xfrm>
            <a:off x="5823314" y="2903185"/>
            <a:ext cx="309634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s:= 0;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x:= 0;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(x&lt;y) {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x:=x+3;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y:=y+2;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CA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&lt;10)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s:=s+x+y;</a:t>
            </a:r>
          </a:p>
          <a:p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s:=s+x-y;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endif</a:t>
            </a:r>
          </a:p>
          <a:p>
            <a:r>
              <a:rPr lang="en-CA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42308B-E586-4631-B8E4-64A1FC753E85}"/>
              </a:ext>
            </a:extLst>
          </p:cNvPr>
          <p:cNvSpPr txBox="1"/>
          <p:nvPr/>
        </p:nvSpPr>
        <p:spPr>
          <a:xfrm>
            <a:off x="2699792" y="6044648"/>
            <a:ext cx="295232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This is called a Def-Use table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080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Def and Use Pairs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24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386752"/>
            <a:ext cx="2426379" cy="318957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59632" y="1700808"/>
            <a:ext cx="5832648" cy="4121588"/>
            <a:chOff x="611560" y="2132856"/>
            <a:chExt cx="5256584" cy="38335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1560" y="2132856"/>
              <a:ext cx="5241212" cy="383355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5005387" y="2132856"/>
              <a:ext cx="862757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CA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charset="-12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42308B-E586-4631-B8E4-64A1FC753E85}"/>
              </a:ext>
            </a:extLst>
          </p:cNvPr>
          <p:cNvSpPr txBox="1"/>
          <p:nvPr/>
        </p:nvSpPr>
        <p:spPr>
          <a:xfrm>
            <a:off x="251520" y="4725144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</a:rPr>
              <a:t>DU pair tests: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   </a:t>
            </a:r>
            <a:r>
              <a:rPr lang="en-US" sz="1600" b="0" dirty="0" smtClean="0">
                <a:solidFill>
                  <a:srgbClr val="FF0000"/>
                </a:solidFill>
              </a:rPr>
              <a:t>TC1</a:t>
            </a:r>
            <a:r>
              <a:rPr lang="en-US" sz="1600" b="0" dirty="0">
                <a:solidFill>
                  <a:srgbClr val="FF0000"/>
                </a:solidFill>
              </a:rPr>
              <a:t>: x=0, </a:t>
            </a:r>
            <a:r>
              <a:rPr lang="en-US" sz="1600" b="0" dirty="0" smtClean="0">
                <a:solidFill>
                  <a:srgbClr val="FF0000"/>
                </a:solidFill>
              </a:rPr>
              <a:t>y=3  (for L7)</a:t>
            </a:r>
            <a:endParaRPr lang="en-US" sz="1600" b="0" dirty="0">
              <a:solidFill>
                <a:srgbClr val="FF0000"/>
              </a:solidFill>
            </a:endParaRPr>
          </a:p>
          <a:p>
            <a:r>
              <a:rPr lang="en-US" sz="1600" b="0" dirty="0">
                <a:solidFill>
                  <a:srgbClr val="FF0000"/>
                </a:solidFill>
              </a:rPr>
              <a:t>   </a:t>
            </a:r>
            <a:r>
              <a:rPr lang="en-US" sz="1600" b="0" dirty="0" smtClean="0">
                <a:solidFill>
                  <a:srgbClr val="FF0000"/>
                </a:solidFill>
              </a:rPr>
              <a:t>TC2</a:t>
            </a:r>
            <a:r>
              <a:rPr lang="en-US" sz="1600" b="0" dirty="0">
                <a:solidFill>
                  <a:srgbClr val="FF0000"/>
                </a:solidFill>
              </a:rPr>
              <a:t>: x=0, </a:t>
            </a:r>
            <a:r>
              <a:rPr lang="en-US" sz="1600" b="0" dirty="0" smtClean="0">
                <a:solidFill>
                  <a:srgbClr val="FF0000"/>
                </a:solidFill>
              </a:rPr>
              <a:t>y=6  (for L8)</a:t>
            </a:r>
            <a:endParaRPr lang="en-US" sz="1600" b="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42308B-E586-4631-B8E4-64A1FC753E85}"/>
              </a:ext>
            </a:extLst>
          </p:cNvPr>
          <p:cNvSpPr txBox="1"/>
          <p:nvPr/>
        </p:nvSpPr>
        <p:spPr>
          <a:xfrm>
            <a:off x="3529223" y="5856928"/>
            <a:ext cx="295232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This is called a Def-Use table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2308B-E586-4631-B8E4-64A1FC753E85}"/>
              </a:ext>
            </a:extLst>
          </p:cNvPr>
          <p:cNvSpPr txBox="1"/>
          <p:nvPr/>
        </p:nvSpPr>
        <p:spPr>
          <a:xfrm>
            <a:off x="6320077" y="1954240"/>
            <a:ext cx="209857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This is called a CFG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344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Based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784"/>
            <a:ext cx="8001000" cy="4608041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>
                <a:solidFill>
                  <a:srgbClr val="0070C0"/>
                </a:solidFill>
              </a:rPr>
              <a:t>Adequacy Criteria</a:t>
            </a:r>
          </a:p>
          <a:p>
            <a:r>
              <a:rPr lang="en-CA" sz="2400" b="1" dirty="0"/>
              <a:t>All DU pairs</a:t>
            </a:r>
            <a:r>
              <a:rPr lang="en-CA" sz="2400" dirty="0"/>
              <a:t>: Each DU pair is exercised by at least one test case</a:t>
            </a:r>
          </a:p>
          <a:p>
            <a:r>
              <a:rPr lang="en-CA" sz="2400" b="1" dirty="0"/>
              <a:t>All DU paths</a:t>
            </a:r>
            <a:r>
              <a:rPr lang="en-CA" sz="2400" dirty="0"/>
              <a:t>: Each </a:t>
            </a:r>
            <a:r>
              <a:rPr lang="en-CA" sz="2400" i="1" dirty="0"/>
              <a:t>simple </a:t>
            </a:r>
            <a:r>
              <a:rPr lang="en-CA" sz="2400" dirty="0"/>
              <a:t>(non looping) DU path is exercised by at least one test case</a:t>
            </a:r>
          </a:p>
          <a:p>
            <a:pPr lvl="1"/>
            <a:r>
              <a:rPr lang="en-CA" sz="2000" dirty="0"/>
              <a:t>Remember that for each DU pair there can be several DU paths</a:t>
            </a:r>
          </a:p>
          <a:p>
            <a:r>
              <a:rPr lang="en-CA" sz="2400" b="1" dirty="0"/>
              <a:t>All definitions</a:t>
            </a:r>
            <a:r>
              <a:rPr lang="en-CA" sz="2400" dirty="0"/>
              <a:t>: For each definition, there is at least one test case which exercises a DU pair containing it</a:t>
            </a:r>
          </a:p>
          <a:p>
            <a:pPr lvl="1"/>
            <a:r>
              <a:rPr lang="en-CA" sz="2000" dirty="0"/>
              <a:t>(Every defined value is used somewhere)</a:t>
            </a:r>
          </a:p>
          <a:p>
            <a:r>
              <a:rPr lang="en-CA" sz="2400" dirty="0"/>
              <a:t>Corresponding coverage fractions can also be defined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25</a:t>
            </a:fld>
            <a:endParaRPr lang="en-US" altLang="ja-JP"/>
          </a:p>
        </p:txBody>
      </p:sp>
      <p:sp>
        <p:nvSpPr>
          <p:cNvPr id="6" name="Rectangle 5"/>
          <p:cNvSpPr/>
          <p:nvPr/>
        </p:nvSpPr>
        <p:spPr>
          <a:xfrm>
            <a:off x="1433351" y="5712594"/>
            <a:ext cx="7144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solidFill>
                  <a:srgbClr val="FF0000"/>
                </a:solidFill>
              </a:rPr>
              <a:t>All DU paths &gt; All DU pairs &gt; All definitions</a:t>
            </a:r>
          </a:p>
        </p:txBody>
      </p:sp>
    </p:spTree>
    <p:extLst>
      <p:ext uri="{BB962C8B-B14F-4D97-AF65-F5344CB8AC3E}">
        <p14:creationId xmlns:p14="http://schemas.microsoft.com/office/powerpoint/2010/main" val="26196801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Based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to enhance test suite using Data Flow based testing?</a:t>
            </a:r>
          </a:p>
          <a:p>
            <a:pPr lvl="1"/>
            <a:r>
              <a:rPr lang="en-US" sz="2400" dirty="0" smtClean="0"/>
              <a:t>If a variable is defined at node-m and used at node-n, then the path between node m and n should be tested</a:t>
            </a:r>
          </a:p>
          <a:p>
            <a:pPr lvl="1"/>
            <a:r>
              <a:rPr lang="en-US" sz="2400" dirty="0" smtClean="0"/>
              <a:t>If a variable is modified (c-use) within the path between m and n, say in node-q, then we should have separate tests for</a:t>
            </a:r>
          </a:p>
          <a:p>
            <a:pPr lvl="2"/>
            <a:r>
              <a:rPr lang="en-US" sz="2000" dirty="0"/>
              <a:t>m</a:t>
            </a:r>
            <a:r>
              <a:rPr lang="en-US" sz="2000" dirty="0" smtClean="0"/>
              <a:t> to q (called </a:t>
            </a:r>
            <a:r>
              <a:rPr lang="en-US" sz="2000" dirty="0" err="1" smtClean="0"/>
              <a:t>def</a:t>
            </a:r>
            <a:r>
              <a:rPr lang="en-US" sz="2000" dirty="0" smtClean="0"/>
              <a:t>-coverage)</a:t>
            </a:r>
          </a:p>
          <a:p>
            <a:pPr lvl="2"/>
            <a:r>
              <a:rPr lang="en-US" sz="2000" dirty="0"/>
              <a:t>q</a:t>
            </a:r>
            <a:r>
              <a:rPr lang="en-US" sz="2000" dirty="0" smtClean="0"/>
              <a:t> to n and m to n (called use-coverage) </a:t>
            </a:r>
            <a:endParaRPr lang="en-US" sz="20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def+use</a:t>
            </a:r>
            <a:r>
              <a:rPr lang="en-US" sz="2400" dirty="0" smtClean="0"/>
              <a:t> coverage is combining both</a:t>
            </a:r>
          </a:p>
          <a:p>
            <a:pPr lvl="1"/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26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1352964" y="5877272"/>
            <a:ext cx="68813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</a:rPr>
              <a:t>You can use the program itself, DFD and Def-Use table for this purpose </a:t>
            </a:r>
            <a:endParaRPr lang="en-CA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321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628800"/>
            <a:ext cx="3549330" cy="45365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/>
        </p:spPr>
        <p:txBody>
          <a:bodyPr/>
          <a:lstStyle/>
          <a:p>
            <a:r>
              <a:rPr lang="en-US" sz="3600" dirty="0">
                <a:effectLst/>
              </a:rPr>
              <a:t>Data Flow Graph (DFG): Example</a:t>
            </a:r>
            <a:endParaRPr lang="en-US" sz="540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1" y="1403350"/>
            <a:ext cx="4081263" cy="4761954"/>
          </a:xfrm>
        </p:spPr>
        <p:txBody>
          <a:bodyPr/>
          <a:lstStyle/>
          <a:p>
            <a:r>
              <a:rPr lang="en-CA" sz="2800" b="0" dirty="0"/>
              <a:t>Let’s derive the DFG for this given flowchart</a:t>
            </a:r>
          </a:p>
          <a:p>
            <a:endParaRPr lang="en-CA" sz="2800" b="0" dirty="0"/>
          </a:p>
          <a:p>
            <a:r>
              <a:rPr lang="en-US" sz="2800" b="0" dirty="0"/>
              <a:t>First the def-use table</a:t>
            </a:r>
          </a:p>
          <a:p>
            <a:r>
              <a:rPr lang="en-CA" sz="2800" b="0" dirty="0"/>
              <a:t>Then, the </a:t>
            </a:r>
            <a:r>
              <a:rPr lang="en-CA" sz="2800" b="0" dirty="0" smtClean="0"/>
              <a:t>data flow </a:t>
            </a:r>
            <a:r>
              <a:rPr lang="en-CA" sz="2800" b="0" dirty="0" smtClean="0"/>
              <a:t>graph (DFG</a:t>
            </a:r>
            <a:r>
              <a:rPr lang="en-CA" sz="2800" b="0" dirty="0" smtClean="0"/>
              <a:t>)</a:t>
            </a:r>
            <a:endParaRPr lang="en-CA" sz="2800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B6ED24-1C89-4816-A199-545BA762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1344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7383F-FE5C-45E0-824C-B1E72053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Definition-clear (def-clear) Path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E2820-25D3-4C7B-B64E-7AD16681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3455863" cy="4532312"/>
          </a:xfrm>
        </p:spPr>
        <p:txBody>
          <a:bodyPr/>
          <a:lstStyle/>
          <a:p>
            <a:r>
              <a:rPr lang="en-CA" sz="2400" dirty="0"/>
              <a:t>Any path starting from a node at which a variable is defined and ending at a node at which that variable is used, without redefining the variable anywhere else along the path, is a def-clear path for that variable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727259-E86C-4BB7-9938-630B51FF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BE809B-11DA-441B-BB3A-4360971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28</a:t>
            </a:fld>
            <a:endParaRPr lang="en-US" altLang="ja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161F5F-C1D3-4DEB-80E0-9D3B4069FA6F}"/>
              </a:ext>
            </a:extLst>
          </p:cNvPr>
          <p:cNvSpPr txBox="1"/>
          <p:nvPr/>
        </p:nvSpPr>
        <p:spPr>
          <a:xfrm>
            <a:off x="6399832" y="5671701"/>
            <a:ext cx="252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c-use: computational use </a:t>
            </a:r>
          </a:p>
          <a:p>
            <a:r>
              <a:rPr lang="en-US" sz="1600" b="0" dirty="0"/>
              <a:t>p-use: predicate use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3453" y="2425533"/>
            <a:ext cx="4383347" cy="2722137"/>
            <a:chOff x="4303453" y="2425533"/>
            <a:chExt cx="4383347" cy="2722137"/>
          </a:xfrm>
        </p:grpSpPr>
        <p:grpSp>
          <p:nvGrpSpPr>
            <p:cNvPr id="17" name="Group 16"/>
            <p:cNvGrpSpPr/>
            <p:nvPr/>
          </p:nvGrpSpPr>
          <p:grpSpPr>
            <a:xfrm>
              <a:off x="5643316" y="2425533"/>
              <a:ext cx="3043484" cy="2440143"/>
              <a:chOff x="5643316" y="2425533"/>
              <a:chExt cx="3043484" cy="2440143"/>
            </a:xfrm>
          </p:grpSpPr>
          <p:sp>
            <p:nvSpPr>
              <p:cNvPr id="9" name="Rounded Rectangle 5">
                <a:extLst>
                  <a:ext uri="{FF2B5EF4-FFF2-40B4-BE49-F238E27FC236}">
                    <a16:creationId xmlns:a16="http://schemas.microsoft.com/office/drawing/2014/main" xmlns="" id="{BAF743DD-1D00-4A4F-9C85-04B49F566E1C}"/>
                  </a:ext>
                </a:extLst>
              </p:cNvPr>
              <p:cNvSpPr/>
              <p:nvPr/>
            </p:nvSpPr>
            <p:spPr bwMode="auto">
              <a:xfrm>
                <a:off x="5767603" y="3444098"/>
                <a:ext cx="994294" cy="236930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4F8B5584-DEC7-47AF-833B-8559C55B10F1}"/>
                  </a:ext>
                </a:extLst>
              </p:cNvPr>
              <p:cNvCxnSpPr/>
              <p:nvPr/>
            </p:nvCxnSpPr>
            <p:spPr bwMode="auto">
              <a:xfrm>
                <a:off x="5643316" y="3977190"/>
                <a:ext cx="671051" cy="485336"/>
              </a:xfrm>
              <a:prstGeom prst="line">
                <a:avLst/>
              </a:prstGeom>
              <a:solidFill>
                <a:srgbClr val="FF6600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ounded Rectangle 12">
                <a:extLst>
                  <a:ext uri="{FF2B5EF4-FFF2-40B4-BE49-F238E27FC236}">
                    <a16:creationId xmlns:a16="http://schemas.microsoft.com/office/drawing/2014/main" xmlns="" id="{61FA9CD0-F872-417B-A438-B2F0E0ADC9EF}"/>
                  </a:ext>
                </a:extLst>
              </p:cNvPr>
              <p:cNvSpPr/>
              <p:nvPr/>
            </p:nvSpPr>
            <p:spPr bwMode="auto">
              <a:xfrm>
                <a:off x="6699753" y="4653136"/>
                <a:ext cx="994294" cy="212540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" name="Rounded Rectangle 5">
                <a:extLst>
                  <a:ext uri="{FF2B5EF4-FFF2-40B4-BE49-F238E27FC236}">
                    <a16:creationId xmlns:a16="http://schemas.microsoft.com/office/drawing/2014/main" xmlns="" id="{BAF743DD-1D00-4A4F-9C85-04B49F566E1C}"/>
                  </a:ext>
                </a:extLst>
              </p:cNvPr>
              <p:cNvSpPr/>
              <p:nvPr/>
            </p:nvSpPr>
            <p:spPr bwMode="auto">
              <a:xfrm>
                <a:off x="7692506" y="3756868"/>
                <a:ext cx="994294" cy="197094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xmlns="" id="{BAF743DD-1D00-4A4F-9C85-04B49F566E1C}"/>
                  </a:ext>
                </a:extLst>
              </p:cNvPr>
              <p:cNvSpPr/>
              <p:nvPr/>
            </p:nvSpPr>
            <p:spPr bwMode="auto">
              <a:xfrm>
                <a:off x="6699753" y="2425533"/>
                <a:ext cx="1076341" cy="236930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xmlns="" id="{BAF743DD-1D00-4A4F-9C85-04B49F566E1C}"/>
                </a:ext>
              </a:extLst>
            </p:cNvPr>
            <p:cNvSpPr/>
            <p:nvPr/>
          </p:nvSpPr>
          <p:spPr bwMode="auto">
            <a:xfrm>
              <a:off x="4303453" y="4759406"/>
              <a:ext cx="994294" cy="197094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Rounded Rectangle 5">
              <a:extLst>
                <a:ext uri="{FF2B5EF4-FFF2-40B4-BE49-F238E27FC236}">
                  <a16:creationId xmlns:a16="http://schemas.microsoft.com/office/drawing/2014/main" xmlns="" id="{BAF743DD-1D00-4A4F-9C85-04B49F566E1C}"/>
                </a:ext>
              </a:extLst>
            </p:cNvPr>
            <p:cNvSpPr/>
            <p:nvPr/>
          </p:nvSpPr>
          <p:spPr bwMode="auto">
            <a:xfrm>
              <a:off x="4441802" y="4950576"/>
              <a:ext cx="994294" cy="197094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487" y="5483436"/>
            <a:ext cx="5502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Therefore, any values set for z at L1 is redefined at L2, L3, L4 and L5.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But anything defined at L2 or L4, is still alive at L5</a:t>
            </a:r>
            <a:endParaRPr lang="en-CA" sz="1400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96098" y="1844824"/>
            <a:ext cx="4390702" cy="3672408"/>
            <a:chOff x="4296098" y="1844824"/>
            <a:chExt cx="4390702" cy="3672408"/>
          </a:xfrm>
        </p:grpSpPr>
        <p:pic>
          <p:nvPicPr>
            <p:cNvPr id="7" name="Picture 10" descr="p459">
              <a:extLst>
                <a:ext uri="{FF2B5EF4-FFF2-40B4-BE49-F238E27FC236}">
                  <a16:creationId xmlns:a16="http://schemas.microsoft.com/office/drawing/2014/main" xmlns="" id="{7A2B3284-AA6B-41F3-BCBF-714F01306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82" t="8757" r="50021" b="9924"/>
            <a:stretch>
              <a:fillRect/>
            </a:stretch>
          </p:blipFill>
          <p:spPr bwMode="auto">
            <a:xfrm>
              <a:off x="4296098" y="1844824"/>
              <a:ext cx="4390702" cy="3672408"/>
            </a:xfrm>
            <a:prstGeom prst="rect">
              <a:avLst/>
            </a:prstGeom>
            <a:noFill/>
          </p:spPr>
        </p:pic>
        <p:sp>
          <p:nvSpPr>
            <p:cNvPr id="22" name="Rectangle 21"/>
            <p:cNvSpPr/>
            <p:nvPr/>
          </p:nvSpPr>
          <p:spPr bwMode="auto">
            <a:xfrm>
              <a:off x="6695998" y="4439956"/>
              <a:ext cx="992753" cy="1970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CA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42308B-E586-4631-B8E4-64A1FC753E85}"/>
              </a:ext>
            </a:extLst>
          </p:cNvPr>
          <p:cNvSpPr txBox="1"/>
          <p:nvPr/>
        </p:nvSpPr>
        <p:spPr>
          <a:xfrm>
            <a:off x="5411328" y="1506270"/>
            <a:ext cx="216024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This is called a DFG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007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7383F-FE5C-45E0-824C-B1E72053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Definition-clear (def-clear) Path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E2820-25D3-4C7B-B64E-7AD16681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3527871" cy="4532312"/>
          </a:xfrm>
        </p:spPr>
        <p:txBody>
          <a:bodyPr/>
          <a:lstStyle/>
          <a:p>
            <a:pPr marL="0" indent="0">
              <a:buNone/>
            </a:pPr>
            <a:r>
              <a:rPr lang="en-CA" sz="2000" b="1" dirty="0">
                <a:solidFill>
                  <a:srgbClr val="FF0000"/>
                </a:solidFill>
              </a:rPr>
              <a:t>Example:</a:t>
            </a:r>
          </a:p>
          <a:p>
            <a:r>
              <a:rPr lang="en-CA" sz="2000" dirty="0"/>
              <a:t>Path 2-5 is def-clear for variable z defined at node 2 and used at node 5 </a:t>
            </a:r>
          </a:p>
          <a:p>
            <a:r>
              <a:rPr lang="en-CA" sz="2000" dirty="0"/>
              <a:t>Path 1-2-5 is NOT def-clear for variable z defined at node 1 and used at node 5 (since it is redefined at node 2)</a:t>
            </a:r>
          </a:p>
          <a:p>
            <a:r>
              <a:rPr lang="en-CA" sz="2000" dirty="0"/>
              <a:t>The definition of z at node 2 is live at node 5,</a:t>
            </a:r>
          </a:p>
          <a:p>
            <a:r>
              <a:rPr lang="en-CA" sz="2000" dirty="0"/>
              <a:t>… while the definition of z at node 1 is not live at node 5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727259-E86C-4BB7-9938-630B51FF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BE809B-11DA-441B-BB3A-4360971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29</a:t>
            </a:fld>
            <a:endParaRPr lang="en-US" altLang="ja-JP"/>
          </a:p>
        </p:txBody>
      </p:sp>
      <p:grpSp>
        <p:nvGrpSpPr>
          <p:cNvPr id="12" name="Group 11"/>
          <p:cNvGrpSpPr/>
          <p:nvPr/>
        </p:nvGrpSpPr>
        <p:grpSpPr>
          <a:xfrm>
            <a:off x="4296098" y="1844824"/>
            <a:ext cx="4390702" cy="3672408"/>
            <a:chOff x="4296098" y="1844824"/>
            <a:chExt cx="4390702" cy="36724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08B04802-6F99-4082-8844-D976D77B78C5}"/>
                </a:ext>
              </a:extLst>
            </p:cNvPr>
            <p:cNvGrpSpPr/>
            <p:nvPr/>
          </p:nvGrpSpPr>
          <p:grpSpPr>
            <a:xfrm>
              <a:off x="4296098" y="1844824"/>
              <a:ext cx="4390702" cy="3672408"/>
              <a:chOff x="4019037" y="908720"/>
              <a:chExt cx="5087681" cy="4464496"/>
            </a:xfrm>
          </p:grpSpPr>
          <p:pic>
            <p:nvPicPr>
              <p:cNvPr id="16" name="Picture 10" descr="p459">
                <a:extLst>
                  <a:ext uri="{FF2B5EF4-FFF2-40B4-BE49-F238E27FC236}">
                    <a16:creationId xmlns:a16="http://schemas.microsoft.com/office/drawing/2014/main" xmlns="" id="{7A2B3284-AA6B-41F3-BCBF-714F01306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882" t="8757" r="50021" b="9924"/>
              <a:stretch>
                <a:fillRect/>
              </a:stretch>
            </p:blipFill>
            <p:spPr bwMode="auto">
              <a:xfrm>
                <a:off x="4019037" y="908720"/>
                <a:ext cx="5087681" cy="4464496"/>
              </a:xfrm>
              <a:prstGeom prst="rect">
                <a:avLst/>
              </a:prstGeom>
              <a:noFill/>
            </p:spPr>
          </p:pic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xmlns="" id="{E2F60BDE-DE35-4DF2-B6B1-14FAC32DC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248" y="4077072"/>
                <a:ext cx="850429" cy="2411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Rounded Rectangle 5">
                <a:extLst>
                  <a:ext uri="{FF2B5EF4-FFF2-40B4-BE49-F238E27FC236}">
                    <a16:creationId xmlns:a16="http://schemas.microsoft.com/office/drawing/2014/main" xmlns="" id="{BAF743DD-1D00-4A4F-9C85-04B49F566E1C}"/>
                  </a:ext>
                </a:extLst>
              </p:cNvPr>
              <p:cNvSpPr/>
              <p:nvPr/>
            </p:nvSpPr>
            <p:spPr bwMode="auto">
              <a:xfrm>
                <a:off x="5724128" y="2852936"/>
                <a:ext cx="1152128" cy="288032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4F8B5584-DEC7-47AF-833B-8559C55B10F1}"/>
                  </a:ext>
                </a:extLst>
              </p:cNvPr>
              <p:cNvCxnSpPr/>
              <p:nvPr/>
            </p:nvCxnSpPr>
            <p:spPr bwMode="auto">
              <a:xfrm>
                <a:off x="5580112" y="3501008"/>
                <a:ext cx="777574" cy="590016"/>
              </a:xfrm>
              <a:prstGeom prst="line">
                <a:avLst/>
              </a:prstGeom>
              <a:solidFill>
                <a:srgbClr val="FF6600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Rounded Rectangle 12">
                <a:extLst>
                  <a:ext uri="{FF2B5EF4-FFF2-40B4-BE49-F238E27FC236}">
                    <a16:creationId xmlns:a16="http://schemas.microsoft.com/office/drawing/2014/main" xmlns="" id="{61FA9CD0-F872-417B-A438-B2F0E0ADC9EF}"/>
                  </a:ext>
                </a:extLst>
              </p:cNvPr>
              <p:cNvSpPr/>
              <p:nvPr/>
            </p:nvSpPr>
            <p:spPr bwMode="auto">
              <a:xfrm>
                <a:off x="6804248" y="4221088"/>
                <a:ext cx="1152128" cy="360040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xmlns="" id="{BAF743DD-1D00-4A4F-9C85-04B49F566E1C}"/>
                </a:ext>
              </a:extLst>
            </p:cNvPr>
            <p:cNvSpPr/>
            <p:nvPr/>
          </p:nvSpPr>
          <p:spPr bwMode="auto">
            <a:xfrm>
              <a:off x="7692506" y="3789040"/>
              <a:ext cx="994294" cy="16492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xmlns="" id="{BAF743DD-1D00-4A4F-9C85-04B49F566E1C}"/>
                </a:ext>
              </a:extLst>
            </p:cNvPr>
            <p:cNvSpPr/>
            <p:nvPr/>
          </p:nvSpPr>
          <p:spPr bwMode="auto">
            <a:xfrm>
              <a:off x="6699753" y="2425533"/>
              <a:ext cx="1076341" cy="236930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F8CBDB-A2BD-4FAC-964D-221D34E62D0D}"/>
              </a:ext>
            </a:extLst>
          </p:cNvPr>
          <p:cNvSpPr txBox="1"/>
          <p:nvPr/>
        </p:nvSpPr>
        <p:spPr>
          <a:xfrm>
            <a:off x="5364088" y="5702478"/>
            <a:ext cx="252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c-use: computational use </a:t>
            </a:r>
          </a:p>
          <a:p>
            <a:r>
              <a:rPr lang="en-US" sz="1600" b="0" dirty="0"/>
              <a:t>p-use: predicate use</a:t>
            </a:r>
          </a:p>
        </p:txBody>
      </p:sp>
    </p:spTree>
    <p:extLst>
      <p:ext uri="{BB962C8B-B14F-4D97-AF65-F5344CB8AC3E}">
        <p14:creationId xmlns:p14="http://schemas.microsoft.com/office/powerpoint/2010/main" val="2788995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2372543"/>
          </a:xfrm>
        </p:spPr>
        <p:txBody>
          <a:bodyPr/>
          <a:lstStyle/>
          <a:p>
            <a:r>
              <a:rPr lang="en-US" sz="2800" dirty="0"/>
              <a:t>Statement/Decision/Condition/Path coverage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using control flow graph</a:t>
            </a:r>
          </a:p>
          <a:p>
            <a:r>
              <a:rPr lang="en-US" sz="2800" dirty="0"/>
              <a:t>Acceptance criteria:  </a:t>
            </a:r>
          </a:p>
          <a:p>
            <a:pPr lvl="1"/>
            <a:r>
              <a:rPr lang="en-US" sz="2400" dirty="0"/>
              <a:t>Statement, decision, basic and compound condition adequacy, </a:t>
            </a:r>
            <a:r>
              <a:rPr lang="en-US" sz="2400" dirty="0" smtClean="0"/>
              <a:t>MC/DC, path </a:t>
            </a:r>
            <a:r>
              <a:rPr lang="en-US" sz="2400" dirty="0"/>
              <a:t>adequacy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3936777"/>
            <a:ext cx="8001000" cy="237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800" dirty="0">
                <a:solidFill>
                  <a:srgbClr val="FF0000"/>
                </a:solidFill>
              </a:rPr>
              <a:t>Deficiencies:</a:t>
            </a:r>
          </a:p>
          <a:p>
            <a:pPr lvl="1"/>
            <a:r>
              <a:rPr lang="en-CA" sz="2400" b="0" dirty="0"/>
              <a:t>Node and edge coverage don’t test interactions</a:t>
            </a:r>
          </a:p>
          <a:p>
            <a:pPr lvl="1"/>
            <a:r>
              <a:rPr lang="en-CA" sz="2400" b="0" dirty="0"/>
              <a:t>Path-based criteria require impractical number of test cases and only a few paths uncover additional faults</a:t>
            </a:r>
          </a:p>
          <a:p>
            <a:r>
              <a:rPr lang="en-CA" sz="2800" b="0" dirty="0"/>
              <a:t>Need to distinguish “</a:t>
            </a:r>
            <a:r>
              <a:rPr lang="en-CA" sz="2800" b="0" i="1" dirty="0"/>
              <a:t>important</a:t>
            </a:r>
            <a:r>
              <a:rPr lang="en-CA" sz="2800" b="0" dirty="0"/>
              <a:t>” paths</a:t>
            </a:r>
            <a:endParaRPr lang="en-CA" sz="2400" b="0" kern="0" dirty="0"/>
          </a:p>
        </p:txBody>
      </p:sp>
    </p:spTree>
    <p:extLst>
      <p:ext uri="{BB962C8B-B14F-4D97-AF65-F5344CB8AC3E}">
        <p14:creationId xmlns:p14="http://schemas.microsoft.com/office/powerpoint/2010/main" val="10459869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9847A-6E61-4B49-AC21-067F7184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2: Def-clear Path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5D0BB6-F44E-4C64-A45B-8E408454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3455863" cy="4532312"/>
          </a:xfrm>
        </p:spPr>
        <p:txBody>
          <a:bodyPr/>
          <a:lstStyle/>
          <a:p>
            <a:r>
              <a:rPr lang="en-CA" sz="2000" dirty="0" smtClean="0"/>
              <a:t>Draw DFG for the program given below</a:t>
            </a:r>
            <a:endParaRPr lang="en-CA" sz="2000" dirty="0"/>
          </a:p>
          <a:p>
            <a:r>
              <a:rPr lang="en-CA" sz="2000" dirty="0" smtClean="0"/>
              <a:t>Find </a:t>
            </a:r>
            <a:r>
              <a:rPr lang="en-CA" sz="2000" dirty="0"/>
              <a:t>the def-clear paths for x and </a:t>
            </a:r>
            <a:r>
              <a:rPr lang="en-CA" sz="2000" dirty="0" smtClean="0"/>
              <a:t>y and z</a:t>
            </a:r>
            <a:endParaRPr lang="en-CA" sz="2000" dirty="0"/>
          </a:p>
          <a:p>
            <a:r>
              <a:rPr lang="en-CA" sz="2000" dirty="0"/>
              <a:t>Which definitions are live at node 4?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BD3A0E-50B6-4E67-BF49-2419304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5D1226-902C-4709-9103-CAACEB09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30</a:t>
            </a:fld>
            <a:endParaRPr lang="en-US" altLang="ja-JP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D5AA2F4A-A377-4EA1-8E19-D8DA0C16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711"/>
          <a:stretch>
            <a:fillRect/>
          </a:stretch>
        </p:blipFill>
        <p:spPr bwMode="auto">
          <a:xfrm>
            <a:off x="665112" y="3645024"/>
            <a:ext cx="3622739" cy="246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xmlns="" id="{C84B1AFE-D9B1-4310-B770-7C5D92264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53" y="6183277"/>
            <a:ext cx="3168352" cy="2154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663300"/>
                </a:solidFill>
                <a:latin typeface="Tahoma" pitchFamily="34" charset="0"/>
              </a:rPr>
              <a:t>Program 6.16 from the reference book (by Mathur)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DA6C57-A710-4B99-9AE2-C22F8CB1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624697"/>
            <a:ext cx="4119243" cy="4437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4173473" y="2825124"/>
            <a:ext cx="3479457" cy="3132427"/>
            <a:chOff x="4173473" y="2825124"/>
            <a:chExt cx="3479457" cy="3132427"/>
          </a:xfrm>
        </p:grpSpPr>
        <p:sp>
          <p:nvSpPr>
            <p:cNvPr id="14" name="TextBox 13"/>
            <p:cNvSpPr txBox="1"/>
            <p:nvPr/>
          </p:nvSpPr>
          <p:spPr>
            <a:xfrm>
              <a:off x="5580112" y="2825124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L5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59006" y="3752072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L6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3473" y="452683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L7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19798" y="3551803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L9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6096" y="5618997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L13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0112" y="4661133"/>
              <a:ext cx="915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L10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L11-12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69332" y="1695577"/>
            <a:ext cx="2021960" cy="3126232"/>
            <a:chOff x="6369332" y="1695577"/>
            <a:chExt cx="2021960" cy="3126232"/>
          </a:xfrm>
        </p:grpSpPr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xmlns="" id="{AE5397EB-DA14-4C4A-9F78-369667918800}"/>
                </a:ext>
              </a:extLst>
            </p:cNvPr>
            <p:cNvSpPr/>
            <p:nvPr/>
          </p:nvSpPr>
          <p:spPr bwMode="auto">
            <a:xfrm>
              <a:off x="6444831" y="1695577"/>
              <a:ext cx="1696309" cy="198095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xmlns="" id="{2CF28E85-957A-45BC-9174-C865ED9D4DC8}"/>
                </a:ext>
              </a:extLst>
            </p:cNvPr>
            <p:cNvSpPr/>
            <p:nvPr/>
          </p:nvSpPr>
          <p:spPr bwMode="auto">
            <a:xfrm>
              <a:off x="6369332" y="2974242"/>
              <a:ext cx="1010980" cy="1894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xmlns="" id="{2CF28E85-957A-45BC-9174-C865ED9D4DC8}"/>
                </a:ext>
              </a:extLst>
            </p:cNvPr>
            <p:cNvSpPr/>
            <p:nvPr/>
          </p:nvSpPr>
          <p:spPr bwMode="auto">
            <a:xfrm>
              <a:off x="7380312" y="4054362"/>
              <a:ext cx="1010980" cy="1894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Rounded Rectangle 5">
              <a:extLst>
                <a:ext uri="{FF2B5EF4-FFF2-40B4-BE49-F238E27FC236}">
                  <a16:creationId xmlns:a16="http://schemas.microsoft.com/office/drawing/2014/main" xmlns="" id="{2CF28E85-957A-45BC-9174-C865ED9D4DC8}"/>
                </a:ext>
              </a:extLst>
            </p:cNvPr>
            <p:cNvSpPr/>
            <p:nvPr/>
          </p:nvSpPr>
          <p:spPr bwMode="auto">
            <a:xfrm>
              <a:off x="6401402" y="4645136"/>
              <a:ext cx="1626982" cy="176673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55976" y="3955489"/>
            <a:ext cx="3296954" cy="1261594"/>
            <a:chOff x="4355976" y="3955489"/>
            <a:chExt cx="3296954" cy="1261594"/>
          </a:xfrm>
        </p:grpSpPr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xmlns="" id="{738C0F8C-145D-4135-B8D3-F614BDBDF8F8}"/>
                </a:ext>
              </a:extLst>
            </p:cNvPr>
            <p:cNvSpPr/>
            <p:nvPr/>
          </p:nvSpPr>
          <p:spPr bwMode="auto">
            <a:xfrm>
              <a:off x="5534994" y="3955489"/>
              <a:ext cx="898518" cy="193591"/>
            </a:xfrm>
            <a:prstGeom prst="round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xmlns="" id="{43E20AD5-AC23-4EE8-8CAA-9FCB5E8663D3}"/>
                </a:ext>
              </a:extLst>
            </p:cNvPr>
            <p:cNvSpPr/>
            <p:nvPr/>
          </p:nvSpPr>
          <p:spPr bwMode="auto">
            <a:xfrm>
              <a:off x="6369332" y="4437112"/>
              <a:ext cx="1283598" cy="210916"/>
            </a:xfrm>
            <a:prstGeom prst="round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Rounded Rectangle 6">
              <a:extLst>
                <a:ext uri="{FF2B5EF4-FFF2-40B4-BE49-F238E27FC236}">
                  <a16:creationId xmlns:a16="http://schemas.microsoft.com/office/drawing/2014/main" xmlns="" id="{738C0F8C-145D-4135-B8D3-F614BDBDF8F8}"/>
                </a:ext>
              </a:extLst>
            </p:cNvPr>
            <p:cNvSpPr/>
            <p:nvPr/>
          </p:nvSpPr>
          <p:spPr bwMode="auto">
            <a:xfrm>
              <a:off x="4355976" y="5022623"/>
              <a:ext cx="1044427" cy="194460"/>
            </a:xfrm>
            <a:prstGeom prst="round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7426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0F7C2-1AB9-4787-B911-FBB55E27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2: </a:t>
            </a:r>
            <a:r>
              <a:rPr lang="en-US" dirty="0"/>
              <a:t>Def-use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6B2A34-7CAE-42AB-83DC-B22DDA6D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560513"/>
            <a:ext cx="4031927" cy="2084511"/>
          </a:xfrm>
        </p:spPr>
        <p:txBody>
          <a:bodyPr/>
          <a:lstStyle/>
          <a:p>
            <a:r>
              <a:rPr lang="en-US" sz="2400" dirty="0"/>
              <a:t>Definitions of a variable at </a:t>
            </a:r>
            <a:r>
              <a:rPr lang="en-US" sz="2400" dirty="0" smtClean="0"/>
              <a:t>L</a:t>
            </a:r>
            <a:r>
              <a:rPr lang="en-US" sz="2400" baseline="-25000" dirty="0" smtClean="0">
                <a:solidFill>
                  <a:srgbClr val="663300"/>
                </a:solidFill>
              </a:rPr>
              <a:t>11</a:t>
            </a:r>
            <a:r>
              <a:rPr lang="en-US" sz="2400" dirty="0" smtClean="0"/>
              <a:t> </a:t>
            </a:r>
            <a:r>
              <a:rPr lang="en-US" sz="2400" dirty="0"/>
              <a:t>and its use at </a:t>
            </a:r>
            <a:r>
              <a:rPr lang="en-US" sz="2400" dirty="0" smtClean="0"/>
              <a:t>L</a:t>
            </a:r>
            <a:r>
              <a:rPr lang="en-US" sz="2400" baseline="-25000" dirty="0" smtClean="0">
                <a:solidFill>
                  <a:srgbClr val="663300"/>
                </a:solidFill>
              </a:rPr>
              <a:t>12</a:t>
            </a:r>
            <a:r>
              <a:rPr lang="en-US" sz="2400" dirty="0" smtClean="0"/>
              <a:t> </a:t>
            </a:r>
            <a:r>
              <a:rPr lang="en-US" sz="2400" dirty="0"/>
              <a:t>constitute a </a:t>
            </a:r>
            <a:r>
              <a:rPr lang="en-US" sz="2400" dirty="0" err="1"/>
              <a:t>def</a:t>
            </a:r>
            <a:r>
              <a:rPr lang="en-US" sz="2400" dirty="0"/>
              <a:t>-use </a:t>
            </a:r>
            <a:r>
              <a:rPr lang="en-US" sz="2400" u="sng" dirty="0"/>
              <a:t>pair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smtClean="0">
                <a:solidFill>
                  <a:srgbClr val="663300"/>
                </a:solidFill>
              </a:rPr>
              <a:t>L</a:t>
            </a:r>
            <a:r>
              <a:rPr lang="en-US" sz="2400" baseline="-25000" dirty="0">
                <a:solidFill>
                  <a:srgbClr val="663300"/>
                </a:solidFill>
              </a:rPr>
              <a:t>11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663300"/>
                </a:solidFill>
              </a:rPr>
              <a:t>L</a:t>
            </a:r>
            <a:r>
              <a:rPr lang="en-US" sz="2400" baseline="-25000" dirty="0">
                <a:solidFill>
                  <a:srgbClr val="663300"/>
                </a:solidFill>
              </a:rPr>
              <a:t>12</a:t>
            </a:r>
            <a:r>
              <a:rPr lang="en-US" sz="2400" dirty="0" smtClean="0"/>
              <a:t> </a:t>
            </a:r>
            <a:r>
              <a:rPr lang="en-US" sz="2400" dirty="0"/>
              <a:t>can be the same, e.g., y=++x;)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DFD4FF-4567-41D9-A8EE-5A54CE6D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4D61B5-E723-48F4-97CA-EB6E85A4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31</a:t>
            </a:fld>
            <a:endParaRPr lang="en-US" altLang="ja-JP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AB1EC52-DF0B-45EF-9A56-81DEC4E3CBB6}"/>
              </a:ext>
            </a:extLst>
          </p:cNvPr>
          <p:cNvGrpSpPr/>
          <p:nvPr/>
        </p:nvGrpSpPr>
        <p:grpSpPr>
          <a:xfrm>
            <a:off x="4355976" y="1624697"/>
            <a:ext cx="4119243" cy="4437112"/>
            <a:chOff x="1981338" y="1556792"/>
            <a:chExt cx="4621673" cy="48691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ADA6C57-A710-4B99-9AE2-C22F8CB15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1338" y="1556792"/>
              <a:ext cx="4621673" cy="4869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AE5397EB-DA14-4C4A-9F78-369667918800}"/>
                </a:ext>
              </a:extLst>
            </p:cNvPr>
            <p:cNvSpPr/>
            <p:nvPr/>
          </p:nvSpPr>
          <p:spPr bwMode="auto">
            <a:xfrm>
              <a:off x="4324974" y="1640314"/>
              <a:ext cx="1903210" cy="211643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xmlns="" id="{2CF28E85-957A-45BC-9174-C865ED9D4DC8}"/>
                </a:ext>
              </a:extLst>
            </p:cNvPr>
            <p:cNvSpPr/>
            <p:nvPr/>
          </p:nvSpPr>
          <p:spPr bwMode="auto">
            <a:xfrm>
              <a:off x="4240266" y="3037744"/>
              <a:ext cx="1134291" cy="20788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xmlns="" id="{738C0F8C-145D-4135-B8D3-F614BDBDF8F8}"/>
                </a:ext>
              </a:extLst>
            </p:cNvPr>
            <p:cNvSpPr/>
            <p:nvPr/>
          </p:nvSpPr>
          <p:spPr bwMode="auto">
            <a:xfrm>
              <a:off x="3304163" y="4077072"/>
              <a:ext cx="1008112" cy="249905"/>
            </a:xfrm>
            <a:prstGeom prst="round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xmlns="" id="{43E20AD5-AC23-4EE8-8CAA-9FCB5E8663D3}"/>
                </a:ext>
              </a:extLst>
            </p:cNvPr>
            <p:cNvSpPr/>
            <p:nvPr/>
          </p:nvSpPr>
          <p:spPr bwMode="auto">
            <a:xfrm>
              <a:off x="4240266" y="4643056"/>
              <a:ext cx="1440160" cy="245835"/>
            </a:xfrm>
            <a:prstGeom prst="round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D5AA2F4A-A377-4EA1-8E19-D8DA0C16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711"/>
          <a:stretch>
            <a:fillRect/>
          </a:stretch>
        </p:blipFill>
        <p:spPr bwMode="auto">
          <a:xfrm>
            <a:off x="665112" y="3645024"/>
            <a:ext cx="3622739" cy="246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580112" y="2825124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L5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9006" y="3752072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L6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3473" y="4526838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L7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9798" y="3551803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L9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6096" y="5618997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L13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5276" y="466113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L11-12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486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7A23C-FEF6-442C-AED3-C963D69D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2: </a:t>
            </a:r>
            <a:r>
              <a:rPr lang="en-US" dirty="0"/>
              <a:t>Def-use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516F97-D485-4CB9-9E24-1DFA03D1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3575551" cy="453231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Definition c-use pairs </a:t>
            </a:r>
            <a:r>
              <a:rPr lang="en-US" sz="2800" b="1" dirty="0" err="1">
                <a:solidFill>
                  <a:srgbClr val="FF0000"/>
                </a:solidFill>
              </a:rPr>
              <a:t>dcu</a:t>
            </a:r>
            <a:r>
              <a:rPr lang="en-US" sz="2800" b="1" dirty="0">
                <a:solidFill>
                  <a:srgbClr val="FF0000"/>
                </a:solidFill>
              </a:rPr>
              <a:t>(di(x)): </a:t>
            </a:r>
            <a:r>
              <a:rPr lang="en-US" sz="2800" dirty="0"/>
              <a:t>denotes the set of all nodes using variable </a:t>
            </a:r>
            <a:r>
              <a:rPr lang="en-US" sz="2800" dirty="0">
                <a:solidFill>
                  <a:srgbClr val="663300"/>
                </a:solidFill>
              </a:rPr>
              <a:t>x </a:t>
            </a:r>
            <a:r>
              <a:rPr lang="en-US" sz="2800" dirty="0"/>
              <a:t>from the live definitions of the variable at a given previous node </a:t>
            </a:r>
            <a:r>
              <a:rPr lang="en-US" sz="2800" dirty="0" err="1">
                <a:solidFill>
                  <a:srgbClr val="663300"/>
                </a:solidFill>
              </a:rPr>
              <a:t>i</a:t>
            </a:r>
            <a:r>
              <a:rPr lang="en-US" sz="2800" dirty="0">
                <a:solidFill>
                  <a:srgbClr val="663300"/>
                </a:solidFill>
              </a:rPr>
              <a:t>, di(x)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6DB77-C5E9-4ADD-A5B7-2551E62C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800030-1E14-4E42-9F18-246C32CE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32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BF19D2-9022-4B0A-B868-CA7EBB3E7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1304" y="1593069"/>
            <a:ext cx="4203144" cy="44282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" name="Rounded Rectangle 5">
            <a:extLst>
              <a:ext uri="{FF2B5EF4-FFF2-40B4-BE49-F238E27FC236}">
                <a16:creationId xmlns:a16="http://schemas.microsoft.com/office/drawing/2014/main" xmlns="" id="{D3662AD1-9A53-4E57-924C-092794E53C89}"/>
              </a:ext>
            </a:extLst>
          </p:cNvPr>
          <p:cNvSpPr/>
          <p:nvPr/>
        </p:nvSpPr>
        <p:spPr bwMode="auto">
          <a:xfrm>
            <a:off x="6502876" y="1628800"/>
            <a:ext cx="720080" cy="21629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1405DE54-9CBD-462D-89F2-10FB5AAB9748}"/>
              </a:ext>
            </a:extLst>
          </p:cNvPr>
          <p:cNvSpPr/>
          <p:nvPr/>
        </p:nvSpPr>
        <p:spPr bwMode="auto">
          <a:xfrm>
            <a:off x="7366972" y="4005338"/>
            <a:ext cx="1008112" cy="23303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xmlns="" id="{480C2FB9-B72A-404D-B8D9-096868CD8E39}"/>
              </a:ext>
            </a:extLst>
          </p:cNvPr>
          <p:cNvSpPr/>
          <p:nvPr/>
        </p:nvSpPr>
        <p:spPr bwMode="auto">
          <a:xfrm>
            <a:off x="6502876" y="4581402"/>
            <a:ext cx="1656184" cy="21602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7534" y="2780928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L5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6428" y="3707876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L6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0895" y="4482642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L7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7220" y="3507607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L9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3518" y="5574801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L13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7534" y="4616937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L11-12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xmlns="" id="{1405DE54-9CBD-462D-89F2-10FB5AAB9748}"/>
              </a:ext>
            </a:extLst>
          </p:cNvPr>
          <p:cNvSpPr/>
          <p:nvPr/>
        </p:nvSpPr>
        <p:spPr bwMode="auto">
          <a:xfrm>
            <a:off x="4458938" y="4968677"/>
            <a:ext cx="1008112" cy="23303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xmlns="" id="{1405DE54-9CBD-462D-89F2-10FB5AAB9748}"/>
              </a:ext>
            </a:extLst>
          </p:cNvPr>
          <p:cNvSpPr/>
          <p:nvPr/>
        </p:nvSpPr>
        <p:spPr bwMode="auto">
          <a:xfrm>
            <a:off x="6515674" y="5726358"/>
            <a:ext cx="851298" cy="23303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9" name="Content Placeholder 3" descr="Screen Clipping">
            <a:extLst>
              <a:ext uri="{FF2B5EF4-FFF2-40B4-BE49-F238E27FC236}">
                <a16:creationId xmlns:a16="http://schemas.microsoft.com/office/drawing/2014/main" xmlns="" id="{76BE0D69-B180-4E8F-B09B-3BA8B81883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1" b="64271"/>
          <a:stretch/>
        </p:blipFill>
        <p:spPr bwMode="auto">
          <a:xfrm>
            <a:off x="1601976" y="5405384"/>
            <a:ext cx="3657330" cy="87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5272062" y="5918855"/>
            <a:ext cx="3222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Therefore, tests for (1-5), (1-6) and (5-6) should be added</a:t>
            </a:r>
            <a:endParaRPr lang="en-CA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74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16765-8C7C-4937-A340-BCEF7BD7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2: </a:t>
            </a:r>
            <a:r>
              <a:rPr lang="en-US" dirty="0"/>
              <a:t>Def-use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C35E4-9216-4B52-B181-6AC72A5C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3527871" cy="453231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Definition p-use pairs </a:t>
            </a:r>
            <a:r>
              <a:rPr lang="en-US" sz="2800" b="1" dirty="0" err="1">
                <a:solidFill>
                  <a:srgbClr val="FF0000"/>
                </a:solidFill>
              </a:rPr>
              <a:t>dpu</a:t>
            </a:r>
            <a:r>
              <a:rPr lang="en-US" sz="2800" b="1" dirty="0">
                <a:solidFill>
                  <a:srgbClr val="FF0000"/>
                </a:solidFill>
              </a:rPr>
              <a:t>(di(x)): </a:t>
            </a:r>
            <a:r>
              <a:rPr lang="en-US" sz="2800" dirty="0"/>
              <a:t>denotes the set of all </a:t>
            </a:r>
            <a:r>
              <a:rPr lang="en-US" sz="2800" u="sng" dirty="0"/>
              <a:t>edges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3300"/>
                </a:solidFill>
              </a:rPr>
              <a:t>(k, l)</a:t>
            </a:r>
            <a:r>
              <a:rPr lang="en-US" sz="2800" dirty="0"/>
              <a:t> such that there is a def-clear path from node</a:t>
            </a:r>
            <a:r>
              <a:rPr lang="en-US" sz="2800" dirty="0">
                <a:solidFill>
                  <a:srgbClr val="663300"/>
                </a:solidFill>
              </a:rPr>
              <a:t> </a:t>
            </a:r>
            <a:r>
              <a:rPr lang="en-US" sz="2800" dirty="0" err="1">
                <a:solidFill>
                  <a:srgbClr val="663300"/>
                </a:solidFill>
              </a:rPr>
              <a:t>i</a:t>
            </a:r>
            <a:r>
              <a:rPr lang="en-US" sz="2800" dirty="0"/>
              <a:t> to edge </a:t>
            </a:r>
            <a:r>
              <a:rPr lang="en-US" sz="2800" dirty="0">
                <a:solidFill>
                  <a:srgbClr val="663300"/>
                </a:solidFill>
              </a:rPr>
              <a:t>(k, l)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663300"/>
                </a:solidFill>
              </a:rPr>
              <a:t>x</a:t>
            </a:r>
            <a:r>
              <a:rPr lang="en-US" sz="2800" dirty="0"/>
              <a:t> is used at node </a:t>
            </a:r>
            <a:r>
              <a:rPr lang="en-US" sz="2800" dirty="0">
                <a:solidFill>
                  <a:srgbClr val="663300"/>
                </a:solidFill>
              </a:rPr>
              <a:t>k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989964-369D-4FEB-8A78-2E99C87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2E9D11-6EDD-484D-8BCF-C2483A5A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33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EC7CEA-F089-4036-9212-0E4C2E1E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320" y="1628800"/>
            <a:ext cx="3987120" cy="42006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xmlns="" id="{EE51FCD6-92B4-4D78-A2E4-C7DC803530E2}"/>
              </a:ext>
            </a:extLst>
          </p:cNvPr>
          <p:cNvSpPr/>
          <p:nvPr/>
        </p:nvSpPr>
        <p:spPr bwMode="auto">
          <a:xfrm>
            <a:off x="6588224" y="1700808"/>
            <a:ext cx="1512168" cy="21602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xmlns="" id="{1234BFB8-2084-4C83-8C8F-1F612881E636}"/>
              </a:ext>
            </a:extLst>
          </p:cNvPr>
          <p:cNvSpPr/>
          <p:nvPr/>
        </p:nvSpPr>
        <p:spPr bwMode="auto">
          <a:xfrm>
            <a:off x="4967404" y="3226696"/>
            <a:ext cx="2736304" cy="20230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542" y="2672837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L5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8436" y="3599785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L6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903" y="437455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L7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9228" y="3399516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L9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526" y="546671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L13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9542" y="4508846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L11-12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xmlns="" id="{1405DE54-9CBD-462D-89F2-10FB5AAB9748}"/>
              </a:ext>
            </a:extLst>
          </p:cNvPr>
          <p:cNvSpPr/>
          <p:nvPr/>
        </p:nvSpPr>
        <p:spPr bwMode="auto">
          <a:xfrm>
            <a:off x="6538880" y="4645371"/>
            <a:ext cx="1164828" cy="17254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xmlns="" id="{1405DE54-9CBD-462D-89F2-10FB5AAB9748}"/>
              </a:ext>
            </a:extLst>
          </p:cNvPr>
          <p:cNvSpPr/>
          <p:nvPr/>
        </p:nvSpPr>
        <p:spPr bwMode="auto">
          <a:xfrm>
            <a:off x="6434413" y="2872006"/>
            <a:ext cx="1008112" cy="23303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xmlns="" id="{1405DE54-9CBD-462D-89F2-10FB5AAB9748}"/>
              </a:ext>
            </a:extLst>
          </p:cNvPr>
          <p:cNvSpPr/>
          <p:nvPr/>
        </p:nvSpPr>
        <p:spPr bwMode="auto">
          <a:xfrm>
            <a:off x="5580112" y="3783983"/>
            <a:ext cx="1008112" cy="23303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8" name="Content Placeholder 3" descr="Screen Clipping">
            <a:extLst>
              <a:ext uri="{FF2B5EF4-FFF2-40B4-BE49-F238E27FC236}">
                <a16:creationId xmlns:a16="http://schemas.microsoft.com/office/drawing/2014/main" xmlns="" id="{76BE0D69-B180-4E8F-B09B-3BA8B8188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64271"/>
          <a:stretch/>
        </p:blipFill>
        <p:spPr bwMode="auto">
          <a:xfrm>
            <a:off x="371162" y="5244304"/>
            <a:ext cx="4842232" cy="87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5327417" y="5867266"/>
            <a:ext cx="3222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Therefore, tests for </a:t>
            </a:r>
            <a:r>
              <a:rPr lang="en-US" sz="1400" dirty="0" smtClean="0">
                <a:solidFill>
                  <a:srgbClr val="0070C0"/>
                </a:solidFill>
              </a:rPr>
              <a:t>(2-3) and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(2-5) should </a:t>
            </a:r>
            <a:r>
              <a:rPr lang="en-US" sz="1400" dirty="0">
                <a:solidFill>
                  <a:srgbClr val="0070C0"/>
                </a:solidFill>
              </a:rPr>
              <a:t>be added</a:t>
            </a:r>
            <a:endParaRPr lang="en-CA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0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16765-8C7C-4937-A340-BCEF7BD7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2: </a:t>
            </a:r>
            <a:r>
              <a:rPr lang="en-US" dirty="0"/>
              <a:t>Def-use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C35E4-9216-4B52-B181-6AC72A5C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3527871" cy="4532312"/>
          </a:xfrm>
        </p:spPr>
        <p:txBody>
          <a:bodyPr/>
          <a:lstStyle/>
          <a:p>
            <a:r>
              <a:rPr lang="en-US" dirty="0"/>
              <a:t>Let’s derive:</a:t>
            </a:r>
          </a:p>
          <a:p>
            <a:pPr lvl="1"/>
            <a:r>
              <a:rPr lang="en-US" dirty="0" err="1">
                <a:solidFill>
                  <a:srgbClr val="663300"/>
                </a:solidFill>
              </a:rPr>
              <a:t>dn</a:t>
            </a:r>
            <a:r>
              <a:rPr lang="en-US" dirty="0">
                <a:solidFill>
                  <a:srgbClr val="663300"/>
                </a:solidFill>
              </a:rPr>
              <a:t>(v)</a:t>
            </a:r>
          </a:p>
          <a:p>
            <a:pPr lvl="1"/>
            <a:r>
              <a:rPr lang="en-US" dirty="0" err="1">
                <a:solidFill>
                  <a:srgbClr val="663300"/>
                </a:solidFill>
              </a:rPr>
              <a:t>dcu</a:t>
            </a:r>
            <a:r>
              <a:rPr lang="en-US" dirty="0">
                <a:solidFill>
                  <a:srgbClr val="663300"/>
                </a:solidFill>
              </a:rPr>
              <a:t>(v, n)</a:t>
            </a:r>
          </a:p>
          <a:p>
            <a:pPr lvl="1"/>
            <a:r>
              <a:rPr lang="en-US" dirty="0" err="1">
                <a:solidFill>
                  <a:srgbClr val="663300"/>
                </a:solidFill>
              </a:rPr>
              <a:t>dpu</a:t>
            </a:r>
            <a:r>
              <a:rPr lang="en-US" dirty="0">
                <a:solidFill>
                  <a:srgbClr val="663300"/>
                </a:solidFill>
              </a:rPr>
              <a:t>(v, n)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989964-369D-4FEB-8A78-2E99C87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2E9D11-6EDD-484D-8BCF-C2483A5A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34</a:t>
            </a:fld>
            <a:endParaRPr lang="en-US" altLang="ja-JP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D1076C7F-CE8A-43DD-8A70-B8D0314E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2622" y="1560513"/>
            <a:ext cx="4347222" cy="4580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95526" y="2780928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L5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4420" y="3707876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L6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8887" y="4482642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L7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5212" y="3507607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L9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1510" y="5574801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L13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5526" y="4616937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L11-12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741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2D1A-97ED-405B-9F7A-1EA4F67A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2: </a:t>
            </a:r>
            <a:r>
              <a:rPr lang="en-US" dirty="0"/>
              <a:t>Answer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62518-0C9C-4A67-BE9E-92A08548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5CDD85-C416-4D61-8913-3E5F38D4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35</a:t>
            </a:fld>
            <a:endParaRPr lang="en-US" altLang="ja-JP"/>
          </a:p>
        </p:txBody>
      </p:sp>
      <p:pic>
        <p:nvPicPr>
          <p:cNvPr id="6" name="Content Placeholder 3" descr="Screen Clipping">
            <a:extLst>
              <a:ext uri="{FF2B5EF4-FFF2-40B4-BE49-F238E27FC236}">
                <a16:creationId xmlns:a16="http://schemas.microsoft.com/office/drawing/2014/main" xmlns="" id="{76BE0D69-B180-4E8F-B09B-3BA8B818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137" y="1748184"/>
            <a:ext cx="5558322" cy="268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DA6C57-A710-4B99-9AE2-C22F8CB1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2658" y="2420887"/>
            <a:ext cx="3440593" cy="37060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7931926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effectLst/>
              </a:rPr>
              <a:t>Data-flow Coverage Measure</a:t>
            </a:r>
            <a:endParaRPr lang="en-US" sz="6000" dirty="0">
              <a:effectLst/>
            </a:endParaRPr>
          </a:p>
        </p:txBody>
      </p:sp>
      <p:sp>
        <p:nvSpPr>
          <p:cNvPr id="368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1601" y="1484784"/>
            <a:ext cx="7920880" cy="4385808"/>
          </a:xfrm>
        </p:spPr>
        <p:txBody>
          <a:bodyPr/>
          <a:lstStyle/>
          <a:p>
            <a:r>
              <a:rPr lang="en-US" sz="2000" b="0" dirty="0"/>
              <a:t>To calculate data-flow test coverage</a:t>
            </a:r>
            <a:r>
              <a:rPr lang="en-US" sz="2000" b="0" dirty="0">
                <a:solidFill>
                  <a:schemeClr val="tx1"/>
                </a:solidFill>
              </a:rPr>
              <a:t>, we should measure how many c-uses and p-uses we have in total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CU: total number of c-uses in a program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PU: total number of p-uses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Given a total of </a:t>
            </a:r>
            <a:r>
              <a:rPr lang="en-US" sz="2000" b="0" dirty="0">
                <a:solidFill>
                  <a:srgbClr val="663300"/>
                </a:solidFill>
              </a:rPr>
              <a:t>n</a:t>
            </a:r>
            <a:r>
              <a:rPr lang="en-US" sz="2000" b="0" dirty="0">
                <a:solidFill>
                  <a:schemeClr val="tx1"/>
                </a:solidFill>
              </a:rPr>
              <a:t> variables </a:t>
            </a:r>
            <a:r>
              <a:rPr lang="en-US" sz="2000" b="0" dirty="0">
                <a:solidFill>
                  <a:srgbClr val="663300"/>
                </a:solidFill>
              </a:rPr>
              <a:t>v</a:t>
            </a:r>
            <a:r>
              <a:rPr lang="en-US" sz="2000" b="0" baseline="-25000" dirty="0">
                <a:solidFill>
                  <a:srgbClr val="663300"/>
                </a:solidFill>
              </a:rPr>
              <a:t>1</a:t>
            </a:r>
            <a:r>
              <a:rPr lang="en-US" sz="2000" b="0" dirty="0">
                <a:solidFill>
                  <a:schemeClr val="tx1"/>
                </a:solidFill>
              </a:rPr>
              <a:t>, </a:t>
            </a:r>
            <a:r>
              <a:rPr lang="en-US" sz="2000" b="0" dirty="0">
                <a:solidFill>
                  <a:srgbClr val="663300"/>
                </a:solidFill>
              </a:rPr>
              <a:t>v</a:t>
            </a:r>
            <a:r>
              <a:rPr lang="en-US" sz="2000" b="0" baseline="-25000" dirty="0">
                <a:solidFill>
                  <a:srgbClr val="663300"/>
                </a:solidFill>
              </a:rPr>
              <a:t>2</a:t>
            </a:r>
            <a:r>
              <a:rPr lang="en-US" sz="2000" b="0" dirty="0">
                <a:solidFill>
                  <a:srgbClr val="663300"/>
                </a:solidFill>
              </a:rPr>
              <a:t>…</a:t>
            </a:r>
            <a:r>
              <a:rPr lang="en-US" sz="2000" b="0" dirty="0" err="1">
                <a:solidFill>
                  <a:srgbClr val="663300"/>
                </a:solidFill>
              </a:rPr>
              <a:t>v</a:t>
            </a:r>
            <a:r>
              <a:rPr lang="en-US" sz="2000" b="0" baseline="-25000" dirty="0" err="1">
                <a:solidFill>
                  <a:srgbClr val="663300"/>
                </a:solidFill>
              </a:rPr>
              <a:t>n</a:t>
            </a:r>
            <a:endParaRPr lang="en-US" sz="2000" b="0" baseline="-25000" dirty="0">
              <a:solidFill>
                <a:srgbClr val="663300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>
            <p:extLst/>
          </p:nvPr>
        </p:nvGraphicFramePr>
        <p:xfrm>
          <a:off x="2030413" y="2197844"/>
          <a:ext cx="44338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1638000" imgH="583920" progId="Equation.3">
                  <p:embed/>
                </p:oleObj>
              </mc:Choice>
              <mc:Fallback>
                <p:oleObj name="Equation" r:id="rId4" imgW="16380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197844"/>
                        <a:ext cx="4433887" cy="1581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85379" y="3714229"/>
            <a:ext cx="7083420" cy="650875"/>
            <a:chOff x="703" y="2251"/>
            <a:chExt cx="4462" cy="410"/>
          </a:xfrm>
        </p:grpSpPr>
        <p:sp>
          <p:nvSpPr>
            <p:cNvPr id="368649" name="Rectangle 9"/>
            <p:cNvSpPr>
              <a:spLocks noChangeArrowheads="1"/>
            </p:cNvSpPr>
            <p:nvPr/>
          </p:nvSpPr>
          <p:spPr bwMode="auto">
            <a:xfrm>
              <a:off x="2472" y="2428"/>
              <a:ext cx="269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0" dirty="0">
                  <a:solidFill>
                    <a:srgbClr val="663300"/>
                  </a:solidFill>
                </a:rPr>
                <a:t>Loop for all nodes defining a variable</a:t>
              </a:r>
              <a:endParaRPr lang="en-US" sz="1800" b="1" dirty="0">
                <a:solidFill>
                  <a:srgbClr val="663300"/>
                </a:solidFill>
              </a:endParaRPr>
            </a:p>
          </p:txBody>
        </p:sp>
        <p:sp>
          <p:nvSpPr>
            <p:cNvPr id="368650" name="Rectangle 10"/>
            <p:cNvSpPr>
              <a:spLocks noChangeArrowheads="1"/>
            </p:cNvSpPr>
            <p:nvPr/>
          </p:nvSpPr>
          <p:spPr bwMode="auto">
            <a:xfrm>
              <a:off x="703" y="2428"/>
              <a:ext cx="1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0" dirty="0">
                  <a:solidFill>
                    <a:srgbClr val="663300"/>
                  </a:solidFill>
                </a:rPr>
                <a:t>Loop for variables</a:t>
              </a:r>
              <a:r>
                <a:rPr lang="en-US" sz="1800" b="1" dirty="0">
                  <a:solidFill>
                    <a:srgbClr val="663300"/>
                  </a:solidFill>
                </a:rPr>
                <a:t> </a:t>
              </a:r>
            </a:p>
          </p:txBody>
        </p:sp>
        <p:sp>
          <p:nvSpPr>
            <p:cNvPr id="368651" name="Line 11"/>
            <p:cNvSpPr>
              <a:spLocks noChangeShapeType="1"/>
            </p:cNvSpPr>
            <p:nvPr/>
          </p:nvSpPr>
          <p:spPr bwMode="auto">
            <a:xfrm flipV="1">
              <a:off x="1474" y="2251"/>
              <a:ext cx="408" cy="182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68652" name="Line 12"/>
            <p:cNvSpPr>
              <a:spLocks noChangeShapeType="1"/>
            </p:cNvSpPr>
            <p:nvPr/>
          </p:nvSpPr>
          <p:spPr bwMode="auto">
            <a:xfrm flipH="1" flipV="1">
              <a:off x="2562" y="2251"/>
              <a:ext cx="317" cy="181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C8B4E528-89DE-4881-A5C0-0156B5CA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36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6548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effectLst/>
              </a:rPr>
              <a:t>Data-flow </a:t>
            </a:r>
            <a:r>
              <a:rPr lang="en-US" dirty="0"/>
              <a:t>Coverage</a:t>
            </a:r>
            <a:r>
              <a:rPr lang="en-US" dirty="0">
                <a:effectLst/>
              </a:rPr>
              <a:t>: Example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988840"/>
            <a:ext cx="2802984" cy="29524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424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154496" y="1488034"/>
            <a:ext cx="5256212" cy="688985"/>
          </a:xfrm>
          <a:noFill/>
          <a:ln/>
        </p:spPr>
        <p:txBody>
          <a:bodyPr/>
          <a:lstStyle/>
          <a:p>
            <a:r>
              <a:rPr lang="en-US" b="0" dirty="0"/>
              <a:t>Calculate CU and PU</a:t>
            </a:r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513" y="3933056"/>
            <a:ext cx="529864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>
            <p:extLst/>
          </p:nvPr>
        </p:nvGraphicFramePr>
        <p:xfrm>
          <a:off x="1187624" y="2348880"/>
          <a:ext cx="3960440" cy="141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6" imgW="1638000" imgH="583920" progId="Equation.3">
                  <p:embed/>
                </p:oleObj>
              </mc:Choice>
              <mc:Fallback>
                <p:oleObj name="Equation" r:id="rId6" imgW="16380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348880"/>
                        <a:ext cx="3960440" cy="14123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5D4CD769-4AB7-4D88-83C3-07D0117D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37</a:t>
            </a:fld>
            <a:endParaRPr lang="en-US" altLang="ja-JP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5E35B7B-578F-4E8F-B737-3CB55935738B}"/>
              </a:ext>
            </a:extLst>
          </p:cNvPr>
          <p:cNvGrpSpPr/>
          <p:nvPr/>
        </p:nvGrpSpPr>
        <p:grpSpPr>
          <a:xfrm>
            <a:off x="2483768" y="5938218"/>
            <a:ext cx="2823275" cy="369332"/>
            <a:chOff x="2483768" y="5938218"/>
            <a:chExt cx="282327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52CF412-BEAA-46FE-95DA-30E2845BA30F}"/>
                </a:ext>
              </a:extLst>
            </p:cNvPr>
            <p:cNvSpPr txBox="1"/>
            <p:nvPr/>
          </p:nvSpPr>
          <p:spPr>
            <a:xfrm>
              <a:off x="3764046" y="593821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</a:rPr>
                <a:t>17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7AFBF58-575B-4206-9739-8AF2CA8376FF}"/>
                </a:ext>
              </a:extLst>
            </p:cNvPr>
            <p:cNvSpPr txBox="1"/>
            <p:nvPr/>
          </p:nvSpPr>
          <p:spPr>
            <a:xfrm>
              <a:off x="4974901" y="593821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6FF26CD-2708-4158-8C64-A7DB8406E624}"/>
                </a:ext>
              </a:extLst>
            </p:cNvPr>
            <p:cNvSpPr txBox="1"/>
            <p:nvPr/>
          </p:nvSpPr>
          <p:spPr>
            <a:xfrm>
              <a:off x="2483768" y="5938218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Total: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166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All-uses Coverage Measure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All-uses coverage is computed as</a:t>
            </a:r>
          </a:p>
          <a:p>
            <a:endParaRPr lang="en-CA" sz="2800" dirty="0"/>
          </a:p>
          <a:p>
            <a:endParaRPr lang="en-US" sz="2800" dirty="0"/>
          </a:p>
          <a:p>
            <a:r>
              <a:rPr lang="en-CA" sz="2800" dirty="0"/>
              <a:t>Where CU is the total c-uses, </a:t>
            </a:r>
            <a:r>
              <a:rPr lang="en-CA" sz="2800" dirty="0" err="1"/>
              <a:t>CU</a:t>
            </a:r>
            <a:r>
              <a:rPr lang="en-CA" sz="2800" baseline="-25000" dirty="0" err="1"/>
              <a:t>c</a:t>
            </a:r>
            <a:r>
              <a:rPr lang="en-CA" sz="2800" dirty="0"/>
              <a:t> is the number of c-uses covered, </a:t>
            </a:r>
            <a:r>
              <a:rPr lang="en-CA" sz="2800" dirty="0" err="1"/>
              <a:t>PU</a:t>
            </a:r>
            <a:r>
              <a:rPr lang="en-CA" sz="2800" baseline="-25000" dirty="0" err="1"/>
              <a:t>c</a:t>
            </a:r>
            <a:r>
              <a:rPr lang="en-CA" sz="2800" dirty="0"/>
              <a:t> is the number of p-uses covered, </a:t>
            </a:r>
            <a:r>
              <a:rPr lang="en-CA" sz="2800" dirty="0" err="1"/>
              <a:t>CU</a:t>
            </a:r>
            <a:r>
              <a:rPr lang="en-CA" sz="2800" baseline="-25000" dirty="0" err="1"/>
              <a:t>f</a:t>
            </a:r>
            <a:r>
              <a:rPr lang="en-CA" sz="2800" dirty="0"/>
              <a:t> the number of infeasible c-uses and </a:t>
            </a:r>
            <a:r>
              <a:rPr lang="en-CA" sz="2800" dirty="0" err="1"/>
              <a:t>PU</a:t>
            </a:r>
            <a:r>
              <a:rPr lang="en-CA" sz="2800" baseline="-25000" dirty="0" err="1"/>
              <a:t>f</a:t>
            </a:r>
            <a:r>
              <a:rPr lang="en-CA" sz="2800" dirty="0"/>
              <a:t> the number of infeasible p-uses</a:t>
            </a:r>
          </a:p>
          <a:p>
            <a:r>
              <a:rPr lang="en-CA" sz="2800" dirty="0"/>
              <a:t>It is considered adequate with respect to the all-uses coverage criterion if the c-use coverage is %100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38</a:t>
            </a:fld>
            <a:endParaRPr lang="en-US" altLang="ja-JP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1770" r="62963" b="43418"/>
          <a:stretch/>
        </p:blipFill>
        <p:spPr bwMode="auto">
          <a:xfrm>
            <a:off x="2555776" y="2132856"/>
            <a:ext cx="4320480" cy="8640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4653832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t="711"/>
          <a:stretch>
            <a:fillRect/>
          </a:stretch>
        </p:blipFill>
        <p:spPr bwMode="auto">
          <a:xfrm>
            <a:off x="5364088" y="1556791"/>
            <a:ext cx="3295570" cy="223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effectLst/>
              </a:rPr>
              <a:t>All-uses Coverage – Example </a:t>
            </a:r>
            <a:endParaRPr lang="en-US" sz="6000" dirty="0">
              <a:effectLst/>
            </a:endParaRP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4536504" cy="47525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sz="2000" b="1" dirty="0">
                <a:solidFill>
                  <a:srgbClr val="FF0000"/>
                </a:solidFill>
              </a:rPr>
              <a:t>Exercise: </a:t>
            </a:r>
            <a:r>
              <a:rPr lang="en-US" sz="2000" b="0" dirty="0">
                <a:solidFill>
                  <a:schemeClr val="tx1"/>
                </a:solidFill>
              </a:rPr>
              <a:t>For the following DFG, show by analysis whether</a:t>
            </a:r>
            <a:r>
              <a:rPr lang="en-US" sz="2000" b="0" dirty="0">
                <a:solidFill>
                  <a:srgbClr val="663300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T={TC1, </a:t>
            </a:r>
            <a:r>
              <a:rPr lang="en-US" sz="2000" dirty="0"/>
              <a:t>TC</a:t>
            </a:r>
            <a:r>
              <a:rPr lang="en-US" sz="2000" b="0" dirty="0">
                <a:solidFill>
                  <a:schemeClr val="tx1"/>
                </a:solidFill>
              </a:rPr>
              <a:t>2} is adequate w.r.t. to all-uses coverage. Calculate a</a:t>
            </a:r>
            <a:r>
              <a:rPr lang="en-US" sz="2000" b="0" dirty="0"/>
              <a:t>ll-uses coverage ratio.  If coverage ratio is not 100%, what def-use pairs need to be covered, and what test cases should be added to cover them?</a:t>
            </a:r>
            <a:endParaRPr lang="en-US" sz="2000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SzTx/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</a:rPr>
              <a:t>TC1:&lt;x=5, y=-1, count=1&gt;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Tx/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</a:rPr>
              <a:t>TC2:&lt;x=-2, y=-1, count=3&gt;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DF0FC96B-96F0-443C-BBC6-C616A252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39</a:t>
            </a:fld>
            <a:endParaRPr lang="en-US" altLang="ja-JP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315F6199-FA9D-4195-B411-B04BF363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2367" y="4514110"/>
            <a:ext cx="4189713" cy="16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5CD012A-7DBB-4C74-84FD-9B791845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3680781"/>
            <a:ext cx="2457260" cy="25884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4232825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Flow Coverage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4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143667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15259" y="4941168"/>
            <a:ext cx="6224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enhance a test suite by finding </a:t>
            </a:r>
          </a:p>
          <a:p>
            <a:r>
              <a:rPr lang="en-US" dirty="0" smtClean="0"/>
              <a:t>“meaningful” paths to test?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58239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4786289" cy="4532312"/>
          </a:xfrm>
        </p:spPr>
        <p:txBody>
          <a:bodyPr/>
          <a:lstStyle/>
          <a:p>
            <a:r>
              <a:rPr lang="en-CA" sz="2400" dirty="0"/>
              <a:t>Suppose </a:t>
            </a:r>
            <a:r>
              <a:rPr lang="en-CA" sz="2400" i="1" dirty="0" err="1"/>
              <a:t>cond</a:t>
            </a:r>
            <a:r>
              <a:rPr lang="en-CA" sz="2400" i="1" dirty="0"/>
              <a:t> </a:t>
            </a:r>
            <a:r>
              <a:rPr lang="en-CA" sz="2400" dirty="0"/>
              <a:t>has not changed between 1 and 5</a:t>
            </a:r>
          </a:p>
          <a:p>
            <a:pPr lvl="1"/>
            <a:r>
              <a:rPr lang="en-CA" sz="2000" dirty="0"/>
              <a:t>Or the conditions could be different, but the first implies the second</a:t>
            </a:r>
          </a:p>
          <a:p>
            <a:r>
              <a:rPr lang="en-CA" sz="2400" dirty="0"/>
              <a:t>Then (3,6) is not a (feasible) DU pair</a:t>
            </a:r>
          </a:p>
          <a:p>
            <a:pPr lvl="1"/>
            <a:r>
              <a:rPr lang="en-CA" sz="2000" dirty="0"/>
              <a:t>But it is difficult or impossible to determine which pairs are infeasible</a:t>
            </a:r>
          </a:p>
          <a:p>
            <a:r>
              <a:rPr lang="en-CA" sz="2400" dirty="0"/>
              <a:t>Infeasible test obligations are a problem</a:t>
            </a:r>
          </a:p>
          <a:p>
            <a:pPr lvl="1"/>
            <a:r>
              <a:rPr lang="en-CA" sz="2000" dirty="0"/>
              <a:t>No test case can cover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40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08" y="1560512"/>
            <a:ext cx="3236727" cy="30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17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784"/>
            <a:ext cx="5616103" cy="4532312"/>
          </a:xfrm>
        </p:spPr>
        <p:txBody>
          <a:bodyPr/>
          <a:lstStyle/>
          <a:p>
            <a:r>
              <a:rPr lang="en-CA" sz="2400" dirty="0"/>
              <a:t>The path-oriented nature of data flow analysis makes the infeasibility problem especially relevant</a:t>
            </a:r>
          </a:p>
          <a:p>
            <a:pPr lvl="1"/>
            <a:r>
              <a:rPr lang="en-CA" sz="2000" dirty="0"/>
              <a:t>Combinations of elements matter!</a:t>
            </a:r>
          </a:p>
          <a:p>
            <a:pPr lvl="1"/>
            <a:r>
              <a:rPr lang="en-CA" sz="2000" dirty="0"/>
              <a:t>Impossible to (precisely) distinguish feasible from infeasible paths</a:t>
            </a:r>
          </a:p>
          <a:p>
            <a:pPr lvl="1"/>
            <a:r>
              <a:rPr lang="en-CA" sz="2000" dirty="0"/>
              <a:t>More paths = more work to check manually.</a:t>
            </a:r>
          </a:p>
          <a:p>
            <a:r>
              <a:rPr lang="en-CA" sz="2400" dirty="0"/>
              <a:t>In practice, reasonable coverage is often, not always achievable</a:t>
            </a:r>
          </a:p>
          <a:p>
            <a:pPr lvl="1"/>
            <a:r>
              <a:rPr lang="en-CA" sz="2000" dirty="0"/>
              <a:t>Number of paths is linear (often) or exponential (worst case)</a:t>
            </a:r>
          </a:p>
          <a:p>
            <a:r>
              <a:rPr lang="en-CA" sz="2400" dirty="0"/>
              <a:t>All DU </a:t>
            </a:r>
            <a:r>
              <a:rPr lang="en-CA" sz="2400" i="1" dirty="0"/>
              <a:t>paths </a:t>
            </a:r>
            <a:r>
              <a:rPr lang="en-CA" sz="2400" dirty="0"/>
              <a:t>is more often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41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EF910F-D1A4-4AB5-9C01-FC41B53E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29" y="1628800"/>
            <a:ext cx="2321135" cy="22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177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8BB71-8CCD-482E-9BE5-EA32AAB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 -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DC379-F45D-48AE-AD55-8159BCD3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84784"/>
            <a:ext cx="8001000" cy="4532312"/>
          </a:xfrm>
        </p:spPr>
        <p:txBody>
          <a:bodyPr/>
          <a:lstStyle/>
          <a:p>
            <a:r>
              <a:rPr lang="en-CA" sz="2400" dirty="0"/>
              <a:t>Data flow testing attempts to distinguish “important” paths: Interactions between statements</a:t>
            </a:r>
          </a:p>
          <a:p>
            <a:pPr lvl="1"/>
            <a:r>
              <a:rPr lang="en-CA" sz="2000" dirty="0"/>
              <a:t>Intermediate between simple statement and branch coverage and more expensive path-based structural testing</a:t>
            </a:r>
          </a:p>
          <a:p>
            <a:r>
              <a:rPr lang="en-CA" sz="2400" dirty="0"/>
              <a:t>Cover Def-Use (DU) pairs: From computation of value to its use</a:t>
            </a:r>
          </a:p>
          <a:p>
            <a:pPr lvl="1"/>
            <a:r>
              <a:rPr lang="en-CA" sz="2000" dirty="0"/>
              <a:t>Intuition: Bad computed value is revealed only when it is used</a:t>
            </a:r>
          </a:p>
          <a:p>
            <a:pPr lvl="1"/>
            <a:r>
              <a:rPr lang="en-CA" sz="2000" dirty="0"/>
              <a:t>Levels: All DU pairs, all DU paths, all </a:t>
            </a:r>
            <a:r>
              <a:rPr lang="en-CA" sz="2000" dirty="0" err="1"/>
              <a:t>defs</a:t>
            </a:r>
            <a:r>
              <a:rPr lang="en-CA" sz="2000" dirty="0"/>
              <a:t> (some use)</a:t>
            </a:r>
          </a:p>
          <a:p>
            <a:r>
              <a:rPr lang="en-CA" sz="2400" dirty="0"/>
              <a:t>Limits: Aliases, infeasible paths</a:t>
            </a:r>
          </a:p>
          <a:p>
            <a:pPr lvl="1"/>
            <a:r>
              <a:rPr lang="en-CA" sz="2000" dirty="0"/>
              <a:t>Worst case is bad (undecidable properties, exponential blow up of paths), so pragmatic compromises are required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D8D77B-522A-4152-A814-211E4C1D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E51E08-1A6C-47B6-9FC7-A0D1697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94143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43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Coverage Tools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5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143667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47141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Measuring 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advantage of coverage criteria is that it can be measured </a:t>
            </a:r>
            <a:r>
              <a:rPr lang="en-CA" i="1" dirty="0"/>
              <a:t>automatically</a:t>
            </a:r>
          </a:p>
          <a:p>
            <a:pPr lvl="1"/>
            <a:r>
              <a:rPr lang="en-CA" dirty="0"/>
              <a:t>To control testing progress</a:t>
            </a:r>
          </a:p>
          <a:p>
            <a:pPr lvl="1"/>
            <a:r>
              <a:rPr lang="en-CA" dirty="0"/>
              <a:t>To assess testing completeness in terms of remaining faults and reliability</a:t>
            </a:r>
          </a:p>
          <a:p>
            <a:r>
              <a:rPr lang="en-CA" dirty="0"/>
              <a:t>High coverage is not a guarantee of fault-free software, just an element of information to increase our confidence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statistical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310740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Coverage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784"/>
            <a:ext cx="8001000" cy="4532312"/>
          </a:xfrm>
        </p:spPr>
        <p:txBody>
          <a:bodyPr/>
          <a:lstStyle/>
          <a:p>
            <a:r>
              <a:rPr lang="en-US" sz="2400" dirty="0" smtClean="0"/>
              <a:t>Regardless of criterion used for WB testing, only higher coverage rates contribute to finding more faults </a:t>
            </a:r>
            <a:r>
              <a:rPr lang="en-US" sz="2400" dirty="0" smtClean="0">
                <a:sym typeface="Wingdings" panose="05000000000000000000" pitchFamily="2" charset="2"/>
              </a:rPr>
              <a:t> e.g. try at least 60-80% coverage to find reasonable number of faults</a:t>
            </a:r>
            <a:endParaRPr lang="en-US" sz="2400" dirty="0" smtClean="0"/>
          </a:p>
          <a:p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45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20"/>
          <a:stretch/>
        </p:blipFill>
        <p:spPr>
          <a:xfrm>
            <a:off x="1808950" y="2636913"/>
            <a:ext cx="6019666" cy="37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9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Test Coverage: Benefits</a:t>
            </a:r>
            <a:endParaRPr lang="en-US" dirty="0">
              <a:effectLst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43609" y="1484784"/>
            <a:ext cx="7848872" cy="468052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CA" sz="2400" b="0" dirty="0">
                <a:solidFill>
                  <a:schemeClr val="tx1"/>
                </a:solidFill>
              </a:rPr>
              <a:t>If you haven’t exercised part of the code, it could contain a bug</a:t>
            </a:r>
          </a:p>
          <a:p>
            <a:r>
              <a:rPr lang="en-CA" sz="2400" dirty="0"/>
              <a:t>Any coverage criteria performs better than random test selection – especially DU-coverage</a:t>
            </a:r>
            <a:endParaRPr lang="en-CA" sz="2400" b="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CA" sz="2400" b="0" dirty="0">
                <a:solidFill>
                  <a:schemeClr val="tx1"/>
                </a:solidFill>
              </a:rPr>
              <a:t>Helps us in measuring how much unit testing has been done and how much is left</a:t>
            </a:r>
          </a:p>
          <a:p>
            <a:r>
              <a:rPr lang="en-CA" sz="2400" dirty="0"/>
              <a:t>Significant improvements occurred as coverage increased from 90% to 100%</a:t>
            </a:r>
            <a:endParaRPr lang="en-CA" sz="2400" b="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CA" sz="2400" b="0" dirty="0">
                <a:solidFill>
                  <a:schemeClr val="tx1"/>
                </a:solidFill>
              </a:rPr>
              <a:t>Helps us in test case design (deriving test cases) </a:t>
            </a:r>
          </a:p>
          <a:p>
            <a:pPr algn="just">
              <a:lnSpc>
                <a:spcPct val="90000"/>
              </a:lnSpc>
            </a:pPr>
            <a:r>
              <a:rPr lang="en-CA" sz="2400" b="0" dirty="0">
                <a:solidFill>
                  <a:schemeClr val="tx1"/>
                </a:solidFill>
              </a:rPr>
              <a:t>We can prioritize the most critical modules (units) of the system and target higher coverage for those critical modules, would mean more rigorous testing for them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xmlns="" id="{3C137BE8-CA9F-492E-8C2B-06347826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46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756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DA972-AE65-494C-B6EF-A428FF4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Test Coverage: Caveats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BE907-6ABF-43B7-BD41-53864C17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11635"/>
            <a:ext cx="8001000" cy="4532312"/>
          </a:xfrm>
        </p:spPr>
        <p:txBody>
          <a:bodyPr/>
          <a:lstStyle/>
          <a:p>
            <a:r>
              <a:rPr lang="en-CA" sz="2000" dirty="0"/>
              <a:t>Coverage tests that the code has been exercised (mostly in unit testing level), and that each unit has been verified</a:t>
            </a:r>
          </a:p>
          <a:p>
            <a:r>
              <a:rPr lang="en-CA" sz="2000" dirty="0"/>
              <a:t>But it does not tell us that we have built what the customer wanted</a:t>
            </a:r>
          </a:p>
          <a:p>
            <a:r>
              <a:rPr lang="en-CA" sz="2000" dirty="0"/>
              <a:t>If the logical structure of the code contains errors such as a missed case in a switch statement, the absence of code </a:t>
            </a:r>
            <a:r>
              <a:rPr lang="en-CA" sz="2000" dirty="0" smtClean="0"/>
              <a:t>may not </a:t>
            </a:r>
            <a:r>
              <a:rPr lang="en-CA" sz="2000" dirty="0"/>
              <a:t>be detected</a:t>
            </a:r>
          </a:p>
          <a:p>
            <a:r>
              <a:rPr lang="en-CA" sz="2000" dirty="0"/>
              <a:t>100% coverage alone is not a reliable indicator of the effectiveness of a test set – especially statement coverage</a:t>
            </a:r>
          </a:p>
          <a:p>
            <a:r>
              <a:rPr lang="en-CA" sz="2000" dirty="0"/>
              <a:t>Yet, 100% coverage is often unrealistic, especially for fine-grained coverage measures (e.g., condition coverage)</a:t>
            </a:r>
          </a:p>
          <a:p>
            <a:r>
              <a:rPr lang="en-CA" sz="2000" dirty="0"/>
              <a:t>Effort to achieve high coverage may be unjustified in large scale projects, in terms of time spent and producing unreliable test cases</a:t>
            </a:r>
          </a:p>
          <a:p>
            <a:r>
              <a:rPr lang="en-CA" sz="2000" dirty="0"/>
              <a:t>60%-80% coverage is a “rule of thumb” (according to several surveys)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54C3E2-E07B-4217-B4EB-C7172765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E2913-9794-40A9-8ED8-12234657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97609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18B71-2A56-440B-A268-C7629B6F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92261-BB52-472E-AEA3-DDA285DE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12776"/>
            <a:ext cx="7834313" cy="1508447"/>
          </a:xfrm>
        </p:spPr>
        <p:txBody>
          <a:bodyPr/>
          <a:lstStyle/>
          <a:p>
            <a:r>
              <a:rPr lang="en-CA" sz="2400" dirty="0"/>
              <a:t>Two usages:</a:t>
            </a:r>
          </a:p>
          <a:p>
            <a:r>
              <a:rPr lang="en-CA" sz="2400" dirty="0"/>
              <a:t>Will help us derive test cases</a:t>
            </a:r>
          </a:p>
          <a:p>
            <a:r>
              <a:rPr lang="en-CA" sz="2400" dirty="0"/>
              <a:t>And to also know the progress of test activities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2FA76E0-809F-4A26-B489-2539C35C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571955-F2E1-4D2E-A8EF-63D991BE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48</a:t>
            </a:fld>
            <a:endParaRPr lang="en-US" altLang="ja-JP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76A0295-315A-464D-AA99-2F209A27DBDC}"/>
              </a:ext>
            </a:extLst>
          </p:cNvPr>
          <p:cNvGrpSpPr/>
          <p:nvPr/>
        </p:nvGrpSpPr>
        <p:grpSpPr>
          <a:xfrm>
            <a:off x="755576" y="2996952"/>
            <a:ext cx="7798412" cy="3153095"/>
            <a:chOff x="178455" y="2403502"/>
            <a:chExt cx="8879589" cy="4034577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xmlns="" id="{52E7D939-C6D9-4382-A0D5-CA649634B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8455" y="2403502"/>
              <a:ext cx="3506741" cy="269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ight Arrow 10">
              <a:extLst>
                <a:ext uri="{FF2B5EF4-FFF2-40B4-BE49-F238E27FC236}">
                  <a16:creationId xmlns:a16="http://schemas.microsoft.com/office/drawing/2014/main" xmlns="" id="{5889E62D-64DF-4E42-B643-057F6693D5AB}"/>
                </a:ext>
              </a:extLst>
            </p:cNvPr>
            <p:cNvSpPr/>
            <p:nvPr/>
          </p:nvSpPr>
          <p:spPr bwMode="auto">
            <a:xfrm>
              <a:off x="3707904" y="3501008"/>
              <a:ext cx="1224136" cy="936104"/>
            </a:xfrm>
            <a:prstGeom prst="rightArrow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Tests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xmlns="" id="{F321DEE5-0308-48B3-AB33-5887A64BE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97604" y="2429324"/>
              <a:ext cx="3960440" cy="3766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ight Arrow 5">
              <a:extLst>
                <a:ext uri="{FF2B5EF4-FFF2-40B4-BE49-F238E27FC236}">
                  <a16:creationId xmlns:a16="http://schemas.microsoft.com/office/drawing/2014/main" xmlns="" id="{D619944B-B739-4FDD-B59E-992398962ECC}"/>
                </a:ext>
              </a:extLst>
            </p:cNvPr>
            <p:cNvSpPr/>
            <p:nvPr/>
          </p:nvSpPr>
          <p:spPr bwMode="auto">
            <a:xfrm>
              <a:off x="3275856" y="5013176"/>
              <a:ext cx="1656184" cy="936104"/>
            </a:xfrm>
            <a:prstGeom prst="rightArrow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Manual Tests</a:t>
              </a:r>
            </a:p>
          </p:txBody>
        </p:sp>
        <p:pic>
          <p:nvPicPr>
            <p:cNvPr id="17" name="Picture 2" descr="http://www.barbaraling.com/wp-content/uploads/2010/07/typing.jpg">
              <a:extLst>
                <a:ext uri="{FF2B5EF4-FFF2-40B4-BE49-F238E27FC236}">
                  <a16:creationId xmlns:a16="http://schemas.microsoft.com/office/drawing/2014/main" xmlns="" id="{8EA915FC-B562-4049-AE6B-A36DB1432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18612" y="5169319"/>
              <a:ext cx="1691680" cy="1268760"/>
            </a:xfrm>
            <a:prstGeom prst="rect">
              <a:avLst/>
            </a:prstGeom>
            <a:noFill/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E817E3D-FE2E-4C69-BC98-87785A817B16}"/>
                </a:ext>
              </a:extLst>
            </p:cNvPr>
            <p:cNvSpPr/>
            <p:nvPr/>
          </p:nvSpPr>
          <p:spPr>
            <a:xfrm>
              <a:off x="6948264" y="6068747"/>
              <a:ext cx="533337" cy="354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i="0" dirty="0">
                  <a:solidFill>
                    <a:srgbClr val="FF0000"/>
                  </a:solidFill>
                </a:rPr>
                <a:t>2/3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1366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3858A-5444-4CA2-B1E3-E68243F3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36AAE1-12D7-48F9-9C23-90004E33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60513"/>
            <a:ext cx="4247951" cy="4532312"/>
          </a:xfrm>
        </p:spPr>
        <p:txBody>
          <a:bodyPr/>
          <a:lstStyle/>
          <a:p>
            <a:r>
              <a:rPr lang="en-CA" sz="2400" dirty="0"/>
              <a:t>Most established languages have solid test coverage tools available for them, but the depth of functionality differs significantly from one to another</a:t>
            </a:r>
          </a:p>
          <a:p>
            <a:r>
              <a:rPr lang="en-CA" sz="2400" dirty="0"/>
              <a:t>Python has </a:t>
            </a:r>
            <a:r>
              <a:rPr lang="en-CA" sz="2400" dirty="0" err="1"/>
              <a:t>sys.settrace</a:t>
            </a:r>
            <a:r>
              <a:rPr lang="en-CA" sz="2400" dirty="0"/>
              <a:t> to tell you directly which lines are executing</a:t>
            </a:r>
          </a:p>
          <a:p>
            <a:r>
              <a:rPr lang="en-CA" sz="2400" dirty="0"/>
              <a:t>Emma (for Java) has a </a:t>
            </a:r>
            <a:r>
              <a:rPr lang="en-CA" sz="2400" dirty="0" err="1"/>
              <a:t>ClassLoader</a:t>
            </a:r>
            <a:r>
              <a:rPr lang="en-CA" sz="2400" dirty="0"/>
              <a:t> which re-writes byte-code on the fly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384F23-2F96-474B-BAC2-344E400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2F20D-F83D-4E61-A311-B2863C6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49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68F119-3FFD-4369-8730-9D0929CB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28800"/>
            <a:ext cx="3430484" cy="3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633154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/>
              <a:t>Intuition: </a:t>
            </a:r>
            <a:r>
              <a:rPr lang="en-CA" sz="2800" dirty="0"/>
              <a:t>Statements interact through </a:t>
            </a:r>
            <a:r>
              <a:rPr lang="en-CA" sz="2800" i="1" dirty="0"/>
              <a:t>data flow</a:t>
            </a:r>
          </a:p>
          <a:p>
            <a:pPr lvl="1"/>
            <a:r>
              <a:rPr lang="en-CA" sz="2400" dirty="0"/>
              <a:t>Value computed in one statement, used in another</a:t>
            </a:r>
          </a:p>
          <a:p>
            <a:pPr lvl="1"/>
            <a:r>
              <a:rPr lang="en-CA" sz="2400" dirty="0"/>
              <a:t>Bad value computation revealed only when it is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747" y="3140968"/>
            <a:ext cx="3586261" cy="3118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60" y="3140968"/>
            <a:ext cx="3286484" cy="2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419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Code Coverage </a:t>
            </a:r>
            <a:r>
              <a:rPr lang="en-US" dirty="0"/>
              <a:t>Tools</a:t>
            </a:r>
            <a:endParaRPr lang="en-US" sz="3600" dirty="0">
              <a:effectLst/>
            </a:endParaRP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36217"/>
            <a:ext cx="5797859" cy="45481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2843808" y="6084351"/>
            <a:ext cx="39693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0" dirty="0"/>
              <a:t>Emma (command line) and EclEmma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BADC1C-88D9-46E3-8E4E-A96AB5F3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50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4201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Emma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3" y="1484784"/>
            <a:ext cx="8064897" cy="4302966"/>
          </a:xfrm>
        </p:spPr>
        <p:txBody>
          <a:bodyPr/>
          <a:lstStyle/>
          <a:p>
            <a:r>
              <a:rPr lang="en-CA" sz="2800" dirty="0"/>
              <a:t>Open-source tool</a:t>
            </a:r>
          </a:p>
          <a:p>
            <a:r>
              <a:rPr lang="en-CA" sz="2800" dirty="0"/>
              <a:t>Supports class, method, block, and line coverage</a:t>
            </a:r>
          </a:p>
          <a:p>
            <a:r>
              <a:rPr lang="en-CA" sz="2800" dirty="0"/>
              <a:t>Eclipse plug-in EclEmma also available</a:t>
            </a:r>
          </a:p>
          <a:p>
            <a:pPr lvl="1"/>
            <a:r>
              <a:rPr lang="en-CA" sz="2400" dirty="0"/>
              <a:t>http://www.eclemma.org</a:t>
            </a:r>
            <a:endParaRPr lang="en-CA" sz="2800" dirty="0"/>
          </a:p>
          <a:p>
            <a:r>
              <a:rPr lang="en-CA" sz="2800" dirty="0"/>
              <a:t>Uses byte-code instrumentation</a:t>
            </a:r>
          </a:p>
          <a:p>
            <a:pPr lvl="1" algn="just"/>
            <a:r>
              <a:rPr lang="en-CA" sz="2400" dirty="0"/>
              <a:t>Classes can be instrumented in advance, or during class loading</a:t>
            </a:r>
          </a:p>
          <a:p>
            <a:r>
              <a:rPr lang="en-CA" sz="2800" dirty="0"/>
              <a:t>Tool keeps a metadata file to associate byte-code with source code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xmlns="" id="{CD60B614-77A0-405C-B512-3C7949CF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51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63875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A67BA-0175-4E9B-A222-BF78E810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A19BD-33CE-44F3-B1F0-9CE383AE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err="1"/>
              <a:t>CodeCover</a:t>
            </a:r>
            <a:r>
              <a:rPr lang="en-CA" sz="2800" dirty="0"/>
              <a:t> is an open-source code coverage tool for Java </a:t>
            </a:r>
            <a:r>
              <a:rPr lang="en-US" sz="2800" dirty="0"/>
              <a:t>under Eclipse</a:t>
            </a:r>
          </a:p>
          <a:p>
            <a:r>
              <a:rPr lang="en-CA" sz="2800" dirty="0"/>
              <a:t>It can be used inside Eclipse</a:t>
            </a:r>
          </a:p>
          <a:p>
            <a:r>
              <a:rPr lang="en-CA" sz="2800" dirty="0"/>
              <a:t>There are many other code coverage tool out there, but this is one of the lightest and powerful ones</a:t>
            </a:r>
          </a:p>
          <a:p>
            <a:r>
              <a:rPr lang="en-CA" sz="2800" dirty="0"/>
              <a:t>See the list @ http://java-source.net/open-source/codecoverage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CAFBB5-D8FC-4A76-B6C0-2840C3E9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072808-BCE0-4831-B036-D167A405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52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702C5F-5D4B-4843-83F0-3D4681383F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7" y="5188395"/>
            <a:ext cx="3381157" cy="913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5CF934-771B-41D4-80C4-C580522A89C8}"/>
              </a:ext>
            </a:extLst>
          </p:cNvPr>
          <p:cNvSpPr/>
          <p:nvPr/>
        </p:nvSpPr>
        <p:spPr>
          <a:xfrm>
            <a:off x="1148510" y="5445224"/>
            <a:ext cx="3696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http://www.codecover.org</a:t>
            </a:r>
          </a:p>
        </p:txBody>
      </p:sp>
    </p:spTree>
    <p:extLst>
      <p:ext uri="{BB962C8B-B14F-4D97-AF65-F5344CB8AC3E}">
        <p14:creationId xmlns:p14="http://schemas.microsoft.com/office/powerpoint/2010/main" val="15470322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Code Coverage </a:t>
            </a:r>
            <a:r>
              <a:rPr lang="en-US" sz="3600" dirty="0"/>
              <a:t>Tools - </a:t>
            </a:r>
            <a:r>
              <a:rPr lang="en-US" sz="3600" dirty="0" err="1"/>
              <a:t>CoverLipse</a:t>
            </a:r>
            <a:endParaRPr lang="en-US" sz="3200" dirty="0">
              <a:effectLst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71600" y="1578791"/>
            <a:ext cx="52758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0" dirty="0" err="1"/>
              <a:t>CoverLipse</a:t>
            </a:r>
            <a:r>
              <a:rPr lang="en-US" sz="1800" b="1" i="0" dirty="0"/>
              <a:t> (supports data-flow based testing)</a:t>
            </a:r>
          </a:p>
        </p:txBody>
      </p:sp>
      <p:pic>
        <p:nvPicPr>
          <p:cNvPr id="199682" name="Picture 2" descr="http://coverlipse.sourceforge.net/allusescoverageselectde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435652" cy="41220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B821EB-E4A8-47F7-A201-47EACDC6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53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4292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Code Coverage </a:t>
            </a:r>
            <a:r>
              <a:rPr lang="en-US" sz="3600" dirty="0"/>
              <a:t>Tools - Clover</a:t>
            </a:r>
            <a:endParaRPr lang="en-US" sz="3200" dirty="0">
              <a:effectLst/>
            </a:endParaRPr>
          </a:p>
        </p:txBody>
      </p:sp>
      <p:pic>
        <p:nvPicPr>
          <p:cNvPr id="7" name="Picture 2" descr="http://grails.org/images/screenshots-605/clover-3_0-Dash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023" y="1628800"/>
            <a:ext cx="6552728" cy="4622848"/>
          </a:xfrm>
          <a:prstGeom prst="rect">
            <a:avLst/>
          </a:prstGeom>
          <a:noFill/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xmlns="" id="{7EA53D19-F70F-4EC7-BCA4-3C5700D4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54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437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Coverage Tools</a:t>
            </a:r>
          </a:p>
        </p:txBody>
      </p: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1844824"/>
            <a:ext cx="72201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4D498F-6D28-48DF-8E57-B18AC46E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55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80231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Coverage Tools</a:t>
            </a:r>
          </a:p>
        </p:txBody>
      </p:sp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2" cstate="print"/>
          <a:srcRect r="56475"/>
          <a:stretch>
            <a:fillRect/>
          </a:stretch>
        </p:blipFill>
        <p:spPr bwMode="auto">
          <a:xfrm>
            <a:off x="1187624" y="1700808"/>
            <a:ext cx="2575238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AB5AF708-DB55-4401-AA1C-20E2AF57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556792"/>
            <a:ext cx="413541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EE29C14A-75F0-4201-B9A6-8AFE3A12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56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35820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cs typeface="Times New Roman" pitchFamily="18" charset="0"/>
              </a:rPr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2939" y="1403350"/>
            <a:ext cx="8064896" cy="388843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Code Coverage and Test Tools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1800" dirty="0">
                <a:hlinkClick r:id="rId3"/>
              </a:rPr>
              <a:t>www.opensourcetesting.org</a:t>
            </a:r>
            <a:endParaRPr lang="en-CA" sz="1800" dirty="0"/>
          </a:p>
          <a:p>
            <a:r>
              <a:rPr lang="en-CA" sz="2400" dirty="0"/>
              <a:t>Code Coverage of Eclipse Code-base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663300"/>
                </a:solidFill>
                <a:hlinkClick r:id="rId4"/>
              </a:rPr>
              <a:t>http://relengofthenerds.blogspot.com/2011/03/sdk-code-coverage-with-jacoco.html</a:t>
            </a:r>
            <a:endParaRPr lang="en-CA" sz="2400" dirty="0"/>
          </a:p>
          <a:p>
            <a:r>
              <a:rPr lang="en-CA" sz="2400" dirty="0"/>
              <a:t> Demo of test coverage for Python code</a:t>
            </a:r>
          </a:p>
          <a:p>
            <a:pPr marL="0" indent="0">
              <a:buNone/>
            </a:pPr>
            <a:r>
              <a:rPr lang="en-CA" sz="1800" dirty="0">
                <a:hlinkClick r:id="rId5"/>
              </a:rPr>
              <a:t>www.youtube.com/watch?v=jGJa_2UyHrY</a:t>
            </a:r>
            <a:r>
              <a:rPr lang="en-CA" sz="1800" dirty="0"/>
              <a:t>    (video)</a:t>
            </a:r>
          </a:p>
          <a:p>
            <a:pPr marL="0" indent="0">
              <a:buNone/>
            </a:pPr>
            <a:r>
              <a:rPr lang="en-US" sz="2400" dirty="0"/>
              <a:t>Etc.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1D9BC4-A89D-46D0-B314-15912D67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13500"/>
            <a:ext cx="1905000" cy="400050"/>
          </a:xfrm>
        </p:spPr>
        <p:txBody>
          <a:bodyPr/>
          <a:lstStyle/>
          <a:p>
            <a:fld id="{E0C33045-984B-4F44-A077-3B45BEEE9467}" type="slidenum">
              <a:rPr lang="ja-JP" altLang="en-US" smtClean="0"/>
              <a:pPr/>
              <a:t>57</a:t>
            </a:fld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18" y="3752061"/>
            <a:ext cx="3391546" cy="244827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13817" y="4016643"/>
            <a:ext cx="2718130" cy="218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609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209E6-4659-4389-A7B8-094D4C28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3D79C-092D-4057-AD41-200E55BA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Coverage is a measure of </a:t>
            </a:r>
            <a:r>
              <a:rPr lang="en-CA" sz="2800" dirty="0" smtClean="0"/>
              <a:t>WB testing </a:t>
            </a:r>
            <a:r>
              <a:rPr lang="en-CA" sz="2800" dirty="0"/>
              <a:t>effort to detect potential faults</a:t>
            </a:r>
          </a:p>
          <a:p>
            <a:r>
              <a:rPr lang="en-CA" sz="2800" dirty="0"/>
              <a:t>100% statement coverage means that you tested for every bug that can be revealed by simple execution of a line of code</a:t>
            </a:r>
          </a:p>
          <a:p>
            <a:r>
              <a:rPr lang="en-CA" sz="2800" dirty="0"/>
              <a:t>100% branch coverage means you will find every fault that can be revealed by testing each branch</a:t>
            </a:r>
          </a:p>
          <a:p>
            <a:r>
              <a:rPr lang="en-CA" sz="2800" dirty="0"/>
              <a:t>100% coverage means that you tested for every possible fault, which is obviously </a:t>
            </a:r>
            <a:r>
              <a:rPr lang="en-CA" sz="2800" dirty="0" smtClean="0"/>
              <a:t>impossible for </a:t>
            </a:r>
            <a:r>
              <a:rPr lang="en-CA" sz="2800" smtClean="0"/>
              <a:t>larger projects</a:t>
            </a:r>
            <a:endParaRPr lang="en-CA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E23267-C0DE-45B7-9438-30379378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F1D7E9-A883-40FD-AAE2-2629C677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43761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Flow: What 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4370138" cy="4532312"/>
          </a:xfrm>
        </p:spPr>
        <p:txBody>
          <a:bodyPr/>
          <a:lstStyle/>
          <a:p>
            <a:r>
              <a:rPr lang="en-US" sz="2400" dirty="0"/>
              <a:t>Suppose we define x in S2 and have ref to it in S6</a:t>
            </a:r>
          </a:p>
          <a:p>
            <a:endParaRPr lang="en-US" sz="2400" dirty="0"/>
          </a:p>
          <a:p>
            <a:endParaRPr lang="en-US" sz="1100" dirty="0"/>
          </a:p>
          <a:p>
            <a:r>
              <a:rPr lang="en-CA" sz="2400" dirty="0"/>
              <a:t>The two branches tested do not exercise the relationship between the definition of </a:t>
            </a:r>
            <a:r>
              <a:rPr lang="en-CA" sz="2400" dirty="0">
                <a:solidFill>
                  <a:srgbClr val="FF0000"/>
                </a:solidFill>
              </a:rPr>
              <a:t>x</a:t>
            </a:r>
            <a:r>
              <a:rPr lang="en-CA" sz="2400" dirty="0"/>
              <a:t> in S2 and the </a:t>
            </a:r>
            <a:r>
              <a:rPr lang="en-CA" sz="2400" dirty="0" smtClean="0"/>
              <a:t>use of </a:t>
            </a:r>
            <a:r>
              <a:rPr lang="en-CA" sz="2400" dirty="0" smtClean="0">
                <a:solidFill>
                  <a:srgbClr val="FF0000"/>
                </a:solidFill>
              </a:rPr>
              <a:t>x</a:t>
            </a:r>
            <a:r>
              <a:rPr lang="en-CA" sz="2400" dirty="0" smtClean="0"/>
              <a:t> </a:t>
            </a:r>
            <a:r>
              <a:rPr lang="en-CA" sz="2400" dirty="0"/>
              <a:t>in S6</a:t>
            </a:r>
          </a:p>
          <a:p>
            <a:endParaRPr lang="en-US" sz="2400" dirty="0"/>
          </a:p>
          <a:p>
            <a:r>
              <a:rPr lang="en-US" sz="2400" dirty="0"/>
              <a:t>Does this cause a problem? 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  <p:grpSp>
        <p:nvGrpSpPr>
          <p:cNvPr id="41" name="Group 40"/>
          <p:cNvGrpSpPr/>
          <p:nvPr/>
        </p:nvGrpSpPr>
        <p:grpSpPr>
          <a:xfrm>
            <a:off x="4401887" y="1451955"/>
            <a:ext cx="4346577" cy="2265077"/>
            <a:chOff x="4139952" y="1878398"/>
            <a:chExt cx="4346577" cy="22650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8CB40D9-174E-4140-9B69-E36FFA9CF2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9952" y="2276872"/>
              <a:ext cx="4346577" cy="1443038"/>
              <a:chOff x="503" y="2966"/>
              <a:chExt cx="2738" cy="909"/>
            </a:xfrm>
            <a:solidFill>
              <a:schemeClr val="bg2">
                <a:lumMod val="10000"/>
                <a:lumOff val="90000"/>
              </a:schemeClr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29EC101F-9529-4771-9FA4-A0C8C23BD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05A36D82-A61C-452A-9B2E-6CAB26C47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" name="Text Box 6">
                  <a:extLst>
                    <a:ext uri="{FF2B5EF4-FFF2-40B4-BE49-F238E27FC236}">
                      <a16:creationId xmlns:a16="http://schemas.microsoft.com/office/drawing/2014/main" xmlns="" id="{DC706A42-6B07-4AB7-93C0-E2CC6B2FE0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51EDCF6C-7563-4571-A878-AAC199618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  <a:grpFill/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xmlns="" id="{E84749DE-CC4B-4EA7-990C-4F943C7571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xmlns="" id="{ADC4E660-2408-4CC5-8FE3-9077F1B7B6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" name="Text Box 8">
                    <a:extLst>
                      <a:ext uri="{FF2B5EF4-FFF2-40B4-BE49-F238E27FC236}">
                        <a16:creationId xmlns:a16="http://schemas.microsoft.com/office/drawing/2014/main" xmlns="" id="{B6BBFF73-EFDA-49E8-BC56-2E62636764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9598C96C-DE17-457C-B55B-39E81C277E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xmlns="" id="{AC03F766-D7DE-42BD-A4FD-F08E20C92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" name="Text Box 10">
                    <a:extLst>
                      <a:ext uri="{FF2B5EF4-FFF2-40B4-BE49-F238E27FC236}">
                        <a16:creationId xmlns:a16="http://schemas.microsoft.com/office/drawing/2014/main" xmlns="" id="{E961B49C-117F-48A5-88F2-7F2473DF89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3DB99081-7B87-4BE0-A42B-4E4230142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xmlns="" id="{875D6756-4818-4042-B3DD-2B21A5E55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Text Box 12">
                  <a:extLst>
                    <a:ext uri="{FF2B5EF4-FFF2-40B4-BE49-F238E27FC236}">
                      <a16:creationId xmlns:a16="http://schemas.microsoft.com/office/drawing/2014/main" xmlns="" id="{0F8C9965-E549-469D-9240-812B277B3B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10" name="Line 13">
                <a:extLst>
                  <a:ext uri="{FF2B5EF4-FFF2-40B4-BE49-F238E27FC236}">
                    <a16:creationId xmlns:a16="http://schemas.microsoft.com/office/drawing/2014/main" xmlns="" id="{88858E48-FFC2-44EB-9261-6460A9198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xmlns="" id="{1B666038-860B-45D9-9E5C-BCF96E8E4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89FB9FB9-F22E-4151-9D43-60C0E67C9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0595F55E-BE82-40A9-A415-343D73977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Text Box 24">
                  <a:extLst>
                    <a:ext uri="{FF2B5EF4-FFF2-40B4-BE49-F238E27FC236}">
                      <a16:creationId xmlns:a16="http://schemas.microsoft.com/office/drawing/2014/main" xmlns="" id="{200561B2-E724-48DE-82FB-42C6095D6B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rgbClr val="FAFD00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29C08935-5454-4592-805F-85C68E732B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xmlns="" id="{CF911BDA-36FE-48FC-A2D7-F1D5E7F78B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xmlns="" id="{F275CA60-ACD6-4760-8EF1-72C7FBDAF9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6" name="Text Box 27">
                    <a:extLst>
                      <a:ext uri="{FF2B5EF4-FFF2-40B4-BE49-F238E27FC236}">
                        <a16:creationId xmlns:a16="http://schemas.microsoft.com/office/drawing/2014/main" xmlns="" id="{EB86F496-ACF2-49EA-B8DE-52D3F36C7A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xmlns="" id="{10741439-7127-4DFA-A360-5171EA1BC4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xmlns="" id="{126D4758-AFF3-4B0D-B28F-70CF525B3B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4" name="Text Box 30">
                    <a:extLst>
                      <a:ext uri="{FF2B5EF4-FFF2-40B4-BE49-F238E27FC236}">
                        <a16:creationId xmlns:a16="http://schemas.microsoft.com/office/drawing/2014/main" xmlns="" id="{5F5C972F-BCC7-4FEF-83F1-36A95D954B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rgbClr val="FAFD00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4" name="Line 33">
                <a:extLst>
                  <a:ext uri="{FF2B5EF4-FFF2-40B4-BE49-F238E27FC236}">
                    <a16:creationId xmlns:a16="http://schemas.microsoft.com/office/drawing/2014/main" xmlns="" id="{86394FE3-C396-4666-8910-2884FA8A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Line 34">
                <a:extLst>
                  <a:ext uri="{FF2B5EF4-FFF2-40B4-BE49-F238E27FC236}">
                    <a16:creationId xmlns:a16="http://schemas.microsoft.com/office/drawing/2014/main" xmlns="" id="{A8244160-D6EF-44FC-AA86-8931ADC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Line 35">
                <a:extLst>
                  <a:ext uri="{FF2B5EF4-FFF2-40B4-BE49-F238E27FC236}">
                    <a16:creationId xmlns:a16="http://schemas.microsoft.com/office/drawing/2014/main" xmlns="" id="{E0D97F94-08F7-4E41-B01B-A722C6A6B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36">
                <a:extLst>
                  <a:ext uri="{FF2B5EF4-FFF2-40B4-BE49-F238E27FC236}">
                    <a16:creationId xmlns:a16="http://schemas.microsoft.com/office/drawing/2014/main" xmlns="" id="{674955E9-58B3-47C8-A27E-F46768CFD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37">
                <a:extLst>
                  <a:ext uri="{FF2B5EF4-FFF2-40B4-BE49-F238E27FC236}">
                    <a16:creationId xmlns:a16="http://schemas.microsoft.com/office/drawing/2014/main" xmlns="" id="{6930B36D-57B6-4B67-AC57-93ADABC1F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38">
                <a:extLst>
                  <a:ext uri="{FF2B5EF4-FFF2-40B4-BE49-F238E27FC236}">
                    <a16:creationId xmlns:a16="http://schemas.microsoft.com/office/drawing/2014/main" xmlns="" id="{7EE18FF6-3C8E-4E8B-A479-F0671D25C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Line 39">
                <a:extLst>
                  <a:ext uri="{FF2B5EF4-FFF2-40B4-BE49-F238E27FC236}">
                    <a16:creationId xmlns:a16="http://schemas.microsoft.com/office/drawing/2014/main" xmlns="" id="{8BD944ED-AE71-453D-8DB3-1AD71B8BD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145391" y="1878398"/>
              <a:ext cx="9140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x : =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68526" y="3681810"/>
              <a:ext cx="8242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:= x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696252" y="3641468"/>
            <a:ext cx="3111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</a:rPr>
              <a:t>Branches tested: </a:t>
            </a:r>
          </a:p>
          <a:p>
            <a:r>
              <a:rPr lang="en-CA" dirty="0">
                <a:solidFill>
                  <a:srgbClr val="008000"/>
                </a:solidFill>
                <a:latin typeface="Arial" panose="020B0604020202020204" pitchFamily="34" charset="0"/>
              </a:rPr>
              <a:t>1, 2, 4, 5, 7</a:t>
            </a:r>
          </a:p>
          <a:p>
            <a:r>
              <a:rPr lang="en-CA" dirty="0">
                <a:solidFill>
                  <a:srgbClr val="008000"/>
                </a:solidFill>
                <a:latin typeface="Arial" panose="020B0604020202020204" pitchFamily="34" charset="0"/>
              </a:rPr>
              <a:t>1, 3, 4, 6, 7</a:t>
            </a:r>
            <a:endParaRPr lang="en-CA" dirty="0"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03648" y="55892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need to know where the value for a given variable is defined and where it is used (correctly)</a:t>
            </a:r>
            <a:endParaRPr lang="en-CA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5538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Data-flow-based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/>
              <a:t>Basic idea</a:t>
            </a:r>
            <a:r>
              <a:rPr lang="en-CA" sz="2800" dirty="0"/>
              <a:t>: test the connections between variable </a:t>
            </a:r>
            <a:r>
              <a:rPr lang="en-CA" sz="2800" b="1" dirty="0"/>
              <a:t>definitions </a:t>
            </a:r>
            <a:r>
              <a:rPr lang="en-CA" sz="2800" dirty="0"/>
              <a:t>(“write”) and variable </a:t>
            </a:r>
            <a:r>
              <a:rPr lang="en-CA" sz="2800" b="1" dirty="0"/>
              <a:t>uses </a:t>
            </a:r>
            <a:r>
              <a:rPr lang="en-CA" sz="2800" dirty="0"/>
              <a:t>(“read”)</a:t>
            </a:r>
          </a:p>
          <a:p>
            <a:r>
              <a:rPr lang="en-CA" sz="2800" dirty="0"/>
              <a:t>Starting point: </a:t>
            </a:r>
            <a:r>
              <a:rPr lang="en-CA" sz="2800" b="1" dirty="0"/>
              <a:t>variation of </a:t>
            </a:r>
            <a:r>
              <a:rPr lang="en-CA" sz="2800" dirty="0"/>
              <a:t>the control flow graph annotated with location of defined and used variables</a:t>
            </a:r>
          </a:p>
          <a:p>
            <a:pPr lvl="1"/>
            <a:r>
              <a:rPr lang="en-CA" sz="2400" dirty="0"/>
              <a:t>Set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def(n)</a:t>
            </a:r>
            <a:r>
              <a:rPr lang="en-CA" sz="2400" dirty="0"/>
              <a:t>: contains variables that are defined at node n (i.e., they are written)</a:t>
            </a:r>
          </a:p>
          <a:p>
            <a:pPr lvl="1"/>
            <a:r>
              <a:rPr lang="en-CA" sz="2400" dirty="0"/>
              <a:t>Set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use(n)</a:t>
            </a:r>
            <a:r>
              <a:rPr lang="en-CA" sz="2400" dirty="0"/>
              <a:t>: variables that are read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976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3314648" cy="3024336"/>
          </a:xfrm>
        </p:spPr>
        <p:txBody>
          <a:bodyPr/>
          <a:lstStyle/>
          <a:p>
            <a:r>
              <a:rPr lang="en-CA" sz="2400" dirty="0" smtClean="0"/>
              <a:t>L7,L8,L9: define objects and variables</a:t>
            </a:r>
          </a:p>
          <a:p>
            <a:r>
              <a:rPr lang="en-US" sz="2400" dirty="0" smtClean="0"/>
              <a:t>L16 variable </a:t>
            </a:r>
            <a:r>
              <a:rPr lang="en-US" sz="2400" dirty="0" err="1" smtClean="0"/>
              <a:t>i</a:t>
            </a:r>
            <a:r>
              <a:rPr lang="en-US" sz="2400" dirty="0" smtClean="0"/>
              <a:t> is both defined and used</a:t>
            </a:r>
          </a:p>
          <a:p>
            <a:r>
              <a:rPr lang="en-US" sz="2400" dirty="0" smtClean="0"/>
              <a:t>L21 </a:t>
            </a:r>
            <a:r>
              <a:rPr lang="en-US" sz="2400" dirty="0" smtClean="0"/>
              <a:t>day defined</a:t>
            </a:r>
          </a:p>
          <a:p>
            <a:r>
              <a:rPr lang="en-US" sz="2400" dirty="0" smtClean="0"/>
              <a:t>L22 and L25 </a:t>
            </a:r>
            <a:r>
              <a:rPr lang="en-US" sz="2400" dirty="0" smtClean="0"/>
              <a:t>day used</a:t>
            </a:r>
          </a:p>
          <a:p>
            <a:r>
              <a:rPr lang="en-US" sz="2400" dirty="0" smtClean="0"/>
              <a:t>Etc.</a:t>
            </a:r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7" name="TextBox 6"/>
          <p:cNvSpPr txBox="1"/>
          <p:nvPr/>
        </p:nvSpPr>
        <p:spPr>
          <a:xfrm>
            <a:off x="4286248" y="520086"/>
            <a:ext cx="4500594" cy="590931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CA" sz="900" dirty="0"/>
              <a:t>01. import </a:t>
            </a:r>
            <a:r>
              <a:rPr lang="en-CA" sz="900" dirty="0" err="1"/>
              <a:t>java.util</a:t>
            </a:r>
            <a:r>
              <a:rPr lang="en-CA" sz="900" dirty="0"/>
              <a:t>.*;</a:t>
            </a:r>
          </a:p>
          <a:p>
            <a:r>
              <a:rPr lang="en-CA" sz="900" dirty="0"/>
              <a:t>02. public class </a:t>
            </a:r>
            <a:r>
              <a:rPr lang="en-CA" sz="900" dirty="0" err="1"/>
              <a:t>CalendarTest</a:t>
            </a:r>
            <a:endParaRPr lang="en-CA" sz="900" dirty="0"/>
          </a:p>
          <a:p>
            <a:r>
              <a:rPr lang="en-CA" sz="900" dirty="0"/>
              <a:t>03. {</a:t>
            </a:r>
          </a:p>
          <a:p>
            <a:r>
              <a:rPr lang="en-CA" sz="900" dirty="0"/>
              <a:t>04. public static void main(String[] </a:t>
            </a:r>
            <a:r>
              <a:rPr lang="en-CA" sz="900" dirty="0" err="1"/>
              <a:t>args</a:t>
            </a:r>
            <a:r>
              <a:rPr lang="en-CA" sz="900" dirty="0"/>
              <a:t>)</a:t>
            </a:r>
          </a:p>
          <a:p>
            <a:r>
              <a:rPr lang="en-CA" sz="900" dirty="0"/>
              <a:t>05. {</a:t>
            </a:r>
          </a:p>
          <a:p>
            <a:r>
              <a:rPr lang="en-CA" sz="900" dirty="0"/>
              <a:t>06. // construct d as current date</a:t>
            </a:r>
          </a:p>
          <a:p>
            <a:r>
              <a:rPr lang="en-CA" sz="900" dirty="0"/>
              <a:t>07. </a:t>
            </a:r>
            <a:r>
              <a:rPr lang="en-CA" sz="900" dirty="0" err="1"/>
              <a:t>GregorianCalendar</a:t>
            </a:r>
            <a:r>
              <a:rPr lang="en-CA" sz="900" dirty="0"/>
              <a:t> d = new </a:t>
            </a:r>
            <a:r>
              <a:rPr lang="en-CA" sz="900" dirty="0" err="1"/>
              <a:t>GregorianCalendar</a:t>
            </a:r>
            <a:r>
              <a:rPr lang="en-CA" sz="900" dirty="0"/>
              <a:t>();</a:t>
            </a:r>
          </a:p>
          <a:p>
            <a:r>
              <a:rPr lang="en-CA" sz="900" dirty="0"/>
              <a:t>08. </a:t>
            </a:r>
            <a:r>
              <a:rPr lang="en-CA" sz="900" dirty="0" err="1"/>
              <a:t>int</a:t>
            </a:r>
            <a:r>
              <a:rPr lang="en-CA" sz="900" dirty="0"/>
              <a:t> today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);</a:t>
            </a:r>
          </a:p>
          <a:p>
            <a:r>
              <a:rPr lang="en-CA" sz="900" dirty="0"/>
              <a:t>09. </a:t>
            </a:r>
            <a:r>
              <a:rPr lang="en-CA" sz="900" dirty="0" err="1"/>
              <a:t>int</a:t>
            </a:r>
            <a:r>
              <a:rPr lang="en-CA" sz="900" dirty="0"/>
              <a:t> month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Calendar.MONTH</a:t>
            </a:r>
            <a:r>
              <a:rPr lang="en-CA" sz="900" dirty="0"/>
              <a:t>);</a:t>
            </a:r>
          </a:p>
          <a:p>
            <a:r>
              <a:rPr lang="en-CA" sz="900" dirty="0"/>
              <a:t>10. // set d to start date of the month</a:t>
            </a:r>
          </a:p>
          <a:p>
            <a:r>
              <a:rPr lang="en-CA" sz="900" dirty="0"/>
              <a:t>11. </a:t>
            </a:r>
            <a:r>
              <a:rPr lang="en-CA" sz="900" dirty="0" err="1"/>
              <a:t>d.set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, 1);</a:t>
            </a:r>
          </a:p>
          <a:p>
            <a:r>
              <a:rPr lang="en-CA" sz="900" dirty="0"/>
              <a:t>12. </a:t>
            </a:r>
            <a:r>
              <a:rPr lang="en-CA" sz="900" dirty="0" err="1"/>
              <a:t>int</a:t>
            </a:r>
            <a:r>
              <a:rPr lang="en-CA" sz="900" dirty="0"/>
              <a:t> weekday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Calendar.DAY_OF_WEEK</a:t>
            </a:r>
            <a:r>
              <a:rPr lang="en-CA" sz="900" dirty="0"/>
              <a:t>);</a:t>
            </a:r>
          </a:p>
          <a:p>
            <a:r>
              <a:rPr lang="en-CA" sz="900" dirty="0"/>
              <a:t>13. // print heading</a:t>
            </a:r>
          </a:p>
          <a:p>
            <a:r>
              <a:rPr lang="en-CA" sz="900" dirty="0"/>
              <a:t>14. </a:t>
            </a:r>
            <a:r>
              <a:rPr lang="en-CA" sz="900" dirty="0" err="1"/>
              <a:t>System.out.println</a:t>
            </a:r>
            <a:r>
              <a:rPr lang="en-CA" sz="900" dirty="0"/>
              <a:t>("Sun Mon Tue Wed Thu Fri Sat");</a:t>
            </a:r>
          </a:p>
          <a:p>
            <a:r>
              <a:rPr lang="en-CA" sz="900" dirty="0"/>
              <a:t>15. // indent first line of calendar</a:t>
            </a:r>
          </a:p>
          <a:p>
            <a:r>
              <a:rPr lang="en-CA" sz="900" dirty="0"/>
              <a:t>16. for (</a:t>
            </a:r>
            <a:r>
              <a:rPr lang="en-CA" sz="900" dirty="0" err="1"/>
              <a:t>int</a:t>
            </a:r>
            <a:r>
              <a:rPr lang="en-CA" sz="900" dirty="0"/>
              <a:t> </a:t>
            </a:r>
            <a:r>
              <a:rPr lang="en-CA" sz="900" dirty="0" err="1"/>
              <a:t>i</a:t>
            </a:r>
            <a:r>
              <a:rPr lang="en-CA" sz="900" dirty="0"/>
              <a:t> = </a:t>
            </a:r>
            <a:r>
              <a:rPr lang="en-CA" sz="900" dirty="0" err="1"/>
              <a:t>Calendar.SUNDAY</a:t>
            </a:r>
            <a:r>
              <a:rPr lang="en-CA" sz="900" dirty="0"/>
              <a:t>; </a:t>
            </a:r>
            <a:r>
              <a:rPr lang="en-CA" sz="900" dirty="0" err="1"/>
              <a:t>i</a:t>
            </a:r>
            <a:r>
              <a:rPr lang="en-CA" sz="900" dirty="0"/>
              <a:t> &lt; weekday; </a:t>
            </a:r>
            <a:r>
              <a:rPr lang="en-CA" sz="900" dirty="0" err="1"/>
              <a:t>i</a:t>
            </a:r>
            <a:r>
              <a:rPr lang="en-CA" sz="900" dirty="0"/>
              <a:t>++ )</a:t>
            </a:r>
          </a:p>
          <a:p>
            <a:r>
              <a:rPr lang="en-CA" sz="900" dirty="0"/>
              <a:t>17. </a:t>
            </a:r>
            <a:r>
              <a:rPr lang="en-CA" sz="900" dirty="0" err="1"/>
              <a:t>System.out.print</a:t>
            </a:r>
            <a:r>
              <a:rPr lang="en-CA" sz="900" dirty="0"/>
              <a:t>(" ");</a:t>
            </a:r>
          </a:p>
          <a:p>
            <a:r>
              <a:rPr lang="en-CA" sz="900" dirty="0"/>
              <a:t>18. do</a:t>
            </a:r>
          </a:p>
          <a:p>
            <a:r>
              <a:rPr lang="en-CA" sz="900" dirty="0"/>
              <a:t>19. {</a:t>
            </a:r>
          </a:p>
          <a:p>
            <a:r>
              <a:rPr lang="en-CA" sz="900" dirty="0"/>
              <a:t>20. // print day</a:t>
            </a:r>
          </a:p>
          <a:p>
            <a:r>
              <a:rPr lang="en-CA" sz="900" dirty="0"/>
              <a:t>21. </a:t>
            </a:r>
            <a:r>
              <a:rPr lang="en-CA" sz="900" dirty="0" err="1"/>
              <a:t>int</a:t>
            </a:r>
            <a:r>
              <a:rPr lang="en-CA" sz="900" dirty="0"/>
              <a:t> 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);</a:t>
            </a:r>
          </a:p>
          <a:p>
            <a:r>
              <a:rPr lang="en-CA" sz="900" dirty="0"/>
              <a:t>22. if (day &lt; 10) </a:t>
            </a:r>
            <a:r>
              <a:rPr lang="en-CA" sz="900" dirty="0" err="1"/>
              <a:t>System.out.print</a:t>
            </a:r>
            <a:r>
              <a:rPr lang="en-CA" sz="900" dirty="0"/>
              <a:t>(" ");</a:t>
            </a:r>
          </a:p>
          <a:p>
            <a:r>
              <a:rPr lang="en-CA" sz="900" dirty="0"/>
              <a:t>23. </a:t>
            </a:r>
            <a:r>
              <a:rPr lang="en-CA" sz="900" dirty="0" err="1"/>
              <a:t>System.out.print</a:t>
            </a:r>
            <a:r>
              <a:rPr lang="en-CA" sz="900" dirty="0"/>
              <a:t>(day);</a:t>
            </a:r>
          </a:p>
          <a:p>
            <a:r>
              <a:rPr lang="en-CA" sz="900" dirty="0"/>
              <a:t>24. // mark current day with *</a:t>
            </a:r>
          </a:p>
          <a:p>
            <a:r>
              <a:rPr lang="en-CA" sz="900" dirty="0"/>
              <a:t>25. if (day == today)</a:t>
            </a:r>
          </a:p>
          <a:p>
            <a:r>
              <a:rPr lang="en-CA" sz="900" dirty="0"/>
              <a:t>26. </a:t>
            </a:r>
            <a:r>
              <a:rPr lang="en-CA" sz="900" dirty="0" err="1"/>
              <a:t>System.out.print</a:t>
            </a:r>
            <a:r>
              <a:rPr lang="en-CA" sz="900" dirty="0"/>
              <a:t>("* ");</a:t>
            </a:r>
          </a:p>
          <a:p>
            <a:r>
              <a:rPr lang="en-CA" sz="900" dirty="0"/>
              <a:t>27. else</a:t>
            </a:r>
          </a:p>
          <a:p>
            <a:r>
              <a:rPr lang="en-CA" sz="900" dirty="0"/>
              <a:t>28. </a:t>
            </a:r>
            <a:r>
              <a:rPr lang="en-CA" sz="900" dirty="0" err="1"/>
              <a:t>System.out.print</a:t>
            </a:r>
            <a:r>
              <a:rPr lang="en-CA" sz="900" dirty="0"/>
              <a:t>(" ");</a:t>
            </a:r>
          </a:p>
          <a:p>
            <a:r>
              <a:rPr lang="en-CA" sz="900" dirty="0"/>
              <a:t>29. // start a new line after every Saturday</a:t>
            </a:r>
          </a:p>
          <a:p>
            <a:r>
              <a:rPr lang="en-CA" sz="900" dirty="0"/>
              <a:t>30. if (weekday == </a:t>
            </a:r>
            <a:r>
              <a:rPr lang="en-CA" sz="900" dirty="0" err="1"/>
              <a:t>Calendar.SATURDAY</a:t>
            </a:r>
            <a:r>
              <a:rPr lang="en-CA" sz="900" dirty="0"/>
              <a:t>)</a:t>
            </a:r>
          </a:p>
          <a:p>
            <a:r>
              <a:rPr lang="en-CA" sz="900" dirty="0"/>
              <a:t>31. </a:t>
            </a:r>
            <a:r>
              <a:rPr lang="en-CA" sz="900" dirty="0" err="1"/>
              <a:t>System.out.println</a:t>
            </a:r>
            <a:r>
              <a:rPr lang="en-CA" sz="900" dirty="0"/>
              <a:t>();</a:t>
            </a:r>
          </a:p>
          <a:p>
            <a:r>
              <a:rPr lang="en-CA" sz="900" dirty="0"/>
              <a:t>32. // advance d to the next day</a:t>
            </a:r>
          </a:p>
          <a:p>
            <a:r>
              <a:rPr lang="en-CA" sz="900" dirty="0"/>
              <a:t>33. </a:t>
            </a:r>
            <a:r>
              <a:rPr lang="en-CA" sz="900" dirty="0" err="1"/>
              <a:t>d.add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, 1);</a:t>
            </a:r>
          </a:p>
          <a:p>
            <a:r>
              <a:rPr lang="en-CA" sz="900" dirty="0"/>
              <a:t>34. weekday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Calendar.DAY_OF_WEEK</a:t>
            </a:r>
            <a:r>
              <a:rPr lang="en-CA" sz="900" dirty="0"/>
              <a:t>);</a:t>
            </a:r>
          </a:p>
          <a:p>
            <a:r>
              <a:rPr lang="en-CA" sz="900" dirty="0"/>
              <a:t>35. }</a:t>
            </a:r>
          </a:p>
          <a:p>
            <a:r>
              <a:rPr lang="en-CA" sz="900" dirty="0"/>
              <a:t>36. while (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Calendar.MONTH</a:t>
            </a:r>
            <a:r>
              <a:rPr lang="en-CA" sz="900" dirty="0"/>
              <a:t>) == month);</a:t>
            </a:r>
          </a:p>
          <a:p>
            <a:r>
              <a:rPr lang="en-CA" sz="900" dirty="0"/>
              <a:t>37. // the loop exits when d is day 1 of the next month</a:t>
            </a:r>
          </a:p>
          <a:p>
            <a:r>
              <a:rPr lang="en-CA" sz="900" dirty="0"/>
              <a:t>38. // print final end of line if necessary</a:t>
            </a:r>
          </a:p>
          <a:p>
            <a:r>
              <a:rPr lang="en-CA" sz="900" dirty="0"/>
              <a:t>39. if (weekday != </a:t>
            </a:r>
            <a:r>
              <a:rPr lang="en-CA" sz="900" dirty="0" err="1"/>
              <a:t>Calendar.SUNDAY</a:t>
            </a:r>
            <a:r>
              <a:rPr lang="en-CA" sz="900" dirty="0"/>
              <a:t>)</a:t>
            </a:r>
          </a:p>
          <a:p>
            <a:r>
              <a:rPr lang="en-CA" sz="900" dirty="0"/>
              <a:t>40. </a:t>
            </a:r>
            <a:r>
              <a:rPr lang="en-CA" sz="900" dirty="0" err="1"/>
              <a:t>System.out.println</a:t>
            </a:r>
            <a:r>
              <a:rPr lang="en-CA" sz="900" dirty="0"/>
              <a:t>();</a:t>
            </a:r>
          </a:p>
          <a:p>
            <a:r>
              <a:rPr lang="en-CA" sz="900" dirty="0"/>
              <a:t>41. }</a:t>
            </a:r>
          </a:p>
          <a:p>
            <a:r>
              <a:rPr lang="en-CA" sz="900" dirty="0"/>
              <a:t>42.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6248" y="500042"/>
            <a:ext cx="4500594" cy="590931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CA" sz="900" dirty="0"/>
              <a:t>01. import </a:t>
            </a:r>
            <a:r>
              <a:rPr lang="en-CA" sz="900" dirty="0" err="1"/>
              <a:t>java.util</a:t>
            </a:r>
            <a:r>
              <a:rPr lang="en-CA" sz="900" dirty="0"/>
              <a:t>.*;</a:t>
            </a:r>
          </a:p>
          <a:p>
            <a:r>
              <a:rPr lang="en-CA" sz="900" dirty="0"/>
              <a:t>02. public class </a:t>
            </a:r>
            <a:r>
              <a:rPr lang="en-CA" sz="900" dirty="0" err="1"/>
              <a:t>CalendarTest</a:t>
            </a:r>
            <a:endParaRPr lang="en-CA" sz="900" dirty="0"/>
          </a:p>
          <a:p>
            <a:r>
              <a:rPr lang="en-CA" sz="900" dirty="0"/>
              <a:t>03. {</a:t>
            </a:r>
          </a:p>
          <a:p>
            <a:r>
              <a:rPr lang="en-CA" sz="900" dirty="0"/>
              <a:t>04. public static void main(String[] </a:t>
            </a:r>
            <a:r>
              <a:rPr lang="en-CA" sz="900" dirty="0" err="1"/>
              <a:t>args</a:t>
            </a:r>
            <a:r>
              <a:rPr lang="en-CA" sz="900" dirty="0"/>
              <a:t>)</a:t>
            </a:r>
          </a:p>
          <a:p>
            <a:r>
              <a:rPr lang="en-CA" sz="900" dirty="0"/>
              <a:t>05. {</a:t>
            </a:r>
          </a:p>
          <a:p>
            <a:r>
              <a:rPr lang="en-CA" sz="900" dirty="0"/>
              <a:t>06. // construct d as current date</a:t>
            </a:r>
          </a:p>
          <a:p>
            <a:r>
              <a:rPr lang="en-CA" sz="900" dirty="0"/>
              <a:t>07. </a:t>
            </a:r>
            <a:r>
              <a:rPr lang="en-CA" sz="900" dirty="0" err="1"/>
              <a:t>GregorianCalendar</a:t>
            </a:r>
            <a:r>
              <a:rPr lang="en-CA" sz="900" dirty="0"/>
              <a:t> d = new </a:t>
            </a:r>
            <a:r>
              <a:rPr lang="en-CA" sz="900" dirty="0" err="1"/>
              <a:t>GregorianCalendar</a:t>
            </a:r>
            <a:r>
              <a:rPr lang="en-CA" sz="900" dirty="0"/>
              <a:t>();</a:t>
            </a:r>
          </a:p>
          <a:p>
            <a:r>
              <a:rPr lang="en-CA" sz="900" dirty="0"/>
              <a:t>08. </a:t>
            </a:r>
            <a:r>
              <a:rPr lang="en-CA" sz="900" dirty="0" err="1"/>
              <a:t>int</a:t>
            </a:r>
            <a:r>
              <a:rPr lang="en-CA" sz="900" dirty="0"/>
              <a:t> today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);</a:t>
            </a:r>
          </a:p>
          <a:p>
            <a:r>
              <a:rPr lang="en-CA" sz="900" dirty="0"/>
              <a:t>09. </a:t>
            </a:r>
            <a:r>
              <a:rPr lang="en-CA" sz="900" dirty="0" err="1"/>
              <a:t>int</a:t>
            </a:r>
            <a:r>
              <a:rPr lang="en-CA" sz="900" dirty="0"/>
              <a:t> month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Calendar.MONTH</a:t>
            </a:r>
            <a:r>
              <a:rPr lang="en-CA" sz="900" dirty="0"/>
              <a:t>);</a:t>
            </a:r>
          </a:p>
          <a:p>
            <a:r>
              <a:rPr lang="en-CA" sz="900" dirty="0"/>
              <a:t>10. // set d to start date of the month</a:t>
            </a:r>
          </a:p>
          <a:p>
            <a:r>
              <a:rPr lang="en-CA" sz="900" dirty="0"/>
              <a:t>11. </a:t>
            </a:r>
            <a:r>
              <a:rPr lang="en-CA" sz="900" dirty="0" err="1"/>
              <a:t>d.set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, 1);</a:t>
            </a:r>
          </a:p>
          <a:p>
            <a:r>
              <a:rPr lang="en-CA" sz="900" dirty="0"/>
              <a:t>12. </a:t>
            </a:r>
            <a:r>
              <a:rPr lang="en-CA" sz="900" dirty="0" err="1"/>
              <a:t>int</a:t>
            </a:r>
            <a:r>
              <a:rPr lang="en-CA" sz="900" dirty="0"/>
              <a:t> weekday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Calendar.DAY_OF_WEEK</a:t>
            </a:r>
            <a:r>
              <a:rPr lang="en-CA" sz="900" dirty="0"/>
              <a:t>);</a:t>
            </a:r>
          </a:p>
          <a:p>
            <a:r>
              <a:rPr lang="en-CA" sz="900" dirty="0"/>
              <a:t>13. // print heading</a:t>
            </a:r>
          </a:p>
          <a:p>
            <a:r>
              <a:rPr lang="en-CA" sz="900" dirty="0"/>
              <a:t>14. </a:t>
            </a:r>
            <a:r>
              <a:rPr lang="en-CA" sz="900" dirty="0" err="1"/>
              <a:t>System.out.println</a:t>
            </a:r>
            <a:r>
              <a:rPr lang="en-CA" sz="900" dirty="0"/>
              <a:t>("Sun Mon Tue Wed Thu Fri Sat");</a:t>
            </a:r>
          </a:p>
          <a:p>
            <a:r>
              <a:rPr lang="en-CA" sz="900" dirty="0"/>
              <a:t>15. // indent first line of calendar</a:t>
            </a:r>
          </a:p>
          <a:p>
            <a:r>
              <a:rPr lang="en-CA" sz="900" dirty="0">
                <a:solidFill>
                  <a:srgbClr val="C00000"/>
                </a:solidFill>
              </a:rPr>
              <a:t>16. for (</a:t>
            </a:r>
            <a:r>
              <a:rPr lang="en-CA" sz="900" dirty="0" err="1">
                <a:solidFill>
                  <a:srgbClr val="C00000"/>
                </a:solidFill>
              </a:rPr>
              <a:t>int</a:t>
            </a:r>
            <a:r>
              <a:rPr lang="en-CA" sz="900" dirty="0">
                <a:solidFill>
                  <a:srgbClr val="C00000"/>
                </a:solidFill>
              </a:rPr>
              <a:t> </a:t>
            </a:r>
            <a:r>
              <a:rPr lang="en-CA" sz="900" dirty="0" err="1">
                <a:solidFill>
                  <a:srgbClr val="C00000"/>
                </a:solidFill>
              </a:rPr>
              <a:t>i</a:t>
            </a:r>
            <a:r>
              <a:rPr lang="en-CA" sz="900" dirty="0">
                <a:solidFill>
                  <a:srgbClr val="C00000"/>
                </a:solidFill>
              </a:rPr>
              <a:t> = </a:t>
            </a:r>
            <a:r>
              <a:rPr lang="en-CA" sz="900" dirty="0" err="1">
                <a:solidFill>
                  <a:srgbClr val="C00000"/>
                </a:solidFill>
              </a:rPr>
              <a:t>Calendar.SUNDAY</a:t>
            </a:r>
            <a:r>
              <a:rPr lang="en-CA" sz="900" dirty="0">
                <a:solidFill>
                  <a:srgbClr val="C00000"/>
                </a:solidFill>
              </a:rPr>
              <a:t>; </a:t>
            </a:r>
            <a:r>
              <a:rPr lang="en-CA" sz="900" dirty="0" err="1">
                <a:solidFill>
                  <a:srgbClr val="C00000"/>
                </a:solidFill>
              </a:rPr>
              <a:t>i</a:t>
            </a:r>
            <a:r>
              <a:rPr lang="en-CA" sz="900" dirty="0">
                <a:solidFill>
                  <a:srgbClr val="C00000"/>
                </a:solidFill>
              </a:rPr>
              <a:t> &lt; weekday; </a:t>
            </a:r>
            <a:r>
              <a:rPr lang="en-CA" sz="900" dirty="0" err="1">
                <a:solidFill>
                  <a:srgbClr val="C00000"/>
                </a:solidFill>
              </a:rPr>
              <a:t>i</a:t>
            </a:r>
            <a:r>
              <a:rPr lang="en-CA" sz="900" dirty="0">
                <a:solidFill>
                  <a:srgbClr val="C00000"/>
                </a:solidFill>
              </a:rPr>
              <a:t>++ )</a:t>
            </a:r>
          </a:p>
          <a:p>
            <a:r>
              <a:rPr lang="en-CA" sz="900" dirty="0"/>
              <a:t>17. </a:t>
            </a:r>
            <a:r>
              <a:rPr lang="en-CA" sz="900" dirty="0" err="1"/>
              <a:t>System.out.print</a:t>
            </a:r>
            <a:r>
              <a:rPr lang="en-CA" sz="900" dirty="0"/>
              <a:t>(" ");</a:t>
            </a:r>
          </a:p>
          <a:p>
            <a:r>
              <a:rPr lang="en-CA" sz="900" dirty="0"/>
              <a:t>18. do</a:t>
            </a:r>
          </a:p>
          <a:p>
            <a:r>
              <a:rPr lang="en-CA" sz="900" dirty="0"/>
              <a:t>19. {</a:t>
            </a:r>
          </a:p>
          <a:p>
            <a:r>
              <a:rPr lang="en-CA" sz="900" dirty="0"/>
              <a:t>20. // print day</a:t>
            </a:r>
          </a:p>
          <a:p>
            <a:r>
              <a:rPr lang="en-CA" sz="900" dirty="0"/>
              <a:t>21. </a:t>
            </a:r>
            <a:r>
              <a:rPr lang="en-CA" sz="900" dirty="0" err="1"/>
              <a:t>int</a:t>
            </a:r>
            <a:r>
              <a:rPr lang="en-CA" sz="900" dirty="0"/>
              <a:t> 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);</a:t>
            </a:r>
          </a:p>
          <a:p>
            <a:r>
              <a:rPr lang="en-CA" sz="900" dirty="0">
                <a:solidFill>
                  <a:srgbClr val="C00000"/>
                </a:solidFill>
              </a:rPr>
              <a:t>22. if (day &lt; 10) </a:t>
            </a:r>
            <a:r>
              <a:rPr lang="en-CA" sz="900" dirty="0" err="1">
                <a:solidFill>
                  <a:srgbClr val="C00000"/>
                </a:solidFill>
              </a:rPr>
              <a:t>System.out.print</a:t>
            </a:r>
            <a:r>
              <a:rPr lang="en-CA" sz="900" dirty="0">
                <a:solidFill>
                  <a:srgbClr val="C00000"/>
                </a:solidFill>
              </a:rPr>
              <a:t>(" ");</a:t>
            </a:r>
          </a:p>
          <a:p>
            <a:r>
              <a:rPr lang="en-CA" sz="900" dirty="0"/>
              <a:t>23. </a:t>
            </a:r>
            <a:r>
              <a:rPr lang="en-CA" sz="900" dirty="0" err="1"/>
              <a:t>System.out.print</a:t>
            </a:r>
            <a:r>
              <a:rPr lang="en-CA" sz="900" dirty="0"/>
              <a:t>(day);</a:t>
            </a:r>
          </a:p>
          <a:p>
            <a:r>
              <a:rPr lang="en-CA" sz="900" dirty="0"/>
              <a:t>24. // mark current day with *</a:t>
            </a:r>
          </a:p>
          <a:p>
            <a:r>
              <a:rPr lang="en-CA" sz="900" dirty="0">
                <a:solidFill>
                  <a:srgbClr val="C00000"/>
                </a:solidFill>
              </a:rPr>
              <a:t>25. if (day == today)</a:t>
            </a:r>
          </a:p>
          <a:p>
            <a:r>
              <a:rPr lang="en-CA" sz="900" dirty="0"/>
              <a:t>26. </a:t>
            </a:r>
            <a:r>
              <a:rPr lang="en-CA" sz="900" dirty="0" err="1"/>
              <a:t>System.out.print</a:t>
            </a:r>
            <a:r>
              <a:rPr lang="en-CA" sz="900" dirty="0"/>
              <a:t>("* ");</a:t>
            </a:r>
          </a:p>
          <a:p>
            <a:r>
              <a:rPr lang="en-CA" sz="900" dirty="0"/>
              <a:t>27. else</a:t>
            </a:r>
          </a:p>
          <a:p>
            <a:r>
              <a:rPr lang="en-CA" sz="900" dirty="0"/>
              <a:t>28. </a:t>
            </a:r>
            <a:r>
              <a:rPr lang="en-CA" sz="900" dirty="0" err="1"/>
              <a:t>System.out.print</a:t>
            </a:r>
            <a:r>
              <a:rPr lang="en-CA" sz="900" dirty="0"/>
              <a:t>(" ");</a:t>
            </a:r>
          </a:p>
          <a:p>
            <a:r>
              <a:rPr lang="en-CA" sz="900" dirty="0"/>
              <a:t>29. // start a new line after every Saturday</a:t>
            </a:r>
          </a:p>
          <a:p>
            <a:r>
              <a:rPr lang="en-CA" sz="900" dirty="0">
                <a:solidFill>
                  <a:srgbClr val="C00000"/>
                </a:solidFill>
              </a:rPr>
              <a:t>30. if (weekday == </a:t>
            </a:r>
            <a:r>
              <a:rPr lang="en-CA" sz="900" dirty="0" err="1">
                <a:solidFill>
                  <a:srgbClr val="C00000"/>
                </a:solidFill>
              </a:rPr>
              <a:t>Calendar.SATURDAY</a:t>
            </a:r>
            <a:r>
              <a:rPr lang="en-CA" sz="900" dirty="0">
                <a:solidFill>
                  <a:srgbClr val="C00000"/>
                </a:solidFill>
              </a:rPr>
              <a:t>)</a:t>
            </a:r>
          </a:p>
          <a:p>
            <a:r>
              <a:rPr lang="en-CA" sz="900" dirty="0"/>
              <a:t>31. </a:t>
            </a:r>
            <a:r>
              <a:rPr lang="en-CA" sz="900" dirty="0" err="1"/>
              <a:t>System.out.println</a:t>
            </a:r>
            <a:r>
              <a:rPr lang="en-CA" sz="900" dirty="0"/>
              <a:t>();</a:t>
            </a:r>
          </a:p>
          <a:p>
            <a:r>
              <a:rPr lang="en-CA" sz="900" dirty="0"/>
              <a:t>32. // advance d to the next day</a:t>
            </a:r>
          </a:p>
          <a:p>
            <a:r>
              <a:rPr lang="en-CA" sz="900" dirty="0"/>
              <a:t>33. </a:t>
            </a:r>
            <a:r>
              <a:rPr lang="en-CA" sz="900" dirty="0" err="1"/>
              <a:t>d.add</a:t>
            </a:r>
            <a:r>
              <a:rPr lang="en-CA" sz="900" dirty="0"/>
              <a:t>(</a:t>
            </a:r>
            <a:r>
              <a:rPr lang="en-CA" sz="900" dirty="0" err="1"/>
              <a:t>Calendar.DAY_OF_MONTH</a:t>
            </a:r>
            <a:r>
              <a:rPr lang="en-CA" sz="900" dirty="0"/>
              <a:t>, 1);</a:t>
            </a:r>
          </a:p>
          <a:p>
            <a:r>
              <a:rPr lang="en-CA" sz="900" dirty="0"/>
              <a:t>34. weekday = </a:t>
            </a:r>
            <a:r>
              <a:rPr lang="en-CA" sz="900" dirty="0" err="1"/>
              <a:t>d.get</a:t>
            </a:r>
            <a:r>
              <a:rPr lang="en-CA" sz="900" dirty="0"/>
              <a:t>(</a:t>
            </a:r>
            <a:r>
              <a:rPr lang="en-CA" sz="900" dirty="0" err="1"/>
              <a:t>Calendar.DAY_OF_WEEK</a:t>
            </a:r>
            <a:r>
              <a:rPr lang="en-CA" sz="900" dirty="0"/>
              <a:t>);</a:t>
            </a:r>
          </a:p>
          <a:p>
            <a:r>
              <a:rPr lang="en-CA" sz="900" dirty="0"/>
              <a:t>35. }</a:t>
            </a:r>
          </a:p>
          <a:p>
            <a:r>
              <a:rPr lang="en-CA" sz="900" dirty="0">
                <a:solidFill>
                  <a:srgbClr val="C00000"/>
                </a:solidFill>
              </a:rPr>
              <a:t>36. while (</a:t>
            </a:r>
            <a:r>
              <a:rPr lang="en-CA" sz="900" dirty="0" err="1">
                <a:solidFill>
                  <a:srgbClr val="C00000"/>
                </a:solidFill>
              </a:rPr>
              <a:t>d.get</a:t>
            </a:r>
            <a:r>
              <a:rPr lang="en-CA" sz="900" dirty="0">
                <a:solidFill>
                  <a:srgbClr val="C00000"/>
                </a:solidFill>
              </a:rPr>
              <a:t>(</a:t>
            </a:r>
            <a:r>
              <a:rPr lang="en-CA" sz="900" dirty="0" err="1">
                <a:solidFill>
                  <a:srgbClr val="C00000"/>
                </a:solidFill>
              </a:rPr>
              <a:t>Calendar.MONTH</a:t>
            </a:r>
            <a:r>
              <a:rPr lang="en-CA" sz="900" dirty="0">
                <a:solidFill>
                  <a:srgbClr val="C00000"/>
                </a:solidFill>
              </a:rPr>
              <a:t>) == month);</a:t>
            </a:r>
          </a:p>
          <a:p>
            <a:r>
              <a:rPr lang="en-CA" sz="900" dirty="0"/>
              <a:t>37. // the loop exits when d is day 1 of the next month</a:t>
            </a:r>
          </a:p>
          <a:p>
            <a:r>
              <a:rPr lang="en-CA" sz="900" dirty="0"/>
              <a:t>38. // print final end of line if necessary</a:t>
            </a:r>
          </a:p>
          <a:p>
            <a:r>
              <a:rPr lang="en-CA" sz="900" dirty="0">
                <a:solidFill>
                  <a:srgbClr val="C00000"/>
                </a:solidFill>
              </a:rPr>
              <a:t>39. if (weekday != </a:t>
            </a:r>
            <a:r>
              <a:rPr lang="en-CA" sz="900" dirty="0" err="1">
                <a:solidFill>
                  <a:srgbClr val="C00000"/>
                </a:solidFill>
              </a:rPr>
              <a:t>Calendar.SUNDAY</a:t>
            </a:r>
            <a:r>
              <a:rPr lang="en-CA" sz="900" dirty="0">
                <a:solidFill>
                  <a:srgbClr val="C00000"/>
                </a:solidFill>
              </a:rPr>
              <a:t>)</a:t>
            </a:r>
          </a:p>
          <a:p>
            <a:r>
              <a:rPr lang="en-CA" sz="900" dirty="0"/>
              <a:t>40. </a:t>
            </a:r>
            <a:r>
              <a:rPr lang="en-CA" sz="900" dirty="0" err="1"/>
              <a:t>System.out.println</a:t>
            </a:r>
            <a:r>
              <a:rPr lang="en-CA" sz="900" dirty="0"/>
              <a:t>();</a:t>
            </a:r>
          </a:p>
          <a:p>
            <a:r>
              <a:rPr lang="en-CA" sz="900" dirty="0"/>
              <a:t>41. }</a:t>
            </a:r>
          </a:p>
          <a:p>
            <a:r>
              <a:rPr lang="en-CA" sz="900" dirty="0"/>
              <a:t>42.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7732" y="4533569"/>
            <a:ext cx="3397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There is a possibility in some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programs that a “used” value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is modified somewhere on the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way between “</a:t>
            </a:r>
            <a:r>
              <a:rPr lang="en-US" sz="1600" dirty="0" err="1" smtClean="0">
                <a:solidFill>
                  <a:srgbClr val="FF0000"/>
                </a:solidFill>
              </a:rPr>
              <a:t>def</a:t>
            </a:r>
            <a:r>
              <a:rPr lang="en-US" sz="1600" dirty="0" smtClean="0">
                <a:solidFill>
                  <a:srgbClr val="FF0000"/>
                </a:solidFill>
              </a:rPr>
              <a:t>” and “use”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and that may cause a program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failure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36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DA6C2-87DD-4FB4-8679-E24A5C8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Data </a:t>
            </a:r>
            <a:r>
              <a:rPr lang="en-US" dirty="0"/>
              <a:t>Flow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85210-9931-4CFA-B8A8-8FD1786C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see the need for data-flow-based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269067-34AF-4B27-9B6F-0BF490F3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099280-470F-4B4C-9B49-25327B6A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8DFD462-3840-408E-B3ED-B530DE30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204864"/>
            <a:ext cx="3328684" cy="157435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A71146-8619-4C42-A3C5-12C84E38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9040"/>
            <a:ext cx="4244203" cy="230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b="0" kern="0" dirty="0"/>
              <a:t>Here is a MC/DC-adequate test set </a:t>
            </a:r>
          </a:p>
          <a:p>
            <a:pPr lvl="1">
              <a:spcBef>
                <a:spcPct val="0"/>
              </a:spcBef>
              <a:buSzTx/>
              <a:buFontTx/>
              <a:buChar char="•"/>
            </a:pPr>
            <a:r>
              <a:rPr lang="en-US" sz="2000" b="0" kern="0" dirty="0"/>
              <a:t>i.e., coverage=100%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kern="0" dirty="0" smtClean="0">
                <a:solidFill>
                  <a:srgbClr val="FF0000"/>
                </a:solidFill>
              </a:rPr>
              <a:t>Exercise: </a:t>
            </a:r>
            <a:r>
              <a:rPr lang="en-US" sz="2400" b="0" kern="0" dirty="0" smtClean="0"/>
              <a:t>Verify </a:t>
            </a:r>
            <a:r>
              <a:rPr lang="en-US" sz="2400" b="0" kern="0" dirty="0"/>
              <a:t>that it is MC/DC-adequate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8008" y="571076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 where the value for x is defined and then used may belong to different paths not traversed by the test suite  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240081"/>
            <a:ext cx="3672408" cy="295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3:  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z=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(x&lt;&gt;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pl-PL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z=z+y;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z=z-y;</a:t>
            </a:r>
          </a:p>
          <a:p>
            <a:pPr lvl="0">
              <a:spcBef>
                <a:spcPct val="30000"/>
              </a:spcBef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 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(y&lt;&gt;</a:t>
            </a:r>
            <a:r>
              <a:rPr lang="pl-PL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 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z=z/x;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   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z=z*x;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  </a:t>
            </a:r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13: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180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10873</TotalTime>
  <Words>4575</Words>
  <Application>Microsoft Office PowerPoint</Application>
  <PresentationFormat>On-screen Show (4:3)</PresentationFormat>
  <Paragraphs>710</Paragraphs>
  <Slides>58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Arial Unicode MS</vt:lpstr>
      <vt:lpstr>Arial-ItalicMT</vt:lpstr>
      <vt:lpstr>ArialMT</vt:lpstr>
      <vt:lpstr>ＡＲ古印体Ｂ</vt:lpstr>
      <vt:lpstr>HGあかね平成丸ｺﾞｼｯｸ体W8-S</vt:lpstr>
      <vt:lpstr>ＭＳ Ｐゴシック</vt:lpstr>
      <vt:lpstr>ＭＳ Ｐ明朝</vt:lpstr>
      <vt:lpstr>MS UI Gothic</vt:lpstr>
      <vt:lpstr>リュウミンL-KL</vt:lpstr>
      <vt:lpstr>Arial</vt:lpstr>
      <vt:lpstr>Arial Rounded MT Bold</vt:lpstr>
      <vt:lpstr>Courier New</vt:lpstr>
      <vt:lpstr>Tahoma</vt:lpstr>
      <vt:lpstr>Times New Roman</vt:lpstr>
      <vt:lpstr>Wingdings</vt:lpstr>
      <vt:lpstr>UofC_template</vt:lpstr>
      <vt:lpstr>Equation</vt:lpstr>
      <vt:lpstr>SENG 438 Software Testing, Reliability &amp; Quality</vt:lpstr>
      <vt:lpstr>Contents</vt:lpstr>
      <vt:lpstr>What We’ve Learnt So Far?</vt:lpstr>
      <vt:lpstr>Section 4</vt:lpstr>
      <vt:lpstr>Motivation</vt:lpstr>
      <vt:lpstr>Data Flow: What is?</vt:lpstr>
      <vt:lpstr>Data-flow-based Testing</vt:lpstr>
      <vt:lpstr>Example 1</vt:lpstr>
      <vt:lpstr>Need for Data Flow Testing</vt:lpstr>
      <vt:lpstr>Need for Data Flow Testing</vt:lpstr>
      <vt:lpstr>Need for Data Flow Testing</vt:lpstr>
      <vt:lpstr>Data Flow Analysis - Definition</vt:lpstr>
      <vt:lpstr>Data Flow Analysis - Example</vt:lpstr>
      <vt:lpstr>Def and Use</vt:lpstr>
      <vt:lpstr>Def and Use Path</vt:lpstr>
      <vt:lpstr>Def and Use Coverage</vt:lpstr>
      <vt:lpstr>All-Defs Coverage Example</vt:lpstr>
      <vt:lpstr>Def and Use Coverage</vt:lpstr>
      <vt:lpstr>All-Uses Coverage Example</vt:lpstr>
      <vt:lpstr>Def and Use Coverage</vt:lpstr>
      <vt:lpstr>All-Du-Path Coverage Example</vt:lpstr>
      <vt:lpstr>Exercise: Def and Use</vt:lpstr>
      <vt:lpstr>Exercise: Reach</vt:lpstr>
      <vt:lpstr>Exercise: Def and Use Pairs</vt:lpstr>
      <vt:lpstr>Data Flow Based Testing</vt:lpstr>
      <vt:lpstr>Data Flow Based Testing</vt:lpstr>
      <vt:lpstr>Data Flow Graph (DFG): Example</vt:lpstr>
      <vt:lpstr>Definition-clear (def-clear) Path</vt:lpstr>
      <vt:lpstr>Definition-clear (def-clear) Path</vt:lpstr>
      <vt:lpstr>Example 2: Def-clear Path </vt:lpstr>
      <vt:lpstr>Example 2: Def-use Pairs</vt:lpstr>
      <vt:lpstr>Example 2: Def-use Measure</vt:lpstr>
      <vt:lpstr>Example 2: Def-use Measure</vt:lpstr>
      <vt:lpstr>Example 2: Def-use Measure</vt:lpstr>
      <vt:lpstr>Example 2: Answer</vt:lpstr>
      <vt:lpstr>Data-flow Coverage Measure</vt:lpstr>
      <vt:lpstr>Data-flow Coverage: Example</vt:lpstr>
      <vt:lpstr>All-uses Coverage Measure</vt:lpstr>
      <vt:lpstr>All-uses Coverage – Example </vt:lpstr>
      <vt:lpstr>Infeasibility</vt:lpstr>
      <vt:lpstr>Infeasibility</vt:lpstr>
      <vt:lpstr>Summary - Data Flow</vt:lpstr>
      <vt:lpstr>Section 5</vt:lpstr>
      <vt:lpstr>Measuring Test Coverage</vt:lpstr>
      <vt:lpstr>Analysis of Coverage Data</vt:lpstr>
      <vt:lpstr>Test Coverage: Benefits</vt:lpstr>
      <vt:lpstr>Test Coverage: Caveats </vt:lpstr>
      <vt:lpstr>Test Coverage Measurement</vt:lpstr>
      <vt:lpstr>Test Coverage Tools</vt:lpstr>
      <vt:lpstr>Code Coverage Tools</vt:lpstr>
      <vt:lpstr>Emma</vt:lpstr>
      <vt:lpstr>CodeCover</vt:lpstr>
      <vt:lpstr>Code Coverage Tools - CoverLipse</vt:lpstr>
      <vt:lpstr>Code Coverage Tools - Clover</vt:lpstr>
      <vt:lpstr>Comparison of Coverage Tools</vt:lpstr>
      <vt:lpstr>Comparison of Coverage Tools</vt:lpstr>
      <vt:lpstr>Resources</vt:lpstr>
      <vt:lpstr>Conclusion</vt:lpstr>
    </vt:vector>
  </TitlesOfParts>
  <Company>埼玉大学情報システム工学科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761</cp:revision>
  <cp:lastPrinted>2000-05-10T02:49:50Z</cp:lastPrinted>
  <dcterms:created xsi:type="dcterms:W3CDTF">1997-04-20T23:51:09Z</dcterms:created>
  <dcterms:modified xsi:type="dcterms:W3CDTF">2018-02-15T21:08:34Z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