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4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/>
    <p:restoredTop sz="85622"/>
  </p:normalViewPr>
  <p:slideViewPr>
    <p:cSldViewPr snapToGrid="0" snapToObjects="1">
      <p:cViewPr varScale="1">
        <p:scale>
          <a:sx n="46" d="100"/>
          <a:sy n="46" d="100"/>
        </p:scale>
        <p:origin x="72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4FE9C-DA72-1F47-998E-81F781070B88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A0913-F966-904B-B243-F1C55DCD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6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A0913-F966-904B-B243-F1C55DCD9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9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A0913-F966-904B-B243-F1C55DCD9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Soldering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Coreldraw</a:t>
            </a:r>
            <a:r>
              <a:rPr lang="en-US" dirty="0"/>
              <a:t> – learned how to design a case for the project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Github</a:t>
            </a:r>
            <a:r>
              <a:rPr lang="en-US" dirty="0"/>
              <a:t> – learned how to contribute to projects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Raspberry Pi – learned to set  up and configure the </a:t>
            </a:r>
            <a:r>
              <a:rPr lang="en-US" dirty="0" err="1"/>
              <a:t>raspi</a:t>
            </a:r>
            <a:r>
              <a:rPr lang="en-US" dirty="0"/>
              <a:t> for an i2c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A0913-F966-904B-B243-F1C55DCD9E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F67F8-CE34-584A-B996-BD0200881501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8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FF51-1AE8-8E45-9288-8F71728396DA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1B25-193C-F044-B589-0ED7147A463F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2A833-413D-5943-BF20-EBC9F0A15DBE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D2D5-97D3-8846-8663-31BED4E67D46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42BD0-34FE-A945-BC80-92007F52E6B5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ECD4-6912-F94E-9E8D-4A1A259885F6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0C24-EADC-9A4E-83DA-09216701AA0A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6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2062-D0EE-FF49-93CD-19931C519697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484A-743B-F647-80EE-BBC7649B7639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9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0745D6-2DAB-8C4D-B70A-298A5C66C909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6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460744-9A42-5F40-901A-C233799507EF}" type="datetime1">
              <a:rPr lang="en-CA" smtClean="0"/>
              <a:t>2018-11-27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rincesshernandez.github.io/VOC_Sensor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7C0A-7776-FA4F-AD73-FB8A4B817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Volatile Organic Compound (VOC)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D9ABD-656D-AC48-B5BD-3A14A0DD0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09693"/>
            <a:ext cx="6801612" cy="123989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PT Serif" panose="020A0603040505020204" pitchFamily="18" charset="77"/>
              </a:rPr>
              <a:t>Princess Hernandez</a:t>
            </a:r>
          </a:p>
          <a:p>
            <a:r>
              <a:rPr lang="en-US" dirty="0">
                <a:latin typeface="PT Serif" panose="020A0603040505020204" pitchFamily="18" charset="77"/>
              </a:rPr>
              <a:t>CENG317 – Hardware Production</a:t>
            </a:r>
          </a:p>
          <a:p>
            <a:r>
              <a:rPr lang="en-US" dirty="0">
                <a:latin typeface="PT Serif" panose="020A0603040505020204" pitchFamily="18" charset="77"/>
              </a:rPr>
              <a:t>November 27, 2018</a:t>
            </a:r>
          </a:p>
        </p:txBody>
      </p:sp>
    </p:spTree>
    <p:extLst>
      <p:ext uri="{BB962C8B-B14F-4D97-AF65-F5344CB8AC3E}">
        <p14:creationId xmlns:p14="http://schemas.microsoft.com/office/powerpoint/2010/main" val="89524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130C-A8D6-274B-9FC4-5B72FC34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latin typeface="PT Serif" panose="020A0603040505020204" pitchFamily="18" charset="77"/>
              </a:rPr>
              <a:t>Introduction</a:t>
            </a:r>
            <a:r>
              <a:rPr lang="en-US" dirty="0">
                <a:latin typeface="PT Serif" panose="020A0603040505020204" pitchFamily="18" charset="77"/>
              </a:rPr>
              <a:t> TO GAS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C851-B5D3-B042-A1BE-35631FCE5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3227" y="2790443"/>
            <a:ext cx="3517031" cy="3638931"/>
          </a:xfrm>
        </p:spPr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Inhalation (breathing)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Breathing vehicle exhaust, fuel emissions, releases from products and processes that contain VOCs, and cigarette and secondhand smoke</a:t>
            </a:r>
          </a:p>
          <a:p>
            <a:pPr lvl="1"/>
            <a:endParaRPr lang="en-US" dirty="0">
              <a:latin typeface="PT Serif" panose="020A0603040505020204" pitchFamily="18" charset="77"/>
            </a:endParaRPr>
          </a:p>
          <a:p>
            <a:r>
              <a:rPr lang="en-US" b="1" dirty="0">
                <a:latin typeface="PT Serif" panose="020A0603040505020204" pitchFamily="18" charset="77"/>
              </a:rPr>
              <a:t>Skin contact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Touching products that contain and release VOCs</a:t>
            </a:r>
          </a:p>
          <a:p>
            <a:pPr lvl="1"/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7D1BF5-807B-514D-878E-FD007404A223}"/>
              </a:ext>
            </a:extLst>
          </p:cNvPr>
          <p:cNvSpPr txBox="1">
            <a:spLocks/>
          </p:cNvSpPr>
          <p:nvPr/>
        </p:nvSpPr>
        <p:spPr>
          <a:xfrm>
            <a:off x="2231136" y="2837687"/>
            <a:ext cx="3517031" cy="402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PT Serif" panose="020A0603040505020204" pitchFamily="18" charset="77"/>
              </a:rPr>
              <a:t>Gas sensors detect volatile compounds</a:t>
            </a:r>
          </a:p>
          <a:p>
            <a:r>
              <a:rPr lang="en-US" dirty="0">
                <a:latin typeface="PT Serif" panose="020A0603040505020204" pitchFamily="18" charset="77"/>
              </a:rPr>
              <a:t>Volatile Organic Compounds are carbon based chemicals</a:t>
            </a:r>
          </a:p>
          <a:p>
            <a:r>
              <a:rPr lang="en-US" dirty="0">
                <a:latin typeface="PT Serif" panose="020A0603040505020204" pitchFamily="18" charset="77"/>
              </a:rPr>
              <a:t>VOC – natural and/or man-made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Air: indoors and outdoors – vehicle exhaust, cigarette, fossil fuel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Humans: </a:t>
            </a:r>
            <a:r>
              <a:rPr lang="en-US" dirty="0" err="1">
                <a:latin typeface="PT Serif" panose="020A0603040505020204" pitchFamily="18" charset="77"/>
              </a:rPr>
              <a:t>odour</a:t>
            </a:r>
            <a:r>
              <a:rPr lang="en-US" dirty="0">
                <a:latin typeface="PT Serif" panose="020A0603040505020204" pitchFamily="18" charset="77"/>
              </a:rPr>
              <a:t> in urine, armpit sweat, exhaled breath</a:t>
            </a:r>
          </a:p>
          <a:p>
            <a:pPr lvl="1"/>
            <a:endParaRPr lang="en-US" dirty="0">
              <a:latin typeface="PT Serif" panose="020A0603040505020204" pitchFamily="18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8AB59F-F369-D347-B44C-796AA8202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6" y="3061881"/>
            <a:ext cx="1980889" cy="1279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7E379-941D-F34F-A21D-DDEB6869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65867">
            <a:off x="527638" y="4847843"/>
            <a:ext cx="1330452" cy="1330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E34CC2-11E8-A642-8EA2-09E5C7177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36708" y="2659891"/>
            <a:ext cx="1717978" cy="16815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B5A990-1A90-1549-97B3-F21E4D139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212" y="4776406"/>
            <a:ext cx="1348969" cy="13489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EC153-A8D2-AF4C-B1AC-CF302A3D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E127-6224-604F-889F-5F277D55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7" y="1392185"/>
            <a:ext cx="4486656" cy="114149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erif" panose="020A0603040505020204" pitchFamily="18" charset="77"/>
              </a:rPr>
              <a:t>VOC Sensor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75677-473E-B64A-974C-4D6769957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17" y="2742387"/>
            <a:ext cx="3358376" cy="3358376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9B6EDF-3834-4749-A075-5E5AFD8A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355" y="3052261"/>
            <a:ext cx="4815840" cy="2738628"/>
          </a:xfrm>
        </p:spPr>
        <p:txBody>
          <a:bodyPr/>
          <a:lstStyle/>
          <a:p>
            <a:r>
              <a:rPr lang="en-US" sz="1800" dirty="0">
                <a:latin typeface="PT Serif" panose="020A0603040505020204" pitchFamily="18" charset="77"/>
              </a:rPr>
              <a:t>Detects hazardous compounds by photoionization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Ionize compounds in the air into +/- ions</a:t>
            </a:r>
          </a:p>
          <a:p>
            <a:pPr lvl="1"/>
            <a:endParaRPr lang="en-US" dirty="0">
              <a:latin typeface="PT Serif" panose="020A0603040505020204" pitchFamily="18" charset="77"/>
            </a:endParaRPr>
          </a:p>
          <a:p>
            <a:r>
              <a:rPr lang="en-US" dirty="0">
                <a:latin typeface="PT Serif" panose="020A0603040505020204" pitchFamily="18" charset="77"/>
              </a:rPr>
              <a:t>Measures: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 eCO</a:t>
            </a:r>
            <a:r>
              <a:rPr lang="en-US" baseline="-25000" dirty="0">
                <a:latin typeface="PT Serif" panose="020A0603040505020204" pitchFamily="18" charset="77"/>
              </a:rPr>
              <a:t>2</a:t>
            </a:r>
            <a:r>
              <a:rPr lang="en-US" dirty="0">
                <a:latin typeface="PT Serif" panose="020A0603040505020204" pitchFamily="18" charset="77"/>
              </a:rPr>
              <a:t> (400 – 8192 ppm)</a:t>
            </a:r>
          </a:p>
          <a:p>
            <a:pPr lvl="1"/>
            <a:r>
              <a:rPr lang="en-US" dirty="0">
                <a:latin typeface="PT Serif" panose="020A0603040505020204" pitchFamily="18" charset="77"/>
              </a:rPr>
              <a:t>TVOC (0 – 1187 ppb)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4BE97D-5A75-4F43-A9B1-45236103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495" y="1265539"/>
            <a:ext cx="1786722" cy="1786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C22F19-B764-9F42-B711-3DD7C6423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841" y="1409562"/>
            <a:ext cx="1687729" cy="14986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F179C-196A-BF43-98AC-BD7848D3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4025-117F-D84C-9B45-8E96F0E34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3302"/>
            <a:ext cx="7729728" cy="1188720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budget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FE4F81-66EE-A546-BEEC-B93BAAD7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FA0D56-DAFB-2242-9407-2EF325B81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74227"/>
              </p:ext>
            </p:extLst>
          </p:nvPr>
        </p:nvGraphicFramePr>
        <p:xfrm>
          <a:off x="1151334" y="1685809"/>
          <a:ext cx="9889331" cy="500645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66532">
                  <a:extLst>
                    <a:ext uri="{9D8B030D-6E8A-4147-A177-3AD203B41FA5}">
                      <a16:colId xmlns:a16="http://schemas.microsoft.com/office/drawing/2014/main" val="339500993"/>
                    </a:ext>
                  </a:extLst>
                </a:gridCol>
                <a:gridCol w="1067598">
                  <a:extLst>
                    <a:ext uri="{9D8B030D-6E8A-4147-A177-3AD203B41FA5}">
                      <a16:colId xmlns:a16="http://schemas.microsoft.com/office/drawing/2014/main" val="1745503815"/>
                    </a:ext>
                  </a:extLst>
                </a:gridCol>
                <a:gridCol w="1404734">
                  <a:extLst>
                    <a:ext uri="{9D8B030D-6E8A-4147-A177-3AD203B41FA5}">
                      <a16:colId xmlns:a16="http://schemas.microsoft.com/office/drawing/2014/main" val="2758580586"/>
                    </a:ext>
                  </a:extLst>
                </a:gridCol>
                <a:gridCol w="884982">
                  <a:extLst>
                    <a:ext uri="{9D8B030D-6E8A-4147-A177-3AD203B41FA5}">
                      <a16:colId xmlns:a16="http://schemas.microsoft.com/office/drawing/2014/main" val="2829285040"/>
                    </a:ext>
                  </a:extLst>
                </a:gridCol>
                <a:gridCol w="916590">
                  <a:extLst>
                    <a:ext uri="{9D8B030D-6E8A-4147-A177-3AD203B41FA5}">
                      <a16:colId xmlns:a16="http://schemas.microsoft.com/office/drawing/2014/main" val="321210074"/>
                    </a:ext>
                  </a:extLst>
                </a:gridCol>
                <a:gridCol w="832305">
                  <a:extLst>
                    <a:ext uri="{9D8B030D-6E8A-4147-A177-3AD203B41FA5}">
                      <a16:colId xmlns:a16="http://schemas.microsoft.com/office/drawing/2014/main" val="105543745"/>
                    </a:ext>
                  </a:extLst>
                </a:gridCol>
                <a:gridCol w="916590">
                  <a:extLst>
                    <a:ext uri="{9D8B030D-6E8A-4147-A177-3AD203B41FA5}">
                      <a16:colId xmlns:a16="http://schemas.microsoft.com/office/drawing/2014/main" val="156169383"/>
                    </a:ext>
                  </a:extLst>
                </a:gridCol>
              </a:tblGrid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Description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Source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Part #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$USD Price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$CAD Price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$USD Total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>
                          <a:effectLst/>
                          <a:latin typeface="PT Serif" panose="020A0603040505020204" pitchFamily="18" charset="77"/>
                        </a:rPr>
                        <a:t>$CAD Total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273103685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  <a:latin typeface="PT Serif" panose="020A0603040505020204" pitchFamily="18" charset="77"/>
                        </a:rPr>
                        <a:t>SparkFun</a:t>
                      </a:r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 Air Quality Breakout - CCS811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Sparkfun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SEN-14193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$19.95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123373952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Break Away Headers - Straight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Sparkfun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PRT-00116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$1.50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011071273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Import Fee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$14.92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000589336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Shipping and Handling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$21.99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4275584861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sng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sng" strike="noStrike" dirty="0">
                          <a:effectLst/>
                          <a:latin typeface="PT Serif" panose="020A0603040505020204" pitchFamily="18" charset="77"/>
                        </a:rPr>
                        <a:t>$73.50</a:t>
                      </a:r>
                      <a:endParaRPr lang="en-CA" sz="1400" b="0" i="0" u="sng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05663155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sng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dbl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1599439477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7 Pin Receptacle Socket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Creatron Inc.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CONHD-000007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$0.45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625186521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Tax and Customs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$0.06 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836763405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Shipping and </a:t>
                      </a:r>
                      <a:r>
                        <a:rPr lang="en-CA" sz="1400" u="none" strike="noStrike" dirty="0" err="1">
                          <a:effectLst/>
                          <a:latin typeface="PT Serif" panose="020A0603040505020204" pitchFamily="18" charset="77"/>
                        </a:rPr>
                        <a:t>Hanlding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T Serif" panose="020A0603040505020204" pitchFamily="18" charset="77"/>
                        </a:rPr>
                        <a:t>$12.37</a:t>
                      </a: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160147161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sng" strike="noStrike" dirty="0">
                          <a:effectLst/>
                          <a:latin typeface="PT Serif" panose="020A0603040505020204" pitchFamily="18" charset="77"/>
                        </a:rPr>
                        <a:t>$12.88</a:t>
                      </a:r>
                      <a:endParaRPr lang="en-CA" sz="1400" b="0" i="0" u="sng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576550685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527644762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Raspberry Pi 3 Starter Kit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Amazon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3052266770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4059215823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Humber Parts kit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Bookstore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902057114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1759732954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PCB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Prototype Lab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N/A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382904060"/>
                  </a:ext>
                </a:extLst>
              </a:tr>
              <a:tr h="233143"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extLst>
                  <a:ext uri="{0D108BD9-81ED-4DB2-BD59-A6C34878D82A}">
                    <a16:rowId xmlns:a16="http://schemas.microsoft.com/office/drawing/2014/main" val="2180568074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  <a:latin typeface="PT Serif" panose="020A0603040505020204" pitchFamily="18" charset="77"/>
                        </a:rPr>
                        <a:t>Grand Total (using CAD$1=USD$0.77)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1400" u="dbl" strike="noStrike" dirty="0">
                          <a:effectLst/>
                          <a:latin typeface="PT Serif" panose="020A0603040505020204" pitchFamily="18" charset="77"/>
                        </a:rPr>
                        <a:t>$86.38</a:t>
                      </a:r>
                      <a:endParaRPr lang="en-CA" sz="1400" b="1" i="0" u="dbl" strike="noStrike" dirty="0">
                        <a:solidFill>
                          <a:srgbClr val="000000"/>
                        </a:solidFill>
                        <a:effectLst/>
                        <a:latin typeface="PT Serif" panose="020A0603040505020204" pitchFamily="18" charset="77"/>
                      </a:endParaRPr>
                    </a:p>
                  </a:txBody>
                  <a:tcPr marL="7362" marR="7362" marT="736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601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B77CC-37D5-264A-82E0-3F640535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8438-80D5-DB47-B465-ADB0F3450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3A36AF-44A9-7545-AC30-9B0DB5720932}"/>
              </a:ext>
            </a:extLst>
          </p:cNvPr>
          <p:cNvSpPr txBox="1">
            <a:spLocks/>
          </p:cNvSpPr>
          <p:nvPr/>
        </p:nvSpPr>
        <p:spPr bwMode="blackWhite">
          <a:xfrm>
            <a:off x="2231136" y="821817"/>
            <a:ext cx="7729728" cy="118872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PT Serif" panose="020A0603040505020204" pitchFamily="18" charset="77"/>
              </a:rPr>
              <a:t>SCHEDULE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18F41-17EE-3549-BA82-290CF6140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656"/>
          <a:stretch/>
        </p:blipFill>
        <p:spPr>
          <a:xfrm>
            <a:off x="173736" y="2313544"/>
            <a:ext cx="5772150" cy="4077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F5171-1EB4-2B46-BD6E-515FD4516B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539"/>
          <a:stretch/>
        </p:blipFill>
        <p:spPr>
          <a:xfrm>
            <a:off x="5945886" y="2413322"/>
            <a:ext cx="6100330" cy="387828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ECFFF-6CC0-534F-98BE-1B7C76FD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2B50-2C06-A74C-8863-0F37A98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Enclosure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947EE7-C1DF-A847-B2EE-BE179E0073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8215" y="2638425"/>
            <a:ext cx="4406899" cy="3305175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6C2A5A-FAA4-654A-828C-820BFF5E7E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6091" y="2638425"/>
            <a:ext cx="4406899" cy="33051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38940-5C1A-C64B-8E1D-5AD5DAE1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9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DE04-C290-B44E-AD7F-D8C47644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07492"/>
            <a:ext cx="7729728" cy="1188720"/>
          </a:xfrm>
        </p:spPr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Readings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53BA52-CB07-114F-9DD1-E0AA34B6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83" y="3091534"/>
            <a:ext cx="4609030" cy="17043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B28F2-CE07-214C-A190-567EF8A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2071F-E793-B94D-B7D9-EDC36B2CB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99" y="1816100"/>
            <a:ext cx="2988827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6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6A8-566C-B640-A63C-FBBE7DEB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</a:rPr>
              <a:t>Course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36BC-45DF-334D-9F65-223320D7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1135" y="2365876"/>
            <a:ext cx="7729729" cy="3494597"/>
          </a:xfrm>
        </p:spPr>
        <p:txBody>
          <a:bodyPr/>
          <a:lstStyle/>
          <a:p>
            <a:r>
              <a:rPr lang="en-US" dirty="0" smtClean="0">
                <a:latin typeface="PT Serif" panose="020A0603040505020204" pitchFamily="18" charset="77"/>
              </a:rPr>
              <a:t>Technical writing skills</a:t>
            </a:r>
          </a:p>
          <a:p>
            <a:r>
              <a:rPr lang="en-US" dirty="0" smtClean="0">
                <a:latin typeface="PT Serif" panose="020A0603040505020204" pitchFamily="18" charset="77"/>
              </a:rPr>
              <a:t>Programming in C and Java</a:t>
            </a:r>
          </a:p>
          <a:p>
            <a:r>
              <a:rPr lang="en-US" dirty="0" smtClean="0">
                <a:latin typeface="PT Serif" panose="020A0603040505020204" pitchFamily="18" charset="77"/>
              </a:rPr>
              <a:t>Technical Math</a:t>
            </a:r>
          </a:p>
          <a:p>
            <a:r>
              <a:rPr lang="en-US" dirty="0" smtClean="0">
                <a:latin typeface="PT Serif" panose="020A0603040505020204" pitchFamily="18" charset="77"/>
              </a:rPr>
              <a:t>Embedded Systems</a:t>
            </a:r>
          </a:p>
          <a:p>
            <a:r>
              <a:rPr lang="en-US" dirty="0" smtClean="0">
                <a:latin typeface="PT Serif" panose="020A0603040505020204" pitchFamily="18" charset="77"/>
              </a:rPr>
              <a:t>Electric Circuits</a:t>
            </a:r>
            <a:endParaRPr lang="en-US" dirty="0">
              <a:latin typeface="PT Serif" panose="020A0603040505020204" pitchFamily="18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F3331-24D7-6743-9BB3-4809667E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0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EC92-8E06-1341-8AB0-D4360EDB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PT Serif" panose="020A0603040505020204" pitchFamily="18" charset="77"/>
              </a:rPr>
              <a:t>Github</a:t>
            </a:r>
            <a:r>
              <a:rPr lang="en-US" dirty="0">
                <a:latin typeface="PT Serif" panose="020A0603040505020204" pitchFamily="18" charset="77"/>
              </a:rPr>
              <a:t> blog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B057-8D08-6A41-A2D5-05BE14224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T Serif" panose="020A0603040505020204" pitchFamily="18" charset="77"/>
                <a:hlinkClick r:id="rId2"/>
              </a:rPr>
              <a:t>https://princesshernandez.github.io/VOC_Sensor/</a:t>
            </a:r>
            <a:endParaRPr lang="en-US" dirty="0">
              <a:latin typeface="PT Serif" panose="020A0603040505020204" pitchFamily="18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8986-2913-6D41-B515-6A214431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842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{58F6143E-7C06-D348-BA3B-F0BD0E65F39B}tf10001120</Template>
  <TotalTime>3140</TotalTime>
  <Words>304</Words>
  <Application>Microsoft Office PowerPoint</Application>
  <PresentationFormat>Widescreen</PresentationFormat>
  <Paragraphs>101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PT Serif</vt:lpstr>
      <vt:lpstr>Parcel</vt:lpstr>
      <vt:lpstr>Volatile Organic Compound (VOC) Sensor</vt:lpstr>
      <vt:lpstr>Introduction TO GAS SENSORS</vt:lpstr>
      <vt:lpstr>VOC Sensor</vt:lpstr>
      <vt:lpstr>budget</vt:lpstr>
      <vt:lpstr>PowerPoint Presentation</vt:lpstr>
      <vt:lpstr>Enclosure</vt:lpstr>
      <vt:lpstr>Readings</vt:lpstr>
      <vt:lpstr>Course knowledge</vt:lpstr>
      <vt:lpstr>Github blog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Princess Kathleen Hernandez</cp:lastModifiedBy>
  <cp:revision>27</cp:revision>
  <dcterms:created xsi:type="dcterms:W3CDTF">2018-11-24T23:47:51Z</dcterms:created>
  <dcterms:modified xsi:type="dcterms:W3CDTF">2018-11-27T20:54:07Z</dcterms:modified>
</cp:coreProperties>
</file>