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1"/>
  </p:notesMasterIdLst>
  <p:handoutMasterIdLst>
    <p:handoutMasterId r:id="rId62"/>
  </p:handoutMasterIdLst>
  <p:sldIdLst>
    <p:sldId id="256" r:id="rId5"/>
    <p:sldId id="392" r:id="rId6"/>
    <p:sldId id="390" r:id="rId7"/>
    <p:sldId id="389" r:id="rId8"/>
    <p:sldId id="705" r:id="rId9"/>
    <p:sldId id="708" r:id="rId10"/>
    <p:sldId id="737" r:id="rId11"/>
    <p:sldId id="707" r:id="rId12"/>
    <p:sldId id="617" r:id="rId13"/>
    <p:sldId id="760" r:id="rId14"/>
    <p:sldId id="430" r:id="rId15"/>
    <p:sldId id="396" r:id="rId16"/>
    <p:sldId id="761" r:id="rId17"/>
    <p:sldId id="762" r:id="rId18"/>
    <p:sldId id="763" r:id="rId19"/>
    <p:sldId id="764" r:id="rId20"/>
    <p:sldId id="765" r:id="rId21"/>
    <p:sldId id="766" r:id="rId22"/>
    <p:sldId id="794" r:id="rId23"/>
    <p:sldId id="464" r:id="rId24"/>
    <p:sldId id="759" r:id="rId25"/>
    <p:sldId id="738" r:id="rId26"/>
    <p:sldId id="287" r:id="rId27"/>
    <p:sldId id="767" r:id="rId28"/>
    <p:sldId id="768" r:id="rId29"/>
    <p:sldId id="795" r:id="rId30"/>
    <p:sldId id="796" r:id="rId31"/>
    <p:sldId id="769" r:id="rId32"/>
    <p:sldId id="770" r:id="rId33"/>
    <p:sldId id="771" r:id="rId34"/>
    <p:sldId id="772" r:id="rId35"/>
    <p:sldId id="773" r:id="rId36"/>
    <p:sldId id="774" r:id="rId37"/>
    <p:sldId id="776" r:id="rId38"/>
    <p:sldId id="775" r:id="rId39"/>
    <p:sldId id="777" r:id="rId40"/>
    <p:sldId id="778" r:id="rId41"/>
    <p:sldId id="779" r:id="rId42"/>
    <p:sldId id="780" r:id="rId43"/>
    <p:sldId id="781" r:id="rId44"/>
    <p:sldId id="782" r:id="rId45"/>
    <p:sldId id="783" r:id="rId46"/>
    <p:sldId id="784" r:id="rId47"/>
    <p:sldId id="785" r:id="rId48"/>
    <p:sldId id="786" r:id="rId49"/>
    <p:sldId id="787" r:id="rId50"/>
    <p:sldId id="788" r:id="rId51"/>
    <p:sldId id="790" r:id="rId52"/>
    <p:sldId id="789" r:id="rId53"/>
    <p:sldId id="792" r:id="rId54"/>
    <p:sldId id="791" r:id="rId55"/>
    <p:sldId id="793" r:id="rId56"/>
    <p:sldId id="465" r:id="rId57"/>
    <p:sldId id="758" r:id="rId58"/>
    <p:sldId id="709" r:id="rId59"/>
    <p:sldId id="736" r:id="rId60"/>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FE9"/>
    <a:srgbClr val="4F81BD"/>
    <a:srgbClr val="003C71"/>
    <a:srgbClr val="31EFEF"/>
    <a:srgbClr val="EB4F35"/>
    <a:srgbClr val="004165"/>
    <a:srgbClr val="F9F927"/>
    <a:srgbClr val="EA36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D6B1C9-359D-442B-8B98-67A33003425C}" v="74" dt="2019-04-08T13:53:36.1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9014" autoAdjust="0"/>
  </p:normalViewPr>
  <p:slideViewPr>
    <p:cSldViewPr>
      <p:cViewPr>
        <p:scale>
          <a:sx n="68" d="100"/>
          <a:sy n="68" d="100"/>
        </p:scale>
        <p:origin x="930" y="432"/>
      </p:cViewPr>
      <p:guideLst>
        <p:guide orient="horz" pos="2160"/>
        <p:guide pos="2880"/>
      </p:guideLst>
    </p:cSldViewPr>
  </p:slideViewPr>
  <p:outlineViewPr>
    <p:cViewPr>
      <p:scale>
        <a:sx n="33" d="100"/>
        <a:sy n="33" d="100"/>
      </p:scale>
      <p:origin x="0" y="-50904"/>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6"/>
            </a:solidFill>
            <a:ln>
              <a:noFill/>
            </a:ln>
            <a:effectLst/>
          </c:spPr>
          <c:invertIfNegative val="0"/>
          <c:val>
            <c:numRef>
              <c:f>Sheet1!$F$3:$F$10</c:f>
              <c:numCache>
                <c:formatCode>0</c:formatCode>
                <c:ptCount val="8"/>
                <c:pt idx="0">
                  <c:v>20000</c:v>
                </c:pt>
                <c:pt idx="1">
                  <c:v>2000</c:v>
                </c:pt>
                <c:pt idx="2">
                  <c:v>40000</c:v>
                </c:pt>
                <c:pt idx="3">
                  <c:v>0</c:v>
                </c:pt>
                <c:pt idx="4">
                  <c:v>39000</c:v>
                </c:pt>
                <c:pt idx="5">
                  <c:v>1000</c:v>
                </c:pt>
                <c:pt idx="6">
                  <c:v>20000</c:v>
                </c:pt>
                <c:pt idx="7">
                  <c:v>38000</c:v>
                </c:pt>
              </c:numCache>
            </c:numRef>
          </c:val>
          <c:extLst>
            <c:ext xmlns:c16="http://schemas.microsoft.com/office/drawing/2014/chart" uri="{C3380CC4-5D6E-409C-BE32-E72D297353CC}">
              <c16:uniqueId val="{00000000-3FBE-44C0-AC2D-CBD106389BB7}"/>
            </c:ext>
          </c:extLst>
        </c:ser>
        <c:dLbls>
          <c:showLegendKey val="0"/>
          <c:showVal val="0"/>
          <c:showCatName val="0"/>
          <c:showSerName val="0"/>
          <c:showPercent val="0"/>
          <c:showBubbleSize val="0"/>
        </c:dLbls>
        <c:gapWidth val="219"/>
        <c:overlap val="-27"/>
        <c:axId val="462101200"/>
        <c:axId val="462101592"/>
      </c:barChart>
      <c:lineChart>
        <c:grouping val="stacked"/>
        <c:varyColors val="0"/>
        <c:ser>
          <c:idx val="1"/>
          <c:order val="1"/>
          <c:tx>
            <c:v>3</c:v>
          </c:tx>
          <c:spPr>
            <a:ln w="28575" cap="rnd">
              <a:solidFill>
                <a:srgbClr val="FF0000"/>
              </a:solidFill>
              <a:round/>
            </a:ln>
            <a:effectLst/>
          </c:spPr>
          <c:marker>
            <c:symbol val="none"/>
          </c:marker>
          <c:val>
            <c:numRef>
              <c:f>Sheet1!$G$3:$G$10</c:f>
              <c:numCache>
                <c:formatCode>General</c:formatCode>
                <c:ptCount val="8"/>
                <c:pt idx="0">
                  <c:v>20000</c:v>
                </c:pt>
                <c:pt idx="1">
                  <c:v>20000</c:v>
                </c:pt>
                <c:pt idx="2">
                  <c:v>20000</c:v>
                </c:pt>
                <c:pt idx="3">
                  <c:v>20000</c:v>
                </c:pt>
                <c:pt idx="4">
                  <c:v>20000</c:v>
                </c:pt>
                <c:pt idx="5">
                  <c:v>20000</c:v>
                </c:pt>
                <c:pt idx="6">
                  <c:v>20000</c:v>
                </c:pt>
                <c:pt idx="7">
                  <c:v>20000</c:v>
                </c:pt>
              </c:numCache>
            </c:numRef>
          </c:val>
          <c:smooth val="0"/>
          <c:extLst>
            <c:ext xmlns:c16="http://schemas.microsoft.com/office/drawing/2014/chart" uri="{C3380CC4-5D6E-409C-BE32-E72D297353CC}">
              <c16:uniqueId val="{00000001-3FBE-44C0-AC2D-CBD106389BB7}"/>
            </c:ext>
          </c:extLst>
        </c:ser>
        <c:dLbls>
          <c:showLegendKey val="0"/>
          <c:showVal val="0"/>
          <c:showCatName val="0"/>
          <c:showSerName val="0"/>
          <c:showPercent val="0"/>
          <c:showBubbleSize val="0"/>
        </c:dLbls>
        <c:marker val="1"/>
        <c:smooth val="0"/>
        <c:axId val="462101200"/>
        <c:axId val="462101592"/>
      </c:lineChart>
      <c:catAx>
        <c:axId val="462101200"/>
        <c:scaling>
          <c:orientation val="minMax"/>
        </c:scaling>
        <c:delete val="0"/>
        <c:axPos val="b"/>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2101592"/>
        <c:crosses val="autoZero"/>
        <c:auto val="1"/>
        <c:lblAlgn val="ctr"/>
        <c:lblOffset val="100"/>
        <c:noMultiLvlLbl val="0"/>
      </c:catAx>
      <c:valAx>
        <c:axId val="4621015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2101200"/>
        <c:crosses val="autoZero"/>
        <c:crossBetween val="between"/>
      </c:valAx>
      <c:spPr>
        <a:noFill/>
        <a:ln>
          <a:solidFill>
            <a:schemeClr val="accent6"/>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val>
            <c:numRef>
              <c:f>Sheet1!$E$3:$E$10</c:f>
              <c:numCache>
                <c:formatCode>0</c:formatCode>
                <c:ptCount val="8"/>
                <c:pt idx="0">
                  <c:v>20000</c:v>
                </c:pt>
                <c:pt idx="1">
                  <c:v>21000</c:v>
                </c:pt>
                <c:pt idx="2">
                  <c:v>19000</c:v>
                </c:pt>
                <c:pt idx="3">
                  <c:v>20100</c:v>
                </c:pt>
                <c:pt idx="4">
                  <c:v>19000</c:v>
                </c:pt>
                <c:pt idx="5">
                  <c:v>19500</c:v>
                </c:pt>
                <c:pt idx="6">
                  <c:v>20500</c:v>
                </c:pt>
                <c:pt idx="7">
                  <c:v>20000</c:v>
                </c:pt>
              </c:numCache>
            </c:numRef>
          </c:val>
          <c:extLst>
            <c:ext xmlns:c16="http://schemas.microsoft.com/office/drawing/2014/chart" uri="{C3380CC4-5D6E-409C-BE32-E72D297353CC}">
              <c16:uniqueId val="{00000000-6370-40C7-8C3D-DB36DFBF1D67}"/>
            </c:ext>
          </c:extLst>
        </c:ser>
        <c:dLbls>
          <c:showLegendKey val="0"/>
          <c:showVal val="0"/>
          <c:showCatName val="0"/>
          <c:showSerName val="0"/>
          <c:showPercent val="0"/>
          <c:showBubbleSize val="0"/>
        </c:dLbls>
        <c:gapWidth val="219"/>
        <c:overlap val="-27"/>
        <c:axId val="462102376"/>
        <c:axId val="462102768"/>
      </c:barChart>
      <c:lineChart>
        <c:grouping val="stacked"/>
        <c:varyColors val="0"/>
        <c:ser>
          <c:idx val="1"/>
          <c:order val="1"/>
          <c:tx>
            <c:v>2</c:v>
          </c:tx>
          <c:spPr>
            <a:ln w="28575" cap="rnd">
              <a:solidFill>
                <a:schemeClr val="accent2"/>
              </a:solidFill>
              <a:round/>
            </a:ln>
            <a:effectLst/>
          </c:spPr>
          <c:marker>
            <c:symbol val="none"/>
          </c:marker>
          <c:val>
            <c:numRef>
              <c:f>Sheet1!$G$3:$G$10</c:f>
              <c:numCache>
                <c:formatCode>General</c:formatCode>
                <c:ptCount val="8"/>
                <c:pt idx="0">
                  <c:v>20000</c:v>
                </c:pt>
                <c:pt idx="1">
                  <c:v>20000</c:v>
                </c:pt>
                <c:pt idx="2">
                  <c:v>20000</c:v>
                </c:pt>
                <c:pt idx="3">
                  <c:v>20000</c:v>
                </c:pt>
                <c:pt idx="4">
                  <c:v>20000</c:v>
                </c:pt>
                <c:pt idx="5">
                  <c:v>20000</c:v>
                </c:pt>
                <c:pt idx="6">
                  <c:v>20000</c:v>
                </c:pt>
                <c:pt idx="7">
                  <c:v>20000</c:v>
                </c:pt>
              </c:numCache>
            </c:numRef>
          </c:val>
          <c:smooth val="0"/>
          <c:extLst>
            <c:ext xmlns:c16="http://schemas.microsoft.com/office/drawing/2014/chart" uri="{C3380CC4-5D6E-409C-BE32-E72D297353CC}">
              <c16:uniqueId val="{00000001-6370-40C7-8C3D-DB36DFBF1D67}"/>
            </c:ext>
          </c:extLst>
        </c:ser>
        <c:dLbls>
          <c:showLegendKey val="0"/>
          <c:showVal val="0"/>
          <c:showCatName val="0"/>
          <c:showSerName val="0"/>
          <c:showPercent val="0"/>
          <c:showBubbleSize val="0"/>
        </c:dLbls>
        <c:marker val="1"/>
        <c:smooth val="0"/>
        <c:axId val="462102376"/>
        <c:axId val="462102768"/>
      </c:lineChart>
      <c:catAx>
        <c:axId val="462102376"/>
        <c:scaling>
          <c:orientation val="minMax"/>
        </c:scaling>
        <c:delete val="0"/>
        <c:axPos val="b"/>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2102768"/>
        <c:crosses val="autoZero"/>
        <c:auto val="1"/>
        <c:lblAlgn val="ctr"/>
        <c:lblOffset val="100"/>
        <c:noMultiLvlLbl val="0"/>
      </c:catAx>
      <c:valAx>
        <c:axId val="46210276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2102376"/>
        <c:crosses val="autoZero"/>
        <c:crossBetween val="between"/>
      </c:valAx>
      <c:spPr>
        <a:noFill/>
        <a:ln>
          <a:solidFill>
            <a:schemeClr val="accent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_rels/data2.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3.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A68111-19B9-4CFC-8001-4D77DF63C1AD}"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FDF76C9-B803-4F25-A823-2D7634081680}">
      <dgm:prSet custT="1"/>
      <dgm:spPr/>
      <dgm:t>
        <a:bodyPr/>
        <a:lstStyle/>
        <a:p>
          <a:pPr>
            <a:defRPr cap="all"/>
          </a:pPr>
          <a:r>
            <a:rPr lang="en-SG" sz="1600" cap="none" dirty="0"/>
            <a:t>Mobile Devices</a:t>
          </a:r>
          <a:endParaRPr lang="en-US" sz="1600" cap="none" dirty="0"/>
        </a:p>
      </dgm:t>
    </dgm:pt>
    <dgm:pt modelId="{42311565-BB90-43DB-B201-F60B970911F7}" type="parTrans" cxnId="{2E6B0E43-0D25-45F6-B7D0-61B428F03168}">
      <dgm:prSet/>
      <dgm:spPr/>
      <dgm:t>
        <a:bodyPr/>
        <a:lstStyle/>
        <a:p>
          <a:endParaRPr lang="en-US" sz="1600"/>
        </a:p>
      </dgm:t>
    </dgm:pt>
    <dgm:pt modelId="{DB7DC7D4-1907-4552-A439-2AE8E48AC6B5}" type="sibTrans" cxnId="{2E6B0E43-0D25-45F6-B7D0-61B428F03168}">
      <dgm:prSet/>
      <dgm:spPr/>
      <dgm:t>
        <a:bodyPr/>
        <a:lstStyle/>
        <a:p>
          <a:endParaRPr lang="en-US" sz="1600"/>
        </a:p>
      </dgm:t>
    </dgm:pt>
    <dgm:pt modelId="{E79AF407-E197-4F89-9A7D-1D9A0D65322F}">
      <dgm:prSet custT="1"/>
      <dgm:spPr/>
      <dgm:t>
        <a:bodyPr/>
        <a:lstStyle/>
        <a:p>
          <a:pPr>
            <a:defRPr cap="all"/>
          </a:pPr>
          <a:r>
            <a:rPr lang="en-SG" sz="1600" cap="none" dirty="0"/>
            <a:t>Online Platforms</a:t>
          </a:r>
          <a:endParaRPr lang="en-US" sz="1600" cap="none" dirty="0"/>
        </a:p>
      </dgm:t>
    </dgm:pt>
    <dgm:pt modelId="{4F81455C-ADB3-486B-A9AD-79CD07675A1A}" type="parTrans" cxnId="{AFFD45C0-E311-4FC5-B7EF-BEC1488546E0}">
      <dgm:prSet/>
      <dgm:spPr/>
      <dgm:t>
        <a:bodyPr/>
        <a:lstStyle/>
        <a:p>
          <a:endParaRPr lang="en-US" sz="1600"/>
        </a:p>
      </dgm:t>
    </dgm:pt>
    <dgm:pt modelId="{55D2070C-A4FD-4424-A10D-6EF5E810DB9F}" type="sibTrans" cxnId="{AFFD45C0-E311-4FC5-B7EF-BEC1488546E0}">
      <dgm:prSet/>
      <dgm:spPr/>
      <dgm:t>
        <a:bodyPr/>
        <a:lstStyle/>
        <a:p>
          <a:endParaRPr lang="en-US" sz="1600"/>
        </a:p>
      </dgm:t>
    </dgm:pt>
    <dgm:pt modelId="{71021077-553D-4F78-868A-FEF5208F2263}">
      <dgm:prSet custT="1"/>
      <dgm:spPr/>
      <dgm:t>
        <a:bodyPr/>
        <a:lstStyle/>
        <a:p>
          <a:pPr>
            <a:defRPr cap="all"/>
          </a:pPr>
          <a:r>
            <a:rPr lang="en-SG" sz="1600" cap="none" dirty="0"/>
            <a:t>Payment Systems</a:t>
          </a:r>
          <a:endParaRPr lang="en-US" sz="1600" cap="none" dirty="0"/>
        </a:p>
      </dgm:t>
    </dgm:pt>
    <dgm:pt modelId="{451F9BC3-49CC-47DF-9382-87EB8CDFB0BC}" type="parTrans" cxnId="{396CE826-3E01-47E2-9D3F-62873A8FC0DA}">
      <dgm:prSet/>
      <dgm:spPr/>
      <dgm:t>
        <a:bodyPr/>
        <a:lstStyle/>
        <a:p>
          <a:endParaRPr lang="en-US" sz="1600"/>
        </a:p>
      </dgm:t>
    </dgm:pt>
    <dgm:pt modelId="{A8844C4D-BCDF-42E0-A6B7-516C58AB502F}" type="sibTrans" cxnId="{396CE826-3E01-47E2-9D3F-62873A8FC0DA}">
      <dgm:prSet/>
      <dgm:spPr/>
      <dgm:t>
        <a:bodyPr/>
        <a:lstStyle/>
        <a:p>
          <a:endParaRPr lang="en-US" sz="1600"/>
        </a:p>
      </dgm:t>
    </dgm:pt>
    <dgm:pt modelId="{ADF3829F-1D92-4566-AD3B-F4B9A34F57FE}">
      <dgm:prSet custT="1"/>
      <dgm:spPr/>
      <dgm:t>
        <a:bodyPr/>
        <a:lstStyle/>
        <a:p>
          <a:pPr>
            <a:defRPr cap="all"/>
          </a:pPr>
          <a:r>
            <a:rPr lang="en-SG" sz="1600" cap="none" dirty="0"/>
            <a:t>Cameras</a:t>
          </a:r>
          <a:endParaRPr lang="en-US" sz="1600" cap="none" dirty="0"/>
        </a:p>
      </dgm:t>
    </dgm:pt>
    <dgm:pt modelId="{FE245F48-207D-400F-89E8-88294415B938}" type="parTrans" cxnId="{F899657A-FB94-418C-8304-A9F6637ED018}">
      <dgm:prSet/>
      <dgm:spPr/>
      <dgm:t>
        <a:bodyPr/>
        <a:lstStyle/>
        <a:p>
          <a:endParaRPr lang="en-US" sz="1600"/>
        </a:p>
      </dgm:t>
    </dgm:pt>
    <dgm:pt modelId="{82CE4123-131B-4ABC-9EEA-85A83E634556}" type="sibTrans" cxnId="{F899657A-FB94-418C-8304-A9F6637ED018}">
      <dgm:prSet/>
      <dgm:spPr/>
      <dgm:t>
        <a:bodyPr/>
        <a:lstStyle/>
        <a:p>
          <a:endParaRPr lang="en-US" sz="1600"/>
        </a:p>
      </dgm:t>
    </dgm:pt>
    <dgm:pt modelId="{FF9D86BC-338D-4331-B587-635523951059}">
      <dgm:prSet custT="1"/>
      <dgm:spPr/>
      <dgm:t>
        <a:bodyPr/>
        <a:lstStyle/>
        <a:p>
          <a:pPr>
            <a:defRPr cap="all"/>
          </a:pPr>
          <a:r>
            <a:rPr lang="en-SG" sz="1600" cap="none" dirty="0"/>
            <a:t>GPS Systems</a:t>
          </a:r>
          <a:endParaRPr lang="en-US" sz="1600" cap="none" dirty="0"/>
        </a:p>
      </dgm:t>
    </dgm:pt>
    <dgm:pt modelId="{C9327604-4C13-4795-9AC0-A7AE512F61C0}" type="parTrans" cxnId="{AC078318-CBE8-4DD6-8C66-D6F5F9E5C1E4}">
      <dgm:prSet/>
      <dgm:spPr/>
      <dgm:t>
        <a:bodyPr/>
        <a:lstStyle/>
        <a:p>
          <a:endParaRPr lang="en-US" sz="1600"/>
        </a:p>
      </dgm:t>
    </dgm:pt>
    <dgm:pt modelId="{C9D5EAD3-DE5A-4098-AFFC-1472CB608583}" type="sibTrans" cxnId="{AC078318-CBE8-4DD6-8C66-D6F5F9E5C1E4}">
      <dgm:prSet/>
      <dgm:spPr/>
      <dgm:t>
        <a:bodyPr/>
        <a:lstStyle/>
        <a:p>
          <a:endParaRPr lang="en-US" sz="1600"/>
        </a:p>
      </dgm:t>
    </dgm:pt>
    <dgm:pt modelId="{8EE0B555-ACE0-49AE-982A-A60F6F864253}">
      <dgm:prSet custT="1"/>
      <dgm:spPr/>
      <dgm:t>
        <a:bodyPr/>
        <a:lstStyle/>
        <a:p>
          <a:pPr>
            <a:defRPr cap="all"/>
          </a:pPr>
          <a:r>
            <a:rPr lang="en-SG" sz="1600" cap="none" dirty="0"/>
            <a:t>Wireless Sensors</a:t>
          </a:r>
          <a:endParaRPr lang="en-US" sz="1600" cap="none" dirty="0"/>
        </a:p>
      </dgm:t>
    </dgm:pt>
    <dgm:pt modelId="{FB74D544-357A-48F1-A1A5-0F88BB9F8A11}" type="parTrans" cxnId="{E4D8FB67-221C-45BD-B113-F798AF70DA6D}">
      <dgm:prSet/>
      <dgm:spPr/>
      <dgm:t>
        <a:bodyPr/>
        <a:lstStyle/>
        <a:p>
          <a:endParaRPr lang="en-US" sz="1600"/>
        </a:p>
      </dgm:t>
    </dgm:pt>
    <dgm:pt modelId="{1E39962A-A658-40E7-AD2D-E9DA66E6D074}" type="sibTrans" cxnId="{E4D8FB67-221C-45BD-B113-F798AF70DA6D}">
      <dgm:prSet/>
      <dgm:spPr/>
      <dgm:t>
        <a:bodyPr/>
        <a:lstStyle/>
        <a:p>
          <a:endParaRPr lang="en-US" sz="1600"/>
        </a:p>
      </dgm:t>
    </dgm:pt>
    <dgm:pt modelId="{4AD78BBA-69CD-44FA-A19D-13BBDD5ACC06}">
      <dgm:prSet custT="1"/>
      <dgm:spPr/>
      <dgm:t>
        <a:bodyPr/>
        <a:lstStyle/>
        <a:p>
          <a:pPr>
            <a:defRPr cap="all"/>
          </a:pPr>
          <a:r>
            <a:rPr lang="en-SG" sz="1600" cap="none" dirty="0"/>
            <a:t>Legacy Systems</a:t>
          </a:r>
          <a:endParaRPr lang="en-US" sz="1600" cap="none" dirty="0"/>
        </a:p>
      </dgm:t>
    </dgm:pt>
    <dgm:pt modelId="{77B28E14-1F67-409F-ABBC-775EA8B41540}" type="parTrans" cxnId="{F15002EF-862B-48AB-BB16-67A4657B3D6D}">
      <dgm:prSet/>
      <dgm:spPr/>
      <dgm:t>
        <a:bodyPr/>
        <a:lstStyle/>
        <a:p>
          <a:endParaRPr lang="en-US" sz="1600"/>
        </a:p>
      </dgm:t>
    </dgm:pt>
    <dgm:pt modelId="{C27B997F-3669-4D6A-B39C-3F6594B46B74}" type="sibTrans" cxnId="{F15002EF-862B-48AB-BB16-67A4657B3D6D}">
      <dgm:prSet/>
      <dgm:spPr/>
      <dgm:t>
        <a:bodyPr/>
        <a:lstStyle/>
        <a:p>
          <a:endParaRPr lang="en-US" sz="1600"/>
        </a:p>
      </dgm:t>
    </dgm:pt>
    <dgm:pt modelId="{0CE9E324-DDE8-4736-A9FA-82AC63F0BB0A}" type="pres">
      <dgm:prSet presAssocID="{3FA68111-19B9-4CFC-8001-4D77DF63C1AD}" presName="root" presStyleCnt="0">
        <dgm:presLayoutVars>
          <dgm:dir/>
          <dgm:resizeHandles val="exact"/>
        </dgm:presLayoutVars>
      </dgm:prSet>
      <dgm:spPr/>
    </dgm:pt>
    <dgm:pt modelId="{5A50D57F-17BE-4B06-A38B-8E946E7DB448}" type="pres">
      <dgm:prSet presAssocID="{DFDF76C9-B803-4F25-A823-2D7634081680}" presName="compNode" presStyleCnt="0"/>
      <dgm:spPr/>
    </dgm:pt>
    <dgm:pt modelId="{CFD4441E-7B6D-4508-9711-7D9B6AD8C46B}" type="pres">
      <dgm:prSet presAssocID="{DFDF76C9-B803-4F25-A823-2D7634081680}" presName="iconBgRect" presStyleLbl="bgShp" presStyleIdx="0" presStyleCnt="7"/>
      <dgm:spPr>
        <a:prstGeom prst="round2DiagRect">
          <a:avLst>
            <a:gd name="adj1" fmla="val 29727"/>
            <a:gd name="adj2" fmla="val 0"/>
          </a:avLst>
        </a:prstGeom>
      </dgm:spPr>
    </dgm:pt>
    <dgm:pt modelId="{63E63B63-F5AF-4038-BD34-680F1A701156}" type="pres">
      <dgm:prSet presAssocID="{DFDF76C9-B803-4F25-A823-2D7634081680}" presName="iconRect" presStyleLbl="node1" presStyleIdx="0" presStyleCnt="7"/>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767B5906-46ED-4F0B-9557-753CB02CCE45}" type="pres">
      <dgm:prSet presAssocID="{DFDF76C9-B803-4F25-A823-2D7634081680}" presName="spaceRect" presStyleCnt="0"/>
      <dgm:spPr/>
    </dgm:pt>
    <dgm:pt modelId="{8770F691-7642-49EC-AB77-1131D59FC06C}" type="pres">
      <dgm:prSet presAssocID="{DFDF76C9-B803-4F25-A823-2D7634081680}" presName="textRect" presStyleLbl="revTx" presStyleIdx="0" presStyleCnt="7">
        <dgm:presLayoutVars>
          <dgm:chMax val="1"/>
          <dgm:chPref val="1"/>
        </dgm:presLayoutVars>
      </dgm:prSet>
      <dgm:spPr/>
    </dgm:pt>
    <dgm:pt modelId="{F866CE33-EA16-4147-8132-AA6D3FDE1AF3}" type="pres">
      <dgm:prSet presAssocID="{DB7DC7D4-1907-4552-A439-2AE8E48AC6B5}" presName="sibTrans" presStyleCnt="0"/>
      <dgm:spPr/>
    </dgm:pt>
    <dgm:pt modelId="{C7D0BC3C-EA1F-4591-A4B5-DBB01CDEAF56}" type="pres">
      <dgm:prSet presAssocID="{E79AF407-E197-4F89-9A7D-1D9A0D65322F}" presName="compNode" presStyleCnt="0"/>
      <dgm:spPr/>
    </dgm:pt>
    <dgm:pt modelId="{F41B6A6B-25C9-43AE-AD1A-048676D0E503}" type="pres">
      <dgm:prSet presAssocID="{E79AF407-E197-4F89-9A7D-1D9A0D65322F}" presName="iconBgRect" presStyleLbl="bgShp" presStyleIdx="1" presStyleCnt="7"/>
      <dgm:spPr>
        <a:prstGeom prst="round2DiagRect">
          <a:avLst>
            <a:gd name="adj1" fmla="val 29727"/>
            <a:gd name="adj2" fmla="val 0"/>
          </a:avLst>
        </a:prstGeom>
      </dgm:spPr>
    </dgm:pt>
    <dgm:pt modelId="{5F2EF8A8-F26C-42F7-891E-611815290445}" type="pres">
      <dgm:prSet presAssocID="{E79AF407-E197-4F89-9A7D-1D9A0D65322F}" presName="iconRect" presStyleLbl="node1" presStyleIdx="1" presStyleCnt="7"/>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524544CA-B24B-42EE-9A2D-F5045EBEE734}" type="pres">
      <dgm:prSet presAssocID="{E79AF407-E197-4F89-9A7D-1D9A0D65322F}" presName="spaceRect" presStyleCnt="0"/>
      <dgm:spPr/>
    </dgm:pt>
    <dgm:pt modelId="{1EA04F08-EECA-44AB-8014-2581D10F7D48}" type="pres">
      <dgm:prSet presAssocID="{E79AF407-E197-4F89-9A7D-1D9A0D65322F}" presName="textRect" presStyleLbl="revTx" presStyleIdx="1" presStyleCnt="7">
        <dgm:presLayoutVars>
          <dgm:chMax val="1"/>
          <dgm:chPref val="1"/>
        </dgm:presLayoutVars>
      </dgm:prSet>
      <dgm:spPr/>
    </dgm:pt>
    <dgm:pt modelId="{ED2C9786-C7A1-42EB-B315-8A159AC5B547}" type="pres">
      <dgm:prSet presAssocID="{55D2070C-A4FD-4424-A10D-6EF5E810DB9F}" presName="sibTrans" presStyleCnt="0"/>
      <dgm:spPr/>
    </dgm:pt>
    <dgm:pt modelId="{4AF52414-A109-4EC5-83F3-38D304E9CEFA}" type="pres">
      <dgm:prSet presAssocID="{71021077-553D-4F78-868A-FEF5208F2263}" presName="compNode" presStyleCnt="0"/>
      <dgm:spPr/>
    </dgm:pt>
    <dgm:pt modelId="{7C65B445-7F62-48D4-9E75-A7A41393856B}" type="pres">
      <dgm:prSet presAssocID="{71021077-553D-4F78-868A-FEF5208F2263}" presName="iconBgRect" presStyleLbl="bgShp" presStyleIdx="2" presStyleCnt="7"/>
      <dgm:spPr>
        <a:prstGeom prst="round2DiagRect">
          <a:avLst>
            <a:gd name="adj1" fmla="val 29727"/>
            <a:gd name="adj2" fmla="val 0"/>
          </a:avLst>
        </a:prstGeom>
      </dgm:spPr>
    </dgm:pt>
    <dgm:pt modelId="{C863A621-FFAC-429B-96F4-FCF0E79064CA}" type="pres">
      <dgm:prSet presAssocID="{71021077-553D-4F78-868A-FEF5208F2263}" presName="iconRect" presStyleLbl="node1" presStyleIdx="2" presStyleCnt="7"/>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edit card"/>
        </a:ext>
      </dgm:extLst>
    </dgm:pt>
    <dgm:pt modelId="{89817819-5A59-4190-8C12-AF5B9C54625C}" type="pres">
      <dgm:prSet presAssocID="{71021077-553D-4F78-868A-FEF5208F2263}" presName="spaceRect" presStyleCnt="0"/>
      <dgm:spPr/>
    </dgm:pt>
    <dgm:pt modelId="{53AFCD1D-510F-4C31-81CB-5FFCD4506283}" type="pres">
      <dgm:prSet presAssocID="{71021077-553D-4F78-868A-FEF5208F2263}" presName="textRect" presStyleLbl="revTx" presStyleIdx="2" presStyleCnt="7">
        <dgm:presLayoutVars>
          <dgm:chMax val="1"/>
          <dgm:chPref val="1"/>
        </dgm:presLayoutVars>
      </dgm:prSet>
      <dgm:spPr/>
    </dgm:pt>
    <dgm:pt modelId="{47813DBE-5D79-4073-A7A4-FF2D49B4E63F}" type="pres">
      <dgm:prSet presAssocID="{A8844C4D-BCDF-42E0-A6B7-516C58AB502F}" presName="sibTrans" presStyleCnt="0"/>
      <dgm:spPr/>
    </dgm:pt>
    <dgm:pt modelId="{8813D997-614D-4138-BC24-15892F46747B}" type="pres">
      <dgm:prSet presAssocID="{ADF3829F-1D92-4566-AD3B-F4B9A34F57FE}" presName="compNode" presStyleCnt="0"/>
      <dgm:spPr/>
    </dgm:pt>
    <dgm:pt modelId="{4C87D7DF-DB18-4F91-B1B8-0715E45EAA87}" type="pres">
      <dgm:prSet presAssocID="{ADF3829F-1D92-4566-AD3B-F4B9A34F57FE}" presName="iconBgRect" presStyleLbl="bgShp" presStyleIdx="3" presStyleCnt="7"/>
      <dgm:spPr>
        <a:prstGeom prst="round2DiagRect">
          <a:avLst>
            <a:gd name="adj1" fmla="val 29727"/>
            <a:gd name="adj2" fmla="val 0"/>
          </a:avLst>
        </a:prstGeom>
      </dgm:spPr>
    </dgm:pt>
    <dgm:pt modelId="{CD0FAB3B-81BA-43BA-BDEC-5D9F48A35B9A}" type="pres">
      <dgm:prSet presAssocID="{ADF3829F-1D92-4566-AD3B-F4B9A34F57FE}" presName="iconRect" presStyleLbl="node1" presStyleIdx="3" presStyleCnt="7"/>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mera"/>
        </a:ext>
      </dgm:extLst>
    </dgm:pt>
    <dgm:pt modelId="{9EF0EBA0-2003-4F4F-9CBF-9E23B0F2F9F6}" type="pres">
      <dgm:prSet presAssocID="{ADF3829F-1D92-4566-AD3B-F4B9A34F57FE}" presName="spaceRect" presStyleCnt="0"/>
      <dgm:spPr/>
    </dgm:pt>
    <dgm:pt modelId="{148D9420-AB1E-4699-8CB2-F2700F15560A}" type="pres">
      <dgm:prSet presAssocID="{ADF3829F-1D92-4566-AD3B-F4B9A34F57FE}" presName="textRect" presStyleLbl="revTx" presStyleIdx="3" presStyleCnt="7">
        <dgm:presLayoutVars>
          <dgm:chMax val="1"/>
          <dgm:chPref val="1"/>
        </dgm:presLayoutVars>
      </dgm:prSet>
      <dgm:spPr/>
    </dgm:pt>
    <dgm:pt modelId="{32E9CC16-44CE-4617-9BAA-28AB9E1D2B35}" type="pres">
      <dgm:prSet presAssocID="{82CE4123-131B-4ABC-9EEA-85A83E634556}" presName="sibTrans" presStyleCnt="0"/>
      <dgm:spPr/>
    </dgm:pt>
    <dgm:pt modelId="{A89D8B6B-DD89-4451-9D98-FF7FE2CEDDD1}" type="pres">
      <dgm:prSet presAssocID="{FF9D86BC-338D-4331-B587-635523951059}" presName="compNode" presStyleCnt="0"/>
      <dgm:spPr/>
    </dgm:pt>
    <dgm:pt modelId="{6AA3184A-9895-4F58-95CC-33D1F998958E}" type="pres">
      <dgm:prSet presAssocID="{FF9D86BC-338D-4331-B587-635523951059}" presName="iconBgRect" presStyleLbl="bgShp" presStyleIdx="4" presStyleCnt="7"/>
      <dgm:spPr>
        <a:prstGeom prst="round2DiagRect">
          <a:avLst>
            <a:gd name="adj1" fmla="val 29727"/>
            <a:gd name="adj2" fmla="val 0"/>
          </a:avLst>
        </a:prstGeom>
      </dgm:spPr>
    </dgm:pt>
    <dgm:pt modelId="{878F28D7-6F1D-4C5A-8EC6-6D5AD00CAC16}" type="pres">
      <dgm:prSet presAssocID="{FF9D86BC-338D-4331-B587-635523951059}" presName="iconRect" presStyleLbl="node1" presStyleIdx="4" presStyleCnt="7"/>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atellite"/>
        </a:ext>
      </dgm:extLst>
    </dgm:pt>
    <dgm:pt modelId="{7C584DC3-F9B9-4BCC-8C27-7D977A1F9DFC}" type="pres">
      <dgm:prSet presAssocID="{FF9D86BC-338D-4331-B587-635523951059}" presName="spaceRect" presStyleCnt="0"/>
      <dgm:spPr/>
    </dgm:pt>
    <dgm:pt modelId="{CF51643B-159E-4446-855B-B157CEB0C483}" type="pres">
      <dgm:prSet presAssocID="{FF9D86BC-338D-4331-B587-635523951059}" presName="textRect" presStyleLbl="revTx" presStyleIdx="4" presStyleCnt="7">
        <dgm:presLayoutVars>
          <dgm:chMax val="1"/>
          <dgm:chPref val="1"/>
        </dgm:presLayoutVars>
      </dgm:prSet>
      <dgm:spPr/>
    </dgm:pt>
    <dgm:pt modelId="{673009C2-DF9B-44F1-A44A-A573F7AC3ECF}" type="pres">
      <dgm:prSet presAssocID="{C9D5EAD3-DE5A-4098-AFFC-1472CB608583}" presName="sibTrans" presStyleCnt="0"/>
      <dgm:spPr/>
    </dgm:pt>
    <dgm:pt modelId="{0BCDF7F0-1E3A-4A3A-BF42-0FC2D532F237}" type="pres">
      <dgm:prSet presAssocID="{8EE0B555-ACE0-49AE-982A-A60F6F864253}" presName="compNode" presStyleCnt="0"/>
      <dgm:spPr/>
    </dgm:pt>
    <dgm:pt modelId="{506AC9AE-1A03-4FBC-884D-5DC7B1FF7433}" type="pres">
      <dgm:prSet presAssocID="{8EE0B555-ACE0-49AE-982A-A60F6F864253}" presName="iconBgRect" presStyleLbl="bgShp" presStyleIdx="5" presStyleCnt="7"/>
      <dgm:spPr>
        <a:prstGeom prst="round2DiagRect">
          <a:avLst>
            <a:gd name="adj1" fmla="val 29727"/>
            <a:gd name="adj2" fmla="val 0"/>
          </a:avLst>
        </a:prstGeom>
      </dgm:spPr>
    </dgm:pt>
    <dgm:pt modelId="{A35AB308-2278-4938-B29B-C59CAA89F19C}" type="pres">
      <dgm:prSet presAssocID="{8EE0B555-ACE0-49AE-982A-A60F6F864253}" presName="iconRect" presStyleLbl="node1" presStyleIdx="5" presStyleCnt="7"/>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i-Fi"/>
        </a:ext>
      </dgm:extLst>
    </dgm:pt>
    <dgm:pt modelId="{B77C31E4-64F8-4C70-B688-CAD58163F937}" type="pres">
      <dgm:prSet presAssocID="{8EE0B555-ACE0-49AE-982A-A60F6F864253}" presName="spaceRect" presStyleCnt="0"/>
      <dgm:spPr/>
    </dgm:pt>
    <dgm:pt modelId="{8F6B2596-1FC9-4FDE-8D44-0B19918775BE}" type="pres">
      <dgm:prSet presAssocID="{8EE0B555-ACE0-49AE-982A-A60F6F864253}" presName="textRect" presStyleLbl="revTx" presStyleIdx="5" presStyleCnt="7">
        <dgm:presLayoutVars>
          <dgm:chMax val="1"/>
          <dgm:chPref val="1"/>
        </dgm:presLayoutVars>
      </dgm:prSet>
      <dgm:spPr/>
    </dgm:pt>
    <dgm:pt modelId="{E9FA5021-3787-42BB-B792-A975DBBB4EBA}" type="pres">
      <dgm:prSet presAssocID="{1E39962A-A658-40E7-AD2D-E9DA66E6D074}" presName="sibTrans" presStyleCnt="0"/>
      <dgm:spPr/>
    </dgm:pt>
    <dgm:pt modelId="{C72D0F10-B3FB-48B4-A2A9-093D93AE44E1}" type="pres">
      <dgm:prSet presAssocID="{4AD78BBA-69CD-44FA-A19D-13BBDD5ACC06}" presName="compNode" presStyleCnt="0"/>
      <dgm:spPr/>
    </dgm:pt>
    <dgm:pt modelId="{BFC5119E-EAC3-4B94-9E9D-350A8C461DDF}" type="pres">
      <dgm:prSet presAssocID="{4AD78BBA-69CD-44FA-A19D-13BBDD5ACC06}" presName="iconBgRect" presStyleLbl="bgShp" presStyleIdx="6" presStyleCnt="7"/>
      <dgm:spPr>
        <a:prstGeom prst="round2DiagRect">
          <a:avLst>
            <a:gd name="adj1" fmla="val 29727"/>
            <a:gd name="adj2" fmla="val 0"/>
          </a:avLst>
        </a:prstGeom>
      </dgm:spPr>
    </dgm:pt>
    <dgm:pt modelId="{9600F666-85D6-4D03-A6A8-715E1759D88A}" type="pres">
      <dgm:prSet presAssocID="{4AD78BBA-69CD-44FA-A19D-13BBDD5ACC06}" presName="iconRect" presStyleLbl="node1" presStyleIdx="6" presStyleCnt="7"/>
      <dgm:spPr>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ears"/>
        </a:ext>
      </dgm:extLst>
    </dgm:pt>
    <dgm:pt modelId="{61977736-9566-4173-9BEF-F6F6E59A82E9}" type="pres">
      <dgm:prSet presAssocID="{4AD78BBA-69CD-44FA-A19D-13BBDD5ACC06}" presName="spaceRect" presStyleCnt="0"/>
      <dgm:spPr/>
    </dgm:pt>
    <dgm:pt modelId="{9C6F4DEA-386D-4C5F-B375-8AD29E48B56A}" type="pres">
      <dgm:prSet presAssocID="{4AD78BBA-69CD-44FA-A19D-13BBDD5ACC06}" presName="textRect" presStyleLbl="revTx" presStyleIdx="6" presStyleCnt="7">
        <dgm:presLayoutVars>
          <dgm:chMax val="1"/>
          <dgm:chPref val="1"/>
        </dgm:presLayoutVars>
      </dgm:prSet>
      <dgm:spPr/>
    </dgm:pt>
  </dgm:ptLst>
  <dgm:cxnLst>
    <dgm:cxn modelId="{AC078318-CBE8-4DD6-8C66-D6F5F9E5C1E4}" srcId="{3FA68111-19B9-4CFC-8001-4D77DF63C1AD}" destId="{FF9D86BC-338D-4331-B587-635523951059}" srcOrd="4" destOrd="0" parTransId="{C9327604-4C13-4795-9AC0-A7AE512F61C0}" sibTransId="{C9D5EAD3-DE5A-4098-AFFC-1472CB608583}"/>
    <dgm:cxn modelId="{AF3D9F1A-E2F7-4454-AA20-E9CAAA9DB6FC}" type="presOf" srcId="{8EE0B555-ACE0-49AE-982A-A60F6F864253}" destId="{8F6B2596-1FC9-4FDE-8D44-0B19918775BE}" srcOrd="0" destOrd="0" presId="urn:microsoft.com/office/officeart/2018/5/layout/IconLeafLabelList"/>
    <dgm:cxn modelId="{396CE826-3E01-47E2-9D3F-62873A8FC0DA}" srcId="{3FA68111-19B9-4CFC-8001-4D77DF63C1AD}" destId="{71021077-553D-4F78-868A-FEF5208F2263}" srcOrd="2" destOrd="0" parTransId="{451F9BC3-49CC-47DF-9382-87EB8CDFB0BC}" sibTransId="{A8844C4D-BCDF-42E0-A6B7-516C58AB502F}"/>
    <dgm:cxn modelId="{5FA78E5E-D7FF-424C-A5BC-C40904392D64}" type="presOf" srcId="{4AD78BBA-69CD-44FA-A19D-13BBDD5ACC06}" destId="{9C6F4DEA-386D-4C5F-B375-8AD29E48B56A}" srcOrd="0" destOrd="0" presId="urn:microsoft.com/office/officeart/2018/5/layout/IconLeafLabelList"/>
    <dgm:cxn modelId="{2E6B0E43-0D25-45F6-B7D0-61B428F03168}" srcId="{3FA68111-19B9-4CFC-8001-4D77DF63C1AD}" destId="{DFDF76C9-B803-4F25-A823-2D7634081680}" srcOrd="0" destOrd="0" parTransId="{42311565-BB90-43DB-B201-F60B970911F7}" sibTransId="{DB7DC7D4-1907-4552-A439-2AE8E48AC6B5}"/>
    <dgm:cxn modelId="{E4D8FB67-221C-45BD-B113-F798AF70DA6D}" srcId="{3FA68111-19B9-4CFC-8001-4D77DF63C1AD}" destId="{8EE0B555-ACE0-49AE-982A-A60F6F864253}" srcOrd="5" destOrd="0" parTransId="{FB74D544-357A-48F1-A1A5-0F88BB9F8A11}" sibTransId="{1E39962A-A658-40E7-AD2D-E9DA66E6D074}"/>
    <dgm:cxn modelId="{FA918358-EBAF-4BF0-B4C9-7449467FD30A}" type="presOf" srcId="{71021077-553D-4F78-868A-FEF5208F2263}" destId="{53AFCD1D-510F-4C31-81CB-5FFCD4506283}" srcOrd="0" destOrd="0" presId="urn:microsoft.com/office/officeart/2018/5/layout/IconLeafLabelList"/>
    <dgm:cxn modelId="{F899657A-FB94-418C-8304-A9F6637ED018}" srcId="{3FA68111-19B9-4CFC-8001-4D77DF63C1AD}" destId="{ADF3829F-1D92-4566-AD3B-F4B9A34F57FE}" srcOrd="3" destOrd="0" parTransId="{FE245F48-207D-400F-89E8-88294415B938}" sibTransId="{82CE4123-131B-4ABC-9EEA-85A83E634556}"/>
    <dgm:cxn modelId="{02AAF488-2D94-4406-AE59-660F145AE64A}" type="presOf" srcId="{E79AF407-E197-4F89-9A7D-1D9A0D65322F}" destId="{1EA04F08-EECA-44AB-8014-2581D10F7D48}" srcOrd="0" destOrd="0" presId="urn:microsoft.com/office/officeart/2018/5/layout/IconLeafLabelList"/>
    <dgm:cxn modelId="{90F668A8-A0CC-4C08-BEC9-12046214CCED}" type="presOf" srcId="{ADF3829F-1D92-4566-AD3B-F4B9A34F57FE}" destId="{148D9420-AB1E-4699-8CB2-F2700F15560A}" srcOrd="0" destOrd="0" presId="urn:microsoft.com/office/officeart/2018/5/layout/IconLeafLabelList"/>
    <dgm:cxn modelId="{AFFD45C0-E311-4FC5-B7EF-BEC1488546E0}" srcId="{3FA68111-19B9-4CFC-8001-4D77DF63C1AD}" destId="{E79AF407-E197-4F89-9A7D-1D9A0D65322F}" srcOrd="1" destOrd="0" parTransId="{4F81455C-ADB3-486B-A9AD-79CD07675A1A}" sibTransId="{55D2070C-A4FD-4424-A10D-6EF5E810DB9F}"/>
    <dgm:cxn modelId="{E4E5B6C4-6E5A-4485-B069-F62CA4342275}" type="presOf" srcId="{DFDF76C9-B803-4F25-A823-2D7634081680}" destId="{8770F691-7642-49EC-AB77-1131D59FC06C}" srcOrd="0" destOrd="0" presId="urn:microsoft.com/office/officeart/2018/5/layout/IconLeafLabelList"/>
    <dgm:cxn modelId="{2657FBD3-9DCB-4228-A1ED-A424FD08CD67}" type="presOf" srcId="{3FA68111-19B9-4CFC-8001-4D77DF63C1AD}" destId="{0CE9E324-DDE8-4736-A9FA-82AC63F0BB0A}" srcOrd="0" destOrd="0" presId="urn:microsoft.com/office/officeart/2018/5/layout/IconLeafLabelList"/>
    <dgm:cxn modelId="{DA626BD7-203F-4E1D-BA3C-3CCEE24C683B}" type="presOf" srcId="{FF9D86BC-338D-4331-B587-635523951059}" destId="{CF51643B-159E-4446-855B-B157CEB0C483}" srcOrd="0" destOrd="0" presId="urn:microsoft.com/office/officeart/2018/5/layout/IconLeafLabelList"/>
    <dgm:cxn modelId="{F15002EF-862B-48AB-BB16-67A4657B3D6D}" srcId="{3FA68111-19B9-4CFC-8001-4D77DF63C1AD}" destId="{4AD78BBA-69CD-44FA-A19D-13BBDD5ACC06}" srcOrd="6" destOrd="0" parTransId="{77B28E14-1F67-409F-ABBC-775EA8B41540}" sibTransId="{C27B997F-3669-4D6A-B39C-3F6594B46B74}"/>
    <dgm:cxn modelId="{CD6F4DB3-D640-4E6E-AFE0-94179C5B29E3}" type="presParOf" srcId="{0CE9E324-DDE8-4736-A9FA-82AC63F0BB0A}" destId="{5A50D57F-17BE-4B06-A38B-8E946E7DB448}" srcOrd="0" destOrd="0" presId="urn:microsoft.com/office/officeart/2018/5/layout/IconLeafLabelList"/>
    <dgm:cxn modelId="{850E31C5-F790-4EF4-8D30-1291F200F38C}" type="presParOf" srcId="{5A50D57F-17BE-4B06-A38B-8E946E7DB448}" destId="{CFD4441E-7B6D-4508-9711-7D9B6AD8C46B}" srcOrd="0" destOrd="0" presId="urn:microsoft.com/office/officeart/2018/5/layout/IconLeafLabelList"/>
    <dgm:cxn modelId="{A188BA7B-1A94-4F9F-B871-21DD59182196}" type="presParOf" srcId="{5A50D57F-17BE-4B06-A38B-8E946E7DB448}" destId="{63E63B63-F5AF-4038-BD34-680F1A701156}" srcOrd="1" destOrd="0" presId="urn:microsoft.com/office/officeart/2018/5/layout/IconLeafLabelList"/>
    <dgm:cxn modelId="{AE32976A-10A0-46F8-93A6-EB4EA0C4322D}" type="presParOf" srcId="{5A50D57F-17BE-4B06-A38B-8E946E7DB448}" destId="{767B5906-46ED-4F0B-9557-753CB02CCE45}" srcOrd="2" destOrd="0" presId="urn:microsoft.com/office/officeart/2018/5/layout/IconLeafLabelList"/>
    <dgm:cxn modelId="{1B702A29-3B6F-4C01-A948-E3D46766C2FE}" type="presParOf" srcId="{5A50D57F-17BE-4B06-A38B-8E946E7DB448}" destId="{8770F691-7642-49EC-AB77-1131D59FC06C}" srcOrd="3" destOrd="0" presId="urn:microsoft.com/office/officeart/2018/5/layout/IconLeafLabelList"/>
    <dgm:cxn modelId="{05F986D5-0AF1-4130-B50D-000CDB36D710}" type="presParOf" srcId="{0CE9E324-DDE8-4736-A9FA-82AC63F0BB0A}" destId="{F866CE33-EA16-4147-8132-AA6D3FDE1AF3}" srcOrd="1" destOrd="0" presId="urn:microsoft.com/office/officeart/2018/5/layout/IconLeafLabelList"/>
    <dgm:cxn modelId="{DE91ABE5-32C1-4DEF-BD98-1EC28D9C792B}" type="presParOf" srcId="{0CE9E324-DDE8-4736-A9FA-82AC63F0BB0A}" destId="{C7D0BC3C-EA1F-4591-A4B5-DBB01CDEAF56}" srcOrd="2" destOrd="0" presId="urn:microsoft.com/office/officeart/2018/5/layout/IconLeafLabelList"/>
    <dgm:cxn modelId="{474FC3EB-5ED4-4324-8F16-6D5891D4850C}" type="presParOf" srcId="{C7D0BC3C-EA1F-4591-A4B5-DBB01CDEAF56}" destId="{F41B6A6B-25C9-43AE-AD1A-048676D0E503}" srcOrd="0" destOrd="0" presId="urn:microsoft.com/office/officeart/2018/5/layout/IconLeafLabelList"/>
    <dgm:cxn modelId="{B5E72CD8-8287-4F59-BD27-F2BC01847538}" type="presParOf" srcId="{C7D0BC3C-EA1F-4591-A4B5-DBB01CDEAF56}" destId="{5F2EF8A8-F26C-42F7-891E-611815290445}" srcOrd="1" destOrd="0" presId="urn:microsoft.com/office/officeart/2018/5/layout/IconLeafLabelList"/>
    <dgm:cxn modelId="{F06C2E99-99E0-4B19-8DE9-A1E634C5DCB9}" type="presParOf" srcId="{C7D0BC3C-EA1F-4591-A4B5-DBB01CDEAF56}" destId="{524544CA-B24B-42EE-9A2D-F5045EBEE734}" srcOrd="2" destOrd="0" presId="urn:microsoft.com/office/officeart/2018/5/layout/IconLeafLabelList"/>
    <dgm:cxn modelId="{CB720034-624F-4395-88D7-974168AE506D}" type="presParOf" srcId="{C7D0BC3C-EA1F-4591-A4B5-DBB01CDEAF56}" destId="{1EA04F08-EECA-44AB-8014-2581D10F7D48}" srcOrd="3" destOrd="0" presId="urn:microsoft.com/office/officeart/2018/5/layout/IconLeafLabelList"/>
    <dgm:cxn modelId="{23A35C04-22B0-48D3-8621-C4788F8A6549}" type="presParOf" srcId="{0CE9E324-DDE8-4736-A9FA-82AC63F0BB0A}" destId="{ED2C9786-C7A1-42EB-B315-8A159AC5B547}" srcOrd="3" destOrd="0" presId="urn:microsoft.com/office/officeart/2018/5/layout/IconLeafLabelList"/>
    <dgm:cxn modelId="{31BD22D8-06E7-4138-946F-55AEA6BF4EEE}" type="presParOf" srcId="{0CE9E324-DDE8-4736-A9FA-82AC63F0BB0A}" destId="{4AF52414-A109-4EC5-83F3-38D304E9CEFA}" srcOrd="4" destOrd="0" presId="urn:microsoft.com/office/officeart/2018/5/layout/IconLeafLabelList"/>
    <dgm:cxn modelId="{C45DD905-C055-4BCF-9464-61AACB6D0CC5}" type="presParOf" srcId="{4AF52414-A109-4EC5-83F3-38D304E9CEFA}" destId="{7C65B445-7F62-48D4-9E75-A7A41393856B}" srcOrd="0" destOrd="0" presId="urn:microsoft.com/office/officeart/2018/5/layout/IconLeafLabelList"/>
    <dgm:cxn modelId="{639134F2-D29E-4070-A756-F49FB5AC44D6}" type="presParOf" srcId="{4AF52414-A109-4EC5-83F3-38D304E9CEFA}" destId="{C863A621-FFAC-429B-96F4-FCF0E79064CA}" srcOrd="1" destOrd="0" presId="urn:microsoft.com/office/officeart/2018/5/layout/IconLeafLabelList"/>
    <dgm:cxn modelId="{13E5B104-E6C4-433F-84B6-16D4E102202E}" type="presParOf" srcId="{4AF52414-A109-4EC5-83F3-38D304E9CEFA}" destId="{89817819-5A59-4190-8C12-AF5B9C54625C}" srcOrd="2" destOrd="0" presId="urn:microsoft.com/office/officeart/2018/5/layout/IconLeafLabelList"/>
    <dgm:cxn modelId="{92178292-309A-4F21-A4C6-46F67B843463}" type="presParOf" srcId="{4AF52414-A109-4EC5-83F3-38D304E9CEFA}" destId="{53AFCD1D-510F-4C31-81CB-5FFCD4506283}" srcOrd="3" destOrd="0" presId="urn:microsoft.com/office/officeart/2018/5/layout/IconLeafLabelList"/>
    <dgm:cxn modelId="{AE1E4A81-74EF-4B50-9AD5-7A45C56642AD}" type="presParOf" srcId="{0CE9E324-DDE8-4736-A9FA-82AC63F0BB0A}" destId="{47813DBE-5D79-4073-A7A4-FF2D49B4E63F}" srcOrd="5" destOrd="0" presId="urn:microsoft.com/office/officeart/2018/5/layout/IconLeafLabelList"/>
    <dgm:cxn modelId="{B3C7D060-A0BA-4406-A258-284468D10556}" type="presParOf" srcId="{0CE9E324-DDE8-4736-A9FA-82AC63F0BB0A}" destId="{8813D997-614D-4138-BC24-15892F46747B}" srcOrd="6" destOrd="0" presId="urn:microsoft.com/office/officeart/2018/5/layout/IconLeafLabelList"/>
    <dgm:cxn modelId="{6BCBEE57-7ECF-4484-AE0E-1C0AA0C8279A}" type="presParOf" srcId="{8813D997-614D-4138-BC24-15892F46747B}" destId="{4C87D7DF-DB18-4F91-B1B8-0715E45EAA87}" srcOrd="0" destOrd="0" presId="urn:microsoft.com/office/officeart/2018/5/layout/IconLeafLabelList"/>
    <dgm:cxn modelId="{81D0955F-4673-4B0A-86A8-0D23165FC462}" type="presParOf" srcId="{8813D997-614D-4138-BC24-15892F46747B}" destId="{CD0FAB3B-81BA-43BA-BDEC-5D9F48A35B9A}" srcOrd="1" destOrd="0" presId="urn:microsoft.com/office/officeart/2018/5/layout/IconLeafLabelList"/>
    <dgm:cxn modelId="{47118225-0642-4211-8616-89F5049526DB}" type="presParOf" srcId="{8813D997-614D-4138-BC24-15892F46747B}" destId="{9EF0EBA0-2003-4F4F-9CBF-9E23B0F2F9F6}" srcOrd="2" destOrd="0" presId="urn:microsoft.com/office/officeart/2018/5/layout/IconLeafLabelList"/>
    <dgm:cxn modelId="{A6FB1296-AC73-4580-AC9E-A0CA9ED00596}" type="presParOf" srcId="{8813D997-614D-4138-BC24-15892F46747B}" destId="{148D9420-AB1E-4699-8CB2-F2700F15560A}" srcOrd="3" destOrd="0" presId="urn:microsoft.com/office/officeart/2018/5/layout/IconLeafLabelList"/>
    <dgm:cxn modelId="{DA956BD6-9BCB-4B75-AD10-2BEF0F4416E3}" type="presParOf" srcId="{0CE9E324-DDE8-4736-A9FA-82AC63F0BB0A}" destId="{32E9CC16-44CE-4617-9BAA-28AB9E1D2B35}" srcOrd="7" destOrd="0" presId="urn:microsoft.com/office/officeart/2018/5/layout/IconLeafLabelList"/>
    <dgm:cxn modelId="{DAD96DB1-EE6E-4EED-9AC7-CC3689391C71}" type="presParOf" srcId="{0CE9E324-DDE8-4736-A9FA-82AC63F0BB0A}" destId="{A89D8B6B-DD89-4451-9D98-FF7FE2CEDDD1}" srcOrd="8" destOrd="0" presId="urn:microsoft.com/office/officeart/2018/5/layout/IconLeafLabelList"/>
    <dgm:cxn modelId="{53821FE4-58D1-4A5D-A3A7-4E6BCD7AAD12}" type="presParOf" srcId="{A89D8B6B-DD89-4451-9D98-FF7FE2CEDDD1}" destId="{6AA3184A-9895-4F58-95CC-33D1F998958E}" srcOrd="0" destOrd="0" presId="urn:microsoft.com/office/officeart/2018/5/layout/IconLeafLabelList"/>
    <dgm:cxn modelId="{A3C136B9-1A48-4CB9-BF27-2B6EA5E8EB35}" type="presParOf" srcId="{A89D8B6B-DD89-4451-9D98-FF7FE2CEDDD1}" destId="{878F28D7-6F1D-4C5A-8EC6-6D5AD00CAC16}" srcOrd="1" destOrd="0" presId="urn:microsoft.com/office/officeart/2018/5/layout/IconLeafLabelList"/>
    <dgm:cxn modelId="{8D702FEB-CBF3-4295-A895-41B3E08C1CBB}" type="presParOf" srcId="{A89D8B6B-DD89-4451-9D98-FF7FE2CEDDD1}" destId="{7C584DC3-F9B9-4BCC-8C27-7D977A1F9DFC}" srcOrd="2" destOrd="0" presId="urn:microsoft.com/office/officeart/2018/5/layout/IconLeafLabelList"/>
    <dgm:cxn modelId="{B6E26EDD-CBA3-40CA-B741-F8B3A43FF7E0}" type="presParOf" srcId="{A89D8B6B-DD89-4451-9D98-FF7FE2CEDDD1}" destId="{CF51643B-159E-4446-855B-B157CEB0C483}" srcOrd="3" destOrd="0" presId="urn:microsoft.com/office/officeart/2018/5/layout/IconLeafLabelList"/>
    <dgm:cxn modelId="{72423045-4F19-4E50-9033-4112DB046B91}" type="presParOf" srcId="{0CE9E324-DDE8-4736-A9FA-82AC63F0BB0A}" destId="{673009C2-DF9B-44F1-A44A-A573F7AC3ECF}" srcOrd="9" destOrd="0" presId="urn:microsoft.com/office/officeart/2018/5/layout/IconLeafLabelList"/>
    <dgm:cxn modelId="{3EAB4684-53D0-44F4-A254-79DB5C4CAC51}" type="presParOf" srcId="{0CE9E324-DDE8-4736-A9FA-82AC63F0BB0A}" destId="{0BCDF7F0-1E3A-4A3A-BF42-0FC2D532F237}" srcOrd="10" destOrd="0" presId="urn:microsoft.com/office/officeart/2018/5/layout/IconLeafLabelList"/>
    <dgm:cxn modelId="{D6AAE436-85BC-4D30-8831-8D17E7489B64}" type="presParOf" srcId="{0BCDF7F0-1E3A-4A3A-BF42-0FC2D532F237}" destId="{506AC9AE-1A03-4FBC-884D-5DC7B1FF7433}" srcOrd="0" destOrd="0" presId="urn:microsoft.com/office/officeart/2018/5/layout/IconLeafLabelList"/>
    <dgm:cxn modelId="{B0A4EA0A-9F53-48B9-B291-7B894FDC487A}" type="presParOf" srcId="{0BCDF7F0-1E3A-4A3A-BF42-0FC2D532F237}" destId="{A35AB308-2278-4938-B29B-C59CAA89F19C}" srcOrd="1" destOrd="0" presId="urn:microsoft.com/office/officeart/2018/5/layout/IconLeafLabelList"/>
    <dgm:cxn modelId="{6152042E-51A2-452F-AF3F-5288C0347959}" type="presParOf" srcId="{0BCDF7F0-1E3A-4A3A-BF42-0FC2D532F237}" destId="{B77C31E4-64F8-4C70-B688-CAD58163F937}" srcOrd="2" destOrd="0" presId="urn:microsoft.com/office/officeart/2018/5/layout/IconLeafLabelList"/>
    <dgm:cxn modelId="{5D54A6A4-9FCD-49D0-82EA-751DBDD1A1DA}" type="presParOf" srcId="{0BCDF7F0-1E3A-4A3A-BF42-0FC2D532F237}" destId="{8F6B2596-1FC9-4FDE-8D44-0B19918775BE}" srcOrd="3" destOrd="0" presId="urn:microsoft.com/office/officeart/2018/5/layout/IconLeafLabelList"/>
    <dgm:cxn modelId="{54A30C28-1718-4EA9-950E-8C0E28144A46}" type="presParOf" srcId="{0CE9E324-DDE8-4736-A9FA-82AC63F0BB0A}" destId="{E9FA5021-3787-42BB-B792-A975DBBB4EBA}" srcOrd="11" destOrd="0" presId="urn:microsoft.com/office/officeart/2018/5/layout/IconLeafLabelList"/>
    <dgm:cxn modelId="{EAB02E57-0978-460C-84C7-551BC978BC3A}" type="presParOf" srcId="{0CE9E324-DDE8-4736-A9FA-82AC63F0BB0A}" destId="{C72D0F10-B3FB-48B4-A2A9-093D93AE44E1}" srcOrd="12" destOrd="0" presId="urn:microsoft.com/office/officeart/2018/5/layout/IconLeafLabelList"/>
    <dgm:cxn modelId="{C9B54ECB-9838-47E4-8D19-94ED16BDE051}" type="presParOf" srcId="{C72D0F10-B3FB-48B4-A2A9-093D93AE44E1}" destId="{BFC5119E-EAC3-4B94-9E9D-350A8C461DDF}" srcOrd="0" destOrd="0" presId="urn:microsoft.com/office/officeart/2018/5/layout/IconLeafLabelList"/>
    <dgm:cxn modelId="{B01264AE-FD3C-4B49-A4EE-D9DB3D889A5F}" type="presParOf" srcId="{C72D0F10-B3FB-48B4-A2A9-093D93AE44E1}" destId="{9600F666-85D6-4D03-A6A8-715E1759D88A}" srcOrd="1" destOrd="0" presId="urn:microsoft.com/office/officeart/2018/5/layout/IconLeafLabelList"/>
    <dgm:cxn modelId="{A037958D-39F5-4467-84D5-8F370576E01F}" type="presParOf" srcId="{C72D0F10-B3FB-48B4-A2A9-093D93AE44E1}" destId="{61977736-9566-4173-9BEF-F6F6E59A82E9}" srcOrd="2" destOrd="0" presId="urn:microsoft.com/office/officeart/2018/5/layout/IconLeafLabelList"/>
    <dgm:cxn modelId="{7C5D0AC8-1A18-4B62-83B2-44242F247974}" type="presParOf" srcId="{C72D0F10-B3FB-48B4-A2A9-093D93AE44E1}" destId="{9C6F4DEA-386D-4C5F-B375-8AD29E48B56A}" srcOrd="3" destOrd="0" presId="urn:microsoft.com/office/officeart/2018/5/layout/IconLeafLabelList"/>
  </dgm:cxnLst>
  <dgm:bg/>
  <dgm:whole>
    <a:ln w="3175"/>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D91CB3-F39C-48D8-9B1A-5DA600C87139}"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E43BD7B-D58E-4D89-8313-AF14B4852D10}">
      <dgm:prSet custT="1"/>
      <dgm:spPr/>
      <dgm:t>
        <a:bodyPr/>
        <a:lstStyle/>
        <a:p>
          <a:pPr>
            <a:lnSpc>
              <a:spcPct val="100000"/>
            </a:lnSpc>
            <a:defRPr cap="all"/>
          </a:pPr>
          <a:r>
            <a:rPr lang="en-SG" sz="1800" b="1" cap="none" dirty="0">
              <a:latin typeface="Arial" panose="020B0604020202020204" pitchFamily="34" charset="0"/>
              <a:cs typeface="Arial" panose="020B0604020202020204" pitchFamily="34" charset="0"/>
            </a:rPr>
            <a:t>1.__________ </a:t>
          </a:r>
        </a:p>
        <a:p>
          <a:pPr algn="ctr">
            <a:lnSpc>
              <a:spcPct val="100000"/>
            </a:lnSpc>
            <a:defRPr cap="all"/>
          </a:pPr>
          <a:endParaRPr lang="en-US" sz="1800" b="1" cap="none" dirty="0">
            <a:latin typeface="Arial" panose="020B0604020202020204" pitchFamily="34" charset="0"/>
            <a:cs typeface="Arial" panose="020B0604020202020204" pitchFamily="34" charset="0"/>
          </a:endParaRPr>
        </a:p>
      </dgm:t>
    </dgm:pt>
    <dgm:pt modelId="{8F309562-F781-4F7D-8824-683C79394573}" type="parTrans" cxnId="{04935763-D74A-42AB-AF66-CC2C132017D4}">
      <dgm:prSet/>
      <dgm:spPr/>
      <dgm:t>
        <a:bodyPr/>
        <a:lstStyle/>
        <a:p>
          <a:pPr algn="ctr"/>
          <a:endParaRPr lang="en-US" sz="1800" b="1">
            <a:latin typeface="Arial" panose="020B0604020202020204" pitchFamily="34" charset="0"/>
            <a:cs typeface="Arial" panose="020B0604020202020204" pitchFamily="34" charset="0"/>
          </a:endParaRPr>
        </a:p>
      </dgm:t>
    </dgm:pt>
    <dgm:pt modelId="{BD1A38EE-DABD-4823-BB61-41CB6CEC3DEC}" type="sibTrans" cxnId="{04935763-D74A-42AB-AF66-CC2C132017D4}">
      <dgm:prSet/>
      <dgm:spPr/>
      <dgm:t>
        <a:bodyPr/>
        <a:lstStyle/>
        <a:p>
          <a:pPr algn="ctr"/>
          <a:endParaRPr lang="en-US" sz="1800" b="1">
            <a:latin typeface="Arial" panose="020B0604020202020204" pitchFamily="34" charset="0"/>
            <a:cs typeface="Arial" panose="020B0604020202020204" pitchFamily="34" charset="0"/>
          </a:endParaRPr>
        </a:p>
      </dgm:t>
    </dgm:pt>
    <dgm:pt modelId="{49C99159-8A27-42EF-B8CA-0FBB1EAE50C8}">
      <dgm:prSet custT="1"/>
      <dgm:spPr/>
      <dgm:t>
        <a:bodyPr/>
        <a:lstStyle/>
        <a:p>
          <a:pPr>
            <a:lnSpc>
              <a:spcPct val="100000"/>
            </a:lnSpc>
            <a:defRPr cap="all"/>
          </a:pPr>
          <a:r>
            <a:rPr lang="en-SG" sz="1800" b="1" cap="none" dirty="0">
              <a:latin typeface="Arial" panose="020B0604020202020204" pitchFamily="34" charset="0"/>
              <a:cs typeface="Arial" panose="020B0604020202020204" pitchFamily="34" charset="0"/>
            </a:rPr>
            <a:t>3._________ </a:t>
          </a:r>
          <a:endParaRPr lang="en-US" sz="1800" b="1" cap="none" dirty="0">
            <a:latin typeface="Arial" panose="020B0604020202020204" pitchFamily="34" charset="0"/>
            <a:cs typeface="Arial" panose="020B0604020202020204" pitchFamily="34" charset="0"/>
          </a:endParaRPr>
        </a:p>
      </dgm:t>
    </dgm:pt>
    <dgm:pt modelId="{629ACC67-2FB8-475A-B9E8-BCB8E6E9D83C}" type="parTrans" cxnId="{110ABB68-68AA-4AB2-AA65-50F14E84952D}">
      <dgm:prSet/>
      <dgm:spPr/>
      <dgm:t>
        <a:bodyPr/>
        <a:lstStyle/>
        <a:p>
          <a:pPr algn="ctr"/>
          <a:endParaRPr lang="en-US" sz="1800" b="1">
            <a:latin typeface="Arial" panose="020B0604020202020204" pitchFamily="34" charset="0"/>
            <a:cs typeface="Arial" panose="020B0604020202020204" pitchFamily="34" charset="0"/>
          </a:endParaRPr>
        </a:p>
      </dgm:t>
    </dgm:pt>
    <dgm:pt modelId="{212DDD72-0B5E-45B1-9402-4795F3267976}" type="sibTrans" cxnId="{110ABB68-68AA-4AB2-AA65-50F14E84952D}">
      <dgm:prSet/>
      <dgm:spPr/>
      <dgm:t>
        <a:bodyPr/>
        <a:lstStyle/>
        <a:p>
          <a:pPr algn="ctr"/>
          <a:endParaRPr lang="en-US" sz="1800" b="1">
            <a:latin typeface="Arial" panose="020B0604020202020204" pitchFamily="34" charset="0"/>
            <a:cs typeface="Arial" panose="020B0604020202020204" pitchFamily="34" charset="0"/>
          </a:endParaRPr>
        </a:p>
      </dgm:t>
    </dgm:pt>
    <dgm:pt modelId="{5EC1AE96-C38D-467D-85E6-9D1217BD432F}">
      <dgm:prSet custT="1"/>
      <dgm:spPr/>
      <dgm:t>
        <a:bodyPr/>
        <a:lstStyle/>
        <a:p>
          <a:pPr>
            <a:lnSpc>
              <a:spcPct val="100000"/>
            </a:lnSpc>
            <a:defRPr cap="all"/>
          </a:pPr>
          <a:r>
            <a:rPr lang="en-SG" sz="1800" b="1" cap="none" dirty="0">
              <a:latin typeface="Arial" panose="020B0604020202020204" pitchFamily="34" charset="0"/>
              <a:cs typeface="Arial" panose="020B0604020202020204" pitchFamily="34" charset="0"/>
            </a:rPr>
            <a:t>4. _________</a:t>
          </a:r>
          <a:endParaRPr lang="en-US" sz="1800" b="1" cap="none" dirty="0">
            <a:latin typeface="Arial" panose="020B0604020202020204" pitchFamily="34" charset="0"/>
            <a:cs typeface="Arial" panose="020B0604020202020204" pitchFamily="34" charset="0"/>
          </a:endParaRPr>
        </a:p>
      </dgm:t>
    </dgm:pt>
    <dgm:pt modelId="{67C27FFA-0F7F-4891-9C71-897DD316DF9B}" type="parTrans" cxnId="{2EEFF606-3188-4954-BA43-539391E5D48D}">
      <dgm:prSet/>
      <dgm:spPr/>
      <dgm:t>
        <a:bodyPr/>
        <a:lstStyle/>
        <a:p>
          <a:pPr algn="ctr"/>
          <a:endParaRPr lang="en-US" sz="1800" b="1">
            <a:latin typeface="Arial" panose="020B0604020202020204" pitchFamily="34" charset="0"/>
            <a:cs typeface="Arial" panose="020B0604020202020204" pitchFamily="34" charset="0"/>
          </a:endParaRPr>
        </a:p>
      </dgm:t>
    </dgm:pt>
    <dgm:pt modelId="{110048E5-D1A7-434D-9997-EB67C33D97C4}" type="sibTrans" cxnId="{2EEFF606-3188-4954-BA43-539391E5D48D}">
      <dgm:prSet/>
      <dgm:spPr/>
      <dgm:t>
        <a:bodyPr/>
        <a:lstStyle/>
        <a:p>
          <a:pPr algn="ctr"/>
          <a:endParaRPr lang="en-US" sz="1800" b="1">
            <a:latin typeface="Arial" panose="020B0604020202020204" pitchFamily="34" charset="0"/>
            <a:cs typeface="Arial" panose="020B0604020202020204" pitchFamily="34" charset="0"/>
          </a:endParaRPr>
        </a:p>
      </dgm:t>
    </dgm:pt>
    <dgm:pt modelId="{B7B4B873-0831-41F0-BD9B-4227E0399EE8}">
      <dgm:prSet custT="1"/>
      <dgm:spPr/>
      <dgm:t>
        <a:bodyPr/>
        <a:lstStyle/>
        <a:p>
          <a:pPr>
            <a:lnSpc>
              <a:spcPct val="100000"/>
            </a:lnSpc>
            <a:defRPr cap="all"/>
          </a:pPr>
          <a:r>
            <a:rPr lang="en-SG" sz="1800" b="1" cap="none" dirty="0">
              <a:latin typeface="Arial" panose="020B0604020202020204" pitchFamily="34" charset="0"/>
              <a:cs typeface="Arial" panose="020B0604020202020204" pitchFamily="34" charset="0"/>
            </a:rPr>
            <a:t>2. _________</a:t>
          </a:r>
          <a:endParaRPr lang="en-US" sz="1800" b="1" cap="none" dirty="0">
            <a:latin typeface="Arial" panose="020B0604020202020204" pitchFamily="34" charset="0"/>
            <a:cs typeface="Arial" panose="020B0604020202020204" pitchFamily="34" charset="0"/>
          </a:endParaRPr>
        </a:p>
      </dgm:t>
    </dgm:pt>
    <dgm:pt modelId="{9E8A48C6-FEA9-472A-9CC5-BB5B03684A2D}" type="sibTrans" cxnId="{040197C6-26DA-4CB4-AA65-2F5DD84B77C4}">
      <dgm:prSet/>
      <dgm:spPr/>
      <dgm:t>
        <a:bodyPr/>
        <a:lstStyle/>
        <a:p>
          <a:pPr algn="ctr"/>
          <a:endParaRPr lang="en-US" sz="1800" b="1">
            <a:latin typeface="Arial" panose="020B0604020202020204" pitchFamily="34" charset="0"/>
            <a:cs typeface="Arial" panose="020B0604020202020204" pitchFamily="34" charset="0"/>
          </a:endParaRPr>
        </a:p>
      </dgm:t>
    </dgm:pt>
    <dgm:pt modelId="{4C4637A4-DBE3-46DA-BABB-59E2B1AD6AC6}" type="parTrans" cxnId="{040197C6-26DA-4CB4-AA65-2F5DD84B77C4}">
      <dgm:prSet/>
      <dgm:spPr/>
      <dgm:t>
        <a:bodyPr/>
        <a:lstStyle/>
        <a:p>
          <a:pPr algn="ctr"/>
          <a:endParaRPr lang="en-US" sz="1800" b="1">
            <a:latin typeface="Arial" panose="020B0604020202020204" pitchFamily="34" charset="0"/>
            <a:cs typeface="Arial" panose="020B0604020202020204" pitchFamily="34" charset="0"/>
          </a:endParaRPr>
        </a:p>
      </dgm:t>
    </dgm:pt>
    <dgm:pt modelId="{FA63E1B7-E226-4BAE-BC4D-5491649B2018}" type="pres">
      <dgm:prSet presAssocID="{CAD91CB3-F39C-48D8-9B1A-5DA600C87139}" presName="root" presStyleCnt="0">
        <dgm:presLayoutVars>
          <dgm:dir/>
          <dgm:resizeHandles val="exact"/>
        </dgm:presLayoutVars>
      </dgm:prSet>
      <dgm:spPr/>
    </dgm:pt>
    <dgm:pt modelId="{151999B5-50A1-4133-A137-AC8DF0DF8931}" type="pres">
      <dgm:prSet presAssocID="{7E43BD7B-D58E-4D89-8313-AF14B4852D10}" presName="compNode" presStyleCnt="0"/>
      <dgm:spPr/>
    </dgm:pt>
    <dgm:pt modelId="{4B87774C-B16B-4FBE-8FCC-DFFB63E7B843}" type="pres">
      <dgm:prSet presAssocID="{7E43BD7B-D58E-4D89-8313-AF14B4852D10}" presName="iconBgRect" presStyleLbl="bgShp" presStyleIdx="0" presStyleCnt="4"/>
      <dgm:spPr>
        <a:prstGeom prst="round2DiagRect">
          <a:avLst>
            <a:gd name="adj1" fmla="val 29727"/>
            <a:gd name="adj2" fmla="val 0"/>
          </a:avLst>
        </a:prstGeom>
      </dgm:spPr>
    </dgm:pt>
    <dgm:pt modelId="{5AF54EFD-A581-4D6E-8022-DBA8ED5F56C4}" type="pres">
      <dgm:prSet presAssocID="{7E43BD7B-D58E-4D89-8313-AF14B4852D10}"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Upward trend"/>
        </a:ext>
      </dgm:extLst>
    </dgm:pt>
    <dgm:pt modelId="{7A293CBD-832E-4819-833D-3DC5B79C4928}" type="pres">
      <dgm:prSet presAssocID="{7E43BD7B-D58E-4D89-8313-AF14B4852D10}" presName="spaceRect" presStyleCnt="0"/>
      <dgm:spPr/>
    </dgm:pt>
    <dgm:pt modelId="{3A6AEDE1-3C46-4128-9B14-31257DC0F373}" type="pres">
      <dgm:prSet presAssocID="{7E43BD7B-D58E-4D89-8313-AF14B4852D10}" presName="textRect" presStyleLbl="revTx" presStyleIdx="0" presStyleCnt="4">
        <dgm:presLayoutVars>
          <dgm:chMax val="1"/>
          <dgm:chPref val="1"/>
        </dgm:presLayoutVars>
      </dgm:prSet>
      <dgm:spPr/>
    </dgm:pt>
    <dgm:pt modelId="{29BA67AC-1C54-4655-9014-2F87F6BB875E}" type="pres">
      <dgm:prSet presAssocID="{BD1A38EE-DABD-4823-BB61-41CB6CEC3DEC}" presName="sibTrans" presStyleCnt="0"/>
      <dgm:spPr/>
    </dgm:pt>
    <dgm:pt modelId="{9AE0110F-B681-420B-AF51-9EBA2BE9409F}" type="pres">
      <dgm:prSet presAssocID="{B7B4B873-0831-41F0-BD9B-4227E0399EE8}" presName="compNode" presStyleCnt="0"/>
      <dgm:spPr/>
    </dgm:pt>
    <dgm:pt modelId="{ABB2E8DA-17F1-4866-80AF-9CE7E214B67B}" type="pres">
      <dgm:prSet presAssocID="{B7B4B873-0831-41F0-BD9B-4227E0399EE8}" presName="iconBgRect" presStyleLbl="bgShp" presStyleIdx="1" presStyleCnt="4"/>
      <dgm:spPr>
        <a:prstGeom prst="round2DiagRect">
          <a:avLst>
            <a:gd name="adj1" fmla="val 29727"/>
            <a:gd name="adj2" fmla="val 0"/>
          </a:avLst>
        </a:prstGeom>
      </dgm:spPr>
    </dgm:pt>
    <dgm:pt modelId="{9ED4EFFF-AFC7-4CDB-9C6E-BFD532A11F9A}" type="pres">
      <dgm:prSet presAssocID="{B7B4B873-0831-41F0-BD9B-4227E0399EE8}"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hecklist"/>
        </a:ext>
      </dgm:extLst>
    </dgm:pt>
    <dgm:pt modelId="{EFFBF382-D01A-4327-B3E2-3BBC195534E3}" type="pres">
      <dgm:prSet presAssocID="{B7B4B873-0831-41F0-BD9B-4227E0399EE8}" presName="spaceRect" presStyleCnt="0"/>
      <dgm:spPr/>
    </dgm:pt>
    <dgm:pt modelId="{55CA0B12-A7F6-41E9-A0CD-C6A4AC85E7FF}" type="pres">
      <dgm:prSet presAssocID="{B7B4B873-0831-41F0-BD9B-4227E0399EE8}" presName="textRect" presStyleLbl="revTx" presStyleIdx="1" presStyleCnt="4">
        <dgm:presLayoutVars>
          <dgm:chMax val="1"/>
          <dgm:chPref val="1"/>
        </dgm:presLayoutVars>
      </dgm:prSet>
      <dgm:spPr/>
    </dgm:pt>
    <dgm:pt modelId="{F49E7B47-E785-4BD6-BB36-EFC09E78FCA1}" type="pres">
      <dgm:prSet presAssocID="{9E8A48C6-FEA9-472A-9CC5-BB5B03684A2D}" presName="sibTrans" presStyleCnt="0"/>
      <dgm:spPr/>
    </dgm:pt>
    <dgm:pt modelId="{D3FA3BD7-E9B2-4925-BDE4-183C7E1519B1}" type="pres">
      <dgm:prSet presAssocID="{49C99159-8A27-42EF-B8CA-0FBB1EAE50C8}" presName="compNode" presStyleCnt="0"/>
      <dgm:spPr/>
    </dgm:pt>
    <dgm:pt modelId="{B1C3023C-0017-4562-AD64-641C0E67EBC2}" type="pres">
      <dgm:prSet presAssocID="{49C99159-8A27-42EF-B8CA-0FBB1EAE50C8}" presName="iconBgRect" presStyleLbl="bgShp" presStyleIdx="2" presStyleCnt="4"/>
      <dgm:spPr>
        <a:prstGeom prst="round2DiagRect">
          <a:avLst>
            <a:gd name="adj1" fmla="val 29727"/>
            <a:gd name="adj2" fmla="val 0"/>
          </a:avLst>
        </a:prstGeom>
      </dgm:spPr>
    </dgm:pt>
    <dgm:pt modelId="{EBA3096E-E3D4-4445-9CC6-A1CB7967B8F5}" type="pres">
      <dgm:prSet presAssocID="{49C99159-8A27-42EF-B8CA-0FBB1EAE50C8}"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eting"/>
        </a:ext>
      </dgm:extLst>
    </dgm:pt>
    <dgm:pt modelId="{AEA23D68-6C35-4867-86E4-94E7A8D0C5A5}" type="pres">
      <dgm:prSet presAssocID="{49C99159-8A27-42EF-B8CA-0FBB1EAE50C8}" presName="spaceRect" presStyleCnt="0"/>
      <dgm:spPr/>
    </dgm:pt>
    <dgm:pt modelId="{6353D1F1-916B-45E6-92A3-5AB447169FDD}" type="pres">
      <dgm:prSet presAssocID="{49C99159-8A27-42EF-B8CA-0FBB1EAE50C8}" presName="textRect" presStyleLbl="revTx" presStyleIdx="2" presStyleCnt="4">
        <dgm:presLayoutVars>
          <dgm:chMax val="1"/>
          <dgm:chPref val="1"/>
        </dgm:presLayoutVars>
      </dgm:prSet>
      <dgm:spPr/>
    </dgm:pt>
    <dgm:pt modelId="{086C3429-5867-41CB-8298-6F97ACA860CA}" type="pres">
      <dgm:prSet presAssocID="{212DDD72-0B5E-45B1-9402-4795F3267976}" presName="sibTrans" presStyleCnt="0"/>
      <dgm:spPr/>
    </dgm:pt>
    <dgm:pt modelId="{D85200AA-D291-4381-9E9D-29C9E83F3A85}" type="pres">
      <dgm:prSet presAssocID="{5EC1AE96-C38D-467D-85E6-9D1217BD432F}" presName="compNode" presStyleCnt="0"/>
      <dgm:spPr/>
    </dgm:pt>
    <dgm:pt modelId="{EAF44B28-D254-4F3D-8C45-6D360605C56A}" type="pres">
      <dgm:prSet presAssocID="{5EC1AE96-C38D-467D-85E6-9D1217BD432F}" presName="iconBgRect" presStyleLbl="bgShp" presStyleIdx="3" presStyleCnt="4"/>
      <dgm:spPr>
        <a:prstGeom prst="round2DiagRect">
          <a:avLst>
            <a:gd name="adj1" fmla="val 29727"/>
            <a:gd name="adj2" fmla="val 0"/>
          </a:avLst>
        </a:prstGeom>
      </dgm:spPr>
    </dgm:pt>
    <dgm:pt modelId="{D6DCCE8B-ECDF-4860-9B8F-4BF6D1A733E0}" type="pres">
      <dgm:prSet presAssocID="{5EC1AE96-C38D-467D-85E6-9D1217BD432F}"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eacher"/>
        </a:ext>
      </dgm:extLst>
    </dgm:pt>
    <dgm:pt modelId="{4B5BF8E6-AB2C-4FEA-8615-796FF70F0BD8}" type="pres">
      <dgm:prSet presAssocID="{5EC1AE96-C38D-467D-85E6-9D1217BD432F}" presName="spaceRect" presStyleCnt="0"/>
      <dgm:spPr/>
    </dgm:pt>
    <dgm:pt modelId="{558005B9-BC82-4058-8F31-0BF47E85CADC}" type="pres">
      <dgm:prSet presAssocID="{5EC1AE96-C38D-467D-85E6-9D1217BD432F}" presName="textRect" presStyleLbl="revTx" presStyleIdx="3" presStyleCnt="4">
        <dgm:presLayoutVars>
          <dgm:chMax val="1"/>
          <dgm:chPref val="1"/>
        </dgm:presLayoutVars>
      </dgm:prSet>
      <dgm:spPr/>
    </dgm:pt>
  </dgm:ptLst>
  <dgm:cxnLst>
    <dgm:cxn modelId="{2EEFF606-3188-4954-BA43-539391E5D48D}" srcId="{CAD91CB3-F39C-48D8-9B1A-5DA600C87139}" destId="{5EC1AE96-C38D-467D-85E6-9D1217BD432F}" srcOrd="3" destOrd="0" parTransId="{67C27FFA-0F7F-4891-9C71-897DD316DF9B}" sibTransId="{110048E5-D1A7-434D-9997-EB67C33D97C4}"/>
    <dgm:cxn modelId="{D1C9EA0A-4867-41E7-B8BA-1CADD708C948}" type="presOf" srcId="{B7B4B873-0831-41F0-BD9B-4227E0399EE8}" destId="{55CA0B12-A7F6-41E9-A0CD-C6A4AC85E7FF}" srcOrd="0" destOrd="0" presId="urn:microsoft.com/office/officeart/2018/5/layout/IconLeafLabelList"/>
    <dgm:cxn modelId="{708BE11B-F3F7-45A2-B8B0-BDE4980362CB}" type="presOf" srcId="{CAD91CB3-F39C-48D8-9B1A-5DA600C87139}" destId="{FA63E1B7-E226-4BAE-BC4D-5491649B2018}" srcOrd="0" destOrd="0" presId="urn:microsoft.com/office/officeart/2018/5/layout/IconLeafLabelList"/>
    <dgm:cxn modelId="{04935763-D74A-42AB-AF66-CC2C132017D4}" srcId="{CAD91CB3-F39C-48D8-9B1A-5DA600C87139}" destId="{7E43BD7B-D58E-4D89-8313-AF14B4852D10}" srcOrd="0" destOrd="0" parTransId="{8F309562-F781-4F7D-8824-683C79394573}" sibTransId="{BD1A38EE-DABD-4823-BB61-41CB6CEC3DEC}"/>
    <dgm:cxn modelId="{110ABB68-68AA-4AB2-AA65-50F14E84952D}" srcId="{CAD91CB3-F39C-48D8-9B1A-5DA600C87139}" destId="{49C99159-8A27-42EF-B8CA-0FBB1EAE50C8}" srcOrd="2" destOrd="0" parTransId="{629ACC67-2FB8-475A-B9E8-BCB8E6E9D83C}" sibTransId="{212DDD72-0B5E-45B1-9402-4795F3267976}"/>
    <dgm:cxn modelId="{A708B04B-1765-4D93-97A9-8EAEFBF3F801}" type="presOf" srcId="{49C99159-8A27-42EF-B8CA-0FBB1EAE50C8}" destId="{6353D1F1-916B-45E6-92A3-5AB447169FDD}" srcOrd="0" destOrd="0" presId="urn:microsoft.com/office/officeart/2018/5/layout/IconLeafLabelList"/>
    <dgm:cxn modelId="{E28EFA8B-B55B-433A-9DE3-7386B684A8C4}" type="presOf" srcId="{7E43BD7B-D58E-4D89-8313-AF14B4852D10}" destId="{3A6AEDE1-3C46-4128-9B14-31257DC0F373}" srcOrd="0" destOrd="0" presId="urn:microsoft.com/office/officeart/2018/5/layout/IconLeafLabelList"/>
    <dgm:cxn modelId="{040197C6-26DA-4CB4-AA65-2F5DD84B77C4}" srcId="{CAD91CB3-F39C-48D8-9B1A-5DA600C87139}" destId="{B7B4B873-0831-41F0-BD9B-4227E0399EE8}" srcOrd="1" destOrd="0" parTransId="{4C4637A4-DBE3-46DA-BABB-59E2B1AD6AC6}" sibTransId="{9E8A48C6-FEA9-472A-9CC5-BB5B03684A2D}"/>
    <dgm:cxn modelId="{9C16BECC-389E-410F-9447-02F3B8C0BD83}" type="presOf" srcId="{5EC1AE96-C38D-467D-85E6-9D1217BD432F}" destId="{558005B9-BC82-4058-8F31-0BF47E85CADC}" srcOrd="0" destOrd="0" presId="urn:microsoft.com/office/officeart/2018/5/layout/IconLeafLabelList"/>
    <dgm:cxn modelId="{18E478A2-B11A-4733-98B1-D7B0658E35B4}" type="presParOf" srcId="{FA63E1B7-E226-4BAE-BC4D-5491649B2018}" destId="{151999B5-50A1-4133-A137-AC8DF0DF8931}" srcOrd="0" destOrd="0" presId="urn:microsoft.com/office/officeart/2018/5/layout/IconLeafLabelList"/>
    <dgm:cxn modelId="{A58D31C7-25E3-4984-A88F-F7B8A6AF0D59}" type="presParOf" srcId="{151999B5-50A1-4133-A137-AC8DF0DF8931}" destId="{4B87774C-B16B-4FBE-8FCC-DFFB63E7B843}" srcOrd="0" destOrd="0" presId="urn:microsoft.com/office/officeart/2018/5/layout/IconLeafLabelList"/>
    <dgm:cxn modelId="{1035F9CA-B5F2-4C7C-A772-7B5F2A93DCFC}" type="presParOf" srcId="{151999B5-50A1-4133-A137-AC8DF0DF8931}" destId="{5AF54EFD-A581-4D6E-8022-DBA8ED5F56C4}" srcOrd="1" destOrd="0" presId="urn:microsoft.com/office/officeart/2018/5/layout/IconLeafLabelList"/>
    <dgm:cxn modelId="{CB8AC78A-A169-45BC-82BA-8AD671063239}" type="presParOf" srcId="{151999B5-50A1-4133-A137-AC8DF0DF8931}" destId="{7A293CBD-832E-4819-833D-3DC5B79C4928}" srcOrd="2" destOrd="0" presId="urn:microsoft.com/office/officeart/2018/5/layout/IconLeafLabelList"/>
    <dgm:cxn modelId="{DEAE57E7-E3E3-42D5-A4FE-42A856BE9A4C}" type="presParOf" srcId="{151999B5-50A1-4133-A137-AC8DF0DF8931}" destId="{3A6AEDE1-3C46-4128-9B14-31257DC0F373}" srcOrd="3" destOrd="0" presId="urn:microsoft.com/office/officeart/2018/5/layout/IconLeafLabelList"/>
    <dgm:cxn modelId="{472863BA-C090-4BDA-A42B-E34ABCE06960}" type="presParOf" srcId="{FA63E1B7-E226-4BAE-BC4D-5491649B2018}" destId="{29BA67AC-1C54-4655-9014-2F87F6BB875E}" srcOrd="1" destOrd="0" presId="urn:microsoft.com/office/officeart/2018/5/layout/IconLeafLabelList"/>
    <dgm:cxn modelId="{BA68A033-9BAC-4241-A363-BABAA0A55F17}" type="presParOf" srcId="{FA63E1B7-E226-4BAE-BC4D-5491649B2018}" destId="{9AE0110F-B681-420B-AF51-9EBA2BE9409F}" srcOrd="2" destOrd="0" presId="urn:microsoft.com/office/officeart/2018/5/layout/IconLeafLabelList"/>
    <dgm:cxn modelId="{8040F3ED-3027-417B-AAC2-F5143EBDD4E2}" type="presParOf" srcId="{9AE0110F-B681-420B-AF51-9EBA2BE9409F}" destId="{ABB2E8DA-17F1-4866-80AF-9CE7E214B67B}" srcOrd="0" destOrd="0" presId="urn:microsoft.com/office/officeart/2018/5/layout/IconLeafLabelList"/>
    <dgm:cxn modelId="{C05C7210-0B50-477E-A1AD-3710D0E5BF37}" type="presParOf" srcId="{9AE0110F-B681-420B-AF51-9EBA2BE9409F}" destId="{9ED4EFFF-AFC7-4CDB-9C6E-BFD532A11F9A}" srcOrd="1" destOrd="0" presId="urn:microsoft.com/office/officeart/2018/5/layout/IconLeafLabelList"/>
    <dgm:cxn modelId="{493BF045-7181-4C3B-8A4B-7EDBC6CE5CBD}" type="presParOf" srcId="{9AE0110F-B681-420B-AF51-9EBA2BE9409F}" destId="{EFFBF382-D01A-4327-B3E2-3BBC195534E3}" srcOrd="2" destOrd="0" presId="urn:microsoft.com/office/officeart/2018/5/layout/IconLeafLabelList"/>
    <dgm:cxn modelId="{DEC20407-F4FC-4963-91FE-A15B9880EE6D}" type="presParOf" srcId="{9AE0110F-B681-420B-AF51-9EBA2BE9409F}" destId="{55CA0B12-A7F6-41E9-A0CD-C6A4AC85E7FF}" srcOrd="3" destOrd="0" presId="urn:microsoft.com/office/officeart/2018/5/layout/IconLeafLabelList"/>
    <dgm:cxn modelId="{C6F3CD1D-B073-459D-A401-BEF05740ACAD}" type="presParOf" srcId="{FA63E1B7-E226-4BAE-BC4D-5491649B2018}" destId="{F49E7B47-E785-4BD6-BB36-EFC09E78FCA1}" srcOrd="3" destOrd="0" presId="urn:microsoft.com/office/officeart/2018/5/layout/IconLeafLabelList"/>
    <dgm:cxn modelId="{FD78C0F9-3CB0-4258-A914-89F9D58B361B}" type="presParOf" srcId="{FA63E1B7-E226-4BAE-BC4D-5491649B2018}" destId="{D3FA3BD7-E9B2-4925-BDE4-183C7E1519B1}" srcOrd="4" destOrd="0" presId="urn:microsoft.com/office/officeart/2018/5/layout/IconLeafLabelList"/>
    <dgm:cxn modelId="{757C3DC1-D50B-4757-919B-DB6375244093}" type="presParOf" srcId="{D3FA3BD7-E9B2-4925-BDE4-183C7E1519B1}" destId="{B1C3023C-0017-4562-AD64-641C0E67EBC2}" srcOrd="0" destOrd="0" presId="urn:microsoft.com/office/officeart/2018/5/layout/IconLeafLabelList"/>
    <dgm:cxn modelId="{5CA453C2-FC87-4F7E-A0CC-208561EB51C3}" type="presParOf" srcId="{D3FA3BD7-E9B2-4925-BDE4-183C7E1519B1}" destId="{EBA3096E-E3D4-4445-9CC6-A1CB7967B8F5}" srcOrd="1" destOrd="0" presId="urn:microsoft.com/office/officeart/2018/5/layout/IconLeafLabelList"/>
    <dgm:cxn modelId="{7434B945-2820-4915-B63D-C3228630E559}" type="presParOf" srcId="{D3FA3BD7-E9B2-4925-BDE4-183C7E1519B1}" destId="{AEA23D68-6C35-4867-86E4-94E7A8D0C5A5}" srcOrd="2" destOrd="0" presId="urn:microsoft.com/office/officeart/2018/5/layout/IconLeafLabelList"/>
    <dgm:cxn modelId="{F879030D-78F7-4598-9687-2DA9B8A1485D}" type="presParOf" srcId="{D3FA3BD7-E9B2-4925-BDE4-183C7E1519B1}" destId="{6353D1F1-916B-45E6-92A3-5AB447169FDD}" srcOrd="3" destOrd="0" presId="urn:microsoft.com/office/officeart/2018/5/layout/IconLeafLabelList"/>
    <dgm:cxn modelId="{71321E53-EB07-406E-9534-020343EB5AB9}" type="presParOf" srcId="{FA63E1B7-E226-4BAE-BC4D-5491649B2018}" destId="{086C3429-5867-41CB-8298-6F97ACA860CA}" srcOrd="5" destOrd="0" presId="urn:microsoft.com/office/officeart/2018/5/layout/IconLeafLabelList"/>
    <dgm:cxn modelId="{07D05176-8A89-4BAF-9815-D325F9C41575}" type="presParOf" srcId="{FA63E1B7-E226-4BAE-BC4D-5491649B2018}" destId="{D85200AA-D291-4381-9E9D-29C9E83F3A85}" srcOrd="6" destOrd="0" presId="urn:microsoft.com/office/officeart/2018/5/layout/IconLeafLabelList"/>
    <dgm:cxn modelId="{08E91F8E-CBEB-4058-902F-D4350CB9C6E9}" type="presParOf" srcId="{D85200AA-D291-4381-9E9D-29C9E83F3A85}" destId="{EAF44B28-D254-4F3D-8C45-6D360605C56A}" srcOrd="0" destOrd="0" presId="urn:microsoft.com/office/officeart/2018/5/layout/IconLeafLabelList"/>
    <dgm:cxn modelId="{EA00F39F-F389-4F74-932C-B22E3CC713F1}" type="presParOf" srcId="{D85200AA-D291-4381-9E9D-29C9E83F3A85}" destId="{D6DCCE8B-ECDF-4860-9B8F-4BF6D1A733E0}" srcOrd="1" destOrd="0" presId="urn:microsoft.com/office/officeart/2018/5/layout/IconLeafLabelList"/>
    <dgm:cxn modelId="{2DB9E272-07DE-4103-B9DA-227D82A588B4}" type="presParOf" srcId="{D85200AA-D291-4381-9E9D-29C9E83F3A85}" destId="{4B5BF8E6-AB2C-4FEA-8615-796FF70F0BD8}" srcOrd="2" destOrd="0" presId="urn:microsoft.com/office/officeart/2018/5/layout/IconLeafLabelList"/>
    <dgm:cxn modelId="{B2658B07-7567-4CAD-8D6D-7C5B6C194DAC}" type="presParOf" srcId="{D85200AA-D291-4381-9E9D-29C9E83F3A85}" destId="{558005B9-BC82-4058-8F31-0BF47E85CADC}"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D91CB3-F39C-48D8-9B1A-5DA600C87139}"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E43BD7B-D58E-4D89-8313-AF14B4852D10}">
      <dgm:prSet custT="1"/>
      <dgm:spPr/>
      <dgm:t>
        <a:bodyPr/>
        <a:lstStyle/>
        <a:p>
          <a:pPr>
            <a:lnSpc>
              <a:spcPct val="100000"/>
            </a:lnSpc>
            <a:defRPr cap="all"/>
          </a:pPr>
          <a:r>
            <a:rPr lang="en-SG" sz="1800" b="1" cap="none" dirty="0">
              <a:latin typeface="Arial" panose="020B0604020202020204" pitchFamily="34" charset="0"/>
              <a:cs typeface="Arial" panose="020B0604020202020204" pitchFamily="34" charset="0"/>
            </a:rPr>
            <a:t>1. Identify Patterns And Trends</a:t>
          </a:r>
        </a:p>
        <a:p>
          <a:pPr algn="ctr">
            <a:lnSpc>
              <a:spcPct val="100000"/>
            </a:lnSpc>
            <a:defRPr cap="all"/>
          </a:pPr>
          <a:endParaRPr lang="en-US" sz="1800" b="1" cap="none" dirty="0">
            <a:latin typeface="Arial" panose="020B0604020202020204" pitchFamily="34" charset="0"/>
            <a:cs typeface="Arial" panose="020B0604020202020204" pitchFamily="34" charset="0"/>
          </a:endParaRPr>
        </a:p>
      </dgm:t>
    </dgm:pt>
    <dgm:pt modelId="{8F309562-F781-4F7D-8824-683C79394573}" type="parTrans" cxnId="{04935763-D74A-42AB-AF66-CC2C132017D4}">
      <dgm:prSet/>
      <dgm:spPr/>
      <dgm:t>
        <a:bodyPr/>
        <a:lstStyle/>
        <a:p>
          <a:pPr algn="ctr"/>
          <a:endParaRPr lang="en-US" sz="1800" b="1">
            <a:latin typeface="Arial" panose="020B0604020202020204" pitchFamily="34" charset="0"/>
            <a:cs typeface="Arial" panose="020B0604020202020204" pitchFamily="34" charset="0"/>
          </a:endParaRPr>
        </a:p>
      </dgm:t>
    </dgm:pt>
    <dgm:pt modelId="{BD1A38EE-DABD-4823-BB61-41CB6CEC3DEC}" type="sibTrans" cxnId="{04935763-D74A-42AB-AF66-CC2C132017D4}">
      <dgm:prSet/>
      <dgm:spPr/>
      <dgm:t>
        <a:bodyPr/>
        <a:lstStyle/>
        <a:p>
          <a:pPr algn="ctr"/>
          <a:endParaRPr lang="en-US" sz="1800" b="1">
            <a:latin typeface="Arial" panose="020B0604020202020204" pitchFamily="34" charset="0"/>
            <a:cs typeface="Arial" panose="020B0604020202020204" pitchFamily="34" charset="0"/>
          </a:endParaRPr>
        </a:p>
      </dgm:t>
    </dgm:pt>
    <dgm:pt modelId="{49C99159-8A27-42EF-B8CA-0FBB1EAE50C8}">
      <dgm:prSet custT="1"/>
      <dgm:spPr/>
      <dgm:t>
        <a:bodyPr/>
        <a:lstStyle/>
        <a:p>
          <a:pPr>
            <a:lnSpc>
              <a:spcPct val="100000"/>
            </a:lnSpc>
            <a:defRPr cap="all"/>
          </a:pPr>
          <a:r>
            <a:rPr lang="en-SG" sz="1800" b="1" cap="none" dirty="0">
              <a:latin typeface="Arial" panose="020B0604020202020204" pitchFamily="34" charset="0"/>
              <a:cs typeface="Arial" panose="020B0604020202020204" pitchFamily="34" charset="0"/>
            </a:rPr>
            <a:t>3. Support Decision Making </a:t>
          </a:r>
          <a:endParaRPr lang="en-US" sz="1800" b="1" cap="none" dirty="0">
            <a:latin typeface="Arial" panose="020B0604020202020204" pitchFamily="34" charset="0"/>
            <a:cs typeface="Arial" panose="020B0604020202020204" pitchFamily="34" charset="0"/>
          </a:endParaRPr>
        </a:p>
      </dgm:t>
    </dgm:pt>
    <dgm:pt modelId="{629ACC67-2FB8-475A-B9E8-BCB8E6E9D83C}" type="parTrans" cxnId="{110ABB68-68AA-4AB2-AA65-50F14E84952D}">
      <dgm:prSet/>
      <dgm:spPr/>
      <dgm:t>
        <a:bodyPr/>
        <a:lstStyle/>
        <a:p>
          <a:pPr algn="ctr"/>
          <a:endParaRPr lang="en-US" sz="1800" b="1">
            <a:latin typeface="Arial" panose="020B0604020202020204" pitchFamily="34" charset="0"/>
            <a:cs typeface="Arial" panose="020B0604020202020204" pitchFamily="34" charset="0"/>
          </a:endParaRPr>
        </a:p>
      </dgm:t>
    </dgm:pt>
    <dgm:pt modelId="{212DDD72-0B5E-45B1-9402-4795F3267976}" type="sibTrans" cxnId="{110ABB68-68AA-4AB2-AA65-50F14E84952D}">
      <dgm:prSet/>
      <dgm:spPr/>
      <dgm:t>
        <a:bodyPr/>
        <a:lstStyle/>
        <a:p>
          <a:pPr algn="ctr"/>
          <a:endParaRPr lang="en-US" sz="1800" b="1">
            <a:latin typeface="Arial" panose="020B0604020202020204" pitchFamily="34" charset="0"/>
            <a:cs typeface="Arial" panose="020B0604020202020204" pitchFamily="34" charset="0"/>
          </a:endParaRPr>
        </a:p>
      </dgm:t>
    </dgm:pt>
    <dgm:pt modelId="{5EC1AE96-C38D-467D-85E6-9D1217BD432F}">
      <dgm:prSet custT="1"/>
      <dgm:spPr/>
      <dgm:t>
        <a:bodyPr/>
        <a:lstStyle/>
        <a:p>
          <a:pPr>
            <a:lnSpc>
              <a:spcPct val="100000"/>
            </a:lnSpc>
            <a:defRPr cap="all"/>
          </a:pPr>
          <a:r>
            <a:rPr lang="en-SG" sz="1800" b="1" cap="none" dirty="0">
              <a:latin typeface="Arial" panose="020B0604020202020204" pitchFamily="34" charset="0"/>
              <a:cs typeface="Arial" panose="020B0604020202020204" pitchFamily="34" charset="0"/>
            </a:rPr>
            <a:t>4. Present Information Effectively </a:t>
          </a:r>
          <a:endParaRPr lang="en-US" sz="1800" b="1" cap="none" dirty="0">
            <a:latin typeface="Arial" panose="020B0604020202020204" pitchFamily="34" charset="0"/>
            <a:cs typeface="Arial" panose="020B0604020202020204" pitchFamily="34" charset="0"/>
          </a:endParaRPr>
        </a:p>
      </dgm:t>
    </dgm:pt>
    <dgm:pt modelId="{67C27FFA-0F7F-4891-9C71-897DD316DF9B}" type="parTrans" cxnId="{2EEFF606-3188-4954-BA43-539391E5D48D}">
      <dgm:prSet/>
      <dgm:spPr/>
      <dgm:t>
        <a:bodyPr/>
        <a:lstStyle/>
        <a:p>
          <a:pPr algn="ctr"/>
          <a:endParaRPr lang="en-US" sz="1800" b="1">
            <a:latin typeface="Arial" panose="020B0604020202020204" pitchFamily="34" charset="0"/>
            <a:cs typeface="Arial" panose="020B0604020202020204" pitchFamily="34" charset="0"/>
          </a:endParaRPr>
        </a:p>
      </dgm:t>
    </dgm:pt>
    <dgm:pt modelId="{110048E5-D1A7-434D-9997-EB67C33D97C4}" type="sibTrans" cxnId="{2EEFF606-3188-4954-BA43-539391E5D48D}">
      <dgm:prSet/>
      <dgm:spPr/>
      <dgm:t>
        <a:bodyPr/>
        <a:lstStyle/>
        <a:p>
          <a:pPr algn="ctr"/>
          <a:endParaRPr lang="en-US" sz="1800" b="1">
            <a:latin typeface="Arial" panose="020B0604020202020204" pitchFamily="34" charset="0"/>
            <a:cs typeface="Arial" panose="020B0604020202020204" pitchFamily="34" charset="0"/>
          </a:endParaRPr>
        </a:p>
      </dgm:t>
    </dgm:pt>
    <dgm:pt modelId="{B7B4B873-0831-41F0-BD9B-4227E0399EE8}">
      <dgm:prSet custT="1"/>
      <dgm:spPr/>
      <dgm:t>
        <a:bodyPr/>
        <a:lstStyle/>
        <a:p>
          <a:pPr>
            <a:lnSpc>
              <a:spcPct val="100000"/>
            </a:lnSpc>
            <a:defRPr cap="all"/>
          </a:pPr>
          <a:r>
            <a:rPr lang="en-SG" sz="1800" b="1" cap="none" dirty="0">
              <a:latin typeface="Arial" panose="020B0604020202020204" pitchFamily="34" charset="0"/>
              <a:cs typeface="Arial" panose="020B0604020202020204" pitchFamily="34" charset="0"/>
            </a:rPr>
            <a:t>2. Improve Efficiency</a:t>
          </a:r>
          <a:endParaRPr lang="en-US" sz="1800" b="1" cap="none" dirty="0">
            <a:latin typeface="Arial" panose="020B0604020202020204" pitchFamily="34" charset="0"/>
            <a:cs typeface="Arial" panose="020B0604020202020204" pitchFamily="34" charset="0"/>
          </a:endParaRPr>
        </a:p>
      </dgm:t>
    </dgm:pt>
    <dgm:pt modelId="{9E8A48C6-FEA9-472A-9CC5-BB5B03684A2D}" type="sibTrans" cxnId="{040197C6-26DA-4CB4-AA65-2F5DD84B77C4}">
      <dgm:prSet/>
      <dgm:spPr/>
      <dgm:t>
        <a:bodyPr/>
        <a:lstStyle/>
        <a:p>
          <a:pPr algn="ctr"/>
          <a:endParaRPr lang="en-US" sz="1800" b="1">
            <a:latin typeface="Arial" panose="020B0604020202020204" pitchFamily="34" charset="0"/>
            <a:cs typeface="Arial" panose="020B0604020202020204" pitchFamily="34" charset="0"/>
          </a:endParaRPr>
        </a:p>
      </dgm:t>
    </dgm:pt>
    <dgm:pt modelId="{4C4637A4-DBE3-46DA-BABB-59E2B1AD6AC6}" type="parTrans" cxnId="{040197C6-26DA-4CB4-AA65-2F5DD84B77C4}">
      <dgm:prSet/>
      <dgm:spPr/>
      <dgm:t>
        <a:bodyPr/>
        <a:lstStyle/>
        <a:p>
          <a:pPr algn="ctr"/>
          <a:endParaRPr lang="en-US" sz="1800" b="1">
            <a:latin typeface="Arial" panose="020B0604020202020204" pitchFamily="34" charset="0"/>
            <a:cs typeface="Arial" panose="020B0604020202020204" pitchFamily="34" charset="0"/>
          </a:endParaRPr>
        </a:p>
      </dgm:t>
    </dgm:pt>
    <dgm:pt modelId="{FA63E1B7-E226-4BAE-BC4D-5491649B2018}" type="pres">
      <dgm:prSet presAssocID="{CAD91CB3-F39C-48D8-9B1A-5DA600C87139}" presName="root" presStyleCnt="0">
        <dgm:presLayoutVars>
          <dgm:dir/>
          <dgm:resizeHandles val="exact"/>
        </dgm:presLayoutVars>
      </dgm:prSet>
      <dgm:spPr/>
    </dgm:pt>
    <dgm:pt modelId="{151999B5-50A1-4133-A137-AC8DF0DF8931}" type="pres">
      <dgm:prSet presAssocID="{7E43BD7B-D58E-4D89-8313-AF14B4852D10}" presName="compNode" presStyleCnt="0"/>
      <dgm:spPr/>
    </dgm:pt>
    <dgm:pt modelId="{4B87774C-B16B-4FBE-8FCC-DFFB63E7B843}" type="pres">
      <dgm:prSet presAssocID="{7E43BD7B-D58E-4D89-8313-AF14B4852D10}" presName="iconBgRect" presStyleLbl="bgShp" presStyleIdx="0" presStyleCnt="4"/>
      <dgm:spPr>
        <a:prstGeom prst="round2DiagRect">
          <a:avLst>
            <a:gd name="adj1" fmla="val 29727"/>
            <a:gd name="adj2" fmla="val 0"/>
          </a:avLst>
        </a:prstGeom>
      </dgm:spPr>
    </dgm:pt>
    <dgm:pt modelId="{5AF54EFD-A581-4D6E-8022-DBA8ED5F56C4}" type="pres">
      <dgm:prSet presAssocID="{7E43BD7B-D58E-4D89-8313-AF14B4852D10}"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Upward trend"/>
        </a:ext>
      </dgm:extLst>
    </dgm:pt>
    <dgm:pt modelId="{7A293CBD-832E-4819-833D-3DC5B79C4928}" type="pres">
      <dgm:prSet presAssocID="{7E43BD7B-D58E-4D89-8313-AF14B4852D10}" presName="spaceRect" presStyleCnt="0"/>
      <dgm:spPr/>
    </dgm:pt>
    <dgm:pt modelId="{3A6AEDE1-3C46-4128-9B14-31257DC0F373}" type="pres">
      <dgm:prSet presAssocID="{7E43BD7B-D58E-4D89-8313-AF14B4852D10}" presName="textRect" presStyleLbl="revTx" presStyleIdx="0" presStyleCnt="4">
        <dgm:presLayoutVars>
          <dgm:chMax val="1"/>
          <dgm:chPref val="1"/>
        </dgm:presLayoutVars>
      </dgm:prSet>
      <dgm:spPr/>
    </dgm:pt>
    <dgm:pt modelId="{29BA67AC-1C54-4655-9014-2F87F6BB875E}" type="pres">
      <dgm:prSet presAssocID="{BD1A38EE-DABD-4823-BB61-41CB6CEC3DEC}" presName="sibTrans" presStyleCnt="0"/>
      <dgm:spPr/>
    </dgm:pt>
    <dgm:pt modelId="{9AE0110F-B681-420B-AF51-9EBA2BE9409F}" type="pres">
      <dgm:prSet presAssocID="{B7B4B873-0831-41F0-BD9B-4227E0399EE8}" presName="compNode" presStyleCnt="0"/>
      <dgm:spPr/>
    </dgm:pt>
    <dgm:pt modelId="{ABB2E8DA-17F1-4866-80AF-9CE7E214B67B}" type="pres">
      <dgm:prSet presAssocID="{B7B4B873-0831-41F0-BD9B-4227E0399EE8}" presName="iconBgRect" presStyleLbl="bgShp" presStyleIdx="1" presStyleCnt="4"/>
      <dgm:spPr>
        <a:prstGeom prst="round2DiagRect">
          <a:avLst>
            <a:gd name="adj1" fmla="val 29727"/>
            <a:gd name="adj2" fmla="val 0"/>
          </a:avLst>
        </a:prstGeom>
      </dgm:spPr>
    </dgm:pt>
    <dgm:pt modelId="{9ED4EFFF-AFC7-4CDB-9C6E-BFD532A11F9A}" type="pres">
      <dgm:prSet presAssocID="{B7B4B873-0831-41F0-BD9B-4227E0399EE8}"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hecklist"/>
        </a:ext>
      </dgm:extLst>
    </dgm:pt>
    <dgm:pt modelId="{EFFBF382-D01A-4327-B3E2-3BBC195534E3}" type="pres">
      <dgm:prSet presAssocID="{B7B4B873-0831-41F0-BD9B-4227E0399EE8}" presName="spaceRect" presStyleCnt="0"/>
      <dgm:spPr/>
    </dgm:pt>
    <dgm:pt modelId="{55CA0B12-A7F6-41E9-A0CD-C6A4AC85E7FF}" type="pres">
      <dgm:prSet presAssocID="{B7B4B873-0831-41F0-BD9B-4227E0399EE8}" presName="textRect" presStyleLbl="revTx" presStyleIdx="1" presStyleCnt="4">
        <dgm:presLayoutVars>
          <dgm:chMax val="1"/>
          <dgm:chPref val="1"/>
        </dgm:presLayoutVars>
      </dgm:prSet>
      <dgm:spPr/>
    </dgm:pt>
    <dgm:pt modelId="{F49E7B47-E785-4BD6-BB36-EFC09E78FCA1}" type="pres">
      <dgm:prSet presAssocID="{9E8A48C6-FEA9-472A-9CC5-BB5B03684A2D}" presName="sibTrans" presStyleCnt="0"/>
      <dgm:spPr/>
    </dgm:pt>
    <dgm:pt modelId="{D3FA3BD7-E9B2-4925-BDE4-183C7E1519B1}" type="pres">
      <dgm:prSet presAssocID="{49C99159-8A27-42EF-B8CA-0FBB1EAE50C8}" presName="compNode" presStyleCnt="0"/>
      <dgm:spPr/>
    </dgm:pt>
    <dgm:pt modelId="{B1C3023C-0017-4562-AD64-641C0E67EBC2}" type="pres">
      <dgm:prSet presAssocID="{49C99159-8A27-42EF-B8CA-0FBB1EAE50C8}" presName="iconBgRect" presStyleLbl="bgShp" presStyleIdx="2" presStyleCnt="4"/>
      <dgm:spPr>
        <a:prstGeom prst="round2DiagRect">
          <a:avLst>
            <a:gd name="adj1" fmla="val 29727"/>
            <a:gd name="adj2" fmla="val 0"/>
          </a:avLst>
        </a:prstGeom>
      </dgm:spPr>
    </dgm:pt>
    <dgm:pt modelId="{EBA3096E-E3D4-4445-9CC6-A1CB7967B8F5}" type="pres">
      <dgm:prSet presAssocID="{49C99159-8A27-42EF-B8CA-0FBB1EAE50C8}"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eting"/>
        </a:ext>
      </dgm:extLst>
    </dgm:pt>
    <dgm:pt modelId="{AEA23D68-6C35-4867-86E4-94E7A8D0C5A5}" type="pres">
      <dgm:prSet presAssocID="{49C99159-8A27-42EF-B8CA-0FBB1EAE50C8}" presName="spaceRect" presStyleCnt="0"/>
      <dgm:spPr/>
    </dgm:pt>
    <dgm:pt modelId="{6353D1F1-916B-45E6-92A3-5AB447169FDD}" type="pres">
      <dgm:prSet presAssocID="{49C99159-8A27-42EF-B8CA-0FBB1EAE50C8}" presName="textRect" presStyleLbl="revTx" presStyleIdx="2" presStyleCnt="4">
        <dgm:presLayoutVars>
          <dgm:chMax val="1"/>
          <dgm:chPref val="1"/>
        </dgm:presLayoutVars>
      </dgm:prSet>
      <dgm:spPr/>
    </dgm:pt>
    <dgm:pt modelId="{086C3429-5867-41CB-8298-6F97ACA860CA}" type="pres">
      <dgm:prSet presAssocID="{212DDD72-0B5E-45B1-9402-4795F3267976}" presName="sibTrans" presStyleCnt="0"/>
      <dgm:spPr/>
    </dgm:pt>
    <dgm:pt modelId="{D85200AA-D291-4381-9E9D-29C9E83F3A85}" type="pres">
      <dgm:prSet presAssocID="{5EC1AE96-C38D-467D-85E6-9D1217BD432F}" presName="compNode" presStyleCnt="0"/>
      <dgm:spPr/>
    </dgm:pt>
    <dgm:pt modelId="{EAF44B28-D254-4F3D-8C45-6D360605C56A}" type="pres">
      <dgm:prSet presAssocID="{5EC1AE96-C38D-467D-85E6-9D1217BD432F}" presName="iconBgRect" presStyleLbl="bgShp" presStyleIdx="3" presStyleCnt="4"/>
      <dgm:spPr>
        <a:prstGeom prst="round2DiagRect">
          <a:avLst>
            <a:gd name="adj1" fmla="val 29727"/>
            <a:gd name="adj2" fmla="val 0"/>
          </a:avLst>
        </a:prstGeom>
      </dgm:spPr>
    </dgm:pt>
    <dgm:pt modelId="{D6DCCE8B-ECDF-4860-9B8F-4BF6D1A733E0}" type="pres">
      <dgm:prSet presAssocID="{5EC1AE96-C38D-467D-85E6-9D1217BD432F}"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eacher"/>
        </a:ext>
      </dgm:extLst>
    </dgm:pt>
    <dgm:pt modelId="{4B5BF8E6-AB2C-4FEA-8615-796FF70F0BD8}" type="pres">
      <dgm:prSet presAssocID="{5EC1AE96-C38D-467D-85E6-9D1217BD432F}" presName="spaceRect" presStyleCnt="0"/>
      <dgm:spPr/>
    </dgm:pt>
    <dgm:pt modelId="{558005B9-BC82-4058-8F31-0BF47E85CADC}" type="pres">
      <dgm:prSet presAssocID="{5EC1AE96-C38D-467D-85E6-9D1217BD432F}" presName="textRect" presStyleLbl="revTx" presStyleIdx="3" presStyleCnt="4">
        <dgm:presLayoutVars>
          <dgm:chMax val="1"/>
          <dgm:chPref val="1"/>
        </dgm:presLayoutVars>
      </dgm:prSet>
      <dgm:spPr/>
    </dgm:pt>
  </dgm:ptLst>
  <dgm:cxnLst>
    <dgm:cxn modelId="{2EEFF606-3188-4954-BA43-539391E5D48D}" srcId="{CAD91CB3-F39C-48D8-9B1A-5DA600C87139}" destId="{5EC1AE96-C38D-467D-85E6-9D1217BD432F}" srcOrd="3" destOrd="0" parTransId="{67C27FFA-0F7F-4891-9C71-897DD316DF9B}" sibTransId="{110048E5-D1A7-434D-9997-EB67C33D97C4}"/>
    <dgm:cxn modelId="{D1C9EA0A-4867-41E7-B8BA-1CADD708C948}" type="presOf" srcId="{B7B4B873-0831-41F0-BD9B-4227E0399EE8}" destId="{55CA0B12-A7F6-41E9-A0CD-C6A4AC85E7FF}" srcOrd="0" destOrd="0" presId="urn:microsoft.com/office/officeart/2018/5/layout/IconLeafLabelList"/>
    <dgm:cxn modelId="{708BE11B-F3F7-45A2-B8B0-BDE4980362CB}" type="presOf" srcId="{CAD91CB3-F39C-48D8-9B1A-5DA600C87139}" destId="{FA63E1B7-E226-4BAE-BC4D-5491649B2018}" srcOrd="0" destOrd="0" presId="urn:microsoft.com/office/officeart/2018/5/layout/IconLeafLabelList"/>
    <dgm:cxn modelId="{04935763-D74A-42AB-AF66-CC2C132017D4}" srcId="{CAD91CB3-F39C-48D8-9B1A-5DA600C87139}" destId="{7E43BD7B-D58E-4D89-8313-AF14B4852D10}" srcOrd="0" destOrd="0" parTransId="{8F309562-F781-4F7D-8824-683C79394573}" sibTransId="{BD1A38EE-DABD-4823-BB61-41CB6CEC3DEC}"/>
    <dgm:cxn modelId="{110ABB68-68AA-4AB2-AA65-50F14E84952D}" srcId="{CAD91CB3-F39C-48D8-9B1A-5DA600C87139}" destId="{49C99159-8A27-42EF-B8CA-0FBB1EAE50C8}" srcOrd="2" destOrd="0" parTransId="{629ACC67-2FB8-475A-B9E8-BCB8E6E9D83C}" sibTransId="{212DDD72-0B5E-45B1-9402-4795F3267976}"/>
    <dgm:cxn modelId="{A708B04B-1765-4D93-97A9-8EAEFBF3F801}" type="presOf" srcId="{49C99159-8A27-42EF-B8CA-0FBB1EAE50C8}" destId="{6353D1F1-916B-45E6-92A3-5AB447169FDD}" srcOrd="0" destOrd="0" presId="urn:microsoft.com/office/officeart/2018/5/layout/IconLeafLabelList"/>
    <dgm:cxn modelId="{E28EFA8B-B55B-433A-9DE3-7386B684A8C4}" type="presOf" srcId="{7E43BD7B-D58E-4D89-8313-AF14B4852D10}" destId="{3A6AEDE1-3C46-4128-9B14-31257DC0F373}" srcOrd="0" destOrd="0" presId="urn:microsoft.com/office/officeart/2018/5/layout/IconLeafLabelList"/>
    <dgm:cxn modelId="{040197C6-26DA-4CB4-AA65-2F5DD84B77C4}" srcId="{CAD91CB3-F39C-48D8-9B1A-5DA600C87139}" destId="{B7B4B873-0831-41F0-BD9B-4227E0399EE8}" srcOrd="1" destOrd="0" parTransId="{4C4637A4-DBE3-46DA-BABB-59E2B1AD6AC6}" sibTransId="{9E8A48C6-FEA9-472A-9CC5-BB5B03684A2D}"/>
    <dgm:cxn modelId="{9C16BECC-389E-410F-9447-02F3B8C0BD83}" type="presOf" srcId="{5EC1AE96-C38D-467D-85E6-9D1217BD432F}" destId="{558005B9-BC82-4058-8F31-0BF47E85CADC}" srcOrd="0" destOrd="0" presId="urn:microsoft.com/office/officeart/2018/5/layout/IconLeafLabelList"/>
    <dgm:cxn modelId="{18E478A2-B11A-4733-98B1-D7B0658E35B4}" type="presParOf" srcId="{FA63E1B7-E226-4BAE-BC4D-5491649B2018}" destId="{151999B5-50A1-4133-A137-AC8DF0DF8931}" srcOrd="0" destOrd="0" presId="urn:microsoft.com/office/officeart/2018/5/layout/IconLeafLabelList"/>
    <dgm:cxn modelId="{A58D31C7-25E3-4984-A88F-F7B8A6AF0D59}" type="presParOf" srcId="{151999B5-50A1-4133-A137-AC8DF0DF8931}" destId="{4B87774C-B16B-4FBE-8FCC-DFFB63E7B843}" srcOrd="0" destOrd="0" presId="urn:microsoft.com/office/officeart/2018/5/layout/IconLeafLabelList"/>
    <dgm:cxn modelId="{1035F9CA-B5F2-4C7C-A772-7B5F2A93DCFC}" type="presParOf" srcId="{151999B5-50A1-4133-A137-AC8DF0DF8931}" destId="{5AF54EFD-A581-4D6E-8022-DBA8ED5F56C4}" srcOrd="1" destOrd="0" presId="urn:microsoft.com/office/officeart/2018/5/layout/IconLeafLabelList"/>
    <dgm:cxn modelId="{CB8AC78A-A169-45BC-82BA-8AD671063239}" type="presParOf" srcId="{151999B5-50A1-4133-A137-AC8DF0DF8931}" destId="{7A293CBD-832E-4819-833D-3DC5B79C4928}" srcOrd="2" destOrd="0" presId="urn:microsoft.com/office/officeart/2018/5/layout/IconLeafLabelList"/>
    <dgm:cxn modelId="{DEAE57E7-E3E3-42D5-A4FE-42A856BE9A4C}" type="presParOf" srcId="{151999B5-50A1-4133-A137-AC8DF0DF8931}" destId="{3A6AEDE1-3C46-4128-9B14-31257DC0F373}" srcOrd="3" destOrd="0" presId="urn:microsoft.com/office/officeart/2018/5/layout/IconLeafLabelList"/>
    <dgm:cxn modelId="{472863BA-C090-4BDA-A42B-E34ABCE06960}" type="presParOf" srcId="{FA63E1B7-E226-4BAE-BC4D-5491649B2018}" destId="{29BA67AC-1C54-4655-9014-2F87F6BB875E}" srcOrd="1" destOrd="0" presId="urn:microsoft.com/office/officeart/2018/5/layout/IconLeafLabelList"/>
    <dgm:cxn modelId="{BA68A033-9BAC-4241-A363-BABAA0A55F17}" type="presParOf" srcId="{FA63E1B7-E226-4BAE-BC4D-5491649B2018}" destId="{9AE0110F-B681-420B-AF51-9EBA2BE9409F}" srcOrd="2" destOrd="0" presId="urn:microsoft.com/office/officeart/2018/5/layout/IconLeafLabelList"/>
    <dgm:cxn modelId="{8040F3ED-3027-417B-AAC2-F5143EBDD4E2}" type="presParOf" srcId="{9AE0110F-B681-420B-AF51-9EBA2BE9409F}" destId="{ABB2E8DA-17F1-4866-80AF-9CE7E214B67B}" srcOrd="0" destOrd="0" presId="urn:microsoft.com/office/officeart/2018/5/layout/IconLeafLabelList"/>
    <dgm:cxn modelId="{C05C7210-0B50-477E-A1AD-3710D0E5BF37}" type="presParOf" srcId="{9AE0110F-B681-420B-AF51-9EBA2BE9409F}" destId="{9ED4EFFF-AFC7-4CDB-9C6E-BFD532A11F9A}" srcOrd="1" destOrd="0" presId="urn:microsoft.com/office/officeart/2018/5/layout/IconLeafLabelList"/>
    <dgm:cxn modelId="{493BF045-7181-4C3B-8A4B-7EDBC6CE5CBD}" type="presParOf" srcId="{9AE0110F-B681-420B-AF51-9EBA2BE9409F}" destId="{EFFBF382-D01A-4327-B3E2-3BBC195534E3}" srcOrd="2" destOrd="0" presId="urn:microsoft.com/office/officeart/2018/5/layout/IconLeafLabelList"/>
    <dgm:cxn modelId="{DEC20407-F4FC-4963-91FE-A15B9880EE6D}" type="presParOf" srcId="{9AE0110F-B681-420B-AF51-9EBA2BE9409F}" destId="{55CA0B12-A7F6-41E9-A0CD-C6A4AC85E7FF}" srcOrd="3" destOrd="0" presId="urn:microsoft.com/office/officeart/2018/5/layout/IconLeafLabelList"/>
    <dgm:cxn modelId="{C6F3CD1D-B073-459D-A401-BEF05740ACAD}" type="presParOf" srcId="{FA63E1B7-E226-4BAE-BC4D-5491649B2018}" destId="{F49E7B47-E785-4BD6-BB36-EFC09E78FCA1}" srcOrd="3" destOrd="0" presId="urn:microsoft.com/office/officeart/2018/5/layout/IconLeafLabelList"/>
    <dgm:cxn modelId="{FD78C0F9-3CB0-4258-A914-89F9D58B361B}" type="presParOf" srcId="{FA63E1B7-E226-4BAE-BC4D-5491649B2018}" destId="{D3FA3BD7-E9B2-4925-BDE4-183C7E1519B1}" srcOrd="4" destOrd="0" presId="urn:microsoft.com/office/officeart/2018/5/layout/IconLeafLabelList"/>
    <dgm:cxn modelId="{757C3DC1-D50B-4757-919B-DB6375244093}" type="presParOf" srcId="{D3FA3BD7-E9B2-4925-BDE4-183C7E1519B1}" destId="{B1C3023C-0017-4562-AD64-641C0E67EBC2}" srcOrd="0" destOrd="0" presId="urn:microsoft.com/office/officeart/2018/5/layout/IconLeafLabelList"/>
    <dgm:cxn modelId="{5CA453C2-FC87-4F7E-A0CC-208561EB51C3}" type="presParOf" srcId="{D3FA3BD7-E9B2-4925-BDE4-183C7E1519B1}" destId="{EBA3096E-E3D4-4445-9CC6-A1CB7967B8F5}" srcOrd="1" destOrd="0" presId="urn:microsoft.com/office/officeart/2018/5/layout/IconLeafLabelList"/>
    <dgm:cxn modelId="{7434B945-2820-4915-B63D-C3228630E559}" type="presParOf" srcId="{D3FA3BD7-E9B2-4925-BDE4-183C7E1519B1}" destId="{AEA23D68-6C35-4867-86E4-94E7A8D0C5A5}" srcOrd="2" destOrd="0" presId="urn:microsoft.com/office/officeart/2018/5/layout/IconLeafLabelList"/>
    <dgm:cxn modelId="{F879030D-78F7-4598-9687-2DA9B8A1485D}" type="presParOf" srcId="{D3FA3BD7-E9B2-4925-BDE4-183C7E1519B1}" destId="{6353D1F1-916B-45E6-92A3-5AB447169FDD}" srcOrd="3" destOrd="0" presId="urn:microsoft.com/office/officeart/2018/5/layout/IconLeafLabelList"/>
    <dgm:cxn modelId="{71321E53-EB07-406E-9534-020343EB5AB9}" type="presParOf" srcId="{FA63E1B7-E226-4BAE-BC4D-5491649B2018}" destId="{086C3429-5867-41CB-8298-6F97ACA860CA}" srcOrd="5" destOrd="0" presId="urn:microsoft.com/office/officeart/2018/5/layout/IconLeafLabelList"/>
    <dgm:cxn modelId="{07D05176-8A89-4BAF-9815-D325F9C41575}" type="presParOf" srcId="{FA63E1B7-E226-4BAE-BC4D-5491649B2018}" destId="{D85200AA-D291-4381-9E9D-29C9E83F3A85}" srcOrd="6" destOrd="0" presId="urn:microsoft.com/office/officeart/2018/5/layout/IconLeafLabelList"/>
    <dgm:cxn modelId="{08E91F8E-CBEB-4058-902F-D4350CB9C6E9}" type="presParOf" srcId="{D85200AA-D291-4381-9E9D-29C9E83F3A85}" destId="{EAF44B28-D254-4F3D-8C45-6D360605C56A}" srcOrd="0" destOrd="0" presId="urn:microsoft.com/office/officeart/2018/5/layout/IconLeafLabelList"/>
    <dgm:cxn modelId="{EA00F39F-F389-4F74-932C-B22E3CC713F1}" type="presParOf" srcId="{D85200AA-D291-4381-9E9D-29C9E83F3A85}" destId="{D6DCCE8B-ECDF-4860-9B8F-4BF6D1A733E0}" srcOrd="1" destOrd="0" presId="urn:microsoft.com/office/officeart/2018/5/layout/IconLeafLabelList"/>
    <dgm:cxn modelId="{2DB9E272-07DE-4103-B9DA-227D82A588B4}" type="presParOf" srcId="{D85200AA-D291-4381-9E9D-29C9E83F3A85}" destId="{4B5BF8E6-AB2C-4FEA-8615-796FF70F0BD8}" srcOrd="2" destOrd="0" presId="urn:microsoft.com/office/officeart/2018/5/layout/IconLeafLabelList"/>
    <dgm:cxn modelId="{B2658B07-7567-4CAD-8D6D-7C5B6C194DAC}" type="presParOf" srcId="{D85200AA-D291-4381-9E9D-29C9E83F3A85}" destId="{558005B9-BC82-4058-8F31-0BF47E85CADC}"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61A0B61-5D1F-4E2D-950D-519EEA9844C2}" type="doc">
      <dgm:prSet loTypeId="urn:microsoft.com/office/officeart/2005/8/layout/cycle1" loCatId="cycle" qsTypeId="urn:microsoft.com/office/officeart/2005/8/quickstyle/simple1" qsCatId="simple" csTypeId="urn:microsoft.com/office/officeart/2005/8/colors/colorful5" csCatId="colorful" phldr="1"/>
      <dgm:spPr/>
      <dgm:t>
        <a:bodyPr/>
        <a:lstStyle/>
        <a:p>
          <a:endParaRPr lang="en-US"/>
        </a:p>
      </dgm:t>
    </dgm:pt>
    <dgm:pt modelId="{6A8265F5-E0A4-4386-A64D-96E6B3BA1EC4}">
      <dgm:prSet custT="1"/>
      <dgm:spPr/>
      <dgm:t>
        <a:bodyPr/>
        <a:lstStyle/>
        <a:p>
          <a:pPr algn="ctr"/>
          <a:r>
            <a:rPr lang="en-SG" sz="1500" b="1" dirty="0">
              <a:latin typeface="Arial" panose="020B0604020202020204" pitchFamily="34" charset="0"/>
              <a:cs typeface="Arial" panose="020B0604020202020204" pitchFamily="34" charset="0"/>
            </a:rPr>
            <a:t>1. Business understanding</a:t>
          </a:r>
          <a:endParaRPr lang="en-US" sz="1500" b="1" dirty="0">
            <a:latin typeface="Arial" panose="020B0604020202020204" pitchFamily="34" charset="0"/>
            <a:cs typeface="Arial" panose="020B0604020202020204" pitchFamily="34" charset="0"/>
          </a:endParaRPr>
        </a:p>
      </dgm:t>
    </dgm:pt>
    <dgm:pt modelId="{608DCAEC-3736-4874-9DAF-2ACDEA5F1449}" type="parTrans" cxnId="{16E72253-49B5-4ED9-9963-956C21B4BA63}">
      <dgm:prSet/>
      <dgm:spPr/>
      <dgm:t>
        <a:bodyPr/>
        <a:lstStyle/>
        <a:p>
          <a:pPr algn="ctr"/>
          <a:endParaRPr lang="en-US" sz="1500" b="1">
            <a:latin typeface="Arial" panose="020B0604020202020204" pitchFamily="34" charset="0"/>
            <a:cs typeface="Arial" panose="020B0604020202020204" pitchFamily="34" charset="0"/>
          </a:endParaRPr>
        </a:p>
      </dgm:t>
    </dgm:pt>
    <dgm:pt modelId="{C0E132B2-1AC5-48D2-9C3F-EBDC0B9BFBE3}" type="sibTrans" cxnId="{16E72253-49B5-4ED9-9963-956C21B4BA63}">
      <dgm:prSet custT="1"/>
      <dgm:spPr/>
      <dgm:t>
        <a:bodyPr/>
        <a:lstStyle/>
        <a:p>
          <a:pPr algn="ctr"/>
          <a:endParaRPr lang="en-US" sz="1500" b="1">
            <a:latin typeface="Arial" panose="020B0604020202020204" pitchFamily="34" charset="0"/>
            <a:cs typeface="Arial" panose="020B0604020202020204" pitchFamily="34" charset="0"/>
          </a:endParaRPr>
        </a:p>
      </dgm:t>
    </dgm:pt>
    <dgm:pt modelId="{876B0297-F0BF-4C77-98CF-EBCAAAA6D1A6}">
      <dgm:prSet custT="1"/>
      <dgm:spPr/>
      <dgm:t>
        <a:bodyPr/>
        <a:lstStyle/>
        <a:p>
          <a:pPr algn="ctr"/>
          <a:r>
            <a:rPr lang="en-SG" sz="1500" b="1" dirty="0">
              <a:latin typeface="Arial" panose="020B0604020202020204" pitchFamily="34" charset="0"/>
              <a:cs typeface="Arial" panose="020B0604020202020204" pitchFamily="34" charset="0"/>
            </a:rPr>
            <a:t>2. Data understanding</a:t>
          </a:r>
          <a:endParaRPr lang="en-US" sz="1500" b="1" dirty="0">
            <a:latin typeface="Arial" panose="020B0604020202020204" pitchFamily="34" charset="0"/>
            <a:cs typeface="Arial" panose="020B0604020202020204" pitchFamily="34" charset="0"/>
          </a:endParaRPr>
        </a:p>
      </dgm:t>
    </dgm:pt>
    <dgm:pt modelId="{FB2A51FA-BA68-40C1-9098-C05B8A59E281}" type="parTrans" cxnId="{32E180EA-92D3-4462-B985-182113589757}">
      <dgm:prSet/>
      <dgm:spPr/>
      <dgm:t>
        <a:bodyPr/>
        <a:lstStyle/>
        <a:p>
          <a:pPr algn="ctr"/>
          <a:endParaRPr lang="en-US" sz="1500" b="1">
            <a:latin typeface="Arial" panose="020B0604020202020204" pitchFamily="34" charset="0"/>
            <a:cs typeface="Arial" panose="020B0604020202020204" pitchFamily="34" charset="0"/>
          </a:endParaRPr>
        </a:p>
      </dgm:t>
    </dgm:pt>
    <dgm:pt modelId="{7593A09C-1236-4A0A-8374-3B6DD44E1715}" type="sibTrans" cxnId="{32E180EA-92D3-4462-B985-182113589757}">
      <dgm:prSet custT="1"/>
      <dgm:spPr/>
      <dgm:t>
        <a:bodyPr/>
        <a:lstStyle/>
        <a:p>
          <a:pPr algn="ctr"/>
          <a:endParaRPr lang="en-US" sz="1500" b="1">
            <a:latin typeface="Arial" panose="020B0604020202020204" pitchFamily="34" charset="0"/>
            <a:cs typeface="Arial" panose="020B0604020202020204" pitchFamily="34" charset="0"/>
          </a:endParaRPr>
        </a:p>
      </dgm:t>
    </dgm:pt>
    <dgm:pt modelId="{D9EE083C-589D-48C7-8692-75AF428488BA}">
      <dgm:prSet custT="1"/>
      <dgm:spPr/>
      <dgm:t>
        <a:bodyPr/>
        <a:lstStyle/>
        <a:p>
          <a:pPr algn="ctr"/>
          <a:r>
            <a:rPr lang="en-SG" sz="1500" b="1" dirty="0">
              <a:latin typeface="Arial" panose="020B0604020202020204" pitchFamily="34" charset="0"/>
              <a:cs typeface="Arial" panose="020B0604020202020204" pitchFamily="34" charset="0"/>
            </a:rPr>
            <a:t>3. Data preparation</a:t>
          </a:r>
          <a:endParaRPr lang="en-US" sz="1500" b="1" dirty="0">
            <a:latin typeface="Arial" panose="020B0604020202020204" pitchFamily="34" charset="0"/>
            <a:cs typeface="Arial" panose="020B0604020202020204" pitchFamily="34" charset="0"/>
          </a:endParaRPr>
        </a:p>
      </dgm:t>
    </dgm:pt>
    <dgm:pt modelId="{B8494348-041A-44F1-811F-777892743E24}" type="parTrans" cxnId="{6D03AC9B-5528-4528-B4A6-2AB88184E919}">
      <dgm:prSet/>
      <dgm:spPr/>
      <dgm:t>
        <a:bodyPr/>
        <a:lstStyle/>
        <a:p>
          <a:pPr algn="ctr"/>
          <a:endParaRPr lang="en-US" sz="1500" b="1">
            <a:latin typeface="Arial" panose="020B0604020202020204" pitchFamily="34" charset="0"/>
            <a:cs typeface="Arial" panose="020B0604020202020204" pitchFamily="34" charset="0"/>
          </a:endParaRPr>
        </a:p>
      </dgm:t>
    </dgm:pt>
    <dgm:pt modelId="{EDEF35EC-9EE1-4BBF-B31F-E44249D4833B}" type="sibTrans" cxnId="{6D03AC9B-5528-4528-B4A6-2AB88184E919}">
      <dgm:prSet custT="1"/>
      <dgm:spPr/>
      <dgm:t>
        <a:bodyPr/>
        <a:lstStyle/>
        <a:p>
          <a:pPr algn="ctr"/>
          <a:endParaRPr lang="en-US" sz="1500" b="1">
            <a:latin typeface="Arial" panose="020B0604020202020204" pitchFamily="34" charset="0"/>
            <a:cs typeface="Arial" panose="020B0604020202020204" pitchFamily="34" charset="0"/>
          </a:endParaRPr>
        </a:p>
      </dgm:t>
    </dgm:pt>
    <dgm:pt modelId="{1C4F6B7C-1A66-4AF6-866B-9F39F8C88149}">
      <dgm:prSet custT="1"/>
      <dgm:spPr/>
      <dgm:t>
        <a:bodyPr/>
        <a:lstStyle/>
        <a:p>
          <a:pPr algn="ctr"/>
          <a:r>
            <a:rPr lang="en-SG" sz="1500" b="1" dirty="0">
              <a:latin typeface="Arial" panose="020B0604020202020204" pitchFamily="34" charset="0"/>
              <a:cs typeface="Arial" panose="020B0604020202020204" pitchFamily="34" charset="0"/>
            </a:rPr>
            <a:t>4. Modelling</a:t>
          </a:r>
          <a:endParaRPr lang="en-US" sz="1500" b="1" dirty="0">
            <a:latin typeface="Arial" panose="020B0604020202020204" pitchFamily="34" charset="0"/>
            <a:cs typeface="Arial" panose="020B0604020202020204" pitchFamily="34" charset="0"/>
          </a:endParaRPr>
        </a:p>
      </dgm:t>
    </dgm:pt>
    <dgm:pt modelId="{75BC1C2C-723D-4BD9-BCC6-41B85C3F4F67}" type="parTrans" cxnId="{0D887BF7-8118-4AA6-9E16-77DFE5658A0C}">
      <dgm:prSet/>
      <dgm:spPr/>
      <dgm:t>
        <a:bodyPr/>
        <a:lstStyle/>
        <a:p>
          <a:pPr algn="ctr"/>
          <a:endParaRPr lang="en-US" sz="1500" b="1">
            <a:latin typeface="Arial" panose="020B0604020202020204" pitchFamily="34" charset="0"/>
            <a:cs typeface="Arial" panose="020B0604020202020204" pitchFamily="34" charset="0"/>
          </a:endParaRPr>
        </a:p>
      </dgm:t>
    </dgm:pt>
    <dgm:pt modelId="{EA6EECCB-6C34-408D-AE73-FC804DB19527}" type="sibTrans" cxnId="{0D887BF7-8118-4AA6-9E16-77DFE5658A0C}">
      <dgm:prSet custT="1"/>
      <dgm:spPr/>
      <dgm:t>
        <a:bodyPr/>
        <a:lstStyle/>
        <a:p>
          <a:pPr algn="ctr"/>
          <a:endParaRPr lang="en-US" sz="1500" b="1">
            <a:latin typeface="Arial" panose="020B0604020202020204" pitchFamily="34" charset="0"/>
            <a:cs typeface="Arial" panose="020B0604020202020204" pitchFamily="34" charset="0"/>
          </a:endParaRPr>
        </a:p>
      </dgm:t>
    </dgm:pt>
    <dgm:pt modelId="{A8609FFF-6FA8-4C0D-B4B0-44F6E32C3248}">
      <dgm:prSet custT="1"/>
      <dgm:spPr/>
      <dgm:t>
        <a:bodyPr/>
        <a:lstStyle/>
        <a:p>
          <a:pPr algn="ctr"/>
          <a:r>
            <a:rPr lang="en-SG" sz="1500" b="1" dirty="0">
              <a:latin typeface="Arial" panose="020B0604020202020204" pitchFamily="34" charset="0"/>
              <a:cs typeface="Arial" panose="020B0604020202020204" pitchFamily="34" charset="0"/>
            </a:rPr>
            <a:t>5. Evaluation</a:t>
          </a:r>
          <a:endParaRPr lang="en-US" sz="1500" b="1" dirty="0">
            <a:latin typeface="Arial" panose="020B0604020202020204" pitchFamily="34" charset="0"/>
            <a:cs typeface="Arial" panose="020B0604020202020204" pitchFamily="34" charset="0"/>
          </a:endParaRPr>
        </a:p>
      </dgm:t>
    </dgm:pt>
    <dgm:pt modelId="{FCB82E2E-D982-4118-9D81-344E43F5D4A2}" type="parTrans" cxnId="{43363183-54B7-410E-B185-D7D9FB84A903}">
      <dgm:prSet/>
      <dgm:spPr/>
      <dgm:t>
        <a:bodyPr/>
        <a:lstStyle/>
        <a:p>
          <a:pPr algn="ctr"/>
          <a:endParaRPr lang="en-US" sz="1500" b="1">
            <a:latin typeface="Arial" panose="020B0604020202020204" pitchFamily="34" charset="0"/>
            <a:cs typeface="Arial" panose="020B0604020202020204" pitchFamily="34" charset="0"/>
          </a:endParaRPr>
        </a:p>
      </dgm:t>
    </dgm:pt>
    <dgm:pt modelId="{90BA62CC-DF7A-4609-A1A9-AC4389A18B71}" type="sibTrans" cxnId="{43363183-54B7-410E-B185-D7D9FB84A903}">
      <dgm:prSet custT="1"/>
      <dgm:spPr/>
      <dgm:t>
        <a:bodyPr/>
        <a:lstStyle/>
        <a:p>
          <a:pPr algn="ctr"/>
          <a:endParaRPr lang="en-US" sz="1500" b="1">
            <a:latin typeface="Arial" panose="020B0604020202020204" pitchFamily="34" charset="0"/>
            <a:cs typeface="Arial" panose="020B0604020202020204" pitchFamily="34" charset="0"/>
          </a:endParaRPr>
        </a:p>
      </dgm:t>
    </dgm:pt>
    <dgm:pt modelId="{57CD2E34-2C75-491F-AEEC-457874CC329C}">
      <dgm:prSet custT="1"/>
      <dgm:spPr/>
      <dgm:t>
        <a:bodyPr/>
        <a:lstStyle/>
        <a:p>
          <a:pPr algn="ctr"/>
          <a:r>
            <a:rPr lang="en-SG" sz="1500" b="1" dirty="0">
              <a:latin typeface="Arial" panose="020B0604020202020204" pitchFamily="34" charset="0"/>
              <a:cs typeface="Arial" panose="020B0604020202020204" pitchFamily="34" charset="0"/>
            </a:rPr>
            <a:t>6. Deployment</a:t>
          </a:r>
          <a:endParaRPr lang="en-US" sz="1500" b="1" dirty="0">
            <a:latin typeface="Arial" panose="020B0604020202020204" pitchFamily="34" charset="0"/>
            <a:cs typeface="Arial" panose="020B0604020202020204" pitchFamily="34" charset="0"/>
          </a:endParaRPr>
        </a:p>
      </dgm:t>
    </dgm:pt>
    <dgm:pt modelId="{B1EBAB41-9809-4004-94D9-CBB3B2C3BF1C}" type="parTrans" cxnId="{EF33AF1F-E111-4944-B388-2D9769DEC253}">
      <dgm:prSet/>
      <dgm:spPr/>
      <dgm:t>
        <a:bodyPr/>
        <a:lstStyle/>
        <a:p>
          <a:pPr algn="ctr"/>
          <a:endParaRPr lang="en-US" sz="1500" b="1">
            <a:latin typeface="Arial" panose="020B0604020202020204" pitchFamily="34" charset="0"/>
            <a:cs typeface="Arial" panose="020B0604020202020204" pitchFamily="34" charset="0"/>
          </a:endParaRPr>
        </a:p>
      </dgm:t>
    </dgm:pt>
    <dgm:pt modelId="{A4C8DC25-0392-4E8F-8103-E651E365D32A}" type="sibTrans" cxnId="{EF33AF1F-E111-4944-B388-2D9769DEC253}">
      <dgm:prSet custT="1"/>
      <dgm:spPr/>
      <dgm:t>
        <a:bodyPr/>
        <a:lstStyle/>
        <a:p>
          <a:pPr algn="ctr"/>
          <a:endParaRPr lang="en-US" sz="1500" b="1">
            <a:latin typeface="Arial" panose="020B0604020202020204" pitchFamily="34" charset="0"/>
            <a:cs typeface="Arial" panose="020B0604020202020204" pitchFamily="34" charset="0"/>
          </a:endParaRPr>
        </a:p>
      </dgm:t>
    </dgm:pt>
    <dgm:pt modelId="{CF71FDF0-623D-4779-85EF-DE3643BD4D45}" type="pres">
      <dgm:prSet presAssocID="{461A0B61-5D1F-4E2D-950D-519EEA9844C2}" presName="cycle" presStyleCnt="0">
        <dgm:presLayoutVars>
          <dgm:dir/>
          <dgm:resizeHandles val="exact"/>
        </dgm:presLayoutVars>
      </dgm:prSet>
      <dgm:spPr/>
    </dgm:pt>
    <dgm:pt modelId="{1C92E4F5-108F-4304-801B-7D9688DC1E46}" type="pres">
      <dgm:prSet presAssocID="{6A8265F5-E0A4-4386-A64D-96E6B3BA1EC4}" presName="dummy" presStyleCnt="0"/>
      <dgm:spPr/>
    </dgm:pt>
    <dgm:pt modelId="{77165D1D-7D63-4871-ADB1-BF276A462764}" type="pres">
      <dgm:prSet presAssocID="{6A8265F5-E0A4-4386-A64D-96E6B3BA1EC4}" presName="node" presStyleLbl="revTx" presStyleIdx="0" presStyleCnt="6" custScaleX="207146">
        <dgm:presLayoutVars>
          <dgm:bulletEnabled val="1"/>
        </dgm:presLayoutVars>
      </dgm:prSet>
      <dgm:spPr/>
    </dgm:pt>
    <dgm:pt modelId="{8416F2F7-56E2-4939-8118-FD6897E6BAB2}" type="pres">
      <dgm:prSet presAssocID="{C0E132B2-1AC5-48D2-9C3F-EBDC0B9BFBE3}" presName="sibTrans" presStyleLbl="node1" presStyleIdx="0" presStyleCnt="6"/>
      <dgm:spPr/>
    </dgm:pt>
    <dgm:pt modelId="{DF1BEDED-4942-4E44-998A-B478832F97CE}" type="pres">
      <dgm:prSet presAssocID="{876B0297-F0BF-4C77-98CF-EBCAAAA6D1A6}" presName="dummy" presStyleCnt="0"/>
      <dgm:spPr/>
    </dgm:pt>
    <dgm:pt modelId="{42E8FDA7-C889-4AE5-9605-9B9822FA3D43}" type="pres">
      <dgm:prSet presAssocID="{876B0297-F0BF-4C77-98CF-EBCAAAA6D1A6}" presName="node" presStyleLbl="revTx" presStyleIdx="1" presStyleCnt="6" custScaleX="174060">
        <dgm:presLayoutVars>
          <dgm:bulletEnabled val="1"/>
        </dgm:presLayoutVars>
      </dgm:prSet>
      <dgm:spPr/>
    </dgm:pt>
    <dgm:pt modelId="{4D8A2C4F-2FC7-4276-A8FB-C48759A08DF0}" type="pres">
      <dgm:prSet presAssocID="{7593A09C-1236-4A0A-8374-3B6DD44E1715}" presName="sibTrans" presStyleLbl="node1" presStyleIdx="1" presStyleCnt="6"/>
      <dgm:spPr/>
    </dgm:pt>
    <dgm:pt modelId="{D4617532-E162-4DE0-9F47-1B495AEA5E04}" type="pres">
      <dgm:prSet presAssocID="{D9EE083C-589D-48C7-8692-75AF428488BA}" presName="dummy" presStyleCnt="0"/>
      <dgm:spPr/>
    </dgm:pt>
    <dgm:pt modelId="{CBEF6E68-C412-4EEC-BBE2-141EF79709A6}" type="pres">
      <dgm:prSet presAssocID="{D9EE083C-589D-48C7-8692-75AF428488BA}" presName="node" presStyleLbl="revTx" presStyleIdx="2" presStyleCnt="6" custScaleX="141041" custRadScaleRad="104095" custRadScaleInc="-14055">
        <dgm:presLayoutVars>
          <dgm:bulletEnabled val="1"/>
        </dgm:presLayoutVars>
      </dgm:prSet>
      <dgm:spPr/>
    </dgm:pt>
    <dgm:pt modelId="{9C53D5C9-268E-46DB-BF7C-21F139ADB2C9}" type="pres">
      <dgm:prSet presAssocID="{EDEF35EC-9EE1-4BBF-B31F-E44249D4833B}" presName="sibTrans" presStyleLbl="node1" presStyleIdx="2" presStyleCnt="6" custLinFactNeighborY="-3301"/>
      <dgm:spPr/>
    </dgm:pt>
    <dgm:pt modelId="{7444C5D5-A689-491B-ACA8-4E989D57A52F}" type="pres">
      <dgm:prSet presAssocID="{1C4F6B7C-1A66-4AF6-866B-9F39F8C88149}" presName="dummy" presStyleCnt="0"/>
      <dgm:spPr/>
    </dgm:pt>
    <dgm:pt modelId="{D6B0EDE3-3872-4DE6-A76E-64C71DF1462A}" type="pres">
      <dgm:prSet presAssocID="{1C4F6B7C-1A66-4AF6-866B-9F39F8C88149}" presName="node" presStyleLbl="revTx" presStyleIdx="3" presStyleCnt="6" custScaleX="157916">
        <dgm:presLayoutVars>
          <dgm:bulletEnabled val="1"/>
        </dgm:presLayoutVars>
      </dgm:prSet>
      <dgm:spPr/>
    </dgm:pt>
    <dgm:pt modelId="{D0F51A5A-449F-472B-98A3-DDED4296D4B0}" type="pres">
      <dgm:prSet presAssocID="{EA6EECCB-6C34-408D-AE73-FC804DB19527}" presName="sibTrans" presStyleLbl="node1" presStyleIdx="3" presStyleCnt="6"/>
      <dgm:spPr/>
    </dgm:pt>
    <dgm:pt modelId="{DEF104FD-5424-4786-822E-FD4F45F2690D}" type="pres">
      <dgm:prSet presAssocID="{A8609FFF-6FA8-4C0D-B4B0-44F6E32C3248}" presName="dummy" presStyleCnt="0"/>
      <dgm:spPr/>
    </dgm:pt>
    <dgm:pt modelId="{BF68211A-EA9A-4092-BCB5-6D64F3F31169}" type="pres">
      <dgm:prSet presAssocID="{A8609FFF-6FA8-4C0D-B4B0-44F6E32C3248}" presName="node" presStyleLbl="revTx" presStyleIdx="4" presStyleCnt="6" custScaleX="147380">
        <dgm:presLayoutVars>
          <dgm:bulletEnabled val="1"/>
        </dgm:presLayoutVars>
      </dgm:prSet>
      <dgm:spPr/>
    </dgm:pt>
    <dgm:pt modelId="{17F16431-70C6-42D6-AF1B-FBBD714E959B}" type="pres">
      <dgm:prSet presAssocID="{90BA62CC-DF7A-4609-A1A9-AC4389A18B71}" presName="sibTrans" presStyleLbl="node1" presStyleIdx="4" presStyleCnt="6"/>
      <dgm:spPr/>
    </dgm:pt>
    <dgm:pt modelId="{EBDC6144-DFED-4871-8B37-225217486CCD}" type="pres">
      <dgm:prSet presAssocID="{57CD2E34-2C75-491F-AEEC-457874CC329C}" presName="dummy" presStyleCnt="0"/>
      <dgm:spPr/>
    </dgm:pt>
    <dgm:pt modelId="{6D7C7766-E35E-4F9B-BFBD-58FF39D4B67B}" type="pres">
      <dgm:prSet presAssocID="{57CD2E34-2C75-491F-AEEC-457874CC329C}" presName="node" presStyleLbl="revTx" presStyleIdx="5" presStyleCnt="6" custScaleX="152998">
        <dgm:presLayoutVars>
          <dgm:bulletEnabled val="1"/>
        </dgm:presLayoutVars>
      </dgm:prSet>
      <dgm:spPr/>
    </dgm:pt>
    <dgm:pt modelId="{48D78B64-6EED-4EE1-9789-8703C29CE8C5}" type="pres">
      <dgm:prSet presAssocID="{A4C8DC25-0392-4E8F-8103-E651E365D32A}" presName="sibTrans" presStyleLbl="node1" presStyleIdx="5" presStyleCnt="6"/>
      <dgm:spPr/>
    </dgm:pt>
  </dgm:ptLst>
  <dgm:cxnLst>
    <dgm:cxn modelId="{EF33AF1F-E111-4944-B388-2D9769DEC253}" srcId="{461A0B61-5D1F-4E2D-950D-519EEA9844C2}" destId="{57CD2E34-2C75-491F-AEEC-457874CC329C}" srcOrd="5" destOrd="0" parTransId="{B1EBAB41-9809-4004-94D9-CBB3B2C3BF1C}" sibTransId="{A4C8DC25-0392-4E8F-8103-E651E365D32A}"/>
    <dgm:cxn modelId="{2B0ADC20-9ED7-48BE-9C9C-4E938F146298}" type="presOf" srcId="{A8609FFF-6FA8-4C0D-B4B0-44F6E32C3248}" destId="{BF68211A-EA9A-4092-BCB5-6D64F3F31169}" srcOrd="0" destOrd="0" presId="urn:microsoft.com/office/officeart/2005/8/layout/cycle1"/>
    <dgm:cxn modelId="{AA374424-5F1C-4993-B965-AF4B19DFB9C0}" type="presOf" srcId="{EDEF35EC-9EE1-4BBF-B31F-E44249D4833B}" destId="{9C53D5C9-268E-46DB-BF7C-21F139ADB2C9}" srcOrd="0" destOrd="0" presId="urn:microsoft.com/office/officeart/2005/8/layout/cycle1"/>
    <dgm:cxn modelId="{4ACB8E29-1BB8-453F-9548-C1C0FC8EF251}" type="presOf" srcId="{57CD2E34-2C75-491F-AEEC-457874CC329C}" destId="{6D7C7766-E35E-4F9B-BFBD-58FF39D4B67B}" srcOrd="0" destOrd="0" presId="urn:microsoft.com/office/officeart/2005/8/layout/cycle1"/>
    <dgm:cxn modelId="{A1E06862-9B44-4A7F-A83A-BC8A3319192A}" type="presOf" srcId="{A4C8DC25-0392-4E8F-8103-E651E365D32A}" destId="{48D78B64-6EED-4EE1-9789-8703C29CE8C5}" srcOrd="0" destOrd="0" presId="urn:microsoft.com/office/officeart/2005/8/layout/cycle1"/>
    <dgm:cxn modelId="{9577726D-A1F9-4B04-93E4-FB0383430AD6}" type="presOf" srcId="{7593A09C-1236-4A0A-8374-3B6DD44E1715}" destId="{4D8A2C4F-2FC7-4276-A8FB-C48759A08DF0}" srcOrd="0" destOrd="0" presId="urn:microsoft.com/office/officeart/2005/8/layout/cycle1"/>
    <dgm:cxn modelId="{16E72253-49B5-4ED9-9963-956C21B4BA63}" srcId="{461A0B61-5D1F-4E2D-950D-519EEA9844C2}" destId="{6A8265F5-E0A4-4386-A64D-96E6B3BA1EC4}" srcOrd="0" destOrd="0" parTransId="{608DCAEC-3736-4874-9DAF-2ACDEA5F1449}" sibTransId="{C0E132B2-1AC5-48D2-9C3F-EBDC0B9BFBE3}"/>
    <dgm:cxn modelId="{43363183-54B7-410E-B185-D7D9FB84A903}" srcId="{461A0B61-5D1F-4E2D-950D-519EEA9844C2}" destId="{A8609FFF-6FA8-4C0D-B4B0-44F6E32C3248}" srcOrd="4" destOrd="0" parTransId="{FCB82E2E-D982-4118-9D81-344E43F5D4A2}" sibTransId="{90BA62CC-DF7A-4609-A1A9-AC4389A18B71}"/>
    <dgm:cxn modelId="{3495F891-5F1D-45D1-A76F-F8BD279063CF}" type="presOf" srcId="{90BA62CC-DF7A-4609-A1A9-AC4389A18B71}" destId="{17F16431-70C6-42D6-AF1B-FBBD714E959B}" srcOrd="0" destOrd="0" presId="urn:microsoft.com/office/officeart/2005/8/layout/cycle1"/>
    <dgm:cxn modelId="{F8CFB898-8979-4332-88BB-72FEF9C626D6}" type="presOf" srcId="{6A8265F5-E0A4-4386-A64D-96E6B3BA1EC4}" destId="{77165D1D-7D63-4871-ADB1-BF276A462764}" srcOrd="0" destOrd="0" presId="urn:microsoft.com/office/officeart/2005/8/layout/cycle1"/>
    <dgm:cxn modelId="{6D03AC9B-5528-4528-B4A6-2AB88184E919}" srcId="{461A0B61-5D1F-4E2D-950D-519EEA9844C2}" destId="{D9EE083C-589D-48C7-8692-75AF428488BA}" srcOrd="2" destOrd="0" parTransId="{B8494348-041A-44F1-811F-777892743E24}" sibTransId="{EDEF35EC-9EE1-4BBF-B31F-E44249D4833B}"/>
    <dgm:cxn modelId="{924DC4A0-944C-4631-B320-517E032669EC}" type="presOf" srcId="{1C4F6B7C-1A66-4AF6-866B-9F39F8C88149}" destId="{D6B0EDE3-3872-4DE6-A76E-64C71DF1462A}" srcOrd="0" destOrd="0" presId="urn:microsoft.com/office/officeart/2005/8/layout/cycle1"/>
    <dgm:cxn modelId="{90E78BBB-83B9-4FDD-B4E9-9ECBB10EBA93}" type="presOf" srcId="{D9EE083C-589D-48C7-8692-75AF428488BA}" destId="{CBEF6E68-C412-4EEC-BBE2-141EF79709A6}" srcOrd="0" destOrd="0" presId="urn:microsoft.com/office/officeart/2005/8/layout/cycle1"/>
    <dgm:cxn modelId="{41F779D9-4AE5-4871-8BC6-D18F7E374D60}" type="presOf" srcId="{876B0297-F0BF-4C77-98CF-EBCAAAA6D1A6}" destId="{42E8FDA7-C889-4AE5-9605-9B9822FA3D43}" srcOrd="0" destOrd="0" presId="urn:microsoft.com/office/officeart/2005/8/layout/cycle1"/>
    <dgm:cxn modelId="{32E180EA-92D3-4462-B985-182113589757}" srcId="{461A0B61-5D1F-4E2D-950D-519EEA9844C2}" destId="{876B0297-F0BF-4C77-98CF-EBCAAAA6D1A6}" srcOrd="1" destOrd="0" parTransId="{FB2A51FA-BA68-40C1-9098-C05B8A59E281}" sibTransId="{7593A09C-1236-4A0A-8374-3B6DD44E1715}"/>
    <dgm:cxn modelId="{776CF8F4-6F9B-44FC-8ECF-5E3A41517EEA}" type="presOf" srcId="{EA6EECCB-6C34-408D-AE73-FC804DB19527}" destId="{D0F51A5A-449F-472B-98A3-DDED4296D4B0}" srcOrd="0" destOrd="0" presId="urn:microsoft.com/office/officeart/2005/8/layout/cycle1"/>
    <dgm:cxn modelId="{4DA24BF6-1F20-44ED-B12E-32AC8D788191}" type="presOf" srcId="{461A0B61-5D1F-4E2D-950D-519EEA9844C2}" destId="{CF71FDF0-623D-4779-85EF-DE3643BD4D45}" srcOrd="0" destOrd="0" presId="urn:microsoft.com/office/officeart/2005/8/layout/cycle1"/>
    <dgm:cxn modelId="{1FC709F7-5E8E-489D-8262-FA7B212C3667}" type="presOf" srcId="{C0E132B2-1AC5-48D2-9C3F-EBDC0B9BFBE3}" destId="{8416F2F7-56E2-4939-8118-FD6897E6BAB2}" srcOrd="0" destOrd="0" presId="urn:microsoft.com/office/officeart/2005/8/layout/cycle1"/>
    <dgm:cxn modelId="{0D887BF7-8118-4AA6-9E16-77DFE5658A0C}" srcId="{461A0B61-5D1F-4E2D-950D-519EEA9844C2}" destId="{1C4F6B7C-1A66-4AF6-866B-9F39F8C88149}" srcOrd="3" destOrd="0" parTransId="{75BC1C2C-723D-4BD9-BCC6-41B85C3F4F67}" sibTransId="{EA6EECCB-6C34-408D-AE73-FC804DB19527}"/>
    <dgm:cxn modelId="{BB113A8B-BD97-4DAF-B0B1-0246BEBDFF7B}" type="presParOf" srcId="{CF71FDF0-623D-4779-85EF-DE3643BD4D45}" destId="{1C92E4F5-108F-4304-801B-7D9688DC1E46}" srcOrd="0" destOrd="0" presId="urn:microsoft.com/office/officeart/2005/8/layout/cycle1"/>
    <dgm:cxn modelId="{E2EF49B1-3BD1-419F-B765-CFBDAC4FE2E3}" type="presParOf" srcId="{CF71FDF0-623D-4779-85EF-DE3643BD4D45}" destId="{77165D1D-7D63-4871-ADB1-BF276A462764}" srcOrd="1" destOrd="0" presId="urn:microsoft.com/office/officeart/2005/8/layout/cycle1"/>
    <dgm:cxn modelId="{5877A1EB-C82A-42E2-B17B-2FFCF7AD6F18}" type="presParOf" srcId="{CF71FDF0-623D-4779-85EF-DE3643BD4D45}" destId="{8416F2F7-56E2-4939-8118-FD6897E6BAB2}" srcOrd="2" destOrd="0" presId="urn:microsoft.com/office/officeart/2005/8/layout/cycle1"/>
    <dgm:cxn modelId="{1DF4E940-8EDA-4646-8F78-5A734E2B9F20}" type="presParOf" srcId="{CF71FDF0-623D-4779-85EF-DE3643BD4D45}" destId="{DF1BEDED-4942-4E44-998A-B478832F97CE}" srcOrd="3" destOrd="0" presId="urn:microsoft.com/office/officeart/2005/8/layout/cycle1"/>
    <dgm:cxn modelId="{A5933F46-8B71-46C2-AF2F-B365576F6A41}" type="presParOf" srcId="{CF71FDF0-623D-4779-85EF-DE3643BD4D45}" destId="{42E8FDA7-C889-4AE5-9605-9B9822FA3D43}" srcOrd="4" destOrd="0" presId="urn:microsoft.com/office/officeart/2005/8/layout/cycle1"/>
    <dgm:cxn modelId="{728FAD3F-5C7E-461A-9E7C-B2ECDBA00353}" type="presParOf" srcId="{CF71FDF0-623D-4779-85EF-DE3643BD4D45}" destId="{4D8A2C4F-2FC7-4276-A8FB-C48759A08DF0}" srcOrd="5" destOrd="0" presId="urn:microsoft.com/office/officeart/2005/8/layout/cycle1"/>
    <dgm:cxn modelId="{FDE447B3-6FCC-443F-81EF-74BDC786D686}" type="presParOf" srcId="{CF71FDF0-623D-4779-85EF-DE3643BD4D45}" destId="{D4617532-E162-4DE0-9F47-1B495AEA5E04}" srcOrd="6" destOrd="0" presId="urn:microsoft.com/office/officeart/2005/8/layout/cycle1"/>
    <dgm:cxn modelId="{7D46D368-E7FE-44B6-A446-49D381F8D2BF}" type="presParOf" srcId="{CF71FDF0-623D-4779-85EF-DE3643BD4D45}" destId="{CBEF6E68-C412-4EEC-BBE2-141EF79709A6}" srcOrd="7" destOrd="0" presId="urn:microsoft.com/office/officeart/2005/8/layout/cycle1"/>
    <dgm:cxn modelId="{DE293D9B-0C04-4D77-9D7B-C6BFA2D64657}" type="presParOf" srcId="{CF71FDF0-623D-4779-85EF-DE3643BD4D45}" destId="{9C53D5C9-268E-46DB-BF7C-21F139ADB2C9}" srcOrd="8" destOrd="0" presId="urn:microsoft.com/office/officeart/2005/8/layout/cycle1"/>
    <dgm:cxn modelId="{70C69CBC-268C-4A09-BF70-6D9297FBB775}" type="presParOf" srcId="{CF71FDF0-623D-4779-85EF-DE3643BD4D45}" destId="{7444C5D5-A689-491B-ACA8-4E989D57A52F}" srcOrd="9" destOrd="0" presId="urn:microsoft.com/office/officeart/2005/8/layout/cycle1"/>
    <dgm:cxn modelId="{8C800DA9-EC4A-48A0-B8E3-992446DCEB4E}" type="presParOf" srcId="{CF71FDF0-623D-4779-85EF-DE3643BD4D45}" destId="{D6B0EDE3-3872-4DE6-A76E-64C71DF1462A}" srcOrd="10" destOrd="0" presId="urn:microsoft.com/office/officeart/2005/8/layout/cycle1"/>
    <dgm:cxn modelId="{89BE6C5A-3B42-49AC-B7E6-7F24016A9DD0}" type="presParOf" srcId="{CF71FDF0-623D-4779-85EF-DE3643BD4D45}" destId="{D0F51A5A-449F-472B-98A3-DDED4296D4B0}" srcOrd="11" destOrd="0" presId="urn:microsoft.com/office/officeart/2005/8/layout/cycle1"/>
    <dgm:cxn modelId="{64A16E7F-0178-4C60-B61D-A63D2DEF7713}" type="presParOf" srcId="{CF71FDF0-623D-4779-85EF-DE3643BD4D45}" destId="{DEF104FD-5424-4786-822E-FD4F45F2690D}" srcOrd="12" destOrd="0" presId="urn:microsoft.com/office/officeart/2005/8/layout/cycle1"/>
    <dgm:cxn modelId="{CE3963B5-8642-4D6D-A10E-8B556C1DE295}" type="presParOf" srcId="{CF71FDF0-623D-4779-85EF-DE3643BD4D45}" destId="{BF68211A-EA9A-4092-BCB5-6D64F3F31169}" srcOrd="13" destOrd="0" presId="urn:microsoft.com/office/officeart/2005/8/layout/cycle1"/>
    <dgm:cxn modelId="{2A9DA950-EC93-4BF7-954E-477B9EC4B51C}" type="presParOf" srcId="{CF71FDF0-623D-4779-85EF-DE3643BD4D45}" destId="{17F16431-70C6-42D6-AF1B-FBBD714E959B}" srcOrd="14" destOrd="0" presId="urn:microsoft.com/office/officeart/2005/8/layout/cycle1"/>
    <dgm:cxn modelId="{01384BF9-37D7-4484-B72F-89179BF477B8}" type="presParOf" srcId="{CF71FDF0-623D-4779-85EF-DE3643BD4D45}" destId="{EBDC6144-DFED-4871-8B37-225217486CCD}" srcOrd="15" destOrd="0" presId="urn:microsoft.com/office/officeart/2005/8/layout/cycle1"/>
    <dgm:cxn modelId="{0F555AE7-EAB3-4DA9-B93E-C5C805B670F9}" type="presParOf" srcId="{CF71FDF0-623D-4779-85EF-DE3643BD4D45}" destId="{6D7C7766-E35E-4F9B-BFBD-58FF39D4B67B}" srcOrd="16" destOrd="0" presId="urn:microsoft.com/office/officeart/2005/8/layout/cycle1"/>
    <dgm:cxn modelId="{839630B8-8462-495E-BDF4-38AE2596D625}" type="presParOf" srcId="{CF71FDF0-623D-4779-85EF-DE3643BD4D45}" destId="{48D78B64-6EED-4EE1-9789-8703C29CE8C5}" srcOrd="17"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4441E-7B6D-4508-9711-7D9B6AD8C46B}">
      <dsp:nvSpPr>
        <dsp:cNvPr id="0" name=""/>
        <dsp:cNvSpPr/>
      </dsp:nvSpPr>
      <dsp:spPr>
        <a:xfrm>
          <a:off x="201993" y="565450"/>
          <a:ext cx="627275" cy="62727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E63B63-F5AF-4038-BD34-680F1A701156}">
      <dsp:nvSpPr>
        <dsp:cNvPr id="0" name=""/>
        <dsp:cNvSpPr/>
      </dsp:nvSpPr>
      <dsp:spPr>
        <a:xfrm>
          <a:off x="335674" y="699131"/>
          <a:ext cx="359912" cy="35991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70F691-7642-49EC-AB77-1131D59FC06C}">
      <dsp:nvSpPr>
        <dsp:cNvPr id="0" name=""/>
        <dsp:cNvSpPr/>
      </dsp:nvSpPr>
      <dsp:spPr>
        <a:xfrm>
          <a:off x="1470" y="1388106"/>
          <a:ext cx="1028320" cy="411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SG" sz="1600" kern="1200" cap="none" dirty="0"/>
            <a:t>Mobile Devices</a:t>
          </a:r>
          <a:endParaRPr lang="en-US" sz="1600" kern="1200" cap="none" dirty="0"/>
        </a:p>
      </dsp:txBody>
      <dsp:txXfrm>
        <a:off x="1470" y="1388106"/>
        <a:ext cx="1028320" cy="411328"/>
      </dsp:txXfrm>
    </dsp:sp>
    <dsp:sp modelId="{F41B6A6B-25C9-43AE-AD1A-048676D0E503}">
      <dsp:nvSpPr>
        <dsp:cNvPr id="0" name=""/>
        <dsp:cNvSpPr/>
      </dsp:nvSpPr>
      <dsp:spPr>
        <a:xfrm>
          <a:off x="1410269" y="565450"/>
          <a:ext cx="627275" cy="62727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2EF8A8-F26C-42F7-891E-611815290445}">
      <dsp:nvSpPr>
        <dsp:cNvPr id="0" name=""/>
        <dsp:cNvSpPr/>
      </dsp:nvSpPr>
      <dsp:spPr>
        <a:xfrm>
          <a:off x="1543951" y="699131"/>
          <a:ext cx="359912" cy="35991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A04F08-EECA-44AB-8014-2581D10F7D48}">
      <dsp:nvSpPr>
        <dsp:cNvPr id="0" name=""/>
        <dsp:cNvSpPr/>
      </dsp:nvSpPr>
      <dsp:spPr>
        <a:xfrm>
          <a:off x="1209747" y="1388106"/>
          <a:ext cx="1028320" cy="411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SG" sz="1600" kern="1200" cap="none" dirty="0"/>
            <a:t>Online Platforms</a:t>
          </a:r>
          <a:endParaRPr lang="en-US" sz="1600" kern="1200" cap="none" dirty="0"/>
        </a:p>
      </dsp:txBody>
      <dsp:txXfrm>
        <a:off x="1209747" y="1388106"/>
        <a:ext cx="1028320" cy="411328"/>
      </dsp:txXfrm>
    </dsp:sp>
    <dsp:sp modelId="{7C65B445-7F62-48D4-9E75-A7A41393856B}">
      <dsp:nvSpPr>
        <dsp:cNvPr id="0" name=""/>
        <dsp:cNvSpPr/>
      </dsp:nvSpPr>
      <dsp:spPr>
        <a:xfrm>
          <a:off x="2618545" y="565450"/>
          <a:ext cx="627275" cy="62727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63A621-FFAC-429B-96F4-FCF0E79064CA}">
      <dsp:nvSpPr>
        <dsp:cNvPr id="0" name=""/>
        <dsp:cNvSpPr/>
      </dsp:nvSpPr>
      <dsp:spPr>
        <a:xfrm>
          <a:off x="2752227" y="699131"/>
          <a:ext cx="359912" cy="359912"/>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AFCD1D-510F-4C31-81CB-5FFCD4506283}">
      <dsp:nvSpPr>
        <dsp:cNvPr id="0" name=""/>
        <dsp:cNvSpPr/>
      </dsp:nvSpPr>
      <dsp:spPr>
        <a:xfrm>
          <a:off x="2418023" y="1388106"/>
          <a:ext cx="1028320" cy="411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SG" sz="1600" kern="1200" cap="none" dirty="0"/>
            <a:t>Payment Systems</a:t>
          </a:r>
          <a:endParaRPr lang="en-US" sz="1600" kern="1200" cap="none" dirty="0"/>
        </a:p>
      </dsp:txBody>
      <dsp:txXfrm>
        <a:off x="2418023" y="1388106"/>
        <a:ext cx="1028320" cy="411328"/>
      </dsp:txXfrm>
    </dsp:sp>
    <dsp:sp modelId="{4C87D7DF-DB18-4F91-B1B8-0715E45EAA87}">
      <dsp:nvSpPr>
        <dsp:cNvPr id="0" name=""/>
        <dsp:cNvSpPr/>
      </dsp:nvSpPr>
      <dsp:spPr>
        <a:xfrm>
          <a:off x="3826822" y="565450"/>
          <a:ext cx="627275" cy="627275"/>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0FAB3B-81BA-43BA-BDEC-5D9F48A35B9A}">
      <dsp:nvSpPr>
        <dsp:cNvPr id="0" name=""/>
        <dsp:cNvSpPr/>
      </dsp:nvSpPr>
      <dsp:spPr>
        <a:xfrm>
          <a:off x="3960503" y="699131"/>
          <a:ext cx="359912" cy="359912"/>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8D9420-AB1E-4699-8CB2-F2700F15560A}">
      <dsp:nvSpPr>
        <dsp:cNvPr id="0" name=""/>
        <dsp:cNvSpPr/>
      </dsp:nvSpPr>
      <dsp:spPr>
        <a:xfrm>
          <a:off x="3626299" y="1388106"/>
          <a:ext cx="1028320" cy="411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SG" sz="1600" kern="1200" cap="none" dirty="0"/>
            <a:t>Cameras</a:t>
          </a:r>
          <a:endParaRPr lang="en-US" sz="1600" kern="1200" cap="none" dirty="0"/>
        </a:p>
      </dsp:txBody>
      <dsp:txXfrm>
        <a:off x="3626299" y="1388106"/>
        <a:ext cx="1028320" cy="411328"/>
      </dsp:txXfrm>
    </dsp:sp>
    <dsp:sp modelId="{6AA3184A-9895-4F58-95CC-33D1F998958E}">
      <dsp:nvSpPr>
        <dsp:cNvPr id="0" name=""/>
        <dsp:cNvSpPr/>
      </dsp:nvSpPr>
      <dsp:spPr>
        <a:xfrm>
          <a:off x="5035098" y="565450"/>
          <a:ext cx="627275" cy="627275"/>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8F28D7-6F1D-4C5A-8EC6-6D5AD00CAC16}">
      <dsp:nvSpPr>
        <dsp:cNvPr id="0" name=""/>
        <dsp:cNvSpPr/>
      </dsp:nvSpPr>
      <dsp:spPr>
        <a:xfrm>
          <a:off x="5168780" y="699131"/>
          <a:ext cx="359912" cy="359912"/>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51643B-159E-4446-855B-B157CEB0C483}">
      <dsp:nvSpPr>
        <dsp:cNvPr id="0" name=""/>
        <dsp:cNvSpPr/>
      </dsp:nvSpPr>
      <dsp:spPr>
        <a:xfrm>
          <a:off x="4834576" y="1388106"/>
          <a:ext cx="1028320" cy="411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SG" sz="1600" kern="1200" cap="none" dirty="0"/>
            <a:t>GPS Systems</a:t>
          </a:r>
          <a:endParaRPr lang="en-US" sz="1600" kern="1200" cap="none" dirty="0"/>
        </a:p>
      </dsp:txBody>
      <dsp:txXfrm>
        <a:off x="4834576" y="1388106"/>
        <a:ext cx="1028320" cy="411328"/>
      </dsp:txXfrm>
    </dsp:sp>
    <dsp:sp modelId="{506AC9AE-1A03-4FBC-884D-5DC7B1FF7433}">
      <dsp:nvSpPr>
        <dsp:cNvPr id="0" name=""/>
        <dsp:cNvSpPr/>
      </dsp:nvSpPr>
      <dsp:spPr>
        <a:xfrm>
          <a:off x="6243375" y="565450"/>
          <a:ext cx="627275" cy="62727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5AB308-2278-4938-B29B-C59CAA89F19C}">
      <dsp:nvSpPr>
        <dsp:cNvPr id="0" name=""/>
        <dsp:cNvSpPr/>
      </dsp:nvSpPr>
      <dsp:spPr>
        <a:xfrm>
          <a:off x="6377056" y="699131"/>
          <a:ext cx="359912" cy="359912"/>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6B2596-1FC9-4FDE-8D44-0B19918775BE}">
      <dsp:nvSpPr>
        <dsp:cNvPr id="0" name=""/>
        <dsp:cNvSpPr/>
      </dsp:nvSpPr>
      <dsp:spPr>
        <a:xfrm>
          <a:off x="6042852" y="1388106"/>
          <a:ext cx="1028320" cy="411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SG" sz="1600" kern="1200" cap="none" dirty="0"/>
            <a:t>Wireless Sensors</a:t>
          </a:r>
          <a:endParaRPr lang="en-US" sz="1600" kern="1200" cap="none" dirty="0"/>
        </a:p>
      </dsp:txBody>
      <dsp:txXfrm>
        <a:off x="6042852" y="1388106"/>
        <a:ext cx="1028320" cy="411328"/>
      </dsp:txXfrm>
    </dsp:sp>
    <dsp:sp modelId="{BFC5119E-EAC3-4B94-9E9D-350A8C461DDF}">
      <dsp:nvSpPr>
        <dsp:cNvPr id="0" name=""/>
        <dsp:cNvSpPr/>
      </dsp:nvSpPr>
      <dsp:spPr>
        <a:xfrm>
          <a:off x="7451651" y="565450"/>
          <a:ext cx="627275" cy="62727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00F666-85D6-4D03-A6A8-715E1759D88A}">
      <dsp:nvSpPr>
        <dsp:cNvPr id="0" name=""/>
        <dsp:cNvSpPr/>
      </dsp:nvSpPr>
      <dsp:spPr>
        <a:xfrm>
          <a:off x="7585333" y="699131"/>
          <a:ext cx="359912" cy="359912"/>
        </a:xfrm>
        <a:prstGeom prst="rect">
          <a:avLst/>
        </a:prstGeom>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6F4DEA-386D-4C5F-B375-8AD29E48B56A}">
      <dsp:nvSpPr>
        <dsp:cNvPr id="0" name=""/>
        <dsp:cNvSpPr/>
      </dsp:nvSpPr>
      <dsp:spPr>
        <a:xfrm>
          <a:off x="7251128" y="1388106"/>
          <a:ext cx="1028320" cy="411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SG" sz="1600" kern="1200" cap="none" dirty="0"/>
            <a:t>Legacy Systems</a:t>
          </a:r>
          <a:endParaRPr lang="en-US" sz="1600" kern="1200" cap="none" dirty="0"/>
        </a:p>
      </dsp:txBody>
      <dsp:txXfrm>
        <a:off x="7251128" y="1388106"/>
        <a:ext cx="1028320" cy="4113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87774C-B16B-4FBE-8FCC-DFFB63E7B843}">
      <dsp:nvSpPr>
        <dsp:cNvPr id="0" name=""/>
        <dsp:cNvSpPr/>
      </dsp:nvSpPr>
      <dsp:spPr>
        <a:xfrm>
          <a:off x="364954" y="246564"/>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F54EFD-A581-4D6E-8022-DBA8ED5F56C4}">
      <dsp:nvSpPr>
        <dsp:cNvPr id="0" name=""/>
        <dsp:cNvSpPr/>
      </dsp:nvSpPr>
      <dsp:spPr>
        <a:xfrm>
          <a:off x="598954" y="480564"/>
          <a:ext cx="630000" cy="63000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6AEDE1-3C46-4128-9B14-31257DC0F373}">
      <dsp:nvSpPr>
        <dsp:cNvPr id="0" name=""/>
        <dsp:cNvSpPr/>
      </dsp:nvSpPr>
      <dsp:spPr>
        <a:xfrm>
          <a:off x="13954" y="168656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defTabSz="800100">
            <a:lnSpc>
              <a:spcPct val="100000"/>
            </a:lnSpc>
            <a:spcBef>
              <a:spcPct val="0"/>
            </a:spcBef>
            <a:spcAft>
              <a:spcPct val="35000"/>
            </a:spcAft>
            <a:buNone/>
            <a:defRPr cap="all"/>
          </a:pPr>
          <a:r>
            <a:rPr lang="en-SG" sz="1800" b="1" kern="1200" cap="none" dirty="0">
              <a:latin typeface="Arial" panose="020B0604020202020204" pitchFamily="34" charset="0"/>
              <a:cs typeface="Arial" panose="020B0604020202020204" pitchFamily="34" charset="0"/>
            </a:rPr>
            <a:t>1.__________ </a:t>
          </a:r>
        </a:p>
        <a:p>
          <a:pPr marL="0" lvl="0" indent="0" algn="ctr" defTabSz="800100">
            <a:lnSpc>
              <a:spcPct val="100000"/>
            </a:lnSpc>
            <a:spcBef>
              <a:spcPct val="0"/>
            </a:spcBef>
            <a:spcAft>
              <a:spcPct val="35000"/>
            </a:spcAft>
            <a:buNone/>
            <a:defRPr cap="all"/>
          </a:pPr>
          <a:endParaRPr lang="en-US" sz="1800" b="1" kern="1200" cap="none" dirty="0">
            <a:latin typeface="Arial" panose="020B0604020202020204" pitchFamily="34" charset="0"/>
            <a:cs typeface="Arial" panose="020B0604020202020204" pitchFamily="34" charset="0"/>
          </a:endParaRPr>
        </a:p>
      </dsp:txBody>
      <dsp:txXfrm>
        <a:off x="13954" y="1686565"/>
        <a:ext cx="1800000" cy="720000"/>
      </dsp:txXfrm>
    </dsp:sp>
    <dsp:sp modelId="{ABB2E8DA-17F1-4866-80AF-9CE7E214B67B}">
      <dsp:nvSpPr>
        <dsp:cNvPr id="0" name=""/>
        <dsp:cNvSpPr/>
      </dsp:nvSpPr>
      <dsp:spPr>
        <a:xfrm>
          <a:off x="2479954" y="246564"/>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D4EFFF-AFC7-4CDB-9C6E-BFD532A11F9A}">
      <dsp:nvSpPr>
        <dsp:cNvPr id="0" name=""/>
        <dsp:cNvSpPr/>
      </dsp:nvSpPr>
      <dsp:spPr>
        <a:xfrm>
          <a:off x="2713954" y="480564"/>
          <a:ext cx="630000" cy="63000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CA0B12-A7F6-41E9-A0CD-C6A4AC85E7FF}">
      <dsp:nvSpPr>
        <dsp:cNvPr id="0" name=""/>
        <dsp:cNvSpPr/>
      </dsp:nvSpPr>
      <dsp:spPr>
        <a:xfrm>
          <a:off x="2128954" y="168656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SG" sz="1800" b="1" kern="1200" cap="none" dirty="0">
              <a:latin typeface="Arial" panose="020B0604020202020204" pitchFamily="34" charset="0"/>
              <a:cs typeface="Arial" panose="020B0604020202020204" pitchFamily="34" charset="0"/>
            </a:rPr>
            <a:t>2. _________</a:t>
          </a:r>
          <a:endParaRPr lang="en-US" sz="1800" b="1" kern="1200" cap="none" dirty="0">
            <a:latin typeface="Arial" panose="020B0604020202020204" pitchFamily="34" charset="0"/>
            <a:cs typeface="Arial" panose="020B0604020202020204" pitchFamily="34" charset="0"/>
          </a:endParaRPr>
        </a:p>
      </dsp:txBody>
      <dsp:txXfrm>
        <a:off x="2128954" y="1686565"/>
        <a:ext cx="1800000" cy="720000"/>
      </dsp:txXfrm>
    </dsp:sp>
    <dsp:sp modelId="{B1C3023C-0017-4562-AD64-641C0E67EBC2}">
      <dsp:nvSpPr>
        <dsp:cNvPr id="0" name=""/>
        <dsp:cNvSpPr/>
      </dsp:nvSpPr>
      <dsp:spPr>
        <a:xfrm>
          <a:off x="4594954" y="246564"/>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A3096E-E3D4-4445-9CC6-A1CB7967B8F5}">
      <dsp:nvSpPr>
        <dsp:cNvPr id="0" name=""/>
        <dsp:cNvSpPr/>
      </dsp:nvSpPr>
      <dsp:spPr>
        <a:xfrm>
          <a:off x="4828954" y="480564"/>
          <a:ext cx="630000" cy="630000"/>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53D1F1-916B-45E6-92A3-5AB447169FDD}">
      <dsp:nvSpPr>
        <dsp:cNvPr id="0" name=""/>
        <dsp:cNvSpPr/>
      </dsp:nvSpPr>
      <dsp:spPr>
        <a:xfrm>
          <a:off x="4243954" y="168656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SG" sz="1800" b="1" kern="1200" cap="none" dirty="0">
              <a:latin typeface="Arial" panose="020B0604020202020204" pitchFamily="34" charset="0"/>
              <a:cs typeface="Arial" panose="020B0604020202020204" pitchFamily="34" charset="0"/>
            </a:rPr>
            <a:t>3._________ </a:t>
          </a:r>
          <a:endParaRPr lang="en-US" sz="1800" b="1" kern="1200" cap="none" dirty="0">
            <a:latin typeface="Arial" panose="020B0604020202020204" pitchFamily="34" charset="0"/>
            <a:cs typeface="Arial" panose="020B0604020202020204" pitchFamily="34" charset="0"/>
          </a:endParaRPr>
        </a:p>
      </dsp:txBody>
      <dsp:txXfrm>
        <a:off x="4243954" y="1686565"/>
        <a:ext cx="1800000" cy="720000"/>
      </dsp:txXfrm>
    </dsp:sp>
    <dsp:sp modelId="{EAF44B28-D254-4F3D-8C45-6D360605C56A}">
      <dsp:nvSpPr>
        <dsp:cNvPr id="0" name=""/>
        <dsp:cNvSpPr/>
      </dsp:nvSpPr>
      <dsp:spPr>
        <a:xfrm>
          <a:off x="6709954" y="246564"/>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DCCE8B-ECDF-4860-9B8F-4BF6D1A733E0}">
      <dsp:nvSpPr>
        <dsp:cNvPr id="0" name=""/>
        <dsp:cNvSpPr/>
      </dsp:nvSpPr>
      <dsp:spPr>
        <a:xfrm>
          <a:off x="6943954" y="480564"/>
          <a:ext cx="630000" cy="630000"/>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8005B9-BC82-4058-8F31-0BF47E85CADC}">
      <dsp:nvSpPr>
        <dsp:cNvPr id="0" name=""/>
        <dsp:cNvSpPr/>
      </dsp:nvSpPr>
      <dsp:spPr>
        <a:xfrm>
          <a:off x="6358954" y="168656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SG" sz="1800" b="1" kern="1200" cap="none" dirty="0">
              <a:latin typeface="Arial" panose="020B0604020202020204" pitchFamily="34" charset="0"/>
              <a:cs typeface="Arial" panose="020B0604020202020204" pitchFamily="34" charset="0"/>
            </a:rPr>
            <a:t>4. _________</a:t>
          </a:r>
          <a:endParaRPr lang="en-US" sz="1800" b="1" kern="1200" cap="none" dirty="0">
            <a:latin typeface="Arial" panose="020B0604020202020204" pitchFamily="34" charset="0"/>
            <a:cs typeface="Arial" panose="020B0604020202020204" pitchFamily="34" charset="0"/>
          </a:endParaRPr>
        </a:p>
      </dsp:txBody>
      <dsp:txXfrm>
        <a:off x="6358954" y="1686565"/>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87774C-B16B-4FBE-8FCC-DFFB63E7B843}">
      <dsp:nvSpPr>
        <dsp:cNvPr id="0" name=""/>
        <dsp:cNvSpPr/>
      </dsp:nvSpPr>
      <dsp:spPr>
        <a:xfrm>
          <a:off x="364954" y="32815"/>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F54EFD-A581-4D6E-8022-DBA8ED5F56C4}">
      <dsp:nvSpPr>
        <dsp:cNvPr id="0" name=""/>
        <dsp:cNvSpPr/>
      </dsp:nvSpPr>
      <dsp:spPr>
        <a:xfrm>
          <a:off x="598954" y="266815"/>
          <a:ext cx="630000" cy="63000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6AEDE1-3C46-4128-9B14-31257DC0F373}">
      <dsp:nvSpPr>
        <dsp:cNvPr id="0" name=""/>
        <dsp:cNvSpPr/>
      </dsp:nvSpPr>
      <dsp:spPr>
        <a:xfrm>
          <a:off x="13954" y="1472815"/>
          <a:ext cx="1800000"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defTabSz="800100">
            <a:lnSpc>
              <a:spcPct val="100000"/>
            </a:lnSpc>
            <a:spcBef>
              <a:spcPct val="0"/>
            </a:spcBef>
            <a:spcAft>
              <a:spcPct val="35000"/>
            </a:spcAft>
            <a:buNone/>
            <a:defRPr cap="all"/>
          </a:pPr>
          <a:r>
            <a:rPr lang="en-SG" sz="1800" b="1" kern="1200" cap="none" dirty="0">
              <a:latin typeface="Arial" panose="020B0604020202020204" pitchFamily="34" charset="0"/>
              <a:cs typeface="Arial" panose="020B0604020202020204" pitchFamily="34" charset="0"/>
            </a:rPr>
            <a:t>1. Identify Patterns And Trends</a:t>
          </a:r>
        </a:p>
        <a:p>
          <a:pPr marL="0" lvl="0" indent="0" algn="ctr" defTabSz="800100">
            <a:lnSpc>
              <a:spcPct val="100000"/>
            </a:lnSpc>
            <a:spcBef>
              <a:spcPct val="0"/>
            </a:spcBef>
            <a:spcAft>
              <a:spcPct val="35000"/>
            </a:spcAft>
            <a:buNone/>
            <a:defRPr cap="all"/>
          </a:pPr>
          <a:endParaRPr lang="en-US" sz="1800" b="1" kern="1200" cap="none" dirty="0">
            <a:latin typeface="Arial" panose="020B0604020202020204" pitchFamily="34" charset="0"/>
            <a:cs typeface="Arial" panose="020B0604020202020204" pitchFamily="34" charset="0"/>
          </a:endParaRPr>
        </a:p>
      </dsp:txBody>
      <dsp:txXfrm>
        <a:off x="13954" y="1472815"/>
        <a:ext cx="1800000" cy="1147500"/>
      </dsp:txXfrm>
    </dsp:sp>
    <dsp:sp modelId="{ABB2E8DA-17F1-4866-80AF-9CE7E214B67B}">
      <dsp:nvSpPr>
        <dsp:cNvPr id="0" name=""/>
        <dsp:cNvSpPr/>
      </dsp:nvSpPr>
      <dsp:spPr>
        <a:xfrm>
          <a:off x="2479954" y="32815"/>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D4EFFF-AFC7-4CDB-9C6E-BFD532A11F9A}">
      <dsp:nvSpPr>
        <dsp:cNvPr id="0" name=""/>
        <dsp:cNvSpPr/>
      </dsp:nvSpPr>
      <dsp:spPr>
        <a:xfrm>
          <a:off x="2713954" y="266815"/>
          <a:ext cx="630000" cy="63000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CA0B12-A7F6-41E9-A0CD-C6A4AC85E7FF}">
      <dsp:nvSpPr>
        <dsp:cNvPr id="0" name=""/>
        <dsp:cNvSpPr/>
      </dsp:nvSpPr>
      <dsp:spPr>
        <a:xfrm>
          <a:off x="2128954" y="1472815"/>
          <a:ext cx="1800000"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SG" sz="1800" b="1" kern="1200" cap="none" dirty="0">
              <a:latin typeface="Arial" panose="020B0604020202020204" pitchFamily="34" charset="0"/>
              <a:cs typeface="Arial" panose="020B0604020202020204" pitchFamily="34" charset="0"/>
            </a:rPr>
            <a:t>2. Improve Efficiency</a:t>
          </a:r>
          <a:endParaRPr lang="en-US" sz="1800" b="1" kern="1200" cap="none" dirty="0">
            <a:latin typeface="Arial" panose="020B0604020202020204" pitchFamily="34" charset="0"/>
            <a:cs typeface="Arial" panose="020B0604020202020204" pitchFamily="34" charset="0"/>
          </a:endParaRPr>
        </a:p>
      </dsp:txBody>
      <dsp:txXfrm>
        <a:off x="2128954" y="1472815"/>
        <a:ext cx="1800000" cy="1147500"/>
      </dsp:txXfrm>
    </dsp:sp>
    <dsp:sp modelId="{B1C3023C-0017-4562-AD64-641C0E67EBC2}">
      <dsp:nvSpPr>
        <dsp:cNvPr id="0" name=""/>
        <dsp:cNvSpPr/>
      </dsp:nvSpPr>
      <dsp:spPr>
        <a:xfrm>
          <a:off x="4594954" y="32815"/>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A3096E-E3D4-4445-9CC6-A1CB7967B8F5}">
      <dsp:nvSpPr>
        <dsp:cNvPr id="0" name=""/>
        <dsp:cNvSpPr/>
      </dsp:nvSpPr>
      <dsp:spPr>
        <a:xfrm>
          <a:off x="4828954" y="266815"/>
          <a:ext cx="630000" cy="630000"/>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53D1F1-916B-45E6-92A3-5AB447169FDD}">
      <dsp:nvSpPr>
        <dsp:cNvPr id="0" name=""/>
        <dsp:cNvSpPr/>
      </dsp:nvSpPr>
      <dsp:spPr>
        <a:xfrm>
          <a:off x="4243954" y="1472815"/>
          <a:ext cx="1800000"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SG" sz="1800" b="1" kern="1200" cap="none" dirty="0">
              <a:latin typeface="Arial" panose="020B0604020202020204" pitchFamily="34" charset="0"/>
              <a:cs typeface="Arial" panose="020B0604020202020204" pitchFamily="34" charset="0"/>
            </a:rPr>
            <a:t>3. Support Decision Making </a:t>
          </a:r>
          <a:endParaRPr lang="en-US" sz="1800" b="1" kern="1200" cap="none" dirty="0">
            <a:latin typeface="Arial" panose="020B0604020202020204" pitchFamily="34" charset="0"/>
            <a:cs typeface="Arial" panose="020B0604020202020204" pitchFamily="34" charset="0"/>
          </a:endParaRPr>
        </a:p>
      </dsp:txBody>
      <dsp:txXfrm>
        <a:off x="4243954" y="1472815"/>
        <a:ext cx="1800000" cy="1147500"/>
      </dsp:txXfrm>
    </dsp:sp>
    <dsp:sp modelId="{EAF44B28-D254-4F3D-8C45-6D360605C56A}">
      <dsp:nvSpPr>
        <dsp:cNvPr id="0" name=""/>
        <dsp:cNvSpPr/>
      </dsp:nvSpPr>
      <dsp:spPr>
        <a:xfrm>
          <a:off x="6709954" y="32815"/>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DCCE8B-ECDF-4860-9B8F-4BF6D1A733E0}">
      <dsp:nvSpPr>
        <dsp:cNvPr id="0" name=""/>
        <dsp:cNvSpPr/>
      </dsp:nvSpPr>
      <dsp:spPr>
        <a:xfrm>
          <a:off x="6943954" y="266815"/>
          <a:ext cx="630000" cy="630000"/>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8005B9-BC82-4058-8F31-0BF47E85CADC}">
      <dsp:nvSpPr>
        <dsp:cNvPr id="0" name=""/>
        <dsp:cNvSpPr/>
      </dsp:nvSpPr>
      <dsp:spPr>
        <a:xfrm>
          <a:off x="6358954" y="1472815"/>
          <a:ext cx="1800000"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SG" sz="1800" b="1" kern="1200" cap="none" dirty="0">
              <a:latin typeface="Arial" panose="020B0604020202020204" pitchFamily="34" charset="0"/>
              <a:cs typeface="Arial" panose="020B0604020202020204" pitchFamily="34" charset="0"/>
            </a:rPr>
            <a:t>4. Present Information Effectively </a:t>
          </a:r>
          <a:endParaRPr lang="en-US" sz="1800" b="1" kern="1200" cap="none" dirty="0">
            <a:latin typeface="Arial" panose="020B0604020202020204" pitchFamily="34" charset="0"/>
            <a:cs typeface="Arial" panose="020B0604020202020204" pitchFamily="34" charset="0"/>
          </a:endParaRPr>
        </a:p>
      </dsp:txBody>
      <dsp:txXfrm>
        <a:off x="6358954" y="1472815"/>
        <a:ext cx="1800000" cy="1147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65D1D-7D63-4871-ADB1-BF276A462764}">
      <dsp:nvSpPr>
        <dsp:cNvPr id="0" name=""/>
        <dsp:cNvSpPr/>
      </dsp:nvSpPr>
      <dsp:spPr>
        <a:xfrm>
          <a:off x="3718844" y="10159"/>
          <a:ext cx="1676648" cy="809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SG" sz="1500" b="1" kern="1200" dirty="0">
              <a:latin typeface="Arial" panose="020B0604020202020204" pitchFamily="34" charset="0"/>
              <a:cs typeface="Arial" panose="020B0604020202020204" pitchFamily="34" charset="0"/>
            </a:rPr>
            <a:t>1. Business understanding</a:t>
          </a:r>
          <a:endParaRPr lang="en-US" sz="1500" b="1" kern="1200" dirty="0">
            <a:latin typeface="Arial" panose="020B0604020202020204" pitchFamily="34" charset="0"/>
            <a:cs typeface="Arial" panose="020B0604020202020204" pitchFamily="34" charset="0"/>
          </a:endParaRPr>
        </a:p>
      </dsp:txBody>
      <dsp:txXfrm>
        <a:off x="3718844" y="10159"/>
        <a:ext cx="1676648" cy="809404"/>
      </dsp:txXfrm>
    </dsp:sp>
    <dsp:sp modelId="{8416F2F7-56E2-4939-8118-FD6897E6BAB2}">
      <dsp:nvSpPr>
        <dsp:cNvPr id="0" name=""/>
        <dsp:cNvSpPr/>
      </dsp:nvSpPr>
      <dsp:spPr>
        <a:xfrm>
          <a:off x="1677950" y="1985"/>
          <a:ext cx="3952948" cy="3952948"/>
        </a:xfrm>
        <a:prstGeom prst="circularArrow">
          <a:avLst>
            <a:gd name="adj1" fmla="val 3993"/>
            <a:gd name="adj2" fmla="val 250492"/>
            <a:gd name="adj3" fmla="val 20572330"/>
            <a:gd name="adj4" fmla="val 19204097"/>
            <a:gd name="adj5" fmla="val 4658"/>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E8FDA7-C889-4AE5-9605-9B9822FA3D43}">
      <dsp:nvSpPr>
        <dsp:cNvPr id="0" name=""/>
        <dsp:cNvSpPr/>
      </dsp:nvSpPr>
      <dsp:spPr>
        <a:xfrm>
          <a:off x="4755487" y="1573757"/>
          <a:ext cx="1408849" cy="809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SG" sz="1500" b="1" kern="1200" dirty="0">
              <a:latin typeface="Arial" panose="020B0604020202020204" pitchFamily="34" charset="0"/>
              <a:cs typeface="Arial" panose="020B0604020202020204" pitchFamily="34" charset="0"/>
            </a:rPr>
            <a:t>2. Data understanding</a:t>
          </a:r>
          <a:endParaRPr lang="en-US" sz="1500" b="1" kern="1200" dirty="0">
            <a:latin typeface="Arial" panose="020B0604020202020204" pitchFamily="34" charset="0"/>
            <a:cs typeface="Arial" panose="020B0604020202020204" pitchFamily="34" charset="0"/>
          </a:endParaRPr>
        </a:p>
      </dsp:txBody>
      <dsp:txXfrm>
        <a:off x="4755487" y="1573757"/>
        <a:ext cx="1408849" cy="809404"/>
      </dsp:txXfrm>
    </dsp:sp>
    <dsp:sp modelId="{4D8A2C4F-2FC7-4276-A8FB-C48759A08DF0}">
      <dsp:nvSpPr>
        <dsp:cNvPr id="0" name=""/>
        <dsp:cNvSpPr/>
      </dsp:nvSpPr>
      <dsp:spPr>
        <a:xfrm>
          <a:off x="1649333" y="157167"/>
          <a:ext cx="3952948" cy="3952948"/>
        </a:xfrm>
        <a:prstGeom prst="circularArrow">
          <a:avLst>
            <a:gd name="adj1" fmla="val 3993"/>
            <a:gd name="adj2" fmla="val 250492"/>
            <a:gd name="adj3" fmla="val 1799293"/>
            <a:gd name="adj4" fmla="val 476624"/>
            <a:gd name="adj5" fmla="val 4658"/>
          </a:avLst>
        </a:prstGeom>
        <a:solidFill>
          <a:schemeClr val="accent5">
            <a:hueOff val="-1986775"/>
            <a:satOff val="7962"/>
            <a:lumOff val="1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EF6E68-C412-4EEC-BBE2-141EF79709A6}">
      <dsp:nvSpPr>
        <dsp:cNvPr id="0" name=""/>
        <dsp:cNvSpPr/>
      </dsp:nvSpPr>
      <dsp:spPr>
        <a:xfrm>
          <a:off x="4102030" y="3147514"/>
          <a:ext cx="1141592" cy="809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SG" sz="1500" b="1" kern="1200" dirty="0">
              <a:latin typeface="Arial" panose="020B0604020202020204" pitchFamily="34" charset="0"/>
              <a:cs typeface="Arial" panose="020B0604020202020204" pitchFamily="34" charset="0"/>
            </a:rPr>
            <a:t>3. Data preparation</a:t>
          </a:r>
          <a:endParaRPr lang="en-US" sz="1500" b="1" kern="1200" dirty="0">
            <a:latin typeface="Arial" panose="020B0604020202020204" pitchFamily="34" charset="0"/>
            <a:cs typeface="Arial" panose="020B0604020202020204" pitchFamily="34" charset="0"/>
          </a:endParaRPr>
        </a:p>
      </dsp:txBody>
      <dsp:txXfrm>
        <a:off x="4102030" y="3147514"/>
        <a:ext cx="1141592" cy="809404"/>
      </dsp:txXfrm>
    </dsp:sp>
    <dsp:sp modelId="{9C53D5C9-268E-46DB-BF7C-21F139ADB2C9}">
      <dsp:nvSpPr>
        <dsp:cNvPr id="0" name=""/>
        <dsp:cNvSpPr/>
      </dsp:nvSpPr>
      <dsp:spPr>
        <a:xfrm>
          <a:off x="1854862" y="-93278"/>
          <a:ext cx="3952948" cy="3952948"/>
        </a:xfrm>
        <a:prstGeom prst="circularArrow">
          <a:avLst>
            <a:gd name="adj1" fmla="val 3993"/>
            <a:gd name="adj2" fmla="val 250492"/>
            <a:gd name="adj3" fmla="val 5996927"/>
            <a:gd name="adj4" fmla="val 4882634"/>
            <a:gd name="adj5" fmla="val 4658"/>
          </a:avLst>
        </a:prstGeom>
        <a:solidFill>
          <a:schemeClr val="accent5">
            <a:hueOff val="-3973551"/>
            <a:satOff val="15924"/>
            <a:lumOff val="3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B0EDE3-3872-4DE6-A76E-64C71DF1462A}">
      <dsp:nvSpPr>
        <dsp:cNvPr id="0" name=""/>
        <dsp:cNvSpPr/>
      </dsp:nvSpPr>
      <dsp:spPr>
        <a:xfrm>
          <a:off x="2112591" y="3137355"/>
          <a:ext cx="1278179" cy="809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SG" sz="1500" b="1" kern="1200" dirty="0">
              <a:latin typeface="Arial" panose="020B0604020202020204" pitchFamily="34" charset="0"/>
              <a:cs typeface="Arial" panose="020B0604020202020204" pitchFamily="34" charset="0"/>
            </a:rPr>
            <a:t>4. Modelling</a:t>
          </a:r>
          <a:endParaRPr lang="en-US" sz="1500" b="1" kern="1200" dirty="0">
            <a:latin typeface="Arial" panose="020B0604020202020204" pitchFamily="34" charset="0"/>
            <a:cs typeface="Arial" panose="020B0604020202020204" pitchFamily="34" charset="0"/>
          </a:endParaRPr>
        </a:p>
      </dsp:txBody>
      <dsp:txXfrm>
        <a:off x="2112591" y="3137355"/>
        <a:ext cx="1278179" cy="809404"/>
      </dsp:txXfrm>
    </dsp:sp>
    <dsp:sp modelId="{D0F51A5A-449F-472B-98A3-DDED4296D4B0}">
      <dsp:nvSpPr>
        <dsp:cNvPr id="0" name=""/>
        <dsp:cNvSpPr/>
      </dsp:nvSpPr>
      <dsp:spPr>
        <a:xfrm>
          <a:off x="1677950" y="1985"/>
          <a:ext cx="3952948" cy="3952948"/>
        </a:xfrm>
        <a:prstGeom prst="circularArrow">
          <a:avLst>
            <a:gd name="adj1" fmla="val 3993"/>
            <a:gd name="adj2" fmla="val 250492"/>
            <a:gd name="adj3" fmla="val 9772330"/>
            <a:gd name="adj4" fmla="val 8404097"/>
            <a:gd name="adj5" fmla="val 4658"/>
          </a:avLst>
        </a:prstGeom>
        <a:solidFill>
          <a:schemeClr val="accent5">
            <a:hueOff val="-5960326"/>
            <a:satOff val="23887"/>
            <a:lumOff val="5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68211A-EA9A-4092-BCB5-6D64F3F31169}">
      <dsp:nvSpPr>
        <dsp:cNvPr id="0" name=""/>
        <dsp:cNvSpPr/>
      </dsp:nvSpPr>
      <dsp:spPr>
        <a:xfrm>
          <a:off x="1252486" y="1573757"/>
          <a:ext cx="1192900" cy="809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SG" sz="1500" b="1" kern="1200" dirty="0">
              <a:latin typeface="Arial" panose="020B0604020202020204" pitchFamily="34" charset="0"/>
              <a:cs typeface="Arial" panose="020B0604020202020204" pitchFamily="34" charset="0"/>
            </a:rPr>
            <a:t>5. Evaluation</a:t>
          </a:r>
          <a:endParaRPr lang="en-US" sz="1500" b="1" kern="1200" dirty="0">
            <a:latin typeface="Arial" panose="020B0604020202020204" pitchFamily="34" charset="0"/>
            <a:cs typeface="Arial" panose="020B0604020202020204" pitchFamily="34" charset="0"/>
          </a:endParaRPr>
        </a:p>
      </dsp:txBody>
      <dsp:txXfrm>
        <a:off x="1252486" y="1573757"/>
        <a:ext cx="1192900" cy="809404"/>
      </dsp:txXfrm>
    </dsp:sp>
    <dsp:sp modelId="{17F16431-70C6-42D6-AF1B-FBBD714E959B}">
      <dsp:nvSpPr>
        <dsp:cNvPr id="0" name=""/>
        <dsp:cNvSpPr/>
      </dsp:nvSpPr>
      <dsp:spPr>
        <a:xfrm>
          <a:off x="1677950" y="1985"/>
          <a:ext cx="3952948" cy="3952948"/>
        </a:xfrm>
        <a:prstGeom prst="circularArrow">
          <a:avLst>
            <a:gd name="adj1" fmla="val 3993"/>
            <a:gd name="adj2" fmla="val 250492"/>
            <a:gd name="adj3" fmla="val 12945411"/>
            <a:gd name="adj4" fmla="val 11577178"/>
            <a:gd name="adj5" fmla="val 4658"/>
          </a:avLst>
        </a:prstGeom>
        <a:solidFill>
          <a:schemeClr val="accent5">
            <a:hueOff val="-7947101"/>
            <a:satOff val="31849"/>
            <a:lumOff val="6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7C7766-E35E-4F9B-BFBD-58FF39D4B67B}">
      <dsp:nvSpPr>
        <dsp:cNvPr id="0" name=""/>
        <dsp:cNvSpPr/>
      </dsp:nvSpPr>
      <dsp:spPr>
        <a:xfrm>
          <a:off x="2132494" y="10159"/>
          <a:ext cx="1238372" cy="809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SG" sz="1500" b="1" kern="1200" dirty="0">
              <a:latin typeface="Arial" panose="020B0604020202020204" pitchFamily="34" charset="0"/>
              <a:cs typeface="Arial" panose="020B0604020202020204" pitchFamily="34" charset="0"/>
            </a:rPr>
            <a:t>6. Deployment</a:t>
          </a:r>
          <a:endParaRPr lang="en-US" sz="1500" b="1" kern="1200" dirty="0">
            <a:latin typeface="Arial" panose="020B0604020202020204" pitchFamily="34" charset="0"/>
            <a:cs typeface="Arial" panose="020B0604020202020204" pitchFamily="34" charset="0"/>
          </a:endParaRPr>
        </a:p>
      </dsp:txBody>
      <dsp:txXfrm>
        <a:off x="2132494" y="10159"/>
        <a:ext cx="1238372" cy="809404"/>
      </dsp:txXfrm>
    </dsp:sp>
    <dsp:sp modelId="{48D78B64-6EED-4EE1-9789-8703C29CE8C5}">
      <dsp:nvSpPr>
        <dsp:cNvPr id="0" name=""/>
        <dsp:cNvSpPr/>
      </dsp:nvSpPr>
      <dsp:spPr>
        <a:xfrm>
          <a:off x="1677950" y="1985"/>
          <a:ext cx="3952948" cy="3952948"/>
        </a:xfrm>
        <a:prstGeom prst="circularArrow">
          <a:avLst>
            <a:gd name="adj1" fmla="val 3993"/>
            <a:gd name="adj2" fmla="val 250492"/>
            <a:gd name="adj3" fmla="val 16072192"/>
            <a:gd name="adj4" fmla="val 15657846"/>
            <a:gd name="adj5" fmla="val 4658"/>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3177" tIns="46589" rIns="93177" bIns="46589" rtlCol="0"/>
          <a:lstStyle>
            <a:lvl1pPr algn="l">
              <a:defRPr sz="1200"/>
            </a:lvl1pPr>
          </a:lstStyle>
          <a:p>
            <a:endParaRPr lang="en-IE" dirty="0"/>
          </a:p>
        </p:txBody>
      </p:sp>
      <p:sp>
        <p:nvSpPr>
          <p:cNvPr id="3" name="Date Placeholder 2"/>
          <p:cNvSpPr>
            <a:spLocks noGrp="1"/>
          </p:cNvSpPr>
          <p:nvPr>
            <p:ph type="dt" sz="quarter" idx="1"/>
          </p:nvPr>
        </p:nvSpPr>
        <p:spPr>
          <a:xfrm>
            <a:off x="3850443" y="0"/>
            <a:ext cx="2945659" cy="496332"/>
          </a:xfrm>
          <a:prstGeom prst="rect">
            <a:avLst/>
          </a:prstGeom>
        </p:spPr>
        <p:txBody>
          <a:bodyPr vert="horz" lIns="93177" tIns="46589" rIns="93177" bIns="46589" rtlCol="0"/>
          <a:lstStyle>
            <a:lvl1pPr algn="r">
              <a:defRPr sz="1200"/>
            </a:lvl1pPr>
          </a:lstStyle>
          <a:p>
            <a:fld id="{E0CEE687-66DF-4325-AC5D-FA76B4F10D48}" type="datetimeFigureOut">
              <a:rPr lang="en-IE" smtClean="0"/>
              <a:t>17/04/2019</a:t>
            </a:fld>
            <a:endParaRPr lang="en-IE" dirty="0"/>
          </a:p>
        </p:txBody>
      </p:sp>
      <p:sp>
        <p:nvSpPr>
          <p:cNvPr id="4" name="Footer Placeholder 3"/>
          <p:cNvSpPr>
            <a:spLocks noGrp="1"/>
          </p:cNvSpPr>
          <p:nvPr>
            <p:ph type="ftr" sz="quarter" idx="2"/>
          </p:nvPr>
        </p:nvSpPr>
        <p:spPr>
          <a:xfrm>
            <a:off x="0" y="9428584"/>
            <a:ext cx="2945659" cy="496332"/>
          </a:xfrm>
          <a:prstGeom prst="rect">
            <a:avLst/>
          </a:prstGeom>
        </p:spPr>
        <p:txBody>
          <a:bodyPr vert="horz" lIns="93177" tIns="46589" rIns="93177" bIns="46589" rtlCol="0" anchor="b"/>
          <a:lstStyle>
            <a:lvl1pPr algn="l">
              <a:defRPr sz="1200"/>
            </a:lvl1pPr>
          </a:lstStyle>
          <a:p>
            <a:endParaRPr lang="en-IE" dirty="0"/>
          </a:p>
        </p:txBody>
      </p:sp>
      <p:sp>
        <p:nvSpPr>
          <p:cNvPr id="5" name="Slide Number Placeholder 4"/>
          <p:cNvSpPr>
            <a:spLocks noGrp="1"/>
          </p:cNvSpPr>
          <p:nvPr>
            <p:ph type="sldNum" sz="quarter" idx="3"/>
          </p:nvPr>
        </p:nvSpPr>
        <p:spPr>
          <a:xfrm>
            <a:off x="3850443" y="9428584"/>
            <a:ext cx="2945659" cy="496332"/>
          </a:xfrm>
          <a:prstGeom prst="rect">
            <a:avLst/>
          </a:prstGeom>
        </p:spPr>
        <p:txBody>
          <a:bodyPr vert="horz" lIns="93177" tIns="46589" rIns="93177" bIns="46589" rtlCol="0" anchor="b"/>
          <a:lstStyle>
            <a:lvl1pPr algn="r">
              <a:defRPr sz="1200"/>
            </a:lvl1pPr>
          </a:lstStyle>
          <a:p>
            <a:fld id="{317D697D-90B7-4570-8ADA-88BE653D69D4}" type="slidenum">
              <a:rPr lang="en-IE" smtClean="0"/>
              <a:t>‹#›</a:t>
            </a:fld>
            <a:endParaRPr lang="en-IE" dirty="0"/>
          </a:p>
        </p:txBody>
      </p:sp>
    </p:spTree>
    <p:extLst>
      <p:ext uri="{BB962C8B-B14F-4D97-AF65-F5344CB8AC3E}">
        <p14:creationId xmlns:p14="http://schemas.microsoft.com/office/powerpoint/2010/main" val="854508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6275" cy="49836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49862" y="1"/>
            <a:ext cx="2946275" cy="498366"/>
          </a:xfrm>
          <a:prstGeom prst="rect">
            <a:avLst/>
          </a:prstGeom>
        </p:spPr>
        <p:txBody>
          <a:bodyPr vert="horz" lIns="91440" tIns="45720" rIns="91440" bIns="45720" rtlCol="0"/>
          <a:lstStyle>
            <a:lvl1pPr algn="r">
              <a:defRPr sz="1200"/>
            </a:lvl1pPr>
          </a:lstStyle>
          <a:p>
            <a:fld id="{98220EEB-C024-4468-93C1-3E35F5315B4D}" type="datetimeFigureOut">
              <a:rPr lang="en-US" smtClean="0"/>
              <a:t>4/17/2019</a:t>
            </a:fld>
            <a:endParaRPr lang="en-US" dirty="0"/>
          </a:p>
        </p:txBody>
      </p:sp>
      <p:sp>
        <p:nvSpPr>
          <p:cNvPr id="4" name="Slide Image Placeholder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0383" y="4776856"/>
            <a:ext cx="5436909" cy="390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273"/>
            <a:ext cx="2946275" cy="498366"/>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49862" y="9428273"/>
            <a:ext cx="2946275" cy="498366"/>
          </a:xfrm>
          <a:prstGeom prst="rect">
            <a:avLst/>
          </a:prstGeom>
        </p:spPr>
        <p:txBody>
          <a:bodyPr vert="horz" lIns="91440" tIns="45720" rIns="91440" bIns="45720" rtlCol="0" anchor="b"/>
          <a:lstStyle>
            <a:lvl1pPr algn="r">
              <a:defRPr sz="1200"/>
            </a:lvl1pPr>
          </a:lstStyle>
          <a:p>
            <a:fld id="{3E9D8FAF-412B-4701-A261-C376593DEF71}" type="slidenum">
              <a:rPr lang="en-US" smtClean="0"/>
              <a:t>‹#›</a:t>
            </a:fld>
            <a:endParaRPr lang="en-US" dirty="0"/>
          </a:p>
        </p:txBody>
      </p:sp>
    </p:spTree>
    <p:extLst>
      <p:ext uri="{BB962C8B-B14F-4D97-AF65-F5344CB8AC3E}">
        <p14:creationId xmlns:p14="http://schemas.microsoft.com/office/powerpoint/2010/main" val="3602497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This presentation is a resource for instructors designed to be used in conjunction with the ICDL </a:t>
            </a:r>
            <a:r>
              <a:rPr lang="en-IE" dirty="0"/>
              <a:t>Data Analytics - Foundation </a:t>
            </a:r>
            <a:r>
              <a:rPr lang="en-IE" baseline="0" dirty="0"/>
              <a:t>Learning Materials. There are references in the notes on each slide to the relevant lesson in the learning materials.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There is a course outline document that can be  modified and shared with participants in advance of the training. See ICDL </a:t>
            </a:r>
            <a:r>
              <a:rPr lang="en-IE" dirty="0"/>
              <a:t>Data Analytics - Foundation</a:t>
            </a:r>
            <a:r>
              <a:rPr lang="en-IE" baseline="0" dirty="0"/>
              <a:t>1.0_course_outline.docx.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1" dirty="0"/>
              <a:t>Note: </a:t>
            </a:r>
            <a:r>
              <a:rPr lang="en-IE" b="0" baseline="0" dirty="0"/>
              <a:t>Lesson 12-Creating Additional Data Visualizations goes beyond the ICDL Data Analytics – Foundation syllabus by providing additional skills that learners may find useful when creating reports. Whether trainers cover the content in this lesson will depend on factors such as the learner’s abilities and the training schedule. </a:t>
            </a:r>
            <a:endParaRPr lang="en-IE"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i="0" dirty="0">
                <a:solidFill>
                  <a:srgbClr val="FF0000"/>
                </a:solidFill>
              </a:rPr>
              <a:t>There are notes provided in the slides to give high level guidance / directions for the instructor on the content</a:t>
            </a:r>
            <a:r>
              <a:rPr lang="en-IE" b="0" i="0" baseline="0" dirty="0">
                <a:solidFill>
                  <a:srgbClr val="FF0000"/>
                </a:solidFill>
              </a:rPr>
              <a:t> that needs to be covered in the slides.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Instructors will need to localise and tailor the presentation to suit the needs of their audience and local market. For example: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IE" baseline="0" dirty="0"/>
              <a:t>Modify the content to use applications that are relevant for your audience/local market. The applications referenced in the practical lessons here are: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Microsoft Excel 2016</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Microsoft Power BI Desktop</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Microsoft Power BI Service</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IE" baseline="0" dirty="0"/>
              <a:t>Modify the content to use examples and scenarios that are relevant for your audience/local market.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IE" baseline="0" dirty="0"/>
              <a:t>Modify the content to suit your audience’s understanding of the subject matter. For example, provide additional explanations or introductory information if needed or focus on more advanced content as relevant.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IE" baseline="0" dirty="0"/>
              <a:t>Modify the content to suit your teaching, learning and assessment strategy. </a:t>
            </a:r>
          </a:p>
          <a:p>
            <a:pPr marL="1143000" marR="0" lvl="2"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1" baseline="0" dirty="0"/>
              <a:t>Practical content</a:t>
            </a:r>
            <a:r>
              <a:rPr lang="en-IE" baseline="0" dirty="0"/>
              <a:t>: The instructor should decide the best approach to this for their audience. For example, they may choose to demonstrate practical steps in the relevant tool and facilitate learners practicing the steps after a demonstration. Or they may facilitate learners trying the steps themselves in the relevant tool without a demonstration. </a:t>
            </a:r>
          </a:p>
          <a:p>
            <a:pPr marL="1600200" marR="0" lvl="3"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Note: Where possible the steps to complete a discrete task have been included on one slide to allow learners refer to the steps on a shared screen while completing the steps on an individual computer. </a:t>
            </a:r>
          </a:p>
          <a:p>
            <a:pPr marL="1143000" marR="0" lvl="2"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1" baseline="0" dirty="0"/>
              <a:t>Review exercises</a:t>
            </a:r>
            <a:r>
              <a:rPr lang="en-IE" baseline="0" dirty="0"/>
              <a:t>: These are provided at the end of each lesson in the learning materials and are designed to allow the learners to reinforce their newly acquired knowledge and skills through practice. Modify and develop additional/new review exercises as required to suit your audience.</a:t>
            </a:r>
          </a:p>
          <a:p>
            <a:pPr marL="1143000" marR="0" lvl="2"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1" baseline="0" dirty="0"/>
              <a:t>Resources</a:t>
            </a:r>
            <a:r>
              <a:rPr lang="en-IE" baseline="0" dirty="0"/>
              <a:t>: Include additional resources such as videos, animations, images, statistics, cheat sheets etc. relevant to your audience as required. </a:t>
            </a:r>
          </a:p>
          <a:p>
            <a:endParaRPr lang="en-IE" dirty="0"/>
          </a:p>
        </p:txBody>
      </p:sp>
      <p:sp>
        <p:nvSpPr>
          <p:cNvPr id="4" name="Slide Number Placeholder 3"/>
          <p:cNvSpPr>
            <a:spLocks noGrp="1"/>
          </p:cNvSpPr>
          <p:nvPr>
            <p:ph type="sldNum" sz="quarter" idx="5"/>
          </p:nvPr>
        </p:nvSpPr>
        <p:spPr/>
        <p:txBody>
          <a:bodyPr/>
          <a:lstStyle/>
          <a:p>
            <a:fld id="{3E9D8FAF-412B-4701-A261-C376593DEF71}" type="slidenum">
              <a:rPr lang="en-US" smtClean="0"/>
              <a:t>1</a:t>
            </a:fld>
            <a:endParaRPr lang="en-US" dirty="0"/>
          </a:p>
        </p:txBody>
      </p:sp>
    </p:spTree>
    <p:extLst>
      <p:ext uri="{BB962C8B-B14F-4D97-AF65-F5344CB8AC3E}">
        <p14:creationId xmlns:p14="http://schemas.microsoft.com/office/powerpoint/2010/main" val="3274641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 Types of Data Analytics)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11</a:t>
            </a:fld>
            <a:endParaRPr lang="en-US" dirty="0"/>
          </a:p>
        </p:txBody>
      </p:sp>
    </p:spTree>
    <p:extLst>
      <p:ext uri="{BB962C8B-B14F-4D97-AF65-F5344CB8AC3E}">
        <p14:creationId xmlns:p14="http://schemas.microsoft.com/office/powerpoint/2010/main" val="1657256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 Types of Data Analytics)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12</a:t>
            </a:fld>
            <a:endParaRPr lang="en-US" dirty="0"/>
          </a:p>
        </p:txBody>
      </p:sp>
    </p:spTree>
    <p:extLst>
      <p:ext uri="{BB962C8B-B14F-4D97-AF65-F5344CB8AC3E}">
        <p14:creationId xmlns:p14="http://schemas.microsoft.com/office/powerpoint/2010/main" val="1311396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 Types of Data Analytics)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13</a:t>
            </a:fld>
            <a:endParaRPr lang="en-US" dirty="0"/>
          </a:p>
        </p:txBody>
      </p:sp>
    </p:spTree>
    <p:extLst>
      <p:ext uri="{BB962C8B-B14F-4D97-AF65-F5344CB8AC3E}">
        <p14:creationId xmlns:p14="http://schemas.microsoft.com/office/powerpoint/2010/main" val="136434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(1.2 Business Benefits)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14</a:t>
            </a:fld>
            <a:endParaRPr lang="en-US" dirty="0"/>
          </a:p>
        </p:txBody>
      </p:sp>
    </p:spTree>
    <p:extLst>
      <p:ext uri="{BB962C8B-B14F-4D97-AF65-F5344CB8AC3E}">
        <p14:creationId xmlns:p14="http://schemas.microsoft.com/office/powerpoint/2010/main" val="2725081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(1.2 Business Benefits)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15</a:t>
            </a:fld>
            <a:endParaRPr lang="en-US" dirty="0"/>
          </a:p>
        </p:txBody>
      </p:sp>
    </p:spTree>
    <p:extLst>
      <p:ext uri="{BB962C8B-B14F-4D97-AF65-F5344CB8AC3E}">
        <p14:creationId xmlns:p14="http://schemas.microsoft.com/office/powerpoint/2010/main" val="2356518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(1.2 Business Benefits)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16</a:t>
            </a:fld>
            <a:endParaRPr lang="en-US" dirty="0"/>
          </a:p>
        </p:txBody>
      </p:sp>
    </p:spTree>
    <p:extLst>
      <p:ext uri="{BB962C8B-B14F-4D97-AF65-F5344CB8AC3E}">
        <p14:creationId xmlns:p14="http://schemas.microsoft.com/office/powerpoint/2010/main" val="2989645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(1.2 Business Benefits)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17</a:t>
            </a:fld>
            <a:endParaRPr lang="en-US" dirty="0"/>
          </a:p>
        </p:txBody>
      </p:sp>
    </p:spTree>
    <p:extLst>
      <p:ext uri="{BB962C8B-B14F-4D97-AF65-F5344CB8AC3E}">
        <p14:creationId xmlns:p14="http://schemas.microsoft.com/office/powerpoint/2010/main" val="2970078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(1.4 Data Protection Considerations)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18</a:t>
            </a:fld>
            <a:endParaRPr lang="en-US" dirty="0"/>
          </a:p>
        </p:txBody>
      </p:sp>
    </p:spTree>
    <p:extLst>
      <p:ext uri="{BB962C8B-B14F-4D97-AF65-F5344CB8AC3E}">
        <p14:creationId xmlns:p14="http://schemas.microsoft.com/office/powerpoint/2010/main" val="3355824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(1.4 Data Protection Considerations)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19</a:t>
            </a:fld>
            <a:endParaRPr lang="en-US" dirty="0"/>
          </a:p>
        </p:txBody>
      </p:sp>
    </p:spTree>
    <p:extLst>
      <p:ext uri="{BB962C8B-B14F-4D97-AF65-F5344CB8AC3E}">
        <p14:creationId xmlns:p14="http://schemas.microsoft.com/office/powerpoint/2010/main" val="3420060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Review Lesson Learning Objectives</a:t>
            </a:r>
          </a:p>
        </p:txBody>
      </p:sp>
      <p:sp>
        <p:nvSpPr>
          <p:cNvPr id="4" name="Slide Number Placeholder 3"/>
          <p:cNvSpPr>
            <a:spLocks noGrp="1"/>
          </p:cNvSpPr>
          <p:nvPr>
            <p:ph type="sldNum" sz="quarter" idx="10"/>
          </p:nvPr>
        </p:nvSpPr>
        <p:spPr/>
        <p:txBody>
          <a:bodyPr/>
          <a:lstStyle/>
          <a:p>
            <a:fld id="{3E9D8FAF-412B-4701-A261-C376593DEF71}" type="slidenum">
              <a:rPr lang="en-US" smtClean="0"/>
              <a:t>20</a:t>
            </a:fld>
            <a:endParaRPr lang="en-US" dirty="0"/>
          </a:p>
        </p:txBody>
      </p:sp>
    </p:spTree>
    <p:extLst>
      <p:ext uri="{BB962C8B-B14F-4D97-AF65-F5344CB8AC3E}">
        <p14:creationId xmlns:p14="http://schemas.microsoft.com/office/powerpoint/2010/main" val="3268719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Give an overview of your experience in Data Analytics </a:t>
            </a:r>
            <a:r>
              <a:rPr lang="en-IE" baseline="0" dirty="0"/>
              <a:t>and Training/Education</a:t>
            </a:r>
            <a:endParaRPr lang="en-IE"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Suggest using a suitable ice-breaker to learn</a:t>
            </a:r>
            <a:r>
              <a:rPr lang="en-IE" baseline="0" dirty="0"/>
              <a:t> about the participant’s experience, why they are interested in </a:t>
            </a:r>
            <a:r>
              <a:rPr lang="en-IE" dirty="0"/>
              <a:t>Data Analytics - Foundation </a:t>
            </a:r>
            <a:r>
              <a:rPr lang="en-IE" baseline="0" dirty="0"/>
              <a:t>and what their objectives are.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Cover housekeeping such as fire exits, location of bathrooms, times of breaks, start and finish times, format of training sessions etc.</a:t>
            </a:r>
          </a:p>
          <a:p>
            <a:pPr marL="1143000" marR="0" lvl="2"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IE"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2</a:t>
            </a:fld>
            <a:endParaRPr lang="en-US" dirty="0"/>
          </a:p>
        </p:txBody>
      </p:sp>
    </p:spTree>
    <p:extLst>
      <p:ext uri="{BB962C8B-B14F-4D97-AF65-F5344CB8AC3E}">
        <p14:creationId xmlns:p14="http://schemas.microsoft.com/office/powerpoint/2010/main" val="812076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Ask participants</a:t>
            </a:r>
            <a:r>
              <a:rPr lang="en-IE" baseline="0" dirty="0"/>
              <a:t> to complete the Review Exercise to review their knowledge and practice their skills and support them as required.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Review answers with the group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Question answers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1 – a) (Note: the question is primarily testing the definition of descriptive analytics, although other types of analytics may use these same techniques)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2 – 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3 –d)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4 – </a:t>
            </a:r>
            <a:r>
              <a:rPr lang="en-SG" sz="1200" b="0" cap="none" dirty="0">
                <a:latin typeface="Arial" panose="020B0604020202020204" pitchFamily="34" charset="0"/>
                <a:cs typeface="Arial" panose="020B0604020202020204" pitchFamily="34" charset="0"/>
              </a:rPr>
              <a:t>Identify Patterns And Trends, Improve Efficiency, Support Decision Making, Present Information Effectively </a:t>
            </a:r>
            <a:endParaRPr lang="en-IE" b="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5 – 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6 – 5)Evaluation, 6)Deployment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7 - Anonymising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1"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(1.5 Review Exercise – page 14)</a:t>
            </a:r>
          </a:p>
        </p:txBody>
      </p:sp>
      <p:sp>
        <p:nvSpPr>
          <p:cNvPr id="4" name="Slide Number Placeholder 3"/>
          <p:cNvSpPr>
            <a:spLocks noGrp="1"/>
          </p:cNvSpPr>
          <p:nvPr>
            <p:ph type="sldNum" sz="quarter" idx="10"/>
          </p:nvPr>
        </p:nvSpPr>
        <p:spPr/>
        <p:txBody>
          <a:bodyPr/>
          <a:lstStyle/>
          <a:p>
            <a:fld id="{3E9D8FAF-412B-4701-A261-C376593DEF71}" type="slidenum">
              <a:rPr lang="en-US" smtClean="0"/>
              <a:t>21</a:t>
            </a:fld>
            <a:endParaRPr lang="en-US" dirty="0"/>
          </a:p>
        </p:txBody>
      </p:sp>
    </p:spTree>
    <p:extLst>
      <p:ext uri="{BB962C8B-B14F-4D97-AF65-F5344CB8AC3E}">
        <p14:creationId xmlns:p14="http://schemas.microsoft.com/office/powerpoint/2010/main" val="1938095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Review Lesson Learning objectives</a:t>
            </a:r>
          </a:p>
        </p:txBody>
      </p:sp>
      <p:sp>
        <p:nvSpPr>
          <p:cNvPr id="4" name="Slide Number Placeholder 3"/>
          <p:cNvSpPr>
            <a:spLocks noGrp="1"/>
          </p:cNvSpPr>
          <p:nvPr>
            <p:ph type="sldNum" sz="quarter" idx="10"/>
          </p:nvPr>
        </p:nvSpPr>
        <p:spPr/>
        <p:txBody>
          <a:bodyPr/>
          <a:lstStyle/>
          <a:p>
            <a:fld id="{3E9D8FAF-412B-4701-A261-C376593DEF71}" type="slidenum">
              <a:rPr lang="en-US" smtClean="0"/>
              <a:t>23</a:t>
            </a:fld>
            <a:endParaRPr lang="en-US" dirty="0"/>
          </a:p>
        </p:txBody>
      </p:sp>
    </p:spTree>
    <p:extLst>
      <p:ext uri="{BB962C8B-B14F-4D97-AF65-F5344CB8AC3E}">
        <p14:creationId xmlns:p14="http://schemas.microsoft.com/office/powerpoint/2010/main" val="2181361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(2.1 Summary Statistics Introduction)</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24</a:t>
            </a:fld>
            <a:endParaRPr lang="en-US" dirty="0"/>
          </a:p>
        </p:txBody>
      </p:sp>
    </p:spTree>
    <p:extLst>
      <p:ext uri="{BB962C8B-B14F-4D97-AF65-F5344CB8AC3E}">
        <p14:creationId xmlns:p14="http://schemas.microsoft.com/office/powerpoint/2010/main" val="54533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(2.2 Measures of Central Tendency)</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25</a:t>
            </a:fld>
            <a:endParaRPr lang="en-US" dirty="0"/>
          </a:p>
        </p:txBody>
      </p:sp>
    </p:spTree>
    <p:extLst>
      <p:ext uri="{BB962C8B-B14F-4D97-AF65-F5344CB8AC3E}">
        <p14:creationId xmlns:p14="http://schemas.microsoft.com/office/powerpoint/2010/main" val="20488731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(2.2 Measures of Central Tendency)</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26</a:t>
            </a:fld>
            <a:endParaRPr lang="en-US" dirty="0"/>
          </a:p>
        </p:txBody>
      </p:sp>
    </p:spTree>
    <p:extLst>
      <p:ext uri="{BB962C8B-B14F-4D97-AF65-F5344CB8AC3E}">
        <p14:creationId xmlns:p14="http://schemas.microsoft.com/office/powerpoint/2010/main" val="2243065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(2.2 Measures of Central Tendency)</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27</a:t>
            </a:fld>
            <a:endParaRPr lang="en-US" dirty="0"/>
          </a:p>
        </p:txBody>
      </p:sp>
    </p:spTree>
    <p:extLst>
      <p:ext uri="{BB962C8B-B14F-4D97-AF65-F5344CB8AC3E}">
        <p14:creationId xmlns:p14="http://schemas.microsoft.com/office/powerpoint/2010/main" val="4184106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(2.2 Measures of Central Tendency)</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28</a:t>
            </a:fld>
            <a:endParaRPr lang="en-US" dirty="0"/>
          </a:p>
        </p:txBody>
      </p:sp>
    </p:spTree>
    <p:extLst>
      <p:ext uri="{BB962C8B-B14F-4D97-AF65-F5344CB8AC3E}">
        <p14:creationId xmlns:p14="http://schemas.microsoft.com/office/powerpoint/2010/main" val="283374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(2.2 Measures of Central Tendency)</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29</a:t>
            </a:fld>
            <a:endParaRPr lang="en-US" dirty="0"/>
          </a:p>
        </p:txBody>
      </p:sp>
    </p:spTree>
    <p:extLst>
      <p:ext uri="{BB962C8B-B14F-4D97-AF65-F5344CB8AC3E}">
        <p14:creationId xmlns:p14="http://schemas.microsoft.com/office/powerpoint/2010/main" val="1769928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(2.2 Measures of Central Tendency)</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30</a:t>
            </a:fld>
            <a:endParaRPr lang="en-US" dirty="0"/>
          </a:p>
        </p:txBody>
      </p:sp>
    </p:spTree>
    <p:extLst>
      <p:ext uri="{BB962C8B-B14F-4D97-AF65-F5344CB8AC3E}">
        <p14:creationId xmlns:p14="http://schemas.microsoft.com/office/powerpoint/2010/main" val="36497625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(2.2 Measures of Central Tendency)</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31</a:t>
            </a:fld>
            <a:endParaRPr lang="en-US" dirty="0"/>
          </a:p>
        </p:txBody>
      </p:sp>
    </p:spTree>
    <p:extLst>
      <p:ext uri="{BB962C8B-B14F-4D97-AF65-F5344CB8AC3E}">
        <p14:creationId xmlns:p14="http://schemas.microsoft.com/office/powerpoint/2010/main" val="2566919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dirty="0"/>
              <a:t>Instructor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Give an overview</a:t>
            </a:r>
            <a:r>
              <a:rPr lang="en-IE" baseline="0" dirty="0"/>
              <a:t> of the programme and lessons</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1" dirty="0"/>
              <a:t>Note: </a:t>
            </a:r>
            <a:r>
              <a:rPr lang="en-IE" b="0" baseline="0" dirty="0"/>
              <a:t>Lesson 12-Creating Additional Data Visualizations goes beyond the ICDL Data Analytics – Foundation syllabus by providing additional skills that learners may find useful when creating reports. Whether trainers cover the content in this lesson will depend on factors such as the learner’s abilities and the training schedule. </a:t>
            </a:r>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3</a:t>
            </a:fld>
            <a:endParaRPr lang="en-US" dirty="0"/>
          </a:p>
        </p:txBody>
      </p:sp>
    </p:spTree>
    <p:extLst>
      <p:ext uri="{BB962C8B-B14F-4D97-AF65-F5344CB8AC3E}">
        <p14:creationId xmlns:p14="http://schemas.microsoft.com/office/powerpoint/2010/main" val="38709233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(2.2 Measures of Central Tendency)</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32</a:t>
            </a:fld>
            <a:endParaRPr lang="en-US" dirty="0"/>
          </a:p>
        </p:txBody>
      </p:sp>
    </p:spTree>
    <p:extLst>
      <p:ext uri="{BB962C8B-B14F-4D97-AF65-F5344CB8AC3E}">
        <p14:creationId xmlns:p14="http://schemas.microsoft.com/office/powerpoint/2010/main" val="33711063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(2.2 Measures of Central Tendency)</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33</a:t>
            </a:fld>
            <a:endParaRPr lang="en-US" dirty="0"/>
          </a:p>
        </p:txBody>
      </p:sp>
    </p:spTree>
    <p:extLst>
      <p:ext uri="{BB962C8B-B14F-4D97-AF65-F5344CB8AC3E}">
        <p14:creationId xmlns:p14="http://schemas.microsoft.com/office/powerpoint/2010/main" val="13047221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(2.2 Measures of Central Tendency)</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34</a:t>
            </a:fld>
            <a:endParaRPr lang="en-US" dirty="0"/>
          </a:p>
        </p:txBody>
      </p:sp>
    </p:spTree>
    <p:extLst>
      <p:ext uri="{BB962C8B-B14F-4D97-AF65-F5344CB8AC3E}">
        <p14:creationId xmlns:p14="http://schemas.microsoft.com/office/powerpoint/2010/main" val="1093291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(2.2 Measures of Central Tendency)</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35</a:t>
            </a:fld>
            <a:endParaRPr lang="en-US" dirty="0"/>
          </a:p>
        </p:txBody>
      </p:sp>
    </p:spTree>
    <p:extLst>
      <p:ext uri="{BB962C8B-B14F-4D97-AF65-F5344CB8AC3E}">
        <p14:creationId xmlns:p14="http://schemas.microsoft.com/office/powerpoint/2010/main" val="14133708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(2.3 Calculating Central Tendency)</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36</a:t>
            </a:fld>
            <a:endParaRPr lang="en-US" dirty="0"/>
          </a:p>
        </p:txBody>
      </p:sp>
    </p:spTree>
    <p:extLst>
      <p:ext uri="{BB962C8B-B14F-4D97-AF65-F5344CB8AC3E}">
        <p14:creationId xmlns:p14="http://schemas.microsoft.com/office/powerpoint/2010/main" val="34644763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(2.3 Calculating Central Tendency)</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37</a:t>
            </a:fld>
            <a:endParaRPr lang="en-US" dirty="0"/>
          </a:p>
        </p:txBody>
      </p:sp>
    </p:spTree>
    <p:extLst>
      <p:ext uri="{BB962C8B-B14F-4D97-AF65-F5344CB8AC3E}">
        <p14:creationId xmlns:p14="http://schemas.microsoft.com/office/powerpoint/2010/main" val="23390258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(2.3 Calculating Central Tendency)</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38</a:t>
            </a:fld>
            <a:endParaRPr lang="en-US" dirty="0"/>
          </a:p>
        </p:txBody>
      </p:sp>
    </p:spTree>
    <p:extLst>
      <p:ext uri="{BB962C8B-B14F-4D97-AF65-F5344CB8AC3E}">
        <p14:creationId xmlns:p14="http://schemas.microsoft.com/office/powerpoint/2010/main" val="42198444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(2.4 Measures of Variation)</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39</a:t>
            </a:fld>
            <a:endParaRPr lang="en-US" dirty="0"/>
          </a:p>
        </p:txBody>
      </p:sp>
    </p:spTree>
    <p:extLst>
      <p:ext uri="{BB962C8B-B14F-4D97-AF65-F5344CB8AC3E}">
        <p14:creationId xmlns:p14="http://schemas.microsoft.com/office/powerpoint/2010/main" val="20081956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(2.4 Measures of Variation)</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40</a:t>
            </a:fld>
            <a:endParaRPr lang="en-US" dirty="0"/>
          </a:p>
        </p:txBody>
      </p:sp>
    </p:spTree>
    <p:extLst>
      <p:ext uri="{BB962C8B-B14F-4D97-AF65-F5344CB8AC3E}">
        <p14:creationId xmlns:p14="http://schemas.microsoft.com/office/powerpoint/2010/main" val="30759726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(2.4 Measures of Variation)</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41</a:t>
            </a:fld>
            <a:endParaRPr lang="en-US" dirty="0"/>
          </a:p>
        </p:txBody>
      </p:sp>
    </p:spTree>
    <p:extLst>
      <p:ext uri="{BB962C8B-B14F-4D97-AF65-F5344CB8AC3E}">
        <p14:creationId xmlns:p14="http://schemas.microsoft.com/office/powerpoint/2010/main" val="3836403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a:t>
            </a:r>
          </a:p>
          <a:p>
            <a:pPr marL="171450" indent="-171450">
              <a:buFont typeface="Arial" panose="020B0604020202020204" pitchFamily="34" charset="0"/>
              <a:buChar char="•"/>
            </a:pPr>
            <a:r>
              <a:rPr lang="en-IE" dirty="0"/>
              <a:t>Give an overview</a:t>
            </a:r>
            <a:r>
              <a:rPr lang="en-IE" baseline="0" dirty="0"/>
              <a:t> of the programme learning objectives</a:t>
            </a:r>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4</a:t>
            </a:fld>
            <a:endParaRPr lang="en-US" dirty="0"/>
          </a:p>
        </p:txBody>
      </p:sp>
    </p:spTree>
    <p:extLst>
      <p:ext uri="{BB962C8B-B14F-4D97-AF65-F5344CB8AC3E}">
        <p14:creationId xmlns:p14="http://schemas.microsoft.com/office/powerpoint/2010/main" val="14248357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(2.4 Measures of Variation)</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42</a:t>
            </a:fld>
            <a:endParaRPr lang="en-US" dirty="0"/>
          </a:p>
        </p:txBody>
      </p:sp>
    </p:spTree>
    <p:extLst>
      <p:ext uri="{BB962C8B-B14F-4D97-AF65-F5344CB8AC3E}">
        <p14:creationId xmlns:p14="http://schemas.microsoft.com/office/powerpoint/2010/main" val="21790906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(2.4 Measures of Variation)</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43</a:t>
            </a:fld>
            <a:endParaRPr lang="en-US" dirty="0"/>
          </a:p>
        </p:txBody>
      </p:sp>
    </p:spTree>
    <p:extLst>
      <p:ext uri="{BB962C8B-B14F-4D97-AF65-F5344CB8AC3E}">
        <p14:creationId xmlns:p14="http://schemas.microsoft.com/office/powerpoint/2010/main" val="17607848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(2.4 Measures of Variation)</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44</a:t>
            </a:fld>
            <a:endParaRPr lang="en-US" dirty="0"/>
          </a:p>
        </p:txBody>
      </p:sp>
    </p:spTree>
    <p:extLst>
      <p:ext uri="{BB962C8B-B14F-4D97-AF65-F5344CB8AC3E}">
        <p14:creationId xmlns:p14="http://schemas.microsoft.com/office/powerpoint/2010/main" val="23073678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(2.4 Measures of Variation)</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45</a:t>
            </a:fld>
            <a:endParaRPr lang="en-US" dirty="0"/>
          </a:p>
        </p:txBody>
      </p:sp>
    </p:spTree>
    <p:extLst>
      <p:ext uri="{BB962C8B-B14F-4D97-AF65-F5344CB8AC3E}">
        <p14:creationId xmlns:p14="http://schemas.microsoft.com/office/powerpoint/2010/main" val="38169106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(2.4 Measures of Variation)</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46</a:t>
            </a:fld>
            <a:endParaRPr lang="en-US" dirty="0"/>
          </a:p>
        </p:txBody>
      </p:sp>
    </p:spTree>
    <p:extLst>
      <p:ext uri="{BB962C8B-B14F-4D97-AF65-F5344CB8AC3E}">
        <p14:creationId xmlns:p14="http://schemas.microsoft.com/office/powerpoint/2010/main" val="17948076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(2.4 Measures of Variation)</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47</a:t>
            </a:fld>
            <a:endParaRPr lang="en-US" dirty="0"/>
          </a:p>
        </p:txBody>
      </p:sp>
    </p:spTree>
    <p:extLst>
      <p:ext uri="{BB962C8B-B14F-4D97-AF65-F5344CB8AC3E}">
        <p14:creationId xmlns:p14="http://schemas.microsoft.com/office/powerpoint/2010/main" val="2437225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(2.4 Measures of Variation)</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48</a:t>
            </a:fld>
            <a:endParaRPr lang="en-US" dirty="0"/>
          </a:p>
        </p:txBody>
      </p:sp>
    </p:spTree>
    <p:extLst>
      <p:ext uri="{BB962C8B-B14F-4D97-AF65-F5344CB8AC3E}">
        <p14:creationId xmlns:p14="http://schemas.microsoft.com/office/powerpoint/2010/main" val="33650395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(2.4 Measures of Variation)</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49</a:t>
            </a:fld>
            <a:endParaRPr lang="en-US" dirty="0"/>
          </a:p>
        </p:txBody>
      </p:sp>
    </p:spTree>
    <p:extLst>
      <p:ext uri="{BB962C8B-B14F-4D97-AF65-F5344CB8AC3E}">
        <p14:creationId xmlns:p14="http://schemas.microsoft.com/office/powerpoint/2010/main" val="27822905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(2.5 Calculating Variation)</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50</a:t>
            </a:fld>
            <a:endParaRPr lang="en-US" dirty="0"/>
          </a:p>
        </p:txBody>
      </p:sp>
    </p:spTree>
    <p:extLst>
      <p:ext uri="{BB962C8B-B14F-4D97-AF65-F5344CB8AC3E}">
        <p14:creationId xmlns:p14="http://schemas.microsoft.com/office/powerpoint/2010/main" val="7433877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(2.5 Calculating Variation)</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51</a:t>
            </a:fld>
            <a:endParaRPr lang="en-US" dirty="0"/>
          </a:p>
        </p:txBody>
      </p:sp>
    </p:spTree>
    <p:extLst>
      <p:ext uri="{BB962C8B-B14F-4D97-AF65-F5344CB8AC3E}">
        <p14:creationId xmlns:p14="http://schemas.microsoft.com/office/powerpoint/2010/main" val="2213365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Outline the agenda for this session.</a:t>
            </a:r>
          </a:p>
        </p:txBody>
      </p:sp>
      <p:sp>
        <p:nvSpPr>
          <p:cNvPr id="4" name="Slide Number Placeholder 3"/>
          <p:cNvSpPr>
            <a:spLocks noGrp="1"/>
          </p:cNvSpPr>
          <p:nvPr>
            <p:ph type="sldNum" sz="quarter" idx="10"/>
          </p:nvPr>
        </p:nvSpPr>
        <p:spPr/>
        <p:txBody>
          <a:bodyPr/>
          <a:lstStyle/>
          <a:p>
            <a:fld id="{3E9D8FAF-412B-4701-A261-C376593DEF71}" type="slidenum">
              <a:rPr lang="en-US" smtClean="0"/>
              <a:t>5</a:t>
            </a:fld>
            <a:endParaRPr lang="en-US" dirty="0"/>
          </a:p>
        </p:txBody>
      </p:sp>
    </p:spTree>
    <p:extLst>
      <p:ext uri="{BB962C8B-B14F-4D97-AF65-F5344CB8AC3E}">
        <p14:creationId xmlns:p14="http://schemas.microsoft.com/office/powerpoint/2010/main" val="5931101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(2.5 Calculating Variation)</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52</a:t>
            </a:fld>
            <a:endParaRPr lang="en-US" dirty="0"/>
          </a:p>
        </p:txBody>
      </p:sp>
    </p:spTree>
    <p:extLst>
      <p:ext uri="{BB962C8B-B14F-4D97-AF65-F5344CB8AC3E}">
        <p14:creationId xmlns:p14="http://schemas.microsoft.com/office/powerpoint/2010/main" val="16240700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Review Lesson Learning Objectives</a:t>
            </a:r>
          </a:p>
        </p:txBody>
      </p:sp>
      <p:sp>
        <p:nvSpPr>
          <p:cNvPr id="4" name="Slide Number Placeholder 3"/>
          <p:cNvSpPr>
            <a:spLocks noGrp="1"/>
          </p:cNvSpPr>
          <p:nvPr>
            <p:ph type="sldNum" sz="quarter" idx="10"/>
          </p:nvPr>
        </p:nvSpPr>
        <p:spPr/>
        <p:txBody>
          <a:bodyPr/>
          <a:lstStyle/>
          <a:p>
            <a:fld id="{3E9D8FAF-412B-4701-A261-C376593DEF71}" type="slidenum">
              <a:rPr lang="en-US" smtClean="0"/>
              <a:t>53</a:t>
            </a:fld>
            <a:endParaRPr lang="en-US" dirty="0"/>
          </a:p>
        </p:txBody>
      </p:sp>
    </p:spTree>
    <p:extLst>
      <p:ext uri="{BB962C8B-B14F-4D97-AF65-F5344CB8AC3E}">
        <p14:creationId xmlns:p14="http://schemas.microsoft.com/office/powerpoint/2010/main" val="24679227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Ask participants</a:t>
            </a:r>
            <a:r>
              <a:rPr lang="en-IE" baseline="0" dirty="0"/>
              <a:t> to complete the Review Exercise to review their knowledge and practice their skills and support them as required.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They will need access to Excel 2016</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Review answers with the group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Question answers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1-7 ( Cards.xlsx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5 a)65 b)93</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8 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1"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(2.6 Review Exercise – page 32 )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Relevant workfiles in Student folder (cards.xlsx) </a:t>
            </a:r>
            <a:endParaRPr lang="en-IE" dirty="0"/>
          </a:p>
        </p:txBody>
      </p:sp>
      <p:sp>
        <p:nvSpPr>
          <p:cNvPr id="4" name="Slide Number Placeholder 3"/>
          <p:cNvSpPr>
            <a:spLocks noGrp="1"/>
          </p:cNvSpPr>
          <p:nvPr>
            <p:ph type="sldNum" sz="quarter" idx="10"/>
          </p:nvPr>
        </p:nvSpPr>
        <p:spPr/>
        <p:txBody>
          <a:bodyPr/>
          <a:lstStyle/>
          <a:p>
            <a:fld id="{3E9D8FAF-412B-4701-A261-C376593DEF71}" type="slidenum">
              <a:rPr lang="en-US" smtClean="0"/>
              <a:t>54</a:t>
            </a:fld>
            <a:endParaRPr lang="en-US" dirty="0"/>
          </a:p>
        </p:txBody>
      </p:sp>
    </p:spTree>
    <p:extLst>
      <p:ext uri="{BB962C8B-B14F-4D97-AF65-F5344CB8AC3E}">
        <p14:creationId xmlns:p14="http://schemas.microsoft.com/office/powerpoint/2010/main" val="7006189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Review session/category level learning objectives</a:t>
            </a:r>
          </a:p>
        </p:txBody>
      </p:sp>
      <p:sp>
        <p:nvSpPr>
          <p:cNvPr id="4" name="Slide Number Placeholder 3"/>
          <p:cNvSpPr>
            <a:spLocks noGrp="1"/>
          </p:cNvSpPr>
          <p:nvPr>
            <p:ph type="sldNum" sz="quarter" idx="10"/>
          </p:nvPr>
        </p:nvSpPr>
        <p:spPr/>
        <p:txBody>
          <a:bodyPr/>
          <a:lstStyle/>
          <a:p>
            <a:fld id="{3E9D8FAF-412B-4701-A261-C376593DEF71}" type="slidenum">
              <a:rPr lang="en-US" smtClean="0"/>
              <a:t>55</a:t>
            </a:fld>
            <a:endParaRPr lang="en-US" dirty="0"/>
          </a:p>
        </p:txBody>
      </p:sp>
    </p:spTree>
    <p:extLst>
      <p:ext uri="{BB962C8B-B14F-4D97-AF65-F5344CB8AC3E}">
        <p14:creationId xmlns:p14="http://schemas.microsoft.com/office/powerpoint/2010/main" val="37379496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Ask participants</a:t>
            </a:r>
            <a:r>
              <a:rPr lang="en-IE" baseline="0" dirty="0"/>
              <a:t> if they have any questions on this category before moving onto the next category</a:t>
            </a:r>
            <a:endParaRPr lang="en-IE" dirty="0"/>
          </a:p>
        </p:txBody>
      </p:sp>
      <p:sp>
        <p:nvSpPr>
          <p:cNvPr id="4" name="Slide Number Placeholder 3"/>
          <p:cNvSpPr>
            <a:spLocks noGrp="1"/>
          </p:cNvSpPr>
          <p:nvPr>
            <p:ph type="sldNum" sz="quarter" idx="10"/>
          </p:nvPr>
        </p:nvSpPr>
        <p:spPr/>
        <p:txBody>
          <a:bodyPr/>
          <a:lstStyle/>
          <a:p>
            <a:fld id="{3E9D8FAF-412B-4701-A261-C376593DEF71}" type="slidenum">
              <a:rPr lang="en-US" smtClean="0"/>
              <a:t>56</a:t>
            </a:fld>
            <a:endParaRPr lang="en-US" dirty="0"/>
          </a:p>
        </p:txBody>
      </p:sp>
    </p:spTree>
    <p:extLst>
      <p:ext uri="{BB962C8B-B14F-4D97-AF65-F5344CB8AC3E}">
        <p14:creationId xmlns:p14="http://schemas.microsoft.com/office/powerpoint/2010/main" val="695911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Review session/category level learning objectives</a:t>
            </a:r>
          </a:p>
        </p:txBody>
      </p:sp>
      <p:sp>
        <p:nvSpPr>
          <p:cNvPr id="4" name="Slide Number Placeholder 3"/>
          <p:cNvSpPr>
            <a:spLocks noGrp="1"/>
          </p:cNvSpPr>
          <p:nvPr>
            <p:ph type="sldNum" sz="quarter" idx="10"/>
          </p:nvPr>
        </p:nvSpPr>
        <p:spPr/>
        <p:txBody>
          <a:bodyPr/>
          <a:lstStyle/>
          <a:p>
            <a:fld id="{3E9D8FAF-412B-4701-A261-C376593DEF71}" type="slidenum">
              <a:rPr lang="en-US" smtClean="0"/>
              <a:t>6</a:t>
            </a:fld>
            <a:endParaRPr lang="en-US" dirty="0"/>
          </a:p>
        </p:txBody>
      </p:sp>
    </p:spTree>
    <p:extLst>
      <p:ext uri="{BB962C8B-B14F-4D97-AF65-F5344CB8AC3E}">
        <p14:creationId xmlns:p14="http://schemas.microsoft.com/office/powerpoint/2010/main" val="1936574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Review Lesson Learning objectives</a:t>
            </a:r>
          </a:p>
        </p:txBody>
      </p:sp>
      <p:sp>
        <p:nvSpPr>
          <p:cNvPr id="4" name="Slide Number Placeholder 3"/>
          <p:cNvSpPr>
            <a:spLocks noGrp="1"/>
          </p:cNvSpPr>
          <p:nvPr>
            <p:ph type="sldNum" sz="quarter" idx="10"/>
          </p:nvPr>
        </p:nvSpPr>
        <p:spPr/>
        <p:txBody>
          <a:bodyPr/>
          <a:lstStyle/>
          <a:p>
            <a:fld id="{3E9D8FAF-412B-4701-A261-C376593DEF71}" type="slidenum">
              <a:rPr lang="en-US" smtClean="0"/>
              <a:t>8</a:t>
            </a:fld>
            <a:endParaRPr lang="en-US" dirty="0"/>
          </a:p>
        </p:txBody>
      </p:sp>
    </p:spTree>
    <p:extLst>
      <p:ext uri="{BB962C8B-B14F-4D97-AF65-F5344CB8AC3E}">
        <p14:creationId xmlns:p14="http://schemas.microsoft.com/office/powerpoint/2010/main" val="3120442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 Types of Data Analytics)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9</a:t>
            </a:fld>
            <a:endParaRPr lang="en-US" dirty="0"/>
          </a:p>
        </p:txBody>
      </p:sp>
    </p:spTree>
    <p:extLst>
      <p:ext uri="{BB962C8B-B14F-4D97-AF65-F5344CB8AC3E}">
        <p14:creationId xmlns:p14="http://schemas.microsoft.com/office/powerpoint/2010/main" val="321659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 Types of Data Analytics)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10</a:t>
            </a:fld>
            <a:endParaRPr lang="en-US" dirty="0"/>
          </a:p>
        </p:txBody>
      </p:sp>
    </p:spTree>
    <p:extLst>
      <p:ext uri="{BB962C8B-B14F-4D97-AF65-F5344CB8AC3E}">
        <p14:creationId xmlns:p14="http://schemas.microsoft.com/office/powerpoint/2010/main" val="2348364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5C880A-ACB6-E74D-B0AA-AD0DCDBA4C7A}"/>
              </a:ext>
            </a:extLst>
          </p:cNvPr>
          <p:cNvPicPr>
            <a:picLocks noChangeAspect="1"/>
          </p:cNvPicPr>
          <p:nvPr userDrawn="1"/>
        </p:nvPicPr>
        <p:blipFill>
          <a:blip r:embed="rId3"/>
          <a:stretch>
            <a:fillRect/>
          </a:stretch>
        </p:blipFill>
        <p:spPr>
          <a:xfrm>
            <a:off x="3326296" y="1513840"/>
            <a:ext cx="5464458" cy="3873300"/>
          </a:xfrm>
          <a:prstGeom prst="rect">
            <a:avLst/>
          </a:prstGeom>
        </p:spPr>
      </p:pic>
      <p:sp>
        <p:nvSpPr>
          <p:cNvPr id="6" name="Title 1">
            <a:extLst>
              <a:ext uri="{FF2B5EF4-FFF2-40B4-BE49-F238E27FC236}">
                <a16:creationId xmlns:a16="http://schemas.microsoft.com/office/drawing/2014/main" id="{910D6585-B7FC-C749-BE6B-BBE46C809E1D}"/>
              </a:ext>
            </a:extLst>
          </p:cNvPr>
          <p:cNvSpPr>
            <a:spLocks noGrp="1"/>
          </p:cNvSpPr>
          <p:nvPr>
            <p:ph type="ctrTitle" hasCustomPrompt="1"/>
          </p:nvPr>
        </p:nvSpPr>
        <p:spPr>
          <a:xfrm>
            <a:off x="3657600" y="1841198"/>
            <a:ext cx="4850296" cy="1655762"/>
          </a:xfrm>
        </p:spPr>
        <p:txBody>
          <a:bodyPr anchor="t" anchorCtr="0">
            <a:normAutofit/>
          </a:bodyPr>
          <a:lstStyle>
            <a:lvl1pPr algn="l">
              <a:defRPr sz="2400" b="1" i="0">
                <a:solidFill>
                  <a:schemeClr val="bg1"/>
                </a:solidFill>
                <a:latin typeface="Montserrat" pitchFamily="2" charset="77"/>
              </a:defRPr>
            </a:lvl1pPr>
          </a:lstStyle>
          <a:p>
            <a:r>
              <a:rPr lang="en-IE" noProof="0" dirty="0"/>
              <a:t>CLICK TO EDIT MASTER TITLE STYLE</a:t>
            </a:r>
          </a:p>
        </p:txBody>
      </p:sp>
      <p:sp>
        <p:nvSpPr>
          <p:cNvPr id="7" name="Subtitle 2">
            <a:extLst>
              <a:ext uri="{FF2B5EF4-FFF2-40B4-BE49-F238E27FC236}">
                <a16:creationId xmlns:a16="http://schemas.microsoft.com/office/drawing/2014/main" id="{43868808-1EDA-7441-9E19-EB6C1E0425D2}"/>
              </a:ext>
            </a:extLst>
          </p:cNvPr>
          <p:cNvSpPr>
            <a:spLocks noGrp="1"/>
          </p:cNvSpPr>
          <p:nvPr>
            <p:ph type="subTitle" idx="1"/>
          </p:nvPr>
        </p:nvSpPr>
        <p:spPr>
          <a:xfrm>
            <a:off x="3657600" y="3667070"/>
            <a:ext cx="4850296" cy="1487277"/>
          </a:xfrm>
        </p:spPr>
        <p:txBody>
          <a:bodyPr>
            <a:normAutofit/>
          </a:bodyPr>
          <a:lstStyle>
            <a:lvl1pPr marL="0" indent="0" algn="l">
              <a:buNone/>
              <a:defRPr sz="1600" b="0" i="0">
                <a:solidFill>
                  <a:schemeClr val="bg1"/>
                </a:solidFill>
                <a:latin typeface="Montserrat Light" pitchFamily="2" charset="77"/>
              </a:defRPr>
            </a:lvl1pPr>
            <a:lvl2pPr marL="257168" indent="0" algn="ctr">
              <a:buNone/>
              <a:defRPr sz="1125"/>
            </a:lvl2pPr>
            <a:lvl3pPr marL="514337" indent="0" algn="ctr">
              <a:buNone/>
              <a:defRPr sz="1013"/>
            </a:lvl3pPr>
            <a:lvl4pPr marL="771506" indent="0" algn="ctr">
              <a:buNone/>
              <a:defRPr sz="900"/>
            </a:lvl4pPr>
            <a:lvl5pPr marL="1028675" indent="0" algn="ctr">
              <a:buNone/>
              <a:defRPr sz="900"/>
            </a:lvl5pPr>
            <a:lvl6pPr marL="1285843" indent="0" algn="ctr">
              <a:buNone/>
              <a:defRPr sz="900"/>
            </a:lvl6pPr>
            <a:lvl7pPr marL="1543012" indent="0" algn="ctr">
              <a:buNone/>
              <a:defRPr sz="900"/>
            </a:lvl7pPr>
            <a:lvl8pPr marL="1800180" indent="0" algn="ctr">
              <a:buNone/>
              <a:defRPr sz="900"/>
            </a:lvl8pPr>
            <a:lvl9pPr marL="2057348" indent="0" algn="ctr">
              <a:buNone/>
              <a:defRPr sz="900"/>
            </a:lvl9pPr>
          </a:lstStyle>
          <a:p>
            <a:r>
              <a:rPr lang="en-IE" noProof="0" dirty="0"/>
              <a:t>Click to edit Master subtitle style</a:t>
            </a:r>
          </a:p>
        </p:txBody>
      </p:sp>
      <p:pic>
        <p:nvPicPr>
          <p:cNvPr id="8" name="Picture 7">
            <a:extLst>
              <a:ext uri="{FF2B5EF4-FFF2-40B4-BE49-F238E27FC236}">
                <a16:creationId xmlns:a16="http://schemas.microsoft.com/office/drawing/2014/main" id="{D9BE0200-74E2-D94D-825E-2FB3B136DC54}"/>
              </a:ext>
            </a:extLst>
          </p:cNvPr>
          <p:cNvPicPr>
            <a:picLocks noChangeAspect="1"/>
          </p:cNvPicPr>
          <p:nvPr userDrawn="1"/>
        </p:nvPicPr>
        <p:blipFill>
          <a:blip r:embed="rId4"/>
          <a:stretch>
            <a:fillRect/>
          </a:stretch>
        </p:blipFill>
        <p:spPr>
          <a:xfrm>
            <a:off x="7540488" y="286719"/>
            <a:ext cx="1368124" cy="956608"/>
          </a:xfrm>
          <a:prstGeom prst="rect">
            <a:avLst/>
          </a:prstGeom>
        </p:spPr>
      </p:pic>
      <p:sp>
        <p:nvSpPr>
          <p:cNvPr id="9" name="Content Placeholder 11">
            <a:extLst>
              <a:ext uri="{FF2B5EF4-FFF2-40B4-BE49-F238E27FC236}">
                <a16:creationId xmlns:a16="http://schemas.microsoft.com/office/drawing/2014/main" id="{946694AB-0ECB-C24F-8D51-752AA2F641DA}"/>
              </a:ext>
            </a:extLst>
          </p:cNvPr>
          <p:cNvSpPr txBox="1">
            <a:spLocks/>
          </p:cNvSpPr>
          <p:nvPr userDrawn="1"/>
        </p:nvSpPr>
        <p:spPr>
          <a:xfrm>
            <a:off x="6365591" y="6443012"/>
            <a:ext cx="2451858" cy="293396"/>
          </a:xfrm>
          <a:prstGeom prst="rect">
            <a:avLst/>
          </a:prstGeom>
        </p:spPr>
        <p:txBody>
          <a:bodyPr vert="horz" lIns="51435" tIns="25718" rIns="51435" bIns="25718"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675" b="1" dirty="0">
                <a:solidFill>
                  <a:schemeClr val="bg1"/>
                </a:solidFill>
                <a:latin typeface="Montserrat ExtraBold" pitchFamily="2" charset="77"/>
              </a:rPr>
              <a:t>ICDL Foundation </a:t>
            </a:r>
            <a:r>
              <a:rPr lang="en-US" sz="675" b="1" dirty="0">
                <a:solidFill>
                  <a:schemeClr val="bg1"/>
                </a:solidFill>
                <a:latin typeface="Montserrat SemiBold" pitchFamily="2" charset="77"/>
              </a:rPr>
              <a:t>icdl.org</a:t>
            </a:r>
          </a:p>
        </p:txBody>
      </p:sp>
      <p:sp>
        <p:nvSpPr>
          <p:cNvPr id="11" name="Picture Placeholder 10">
            <a:extLst>
              <a:ext uri="{FF2B5EF4-FFF2-40B4-BE49-F238E27FC236}">
                <a16:creationId xmlns:a16="http://schemas.microsoft.com/office/drawing/2014/main" id="{60618E2C-77E0-2E4E-8B68-0873A236FABB}"/>
              </a:ext>
            </a:extLst>
          </p:cNvPr>
          <p:cNvSpPr>
            <a:spLocks noGrp="1"/>
          </p:cNvSpPr>
          <p:nvPr>
            <p:ph type="pic" sz="quarter" idx="10"/>
          </p:nvPr>
        </p:nvSpPr>
        <p:spPr>
          <a:xfrm>
            <a:off x="0" y="0"/>
            <a:ext cx="2902226" cy="6858000"/>
          </a:xfrm>
        </p:spPr>
        <p:txBody>
          <a:bodyPr/>
          <a:lstStyle/>
          <a:p>
            <a:endParaRPr lang="en-US"/>
          </a:p>
        </p:txBody>
      </p:sp>
    </p:spTree>
    <p:extLst>
      <p:ext uri="{BB962C8B-B14F-4D97-AF65-F5344CB8AC3E}">
        <p14:creationId xmlns:p14="http://schemas.microsoft.com/office/powerpoint/2010/main" val="2285979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4">
            <a:extLst>
              <a:ext uri="{FF2B5EF4-FFF2-40B4-BE49-F238E27FC236}">
                <a16:creationId xmlns:a16="http://schemas.microsoft.com/office/drawing/2014/main" id="{3761D483-E682-4ECC-BD28-D515EAD94ED3}"/>
              </a:ext>
            </a:extLst>
          </p:cNvPr>
          <p:cNvSpPr>
            <a:spLocks noGrp="1"/>
          </p:cNvSpPr>
          <p:nvPr>
            <p:ph type="ftr" sz="quarter" idx="11"/>
          </p:nvPr>
        </p:nvSpPr>
        <p:spPr>
          <a:xfrm>
            <a:off x="2814646" y="6538912"/>
            <a:ext cx="3528392" cy="365125"/>
          </a:xfrm>
          <a:prstGeom prst="rect">
            <a:avLst/>
          </a:prstGeom>
        </p:spPr>
        <p:txBody>
          <a:bodyPr/>
          <a:lstStyle>
            <a:lvl1pPr>
              <a:defRPr>
                <a:solidFill>
                  <a:schemeClr val="bg1"/>
                </a:solidFill>
              </a:defRPr>
            </a:lvl1pPr>
          </a:lstStyle>
          <a:p>
            <a:r>
              <a:rPr lang="en-IE" dirty="0"/>
              <a:t>Data Analytics - Foundation 1.0</a:t>
            </a:r>
          </a:p>
          <a:p>
            <a:endParaRPr lang="en-IE" dirty="0"/>
          </a:p>
        </p:txBody>
      </p:sp>
      <p:sp>
        <p:nvSpPr>
          <p:cNvPr id="9" name="Date Placeholder 3">
            <a:extLst>
              <a:ext uri="{FF2B5EF4-FFF2-40B4-BE49-F238E27FC236}">
                <a16:creationId xmlns:a16="http://schemas.microsoft.com/office/drawing/2014/main" id="{0E2B611F-7E79-4C36-9E99-889E3BDC54EF}"/>
              </a:ext>
            </a:extLst>
          </p:cNvPr>
          <p:cNvSpPr>
            <a:spLocks noGrp="1"/>
          </p:cNvSpPr>
          <p:nvPr>
            <p:ph type="dt" sz="half" idx="10"/>
          </p:nvPr>
        </p:nvSpPr>
        <p:spPr>
          <a:xfrm>
            <a:off x="457200" y="6547625"/>
            <a:ext cx="2133600" cy="365125"/>
          </a:xfrm>
          <a:prstGeom prst="rect">
            <a:avLst/>
          </a:prstGeom>
        </p:spPr>
        <p:txBody>
          <a:bodyPr/>
          <a:lstStyle>
            <a:lvl1pPr>
              <a:defRPr>
                <a:solidFill>
                  <a:schemeClr val="bg1"/>
                </a:solidFill>
              </a:defRPr>
            </a:lvl1pPr>
          </a:lstStyle>
          <a:p>
            <a:fld id="{9DA9056E-B736-4217-AFA9-14A40EE03423}" type="datetime1">
              <a:rPr lang="en-IE" smtClean="0"/>
              <a:t>17/04/2019</a:t>
            </a:fld>
            <a:endParaRPr lang="en-IE" dirty="0"/>
          </a:p>
        </p:txBody>
      </p:sp>
      <p:sp>
        <p:nvSpPr>
          <p:cNvPr id="10" name="Slide Number Placeholder 5">
            <a:extLst>
              <a:ext uri="{FF2B5EF4-FFF2-40B4-BE49-F238E27FC236}">
                <a16:creationId xmlns:a16="http://schemas.microsoft.com/office/drawing/2014/main" id="{2483D5F8-5A0B-4493-BCE8-3C00B84D5F8E}"/>
              </a:ext>
            </a:extLst>
          </p:cNvPr>
          <p:cNvSpPr>
            <a:spLocks noGrp="1"/>
          </p:cNvSpPr>
          <p:nvPr>
            <p:ph type="sldNum" sz="quarter" idx="12"/>
          </p:nvPr>
        </p:nvSpPr>
        <p:spPr>
          <a:xfrm>
            <a:off x="6565267" y="6522853"/>
            <a:ext cx="2133600" cy="365125"/>
          </a:xfrm>
          <a:prstGeom prst="rect">
            <a:avLst/>
          </a:prstGeom>
        </p:spPr>
        <p:txBody>
          <a:bodyPr/>
          <a:lstStyle>
            <a:lvl1pPr>
              <a:defRPr>
                <a:solidFill>
                  <a:schemeClr val="bg1"/>
                </a:solidFill>
              </a:defRPr>
            </a:lvl1pPr>
          </a:lstStyle>
          <a:p>
            <a:fld id="{E7DA2C9E-8DC1-45FA-8FC7-CE3EFFF826AE}" type="slidenum">
              <a:rPr lang="en-IE" smtClean="0"/>
              <a:pPr/>
              <a:t>‹#›</a:t>
            </a:fld>
            <a:endParaRPr lang="en-IE" dirty="0"/>
          </a:p>
        </p:txBody>
      </p:sp>
    </p:spTree>
    <p:extLst>
      <p:ext uri="{BB962C8B-B14F-4D97-AF65-F5344CB8AC3E}">
        <p14:creationId xmlns:p14="http://schemas.microsoft.com/office/powerpoint/2010/main" val="2975584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Footer Placeholder 4">
            <a:extLst>
              <a:ext uri="{FF2B5EF4-FFF2-40B4-BE49-F238E27FC236}">
                <a16:creationId xmlns:a16="http://schemas.microsoft.com/office/drawing/2014/main" id="{7576956E-2D74-4B8E-A494-58D49CBDC2C2}"/>
              </a:ext>
            </a:extLst>
          </p:cNvPr>
          <p:cNvSpPr>
            <a:spLocks noGrp="1"/>
          </p:cNvSpPr>
          <p:nvPr>
            <p:ph type="ftr" sz="quarter" idx="11"/>
          </p:nvPr>
        </p:nvSpPr>
        <p:spPr>
          <a:xfrm>
            <a:off x="2814646" y="6538912"/>
            <a:ext cx="3528392" cy="365125"/>
          </a:xfrm>
          <a:prstGeom prst="rect">
            <a:avLst/>
          </a:prstGeom>
        </p:spPr>
        <p:txBody>
          <a:bodyPr/>
          <a:lstStyle>
            <a:lvl1pPr>
              <a:defRPr>
                <a:solidFill>
                  <a:schemeClr val="bg1"/>
                </a:solidFill>
              </a:defRPr>
            </a:lvl1pPr>
          </a:lstStyle>
          <a:p>
            <a:r>
              <a:rPr lang="en-IE" dirty="0"/>
              <a:t>Data Analytics - Foundation 1.0</a:t>
            </a:r>
          </a:p>
          <a:p>
            <a:endParaRPr lang="en-IE" dirty="0"/>
          </a:p>
        </p:txBody>
      </p:sp>
      <p:sp>
        <p:nvSpPr>
          <p:cNvPr id="8" name="Date Placeholder 3">
            <a:extLst>
              <a:ext uri="{FF2B5EF4-FFF2-40B4-BE49-F238E27FC236}">
                <a16:creationId xmlns:a16="http://schemas.microsoft.com/office/drawing/2014/main" id="{B25B9616-E598-48F2-89AB-9F81E0129605}"/>
              </a:ext>
            </a:extLst>
          </p:cNvPr>
          <p:cNvSpPr>
            <a:spLocks noGrp="1"/>
          </p:cNvSpPr>
          <p:nvPr>
            <p:ph type="dt" sz="half" idx="10"/>
          </p:nvPr>
        </p:nvSpPr>
        <p:spPr>
          <a:xfrm>
            <a:off x="457200" y="6547625"/>
            <a:ext cx="2133600" cy="365125"/>
          </a:xfrm>
          <a:prstGeom prst="rect">
            <a:avLst/>
          </a:prstGeom>
        </p:spPr>
        <p:txBody>
          <a:bodyPr/>
          <a:lstStyle>
            <a:lvl1pPr>
              <a:defRPr>
                <a:solidFill>
                  <a:schemeClr val="bg1"/>
                </a:solidFill>
              </a:defRPr>
            </a:lvl1pPr>
          </a:lstStyle>
          <a:p>
            <a:fld id="{B9388EAE-93AF-4B24-8A77-0BAA7750D457}" type="datetime1">
              <a:rPr lang="en-IE" smtClean="0"/>
              <a:t>17/04/2019</a:t>
            </a:fld>
            <a:endParaRPr lang="en-IE" dirty="0"/>
          </a:p>
        </p:txBody>
      </p:sp>
      <p:sp>
        <p:nvSpPr>
          <p:cNvPr id="9" name="Slide Number Placeholder 5">
            <a:extLst>
              <a:ext uri="{FF2B5EF4-FFF2-40B4-BE49-F238E27FC236}">
                <a16:creationId xmlns:a16="http://schemas.microsoft.com/office/drawing/2014/main" id="{F5BED62F-C1DB-410A-9FC2-A050C105049D}"/>
              </a:ext>
            </a:extLst>
          </p:cNvPr>
          <p:cNvSpPr>
            <a:spLocks noGrp="1"/>
          </p:cNvSpPr>
          <p:nvPr>
            <p:ph type="sldNum" sz="quarter" idx="12"/>
          </p:nvPr>
        </p:nvSpPr>
        <p:spPr>
          <a:xfrm>
            <a:off x="6565267" y="6522853"/>
            <a:ext cx="2133600" cy="365125"/>
          </a:xfrm>
          <a:prstGeom prst="rect">
            <a:avLst/>
          </a:prstGeom>
        </p:spPr>
        <p:txBody>
          <a:bodyPr/>
          <a:lstStyle>
            <a:lvl1pPr>
              <a:defRPr>
                <a:solidFill>
                  <a:schemeClr val="bg1"/>
                </a:solidFill>
              </a:defRPr>
            </a:lvl1pPr>
          </a:lstStyle>
          <a:p>
            <a:fld id="{E7DA2C9E-8DC1-45FA-8FC7-CE3EFFF826AE}" type="slidenum">
              <a:rPr lang="en-IE" smtClean="0"/>
              <a:pPr/>
              <a:t>‹#›</a:t>
            </a:fld>
            <a:endParaRPr lang="en-IE" dirty="0"/>
          </a:p>
        </p:txBody>
      </p:sp>
    </p:spTree>
    <p:extLst>
      <p:ext uri="{BB962C8B-B14F-4D97-AF65-F5344CB8AC3E}">
        <p14:creationId xmlns:p14="http://schemas.microsoft.com/office/powerpoint/2010/main" val="1763371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Footer Placeholder 4">
            <a:extLst>
              <a:ext uri="{FF2B5EF4-FFF2-40B4-BE49-F238E27FC236}">
                <a16:creationId xmlns:a16="http://schemas.microsoft.com/office/drawing/2014/main" id="{F04EC91F-E3A2-4583-86DC-0E2CC846F799}"/>
              </a:ext>
            </a:extLst>
          </p:cNvPr>
          <p:cNvSpPr>
            <a:spLocks noGrp="1"/>
          </p:cNvSpPr>
          <p:nvPr>
            <p:ph type="ftr" sz="quarter" idx="11"/>
          </p:nvPr>
        </p:nvSpPr>
        <p:spPr>
          <a:xfrm>
            <a:off x="2814646" y="6538912"/>
            <a:ext cx="3528392" cy="365125"/>
          </a:xfrm>
          <a:prstGeom prst="rect">
            <a:avLst/>
          </a:prstGeom>
        </p:spPr>
        <p:txBody>
          <a:bodyPr/>
          <a:lstStyle>
            <a:lvl1pPr>
              <a:defRPr>
                <a:solidFill>
                  <a:schemeClr val="bg1"/>
                </a:solidFill>
              </a:defRPr>
            </a:lvl1pPr>
          </a:lstStyle>
          <a:p>
            <a:r>
              <a:rPr lang="en-IE" dirty="0"/>
              <a:t>Data Analytics - Foundation 1.0</a:t>
            </a:r>
          </a:p>
          <a:p>
            <a:endParaRPr lang="en-IE" dirty="0"/>
          </a:p>
        </p:txBody>
      </p:sp>
      <p:sp>
        <p:nvSpPr>
          <p:cNvPr id="8" name="Date Placeholder 3">
            <a:extLst>
              <a:ext uri="{FF2B5EF4-FFF2-40B4-BE49-F238E27FC236}">
                <a16:creationId xmlns:a16="http://schemas.microsoft.com/office/drawing/2014/main" id="{3476D6D4-2352-4BC5-8A4C-C1C118AB076D}"/>
              </a:ext>
            </a:extLst>
          </p:cNvPr>
          <p:cNvSpPr>
            <a:spLocks noGrp="1"/>
          </p:cNvSpPr>
          <p:nvPr>
            <p:ph type="dt" sz="half" idx="10"/>
          </p:nvPr>
        </p:nvSpPr>
        <p:spPr>
          <a:xfrm>
            <a:off x="457200" y="6547625"/>
            <a:ext cx="2133600" cy="365125"/>
          </a:xfrm>
          <a:prstGeom prst="rect">
            <a:avLst/>
          </a:prstGeom>
        </p:spPr>
        <p:txBody>
          <a:bodyPr/>
          <a:lstStyle>
            <a:lvl1pPr>
              <a:defRPr>
                <a:solidFill>
                  <a:schemeClr val="bg1"/>
                </a:solidFill>
              </a:defRPr>
            </a:lvl1pPr>
          </a:lstStyle>
          <a:p>
            <a:fld id="{78C2661B-704D-439E-B6B3-582174A1C0E0}" type="datetime1">
              <a:rPr lang="en-IE" smtClean="0"/>
              <a:t>17/04/2019</a:t>
            </a:fld>
            <a:endParaRPr lang="en-IE" dirty="0"/>
          </a:p>
        </p:txBody>
      </p:sp>
      <p:sp>
        <p:nvSpPr>
          <p:cNvPr id="9" name="Slide Number Placeholder 5">
            <a:extLst>
              <a:ext uri="{FF2B5EF4-FFF2-40B4-BE49-F238E27FC236}">
                <a16:creationId xmlns:a16="http://schemas.microsoft.com/office/drawing/2014/main" id="{7A9C4770-88C0-48E8-9DA7-24C7754ADF67}"/>
              </a:ext>
            </a:extLst>
          </p:cNvPr>
          <p:cNvSpPr>
            <a:spLocks noGrp="1"/>
          </p:cNvSpPr>
          <p:nvPr>
            <p:ph type="sldNum" sz="quarter" idx="12"/>
          </p:nvPr>
        </p:nvSpPr>
        <p:spPr>
          <a:xfrm>
            <a:off x="6565267" y="6522853"/>
            <a:ext cx="2133600" cy="365125"/>
          </a:xfrm>
          <a:prstGeom prst="rect">
            <a:avLst/>
          </a:prstGeom>
        </p:spPr>
        <p:txBody>
          <a:bodyPr/>
          <a:lstStyle>
            <a:lvl1pPr>
              <a:defRPr>
                <a:solidFill>
                  <a:schemeClr val="bg1"/>
                </a:solidFill>
              </a:defRPr>
            </a:lvl1pPr>
          </a:lstStyle>
          <a:p>
            <a:fld id="{E7DA2C9E-8DC1-45FA-8FC7-CE3EFFF826AE}" type="slidenum">
              <a:rPr lang="en-IE" smtClean="0"/>
              <a:pPr/>
              <a:t>‹#›</a:t>
            </a:fld>
            <a:endParaRPr lang="en-IE" dirty="0"/>
          </a:p>
        </p:txBody>
      </p:sp>
    </p:spTree>
    <p:extLst>
      <p:ext uri="{BB962C8B-B14F-4D97-AF65-F5344CB8AC3E}">
        <p14:creationId xmlns:p14="http://schemas.microsoft.com/office/powerpoint/2010/main" val="8862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mj-lt"/>
              </a:defRPr>
            </a:lvl1pPr>
          </a:lstStyle>
          <a:p>
            <a:r>
              <a:rPr lang="en-US" dirty="0"/>
              <a:t>Click to edit Master title style</a:t>
            </a:r>
            <a:endParaRPr lang="en-IE" dirty="0"/>
          </a:p>
        </p:txBody>
      </p:sp>
    </p:spTree>
    <p:extLst>
      <p:ext uri="{BB962C8B-B14F-4D97-AF65-F5344CB8AC3E}">
        <p14:creationId xmlns:p14="http://schemas.microsoft.com/office/powerpoint/2010/main" val="1793253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54452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endParaRPr lang="en-IE"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Footer Placeholder 4">
            <a:extLst>
              <a:ext uri="{FF2B5EF4-FFF2-40B4-BE49-F238E27FC236}">
                <a16:creationId xmlns:a16="http://schemas.microsoft.com/office/drawing/2014/main" id="{466EA039-EB92-40C1-8327-0AA92CEFCA6F}"/>
              </a:ext>
            </a:extLst>
          </p:cNvPr>
          <p:cNvSpPr>
            <a:spLocks noGrp="1"/>
          </p:cNvSpPr>
          <p:nvPr>
            <p:ph type="ftr" sz="quarter" idx="11"/>
          </p:nvPr>
        </p:nvSpPr>
        <p:spPr>
          <a:xfrm>
            <a:off x="2814646" y="6538912"/>
            <a:ext cx="3528392" cy="365125"/>
          </a:xfrm>
          <a:prstGeom prst="rect">
            <a:avLst/>
          </a:prstGeom>
        </p:spPr>
        <p:txBody>
          <a:bodyPr/>
          <a:lstStyle>
            <a:lvl1pPr>
              <a:defRPr>
                <a:solidFill>
                  <a:schemeClr val="bg1"/>
                </a:solidFill>
              </a:defRPr>
            </a:lvl1pPr>
          </a:lstStyle>
          <a:p>
            <a:r>
              <a:rPr lang="en-IE" dirty="0"/>
              <a:t>Data Analytics - Foundation 1.0</a:t>
            </a:r>
          </a:p>
          <a:p>
            <a:endParaRPr lang="en-IE" dirty="0"/>
          </a:p>
        </p:txBody>
      </p:sp>
      <p:sp>
        <p:nvSpPr>
          <p:cNvPr id="8" name="Date Placeholder 3">
            <a:extLst>
              <a:ext uri="{FF2B5EF4-FFF2-40B4-BE49-F238E27FC236}">
                <a16:creationId xmlns:a16="http://schemas.microsoft.com/office/drawing/2014/main" id="{97E8DA77-5F3F-469C-9476-61C8140F030E}"/>
              </a:ext>
            </a:extLst>
          </p:cNvPr>
          <p:cNvSpPr>
            <a:spLocks noGrp="1"/>
          </p:cNvSpPr>
          <p:nvPr>
            <p:ph type="dt" sz="half" idx="10"/>
          </p:nvPr>
        </p:nvSpPr>
        <p:spPr>
          <a:xfrm>
            <a:off x="457200" y="6547625"/>
            <a:ext cx="2133600" cy="365125"/>
          </a:xfrm>
          <a:prstGeom prst="rect">
            <a:avLst/>
          </a:prstGeom>
        </p:spPr>
        <p:txBody>
          <a:bodyPr/>
          <a:lstStyle>
            <a:lvl1pPr>
              <a:defRPr>
                <a:solidFill>
                  <a:schemeClr val="bg1"/>
                </a:solidFill>
              </a:defRPr>
            </a:lvl1pPr>
          </a:lstStyle>
          <a:p>
            <a:fld id="{3BB94F0A-8EC0-4B6E-9884-16D9C3F9E989}" type="datetime1">
              <a:rPr lang="en-IE" smtClean="0"/>
              <a:t>17/04/2019</a:t>
            </a:fld>
            <a:endParaRPr lang="en-IE" dirty="0"/>
          </a:p>
        </p:txBody>
      </p:sp>
      <p:sp>
        <p:nvSpPr>
          <p:cNvPr id="9" name="Slide Number Placeholder 5">
            <a:extLst>
              <a:ext uri="{FF2B5EF4-FFF2-40B4-BE49-F238E27FC236}">
                <a16:creationId xmlns:a16="http://schemas.microsoft.com/office/drawing/2014/main" id="{B90BF721-C9CC-488E-9E1D-913D88E58695}"/>
              </a:ext>
            </a:extLst>
          </p:cNvPr>
          <p:cNvSpPr>
            <a:spLocks noGrp="1"/>
          </p:cNvSpPr>
          <p:nvPr>
            <p:ph type="sldNum" sz="quarter" idx="12"/>
          </p:nvPr>
        </p:nvSpPr>
        <p:spPr>
          <a:xfrm>
            <a:off x="6565267" y="6522853"/>
            <a:ext cx="2133600" cy="365125"/>
          </a:xfrm>
          <a:prstGeom prst="rect">
            <a:avLst/>
          </a:prstGeom>
        </p:spPr>
        <p:txBody>
          <a:bodyPr/>
          <a:lstStyle>
            <a:lvl1pPr>
              <a:defRPr>
                <a:solidFill>
                  <a:schemeClr val="bg1"/>
                </a:solidFill>
              </a:defRPr>
            </a:lvl1pPr>
          </a:lstStyle>
          <a:p>
            <a:fld id="{E7DA2C9E-8DC1-45FA-8FC7-CE3EFFF826AE}" type="slidenum">
              <a:rPr lang="en-IE" smtClean="0"/>
              <a:pPr/>
              <a:t>‹#›</a:t>
            </a:fld>
            <a:endParaRPr lang="en-IE" dirty="0"/>
          </a:p>
        </p:txBody>
      </p:sp>
    </p:spTree>
    <p:extLst>
      <p:ext uri="{BB962C8B-B14F-4D97-AF65-F5344CB8AC3E}">
        <p14:creationId xmlns:p14="http://schemas.microsoft.com/office/powerpoint/2010/main" val="242404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endParaRPr lang="en-IE" dirty="0"/>
          </a:p>
        </p:txBody>
      </p:sp>
      <p:sp>
        <p:nvSpPr>
          <p:cNvPr id="3" name="Text Placeholder 2"/>
          <p:cNvSpPr>
            <a:spLocks noGrp="1"/>
          </p:cNvSpPr>
          <p:nvPr>
            <p:ph type="body" idx="1"/>
          </p:nvPr>
        </p:nvSpPr>
        <p:spPr>
          <a:xfrm>
            <a:off x="722313" y="2906713"/>
            <a:ext cx="7772400" cy="1500187"/>
          </a:xfrm>
        </p:spPr>
        <p:txBody>
          <a:bodyPr anchor="b">
            <a:normAutofit/>
          </a:bodyPr>
          <a:lstStyle>
            <a:lvl1pPr marL="0" indent="0">
              <a:buNone/>
              <a:defRPr sz="2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Footer Placeholder 4">
            <a:extLst>
              <a:ext uri="{FF2B5EF4-FFF2-40B4-BE49-F238E27FC236}">
                <a16:creationId xmlns:a16="http://schemas.microsoft.com/office/drawing/2014/main" id="{EF5D31BA-16BA-4CF4-AE64-CC703FEF755A}"/>
              </a:ext>
            </a:extLst>
          </p:cNvPr>
          <p:cNvSpPr>
            <a:spLocks noGrp="1"/>
          </p:cNvSpPr>
          <p:nvPr>
            <p:ph type="ftr" sz="quarter" idx="11"/>
          </p:nvPr>
        </p:nvSpPr>
        <p:spPr>
          <a:xfrm>
            <a:off x="2814646" y="6538912"/>
            <a:ext cx="3528392" cy="365125"/>
          </a:xfrm>
          <a:prstGeom prst="rect">
            <a:avLst/>
          </a:prstGeom>
        </p:spPr>
        <p:txBody>
          <a:bodyPr/>
          <a:lstStyle>
            <a:lvl1pPr>
              <a:defRPr>
                <a:solidFill>
                  <a:schemeClr val="bg1"/>
                </a:solidFill>
              </a:defRPr>
            </a:lvl1pPr>
          </a:lstStyle>
          <a:p>
            <a:r>
              <a:rPr lang="en-IE" dirty="0"/>
              <a:t>Data Analytics - Foundation 1.0</a:t>
            </a:r>
          </a:p>
          <a:p>
            <a:endParaRPr lang="en-IE" dirty="0"/>
          </a:p>
        </p:txBody>
      </p:sp>
      <p:sp>
        <p:nvSpPr>
          <p:cNvPr id="8" name="Date Placeholder 3">
            <a:extLst>
              <a:ext uri="{FF2B5EF4-FFF2-40B4-BE49-F238E27FC236}">
                <a16:creationId xmlns:a16="http://schemas.microsoft.com/office/drawing/2014/main" id="{83F1787B-F4EB-4E4B-8778-0CB3C985586F}"/>
              </a:ext>
            </a:extLst>
          </p:cNvPr>
          <p:cNvSpPr>
            <a:spLocks noGrp="1"/>
          </p:cNvSpPr>
          <p:nvPr>
            <p:ph type="dt" sz="half" idx="10"/>
          </p:nvPr>
        </p:nvSpPr>
        <p:spPr>
          <a:xfrm>
            <a:off x="457200" y="6547625"/>
            <a:ext cx="2133600" cy="365125"/>
          </a:xfrm>
          <a:prstGeom prst="rect">
            <a:avLst/>
          </a:prstGeom>
        </p:spPr>
        <p:txBody>
          <a:bodyPr/>
          <a:lstStyle>
            <a:lvl1pPr>
              <a:defRPr>
                <a:solidFill>
                  <a:schemeClr val="bg1"/>
                </a:solidFill>
              </a:defRPr>
            </a:lvl1pPr>
          </a:lstStyle>
          <a:p>
            <a:fld id="{2CE1A1AD-1537-48DC-A2BB-9ED969FF3868}" type="datetime1">
              <a:rPr lang="en-IE" smtClean="0"/>
              <a:t>17/04/2019</a:t>
            </a:fld>
            <a:endParaRPr lang="en-IE" dirty="0"/>
          </a:p>
        </p:txBody>
      </p:sp>
      <p:sp>
        <p:nvSpPr>
          <p:cNvPr id="9" name="Slide Number Placeholder 5">
            <a:extLst>
              <a:ext uri="{FF2B5EF4-FFF2-40B4-BE49-F238E27FC236}">
                <a16:creationId xmlns:a16="http://schemas.microsoft.com/office/drawing/2014/main" id="{86BD20AE-C39B-4944-A83E-4999B91E3FB1}"/>
              </a:ext>
            </a:extLst>
          </p:cNvPr>
          <p:cNvSpPr>
            <a:spLocks noGrp="1"/>
          </p:cNvSpPr>
          <p:nvPr>
            <p:ph type="sldNum" sz="quarter" idx="12"/>
          </p:nvPr>
        </p:nvSpPr>
        <p:spPr>
          <a:xfrm>
            <a:off x="6565267" y="6522853"/>
            <a:ext cx="2133600" cy="365125"/>
          </a:xfrm>
          <a:prstGeom prst="rect">
            <a:avLst/>
          </a:prstGeom>
        </p:spPr>
        <p:txBody>
          <a:bodyPr/>
          <a:lstStyle>
            <a:lvl1pPr>
              <a:defRPr>
                <a:solidFill>
                  <a:schemeClr val="bg1"/>
                </a:solidFill>
              </a:defRPr>
            </a:lvl1pPr>
          </a:lstStyle>
          <a:p>
            <a:fld id="{E7DA2C9E-8DC1-45FA-8FC7-CE3EFFF826AE}" type="slidenum">
              <a:rPr lang="en-IE" smtClean="0"/>
              <a:pPr/>
              <a:t>‹#›</a:t>
            </a:fld>
            <a:endParaRPr lang="en-IE" dirty="0"/>
          </a:p>
        </p:txBody>
      </p:sp>
    </p:spTree>
    <p:extLst>
      <p:ext uri="{BB962C8B-B14F-4D97-AF65-F5344CB8AC3E}">
        <p14:creationId xmlns:p14="http://schemas.microsoft.com/office/powerpoint/2010/main" val="256247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endParaRPr lang="en-IE"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8" name="Footer Placeholder 4">
            <a:extLst>
              <a:ext uri="{FF2B5EF4-FFF2-40B4-BE49-F238E27FC236}">
                <a16:creationId xmlns:a16="http://schemas.microsoft.com/office/drawing/2014/main" id="{966B68E8-33A1-43E8-A3F0-07765803B523}"/>
              </a:ext>
            </a:extLst>
          </p:cNvPr>
          <p:cNvSpPr>
            <a:spLocks noGrp="1"/>
          </p:cNvSpPr>
          <p:nvPr>
            <p:ph type="ftr" sz="quarter" idx="11"/>
          </p:nvPr>
        </p:nvSpPr>
        <p:spPr>
          <a:xfrm>
            <a:off x="2814646" y="6538912"/>
            <a:ext cx="3528392" cy="365125"/>
          </a:xfrm>
          <a:prstGeom prst="rect">
            <a:avLst/>
          </a:prstGeom>
        </p:spPr>
        <p:txBody>
          <a:bodyPr/>
          <a:lstStyle>
            <a:lvl1pPr>
              <a:defRPr>
                <a:solidFill>
                  <a:schemeClr val="bg1"/>
                </a:solidFill>
              </a:defRPr>
            </a:lvl1pPr>
          </a:lstStyle>
          <a:p>
            <a:r>
              <a:rPr lang="en-IE" dirty="0"/>
              <a:t>Data Analytics - Foundation 1.0</a:t>
            </a:r>
          </a:p>
          <a:p>
            <a:endParaRPr lang="en-IE" dirty="0"/>
          </a:p>
        </p:txBody>
      </p:sp>
      <p:sp>
        <p:nvSpPr>
          <p:cNvPr id="9" name="Date Placeholder 3">
            <a:extLst>
              <a:ext uri="{FF2B5EF4-FFF2-40B4-BE49-F238E27FC236}">
                <a16:creationId xmlns:a16="http://schemas.microsoft.com/office/drawing/2014/main" id="{BE001E15-1B72-4841-ADAE-FE4D6AA5424A}"/>
              </a:ext>
            </a:extLst>
          </p:cNvPr>
          <p:cNvSpPr>
            <a:spLocks noGrp="1"/>
          </p:cNvSpPr>
          <p:nvPr>
            <p:ph type="dt" sz="half" idx="10"/>
          </p:nvPr>
        </p:nvSpPr>
        <p:spPr>
          <a:xfrm>
            <a:off x="457200" y="6547625"/>
            <a:ext cx="2133600" cy="365125"/>
          </a:xfrm>
          <a:prstGeom prst="rect">
            <a:avLst/>
          </a:prstGeom>
        </p:spPr>
        <p:txBody>
          <a:bodyPr/>
          <a:lstStyle>
            <a:lvl1pPr>
              <a:defRPr>
                <a:solidFill>
                  <a:schemeClr val="bg1"/>
                </a:solidFill>
              </a:defRPr>
            </a:lvl1pPr>
          </a:lstStyle>
          <a:p>
            <a:fld id="{EFD542F8-8E9F-444F-8043-74D817CD0DF8}" type="datetime1">
              <a:rPr lang="en-IE" smtClean="0"/>
              <a:t>17/04/2019</a:t>
            </a:fld>
            <a:endParaRPr lang="en-IE" dirty="0"/>
          </a:p>
        </p:txBody>
      </p:sp>
      <p:sp>
        <p:nvSpPr>
          <p:cNvPr id="10" name="Slide Number Placeholder 5">
            <a:extLst>
              <a:ext uri="{FF2B5EF4-FFF2-40B4-BE49-F238E27FC236}">
                <a16:creationId xmlns:a16="http://schemas.microsoft.com/office/drawing/2014/main" id="{557254C5-366F-4D6C-B632-1718182ADF2D}"/>
              </a:ext>
            </a:extLst>
          </p:cNvPr>
          <p:cNvSpPr>
            <a:spLocks noGrp="1"/>
          </p:cNvSpPr>
          <p:nvPr>
            <p:ph type="sldNum" sz="quarter" idx="12"/>
          </p:nvPr>
        </p:nvSpPr>
        <p:spPr>
          <a:xfrm>
            <a:off x="6565267" y="6522853"/>
            <a:ext cx="2133600" cy="365125"/>
          </a:xfrm>
          <a:prstGeom prst="rect">
            <a:avLst/>
          </a:prstGeom>
        </p:spPr>
        <p:txBody>
          <a:bodyPr/>
          <a:lstStyle>
            <a:lvl1pPr>
              <a:defRPr>
                <a:solidFill>
                  <a:schemeClr val="bg1"/>
                </a:solidFill>
              </a:defRPr>
            </a:lvl1pPr>
          </a:lstStyle>
          <a:p>
            <a:fld id="{E7DA2C9E-8DC1-45FA-8FC7-CE3EFFF826AE}" type="slidenum">
              <a:rPr lang="en-IE" smtClean="0"/>
              <a:pPr/>
              <a:t>‹#›</a:t>
            </a:fld>
            <a:endParaRPr lang="en-IE" dirty="0"/>
          </a:p>
        </p:txBody>
      </p:sp>
    </p:spTree>
    <p:extLst>
      <p:ext uri="{BB962C8B-B14F-4D97-AF65-F5344CB8AC3E}">
        <p14:creationId xmlns:p14="http://schemas.microsoft.com/office/powerpoint/2010/main" val="2976712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endParaRPr lang="en-IE"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10" name="Footer Placeholder 4">
            <a:extLst>
              <a:ext uri="{FF2B5EF4-FFF2-40B4-BE49-F238E27FC236}">
                <a16:creationId xmlns:a16="http://schemas.microsoft.com/office/drawing/2014/main" id="{BEEA9A92-1A17-4CAE-93CC-43E8685061FD}"/>
              </a:ext>
            </a:extLst>
          </p:cNvPr>
          <p:cNvSpPr>
            <a:spLocks noGrp="1"/>
          </p:cNvSpPr>
          <p:nvPr>
            <p:ph type="ftr" sz="quarter" idx="11"/>
          </p:nvPr>
        </p:nvSpPr>
        <p:spPr>
          <a:xfrm>
            <a:off x="2814646" y="6538912"/>
            <a:ext cx="3528392" cy="365125"/>
          </a:xfrm>
          <a:prstGeom prst="rect">
            <a:avLst/>
          </a:prstGeom>
        </p:spPr>
        <p:txBody>
          <a:bodyPr/>
          <a:lstStyle>
            <a:lvl1pPr>
              <a:defRPr>
                <a:solidFill>
                  <a:schemeClr val="bg1"/>
                </a:solidFill>
              </a:defRPr>
            </a:lvl1pPr>
          </a:lstStyle>
          <a:p>
            <a:r>
              <a:rPr lang="en-IE" dirty="0"/>
              <a:t>Data Analytics - Foundation 1.0</a:t>
            </a:r>
          </a:p>
          <a:p>
            <a:endParaRPr lang="en-IE" dirty="0"/>
          </a:p>
        </p:txBody>
      </p:sp>
      <p:sp>
        <p:nvSpPr>
          <p:cNvPr id="11" name="Date Placeholder 3">
            <a:extLst>
              <a:ext uri="{FF2B5EF4-FFF2-40B4-BE49-F238E27FC236}">
                <a16:creationId xmlns:a16="http://schemas.microsoft.com/office/drawing/2014/main" id="{5C01C462-03B7-4347-9FE7-2141154EA485}"/>
              </a:ext>
            </a:extLst>
          </p:cNvPr>
          <p:cNvSpPr>
            <a:spLocks noGrp="1"/>
          </p:cNvSpPr>
          <p:nvPr>
            <p:ph type="dt" sz="half" idx="10"/>
          </p:nvPr>
        </p:nvSpPr>
        <p:spPr>
          <a:xfrm>
            <a:off x="457200" y="6547625"/>
            <a:ext cx="2133600" cy="365125"/>
          </a:xfrm>
          <a:prstGeom prst="rect">
            <a:avLst/>
          </a:prstGeom>
        </p:spPr>
        <p:txBody>
          <a:bodyPr/>
          <a:lstStyle>
            <a:lvl1pPr>
              <a:defRPr>
                <a:solidFill>
                  <a:schemeClr val="bg1"/>
                </a:solidFill>
              </a:defRPr>
            </a:lvl1pPr>
          </a:lstStyle>
          <a:p>
            <a:fld id="{C549DE3C-A7ED-46B7-8297-CE38377F380D}" type="datetime1">
              <a:rPr lang="en-IE" smtClean="0"/>
              <a:t>17/04/2019</a:t>
            </a:fld>
            <a:endParaRPr lang="en-IE" dirty="0"/>
          </a:p>
        </p:txBody>
      </p:sp>
      <p:sp>
        <p:nvSpPr>
          <p:cNvPr id="12" name="Slide Number Placeholder 5">
            <a:extLst>
              <a:ext uri="{FF2B5EF4-FFF2-40B4-BE49-F238E27FC236}">
                <a16:creationId xmlns:a16="http://schemas.microsoft.com/office/drawing/2014/main" id="{59FF3D0C-37F2-4423-A845-B9DC2C1C93BD}"/>
              </a:ext>
            </a:extLst>
          </p:cNvPr>
          <p:cNvSpPr>
            <a:spLocks noGrp="1"/>
          </p:cNvSpPr>
          <p:nvPr>
            <p:ph type="sldNum" sz="quarter" idx="12"/>
          </p:nvPr>
        </p:nvSpPr>
        <p:spPr>
          <a:xfrm>
            <a:off x="6565267" y="6522853"/>
            <a:ext cx="2133600" cy="365125"/>
          </a:xfrm>
          <a:prstGeom prst="rect">
            <a:avLst/>
          </a:prstGeom>
        </p:spPr>
        <p:txBody>
          <a:bodyPr/>
          <a:lstStyle>
            <a:lvl1pPr>
              <a:defRPr>
                <a:solidFill>
                  <a:schemeClr val="bg1"/>
                </a:solidFill>
              </a:defRPr>
            </a:lvl1pPr>
          </a:lstStyle>
          <a:p>
            <a:fld id="{E7DA2C9E-8DC1-45FA-8FC7-CE3EFFF826AE}" type="slidenum">
              <a:rPr lang="en-IE" smtClean="0"/>
              <a:pPr/>
              <a:t>‹#›</a:t>
            </a:fld>
            <a:endParaRPr lang="en-IE" dirty="0"/>
          </a:p>
        </p:txBody>
      </p:sp>
    </p:spTree>
    <p:extLst>
      <p:ext uri="{BB962C8B-B14F-4D97-AF65-F5344CB8AC3E}">
        <p14:creationId xmlns:p14="http://schemas.microsoft.com/office/powerpoint/2010/main" val="3105342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endParaRPr lang="en-IE" dirty="0"/>
          </a:p>
        </p:txBody>
      </p:sp>
    </p:spTree>
    <p:extLst>
      <p:ext uri="{BB962C8B-B14F-4D97-AF65-F5344CB8AC3E}">
        <p14:creationId xmlns:p14="http://schemas.microsoft.com/office/powerpoint/2010/main" val="400078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0E88EA9-8A7E-40CC-963F-CA8DF4963816}"/>
              </a:ext>
            </a:extLst>
          </p:cNvPr>
          <p:cNvSpPr>
            <a:spLocks noGrp="1"/>
          </p:cNvSpPr>
          <p:nvPr>
            <p:ph type="ftr" sz="quarter" idx="11"/>
          </p:nvPr>
        </p:nvSpPr>
        <p:spPr>
          <a:xfrm>
            <a:off x="2814646" y="6538912"/>
            <a:ext cx="3528392" cy="365125"/>
          </a:xfrm>
          <a:prstGeom prst="rect">
            <a:avLst/>
          </a:prstGeom>
        </p:spPr>
        <p:txBody>
          <a:bodyPr/>
          <a:lstStyle>
            <a:lvl1pPr>
              <a:defRPr>
                <a:solidFill>
                  <a:schemeClr val="bg1"/>
                </a:solidFill>
              </a:defRPr>
            </a:lvl1pPr>
          </a:lstStyle>
          <a:p>
            <a:r>
              <a:rPr lang="en-IE" dirty="0"/>
              <a:t>Data Analytics - Foundation 1.0</a:t>
            </a:r>
          </a:p>
          <a:p>
            <a:endParaRPr lang="en-IE" dirty="0"/>
          </a:p>
        </p:txBody>
      </p:sp>
      <p:sp>
        <p:nvSpPr>
          <p:cNvPr id="6" name="Date Placeholder 3">
            <a:extLst>
              <a:ext uri="{FF2B5EF4-FFF2-40B4-BE49-F238E27FC236}">
                <a16:creationId xmlns:a16="http://schemas.microsoft.com/office/drawing/2014/main" id="{E3A640FC-95B1-4506-8C90-5048D6FBB947}"/>
              </a:ext>
            </a:extLst>
          </p:cNvPr>
          <p:cNvSpPr>
            <a:spLocks noGrp="1"/>
          </p:cNvSpPr>
          <p:nvPr>
            <p:ph type="dt" sz="half" idx="10"/>
          </p:nvPr>
        </p:nvSpPr>
        <p:spPr>
          <a:xfrm>
            <a:off x="457200" y="6547625"/>
            <a:ext cx="2133600" cy="365125"/>
          </a:xfrm>
          <a:prstGeom prst="rect">
            <a:avLst/>
          </a:prstGeom>
        </p:spPr>
        <p:txBody>
          <a:bodyPr/>
          <a:lstStyle>
            <a:lvl1pPr>
              <a:defRPr>
                <a:solidFill>
                  <a:schemeClr val="bg1"/>
                </a:solidFill>
              </a:defRPr>
            </a:lvl1pPr>
          </a:lstStyle>
          <a:p>
            <a:fld id="{EDA732B1-5094-4529-944D-AB479D13DFBD}" type="datetime1">
              <a:rPr lang="en-IE" smtClean="0"/>
              <a:t>17/04/2019</a:t>
            </a:fld>
            <a:endParaRPr lang="en-IE" dirty="0"/>
          </a:p>
        </p:txBody>
      </p:sp>
      <p:sp>
        <p:nvSpPr>
          <p:cNvPr id="7" name="Slide Number Placeholder 5">
            <a:extLst>
              <a:ext uri="{FF2B5EF4-FFF2-40B4-BE49-F238E27FC236}">
                <a16:creationId xmlns:a16="http://schemas.microsoft.com/office/drawing/2014/main" id="{0F0124F7-16A7-4CA1-B85B-EC2A3D4EC8B8}"/>
              </a:ext>
            </a:extLst>
          </p:cNvPr>
          <p:cNvSpPr>
            <a:spLocks noGrp="1"/>
          </p:cNvSpPr>
          <p:nvPr>
            <p:ph type="sldNum" sz="quarter" idx="12"/>
          </p:nvPr>
        </p:nvSpPr>
        <p:spPr>
          <a:xfrm>
            <a:off x="6565267" y="6522853"/>
            <a:ext cx="2133600" cy="365125"/>
          </a:xfrm>
          <a:prstGeom prst="rect">
            <a:avLst/>
          </a:prstGeom>
        </p:spPr>
        <p:txBody>
          <a:bodyPr/>
          <a:lstStyle>
            <a:lvl1pPr>
              <a:defRPr>
                <a:solidFill>
                  <a:schemeClr val="bg1"/>
                </a:solidFill>
              </a:defRPr>
            </a:lvl1pPr>
          </a:lstStyle>
          <a:p>
            <a:fld id="{E7DA2C9E-8DC1-45FA-8FC7-CE3EFFF826AE}" type="slidenum">
              <a:rPr lang="en-IE" smtClean="0"/>
              <a:pPr/>
              <a:t>‹#›</a:t>
            </a:fld>
            <a:endParaRPr lang="en-IE" dirty="0"/>
          </a:p>
        </p:txBody>
      </p:sp>
    </p:spTree>
    <p:extLst>
      <p:ext uri="{BB962C8B-B14F-4D97-AF65-F5344CB8AC3E}">
        <p14:creationId xmlns:p14="http://schemas.microsoft.com/office/powerpoint/2010/main" val="2481176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4">
            <a:extLst>
              <a:ext uri="{FF2B5EF4-FFF2-40B4-BE49-F238E27FC236}">
                <a16:creationId xmlns:a16="http://schemas.microsoft.com/office/drawing/2014/main" id="{AD536E5E-2D6A-4698-A776-44ADDAA4648C}"/>
              </a:ext>
            </a:extLst>
          </p:cNvPr>
          <p:cNvSpPr>
            <a:spLocks noGrp="1"/>
          </p:cNvSpPr>
          <p:nvPr>
            <p:ph type="ftr" sz="quarter" idx="11"/>
          </p:nvPr>
        </p:nvSpPr>
        <p:spPr>
          <a:xfrm>
            <a:off x="2814646" y="6538912"/>
            <a:ext cx="3528392" cy="365125"/>
          </a:xfrm>
          <a:prstGeom prst="rect">
            <a:avLst/>
          </a:prstGeom>
        </p:spPr>
        <p:txBody>
          <a:bodyPr/>
          <a:lstStyle>
            <a:lvl1pPr>
              <a:defRPr>
                <a:solidFill>
                  <a:schemeClr val="bg1"/>
                </a:solidFill>
              </a:defRPr>
            </a:lvl1pPr>
          </a:lstStyle>
          <a:p>
            <a:r>
              <a:rPr lang="en-IE" dirty="0"/>
              <a:t>Data Analytics - Foundation 1.0</a:t>
            </a:r>
          </a:p>
          <a:p>
            <a:endParaRPr lang="en-IE" dirty="0"/>
          </a:p>
        </p:txBody>
      </p:sp>
      <p:sp>
        <p:nvSpPr>
          <p:cNvPr id="9" name="Date Placeholder 3">
            <a:extLst>
              <a:ext uri="{FF2B5EF4-FFF2-40B4-BE49-F238E27FC236}">
                <a16:creationId xmlns:a16="http://schemas.microsoft.com/office/drawing/2014/main" id="{A871A5DC-9908-4CC6-A0A7-B17E3CE0301F}"/>
              </a:ext>
            </a:extLst>
          </p:cNvPr>
          <p:cNvSpPr>
            <a:spLocks noGrp="1"/>
          </p:cNvSpPr>
          <p:nvPr>
            <p:ph type="dt" sz="half" idx="10"/>
          </p:nvPr>
        </p:nvSpPr>
        <p:spPr>
          <a:xfrm>
            <a:off x="457200" y="6547625"/>
            <a:ext cx="2133600" cy="365125"/>
          </a:xfrm>
          <a:prstGeom prst="rect">
            <a:avLst/>
          </a:prstGeom>
        </p:spPr>
        <p:txBody>
          <a:bodyPr/>
          <a:lstStyle>
            <a:lvl1pPr>
              <a:defRPr>
                <a:solidFill>
                  <a:schemeClr val="bg1"/>
                </a:solidFill>
              </a:defRPr>
            </a:lvl1pPr>
          </a:lstStyle>
          <a:p>
            <a:fld id="{6EFADEC8-37BC-4203-90C1-56B4B984E8D3}" type="datetime1">
              <a:rPr lang="en-IE" smtClean="0"/>
              <a:t>17/04/2019</a:t>
            </a:fld>
            <a:endParaRPr lang="en-IE" dirty="0"/>
          </a:p>
        </p:txBody>
      </p:sp>
      <p:sp>
        <p:nvSpPr>
          <p:cNvPr id="10" name="Slide Number Placeholder 5">
            <a:extLst>
              <a:ext uri="{FF2B5EF4-FFF2-40B4-BE49-F238E27FC236}">
                <a16:creationId xmlns:a16="http://schemas.microsoft.com/office/drawing/2014/main" id="{A2DDEF76-DFA4-44CE-9819-18C5512D0323}"/>
              </a:ext>
            </a:extLst>
          </p:cNvPr>
          <p:cNvSpPr>
            <a:spLocks noGrp="1"/>
          </p:cNvSpPr>
          <p:nvPr>
            <p:ph type="sldNum" sz="quarter" idx="12"/>
          </p:nvPr>
        </p:nvSpPr>
        <p:spPr>
          <a:xfrm>
            <a:off x="6565267" y="6522853"/>
            <a:ext cx="2133600" cy="365125"/>
          </a:xfrm>
          <a:prstGeom prst="rect">
            <a:avLst/>
          </a:prstGeom>
        </p:spPr>
        <p:txBody>
          <a:bodyPr/>
          <a:lstStyle>
            <a:lvl1pPr>
              <a:defRPr>
                <a:solidFill>
                  <a:schemeClr val="bg1"/>
                </a:solidFill>
              </a:defRPr>
            </a:lvl1pPr>
          </a:lstStyle>
          <a:p>
            <a:fld id="{E7DA2C9E-8DC1-45FA-8FC7-CE3EFFF826AE}" type="slidenum">
              <a:rPr lang="en-IE" smtClean="0"/>
              <a:pPr/>
              <a:t>‹#›</a:t>
            </a:fld>
            <a:endParaRPr lang="en-IE" dirty="0"/>
          </a:p>
        </p:txBody>
      </p:sp>
    </p:spTree>
    <p:extLst>
      <p:ext uri="{BB962C8B-B14F-4D97-AF65-F5344CB8AC3E}">
        <p14:creationId xmlns:p14="http://schemas.microsoft.com/office/powerpoint/2010/main" val="67638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520" y="274638"/>
            <a:ext cx="8229600" cy="1143000"/>
          </a:xfrm>
          <a:prstGeom prst="rect">
            <a:avLst/>
          </a:prstGeom>
        </p:spPr>
        <p:txBody>
          <a:bodyPr vert="horz" lIns="91440" tIns="45720" rIns="91440" bIns="45720" rtlCol="0" anchor="ctr">
            <a:normAutofit/>
          </a:bodyPr>
          <a:lstStyle/>
          <a:p>
            <a:r>
              <a:rPr lang="en-IE" sz="3200" b="1" dirty="0">
                <a:solidFill>
                  <a:srgbClr val="00B0F0"/>
                </a:solidFill>
                <a:latin typeface="Arial" pitchFamily="34" charset="0"/>
                <a:cs typeface="Arial" pitchFamily="34" charset="0"/>
              </a:rPr>
              <a:t>Title Here</a:t>
            </a:r>
          </a:p>
        </p:txBody>
      </p:sp>
      <p:sp>
        <p:nvSpPr>
          <p:cNvPr id="3" name="Text Placeholder 2"/>
          <p:cNvSpPr>
            <a:spLocks noGrp="1"/>
          </p:cNvSpPr>
          <p:nvPr>
            <p:ph type="body" idx="1"/>
          </p:nvPr>
        </p:nvSpPr>
        <p:spPr>
          <a:xfrm>
            <a:off x="251520" y="1600201"/>
            <a:ext cx="8495246" cy="3917032"/>
          </a:xfrm>
          <a:prstGeom prst="rect">
            <a:avLst/>
          </a:prstGeom>
        </p:spPr>
        <p:txBody>
          <a:bodyPr vert="horz" lIns="91440" tIns="45720" rIns="91440" bIns="45720" rtlCol="0">
            <a:normAutofit/>
          </a:bodyPr>
          <a:lstStyle/>
          <a:p>
            <a:pPr lvl="0"/>
            <a:r>
              <a:rPr lang="en-US" dirty="0"/>
              <a:t>Text</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4" name="Rectangle 3">
            <a:extLst>
              <a:ext uri="{FF2B5EF4-FFF2-40B4-BE49-F238E27FC236}">
                <a16:creationId xmlns:a16="http://schemas.microsoft.com/office/drawing/2014/main" id="{58D2C15C-4D92-4819-B153-4D5D48380FF3}"/>
              </a:ext>
            </a:extLst>
          </p:cNvPr>
          <p:cNvSpPr/>
          <p:nvPr userDrawn="1"/>
        </p:nvSpPr>
        <p:spPr>
          <a:xfrm>
            <a:off x="323091" y="6609600"/>
            <a:ext cx="8431200" cy="248400"/>
          </a:xfrm>
          <a:prstGeom prst="rect">
            <a:avLst/>
          </a:prstGeom>
          <a:solidFill>
            <a:srgbClr val="003C71"/>
          </a:solidFill>
          <a:ln>
            <a:solidFill>
              <a:srgbClr val="003C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832789655"/>
      </p:ext>
    </p:extLst>
  </p:cSld>
  <p:clrMap bg1="lt1" tx1="dk1" bg2="lt2" tx2="dk2" accent1="accent1" accent2="accent2" accent3="accent3" accent4="accent4" accent5="accent5" accent6="accent6" hlink="hlink" folHlink="folHlink"/>
  <p:sldLayoutIdLst>
    <p:sldLayoutId id="2147483674" r:id="rId1"/>
    <p:sldLayoutId id="2147483673"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dt="0"/>
  <p:txStyles>
    <p:titleStyle>
      <a:lvl1pPr algn="l" defTabSz="914400" rtl="0" eaLnBrk="1" latinLnBrk="0" hangingPunct="1">
        <a:spcBef>
          <a:spcPct val="0"/>
        </a:spcBef>
        <a:buNone/>
        <a:defRPr sz="3200" b="0" i="0" kern="1200">
          <a:solidFill>
            <a:srgbClr val="003C7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4.emf"/><Relationship Id="rId4" Type="http://schemas.openxmlformats.org/officeDocument/2006/relationships/image" Target="../media/image23.emf"/></Relationships>
</file>

<file path=ppt/slides/_rels/slide1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7.sv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7.svg"/></Relationships>
</file>

<file path=ppt/slides/_rels/slide1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png"/><Relationship Id="rId7" Type="http://schemas.openxmlformats.org/officeDocument/2006/relationships/diagramColors" Target="../diagrams/colors2.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8.png"/><Relationship Id="rId7" Type="http://schemas.openxmlformats.org/officeDocument/2006/relationships/diagramColors" Target="../diagrams/colors3.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8.png"/><Relationship Id="rId7" Type="http://schemas.openxmlformats.org/officeDocument/2006/relationships/diagramColors" Target="../diagrams/colors4.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svg"/><Relationship Id="rId3" Type="http://schemas.openxmlformats.org/officeDocument/2006/relationships/image" Target="../media/image8.png"/><Relationship Id="rId7" Type="http://schemas.openxmlformats.org/officeDocument/2006/relationships/image" Target="../media/image39.svg"/><Relationship Id="rId12"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8.png"/><Relationship Id="rId11" Type="http://schemas.openxmlformats.org/officeDocument/2006/relationships/image" Target="../media/image43.svg"/><Relationship Id="rId5" Type="http://schemas.openxmlformats.org/officeDocument/2006/relationships/image" Target="../media/image37.svg"/><Relationship Id="rId15" Type="http://schemas.openxmlformats.org/officeDocument/2006/relationships/image" Target="../media/image47.sv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svg"/><Relationship Id="rId1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1.sv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50.png"/><Relationship Id="rId5" Type="http://schemas.openxmlformats.org/officeDocument/2006/relationships/image" Target="../media/image49.svg"/><Relationship Id="rId4" Type="http://schemas.openxmlformats.org/officeDocument/2006/relationships/image" Target="../media/image48.png"/></Relationships>
</file>

<file path=ppt/slides/_rels/slide1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8.png"/><Relationship Id="rId7" Type="http://schemas.openxmlformats.org/officeDocument/2006/relationships/image" Target="../media/image55.sv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54.png"/><Relationship Id="rId11" Type="http://schemas.openxmlformats.org/officeDocument/2006/relationships/image" Target="../media/image51.svg"/><Relationship Id="rId5" Type="http://schemas.openxmlformats.org/officeDocument/2006/relationships/image" Target="../media/image53.svg"/><Relationship Id="rId10" Type="http://schemas.openxmlformats.org/officeDocument/2006/relationships/image" Target="../media/image50.png"/><Relationship Id="rId4" Type="http://schemas.openxmlformats.org/officeDocument/2006/relationships/image" Target="../media/image52.png"/><Relationship Id="rId9" Type="http://schemas.openxmlformats.org/officeDocument/2006/relationships/image" Target="../media/image49.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61.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6.sv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65.png"/><Relationship Id="rId5" Type="http://schemas.openxmlformats.org/officeDocument/2006/relationships/image" Target="../media/image61.svg"/><Relationship Id="rId4" Type="http://schemas.openxmlformats.org/officeDocument/2006/relationships/image" Target="../media/image64.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7.sv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7.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7.sv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67.png"/><Relationship Id="rId4" Type="http://schemas.openxmlformats.org/officeDocument/2006/relationships/image" Target="../media/image27.sv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7.svg"/></Relationships>
</file>

<file path=ppt/slides/_rels/slide33.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26.png"/><Relationship Id="rId7" Type="http://schemas.openxmlformats.org/officeDocument/2006/relationships/image" Target="../media/image65.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61.svg"/><Relationship Id="rId5" Type="http://schemas.openxmlformats.org/officeDocument/2006/relationships/image" Target="../media/image64.png"/><Relationship Id="rId4" Type="http://schemas.openxmlformats.org/officeDocument/2006/relationships/image" Target="../media/image27.sv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7.sv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27.svg"/></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6.svg"/><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image" Target="../media/image65.png"/><Relationship Id="rId5" Type="http://schemas.openxmlformats.org/officeDocument/2006/relationships/image" Target="../media/image61.svg"/><Relationship Id="rId4" Type="http://schemas.openxmlformats.org/officeDocument/2006/relationships/image" Target="../media/image64.png"/></Relationships>
</file>

<file path=ppt/slides/_rels/slide37.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66.sv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65.png"/><Relationship Id="rId5" Type="http://schemas.openxmlformats.org/officeDocument/2006/relationships/image" Target="../media/image61.svg"/><Relationship Id="rId4" Type="http://schemas.openxmlformats.org/officeDocument/2006/relationships/image" Target="../media/image64.png"/></Relationships>
</file>

<file path=ppt/slides/_rels/slide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69.png"/></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70.pn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7.svg"/></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27.svg"/></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27.svg"/></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27.svg"/></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27.sv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27.svg"/></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27.svg"/></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27.svg"/></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27.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66.svg"/><Relationship Id="rId2" Type="http://schemas.openxmlformats.org/officeDocument/2006/relationships/notesSlide" Target="../notesSlides/notesSlide49.xml"/><Relationship Id="rId1" Type="http://schemas.openxmlformats.org/officeDocument/2006/relationships/slideLayout" Target="../slideLayouts/slideLayout3.xml"/><Relationship Id="rId6" Type="http://schemas.openxmlformats.org/officeDocument/2006/relationships/image" Target="../media/image65.png"/><Relationship Id="rId5" Type="http://schemas.openxmlformats.org/officeDocument/2006/relationships/image" Target="../media/image61.svg"/><Relationship Id="rId4" Type="http://schemas.openxmlformats.org/officeDocument/2006/relationships/image" Target="../media/image64.png"/></Relationships>
</file>

<file path=ppt/slides/_rels/slide5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1.xml"/><Relationship Id="rId1" Type="http://schemas.openxmlformats.org/officeDocument/2006/relationships/slideLayout" Target="../slideLayouts/slideLayout3.xml"/><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slides/_rels/slide5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2.xml"/><Relationship Id="rId1" Type="http://schemas.openxmlformats.org/officeDocument/2006/relationships/slideLayout" Target="../slideLayouts/slideLayout3.xml"/><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61.sv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5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73.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4C7A2BD-8BB9-8945-AC73-6E19542FDB3B}"/>
              </a:ext>
            </a:extLst>
          </p:cNvPr>
          <p:cNvSpPr>
            <a:spLocks noGrp="1"/>
          </p:cNvSpPr>
          <p:nvPr>
            <p:ph type="ctrTitle"/>
          </p:nvPr>
        </p:nvSpPr>
        <p:spPr/>
        <p:txBody>
          <a:bodyPr>
            <a:normAutofit fontScale="90000"/>
          </a:bodyPr>
          <a:lstStyle/>
          <a:p>
            <a:r>
              <a:rPr lang="en-IE" sz="2400" dirty="0"/>
              <a:t>ICDL Data Analytics - Foundation</a:t>
            </a:r>
            <a:br>
              <a:rPr lang="en-IE" sz="2400" dirty="0"/>
            </a:br>
            <a:r>
              <a:rPr lang="en-IE" sz="2400" dirty="0"/>
              <a:t>Syllabus 1.0</a:t>
            </a:r>
            <a:br>
              <a:rPr lang="en-IE" sz="2400" dirty="0"/>
            </a:br>
            <a:r>
              <a:rPr lang="en-IE" sz="2400" dirty="0"/>
              <a:t>Training</a:t>
            </a:r>
            <a:br>
              <a:rPr lang="en-IE" sz="2400" dirty="0"/>
            </a:br>
            <a:r>
              <a:rPr lang="en-IE" sz="2400" dirty="0"/>
              <a:t>MS Excel 2016 and MS Power BI</a:t>
            </a:r>
            <a:br>
              <a:rPr lang="en-IE" sz="1100" dirty="0"/>
            </a:br>
            <a:endParaRPr lang="en-US" dirty="0"/>
          </a:p>
        </p:txBody>
      </p:sp>
      <p:sp>
        <p:nvSpPr>
          <p:cNvPr id="9" name="Subtitle 8">
            <a:extLst>
              <a:ext uri="{FF2B5EF4-FFF2-40B4-BE49-F238E27FC236}">
                <a16:creationId xmlns:a16="http://schemas.microsoft.com/office/drawing/2014/main" id="{8C7A6562-A02D-4340-9E32-711D3D4EB016}"/>
              </a:ext>
            </a:extLst>
          </p:cNvPr>
          <p:cNvSpPr>
            <a:spLocks noGrp="1"/>
          </p:cNvSpPr>
          <p:nvPr>
            <p:ph type="subTitle" idx="1"/>
          </p:nvPr>
        </p:nvSpPr>
        <p:spPr/>
        <p:txBody>
          <a:bodyPr/>
          <a:lstStyle/>
          <a:p>
            <a:r>
              <a:rPr lang="en-IE" sz="1600" b="1" dirty="0"/>
              <a:t>1 – Concepts and Statistical Analysis</a:t>
            </a:r>
          </a:p>
          <a:p>
            <a:r>
              <a:rPr lang="en-IE" sz="1600" b="1" dirty="0"/>
              <a:t>Lessons 1-2</a:t>
            </a:r>
          </a:p>
          <a:p>
            <a:endParaRPr lang="en-IE" sz="1600" b="1" dirty="0"/>
          </a:p>
          <a:p>
            <a:r>
              <a:rPr lang="en-IE" sz="1600" b="1" dirty="0"/>
              <a:t>&lt;Name of presenter&gt;</a:t>
            </a:r>
          </a:p>
          <a:p>
            <a:endParaRPr lang="en-US" dirty="0"/>
          </a:p>
        </p:txBody>
      </p:sp>
    </p:spTree>
    <p:extLst>
      <p:ext uri="{BB962C8B-B14F-4D97-AF65-F5344CB8AC3E}">
        <p14:creationId xmlns:p14="http://schemas.microsoft.com/office/powerpoint/2010/main" val="1185017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64000" y="1188000"/>
            <a:ext cx="7762528"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T</a:t>
            </a:r>
            <a:r>
              <a:rPr lang="en-GB" sz="2000" b="1" dirty="0">
                <a:solidFill>
                  <a:srgbClr val="009FE9"/>
                </a:solidFill>
              </a:rPr>
              <a:t>he main types of data analytics.</a:t>
            </a:r>
            <a:endParaRPr lang="en-IE" sz="2000" b="1" dirty="0">
              <a:solidFill>
                <a:srgbClr val="009FE9"/>
              </a:solidFill>
            </a:endParaRPr>
          </a:p>
          <a:p>
            <a:pPr marL="0" indent="0">
              <a:buNone/>
            </a:pPr>
            <a:endParaRPr lang="en-IE" sz="2000" b="1" dirty="0"/>
          </a:p>
          <a:p>
            <a:pPr marL="0" indent="0">
              <a:lnSpc>
                <a:spcPct val="107000"/>
              </a:lnSpc>
              <a:spcAft>
                <a:spcPts val="800"/>
              </a:spcAft>
              <a:buNone/>
              <a:tabLst>
                <a:tab pos="640080" algn="l"/>
                <a:tab pos="914400" algn="l"/>
                <a:tab pos="1371600" algn="l"/>
                <a:tab pos="1828800" algn="l"/>
                <a:tab pos="2286000" algn="l"/>
                <a:tab pos="2743200" algn="l"/>
              </a:tabLst>
            </a:pPr>
            <a:r>
              <a:rPr lang="en-IE" sz="2000" b="1" dirty="0">
                <a:ea typeface="Calibri" panose="020F0502020204030204" pitchFamily="34" charset="0"/>
                <a:cs typeface="Times New Roman" panose="02020603050405020304" pitchFamily="18" charset="0"/>
              </a:rPr>
              <a:t>Two Broad Categories of Data Analytics:</a:t>
            </a: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lvl="0"/>
            <a:endParaRPr lang="en-IE" dirty="0"/>
          </a:p>
          <a:p>
            <a:pPr>
              <a:buFont typeface="+mj-lt"/>
              <a:buAutoNum type="arabicPeriod"/>
            </a:pPr>
            <a:endParaRPr lang="en-IE" sz="2000" dirty="0"/>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60000"/>
            <a:ext cx="590400" cy="590400"/>
          </a:xfrm>
          <a:prstGeom prst="rect">
            <a:avLst/>
          </a:prstGeom>
          <a:noFill/>
          <a:ln>
            <a:noFill/>
          </a:ln>
        </p:spPr>
      </p:pic>
      <p:sp>
        <p:nvSpPr>
          <p:cNvPr id="2" name="Footer Placeholder 1">
            <a:extLst>
              <a:ext uri="{FF2B5EF4-FFF2-40B4-BE49-F238E27FC236}">
                <a16:creationId xmlns:a16="http://schemas.microsoft.com/office/drawing/2014/main" id="{C555132E-80F6-42A4-8C2B-534007C9B4AD}"/>
              </a:ext>
            </a:extLst>
          </p:cNvPr>
          <p:cNvSpPr>
            <a:spLocks noGrp="1"/>
          </p:cNvSpPr>
          <p:nvPr>
            <p:ph type="ftr" sz="quarter" idx="11"/>
          </p:nvPr>
        </p:nvSpPr>
        <p:spPr>
          <a:xfrm>
            <a:off x="2814646" y="6538912"/>
            <a:ext cx="3528392" cy="365125"/>
          </a:xfrm>
        </p:spPr>
        <p:txBody>
          <a:bodyPr/>
          <a:lstStyle/>
          <a:p>
            <a:r>
              <a:rPr lang="en-IE" dirty="0"/>
              <a:t>Data Analytics - Foundation 1.0 </a:t>
            </a:r>
          </a:p>
        </p:txBody>
      </p:sp>
      <p:sp>
        <p:nvSpPr>
          <p:cNvPr id="10" name="Title 1">
            <a:extLst>
              <a:ext uri="{FF2B5EF4-FFF2-40B4-BE49-F238E27FC236}">
                <a16:creationId xmlns:a16="http://schemas.microsoft.com/office/drawing/2014/main" id="{DD007ECB-B3CC-4A39-BD7C-B23C5997AA11}"/>
              </a:ext>
            </a:extLst>
          </p:cNvPr>
          <p:cNvSpPr>
            <a:spLocks noGrp="1"/>
          </p:cNvSpPr>
          <p:nvPr>
            <p:ph type="title"/>
          </p:nvPr>
        </p:nvSpPr>
        <p:spPr>
          <a:xfrm>
            <a:off x="0" y="0"/>
            <a:ext cx="9108504" cy="1143000"/>
          </a:xfrm>
        </p:spPr>
        <p:txBody>
          <a:bodyPr/>
          <a:lstStyle/>
          <a:p>
            <a:r>
              <a:rPr lang="en-IE" dirty="0"/>
              <a:t> 1 - Key Concepts</a:t>
            </a:r>
          </a:p>
        </p:txBody>
      </p:sp>
      <p:graphicFrame>
        <p:nvGraphicFramePr>
          <p:cNvPr id="7" name="Table 6">
            <a:extLst>
              <a:ext uri="{FF2B5EF4-FFF2-40B4-BE49-F238E27FC236}">
                <a16:creationId xmlns:a16="http://schemas.microsoft.com/office/drawing/2014/main" id="{74042053-AA19-441B-AFE8-3FB35E78DBC9}"/>
              </a:ext>
            </a:extLst>
          </p:cNvPr>
          <p:cNvGraphicFramePr>
            <a:graphicFrameLocks noGrp="1"/>
          </p:cNvGraphicFramePr>
          <p:nvPr>
            <p:extLst>
              <p:ext uri="{D42A27DB-BD31-4B8C-83A1-F6EECF244321}">
                <p14:modId xmlns:p14="http://schemas.microsoft.com/office/powerpoint/2010/main" val="438764631"/>
              </p:ext>
            </p:extLst>
          </p:nvPr>
        </p:nvGraphicFramePr>
        <p:xfrm>
          <a:off x="395536" y="2492897"/>
          <a:ext cx="8568952" cy="4100627"/>
        </p:xfrm>
        <a:graphic>
          <a:graphicData uri="http://schemas.openxmlformats.org/drawingml/2006/table">
            <a:tbl>
              <a:tblPr firstRow="1" firstCol="1">
                <a:tableStyleId>{5C22544A-7EE6-4342-B048-85BDC9FD1C3A}</a:tableStyleId>
              </a:tblPr>
              <a:tblGrid>
                <a:gridCol w="1740718">
                  <a:extLst>
                    <a:ext uri="{9D8B030D-6E8A-4147-A177-3AD203B41FA5}">
                      <a16:colId xmlns:a16="http://schemas.microsoft.com/office/drawing/2014/main" val="1322238990"/>
                    </a:ext>
                  </a:extLst>
                </a:gridCol>
                <a:gridCol w="3379753">
                  <a:extLst>
                    <a:ext uri="{9D8B030D-6E8A-4147-A177-3AD203B41FA5}">
                      <a16:colId xmlns:a16="http://schemas.microsoft.com/office/drawing/2014/main" val="647775128"/>
                    </a:ext>
                  </a:extLst>
                </a:gridCol>
                <a:gridCol w="3448481">
                  <a:extLst>
                    <a:ext uri="{9D8B030D-6E8A-4147-A177-3AD203B41FA5}">
                      <a16:colId xmlns:a16="http://schemas.microsoft.com/office/drawing/2014/main" val="3709476469"/>
                    </a:ext>
                  </a:extLst>
                </a:gridCol>
              </a:tblGrid>
              <a:tr h="762500">
                <a:tc>
                  <a:txBody>
                    <a:bodyPr/>
                    <a:lstStyle/>
                    <a:p>
                      <a:pPr algn="l"/>
                      <a:endParaRPr lang="en-IE"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000" dirty="0"/>
                        <a:t>1.Quantitative Analytics</a:t>
                      </a:r>
                      <a:endParaRPr lang="en-IE" sz="2000" b="1" dirty="0">
                        <a:solidFill>
                          <a:srgbClr val="00B0F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000" dirty="0"/>
                        <a:t>2.Qualitative Analytics</a:t>
                      </a:r>
                      <a:endParaRPr lang="en-IE" sz="2000" b="1" dirty="0">
                        <a:solidFill>
                          <a:srgbClr val="00B0F0"/>
                        </a:solidFill>
                      </a:endParaRPr>
                    </a:p>
                  </a:txBody>
                  <a:tcPr/>
                </a:tc>
                <a:extLst>
                  <a:ext uri="{0D108BD9-81ED-4DB2-BD59-A6C34878D82A}">
                    <a16:rowId xmlns:a16="http://schemas.microsoft.com/office/drawing/2014/main" val="4216445981"/>
                  </a:ext>
                </a:extLst>
              </a:tr>
              <a:tr h="15608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t>1.Types of Information Analysed</a:t>
                      </a:r>
                      <a:endParaRPr lang="en-GB"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t>Can be measured and written with numbers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t>For example: profits, costs, sales.</a:t>
                      </a:r>
                    </a:p>
                    <a:p>
                      <a:pPr algn="l"/>
                      <a:endParaRPr lang="en-IE"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t>Can’t be easily measured or expressed as numbers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t>For example: attitudes, opinions</a:t>
                      </a:r>
                    </a:p>
                    <a:p>
                      <a:pPr algn="l"/>
                      <a:endParaRPr lang="en-IE" sz="2000" dirty="0"/>
                    </a:p>
                  </a:txBody>
                  <a:tcPr/>
                </a:tc>
                <a:extLst>
                  <a:ext uri="{0D108BD9-81ED-4DB2-BD59-A6C34878D82A}">
                    <a16:rowId xmlns:a16="http://schemas.microsoft.com/office/drawing/2014/main" val="1864649260"/>
                  </a:ext>
                </a:extLst>
              </a:tr>
              <a:tr h="1016668">
                <a:tc>
                  <a:txBody>
                    <a:bodyPr/>
                    <a:lstStyle/>
                    <a:p>
                      <a:pPr algn="l"/>
                      <a:r>
                        <a:rPr lang="en-GB" sz="2000" dirty="0"/>
                        <a:t>2. Data Gathering Techniques</a:t>
                      </a:r>
                      <a:endParaRPr lang="en-IE"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t>Structured e.g. surveys, polls</a:t>
                      </a:r>
                      <a:endParaRPr lang="en-IE"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t>Semi/Unstructured e.g. focus groups, interviews</a:t>
                      </a:r>
                      <a:endParaRPr lang="en-IE" sz="2000" dirty="0"/>
                    </a:p>
                  </a:txBody>
                  <a:tcPr/>
                </a:tc>
                <a:extLst>
                  <a:ext uri="{0D108BD9-81ED-4DB2-BD59-A6C34878D82A}">
                    <a16:rowId xmlns:a16="http://schemas.microsoft.com/office/drawing/2014/main" val="1148966999"/>
                  </a:ext>
                </a:extLst>
              </a:tr>
              <a:tr h="7060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t>3. Results</a:t>
                      </a:r>
                      <a:endParaRPr lang="en-GB"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t>Objective</a:t>
                      </a:r>
                      <a:endParaRPr lang="en-IE"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t>Subjective </a:t>
                      </a:r>
                      <a:endParaRPr lang="en-IE" sz="2000" dirty="0"/>
                    </a:p>
                  </a:txBody>
                  <a:tcPr/>
                </a:tc>
                <a:extLst>
                  <a:ext uri="{0D108BD9-81ED-4DB2-BD59-A6C34878D82A}">
                    <a16:rowId xmlns:a16="http://schemas.microsoft.com/office/drawing/2014/main" val="2178746140"/>
                  </a:ext>
                </a:extLst>
              </a:tr>
            </a:tbl>
          </a:graphicData>
        </a:graphic>
      </p:graphicFrame>
      <p:pic>
        <p:nvPicPr>
          <p:cNvPr id="12" name="Picture 11">
            <a:extLst>
              <a:ext uri="{FF2B5EF4-FFF2-40B4-BE49-F238E27FC236}">
                <a16:creationId xmlns:a16="http://schemas.microsoft.com/office/drawing/2014/main" id="{0B6A3588-7A22-495D-8576-E21948CDB3FA}"/>
              </a:ext>
            </a:extLst>
          </p:cNvPr>
          <p:cNvPicPr>
            <a:picLocks noChangeAspect="1"/>
          </p:cNvPicPr>
          <p:nvPr/>
        </p:nvPicPr>
        <p:blipFill rotWithShape="1">
          <a:blip r:embed="rId4"/>
          <a:srcRect l="20930" r="29070" b="8105"/>
          <a:stretch/>
        </p:blipFill>
        <p:spPr>
          <a:xfrm>
            <a:off x="3152275" y="4120361"/>
            <a:ext cx="2017050" cy="831396"/>
          </a:xfrm>
          <a:prstGeom prst="rect">
            <a:avLst/>
          </a:prstGeom>
        </p:spPr>
      </p:pic>
      <p:pic>
        <p:nvPicPr>
          <p:cNvPr id="13" name="Picture 12">
            <a:extLst>
              <a:ext uri="{FF2B5EF4-FFF2-40B4-BE49-F238E27FC236}">
                <a16:creationId xmlns:a16="http://schemas.microsoft.com/office/drawing/2014/main" id="{5D79829F-6619-4887-9EC4-24CE7E6DF623}"/>
              </a:ext>
            </a:extLst>
          </p:cNvPr>
          <p:cNvPicPr>
            <a:picLocks noChangeAspect="1"/>
          </p:cNvPicPr>
          <p:nvPr/>
        </p:nvPicPr>
        <p:blipFill rotWithShape="1">
          <a:blip r:embed="rId5"/>
          <a:srcRect l="17996" r="30288" b="4743"/>
          <a:stretch/>
        </p:blipFill>
        <p:spPr>
          <a:xfrm>
            <a:off x="6497715" y="4212023"/>
            <a:ext cx="2488853" cy="648072"/>
          </a:xfrm>
          <a:prstGeom prst="rect">
            <a:avLst/>
          </a:prstGeom>
        </p:spPr>
      </p:pic>
    </p:spTree>
    <p:extLst>
      <p:ext uri="{BB962C8B-B14F-4D97-AF65-F5344CB8AC3E}">
        <p14:creationId xmlns:p14="http://schemas.microsoft.com/office/powerpoint/2010/main" val="2451697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6E7CE69-6E9D-4FA2-852F-323FE0E1A0C0}"/>
              </a:ext>
            </a:extLst>
          </p:cNvPr>
          <p:cNvPicPr/>
          <p:nvPr/>
        </p:nvPicPr>
        <p:blipFill rotWithShape="1">
          <a:blip r:embed="rId3" cstate="print">
            <a:extLst>
              <a:ext uri="{28A0092B-C50C-407E-A947-70E740481C1C}">
                <a14:useLocalDpi xmlns:a14="http://schemas.microsoft.com/office/drawing/2010/main" val="0"/>
              </a:ext>
            </a:extLst>
          </a:blip>
          <a:srcRect l="8598" t="13526" r="13535" b="4149"/>
          <a:stretch/>
        </p:blipFill>
        <p:spPr bwMode="auto">
          <a:xfrm>
            <a:off x="22501" y="2589329"/>
            <a:ext cx="9144000" cy="2736304"/>
          </a:xfrm>
          <a:prstGeom prst="rect">
            <a:avLst/>
          </a:prstGeom>
          <a:noFill/>
          <a:ln>
            <a:noFill/>
          </a:ln>
          <a:extLst>
            <a:ext uri="{53640926-AAD7-44D8-BBD7-CCE9431645EC}">
              <a14:shadowObscured xmlns:a14="http://schemas.microsoft.com/office/drawing/2010/main"/>
            </a:ext>
          </a:extLst>
        </p:spPr>
      </p:pic>
      <p:sp>
        <p:nvSpPr>
          <p:cNvPr id="9" name="Title 1">
            <a:extLst>
              <a:ext uri="{FF2B5EF4-FFF2-40B4-BE49-F238E27FC236}">
                <a16:creationId xmlns:a16="http://schemas.microsoft.com/office/drawing/2014/main" id="{637C1F57-112A-4237-B969-85A01E88A7A5}"/>
              </a:ext>
            </a:extLst>
          </p:cNvPr>
          <p:cNvSpPr>
            <a:spLocks noGrp="1"/>
          </p:cNvSpPr>
          <p:nvPr>
            <p:ph type="title"/>
          </p:nvPr>
        </p:nvSpPr>
        <p:spPr>
          <a:xfrm>
            <a:off x="0" y="0"/>
            <a:ext cx="9108504" cy="1143000"/>
          </a:xfrm>
        </p:spPr>
        <p:txBody>
          <a:bodyPr/>
          <a:lstStyle/>
          <a:p>
            <a:r>
              <a:rPr lang="en-IE" dirty="0"/>
              <a:t> 1 - Key Concepts</a:t>
            </a:r>
          </a:p>
        </p:txBody>
      </p:sp>
      <p:sp>
        <p:nvSpPr>
          <p:cNvPr id="3" name="Footer Placeholder 2">
            <a:extLst>
              <a:ext uri="{FF2B5EF4-FFF2-40B4-BE49-F238E27FC236}">
                <a16:creationId xmlns:a16="http://schemas.microsoft.com/office/drawing/2014/main" id="{E8FB5EC2-1E5B-4C86-8919-257140C0BFF0}"/>
              </a:ext>
            </a:extLst>
          </p:cNvPr>
          <p:cNvSpPr>
            <a:spLocks noGrp="1"/>
          </p:cNvSpPr>
          <p:nvPr>
            <p:ph type="ftr" sz="quarter" idx="11"/>
          </p:nvPr>
        </p:nvSpPr>
        <p:spPr/>
        <p:txBody>
          <a:bodyPr/>
          <a:lstStyle/>
          <a:p>
            <a:r>
              <a:rPr lang="en-IE" dirty="0"/>
              <a:t>Data Analytics - Foundation 1.0</a:t>
            </a:r>
          </a:p>
          <a:p>
            <a:endParaRPr lang="en-IE" dirty="0"/>
          </a:p>
        </p:txBody>
      </p:sp>
      <p:sp>
        <p:nvSpPr>
          <p:cNvPr id="8" name="Content Placeholder 3">
            <a:extLst>
              <a:ext uri="{FF2B5EF4-FFF2-40B4-BE49-F238E27FC236}">
                <a16:creationId xmlns:a16="http://schemas.microsoft.com/office/drawing/2014/main" id="{1D1B3288-AB2B-426F-92B4-B52C98D80331}"/>
              </a:ext>
            </a:extLst>
          </p:cNvPr>
          <p:cNvSpPr txBox="1">
            <a:spLocks/>
          </p:cNvSpPr>
          <p:nvPr/>
        </p:nvSpPr>
        <p:spPr>
          <a:xfrm>
            <a:off x="864000" y="1188000"/>
            <a:ext cx="7762528"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T</a:t>
            </a:r>
            <a:r>
              <a:rPr lang="en-GB" sz="2000" b="1" dirty="0">
                <a:solidFill>
                  <a:srgbClr val="009FE9"/>
                </a:solidFill>
              </a:rPr>
              <a:t>he main types of data analytics.</a:t>
            </a:r>
            <a:endParaRPr lang="en-IE" sz="2000" b="1" dirty="0">
              <a:solidFill>
                <a:srgbClr val="009FE9"/>
              </a:solidFill>
            </a:endParaRPr>
          </a:p>
          <a:p>
            <a:pPr marL="0" indent="0">
              <a:buNone/>
            </a:pPr>
            <a:endParaRPr lang="en-IE" sz="2000" b="1" dirty="0"/>
          </a:p>
          <a:p>
            <a:pPr marL="0" indent="0">
              <a:lnSpc>
                <a:spcPct val="107000"/>
              </a:lnSpc>
              <a:spcAft>
                <a:spcPts val="800"/>
              </a:spcAft>
              <a:buNone/>
              <a:tabLst>
                <a:tab pos="640080" algn="l"/>
                <a:tab pos="914400" algn="l"/>
                <a:tab pos="1371600" algn="l"/>
                <a:tab pos="1828800" algn="l"/>
                <a:tab pos="2286000" algn="l"/>
                <a:tab pos="2743200" algn="l"/>
              </a:tabLst>
            </a:pPr>
            <a:r>
              <a:rPr lang="en-IE" sz="2000" b="1" dirty="0">
                <a:ea typeface="Calibri" panose="020F0502020204030204" pitchFamily="34" charset="0"/>
                <a:cs typeface="Times New Roman" panose="02020603050405020304" pitchFamily="18" charset="0"/>
              </a:rPr>
              <a:t>Four Main Types of Data Analytics:</a:t>
            </a: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lvl="0"/>
            <a:endParaRPr lang="en-IE" dirty="0"/>
          </a:p>
          <a:p>
            <a:pPr>
              <a:buFont typeface="+mj-lt"/>
              <a:buAutoNum type="arabicPeriod"/>
            </a:pPr>
            <a:endParaRPr lang="en-IE" sz="2000" dirty="0"/>
          </a:p>
        </p:txBody>
      </p:sp>
      <p:pic>
        <p:nvPicPr>
          <p:cNvPr id="11" name="Picture 10">
            <a:extLst>
              <a:ext uri="{FF2B5EF4-FFF2-40B4-BE49-F238E27FC236}">
                <a16:creationId xmlns:a16="http://schemas.microsoft.com/office/drawing/2014/main" id="{74F2E7EE-5D05-4D1F-A4B8-83D4F771A62A}"/>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520" y="1260000"/>
            <a:ext cx="590400" cy="590400"/>
          </a:xfrm>
          <a:prstGeom prst="rect">
            <a:avLst/>
          </a:prstGeom>
          <a:noFill/>
          <a:ln>
            <a:noFill/>
          </a:ln>
        </p:spPr>
      </p:pic>
    </p:spTree>
    <p:extLst>
      <p:ext uri="{BB962C8B-B14F-4D97-AF65-F5344CB8AC3E}">
        <p14:creationId xmlns:p14="http://schemas.microsoft.com/office/powerpoint/2010/main" val="1991917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C24D0790-ADA6-4BEA-AEB2-3C6518A75131}"/>
              </a:ext>
            </a:extLst>
          </p:cNvPr>
          <p:cNvSpPr txBox="1">
            <a:spLocks/>
          </p:cNvSpPr>
          <p:nvPr/>
        </p:nvSpPr>
        <p:spPr>
          <a:xfrm>
            <a:off x="864000" y="1188000"/>
            <a:ext cx="7762528"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T</a:t>
            </a:r>
            <a:r>
              <a:rPr lang="en-GB" sz="2000" b="1" dirty="0">
                <a:solidFill>
                  <a:srgbClr val="009FE9"/>
                </a:solidFill>
              </a:rPr>
              <a:t>he main types of data analytics.</a:t>
            </a:r>
            <a:endParaRPr lang="en-IE" sz="2000" b="1" dirty="0">
              <a:solidFill>
                <a:srgbClr val="009FE9"/>
              </a:solidFill>
            </a:endParaRPr>
          </a:p>
          <a:p>
            <a:pPr marL="0" indent="0">
              <a:buNone/>
            </a:pPr>
            <a:endParaRPr lang="en-IE" sz="2000" b="1" dirty="0"/>
          </a:p>
          <a:p>
            <a:pPr marL="0" indent="0">
              <a:lnSpc>
                <a:spcPct val="107000"/>
              </a:lnSpc>
              <a:spcAft>
                <a:spcPts val="800"/>
              </a:spcAft>
              <a:buNone/>
              <a:tabLst>
                <a:tab pos="640080" algn="l"/>
                <a:tab pos="914400" algn="l"/>
                <a:tab pos="1371600" algn="l"/>
                <a:tab pos="1828800" algn="l"/>
                <a:tab pos="2286000" algn="l"/>
                <a:tab pos="2743200" algn="l"/>
              </a:tabLst>
            </a:pPr>
            <a:r>
              <a:rPr lang="en-IE" sz="2000" b="1" dirty="0">
                <a:ea typeface="Calibri" panose="020F0502020204030204" pitchFamily="34" charset="0"/>
                <a:cs typeface="Times New Roman" panose="02020603050405020304" pitchFamily="18" charset="0"/>
              </a:rPr>
              <a:t>Case Example:</a:t>
            </a:r>
          </a:p>
          <a:p>
            <a:pPr marL="0" indent="0">
              <a:lnSpc>
                <a:spcPct val="107000"/>
              </a:lnSpc>
              <a:spcAft>
                <a:spcPts val="800"/>
              </a:spcAft>
              <a:buNone/>
              <a:tabLst>
                <a:tab pos="640080" algn="l"/>
                <a:tab pos="914400" algn="l"/>
                <a:tab pos="1371600" algn="l"/>
                <a:tab pos="1828800" algn="l"/>
                <a:tab pos="2286000" algn="l"/>
                <a:tab pos="2743200" algn="l"/>
              </a:tabLst>
            </a:pPr>
            <a:r>
              <a:rPr lang="en-SG" sz="2000" dirty="0">
                <a:cs typeface="Times New Roman" panose="02020603050405020304" pitchFamily="18" charset="0"/>
              </a:rPr>
              <a:t>Read the article </a:t>
            </a:r>
            <a:r>
              <a:rPr lang="en-SG" sz="2000" b="1" dirty="0">
                <a:cs typeface="Times New Roman" panose="02020603050405020304" pitchFamily="18" charset="0"/>
              </a:rPr>
              <a:t>What are Zara’s critical big data approaches?</a:t>
            </a:r>
            <a:r>
              <a:rPr lang="en-SG" sz="2000" dirty="0">
                <a:cs typeface="Times New Roman" panose="02020603050405020304" pitchFamily="18" charset="0"/>
              </a:rPr>
              <a:t> and try to identify which data analytics activities belong to which type of analytics?</a:t>
            </a:r>
          </a:p>
          <a:p>
            <a:pPr marL="1371600" lvl="2" indent="-457200">
              <a:lnSpc>
                <a:spcPct val="115000"/>
              </a:lnSpc>
              <a:buFont typeface="+mj-lt"/>
              <a:buAutoNum type="arabicPeriod"/>
            </a:pPr>
            <a:r>
              <a:rPr lang="en-SG" sz="2000" dirty="0">
                <a:cs typeface="Times New Roman" panose="02020603050405020304" pitchFamily="18" charset="0"/>
              </a:rPr>
              <a:t>Descriptive </a:t>
            </a:r>
            <a:endParaRPr lang="en-IE" sz="2000" dirty="0">
              <a:cs typeface="Times New Roman" panose="02020603050405020304" pitchFamily="18" charset="0"/>
            </a:endParaRPr>
          </a:p>
          <a:p>
            <a:pPr marL="1371600" lvl="2" indent="-457200">
              <a:lnSpc>
                <a:spcPct val="115000"/>
              </a:lnSpc>
              <a:buFont typeface="+mj-lt"/>
              <a:buAutoNum type="arabicPeriod"/>
            </a:pPr>
            <a:r>
              <a:rPr lang="en-SG" sz="2000" dirty="0">
                <a:cs typeface="Times New Roman" panose="02020603050405020304" pitchFamily="18" charset="0"/>
              </a:rPr>
              <a:t>Diagnostic </a:t>
            </a:r>
            <a:endParaRPr lang="en-IE" sz="2000" dirty="0">
              <a:cs typeface="Times New Roman" panose="02020603050405020304" pitchFamily="18" charset="0"/>
            </a:endParaRPr>
          </a:p>
          <a:p>
            <a:pPr marL="1371600" lvl="2" indent="-457200">
              <a:lnSpc>
                <a:spcPct val="115000"/>
              </a:lnSpc>
              <a:buFont typeface="+mj-lt"/>
              <a:buAutoNum type="arabicPeriod"/>
            </a:pPr>
            <a:r>
              <a:rPr lang="en-SG" sz="2000" dirty="0">
                <a:cs typeface="Times New Roman" panose="02020603050405020304" pitchFamily="18" charset="0"/>
              </a:rPr>
              <a:t>Predictive </a:t>
            </a:r>
            <a:endParaRPr lang="en-IE" sz="2000" dirty="0">
              <a:cs typeface="Times New Roman" panose="02020603050405020304" pitchFamily="18" charset="0"/>
            </a:endParaRPr>
          </a:p>
          <a:p>
            <a:pPr marL="1371600" lvl="2" indent="-457200">
              <a:lnSpc>
                <a:spcPct val="115000"/>
              </a:lnSpc>
              <a:buFont typeface="+mj-lt"/>
              <a:buAutoNum type="arabicPeriod"/>
            </a:pPr>
            <a:r>
              <a:rPr lang="en-SG" sz="2000" dirty="0">
                <a:cs typeface="Times New Roman" panose="02020603050405020304" pitchFamily="18" charset="0"/>
              </a:rPr>
              <a:t>Prescriptive</a:t>
            </a:r>
            <a:endParaRPr lang="en-IE" sz="2000" dirty="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lvl="0"/>
            <a:endParaRPr lang="en-IE" dirty="0"/>
          </a:p>
          <a:p>
            <a:pPr>
              <a:buFont typeface="+mj-lt"/>
              <a:buAutoNum type="arabicPeriod"/>
            </a:pPr>
            <a:endParaRPr lang="en-IE" sz="2000" dirty="0"/>
          </a:p>
        </p:txBody>
      </p:sp>
      <p:grpSp>
        <p:nvGrpSpPr>
          <p:cNvPr id="16" name="Group 15">
            <a:extLst>
              <a:ext uri="{FF2B5EF4-FFF2-40B4-BE49-F238E27FC236}">
                <a16:creationId xmlns:a16="http://schemas.microsoft.com/office/drawing/2014/main" id="{532CF56E-3397-4AC7-861F-3D739C033DE9}"/>
              </a:ext>
            </a:extLst>
          </p:cNvPr>
          <p:cNvGrpSpPr/>
          <p:nvPr/>
        </p:nvGrpSpPr>
        <p:grpSpPr>
          <a:xfrm>
            <a:off x="252000" y="1143000"/>
            <a:ext cx="596091" cy="773832"/>
            <a:chOff x="0" y="3729"/>
            <a:chExt cx="342900" cy="386796"/>
          </a:xfrm>
        </p:grpSpPr>
        <p:sp>
          <p:nvSpPr>
            <p:cNvPr id="17" name="Rectangle: Rounded Corners 16">
              <a:extLst>
                <a:ext uri="{FF2B5EF4-FFF2-40B4-BE49-F238E27FC236}">
                  <a16:creationId xmlns:a16="http://schemas.microsoft.com/office/drawing/2014/main" id="{F85FD50E-5845-4141-A452-453AD248A5E5}"/>
                </a:ext>
              </a:extLst>
            </p:cNvPr>
            <p:cNvSpPr/>
            <p:nvPr/>
          </p:nvSpPr>
          <p:spPr>
            <a:xfrm>
              <a:off x="0" y="66675"/>
              <a:ext cx="342900" cy="3238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dirty="0"/>
            </a:p>
          </p:txBody>
        </p:sp>
        <p:pic>
          <p:nvPicPr>
            <p:cNvPr id="18" name="Graphic 218" descr="Diploma">
              <a:extLst>
                <a:ext uri="{FF2B5EF4-FFF2-40B4-BE49-F238E27FC236}">
                  <a16:creationId xmlns:a16="http://schemas.microsoft.com/office/drawing/2014/main" id="{4C513D55-8E12-4B47-8A1D-A620BF203A5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31291" y="3729"/>
              <a:ext cx="281763" cy="386796"/>
            </a:xfrm>
            <a:prstGeom prst="roundRect">
              <a:avLst/>
            </a:prstGeom>
          </p:spPr>
        </p:pic>
      </p:grpSp>
      <p:grpSp>
        <p:nvGrpSpPr>
          <p:cNvPr id="20" name="Group 19">
            <a:extLst>
              <a:ext uri="{FF2B5EF4-FFF2-40B4-BE49-F238E27FC236}">
                <a16:creationId xmlns:a16="http://schemas.microsoft.com/office/drawing/2014/main" id="{0CC87736-4478-4F3F-BD58-9B562B4F26C6}"/>
              </a:ext>
            </a:extLst>
          </p:cNvPr>
          <p:cNvGrpSpPr/>
          <p:nvPr/>
        </p:nvGrpSpPr>
        <p:grpSpPr>
          <a:xfrm>
            <a:off x="4788024" y="3199407"/>
            <a:ext cx="3816424" cy="3325937"/>
            <a:chOff x="0" y="0"/>
            <a:chExt cx="4151016" cy="6120493"/>
          </a:xfrm>
        </p:grpSpPr>
        <p:sp>
          <p:nvSpPr>
            <p:cNvPr id="21" name="Text Box 1392">
              <a:extLst>
                <a:ext uri="{FF2B5EF4-FFF2-40B4-BE49-F238E27FC236}">
                  <a16:creationId xmlns:a16="http://schemas.microsoft.com/office/drawing/2014/main" id="{5F54CBE4-82F5-4A4E-B7F3-D0670799B78C}"/>
                </a:ext>
              </a:extLst>
            </p:cNvPr>
            <p:cNvSpPr txBox="1"/>
            <p:nvPr/>
          </p:nvSpPr>
          <p:spPr>
            <a:xfrm>
              <a:off x="79188" y="323053"/>
              <a:ext cx="3993507" cy="531248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spcAft>
                  <a:spcPts val="0"/>
                </a:spcAft>
              </a:pPr>
              <a:r>
                <a:rPr lang="en-SG" sz="2000" b="1" dirty="0">
                  <a:effectLst/>
                  <a:latin typeface="Arial" panose="020B0604020202020204" pitchFamily="34" charset="0"/>
                  <a:ea typeface="Calibri" panose="020F0502020204030204" pitchFamily="34" charset="0"/>
                  <a:cs typeface="Times New Roman" panose="02020603050405020304" pitchFamily="18" charset="0"/>
                </a:rPr>
                <a:t>What are Zara’s critical big data approaches?</a:t>
              </a:r>
              <a:endParaRPr lang="en-IE"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en-SG" sz="2000" b="1" dirty="0">
                  <a:effectLst/>
                  <a:latin typeface="Arial" panose="020B0604020202020204" pitchFamily="34" charset="0"/>
                  <a:ea typeface="Calibri" panose="020F0502020204030204" pitchFamily="34" charset="0"/>
                  <a:cs typeface="Times New Roman" panose="02020603050405020304" pitchFamily="18" charset="0"/>
                </a:rPr>
                <a:t> </a:t>
              </a:r>
              <a:endParaRPr lang="en-IE" sz="2000" dirty="0">
                <a:effectLst/>
                <a:latin typeface="Calibri" panose="020F0502020204030204" pitchFamily="34" charset="0"/>
                <a:ea typeface="Calibri" panose="020F0502020204030204" pitchFamily="34" charset="0"/>
                <a:cs typeface="Times New Roman" panose="02020603050405020304" pitchFamily="18" charset="0"/>
              </a:endParaRPr>
            </a:p>
            <a:p>
              <a:pPr marL="640715">
                <a:lnSpc>
                  <a:spcPct val="115000"/>
                </a:lnSpc>
                <a:spcAft>
                  <a:spcPts val="0"/>
                </a:spcAft>
              </a:pPr>
              <a:r>
                <a:rPr lang="en-SG" sz="2000" b="1" i="1" dirty="0">
                  <a:effectLst/>
                  <a:latin typeface="Arial" panose="020B0604020202020204" pitchFamily="34" charset="0"/>
                  <a:ea typeface="Calibri" panose="020F0502020204030204" pitchFamily="34" charset="0"/>
                  <a:cs typeface="Times New Roman" panose="02020603050405020304" pitchFamily="18" charset="0"/>
                </a:rPr>
                <a:t> </a:t>
              </a:r>
              <a:endParaRPr lang="en-IE"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SG" sz="2000" b="1" i="1" dirty="0">
                  <a:effectLst/>
                  <a:latin typeface="Arial" panose="020B0604020202020204" pitchFamily="34" charset="0"/>
                  <a:ea typeface="Calibri" panose="020F0502020204030204" pitchFamily="34" charset="0"/>
                  <a:cs typeface="Times New Roman" panose="02020603050405020304" pitchFamily="18" charset="0"/>
                </a:rPr>
                <a:t>Source: Adam Nathan, Medium, Zara &amp; Big Data:</a:t>
              </a:r>
              <a:br>
                <a:rPr lang="en-SG" sz="2000" b="1" i="1" dirty="0">
                  <a:effectLst/>
                  <a:latin typeface="Arial" panose="020B0604020202020204" pitchFamily="34" charset="0"/>
                  <a:ea typeface="Calibri" panose="020F0502020204030204" pitchFamily="34" charset="0"/>
                  <a:cs typeface="Times New Roman" panose="02020603050405020304" pitchFamily="18" charset="0"/>
                </a:rPr>
              </a:br>
              <a:r>
                <a:rPr lang="en-SG" sz="2000" b="1" i="1" dirty="0">
                  <a:effectLst/>
                  <a:latin typeface="Arial" panose="020B0604020202020204" pitchFamily="34" charset="0"/>
                  <a:ea typeface="Calibri" panose="020F0502020204030204" pitchFamily="34" charset="0"/>
                  <a:cs typeface="Times New Roman" panose="02020603050405020304" pitchFamily="18" charset="0"/>
                </a:rPr>
                <a:t>A 5-Minute Case Study, Oct 25, 2017</a:t>
              </a:r>
              <a:endParaRPr lang="en-IE"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Folded Corner 21">
              <a:extLst>
                <a:ext uri="{FF2B5EF4-FFF2-40B4-BE49-F238E27FC236}">
                  <a16:creationId xmlns:a16="http://schemas.microsoft.com/office/drawing/2014/main" id="{B4D14FDD-0F37-4ED0-9E11-FC9344A35831}"/>
                </a:ext>
              </a:extLst>
            </p:cNvPr>
            <p:cNvSpPr/>
            <p:nvPr/>
          </p:nvSpPr>
          <p:spPr>
            <a:xfrm>
              <a:off x="0" y="0"/>
              <a:ext cx="4151016" cy="6120493"/>
            </a:xfrm>
            <a:prstGeom prst="foldedCorner">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dirty="0"/>
            </a:p>
          </p:txBody>
        </p:sp>
      </p:grpSp>
      <p:sp>
        <p:nvSpPr>
          <p:cNvPr id="14" name="Title 1">
            <a:extLst>
              <a:ext uri="{FF2B5EF4-FFF2-40B4-BE49-F238E27FC236}">
                <a16:creationId xmlns:a16="http://schemas.microsoft.com/office/drawing/2014/main" id="{02336DDA-B383-4878-A4E3-72016C4E21CF}"/>
              </a:ext>
            </a:extLst>
          </p:cNvPr>
          <p:cNvSpPr>
            <a:spLocks noGrp="1"/>
          </p:cNvSpPr>
          <p:nvPr>
            <p:ph type="title"/>
          </p:nvPr>
        </p:nvSpPr>
        <p:spPr>
          <a:xfrm>
            <a:off x="0" y="0"/>
            <a:ext cx="9108504" cy="1143000"/>
          </a:xfrm>
        </p:spPr>
        <p:txBody>
          <a:bodyPr/>
          <a:lstStyle/>
          <a:p>
            <a:r>
              <a:rPr lang="en-IE" dirty="0"/>
              <a:t> 1 - Key Concepts</a:t>
            </a:r>
          </a:p>
        </p:txBody>
      </p:sp>
      <p:sp>
        <p:nvSpPr>
          <p:cNvPr id="3" name="Footer Placeholder 2">
            <a:extLst>
              <a:ext uri="{FF2B5EF4-FFF2-40B4-BE49-F238E27FC236}">
                <a16:creationId xmlns:a16="http://schemas.microsoft.com/office/drawing/2014/main" id="{54860095-F553-4833-99A7-A13DFEFC6805}"/>
              </a:ext>
            </a:extLst>
          </p:cNvPr>
          <p:cNvSpPr>
            <a:spLocks noGrp="1"/>
          </p:cNvSpPr>
          <p:nvPr>
            <p:ph type="ftr" sz="quarter" idx="11"/>
          </p:nvPr>
        </p:nvSpPr>
        <p:spPr/>
        <p:txBody>
          <a:bodyPr/>
          <a:lstStyle/>
          <a:p>
            <a:r>
              <a:rPr lang="en-IE" dirty="0"/>
              <a:t>Data Analytics - Foundation 1.0</a:t>
            </a:r>
          </a:p>
          <a:p>
            <a:endParaRPr lang="en-IE" dirty="0"/>
          </a:p>
        </p:txBody>
      </p:sp>
    </p:spTree>
    <p:extLst>
      <p:ext uri="{BB962C8B-B14F-4D97-AF65-F5344CB8AC3E}">
        <p14:creationId xmlns:p14="http://schemas.microsoft.com/office/powerpoint/2010/main" val="152053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C24D0790-ADA6-4BEA-AEB2-3C6518A75131}"/>
              </a:ext>
            </a:extLst>
          </p:cNvPr>
          <p:cNvSpPr txBox="1">
            <a:spLocks/>
          </p:cNvSpPr>
          <p:nvPr/>
        </p:nvSpPr>
        <p:spPr>
          <a:xfrm>
            <a:off x="864000" y="1188000"/>
            <a:ext cx="7762528"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B0F0"/>
                </a:solidFill>
              </a:rPr>
              <a:t>Concepts: T</a:t>
            </a:r>
            <a:r>
              <a:rPr lang="en-GB" sz="2000" b="1" dirty="0">
                <a:solidFill>
                  <a:srgbClr val="00B0F0"/>
                </a:solidFill>
              </a:rPr>
              <a:t>he main types of data analytics.</a:t>
            </a:r>
            <a:endParaRPr lang="en-IE" sz="2000" b="1" dirty="0">
              <a:solidFill>
                <a:srgbClr val="00B0F0"/>
              </a:solidFill>
            </a:endParaRPr>
          </a:p>
          <a:p>
            <a:pPr marL="0" indent="0">
              <a:buNone/>
            </a:pPr>
            <a:endParaRPr lang="en-IE" sz="2000" b="1" dirty="0"/>
          </a:p>
          <a:p>
            <a:pPr marL="0" indent="0">
              <a:lnSpc>
                <a:spcPct val="107000"/>
              </a:lnSpc>
              <a:spcAft>
                <a:spcPts val="800"/>
              </a:spcAft>
              <a:buNone/>
              <a:tabLst>
                <a:tab pos="640080" algn="l"/>
                <a:tab pos="914400" algn="l"/>
                <a:tab pos="1371600" algn="l"/>
                <a:tab pos="1828800" algn="l"/>
                <a:tab pos="2286000" algn="l"/>
                <a:tab pos="2743200" algn="l"/>
              </a:tabLst>
            </a:pPr>
            <a:r>
              <a:rPr lang="en-IE" sz="2000" b="1" dirty="0">
                <a:ea typeface="Calibri" panose="020F0502020204030204" pitchFamily="34" charset="0"/>
                <a:cs typeface="Times New Roman" panose="02020603050405020304" pitchFamily="18" charset="0"/>
              </a:rPr>
              <a:t>Case Example:</a:t>
            </a: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lvl="0"/>
            <a:endParaRPr lang="en-IE" dirty="0"/>
          </a:p>
          <a:p>
            <a:pPr>
              <a:buFont typeface="+mj-lt"/>
              <a:buAutoNum type="arabicPeriod"/>
            </a:pPr>
            <a:endParaRPr lang="en-IE" sz="2000" dirty="0"/>
          </a:p>
        </p:txBody>
      </p:sp>
      <p:grpSp>
        <p:nvGrpSpPr>
          <p:cNvPr id="16" name="Group 15">
            <a:extLst>
              <a:ext uri="{FF2B5EF4-FFF2-40B4-BE49-F238E27FC236}">
                <a16:creationId xmlns:a16="http://schemas.microsoft.com/office/drawing/2014/main" id="{532CF56E-3397-4AC7-861F-3D739C033DE9}"/>
              </a:ext>
            </a:extLst>
          </p:cNvPr>
          <p:cNvGrpSpPr/>
          <p:nvPr/>
        </p:nvGrpSpPr>
        <p:grpSpPr>
          <a:xfrm>
            <a:off x="252000" y="1143000"/>
            <a:ext cx="596091" cy="773832"/>
            <a:chOff x="0" y="3729"/>
            <a:chExt cx="342900" cy="386796"/>
          </a:xfrm>
        </p:grpSpPr>
        <p:sp>
          <p:nvSpPr>
            <p:cNvPr id="17" name="Rectangle: Rounded Corners 16">
              <a:extLst>
                <a:ext uri="{FF2B5EF4-FFF2-40B4-BE49-F238E27FC236}">
                  <a16:creationId xmlns:a16="http://schemas.microsoft.com/office/drawing/2014/main" id="{F85FD50E-5845-4141-A452-453AD248A5E5}"/>
                </a:ext>
              </a:extLst>
            </p:cNvPr>
            <p:cNvSpPr/>
            <p:nvPr/>
          </p:nvSpPr>
          <p:spPr>
            <a:xfrm>
              <a:off x="0" y="66675"/>
              <a:ext cx="342900" cy="3238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dirty="0"/>
            </a:p>
          </p:txBody>
        </p:sp>
        <p:pic>
          <p:nvPicPr>
            <p:cNvPr id="18" name="Graphic 218" descr="Diploma">
              <a:extLst>
                <a:ext uri="{FF2B5EF4-FFF2-40B4-BE49-F238E27FC236}">
                  <a16:creationId xmlns:a16="http://schemas.microsoft.com/office/drawing/2014/main" id="{4C513D55-8E12-4B47-8A1D-A620BF203A5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31291" y="3729"/>
              <a:ext cx="281763" cy="386796"/>
            </a:xfrm>
            <a:prstGeom prst="roundRect">
              <a:avLst/>
            </a:prstGeom>
          </p:spPr>
        </p:pic>
      </p:grpSp>
      <p:sp>
        <p:nvSpPr>
          <p:cNvPr id="14" name="Title 1">
            <a:extLst>
              <a:ext uri="{FF2B5EF4-FFF2-40B4-BE49-F238E27FC236}">
                <a16:creationId xmlns:a16="http://schemas.microsoft.com/office/drawing/2014/main" id="{02336DDA-B383-4878-A4E3-72016C4E21CF}"/>
              </a:ext>
            </a:extLst>
          </p:cNvPr>
          <p:cNvSpPr>
            <a:spLocks noGrp="1"/>
          </p:cNvSpPr>
          <p:nvPr>
            <p:ph type="title"/>
          </p:nvPr>
        </p:nvSpPr>
        <p:spPr>
          <a:xfrm>
            <a:off x="0" y="0"/>
            <a:ext cx="9108504" cy="1143000"/>
          </a:xfrm>
        </p:spPr>
        <p:txBody>
          <a:bodyPr/>
          <a:lstStyle/>
          <a:p>
            <a:r>
              <a:rPr lang="en-IE" dirty="0"/>
              <a:t> 1 - Key Concepts</a:t>
            </a:r>
          </a:p>
        </p:txBody>
      </p:sp>
      <p:sp>
        <p:nvSpPr>
          <p:cNvPr id="3" name="Footer Placeholder 2">
            <a:extLst>
              <a:ext uri="{FF2B5EF4-FFF2-40B4-BE49-F238E27FC236}">
                <a16:creationId xmlns:a16="http://schemas.microsoft.com/office/drawing/2014/main" id="{54860095-F553-4833-99A7-A13DFEFC6805}"/>
              </a:ext>
            </a:extLst>
          </p:cNvPr>
          <p:cNvSpPr>
            <a:spLocks noGrp="1"/>
          </p:cNvSpPr>
          <p:nvPr>
            <p:ph type="ftr" sz="quarter" idx="11"/>
          </p:nvPr>
        </p:nvSpPr>
        <p:spPr/>
        <p:txBody>
          <a:bodyPr/>
          <a:lstStyle/>
          <a:p>
            <a:r>
              <a:rPr lang="en-IE" dirty="0"/>
              <a:t>Data Analytics - Foundation 1.0</a:t>
            </a:r>
          </a:p>
          <a:p>
            <a:endParaRPr lang="en-IE" dirty="0"/>
          </a:p>
        </p:txBody>
      </p:sp>
      <p:graphicFrame>
        <p:nvGraphicFramePr>
          <p:cNvPr id="11" name="Table 10">
            <a:extLst>
              <a:ext uri="{FF2B5EF4-FFF2-40B4-BE49-F238E27FC236}">
                <a16:creationId xmlns:a16="http://schemas.microsoft.com/office/drawing/2014/main" id="{78B2AE28-F1B9-4CF5-B8EB-1ED56C84D6B3}"/>
              </a:ext>
            </a:extLst>
          </p:cNvPr>
          <p:cNvGraphicFramePr>
            <a:graphicFrameLocks noGrp="1"/>
          </p:cNvGraphicFramePr>
          <p:nvPr>
            <p:extLst>
              <p:ext uri="{D42A27DB-BD31-4B8C-83A1-F6EECF244321}">
                <p14:modId xmlns:p14="http://schemas.microsoft.com/office/powerpoint/2010/main" val="1846117650"/>
              </p:ext>
            </p:extLst>
          </p:nvPr>
        </p:nvGraphicFramePr>
        <p:xfrm>
          <a:off x="864000" y="2287930"/>
          <a:ext cx="8008768" cy="4223444"/>
        </p:xfrm>
        <a:graphic>
          <a:graphicData uri="http://schemas.openxmlformats.org/drawingml/2006/table">
            <a:tbl>
              <a:tblPr firstRow="1">
                <a:tableStyleId>{5C22544A-7EE6-4342-B048-85BDC9FD1C3A}</a:tableStyleId>
              </a:tblPr>
              <a:tblGrid>
                <a:gridCol w="1925969">
                  <a:extLst>
                    <a:ext uri="{9D8B030D-6E8A-4147-A177-3AD203B41FA5}">
                      <a16:colId xmlns:a16="http://schemas.microsoft.com/office/drawing/2014/main" val="4054832903"/>
                    </a:ext>
                  </a:extLst>
                </a:gridCol>
                <a:gridCol w="6082799">
                  <a:extLst>
                    <a:ext uri="{9D8B030D-6E8A-4147-A177-3AD203B41FA5}">
                      <a16:colId xmlns:a16="http://schemas.microsoft.com/office/drawing/2014/main" val="1070967232"/>
                    </a:ext>
                  </a:extLst>
                </a:gridCol>
              </a:tblGrid>
              <a:tr h="591980">
                <a:tc>
                  <a:txBody>
                    <a:bodyPr/>
                    <a:lstStyle/>
                    <a:p>
                      <a:pPr algn="ctr">
                        <a:lnSpc>
                          <a:spcPct val="115000"/>
                        </a:lnSpc>
                        <a:spcAft>
                          <a:spcPts val="0"/>
                        </a:spcAft>
                      </a:pPr>
                      <a:r>
                        <a:rPr lang="en-SG" sz="2000" b="1" dirty="0">
                          <a:effectLst/>
                        </a:rPr>
                        <a:t>Type of Data Analytics</a:t>
                      </a:r>
                      <a:endParaRPr lang="en-IE"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934" marR="53934" marT="0" marB="0"/>
                </a:tc>
                <a:tc>
                  <a:txBody>
                    <a:bodyPr/>
                    <a:lstStyle/>
                    <a:p>
                      <a:pPr algn="ctr">
                        <a:lnSpc>
                          <a:spcPct val="115000"/>
                        </a:lnSpc>
                        <a:spcAft>
                          <a:spcPts val="0"/>
                        </a:spcAft>
                      </a:pPr>
                      <a:r>
                        <a:rPr lang="en-SG" sz="2000" b="1" dirty="0">
                          <a:effectLst/>
                        </a:rPr>
                        <a:t>Zara’s Data Analytics Activities</a:t>
                      </a:r>
                      <a:endParaRPr lang="en-IE"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934" marR="53934" marT="0" marB="0"/>
                </a:tc>
                <a:extLst>
                  <a:ext uri="{0D108BD9-81ED-4DB2-BD59-A6C34878D82A}">
                    <a16:rowId xmlns:a16="http://schemas.microsoft.com/office/drawing/2014/main" val="583007897"/>
                  </a:ext>
                </a:extLst>
              </a:tr>
              <a:tr h="1509452">
                <a:tc>
                  <a:txBody>
                    <a:bodyPr/>
                    <a:lstStyle/>
                    <a:p>
                      <a:pPr algn="l">
                        <a:lnSpc>
                          <a:spcPct val="115000"/>
                        </a:lnSpc>
                        <a:spcAft>
                          <a:spcPts val="0"/>
                        </a:spcAft>
                      </a:pPr>
                      <a:r>
                        <a:rPr lang="en-SG" sz="2000" b="1" dirty="0">
                          <a:effectLst/>
                        </a:rPr>
                        <a:t>1. Descriptive</a:t>
                      </a:r>
                      <a:endParaRPr lang="en-IE" sz="2000" b="1" dirty="0">
                        <a:effectLst/>
                      </a:endParaRPr>
                    </a:p>
                  </a:txBody>
                  <a:tcPr marL="53934" marR="53934" marT="0" marB="0" anchor="ctr"/>
                </a:tc>
                <a:tc>
                  <a:txBody>
                    <a:bodyPr/>
                    <a:lstStyle/>
                    <a:p>
                      <a:pPr marL="0" lvl="0" indent="0" algn="l">
                        <a:lnSpc>
                          <a:spcPct val="115000"/>
                        </a:lnSpc>
                        <a:spcAft>
                          <a:spcPts val="0"/>
                        </a:spcAft>
                        <a:buFont typeface="Arial" panose="020B0604020202020204" pitchFamily="34" charset="0"/>
                        <a:buNone/>
                      </a:pPr>
                      <a:r>
                        <a:rPr lang="en-SG" sz="2000" spc="-5" dirty="0">
                          <a:effectLst/>
                        </a:rPr>
                        <a:t>Capturing data from various sources (POS, e-commerce sales, customer surveys, PDA devices, RFID tags, store personnel’s feedback, surveys, social media.). Compiling and analysing data.</a:t>
                      </a:r>
                      <a:endParaRPr lang="en-I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934" marR="53934" marT="0" marB="0"/>
                </a:tc>
                <a:extLst>
                  <a:ext uri="{0D108BD9-81ED-4DB2-BD59-A6C34878D82A}">
                    <a16:rowId xmlns:a16="http://schemas.microsoft.com/office/drawing/2014/main" val="230847897"/>
                  </a:ext>
                </a:extLst>
              </a:tr>
              <a:tr h="591980">
                <a:tc>
                  <a:txBody>
                    <a:bodyPr/>
                    <a:lstStyle/>
                    <a:p>
                      <a:pPr algn="l">
                        <a:lnSpc>
                          <a:spcPct val="115000"/>
                        </a:lnSpc>
                        <a:spcAft>
                          <a:spcPts val="0"/>
                        </a:spcAft>
                      </a:pPr>
                      <a:r>
                        <a:rPr lang="en-SG" sz="2000" b="1" dirty="0">
                          <a:effectLst/>
                        </a:rPr>
                        <a:t>2. Diagnostic</a:t>
                      </a:r>
                      <a:endParaRPr lang="en-IE" sz="2000" b="1" dirty="0">
                        <a:effectLst/>
                      </a:endParaRPr>
                    </a:p>
                  </a:txBody>
                  <a:tcPr marL="53934" marR="53934" marT="0" marB="0" anchor="ctr"/>
                </a:tc>
                <a:tc>
                  <a:txBody>
                    <a:bodyPr/>
                    <a:lstStyle/>
                    <a:p>
                      <a:pPr marL="0" lvl="0" indent="0" algn="l">
                        <a:lnSpc>
                          <a:spcPct val="115000"/>
                        </a:lnSpc>
                        <a:spcAft>
                          <a:spcPts val="0"/>
                        </a:spcAft>
                        <a:buFont typeface="Arial" panose="020B0604020202020204" pitchFamily="34" charset="0"/>
                        <a:buNone/>
                      </a:pPr>
                      <a:r>
                        <a:rPr lang="en-SG" sz="2000" spc="-5" dirty="0">
                          <a:effectLst/>
                        </a:rPr>
                        <a:t>Processing data to assess customers’ feelings about new design releases.</a:t>
                      </a:r>
                      <a:endParaRPr lang="en-I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934" marR="53934" marT="0" marB="0"/>
                </a:tc>
                <a:extLst>
                  <a:ext uri="{0D108BD9-81ED-4DB2-BD59-A6C34878D82A}">
                    <a16:rowId xmlns:a16="http://schemas.microsoft.com/office/drawing/2014/main" val="682302192"/>
                  </a:ext>
                </a:extLst>
              </a:tr>
              <a:tr h="591980">
                <a:tc>
                  <a:txBody>
                    <a:bodyPr/>
                    <a:lstStyle/>
                    <a:p>
                      <a:pPr algn="l">
                        <a:lnSpc>
                          <a:spcPct val="115000"/>
                        </a:lnSpc>
                        <a:spcAft>
                          <a:spcPts val="0"/>
                        </a:spcAft>
                      </a:pPr>
                      <a:r>
                        <a:rPr lang="en-SG" sz="2000" b="1" dirty="0">
                          <a:effectLst/>
                        </a:rPr>
                        <a:t>3. Predictive</a:t>
                      </a:r>
                      <a:endParaRPr lang="en-IE" sz="2000" b="1" dirty="0">
                        <a:effectLst/>
                      </a:endParaRPr>
                    </a:p>
                  </a:txBody>
                  <a:tcPr marL="53934" marR="53934" marT="0" marB="0" anchor="ctr"/>
                </a:tc>
                <a:tc>
                  <a:txBody>
                    <a:bodyPr/>
                    <a:lstStyle/>
                    <a:p>
                      <a:pPr marL="0" lvl="0" indent="0" algn="l">
                        <a:lnSpc>
                          <a:spcPct val="115000"/>
                        </a:lnSpc>
                        <a:spcAft>
                          <a:spcPts val="0"/>
                        </a:spcAft>
                        <a:buFont typeface="Arial" panose="020B0604020202020204" pitchFamily="34" charset="0"/>
                        <a:buNone/>
                      </a:pPr>
                      <a:r>
                        <a:rPr lang="en-SG" sz="2000" spc="-5" dirty="0">
                          <a:effectLst/>
                        </a:rPr>
                        <a:t>Generating prediction of SKU and shipping frequency to stores</a:t>
                      </a:r>
                      <a:endParaRPr lang="en-I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934" marR="53934" marT="0" marB="0"/>
                </a:tc>
                <a:extLst>
                  <a:ext uri="{0D108BD9-81ED-4DB2-BD59-A6C34878D82A}">
                    <a16:rowId xmlns:a16="http://schemas.microsoft.com/office/drawing/2014/main" val="3197760578"/>
                  </a:ext>
                </a:extLst>
              </a:tr>
              <a:tr h="591980">
                <a:tc>
                  <a:txBody>
                    <a:bodyPr/>
                    <a:lstStyle/>
                    <a:p>
                      <a:pPr algn="l">
                        <a:lnSpc>
                          <a:spcPct val="115000"/>
                        </a:lnSpc>
                        <a:spcAft>
                          <a:spcPts val="0"/>
                        </a:spcAft>
                      </a:pPr>
                      <a:r>
                        <a:rPr lang="en-SG" sz="2000" b="1" dirty="0">
                          <a:effectLst/>
                        </a:rPr>
                        <a:t>4. Prescriptive</a:t>
                      </a:r>
                      <a:endParaRPr lang="en-IE" sz="2000" b="1" dirty="0">
                        <a:effectLst/>
                      </a:endParaRPr>
                    </a:p>
                  </a:txBody>
                  <a:tcPr marL="53934" marR="53934" marT="0" marB="0" anchor="ctr"/>
                </a:tc>
                <a:tc>
                  <a:txBody>
                    <a:bodyPr/>
                    <a:lstStyle/>
                    <a:p>
                      <a:pPr marL="0" lvl="0" indent="0" algn="l">
                        <a:lnSpc>
                          <a:spcPct val="115000"/>
                        </a:lnSpc>
                        <a:spcAft>
                          <a:spcPts val="0"/>
                        </a:spcAft>
                        <a:buFont typeface="Arial" panose="020B0604020202020204" pitchFamily="34" charset="0"/>
                        <a:buNone/>
                      </a:pPr>
                      <a:r>
                        <a:rPr lang="en-SG" sz="2000" spc="-5" dirty="0">
                          <a:effectLst/>
                        </a:rPr>
                        <a:t>Identifying popular units and prescribing number to be offered</a:t>
                      </a:r>
                      <a:endParaRPr lang="en-I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934" marR="53934" marT="0" marB="0"/>
                </a:tc>
                <a:extLst>
                  <a:ext uri="{0D108BD9-81ED-4DB2-BD59-A6C34878D82A}">
                    <a16:rowId xmlns:a16="http://schemas.microsoft.com/office/drawing/2014/main" val="463623597"/>
                  </a:ext>
                </a:extLst>
              </a:tr>
            </a:tbl>
          </a:graphicData>
        </a:graphic>
      </p:graphicFrame>
    </p:spTree>
    <p:extLst>
      <p:ext uri="{BB962C8B-B14F-4D97-AF65-F5344CB8AC3E}">
        <p14:creationId xmlns:p14="http://schemas.microsoft.com/office/powerpoint/2010/main" val="1519282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64000" y="1188000"/>
            <a:ext cx="7762528"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T</a:t>
            </a:r>
            <a:r>
              <a:rPr lang="en-GB" sz="2000" b="1" dirty="0">
                <a:solidFill>
                  <a:srgbClr val="009FE9"/>
                </a:solidFill>
              </a:rPr>
              <a:t>he business benefits of data analytics.</a:t>
            </a:r>
            <a:endParaRPr lang="en-IE" sz="2000" b="1" dirty="0">
              <a:solidFill>
                <a:srgbClr val="009FE9"/>
              </a:solidFill>
            </a:endParaRPr>
          </a:p>
          <a:p>
            <a:pPr marL="0" indent="0">
              <a:buNone/>
            </a:pPr>
            <a:endParaRPr lang="en-IE" sz="2000" b="1" dirty="0"/>
          </a:p>
          <a:p>
            <a:pPr marL="0" indent="0">
              <a:lnSpc>
                <a:spcPct val="107000"/>
              </a:lnSpc>
              <a:spcAft>
                <a:spcPts val="800"/>
              </a:spcAft>
              <a:buNone/>
              <a:tabLst>
                <a:tab pos="640080" algn="l"/>
                <a:tab pos="914400" algn="l"/>
                <a:tab pos="1371600" algn="l"/>
                <a:tab pos="1828800" algn="l"/>
                <a:tab pos="2286000" algn="l"/>
                <a:tab pos="2743200" algn="l"/>
              </a:tabLst>
            </a:pPr>
            <a:r>
              <a:rPr lang="en-GB" sz="2000" b="1" dirty="0"/>
              <a:t>What are some benefits of using data analytics for business?</a:t>
            </a:r>
            <a:endParaRPr lang="en-IE" sz="2000" b="1" dirty="0"/>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a:buFont typeface="+mj-lt"/>
              <a:buAutoNum type="arabicPeriod"/>
            </a:pPr>
            <a:endParaRPr lang="en-IE" sz="2000" dirty="0"/>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60000"/>
            <a:ext cx="590400" cy="590400"/>
          </a:xfrm>
          <a:prstGeom prst="rect">
            <a:avLst/>
          </a:prstGeom>
          <a:noFill/>
          <a:ln>
            <a:noFill/>
          </a:ln>
        </p:spPr>
      </p:pic>
      <p:sp>
        <p:nvSpPr>
          <p:cNvPr id="2" name="Footer Placeholder 1">
            <a:extLst>
              <a:ext uri="{FF2B5EF4-FFF2-40B4-BE49-F238E27FC236}">
                <a16:creationId xmlns:a16="http://schemas.microsoft.com/office/drawing/2014/main" id="{C555132E-80F6-42A4-8C2B-534007C9B4AD}"/>
              </a:ext>
            </a:extLst>
          </p:cNvPr>
          <p:cNvSpPr>
            <a:spLocks noGrp="1"/>
          </p:cNvSpPr>
          <p:nvPr>
            <p:ph type="ftr" sz="quarter" idx="11"/>
          </p:nvPr>
        </p:nvSpPr>
        <p:spPr>
          <a:xfrm>
            <a:off x="2814646" y="6538912"/>
            <a:ext cx="3528392" cy="365125"/>
          </a:xfrm>
        </p:spPr>
        <p:txBody>
          <a:bodyPr/>
          <a:lstStyle/>
          <a:p>
            <a:r>
              <a:rPr lang="en-IE" dirty="0"/>
              <a:t>Data Analytics - Foundation 1.0 </a:t>
            </a:r>
          </a:p>
        </p:txBody>
      </p:sp>
      <p:sp>
        <p:nvSpPr>
          <p:cNvPr id="10" name="Title 1">
            <a:extLst>
              <a:ext uri="{FF2B5EF4-FFF2-40B4-BE49-F238E27FC236}">
                <a16:creationId xmlns:a16="http://schemas.microsoft.com/office/drawing/2014/main" id="{DD007ECB-B3CC-4A39-BD7C-B23C5997AA11}"/>
              </a:ext>
            </a:extLst>
          </p:cNvPr>
          <p:cNvSpPr>
            <a:spLocks noGrp="1"/>
          </p:cNvSpPr>
          <p:nvPr>
            <p:ph type="title"/>
          </p:nvPr>
        </p:nvSpPr>
        <p:spPr>
          <a:xfrm>
            <a:off x="0" y="0"/>
            <a:ext cx="9108504" cy="1143000"/>
          </a:xfrm>
        </p:spPr>
        <p:txBody>
          <a:bodyPr/>
          <a:lstStyle/>
          <a:p>
            <a:r>
              <a:rPr lang="en-IE" dirty="0"/>
              <a:t> 1 - Key Concepts</a:t>
            </a:r>
          </a:p>
        </p:txBody>
      </p:sp>
      <p:graphicFrame>
        <p:nvGraphicFramePr>
          <p:cNvPr id="7" name="Diagram 6">
            <a:extLst>
              <a:ext uri="{FF2B5EF4-FFF2-40B4-BE49-F238E27FC236}">
                <a16:creationId xmlns:a16="http://schemas.microsoft.com/office/drawing/2014/main" id="{948F3411-A65B-4B43-8C2E-CF308EA92B6F}"/>
              </a:ext>
            </a:extLst>
          </p:cNvPr>
          <p:cNvGraphicFramePr/>
          <p:nvPr>
            <p:extLst>
              <p:ext uri="{D42A27DB-BD31-4B8C-83A1-F6EECF244321}">
                <p14:modId xmlns:p14="http://schemas.microsoft.com/office/powerpoint/2010/main" val="723222415"/>
              </p:ext>
            </p:extLst>
          </p:nvPr>
        </p:nvGraphicFramePr>
        <p:xfrm>
          <a:off x="791580" y="2504062"/>
          <a:ext cx="8172908" cy="26531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93057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64000" y="1188000"/>
            <a:ext cx="7762528"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T</a:t>
            </a:r>
            <a:r>
              <a:rPr lang="en-GB" sz="2000" b="1" dirty="0">
                <a:solidFill>
                  <a:srgbClr val="009FE9"/>
                </a:solidFill>
              </a:rPr>
              <a:t>he business benefits of data analytics.</a:t>
            </a:r>
            <a:endParaRPr lang="en-IE" sz="2000" b="1" dirty="0">
              <a:solidFill>
                <a:srgbClr val="009FE9"/>
              </a:solidFill>
            </a:endParaRPr>
          </a:p>
          <a:p>
            <a:pPr marL="0" indent="0">
              <a:buNone/>
            </a:pPr>
            <a:endParaRPr lang="en-IE" sz="2000" b="1" dirty="0"/>
          </a:p>
          <a:p>
            <a:pPr marL="0" indent="0">
              <a:lnSpc>
                <a:spcPct val="107000"/>
              </a:lnSpc>
              <a:spcAft>
                <a:spcPts val="800"/>
              </a:spcAft>
              <a:buNone/>
              <a:tabLst>
                <a:tab pos="640080" algn="l"/>
                <a:tab pos="914400" algn="l"/>
                <a:tab pos="1371600" algn="l"/>
                <a:tab pos="1828800" algn="l"/>
                <a:tab pos="2286000" algn="l"/>
                <a:tab pos="2743200" algn="l"/>
              </a:tabLst>
            </a:pPr>
            <a:r>
              <a:rPr lang="en-GB" sz="2000" b="1" dirty="0"/>
              <a:t>What are some benefits of using data analytics for business?</a:t>
            </a:r>
            <a:endParaRPr lang="en-IE" sz="2000" b="1" dirty="0"/>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a:buFont typeface="+mj-lt"/>
              <a:buAutoNum type="arabicPeriod"/>
            </a:pPr>
            <a:endParaRPr lang="en-IE" sz="2000" dirty="0"/>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60000"/>
            <a:ext cx="590400" cy="590400"/>
          </a:xfrm>
          <a:prstGeom prst="rect">
            <a:avLst/>
          </a:prstGeom>
          <a:noFill/>
          <a:ln>
            <a:noFill/>
          </a:ln>
        </p:spPr>
      </p:pic>
      <p:sp>
        <p:nvSpPr>
          <p:cNvPr id="2" name="Footer Placeholder 1">
            <a:extLst>
              <a:ext uri="{FF2B5EF4-FFF2-40B4-BE49-F238E27FC236}">
                <a16:creationId xmlns:a16="http://schemas.microsoft.com/office/drawing/2014/main" id="{C555132E-80F6-42A4-8C2B-534007C9B4AD}"/>
              </a:ext>
            </a:extLst>
          </p:cNvPr>
          <p:cNvSpPr>
            <a:spLocks noGrp="1"/>
          </p:cNvSpPr>
          <p:nvPr>
            <p:ph type="ftr" sz="quarter" idx="11"/>
          </p:nvPr>
        </p:nvSpPr>
        <p:spPr>
          <a:xfrm>
            <a:off x="2814646" y="6538912"/>
            <a:ext cx="3528392" cy="365125"/>
          </a:xfrm>
        </p:spPr>
        <p:txBody>
          <a:bodyPr/>
          <a:lstStyle/>
          <a:p>
            <a:r>
              <a:rPr lang="en-IE" dirty="0"/>
              <a:t>Data Analytics - Foundation 1.0 </a:t>
            </a:r>
          </a:p>
        </p:txBody>
      </p:sp>
      <p:sp>
        <p:nvSpPr>
          <p:cNvPr id="10" name="Title 1">
            <a:extLst>
              <a:ext uri="{FF2B5EF4-FFF2-40B4-BE49-F238E27FC236}">
                <a16:creationId xmlns:a16="http://schemas.microsoft.com/office/drawing/2014/main" id="{DD007ECB-B3CC-4A39-BD7C-B23C5997AA11}"/>
              </a:ext>
            </a:extLst>
          </p:cNvPr>
          <p:cNvSpPr>
            <a:spLocks noGrp="1"/>
          </p:cNvSpPr>
          <p:nvPr>
            <p:ph type="title"/>
          </p:nvPr>
        </p:nvSpPr>
        <p:spPr>
          <a:xfrm>
            <a:off x="0" y="0"/>
            <a:ext cx="9108504" cy="1143000"/>
          </a:xfrm>
        </p:spPr>
        <p:txBody>
          <a:bodyPr/>
          <a:lstStyle/>
          <a:p>
            <a:r>
              <a:rPr lang="en-IE" dirty="0"/>
              <a:t> 1 - Key Concepts</a:t>
            </a:r>
          </a:p>
        </p:txBody>
      </p:sp>
      <p:graphicFrame>
        <p:nvGraphicFramePr>
          <p:cNvPr id="8" name="Diagram 7">
            <a:extLst>
              <a:ext uri="{FF2B5EF4-FFF2-40B4-BE49-F238E27FC236}">
                <a16:creationId xmlns:a16="http://schemas.microsoft.com/office/drawing/2014/main" id="{57C0588B-6E28-4E87-B0B9-E163BFEE542A}"/>
              </a:ext>
            </a:extLst>
          </p:cNvPr>
          <p:cNvGraphicFramePr/>
          <p:nvPr>
            <p:extLst>
              <p:ext uri="{D42A27DB-BD31-4B8C-83A1-F6EECF244321}">
                <p14:modId xmlns:p14="http://schemas.microsoft.com/office/powerpoint/2010/main" val="177257072"/>
              </p:ext>
            </p:extLst>
          </p:nvPr>
        </p:nvGraphicFramePr>
        <p:xfrm>
          <a:off x="791580" y="2504062"/>
          <a:ext cx="8172908" cy="26531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48039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64000" y="1188000"/>
            <a:ext cx="7762528"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The main phases of data analysis</a:t>
            </a:r>
            <a:r>
              <a:rPr lang="en-GB" sz="2000" b="1" dirty="0">
                <a:solidFill>
                  <a:srgbClr val="009FE9"/>
                </a:solidFill>
              </a:rPr>
              <a:t>.</a:t>
            </a:r>
            <a:endParaRPr lang="en-IE" sz="2000" b="1" dirty="0">
              <a:solidFill>
                <a:srgbClr val="009FE9"/>
              </a:solidFill>
            </a:endParaRPr>
          </a:p>
          <a:p>
            <a:pPr marL="0" indent="0">
              <a:buNone/>
            </a:pPr>
            <a:endParaRPr lang="en-IE" sz="2000" b="1" dirty="0"/>
          </a:p>
          <a:p>
            <a:pPr marL="0" indent="0">
              <a:lnSpc>
                <a:spcPct val="107000"/>
              </a:lnSpc>
              <a:spcAft>
                <a:spcPts val="800"/>
              </a:spcAft>
              <a:buNone/>
              <a:tabLst>
                <a:tab pos="640080" algn="l"/>
                <a:tab pos="914400" algn="l"/>
                <a:tab pos="1371600" algn="l"/>
                <a:tab pos="1828800" algn="l"/>
                <a:tab pos="2286000" algn="l"/>
                <a:tab pos="2743200" algn="l"/>
              </a:tabLst>
            </a:pPr>
            <a:r>
              <a:rPr lang="en-GB" sz="2000" dirty="0"/>
              <a:t>When starting to use data analytics, use a systematic approach. For example the 6 phases used in data mining, a type of data analytics are:</a:t>
            </a:r>
            <a:endParaRPr lang="en-IE" sz="2000" dirty="0"/>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a:buFont typeface="+mj-lt"/>
              <a:buAutoNum type="arabicPeriod"/>
            </a:pPr>
            <a:endParaRPr lang="en-IE" sz="2000" dirty="0"/>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60000"/>
            <a:ext cx="590400" cy="590400"/>
          </a:xfrm>
          <a:prstGeom prst="rect">
            <a:avLst/>
          </a:prstGeom>
          <a:noFill/>
          <a:ln>
            <a:noFill/>
          </a:ln>
        </p:spPr>
      </p:pic>
      <p:sp>
        <p:nvSpPr>
          <p:cNvPr id="2" name="Footer Placeholder 1">
            <a:extLst>
              <a:ext uri="{FF2B5EF4-FFF2-40B4-BE49-F238E27FC236}">
                <a16:creationId xmlns:a16="http://schemas.microsoft.com/office/drawing/2014/main" id="{C555132E-80F6-42A4-8C2B-534007C9B4AD}"/>
              </a:ext>
            </a:extLst>
          </p:cNvPr>
          <p:cNvSpPr>
            <a:spLocks noGrp="1"/>
          </p:cNvSpPr>
          <p:nvPr>
            <p:ph type="ftr" sz="quarter" idx="11"/>
          </p:nvPr>
        </p:nvSpPr>
        <p:spPr>
          <a:xfrm>
            <a:off x="2814646" y="6538912"/>
            <a:ext cx="3528392" cy="365125"/>
          </a:xfrm>
        </p:spPr>
        <p:txBody>
          <a:bodyPr/>
          <a:lstStyle/>
          <a:p>
            <a:r>
              <a:rPr lang="en-IE" dirty="0"/>
              <a:t>Data Analytics - Foundation 1.0 </a:t>
            </a:r>
          </a:p>
        </p:txBody>
      </p:sp>
      <p:sp>
        <p:nvSpPr>
          <p:cNvPr id="10" name="Title 1">
            <a:extLst>
              <a:ext uri="{FF2B5EF4-FFF2-40B4-BE49-F238E27FC236}">
                <a16:creationId xmlns:a16="http://schemas.microsoft.com/office/drawing/2014/main" id="{DD007ECB-B3CC-4A39-BD7C-B23C5997AA11}"/>
              </a:ext>
            </a:extLst>
          </p:cNvPr>
          <p:cNvSpPr>
            <a:spLocks noGrp="1"/>
          </p:cNvSpPr>
          <p:nvPr>
            <p:ph type="title"/>
          </p:nvPr>
        </p:nvSpPr>
        <p:spPr>
          <a:xfrm>
            <a:off x="0" y="0"/>
            <a:ext cx="9108504" cy="1143000"/>
          </a:xfrm>
        </p:spPr>
        <p:txBody>
          <a:bodyPr/>
          <a:lstStyle/>
          <a:p>
            <a:r>
              <a:rPr lang="en-IE" dirty="0"/>
              <a:t> 1 - Key Concepts</a:t>
            </a:r>
          </a:p>
        </p:txBody>
      </p:sp>
      <p:graphicFrame>
        <p:nvGraphicFramePr>
          <p:cNvPr id="8" name="Diagram 7">
            <a:extLst>
              <a:ext uri="{FF2B5EF4-FFF2-40B4-BE49-F238E27FC236}">
                <a16:creationId xmlns:a16="http://schemas.microsoft.com/office/drawing/2014/main" id="{0408FE71-BCD2-47DE-AD5B-D0D680C7F800}"/>
              </a:ext>
            </a:extLst>
          </p:cNvPr>
          <p:cNvGraphicFramePr/>
          <p:nvPr>
            <p:extLst>
              <p:ext uri="{D42A27DB-BD31-4B8C-83A1-F6EECF244321}">
                <p14:modId xmlns:p14="http://schemas.microsoft.com/office/powerpoint/2010/main" val="2884368575"/>
              </p:ext>
            </p:extLst>
          </p:nvPr>
        </p:nvGraphicFramePr>
        <p:xfrm>
          <a:off x="873707" y="2712441"/>
          <a:ext cx="7416824" cy="39569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59844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64000" y="1188000"/>
            <a:ext cx="7762528"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The main phases of data analysis</a:t>
            </a:r>
            <a:r>
              <a:rPr lang="en-GB" sz="2000" b="1" dirty="0">
                <a:solidFill>
                  <a:srgbClr val="009FE9"/>
                </a:solidFill>
              </a:rPr>
              <a:t>.</a:t>
            </a:r>
            <a:endParaRPr lang="en-IE" sz="2000" b="1" dirty="0">
              <a:solidFill>
                <a:srgbClr val="009FE9"/>
              </a:solidFill>
            </a:endParaRPr>
          </a:p>
          <a:p>
            <a:pPr marL="0" indent="0">
              <a:buNone/>
            </a:pPr>
            <a:endParaRPr lang="en-IE" sz="2000" b="1" dirty="0"/>
          </a:p>
          <a:p>
            <a:pPr marL="0" indent="0">
              <a:lnSpc>
                <a:spcPct val="107000"/>
              </a:lnSpc>
              <a:spcAft>
                <a:spcPts val="800"/>
              </a:spcAft>
              <a:buNone/>
              <a:tabLst>
                <a:tab pos="640080" algn="l"/>
                <a:tab pos="914400" algn="l"/>
                <a:tab pos="1371600" algn="l"/>
                <a:tab pos="1828800" algn="l"/>
                <a:tab pos="2286000" algn="l"/>
                <a:tab pos="2743200" algn="l"/>
              </a:tabLst>
            </a:pPr>
            <a:r>
              <a:rPr lang="en-GB" sz="2000" b="1" dirty="0"/>
              <a:t>6 phases used in data mining:</a:t>
            </a:r>
            <a:endParaRPr lang="en-IE" sz="2000" b="1" dirty="0"/>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a:buFont typeface="+mj-lt"/>
              <a:buAutoNum type="arabicPeriod"/>
            </a:pPr>
            <a:endParaRPr lang="en-IE" sz="2000" dirty="0"/>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60000"/>
            <a:ext cx="590400" cy="590400"/>
          </a:xfrm>
          <a:prstGeom prst="rect">
            <a:avLst/>
          </a:prstGeom>
          <a:noFill/>
          <a:ln>
            <a:noFill/>
          </a:ln>
        </p:spPr>
      </p:pic>
      <p:sp>
        <p:nvSpPr>
          <p:cNvPr id="2" name="Footer Placeholder 1">
            <a:extLst>
              <a:ext uri="{FF2B5EF4-FFF2-40B4-BE49-F238E27FC236}">
                <a16:creationId xmlns:a16="http://schemas.microsoft.com/office/drawing/2014/main" id="{C555132E-80F6-42A4-8C2B-534007C9B4AD}"/>
              </a:ext>
            </a:extLst>
          </p:cNvPr>
          <p:cNvSpPr>
            <a:spLocks noGrp="1"/>
          </p:cNvSpPr>
          <p:nvPr>
            <p:ph type="ftr" sz="quarter" idx="11"/>
          </p:nvPr>
        </p:nvSpPr>
        <p:spPr>
          <a:xfrm>
            <a:off x="2814646" y="6538912"/>
            <a:ext cx="3528392" cy="365125"/>
          </a:xfrm>
        </p:spPr>
        <p:txBody>
          <a:bodyPr/>
          <a:lstStyle/>
          <a:p>
            <a:r>
              <a:rPr lang="en-IE" dirty="0"/>
              <a:t>Data Analytics - Foundation 1.0 </a:t>
            </a:r>
          </a:p>
        </p:txBody>
      </p:sp>
      <p:sp>
        <p:nvSpPr>
          <p:cNvPr id="10" name="Title 1">
            <a:extLst>
              <a:ext uri="{FF2B5EF4-FFF2-40B4-BE49-F238E27FC236}">
                <a16:creationId xmlns:a16="http://schemas.microsoft.com/office/drawing/2014/main" id="{DD007ECB-B3CC-4A39-BD7C-B23C5997AA11}"/>
              </a:ext>
            </a:extLst>
          </p:cNvPr>
          <p:cNvSpPr>
            <a:spLocks noGrp="1"/>
          </p:cNvSpPr>
          <p:nvPr>
            <p:ph type="title"/>
          </p:nvPr>
        </p:nvSpPr>
        <p:spPr>
          <a:xfrm>
            <a:off x="0" y="0"/>
            <a:ext cx="9108504" cy="1143000"/>
          </a:xfrm>
        </p:spPr>
        <p:txBody>
          <a:bodyPr/>
          <a:lstStyle/>
          <a:p>
            <a:r>
              <a:rPr lang="en-IE" dirty="0"/>
              <a:t> 1 - Key Concepts</a:t>
            </a:r>
          </a:p>
        </p:txBody>
      </p:sp>
      <p:graphicFrame>
        <p:nvGraphicFramePr>
          <p:cNvPr id="4" name="Table 3">
            <a:extLst>
              <a:ext uri="{FF2B5EF4-FFF2-40B4-BE49-F238E27FC236}">
                <a16:creationId xmlns:a16="http://schemas.microsoft.com/office/drawing/2014/main" id="{EC365C96-D1F7-4A30-9DD9-02C031559C21}"/>
              </a:ext>
            </a:extLst>
          </p:cNvPr>
          <p:cNvGraphicFramePr>
            <a:graphicFrameLocks noGrp="1"/>
          </p:cNvGraphicFramePr>
          <p:nvPr>
            <p:extLst>
              <p:ext uri="{D42A27DB-BD31-4B8C-83A1-F6EECF244321}">
                <p14:modId xmlns:p14="http://schemas.microsoft.com/office/powerpoint/2010/main" val="4072704818"/>
              </p:ext>
            </p:extLst>
          </p:nvPr>
        </p:nvGraphicFramePr>
        <p:xfrm>
          <a:off x="900416" y="2420888"/>
          <a:ext cx="7416000" cy="3931920"/>
        </p:xfrm>
        <a:graphic>
          <a:graphicData uri="http://schemas.openxmlformats.org/drawingml/2006/table">
            <a:tbl>
              <a:tblPr firstRow="1">
                <a:tableStyleId>{5C22544A-7EE6-4342-B048-85BDC9FD1C3A}</a:tableStyleId>
              </a:tblPr>
              <a:tblGrid>
                <a:gridCol w="4319656">
                  <a:extLst>
                    <a:ext uri="{9D8B030D-6E8A-4147-A177-3AD203B41FA5}">
                      <a16:colId xmlns:a16="http://schemas.microsoft.com/office/drawing/2014/main" val="2661775353"/>
                    </a:ext>
                  </a:extLst>
                </a:gridCol>
                <a:gridCol w="3096344">
                  <a:extLst>
                    <a:ext uri="{9D8B030D-6E8A-4147-A177-3AD203B41FA5}">
                      <a16:colId xmlns:a16="http://schemas.microsoft.com/office/drawing/2014/main" val="825262156"/>
                    </a:ext>
                  </a:extLst>
                </a:gridCol>
              </a:tblGrid>
              <a:tr h="315517">
                <a:tc>
                  <a:txBody>
                    <a:bodyPr/>
                    <a:lstStyle/>
                    <a:p>
                      <a:pPr algn="ctr"/>
                      <a:r>
                        <a:rPr lang="en-IE" dirty="0"/>
                        <a:t>Phase</a:t>
                      </a:r>
                    </a:p>
                  </a:txBody>
                  <a:tcPr/>
                </a:tc>
                <a:tc>
                  <a:txBody>
                    <a:bodyPr/>
                    <a:lstStyle/>
                    <a:p>
                      <a:pPr algn="ctr"/>
                      <a:r>
                        <a:rPr lang="en-IE" dirty="0"/>
                        <a:t>Description</a:t>
                      </a:r>
                    </a:p>
                  </a:txBody>
                  <a:tcPr/>
                </a:tc>
                <a:extLst>
                  <a:ext uri="{0D108BD9-81ED-4DB2-BD59-A6C34878D82A}">
                    <a16:rowId xmlns:a16="http://schemas.microsoft.com/office/drawing/2014/main" val="1583623949"/>
                  </a:ext>
                </a:extLst>
              </a:tr>
              <a:tr h="585296">
                <a:tc>
                  <a:txBody>
                    <a:bodyPr/>
                    <a:lstStyle/>
                    <a:p>
                      <a:pPr algn="l">
                        <a:lnSpc>
                          <a:spcPct val="115000"/>
                        </a:lnSpc>
                        <a:spcAft>
                          <a:spcPts val="0"/>
                        </a:spcAft>
                      </a:pPr>
                      <a:r>
                        <a:rPr lang="en-SG" sz="2000" b="1" dirty="0">
                          <a:effectLst/>
                          <a:latin typeface="Arial" panose="020B0604020202020204" pitchFamily="34" charset="0"/>
                          <a:ea typeface="Calibri" panose="020F0502020204030204" pitchFamily="34" charset="0"/>
                          <a:cs typeface="Times New Roman" panose="02020603050405020304" pitchFamily="18" charset="0"/>
                        </a:rPr>
                        <a:t>1. Business understanding</a:t>
                      </a:r>
                      <a:endParaRPr lang="en-I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Set objectives and plan </a:t>
                      </a:r>
                      <a:endParaRPr lang="en-IE" dirty="0">
                        <a:latin typeface="Calibri" panose="020F0502020204030204" pitchFamily="34" charset="0"/>
                        <a:ea typeface="Calibri" panose="020F0502020204030204" pitchFamily="34" charset="0"/>
                        <a:cs typeface="Times New Roman" panose="02020603050405020304" pitchFamily="18" charset="0"/>
                      </a:endParaRPr>
                    </a:p>
                    <a:p>
                      <a:pPr algn="l"/>
                      <a:endParaRPr lang="en-IE" dirty="0"/>
                    </a:p>
                  </a:txBody>
                  <a:tcPr/>
                </a:tc>
                <a:extLst>
                  <a:ext uri="{0D108BD9-81ED-4DB2-BD59-A6C34878D82A}">
                    <a16:rowId xmlns:a16="http://schemas.microsoft.com/office/drawing/2014/main" val="1592883080"/>
                  </a:ext>
                </a:extLst>
              </a:tr>
              <a:tr h="552155">
                <a:tc>
                  <a:txBody>
                    <a:bodyPr/>
                    <a:lstStyle/>
                    <a:p>
                      <a:pPr algn="l">
                        <a:lnSpc>
                          <a:spcPct val="115000"/>
                        </a:lnSpc>
                        <a:spcAft>
                          <a:spcPts val="0"/>
                        </a:spcAft>
                      </a:pPr>
                      <a:r>
                        <a:rPr lang="en-SG" sz="2000" b="1" dirty="0">
                          <a:effectLst/>
                          <a:latin typeface="Arial" panose="020B0604020202020204" pitchFamily="34" charset="0"/>
                          <a:ea typeface="Calibri" panose="020F0502020204030204" pitchFamily="34" charset="0"/>
                          <a:cs typeface="Times New Roman" panose="02020603050405020304" pitchFamily="18" charset="0"/>
                        </a:rPr>
                        <a:t>2. Data understanding</a:t>
                      </a:r>
                      <a:endParaRPr lang="en-I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Assess data</a:t>
                      </a:r>
                      <a:endParaRPr lang="en-IE" dirty="0">
                        <a:latin typeface="Calibri" panose="020F0502020204030204" pitchFamily="34" charset="0"/>
                        <a:ea typeface="Calibri" panose="020F0502020204030204" pitchFamily="34" charset="0"/>
                        <a:cs typeface="Times New Roman" panose="02020603050405020304" pitchFamily="18" charset="0"/>
                      </a:endParaRPr>
                    </a:p>
                    <a:p>
                      <a:pPr algn="l"/>
                      <a:endParaRPr lang="en-IE" dirty="0"/>
                    </a:p>
                  </a:txBody>
                  <a:tcPr/>
                </a:tc>
                <a:extLst>
                  <a:ext uri="{0D108BD9-81ED-4DB2-BD59-A6C34878D82A}">
                    <a16:rowId xmlns:a16="http://schemas.microsoft.com/office/drawing/2014/main" val="944336447"/>
                  </a:ext>
                </a:extLst>
              </a:tr>
              <a:tr h="552155">
                <a:tc>
                  <a:txBody>
                    <a:bodyPr/>
                    <a:lstStyle/>
                    <a:p>
                      <a:pPr algn="l">
                        <a:lnSpc>
                          <a:spcPct val="115000"/>
                        </a:lnSpc>
                        <a:spcAft>
                          <a:spcPts val="0"/>
                        </a:spcAft>
                      </a:pPr>
                      <a:r>
                        <a:rPr lang="en-SG" sz="2000" b="1" dirty="0">
                          <a:effectLst/>
                          <a:latin typeface="Arial" panose="020B0604020202020204" pitchFamily="34" charset="0"/>
                          <a:ea typeface="Calibri" panose="020F0502020204030204" pitchFamily="34" charset="0"/>
                          <a:cs typeface="Times New Roman" panose="02020603050405020304" pitchFamily="18" charset="0"/>
                        </a:rPr>
                        <a:t>3. Data preparation</a:t>
                      </a:r>
                      <a:endParaRPr lang="en-I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Build the final data set</a:t>
                      </a:r>
                      <a:endParaRPr lang="en-IE" dirty="0">
                        <a:latin typeface="Calibri" panose="020F0502020204030204" pitchFamily="34" charset="0"/>
                        <a:ea typeface="Calibri" panose="020F0502020204030204" pitchFamily="34" charset="0"/>
                        <a:cs typeface="Times New Roman" panose="02020603050405020304" pitchFamily="18" charset="0"/>
                      </a:endParaRPr>
                    </a:p>
                    <a:p>
                      <a:pPr algn="l"/>
                      <a:endParaRPr lang="en-IE" dirty="0"/>
                    </a:p>
                  </a:txBody>
                  <a:tcPr/>
                </a:tc>
                <a:extLst>
                  <a:ext uri="{0D108BD9-81ED-4DB2-BD59-A6C34878D82A}">
                    <a16:rowId xmlns:a16="http://schemas.microsoft.com/office/drawing/2014/main" val="3950667339"/>
                  </a:ext>
                </a:extLst>
              </a:tr>
              <a:tr h="552155">
                <a:tc>
                  <a:txBody>
                    <a:bodyPr/>
                    <a:lstStyle/>
                    <a:p>
                      <a:pPr algn="l">
                        <a:lnSpc>
                          <a:spcPct val="115000"/>
                        </a:lnSpc>
                        <a:spcAft>
                          <a:spcPts val="0"/>
                        </a:spcAft>
                      </a:pPr>
                      <a:r>
                        <a:rPr lang="en-SG" sz="2000" b="1" dirty="0">
                          <a:effectLst/>
                          <a:latin typeface="Arial" panose="020B0604020202020204" pitchFamily="34" charset="0"/>
                          <a:ea typeface="Calibri" panose="020F0502020204030204" pitchFamily="34" charset="0"/>
                          <a:cs typeface="Times New Roman" panose="02020603050405020304" pitchFamily="18" charset="0"/>
                        </a:rPr>
                        <a:t>4. Modelling</a:t>
                      </a:r>
                      <a:endParaRPr lang="en-I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Find useful patterns</a:t>
                      </a:r>
                    </a:p>
                    <a:p>
                      <a:pPr algn="l"/>
                      <a:endParaRPr lang="en-IE" dirty="0"/>
                    </a:p>
                  </a:txBody>
                  <a:tcPr/>
                </a:tc>
                <a:extLst>
                  <a:ext uri="{0D108BD9-81ED-4DB2-BD59-A6C34878D82A}">
                    <a16:rowId xmlns:a16="http://schemas.microsoft.com/office/drawing/2014/main" val="4256748375"/>
                  </a:ext>
                </a:extLst>
              </a:tr>
              <a:tr h="552155">
                <a:tc>
                  <a:txBody>
                    <a:bodyPr/>
                    <a:lstStyle/>
                    <a:p>
                      <a:pPr algn="l">
                        <a:lnSpc>
                          <a:spcPct val="115000"/>
                        </a:lnSpc>
                        <a:spcAft>
                          <a:spcPts val="0"/>
                        </a:spcAft>
                      </a:pPr>
                      <a:r>
                        <a:rPr lang="en-SG" sz="2000" b="1" dirty="0">
                          <a:effectLst/>
                          <a:latin typeface="Arial" panose="020B0604020202020204" pitchFamily="34" charset="0"/>
                          <a:ea typeface="Calibri" panose="020F0502020204030204" pitchFamily="34" charset="0"/>
                          <a:cs typeface="Times New Roman" panose="02020603050405020304" pitchFamily="18" charset="0"/>
                        </a:rPr>
                        <a:t>5. Evaluation</a:t>
                      </a:r>
                      <a:endParaRPr lang="en-I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Evaluate results</a:t>
                      </a:r>
                      <a:endParaRPr lang="en-IE" dirty="0">
                        <a:latin typeface="Calibri" panose="020F0502020204030204" pitchFamily="34" charset="0"/>
                        <a:ea typeface="Calibri" panose="020F0502020204030204" pitchFamily="34" charset="0"/>
                        <a:cs typeface="Times New Roman" panose="02020603050405020304" pitchFamily="18" charset="0"/>
                      </a:endParaRPr>
                    </a:p>
                    <a:p>
                      <a:pPr algn="l"/>
                      <a:endParaRPr lang="en-IE" dirty="0"/>
                    </a:p>
                  </a:txBody>
                  <a:tcPr/>
                </a:tc>
                <a:extLst>
                  <a:ext uri="{0D108BD9-81ED-4DB2-BD59-A6C34878D82A}">
                    <a16:rowId xmlns:a16="http://schemas.microsoft.com/office/drawing/2014/main" val="400956589"/>
                  </a:ext>
                </a:extLst>
              </a:tr>
              <a:tr h="315517">
                <a:tc>
                  <a:txBody>
                    <a:bodyPr/>
                    <a:lstStyle/>
                    <a:p>
                      <a:pPr algn="l">
                        <a:lnSpc>
                          <a:spcPct val="115000"/>
                        </a:lnSpc>
                        <a:spcAft>
                          <a:spcPts val="0"/>
                        </a:spcAft>
                      </a:pPr>
                      <a:r>
                        <a:rPr lang="en-SG" sz="2000" b="1" dirty="0">
                          <a:effectLst/>
                          <a:latin typeface="Arial" panose="020B0604020202020204" pitchFamily="34" charset="0"/>
                          <a:ea typeface="Calibri" panose="020F0502020204030204" pitchFamily="34" charset="0"/>
                          <a:cs typeface="Times New Roman" panose="02020603050405020304" pitchFamily="18" charset="0"/>
                        </a:rPr>
                        <a:t>6. Deployment</a:t>
                      </a:r>
                      <a:endParaRPr lang="en-I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IE" dirty="0"/>
                        <a:t>Implement results</a:t>
                      </a:r>
                    </a:p>
                  </a:txBody>
                  <a:tcPr/>
                </a:tc>
                <a:extLst>
                  <a:ext uri="{0D108BD9-81ED-4DB2-BD59-A6C34878D82A}">
                    <a16:rowId xmlns:a16="http://schemas.microsoft.com/office/drawing/2014/main" val="3375594806"/>
                  </a:ext>
                </a:extLst>
              </a:tr>
            </a:tbl>
          </a:graphicData>
        </a:graphic>
      </p:graphicFrame>
      <p:sp>
        <p:nvSpPr>
          <p:cNvPr id="18" name="Rectangle 17" descr="Lightbulb">
            <a:extLst>
              <a:ext uri="{FF2B5EF4-FFF2-40B4-BE49-F238E27FC236}">
                <a16:creationId xmlns:a16="http://schemas.microsoft.com/office/drawing/2014/main" id="{D4E1468B-609C-4FDF-B07B-3399ED77D00C}"/>
              </a:ext>
            </a:extLst>
          </p:cNvPr>
          <p:cNvSpPr/>
          <p:nvPr/>
        </p:nvSpPr>
        <p:spPr>
          <a:xfrm>
            <a:off x="4328792" y="2800527"/>
            <a:ext cx="681037" cy="628473"/>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IE" dirty="0"/>
          </a:p>
        </p:txBody>
      </p:sp>
      <p:sp>
        <p:nvSpPr>
          <p:cNvPr id="19" name="Rectangle 18" descr="Database">
            <a:extLst>
              <a:ext uri="{FF2B5EF4-FFF2-40B4-BE49-F238E27FC236}">
                <a16:creationId xmlns:a16="http://schemas.microsoft.com/office/drawing/2014/main" id="{694AD73D-49B6-4414-BD5E-24C00D0315CD}"/>
              </a:ext>
            </a:extLst>
          </p:cNvPr>
          <p:cNvSpPr/>
          <p:nvPr/>
        </p:nvSpPr>
        <p:spPr>
          <a:xfrm>
            <a:off x="4328792" y="3429000"/>
            <a:ext cx="681037" cy="628473"/>
          </a:xfrm>
          <a:prstGeom prst="rect">
            <a:avLst/>
          </a:prstGeom>
          <a: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n-IE" dirty="0"/>
          </a:p>
        </p:txBody>
      </p:sp>
      <p:sp>
        <p:nvSpPr>
          <p:cNvPr id="20" name="Rectangle 19" descr="Mop and bucket">
            <a:extLst>
              <a:ext uri="{FF2B5EF4-FFF2-40B4-BE49-F238E27FC236}">
                <a16:creationId xmlns:a16="http://schemas.microsoft.com/office/drawing/2014/main" id="{1CBA4494-F5CC-4DDA-9752-8420C6506629}"/>
              </a:ext>
            </a:extLst>
          </p:cNvPr>
          <p:cNvSpPr/>
          <p:nvPr/>
        </p:nvSpPr>
        <p:spPr>
          <a:xfrm>
            <a:off x="4267897" y="4077072"/>
            <a:ext cx="681037" cy="628473"/>
          </a:xfrm>
          <a:prstGeom prst="rect">
            <a:avLst/>
          </a:prstGeom>
          <a: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endParaRPr lang="en-IE" dirty="0"/>
          </a:p>
        </p:txBody>
      </p:sp>
      <p:sp>
        <p:nvSpPr>
          <p:cNvPr id="21" name="Rectangle 20" descr="Playbook">
            <a:extLst>
              <a:ext uri="{FF2B5EF4-FFF2-40B4-BE49-F238E27FC236}">
                <a16:creationId xmlns:a16="http://schemas.microsoft.com/office/drawing/2014/main" id="{DBA8BB19-49ED-4E9E-BD8A-C3E29A4B8734}"/>
              </a:ext>
            </a:extLst>
          </p:cNvPr>
          <p:cNvSpPr/>
          <p:nvPr/>
        </p:nvSpPr>
        <p:spPr>
          <a:xfrm>
            <a:off x="4289977" y="4767031"/>
            <a:ext cx="681037" cy="606185"/>
          </a:xfrm>
          <a:prstGeom prst="rect">
            <a:avLst/>
          </a:prstGeom>
          <a: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en-IE" dirty="0"/>
          </a:p>
        </p:txBody>
      </p:sp>
      <p:sp>
        <p:nvSpPr>
          <p:cNvPr id="22" name="Rectangle 21" descr="Checklist">
            <a:extLst>
              <a:ext uri="{FF2B5EF4-FFF2-40B4-BE49-F238E27FC236}">
                <a16:creationId xmlns:a16="http://schemas.microsoft.com/office/drawing/2014/main" id="{6249F84B-3664-40E9-997A-9FA021492308}"/>
              </a:ext>
            </a:extLst>
          </p:cNvPr>
          <p:cNvSpPr/>
          <p:nvPr/>
        </p:nvSpPr>
        <p:spPr>
          <a:xfrm>
            <a:off x="4293338" y="5368574"/>
            <a:ext cx="681037" cy="580706"/>
          </a:xfrm>
          <a:prstGeom prst="rect">
            <a:avLst/>
          </a:prstGeom>
          <a: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a:blipFill>
          <a:ln>
            <a:no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a:lstStyle/>
          <a:p>
            <a:endParaRPr lang="en-IE" dirty="0"/>
          </a:p>
        </p:txBody>
      </p:sp>
      <p:sp>
        <p:nvSpPr>
          <p:cNvPr id="23" name="Rectangle 22" descr="Send">
            <a:extLst>
              <a:ext uri="{FF2B5EF4-FFF2-40B4-BE49-F238E27FC236}">
                <a16:creationId xmlns:a16="http://schemas.microsoft.com/office/drawing/2014/main" id="{EC5A9110-E886-4915-96B0-AF0334C6BA75}"/>
              </a:ext>
            </a:extLst>
          </p:cNvPr>
          <p:cNvSpPr/>
          <p:nvPr/>
        </p:nvSpPr>
        <p:spPr>
          <a:xfrm>
            <a:off x="4274511" y="5922044"/>
            <a:ext cx="681037" cy="492250"/>
          </a:xfrm>
          <a:prstGeom prst="rect">
            <a:avLst/>
          </a:prstGeom>
          <a: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IE" dirty="0"/>
          </a:p>
        </p:txBody>
      </p:sp>
    </p:spTree>
    <p:extLst>
      <p:ext uri="{BB962C8B-B14F-4D97-AF65-F5344CB8AC3E}">
        <p14:creationId xmlns:p14="http://schemas.microsoft.com/office/powerpoint/2010/main" val="3633470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64000" y="1188000"/>
            <a:ext cx="7762528"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Data protection considerations</a:t>
            </a:r>
            <a:r>
              <a:rPr lang="en-GB" sz="2000" b="1" dirty="0">
                <a:solidFill>
                  <a:srgbClr val="009FE9"/>
                </a:solidFill>
              </a:rPr>
              <a:t>.</a:t>
            </a:r>
            <a:endParaRPr lang="en-IE" sz="2000" b="1" dirty="0">
              <a:solidFill>
                <a:srgbClr val="009FE9"/>
              </a:solidFill>
            </a:endParaRPr>
          </a:p>
          <a:p>
            <a:pPr marL="0" indent="0">
              <a:buNone/>
            </a:pPr>
            <a:endParaRPr lang="en-IE" sz="2000" b="1" dirty="0"/>
          </a:p>
          <a:p>
            <a:pPr marL="0" indent="0">
              <a:lnSpc>
                <a:spcPct val="107000"/>
              </a:lnSpc>
              <a:spcAft>
                <a:spcPts val="800"/>
              </a:spcAft>
              <a:buNone/>
              <a:tabLst>
                <a:tab pos="640080" algn="l"/>
                <a:tab pos="914400" algn="l"/>
                <a:tab pos="1371600" algn="l"/>
                <a:tab pos="1828800" algn="l"/>
                <a:tab pos="2286000" algn="l"/>
                <a:tab pos="2743200" algn="l"/>
              </a:tabLst>
            </a:pPr>
            <a:r>
              <a:rPr lang="en-GB" sz="2000" dirty="0">
                <a:ea typeface="Calibri" panose="020F0502020204030204" pitchFamily="34" charset="0"/>
              </a:rPr>
              <a:t>Data protection regulations protect the privacy rights of individuals in relation to the processing of their personal data.</a:t>
            </a:r>
          </a:p>
          <a:p>
            <a:pPr marL="0" indent="0">
              <a:spcAft>
                <a:spcPts val="300"/>
              </a:spcAft>
              <a:buNone/>
            </a:pPr>
            <a:r>
              <a:rPr lang="en-GB" sz="2000" b="1" dirty="0"/>
              <a:t>Do they apply to data analytics?</a:t>
            </a:r>
            <a:endParaRPr lang="en-GB" sz="2000" dirty="0">
              <a:ea typeface="Calibri" panose="020F0502020204030204" pitchFamily="34"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a:buFont typeface="+mj-lt"/>
              <a:buAutoNum type="arabicPeriod"/>
            </a:pPr>
            <a:endParaRPr lang="en-IE" sz="2000" dirty="0"/>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60000"/>
            <a:ext cx="590400" cy="590400"/>
          </a:xfrm>
          <a:prstGeom prst="rect">
            <a:avLst/>
          </a:prstGeom>
          <a:noFill/>
          <a:ln>
            <a:noFill/>
          </a:ln>
        </p:spPr>
      </p:pic>
      <p:sp>
        <p:nvSpPr>
          <p:cNvPr id="2" name="Footer Placeholder 1">
            <a:extLst>
              <a:ext uri="{FF2B5EF4-FFF2-40B4-BE49-F238E27FC236}">
                <a16:creationId xmlns:a16="http://schemas.microsoft.com/office/drawing/2014/main" id="{C555132E-80F6-42A4-8C2B-534007C9B4AD}"/>
              </a:ext>
            </a:extLst>
          </p:cNvPr>
          <p:cNvSpPr>
            <a:spLocks noGrp="1"/>
          </p:cNvSpPr>
          <p:nvPr>
            <p:ph type="ftr" sz="quarter" idx="11"/>
          </p:nvPr>
        </p:nvSpPr>
        <p:spPr>
          <a:xfrm>
            <a:off x="2814646" y="6538912"/>
            <a:ext cx="3528392" cy="365125"/>
          </a:xfrm>
        </p:spPr>
        <p:txBody>
          <a:bodyPr/>
          <a:lstStyle/>
          <a:p>
            <a:r>
              <a:rPr lang="en-IE" dirty="0"/>
              <a:t>Data Analytics - Foundation 1.0 </a:t>
            </a:r>
          </a:p>
        </p:txBody>
      </p:sp>
      <p:sp>
        <p:nvSpPr>
          <p:cNvPr id="10" name="Title 1">
            <a:extLst>
              <a:ext uri="{FF2B5EF4-FFF2-40B4-BE49-F238E27FC236}">
                <a16:creationId xmlns:a16="http://schemas.microsoft.com/office/drawing/2014/main" id="{DD007ECB-B3CC-4A39-BD7C-B23C5997AA11}"/>
              </a:ext>
            </a:extLst>
          </p:cNvPr>
          <p:cNvSpPr>
            <a:spLocks noGrp="1"/>
          </p:cNvSpPr>
          <p:nvPr>
            <p:ph type="title"/>
          </p:nvPr>
        </p:nvSpPr>
        <p:spPr>
          <a:xfrm>
            <a:off x="0" y="0"/>
            <a:ext cx="9108504" cy="1143000"/>
          </a:xfrm>
        </p:spPr>
        <p:txBody>
          <a:bodyPr/>
          <a:lstStyle/>
          <a:p>
            <a:r>
              <a:rPr lang="en-IE" dirty="0"/>
              <a:t> 1 - Key Concepts</a:t>
            </a:r>
          </a:p>
        </p:txBody>
      </p:sp>
      <p:grpSp>
        <p:nvGrpSpPr>
          <p:cNvPr id="16" name="Group 15">
            <a:extLst>
              <a:ext uri="{FF2B5EF4-FFF2-40B4-BE49-F238E27FC236}">
                <a16:creationId xmlns:a16="http://schemas.microsoft.com/office/drawing/2014/main" id="{65213B29-2174-4D89-81A3-C370A9037D08}"/>
              </a:ext>
            </a:extLst>
          </p:cNvPr>
          <p:cNvGrpSpPr/>
          <p:nvPr/>
        </p:nvGrpSpPr>
        <p:grpSpPr>
          <a:xfrm>
            <a:off x="6643080" y="680908"/>
            <a:ext cx="1110500" cy="1041185"/>
            <a:chOff x="0" y="-19930"/>
            <a:chExt cx="986798" cy="796783"/>
          </a:xfrm>
        </p:grpSpPr>
        <p:sp>
          <p:nvSpPr>
            <p:cNvPr id="17" name="Rectangle: Diagonal Corners Rounded 16">
              <a:extLst>
                <a:ext uri="{FF2B5EF4-FFF2-40B4-BE49-F238E27FC236}">
                  <a16:creationId xmlns:a16="http://schemas.microsoft.com/office/drawing/2014/main" id="{92A9EF71-9909-466C-8299-3933E77B3F3A}"/>
                </a:ext>
              </a:extLst>
            </p:cNvPr>
            <p:cNvSpPr/>
            <p:nvPr/>
          </p:nvSpPr>
          <p:spPr>
            <a:xfrm>
              <a:off x="0" y="-19930"/>
              <a:ext cx="986798" cy="796783"/>
            </a:xfrm>
            <a:prstGeom prst="round2DiagRect">
              <a:avLst>
                <a:gd name="adj1" fmla="val 29727"/>
                <a:gd name="adj2" fmla="val 0"/>
              </a:avLst>
            </a:prstGeom>
          </p:spPr>
          <p:style>
            <a:lnRef idx="0">
              <a:schemeClr val="lt1">
                <a:alpha val="0"/>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p:style>
          <p:txBody>
            <a:bodyPr/>
            <a:lstStyle/>
            <a:p>
              <a:endParaRPr lang="en-IE" dirty="0"/>
            </a:p>
          </p:txBody>
        </p:sp>
        <p:sp>
          <p:nvSpPr>
            <p:cNvPr id="18" name="Rectangle 17" descr="Scales of Justice">
              <a:extLst>
                <a:ext uri="{FF2B5EF4-FFF2-40B4-BE49-F238E27FC236}">
                  <a16:creationId xmlns:a16="http://schemas.microsoft.com/office/drawing/2014/main" id="{C1DFBAE7-1E25-4D3C-A6AE-86B98F27CBC4}"/>
                </a:ext>
              </a:extLst>
            </p:cNvPr>
            <p:cNvSpPr/>
            <p:nvPr/>
          </p:nvSpPr>
          <p:spPr>
            <a:xfrm>
              <a:off x="190500" y="185371"/>
              <a:ext cx="628650" cy="447675"/>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0">
              <a:scrgbClr r="0" g="0" b="0"/>
            </a:lnRef>
            <a:fillRef idx="3">
              <a:scrgbClr r="0" g="0" b="0"/>
            </a:fillRef>
            <a:effectRef idx="2">
              <a:schemeClr val="bg1">
                <a:hueOff val="0"/>
                <a:satOff val="0"/>
                <a:lumOff val="0"/>
                <a:alphaOff val="0"/>
              </a:schemeClr>
            </a:effectRef>
            <a:fontRef idx="minor">
              <a:schemeClr val="dk1">
                <a:hueOff val="0"/>
                <a:satOff val="0"/>
                <a:lumOff val="0"/>
                <a:alphaOff val="0"/>
              </a:schemeClr>
            </a:fontRef>
          </p:style>
          <p:txBody>
            <a:bodyPr/>
            <a:lstStyle/>
            <a:p>
              <a:endParaRPr lang="en-IE" dirty="0"/>
            </a:p>
          </p:txBody>
        </p:sp>
      </p:grpSp>
      <p:grpSp>
        <p:nvGrpSpPr>
          <p:cNvPr id="19" name="Group 18">
            <a:extLst>
              <a:ext uri="{FF2B5EF4-FFF2-40B4-BE49-F238E27FC236}">
                <a16:creationId xmlns:a16="http://schemas.microsoft.com/office/drawing/2014/main" id="{9F016DD9-805E-4A17-9A2E-D7298F2805F1}"/>
              </a:ext>
            </a:extLst>
          </p:cNvPr>
          <p:cNvGrpSpPr/>
          <p:nvPr/>
        </p:nvGrpSpPr>
        <p:grpSpPr>
          <a:xfrm>
            <a:off x="7879228" y="662642"/>
            <a:ext cx="1110500" cy="1041185"/>
            <a:chOff x="-19051" y="184894"/>
            <a:chExt cx="942455" cy="800925"/>
          </a:xfrm>
        </p:grpSpPr>
        <p:sp>
          <p:nvSpPr>
            <p:cNvPr id="20" name="Rectangle: Diagonal Corners Rounded 19">
              <a:extLst>
                <a:ext uri="{FF2B5EF4-FFF2-40B4-BE49-F238E27FC236}">
                  <a16:creationId xmlns:a16="http://schemas.microsoft.com/office/drawing/2014/main" id="{E633CA49-CDD7-4554-B593-C412F17F062E}"/>
                </a:ext>
              </a:extLst>
            </p:cNvPr>
            <p:cNvSpPr/>
            <p:nvPr/>
          </p:nvSpPr>
          <p:spPr>
            <a:xfrm>
              <a:off x="-19051" y="184894"/>
              <a:ext cx="942455" cy="800925"/>
            </a:xfrm>
            <a:prstGeom prst="round2DiagRect">
              <a:avLst>
                <a:gd name="adj1" fmla="val 29727"/>
                <a:gd name="adj2" fmla="val 0"/>
              </a:avLst>
            </a:prstGeom>
          </p:spPr>
          <p:style>
            <a:lnRef idx="0">
              <a:schemeClr val="lt1">
                <a:alpha val="0"/>
                <a:hueOff val="0"/>
                <a:satOff val="0"/>
                <a:lumOff val="0"/>
                <a:alphaOff val="0"/>
              </a:schemeClr>
            </a:lnRef>
            <a:fillRef idx="1">
              <a:schemeClr val="accent5">
                <a:hueOff val="0"/>
                <a:satOff val="0"/>
                <a:lumOff val="0"/>
                <a:alphaOff val="0"/>
              </a:schemeClr>
            </a:fillRef>
            <a:effectRef idx="2">
              <a:schemeClr val="accent5">
                <a:hueOff val="0"/>
                <a:satOff val="0"/>
                <a:lumOff val="0"/>
                <a:alphaOff val="0"/>
              </a:schemeClr>
            </a:effectRef>
            <a:fontRef idx="minor"/>
          </p:style>
          <p:txBody>
            <a:bodyPr/>
            <a:lstStyle/>
            <a:p>
              <a:endParaRPr lang="en-IE" dirty="0"/>
            </a:p>
          </p:txBody>
        </p:sp>
        <p:sp>
          <p:nvSpPr>
            <p:cNvPr id="21" name="Rectangle 20" descr="Lock">
              <a:extLst>
                <a:ext uri="{FF2B5EF4-FFF2-40B4-BE49-F238E27FC236}">
                  <a16:creationId xmlns:a16="http://schemas.microsoft.com/office/drawing/2014/main" id="{447400F1-6B9A-4C10-B12A-4CE58ADB8D9E}"/>
                </a:ext>
              </a:extLst>
            </p:cNvPr>
            <p:cNvSpPr/>
            <p:nvPr/>
          </p:nvSpPr>
          <p:spPr>
            <a:xfrm>
              <a:off x="167981" y="374877"/>
              <a:ext cx="568960" cy="574437"/>
            </a:xfrm>
            <a:prstGeom prst="rect">
              <a:avLst/>
            </a:prstGeom>
            <a: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0">
              <a:scrgbClr r="0" g="0" b="0"/>
            </a:lnRef>
            <a:fillRef idx="3">
              <a:scrgbClr r="0" g="0" b="0"/>
            </a:fillRef>
            <a:effectRef idx="2">
              <a:schemeClr val="bg1">
                <a:hueOff val="0"/>
                <a:satOff val="0"/>
                <a:lumOff val="0"/>
                <a:alphaOff val="0"/>
              </a:schemeClr>
            </a:effectRef>
            <a:fontRef idx="minor">
              <a:schemeClr val="dk1">
                <a:hueOff val="0"/>
                <a:satOff val="0"/>
                <a:lumOff val="0"/>
                <a:alphaOff val="0"/>
              </a:schemeClr>
            </a:fontRef>
          </p:style>
          <p:txBody>
            <a:bodyPr/>
            <a:lstStyle/>
            <a:p>
              <a:endParaRPr lang="en-IE" dirty="0"/>
            </a:p>
          </p:txBody>
        </p:sp>
      </p:grpSp>
    </p:spTree>
    <p:extLst>
      <p:ext uri="{BB962C8B-B14F-4D97-AF65-F5344CB8AC3E}">
        <p14:creationId xmlns:p14="http://schemas.microsoft.com/office/powerpoint/2010/main" val="1088685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64000" y="1188000"/>
            <a:ext cx="7762528" cy="545250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Data protection considerations</a:t>
            </a:r>
            <a:r>
              <a:rPr lang="en-GB" sz="2000" b="1" dirty="0">
                <a:solidFill>
                  <a:srgbClr val="009FE9"/>
                </a:solidFill>
              </a:rPr>
              <a:t>.</a:t>
            </a:r>
            <a:endParaRPr lang="en-IE" sz="2000" b="1" dirty="0">
              <a:solidFill>
                <a:srgbClr val="009FE9"/>
              </a:solidFill>
            </a:endParaRPr>
          </a:p>
          <a:p>
            <a:pPr marL="0" indent="0">
              <a:buNone/>
            </a:pPr>
            <a:endParaRPr lang="en-IE" sz="2000" b="1" dirty="0"/>
          </a:p>
          <a:p>
            <a:pPr marL="0" indent="0">
              <a:lnSpc>
                <a:spcPct val="107000"/>
              </a:lnSpc>
              <a:spcAft>
                <a:spcPts val="800"/>
              </a:spcAft>
              <a:buNone/>
              <a:tabLst>
                <a:tab pos="640080" algn="l"/>
                <a:tab pos="914400" algn="l"/>
                <a:tab pos="1371600" algn="l"/>
                <a:tab pos="1828800" algn="l"/>
                <a:tab pos="2286000" algn="l"/>
                <a:tab pos="2743200" algn="l"/>
              </a:tabLst>
            </a:pPr>
            <a:r>
              <a:rPr lang="en-GB" sz="2000" dirty="0">
                <a:ea typeface="Calibri" panose="020F0502020204030204" pitchFamily="34" charset="0"/>
              </a:rPr>
              <a:t>Data protection regulations protect the privacy rights of individuals in relation to the processing of their personal data.</a:t>
            </a:r>
          </a:p>
          <a:p>
            <a:pPr marL="0" indent="0">
              <a:spcAft>
                <a:spcPts val="300"/>
              </a:spcAft>
              <a:buNone/>
            </a:pPr>
            <a:r>
              <a:rPr lang="en-GB" sz="2000" b="1" dirty="0"/>
              <a:t>Do they apply to data analytics?</a:t>
            </a:r>
            <a:endParaRPr lang="en-GB" sz="2000" dirty="0">
              <a:ea typeface="Calibri" panose="020F0502020204030204" pitchFamily="34" charset="0"/>
            </a:endParaRPr>
          </a:p>
          <a:p>
            <a:pPr marL="0" indent="0">
              <a:spcAft>
                <a:spcPts val="300"/>
              </a:spcAft>
              <a:buNone/>
            </a:pPr>
            <a:r>
              <a:rPr lang="en-GB" sz="2000" dirty="0"/>
              <a:t>Yes if processing personal data consider:</a:t>
            </a:r>
          </a:p>
          <a:p>
            <a:pPr marL="457200" lvl="0" indent="-457200">
              <a:spcAft>
                <a:spcPts val="300"/>
              </a:spcAft>
              <a:buFont typeface="+mj-lt"/>
              <a:buAutoNum type="arabicPeriod"/>
            </a:pPr>
            <a:r>
              <a:rPr lang="en-GB" sz="2000" b="1" dirty="0"/>
              <a:t>Complying with applicable data protection regulations </a:t>
            </a:r>
            <a:r>
              <a:rPr lang="en-GB" sz="2000" dirty="0"/>
              <a:t>in your jurisdiction or risk penalties for non-compliance.</a:t>
            </a:r>
            <a:endParaRPr lang="en-IE" sz="2000" dirty="0"/>
          </a:p>
          <a:p>
            <a:pPr marL="457200" lvl="0" indent="-457200">
              <a:spcAft>
                <a:spcPts val="300"/>
              </a:spcAft>
              <a:buFont typeface="+mj-lt"/>
              <a:buAutoNum type="arabicPeriod"/>
            </a:pPr>
            <a:r>
              <a:rPr lang="en-GB" sz="2000" b="1" dirty="0"/>
              <a:t>Anonymising personal data if possible </a:t>
            </a:r>
            <a:r>
              <a:rPr lang="en-GB" sz="2000" dirty="0"/>
              <a:t>so it can’t identify an individual. For example:</a:t>
            </a:r>
          </a:p>
          <a:p>
            <a:pPr marL="1257300" lvl="2" indent="-342900">
              <a:spcAft>
                <a:spcPts val="300"/>
              </a:spcAft>
              <a:buFont typeface="Symbol" panose="05050102010706020507" pitchFamily="18" charset="2"/>
              <a:buChar char=""/>
            </a:pPr>
            <a:r>
              <a:rPr lang="en-GB" sz="2000" dirty="0"/>
              <a:t>remove direct identifiers (e.g. names and addresses)</a:t>
            </a:r>
          </a:p>
          <a:p>
            <a:pPr marL="1257300" lvl="2" indent="-342900">
              <a:spcAft>
                <a:spcPts val="300"/>
              </a:spcAft>
              <a:buFont typeface="Symbol" panose="05050102010706020507" pitchFamily="18" charset="2"/>
              <a:buChar char=""/>
            </a:pPr>
            <a:r>
              <a:rPr lang="en-GB" sz="2000" dirty="0"/>
              <a:t>reduce details (e.g. use year of birth instead of date of birth). </a:t>
            </a:r>
          </a:p>
          <a:p>
            <a:pPr marL="57150" indent="0">
              <a:spcAft>
                <a:spcPts val="300"/>
              </a:spcAft>
              <a:buNone/>
            </a:pPr>
            <a:r>
              <a:rPr lang="en-GB" sz="2000" dirty="0"/>
              <a:t>Or do not collect personal data at all, unless it is needed to fulfil your data analysis objectives</a:t>
            </a: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a:buFont typeface="+mj-lt"/>
              <a:buAutoNum type="arabicPeriod"/>
            </a:pPr>
            <a:endParaRPr lang="en-IE" sz="2000" dirty="0"/>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60000"/>
            <a:ext cx="590400" cy="590400"/>
          </a:xfrm>
          <a:prstGeom prst="rect">
            <a:avLst/>
          </a:prstGeom>
          <a:noFill/>
          <a:ln>
            <a:noFill/>
          </a:ln>
        </p:spPr>
      </p:pic>
      <p:sp>
        <p:nvSpPr>
          <p:cNvPr id="2" name="Footer Placeholder 1">
            <a:extLst>
              <a:ext uri="{FF2B5EF4-FFF2-40B4-BE49-F238E27FC236}">
                <a16:creationId xmlns:a16="http://schemas.microsoft.com/office/drawing/2014/main" id="{C555132E-80F6-42A4-8C2B-534007C9B4AD}"/>
              </a:ext>
            </a:extLst>
          </p:cNvPr>
          <p:cNvSpPr>
            <a:spLocks noGrp="1"/>
          </p:cNvSpPr>
          <p:nvPr>
            <p:ph type="ftr" sz="quarter" idx="11"/>
          </p:nvPr>
        </p:nvSpPr>
        <p:spPr>
          <a:xfrm>
            <a:off x="2814646" y="6538912"/>
            <a:ext cx="3528392" cy="365125"/>
          </a:xfrm>
        </p:spPr>
        <p:txBody>
          <a:bodyPr/>
          <a:lstStyle/>
          <a:p>
            <a:r>
              <a:rPr lang="en-IE" dirty="0"/>
              <a:t>Data Analytics - Foundation 1.0 </a:t>
            </a:r>
          </a:p>
        </p:txBody>
      </p:sp>
      <p:sp>
        <p:nvSpPr>
          <p:cNvPr id="10" name="Title 1">
            <a:extLst>
              <a:ext uri="{FF2B5EF4-FFF2-40B4-BE49-F238E27FC236}">
                <a16:creationId xmlns:a16="http://schemas.microsoft.com/office/drawing/2014/main" id="{DD007ECB-B3CC-4A39-BD7C-B23C5997AA11}"/>
              </a:ext>
            </a:extLst>
          </p:cNvPr>
          <p:cNvSpPr>
            <a:spLocks noGrp="1"/>
          </p:cNvSpPr>
          <p:nvPr>
            <p:ph type="title"/>
          </p:nvPr>
        </p:nvSpPr>
        <p:spPr>
          <a:xfrm>
            <a:off x="0" y="0"/>
            <a:ext cx="9108504" cy="1143000"/>
          </a:xfrm>
        </p:spPr>
        <p:txBody>
          <a:bodyPr/>
          <a:lstStyle/>
          <a:p>
            <a:r>
              <a:rPr lang="en-IE" dirty="0"/>
              <a:t> 1 - Key Concepts</a:t>
            </a:r>
          </a:p>
        </p:txBody>
      </p:sp>
      <p:grpSp>
        <p:nvGrpSpPr>
          <p:cNvPr id="7" name="Group 6">
            <a:extLst>
              <a:ext uri="{FF2B5EF4-FFF2-40B4-BE49-F238E27FC236}">
                <a16:creationId xmlns:a16="http://schemas.microsoft.com/office/drawing/2014/main" id="{EB9BE3A7-A1E6-4767-8C6C-C5EBE254859A}"/>
              </a:ext>
            </a:extLst>
          </p:cNvPr>
          <p:cNvGrpSpPr/>
          <p:nvPr/>
        </p:nvGrpSpPr>
        <p:grpSpPr>
          <a:xfrm>
            <a:off x="448600" y="4653136"/>
            <a:ext cx="1110500" cy="1008112"/>
            <a:chOff x="0" y="-205039"/>
            <a:chExt cx="1044000" cy="906896"/>
          </a:xfrm>
        </p:grpSpPr>
        <p:grpSp>
          <p:nvGrpSpPr>
            <p:cNvPr id="11" name="Group 10">
              <a:extLst>
                <a:ext uri="{FF2B5EF4-FFF2-40B4-BE49-F238E27FC236}">
                  <a16:creationId xmlns:a16="http://schemas.microsoft.com/office/drawing/2014/main" id="{646D7EE1-CD77-4339-A381-632D37CA2EA9}"/>
                </a:ext>
              </a:extLst>
            </p:cNvPr>
            <p:cNvGrpSpPr/>
            <p:nvPr/>
          </p:nvGrpSpPr>
          <p:grpSpPr>
            <a:xfrm>
              <a:off x="0" y="-205039"/>
              <a:ext cx="1044000" cy="904042"/>
              <a:chOff x="0" y="-105864"/>
              <a:chExt cx="957580" cy="808355"/>
            </a:xfrm>
          </p:grpSpPr>
          <p:sp>
            <p:nvSpPr>
              <p:cNvPr id="13" name="Rectangle: Diagonal Corners Rounded 12">
                <a:extLst>
                  <a:ext uri="{FF2B5EF4-FFF2-40B4-BE49-F238E27FC236}">
                    <a16:creationId xmlns:a16="http://schemas.microsoft.com/office/drawing/2014/main" id="{EE366191-69EB-4BCD-9727-48349476C368}"/>
                  </a:ext>
                </a:extLst>
              </p:cNvPr>
              <p:cNvSpPr/>
              <p:nvPr/>
            </p:nvSpPr>
            <p:spPr>
              <a:xfrm>
                <a:off x="0" y="-105864"/>
                <a:ext cx="957580" cy="808355"/>
              </a:xfrm>
              <a:prstGeom prst="round2DiagRect">
                <a:avLst>
                  <a:gd name="adj1" fmla="val 29727"/>
                  <a:gd name="adj2" fmla="val 0"/>
                </a:avLst>
              </a:prstGeom>
              <a:solidFill>
                <a:srgbClr val="FFC000"/>
              </a:solidFill>
            </p:spPr>
            <p:style>
              <a:lnRef idx="0">
                <a:schemeClr val="lt1">
                  <a:alpha val="0"/>
                  <a:hueOff val="0"/>
                  <a:satOff val="0"/>
                  <a:lumOff val="0"/>
                  <a:alphaOff val="0"/>
                </a:schemeClr>
              </a:lnRef>
              <a:fillRef idx="1">
                <a:schemeClr val="accent5">
                  <a:hueOff val="0"/>
                  <a:satOff val="0"/>
                  <a:lumOff val="0"/>
                  <a:alphaOff val="0"/>
                </a:schemeClr>
              </a:fillRef>
              <a:effectRef idx="2">
                <a:schemeClr val="accent5">
                  <a:hueOff val="0"/>
                  <a:satOff val="0"/>
                  <a:lumOff val="0"/>
                  <a:alphaOff val="0"/>
                </a:schemeClr>
              </a:effectRef>
              <a:fontRef idx="minor"/>
            </p:style>
            <p:txBody>
              <a:bodyPr/>
              <a:lstStyle/>
              <a:p>
                <a:endParaRPr lang="en-IE" dirty="0"/>
              </a:p>
            </p:txBody>
          </p:sp>
          <p:sp>
            <p:nvSpPr>
              <p:cNvPr id="14" name="Rectangle 13" descr="Employee Badge">
                <a:extLst>
                  <a:ext uri="{FF2B5EF4-FFF2-40B4-BE49-F238E27FC236}">
                    <a16:creationId xmlns:a16="http://schemas.microsoft.com/office/drawing/2014/main" id="{37D05752-383A-4538-B9BC-8BD0B9876E59}"/>
                  </a:ext>
                </a:extLst>
              </p:cNvPr>
              <p:cNvSpPr/>
              <p:nvPr/>
            </p:nvSpPr>
            <p:spPr>
              <a:xfrm>
                <a:off x="315595" y="-56923"/>
                <a:ext cx="626110" cy="609600"/>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0">
                <a:scrgbClr r="0" g="0" b="0"/>
              </a:lnRef>
              <a:fillRef idx="3">
                <a:scrgbClr r="0" g="0" b="0"/>
              </a:fillRef>
              <a:effectRef idx="2">
                <a:schemeClr val="bg1">
                  <a:hueOff val="0"/>
                  <a:satOff val="0"/>
                  <a:lumOff val="0"/>
                  <a:alphaOff val="0"/>
                </a:schemeClr>
              </a:effectRef>
              <a:fontRef idx="minor">
                <a:schemeClr val="dk1">
                  <a:hueOff val="0"/>
                  <a:satOff val="0"/>
                  <a:lumOff val="0"/>
                  <a:alphaOff val="0"/>
                </a:schemeClr>
              </a:fontRef>
            </p:style>
            <p:txBody>
              <a:bodyPr/>
              <a:lstStyle/>
              <a:p>
                <a:endParaRPr lang="en-IE" dirty="0"/>
              </a:p>
            </p:txBody>
          </p:sp>
        </p:grpSp>
        <p:pic>
          <p:nvPicPr>
            <p:cNvPr id="12" name="Graphic 4" descr="Close">
              <a:extLst>
                <a:ext uri="{FF2B5EF4-FFF2-40B4-BE49-F238E27FC236}">
                  <a16:creationId xmlns:a16="http://schemas.microsoft.com/office/drawing/2014/main" id="{DD11A809-1D61-4303-96A2-424955FDCF97}"/>
                </a:ext>
              </a:extLst>
            </p:cNvPr>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0" y="225607"/>
              <a:ext cx="476250" cy="476250"/>
            </a:xfrm>
            <a:prstGeom prst="rect">
              <a:avLst/>
            </a:prstGeom>
          </p:spPr>
        </p:pic>
      </p:grpSp>
      <p:grpSp>
        <p:nvGrpSpPr>
          <p:cNvPr id="16" name="Group 15">
            <a:extLst>
              <a:ext uri="{FF2B5EF4-FFF2-40B4-BE49-F238E27FC236}">
                <a16:creationId xmlns:a16="http://schemas.microsoft.com/office/drawing/2014/main" id="{65213B29-2174-4D89-81A3-C370A9037D08}"/>
              </a:ext>
            </a:extLst>
          </p:cNvPr>
          <p:cNvGrpSpPr/>
          <p:nvPr/>
        </p:nvGrpSpPr>
        <p:grpSpPr>
          <a:xfrm>
            <a:off x="6643080" y="680908"/>
            <a:ext cx="1110500" cy="1041185"/>
            <a:chOff x="0" y="-19930"/>
            <a:chExt cx="986798" cy="796783"/>
          </a:xfrm>
        </p:grpSpPr>
        <p:sp>
          <p:nvSpPr>
            <p:cNvPr id="17" name="Rectangle: Diagonal Corners Rounded 16">
              <a:extLst>
                <a:ext uri="{FF2B5EF4-FFF2-40B4-BE49-F238E27FC236}">
                  <a16:creationId xmlns:a16="http://schemas.microsoft.com/office/drawing/2014/main" id="{92A9EF71-9909-466C-8299-3933E77B3F3A}"/>
                </a:ext>
              </a:extLst>
            </p:cNvPr>
            <p:cNvSpPr/>
            <p:nvPr/>
          </p:nvSpPr>
          <p:spPr>
            <a:xfrm>
              <a:off x="0" y="-19930"/>
              <a:ext cx="986798" cy="796783"/>
            </a:xfrm>
            <a:prstGeom prst="round2DiagRect">
              <a:avLst>
                <a:gd name="adj1" fmla="val 29727"/>
                <a:gd name="adj2" fmla="val 0"/>
              </a:avLst>
            </a:prstGeom>
          </p:spPr>
          <p:style>
            <a:lnRef idx="0">
              <a:schemeClr val="lt1">
                <a:alpha val="0"/>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p:style>
          <p:txBody>
            <a:bodyPr/>
            <a:lstStyle/>
            <a:p>
              <a:endParaRPr lang="en-IE" dirty="0"/>
            </a:p>
          </p:txBody>
        </p:sp>
        <p:sp>
          <p:nvSpPr>
            <p:cNvPr id="18" name="Rectangle 17" descr="Scales of Justice">
              <a:extLst>
                <a:ext uri="{FF2B5EF4-FFF2-40B4-BE49-F238E27FC236}">
                  <a16:creationId xmlns:a16="http://schemas.microsoft.com/office/drawing/2014/main" id="{C1DFBAE7-1E25-4D3C-A6AE-86B98F27CBC4}"/>
                </a:ext>
              </a:extLst>
            </p:cNvPr>
            <p:cNvSpPr/>
            <p:nvPr/>
          </p:nvSpPr>
          <p:spPr>
            <a:xfrm>
              <a:off x="190500" y="185371"/>
              <a:ext cx="628650" cy="447675"/>
            </a:xfrm>
            <a:prstGeom prst="rect">
              <a:avLst/>
            </a:prstGeom>
            <a: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0">
              <a:scrgbClr r="0" g="0" b="0"/>
            </a:lnRef>
            <a:fillRef idx="3">
              <a:scrgbClr r="0" g="0" b="0"/>
            </a:fillRef>
            <a:effectRef idx="2">
              <a:schemeClr val="bg1">
                <a:hueOff val="0"/>
                <a:satOff val="0"/>
                <a:lumOff val="0"/>
                <a:alphaOff val="0"/>
              </a:schemeClr>
            </a:effectRef>
            <a:fontRef idx="minor">
              <a:schemeClr val="dk1">
                <a:hueOff val="0"/>
                <a:satOff val="0"/>
                <a:lumOff val="0"/>
                <a:alphaOff val="0"/>
              </a:schemeClr>
            </a:fontRef>
          </p:style>
          <p:txBody>
            <a:bodyPr/>
            <a:lstStyle/>
            <a:p>
              <a:endParaRPr lang="en-IE" dirty="0"/>
            </a:p>
          </p:txBody>
        </p:sp>
      </p:grpSp>
      <p:grpSp>
        <p:nvGrpSpPr>
          <p:cNvPr id="19" name="Group 18">
            <a:extLst>
              <a:ext uri="{FF2B5EF4-FFF2-40B4-BE49-F238E27FC236}">
                <a16:creationId xmlns:a16="http://schemas.microsoft.com/office/drawing/2014/main" id="{9F016DD9-805E-4A17-9A2E-D7298F2805F1}"/>
              </a:ext>
            </a:extLst>
          </p:cNvPr>
          <p:cNvGrpSpPr/>
          <p:nvPr/>
        </p:nvGrpSpPr>
        <p:grpSpPr>
          <a:xfrm>
            <a:off x="7879228" y="662642"/>
            <a:ext cx="1110500" cy="1041185"/>
            <a:chOff x="-19051" y="184894"/>
            <a:chExt cx="942455" cy="800925"/>
          </a:xfrm>
        </p:grpSpPr>
        <p:sp>
          <p:nvSpPr>
            <p:cNvPr id="20" name="Rectangle: Diagonal Corners Rounded 19">
              <a:extLst>
                <a:ext uri="{FF2B5EF4-FFF2-40B4-BE49-F238E27FC236}">
                  <a16:creationId xmlns:a16="http://schemas.microsoft.com/office/drawing/2014/main" id="{E633CA49-CDD7-4554-B593-C412F17F062E}"/>
                </a:ext>
              </a:extLst>
            </p:cNvPr>
            <p:cNvSpPr/>
            <p:nvPr/>
          </p:nvSpPr>
          <p:spPr>
            <a:xfrm>
              <a:off x="-19051" y="184894"/>
              <a:ext cx="942455" cy="800925"/>
            </a:xfrm>
            <a:prstGeom prst="round2DiagRect">
              <a:avLst>
                <a:gd name="adj1" fmla="val 29727"/>
                <a:gd name="adj2" fmla="val 0"/>
              </a:avLst>
            </a:prstGeom>
          </p:spPr>
          <p:style>
            <a:lnRef idx="0">
              <a:schemeClr val="lt1">
                <a:alpha val="0"/>
                <a:hueOff val="0"/>
                <a:satOff val="0"/>
                <a:lumOff val="0"/>
                <a:alphaOff val="0"/>
              </a:schemeClr>
            </a:lnRef>
            <a:fillRef idx="1">
              <a:schemeClr val="accent5">
                <a:hueOff val="0"/>
                <a:satOff val="0"/>
                <a:lumOff val="0"/>
                <a:alphaOff val="0"/>
              </a:schemeClr>
            </a:fillRef>
            <a:effectRef idx="2">
              <a:schemeClr val="accent5">
                <a:hueOff val="0"/>
                <a:satOff val="0"/>
                <a:lumOff val="0"/>
                <a:alphaOff val="0"/>
              </a:schemeClr>
            </a:effectRef>
            <a:fontRef idx="minor"/>
          </p:style>
          <p:txBody>
            <a:bodyPr/>
            <a:lstStyle/>
            <a:p>
              <a:endParaRPr lang="en-IE" dirty="0"/>
            </a:p>
          </p:txBody>
        </p:sp>
        <p:sp>
          <p:nvSpPr>
            <p:cNvPr id="21" name="Rectangle 20" descr="Lock">
              <a:extLst>
                <a:ext uri="{FF2B5EF4-FFF2-40B4-BE49-F238E27FC236}">
                  <a16:creationId xmlns:a16="http://schemas.microsoft.com/office/drawing/2014/main" id="{447400F1-6B9A-4C10-B12A-4CE58ADB8D9E}"/>
                </a:ext>
              </a:extLst>
            </p:cNvPr>
            <p:cNvSpPr/>
            <p:nvPr/>
          </p:nvSpPr>
          <p:spPr>
            <a:xfrm>
              <a:off x="167981" y="374877"/>
              <a:ext cx="568960" cy="574437"/>
            </a:xfrm>
            <a:prstGeom prst="rect">
              <a:avLst/>
            </a:prstGeom>
            <a: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0">
              <a:scrgbClr r="0" g="0" b="0"/>
            </a:lnRef>
            <a:fillRef idx="3">
              <a:scrgbClr r="0" g="0" b="0"/>
            </a:fillRef>
            <a:effectRef idx="2">
              <a:schemeClr val="bg1">
                <a:hueOff val="0"/>
                <a:satOff val="0"/>
                <a:lumOff val="0"/>
                <a:alphaOff val="0"/>
              </a:schemeClr>
            </a:effectRef>
            <a:fontRef idx="minor">
              <a:schemeClr val="dk1">
                <a:hueOff val="0"/>
                <a:satOff val="0"/>
                <a:lumOff val="0"/>
                <a:alphaOff val="0"/>
              </a:schemeClr>
            </a:fontRef>
          </p:style>
          <p:txBody>
            <a:bodyPr/>
            <a:lstStyle/>
            <a:p>
              <a:endParaRPr lang="en-IE" dirty="0"/>
            </a:p>
          </p:txBody>
        </p:sp>
      </p:grpSp>
    </p:spTree>
    <p:extLst>
      <p:ext uri="{BB962C8B-B14F-4D97-AF65-F5344CB8AC3E}">
        <p14:creationId xmlns:p14="http://schemas.microsoft.com/office/powerpoint/2010/main" val="698414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Welcome </a:t>
            </a:r>
            <a:endParaRPr lang="en-US" dirty="0"/>
          </a:p>
        </p:txBody>
      </p:sp>
      <p:sp>
        <p:nvSpPr>
          <p:cNvPr id="3" name="Content Placeholder 2"/>
          <p:cNvSpPr>
            <a:spLocks noGrp="1"/>
          </p:cNvSpPr>
          <p:nvPr>
            <p:ph idx="1"/>
          </p:nvPr>
        </p:nvSpPr>
        <p:spPr/>
        <p:txBody>
          <a:bodyPr/>
          <a:lstStyle/>
          <a:p>
            <a:r>
              <a:rPr lang="en-IE" sz="2800" dirty="0"/>
              <a:t>&lt;Insert trainer’s background and experience &gt;</a:t>
            </a:r>
          </a:p>
          <a:p>
            <a:endParaRPr lang="en-IE" sz="2800" dirty="0"/>
          </a:p>
          <a:p>
            <a:endParaRPr lang="en-IE" dirty="0"/>
          </a:p>
        </p:txBody>
      </p:sp>
      <p:sp>
        <p:nvSpPr>
          <p:cNvPr id="5" name="Footer Placeholder 4">
            <a:extLst>
              <a:ext uri="{FF2B5EF4-FFF2-40B4-BE49-F238E27FC236}">
                <a16:creationId xmlns:a16="http://schemas.microsoft.com/office/drawing/2014/main" id="{1BFD18DD-5E33-4F84-9218-2DA2454D45E8}"/>
              </a:ext>
            </a:extLst>
          </p:cNvPr>
          <p:cNvSpPr>
            <a:spLocks noGrp="1"/>
          </p:cNvSpPr>
          <p:nvPr>
            <p:ph type="ftr" sz="quarter" idx="11"/>
          </p:nvPr>
        </p:nvSpPr>
        <p:spPr/>
        <p:txBody>
          <a:bodyPr/>
          <a:lstStyle/>
          <a:p>
            <a:r>
              <a:rPr lang="en-IE" dirty="0"/>
              <a:t>Data Analytics - Foundation 1.0</a:t>
            </a:r>
          </a:p>
          <a:p>
            <a:endParaRPr lang="en-IE" dirty="0"/>
          </a:p>
        </p:txBody>
      </p:sp>
    </p:spTree>
    <p:extLst>
      <p:ext uri="{BB962C8B-B14F-4D97-AF65-F5344CB8AC3E}">
        <p14:creationId xmlns:p14="http://schemas.microsoft.com/office/powerpoint/2010/main" val="1508238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000" y="1188000"/>
            <a:ext cx="8064000" cy="3917032"/>
          </a:xfrm>
        </p:spPr>
        <p:txBody>
          <a:bodyPr>
            <a:normAutofit lnSpcReduction="10000"/>
          </a:bodyPr>
          <a:lstStyle/>
          <a:p>
            <a:pPr marL="0" indent="0">
              <a:buNone/>
            </a:pPr>
            <a:r>
              <a:rPr lang="en-US" sz="3200" b="1" dirty="0">
                <a:solidFill>
                  <a:srgbClr val="009FE9"/>
                </a:solidFill>
              </a:rPr>
              <a:t>Learning Objectives Review</a:t>
            </a:r>
          </a:p>
          <a:p>
            <a:pPr marL="0" indent="0">
              <a:buNone/>
            </a:pPr>
            <a:endParaRPr lang="en-US" sz="2400" dirty="0"/>
          </a:p>
          <a:p>
            <a:pPr marL="0" indent="0">
              <a:buNone/>
            </a:pPr>
            <a:r>
              <a:rPr lang="en-US" sz="2400" dirty="0"/>
              <a:t>You should now be able to:</a:t>
            </a:r>
          </a:p>
          <a:p>
            <a:endParaRPr lang="en-IE" sz="2400" dirty="0"/>
          </a:p>
          <a:p>
            <a:pPr>
              <a:buFont typeface="Wingdings" panose="05000000000000000000" pitchFamily="2" charset="2"/>
              <a:buChar char="ü"/>
            </a:pPr>
            <a:r>
              <a:rPr lang="en-IE" sz="2400" dirty="0"/>
              <a:t>Identify the main types of Data Analytics</a:t>
            </a:r>
          </a:p>
          <a:p>
            <a:pPr>
              <a:buFont typeface="Wingdings" panose="05000000000000000000" pitchFamily="2" charset="2"/>
              <a:buChar char="ü"/>
            </a:pPr>
            <a:r>
              <a:rPr lang="en-IE" sz="2400" dirty="0"/>
              <a:t>Outline the business benefits of Data Analytics</a:t>
            </a:r>
          </a:p>
          <a:p>
            <a:pPr>
              <a:buFont typeface="Wingdings" panose="05000000000000000000" pitchFamily="2" charset="2"/>
              <a:buChar char="ü"/>
            </a:pPr>
            <a:r>
              <a:rPr lang="en-IE" sz="2400" dirty="0"/>
              <a:t>Identify the main phases of data analysis</a:t>
            </a:r>
          </a:p>
          <a:p>
            <a:pPr>
              <a:buFont typeface="Wingdings" panose="05000000000000000000" pitchFamily="2" charset="2"/>
              <a:buChar char="ü"/>
            </a:pPr>
            <a:r>
              <a:rPr lang="en-IE" sz="2400" dirty="0"/>
              <a:t>Recognise data protection considerations when analysing data</a:t>
            </a:r>
          </a:p>
        </p:txBody>
      </p:sp>
      <p:sp>
        <p:nvSpPr>
          <p:cNvPr id="7" name="Title 1">
            <a:extLst>
              <a:ext uri="{FF2B5EF4-FFF2-40B4-BE49-F238E27FC236}">
                <a16:creationId xmlns:a16="http://schemas.microsoft.com/office/drawing/2014/main" id="{821030BE-ECCD-4CE0-BFF0-41356F6F5527}"/>
              </a:ext>
            </a:extLst>
          </p:cNvPr>
          <p:cNvSpPr>
            <a:spLocks noGrp="1"/>
          </p:cNvSpPr>
          <p:nvPr>
            <p:ph type="title"/>
          </p:nvPr>
        </p:nvSpPr>
        <p:spPr>
          <a:xfrm>
            <a:off x="0" y="0"/>
            <a:ext cx="9108504" cy="1143000"/>
          </a:xfrm>
        </p:spPr>
        <p:txBody>
          <a:bodyPr/>
          <a:lstStyle/>
          <a:p>
            <a:r>
              <a:rPr lang="en-IE" dirty="0"/>
              <a:t> 1 - Key Concepts</a:t>
            </a:r>
          </a:p>
        </p:txBody>
      </p:sp>
      <p:grpSp>
        <p:nvGrpSpPr>
          <p:cNvPr id="6" name="Group 5">
            <a:extLst>
              <a:ext uri="{FF2B5EF4-FFF2-40B4-BE49-F238E27FC236}">
                <a16:creationId xmlns:a16="http://schemas.microsoft.com/office/drawing/2014/main" id="{C3D4BA36-BB3F-4C81-8700-1E137715A977}"/>
              </a:ext>
            </a:extLst>
          </p:cNvPr>
          <p:cNvGrpSpPr/>
          <p:nvPr/>
        </p:nvGrpSpPr>
        <p:grpSpPr>
          <a:xfrm>
            <a:off x="180000" y="1188000"/>
            <a:ext cx="864096" cy="925850"/>
            <a:chOff x="6588224" y="1090993"/>
            <a:chExt cx="2036172" cy="2036172"/>
          </a:xfrm>
        </p:grpSpPr>
        <p:pic>
          <p:nvPicPr>
            <p:cNvPr id="8" name="Graphic 7" descr="Clipboard">
              <a:extLst>
                <a:ext uri="{FF2B5EF4-FFF2-40B4-BE49-F238E27FC236}">
                  <a16:creationId xmlns:a16="http://schemas.microsoft.com/office/drawing/2014/main" id="{706455C4-7AB7-4453-91FA-11C058E706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88224" y="1090993"/>
              <a:ext cx="2036172" cy="2036172"/>
            </a:xfrm>
            <a:prstGeom prst="rect">
              <a:avLst/>
            </a:prstGeom>
          </p:spPr>
        </p:pic>
        <p:pic>
          <p:nvPicPr>
            <p:cNvPr id="9" name="Graphic 8" descr="Checklist">
              <a:extLst>
                <a:ext uri="{FF2B5EF4-FFF2-40B4-BE49-F238E27FC236}">
                  <a16:creationId xmlns:a16="http://schemas.microsoft.com/office/drawing/2014/main" id="{650DB82B-C52B-41FF-8F85-98DD8E8881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32240" y="1311950"/>
              <a:ext cx="1772099" cy="1772099"/>
            </a:xfrm>
            <a:prstGeom prst="rect">
              <a:avLst/>
            </a:prstGeom>
          </p:spPr>
        </p:pic>
      </p:grpSp>
      <p:sp>
        <p:nvSpPr>
          <p:cNvPr id="5" name="Footer Placeholder 4">
            <a:extLst>
              <a:ext uri="{FF2B5EF4-FFF2-40B4-BE49-F238E27FC236}">
                <a16:creationId xmlns:a16="http://schemas.microsoft.com/office/drawing/2014/main" id="{4F36865B-D6B7-44A1-AC87-39F9B75A03E6}"/>
              </a:ext>
            </a:extLst>
          </p:cNvPr>
          <p:cNvSpPr>
            <a:spLocks noGrp="1"/>
          </p:cNvSpPr>
          <p:nvPr>
            <p:ph type="ftr" sz="quarter" idx="11"/>
          </p:nvPr>
        </p:nvSpPr>
        <p:spPr/>
        <p:txBody>
          <a:bodyPr/>
          <a:lstStyle/>
          <a:p>
            <a:r>
              <a:rPr lang="en-IE" dirty="0"/>
              <a:t>Data Analytics - Foundation 1.0</a:t>
            </a:r>
          </a:p>
          <a:p>
            <a:endParaRPr lang="en-IE" dirty="0"/>
          </a:p>
        </p:txBody>
      </p:sp>
    </p:spTree>
    <p:extLst>
      <p:ext uri="{BB962C8B-B14F-4D97-AF65-F5344CB8AC3E}">
        <p14:creationId xmlns:p14="http://schemas.microsoft.com/office/powerpoint/2010/main" val="3243294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6534" y="1679317"/>
            <a:ext cx="5544616" cy="3477875"/>
          </a:xfrm>
          <a:prstGeom prst="rect">
            <a:avLst/>
          </a:prstGeom>
          <a:noFill/>
        </p:spPr>
        <p:txBody>
          <a:bodyPr wrap="square" lIns="91440" tIns="45720" rIns="91440" bIns="45720">
            <a:spAutoFit/>
          </a:bodyPr>
          <a:lstStyle/>
          <a:p>
            <a:pPr algn="ctr"/>
            <a:r>
              <a:rPr lang="en-US" sz="9600" dirty="0">
                <a:solidFill>
                  <a:srgbClr val="009FE9"/>
                </a:solidFill>
              </a:rPr>
              <a:t>Review Exercise</a:t>
            </a:r>
          </a:p>
          <a:p>
            <a:pPr algn="ctr"/>
            <a:endParaRPr lang="en-US" sz="2800" b="1" dirty="0">
              <a:ln w="9525">
                <a:solidFill>
                  <a:schemeClr val="bg1"/>
                </a:solidFill>
                <a:prstDash val="solid"/>
              </a:ln>
            </a:endParaRPr>
          </a:p>
        </p:txBody>
      </p:sp>
      <p:grpSp>
        <p:nvGrpSpPr>
          <p:cNvPr id="27" name="Group 26">
            <a:extLst>
              <a:ext uri="{FF2B5EF4-FFF2-40B4-BE49-F238E27FC236}">
                <a16:creationId xmlns:a16="http://schemas.microsoft.com/office/drawing/2014/main" id="{D9486C3E-8D2C-4AD5-97D0-500BE5E99090}"/>
              </a:ext>
            </a:extLst>
          </p:cNvPr>
          <p:cNvGrpSpPr/>
          <p:nvPr/>
        </p:nvGrpSpPr>
        <p:grpSpPr>
          <a:xfrm>
            <a:off x="206901" y="923829"/>
            <a:ext cx="1607996" cy="1793615"/>
            <a:chOff x="3275856" y="617676"/>
            <a:chExt cx="2088232" cy="1828628"/>
          </a:xfrm>
        </p:grpSpPr>
        <p:pic>
          <p:nvPicPr>
            <p:cNvPr id="23" name="Graphic 22" descr="Laptop">
              <a:extLst>
                <a:ext uri="{FF2B5EF4-FFF2-40B4-BE49-F238E27FC236}">
                  <a16:creationId xmlns:a16="http://schemas.microsoft.com/office/drawing/2014/main" id="{0487DA86-3297-456A-8DFB-71EFA42D83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75856" y="617676"/>
              <a:ext cx="2088232" cy="1828628"/>
            </a:xfrm>
            <a:prstGeom prst="rect">
              <a:avLst/>
            </a:prstGeom>
          </p:spPr>
        </p:pic>
        <p:pic>
          <p:nvPicPr>
            <p:cNvPr id="25" name="Graphic 24" descr="Blackboard">
              <a:extLst>
                <a:ext uri="{FF2B5EF4-FFF2-40B4-BE49-F238E27FC236}">
                  <a16:creationId xmlns:a16="http://schemas.microsoft.com/office/drawing/2014/main" id="{F397D74A-D662-4C5F-82DB-93E924B663D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36458" y="692696"/>
              <a:ext cx="1539598" cy="1466649"/>
            </a:xfrm>
            <a:prstGeom prst="rect">
              <a:avLst/>
            </a:prstGeom>
          </p:spPr>
        </p:pic>
      </p:grpSp>
      <p:sp>
        <p:nvSpPr>
          <p:cNvPr id="3" name="Footer Placeholder 2">
            <a:extLst>
              <a:ext uri="{FF2B5EF4-FFF2-40B4-BE49-F238E27FC236}">
                <a16:creationId xmlns:a16="http://schemas.microsoft.com/office/drawing/2014/main" id="{7238D907-647E-4D48-B8F3-D2B31DAB990A}"/>
              </a:ext>
            </a:extLst>
          </p:cNvPr>
          <p:cNvSpPr>
            <a:spLocks noGrp="1"/>
          </p:cNvSpPr>
          <p:nvPr>
            <p:ph type="ftr" sz="quarter" idx="11"/>
          </p:nvPr>
        </p:nvSpPr>
        <p:spPr/>
        <p:txBody>
          <a:bodyPr/>
          <a:lstStyle/>
          <a:p>
            <a:r>
              <a:rPr lang="en-IE" dirty="0"/>
              <a:t>Data Analytics - Foundation 1.0</a:t>
            </a:r>
          </a:p>
          <a:p>
            <a:endParaRPr lang="en-IE" dirty="0"/>
          </a:p>
        </p:txBody>
      </p:sp>
      <p:sp>
        <p:nvSpPr>
          <p:cNvPr id="10" name="Title 1">
            <a:extLst>
              <a:ext uri="{FF2B5EF4-FFF2-40B4-BE49-F238E27FC236}">
                <a16:creationId xmlns:a16="http://schemas.microsoft.com/office/drawing/2014/main" id="{9757EB44-C466-4DB4-AAB7-89F2A02DF4B4}"/>
              </a:ext>
            </a:extLst>
          </p:cNvPr>
          <p:cNvSpPr>
            <a:spLocks noGrp="1"/>
          </p:cNvSpPr>
          <p:nvPr>
            <p:ph type="title"/>
          </p:nvPr>
        </p:nvSpPr>
        <p:spPr>
          <a:xfrm>
            <a:off x="0" y="0"/>
            <a:ext cx="9108504" cy="1143000"/>
          </a:xfrm>
        </p:spPr>
        <p:txBody>
          <a:bodyPr/>
          <a:lstStyle/>
          <a:p>
            <a:r>
              <a:rPr lang="en-IE" dirty="0"/>
              <a:t> 1 - Key Concepts</a:t>
            </a:r>
          </a:p>
        </p:txBody>
      </p:sp>
    </p:spTree>
    <p:extLst>
      <p:ext uri="{BB962C8B-B14F-4D97-AF65-F5344CB8AC3E}">
        <p14:creationId xmlns:p14="http://schemas.microsoft.com/office/powerpoint/2010/main" val="701574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FB974-CF46-43B0-8337-50A03D2A128D}"/>
              </a:ext>
            </a:extLst>
          </p:cNvPr>
          <p:cNvSpPr>
            <a:spLocks noGrp="1"/>
          </p:cNvSpPr>
          <p:nvPr>
            <p:ph type="title"/>
          </p:nvPr>
        </p:nvSpPr>
        <p:spPr/>
        <p:txBody>
          <a:bodyPr/>
          <a:lstStyle/>
          <a:p>
            <a:r>
              <a:rPr lang="en-IE" dirty="0"/>
              <a:t>Statistical Analysis</a:t>
            </a:r>
          </a:p>
        </p:txBody>
      </p:sp>
      <p:sp>
        <p:nvSpPr>
          <p:cNvPr id="3" name="Text Placeholder 2">
            <a:extLst>
              <a:ext uri="{FF2B5EF4-FFF2-40B4-BE49-F238E27FC236}">
                <a16:creationId xmlns:a16="http://schemas.microsoft.com/office/drawing/2014/main" id="{1F8B9396-FC74-4242-AAB4-235C5B581655}"/>
              </a:ext>
            </a:extLst>
          </p:cNvPr>
          <p:cNvSpPr>
            <a:spLocks noGrp="1"/>
          </p:cNvSpPr>
          <p:nvPr>
            <p:ph type="body" idx="1"/>
          </p:nvPr>
        </p:nvSpPr>
        <p:spPr/>
        <p:txBody>
          <a:bodyPr/>
          <a:lstStyle/>
          <a:p>
            <a:r>
              <a:rPr lang="en-IE" dirty="0"/>
              <a:t>Lesson 2</a:t>
            </a:r>
          </a:p>
        </p:txBody>
      </p:sp>
      <p:sp>
        <p:nvSpPr>
          <p:cNvPr id="4" name="Footer Placeholder 3">
            <a:extLst>
              <a:ext uri="{FF2B5EF4-FFF2-40B4-BE49-F238E27FC236}">
                <a16:creationId xmlns:a16="http://schemas.microsoft.com/office/drawing/2014/main" id="{D028724E-B360-450A-9084-C6931B28E2F3}"/>
              </a:ext>
            </a:extLst>
          </p:cNvPr>
          <p:cNvSpPr>
            <a:spLocks noGrp="1"/>
          </p:cNvSpPr>
          <p:nvPr>
            <p:ph type="ftr" sz="quarter" idx="11"/>
          </p:nvPr>
        </p:nvSpPr>
        <p:spPr/>
        <p:txBody>
          <a:bodyPr/>
          <a:lstStyle/>
          <a:p>
            <a:r>
              <a:rPr lang="en-IE" dirty="0"/>
              <a:t>Data Analytics - Foundation 1.0</a:t>
            </a:r>
          </a:p>
          <a:p>
            <a:endParaRPr lang="en-IE" dirty="0"/>
          </a:p>
        </p:txBody>
      </p:sp>
    </p:spTree>
    <p:extLst>
      <p:ext uri="{BB962C8B-B14F-4D97-AF65-F5344CB8AC3E}">
        <p14:creationId xmlns:p14="http://schemas.microsoft.com/office/powerpoint/2010/main" val="2495066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000" y="1152000"/>
            <a:ext cx="8496944" cy="4565103"/>
          </a:xfrm>
        </p:spPr>
        <p:txBody>
          <a:bodyPr>
            <a:noAutofit/>
          </a:bodyPr>
          <a:lstStyle/>
          <a:p>
            <a:pPr marL="0" indent="0">
              <a:buNone/>
            </a:pPr>
            <a:r>
              <a:rPr lang="en-US" sz="3200" b="1" dirty="0">
                <a:solidFill>
                  <a:srgbClr val="009FE9"/>
                </a:solidFill>
              </a:rPr>
              <a:t>Learning Objectives </a:t>
            </a:r>
          </a:p>
          <a:p>
            <a:pPr marL="0" indent="0">
              <a:buNone/>
            </a:pPr>
            <a:endParaRPr lang="en-US" sz="2400" dirty="0"/>
          </a:p>
          <a:p>
            <a:pPr marL="0" indent="0">
              <a:buNone/>
            </a:pPr>
            <a:r>
              <a:rPr lang="en-US" sz="2400" dirty="0"/>
              <a:t>After completing this lesson, you should be able to:</a:t>
            </a:r>
          </a:p>
          <a:p>
            <a:pPr marL="0" indent="0">
              <a:buNone/>
            </a:pPr>
            <a:endParaRPr lang="en-IE" sz="2400" dirty="0"/>
          </a:p>
          <a:p>
            <a:pPr marL="457200" indent="-457200">
              <a:buFont typeface="+mj-lt"/>
              <a:buAutoNum type="arabicPeriod"/>
            </a:pPr>
            <a:r>
              <a:rPr lang="en-IE" sz="2400" dirty="0"/>
              <a:t>Describe measures of central tendency of a data set</a:t>
            </a:r>
          </a:p>
          <a:p>
            <a:pPr marL="457200" indent="-457200">
              <a:buFont typeface="+mj-lt"/>
              <a:buAutoNum type="arabicPeriod"/>
            </a:pPr>
            <a:r>
              <a:rPr lang="en-IE" sz="2400" dirty="0"/>
              <a:t>Calculate central tendency values of a data set</a:t>
            </a:r>
          </a:p>
          <a:p>
            <a:pPr marL="457200" indent="-457200">
              <a:buFont typeface="+mj-lt"/>
              <a:buAutoNum type="arabicPeriod"/>
            </a:pPr>
            <a:r>
              <a:rPr lang="en-IE" sz="2400" dirty="0"/>
              <a:t>Describe some measures of variation of a data set</a:t>
            </a:r>
          </a:p>
          <a:p>
            <a:pPr marL="457200" indent="-457200">
              <a:buFont typeface="+mj-lt"/>
              <a:buAutoNum type="arabicPeriod"/>
            </a:pPr>
            <a:r>
              <a:rPr lang="en-IE" sz="2400" dirty="0"/>
              <a:t>Calculate the variation of a data set</a:t>
            </a:r>
          </a:p>
        </p:txBody>
      </p:sp>
      <p:pic>
        <p:nvPicPr>
          <p:cNvPr id="6" name="Graphic 5" descr="Bullseye">
            <a:extLst>
              <a:ext uri="{FF2B5EF4-FFF2-40B4-BE49-F238E27FC236}">
                <a16:creationId xmlns:a16="http://schemas.microsoft.com/office/drawing/2014/main" id="{5F1B5099-A150-49CC-9802-17BC7CDAD2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0000" y="1188000"/>
            <a:ext cx="792088" cy="792088"/>
          </a:xfrm>
          <a:prstGeom prst="rect">
            <a:avLst/>
          </a:prstGeom>
        </p:spPr>
      </p:pic>
      <p:sp>
        <p:nvSpPr>
          <p:cNvPr id="5" name="Footer Placeholder 4">
            <a:extLst>
              <a:ext uri="{FF2B5EF4-FFF2-40B4-BE49-F238E27FC236}">
                <a16:creationId xmlns:a16="http://schemas.microsoft.com/office/drawing/2014/main" id="{8A6D3417-203D-4836-98D3-19E4255430FF}"/>
              </a:ext>
            </a:extLst>
          </p:cNvPr>
          <p:cNvSpPr>
            <a:spLocks noGrp="1"/>
          </p:cNvSpPr>
          <p:nvPr>
            <p:ph type="ftr" sz="quarter" idx="11"/>
          </p:nvPr>
        </p:nvSpPr>
        <p:spPr/>
        <p:txBody>
          <a:bodyPr/>
          <a:lstStyle/>
          <a:p>
            <a:r>
              <a:rPr lang="en-IE" dirty="0"/>
              <a:t>Data Analytics - Foundation 1.0</a:t>
            </a:r>
          </a:p>
          <a:p>
            <a:endParaRPr lang="en-IE" dirty="0"/>
          </a:p>
        </p:txBody>
      </p:sp>
      <p:sp>
        <p:nvSpPr>
          <p:cNvPr id="9" name="Title 1">
            <a:extLst>
              <a:ext uri="{FF2B5EF4-FFF2-40B4-BE49-F238E27FC236}">
                <a16:creationId xmlns:a16="http://schemas.microsoft.com/office/drawing/2014/main" id="{DAC85777-2EA6-4099-AD43-B62406BE85FD}"/>
              </a:ext>
            </a:extLst>
          </p:cNvPr>
          <p:cNvSpPr txBox="1">
            <a:spLocks/>
          </p:cNvSpPr>
          <p:nvPr/>
        </p:nvSpPr>
        <p:spPr>
          <a:xfrm>
            <a:off x="0" y="0"/>
            <a:ext cx="9108504"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i="0" kern="1200">
                <a:solidFill>
                  <a:srgbClr val="003C71"/>
                </a:solidFill>
                <a:latin typeface="+mj-lt"/>
                <a:ea typeface="+mj-ea"/>
                <a:cs typeface="+mj-cs"/>
              </a:defRPr>
            </a:lvl1pPr>
          </a:lstStyle>
          <a:p>
            <a:r>
              <a:rPr lang="en-IE"/>
              <a:t> 2 – Statistical Analysis</a:t>
            </a:r>
            <a:endParaRPr lang="en-IE" dirty="0"/>
          </a:p>
        </p:txBody>
      </p:sp>
    </p:spTree>
    <p:extLst>
      <p:ext uri="{BB962C8B-B14F-4D97-AF65-F5344CB8AC3E}">
        <p14:creationId xmlns:p14="http://schemas.microsoft.com/office/powerpoint/2010/main" val="4075888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64000" y="1188000"/>
            <a:ext cx="7762528"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Summary statistics</a:t>
            </a:r>
            <a:r>
              <a:rPr lang="en-GB" sz="2000" b="1" dirty="0">
                <a:solidFill>
                  <a:srgbClr val="009FE9"/>
                </a:solidFill>
              </a:rPr>
              <a:t>.</a:t>
            </a:r>
            <a:endParaRPr lang="en-IE" sz="2000" b="1" dirty="0">
              <a:solidFill>
                <a:srgbClr val="009FE9"/>
              </a:solidFill>
            </a:endParaRPr>
          </a:p>
          <a:p>
            <a:pPr marL="0" indent="0">
              <a:buNone/>
            </a:pPr>
            <a:endParaRPr lang="en-IE" sz="2000" b="1" dirty="0"/>
          </a:p>
          <a:p>
            <a:pPr marL="0" indent="0">
              <a:buNone/>
            </a:pPr>
            <a:r>
              <a:rPr lang="en-IE" sz="2000" b="1" dirty="0">
                <a:cs typeface="Times New Roman" panose="02020603050405020304" pitchFamily="18" charset="0"/>
              </a:rPr>
              <a:t>What are statistical analysis techniques?</a:t>
            </a:r>
          </a:p>
          <a:p>
            <a:r>
              <a:rPr lang="en-IE" sz="2000" dirty="0">
                <a:cs typeface="Times New Roman" panose="02020603050405020304" pitchFamily="18" charset="0"/>
              </a:rPr>
              <a:t>Used for summarising or describing quantitative data sets </a:t>
            </a:r>
          </a:p>
          <a:p>
            <a:r>
              <a:rPr lang="en-IE" sz="2000" dirty="0">
                <a:cs typeface="Times New Roman" panose="02020603050405020304" pitchFamily="18" charset="0"/>
              </a:rPr>
              <a:t>Also known as summary or descriptive statistics. </a:t>
            </a:r>
          </a:p>
          <a:p>
            <a:r>
              <a:rPr lang="en-IE" sz="2000" dirty="0">
                <a:cs typeface="Times New Roman" panose="02020603050405020304" pitchFamily="18" charset="0"/>
              </a:rPr>
              <a:t>The two main techniques are</a:t>
            </a:r>
          </a:p>
          <a:p>
            <a:pPr lvl="1"/>
            <a:r>
              <a:rPr lang="en-IE" sz="2000" b="1" dirty="0">
                <a:cs typeface="Times New Roman" panose="02020603050405020304" pitchFamily="18" charset="0"/>
              </a:rPr>
              <a:t>Measures of central tendency (averages)</a:t>
            </a:r>
          </a:p>
          <a:p>
            <a:pPr lvl="2"/>
            <a:r>
              <a:rPr lang="en-IE" sz="2000" dirty="0">
                <a:cs typeface="Times New Roman" panose="02020603050405020304" pitchFamily="18" charset="0"/>
              </a:rPr>
              <a:t>Used to highlight typical values in the data.</a:t>
            </a:r>
          </a:p>
          <a:p>
            <a:pPr lvl="2"/>
            <a:r>
              <a:rPr lang="en-IE" sz="2000" dirty="0">
                <a:cs typeface="Times New Roman" panose="02020603050405020304" pitchFamily="18" charset="0"/>
              </a:rPr>
              <a:t>Mean, Median, Mode </a:t>
            </a:r>
          </a:p>
          <a:p>
            <a:pPr lvl="1"/>
            <a:r>
              <a:rPr lang="en-IE" sz="2000" b="1" dirty="0">
                <a:cs typeface="Times New Roman" panose="02020603050405020304" pitchFamily="18" charset="0"/>
              </a:rPr>
              <a:t>Measures of variation </a:t>
            </a:r>
          </a:p>
          <a:p>
            <a:pPr lvl="2"/>
            <a:r>
              <a:rPr lang="en-IE" sz="2000" dirty="0">
                <a:cs typeface="Times New Roman" panose="02020603050405020304" pitchFamily="18" charset="0"/>
              </a:rPr>
              <a:t>Used to highlight how values in the data set vary. </a:t>
            </a:r>
          </a:p>
          <a:p>
            <a:pPr lvl="2"/>
            <a:r>
              <a:rPr lang="en-IE" sz="2000" dirty="0">
                <a:cs typeface="Times New Roman" panose="02020603050405020304" pitchFamily="18" charset="0"/>
              </a:rPr>
              <a:t>Range, Variance, Quartiles</a:t>
            </a: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a:buFont typeface="+mj-lt"/>
              <a:buAutoNum type="arabicPeriod"/>
            </a:pPr>
            <a:endParaRPr lang="en-IE" sz="2000" dirty="0"/>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60000"/>
            <a:ext cx="590400" cy="590400"/>
          </a:xfrm>
          <a:prstGeom prst="rect">
            <a:avLst/>
          </a:prstGeom>
          <a:noFill/>
          <a:ln>
            <a:noFill/>
          </a:ln>
        </p:spPr>
      </p:pic>
      <p:sp>
        <p:nvSpPr>
          <p:cNvPr id="2" name="Footer Placeholder 1">
            <a:extLst>
              <a:ext uri="{FF2B5EF4-FFF2-40B4-BE49-F238E27FC236}">
                <a16:creationId xmlns:a16="http://schemas.microsoft.com/office/drawing/2014/main" id="{C555132E-80F6-42A4-8C2B-534007C9B4AD}"/>
              </a:ext>
            </a:extLst>
          </p:cNvPr>
          <p:cNvSpPr>
            <a:spLocks noGrp="1"/>
          </p:cNvSpPr>
          <p:nvPr>
            <p:ph type="ftr" sz="quarter" idx="11"/>
          </p:nvPr>
        </p:nvSpPr>
        <p:spPr>
          <a:xfrm>
            <a:off x="2814646" y="6538912"/>
            <a:ext cx="3528392" cy="365125"/>
          </a:xfrm>
        </p:spPr>
        <p:txBody>
          <a:bodyPr/>
          <a:lstStyle/>
          <a:p>
            <a:r>
              <a:rPr lang="en-IE" dirty="0"/>
              <a:t>Data Analytics - Foundation 1.0 </a:t>
            </a:r>
          </a:p>
        </p:txBody>
      </p:sp>
      <p:sp>
        <p:nvSpPr>
          <p:cNvPr id="10" name="Title 1">
            <a:extLst>
              <a:ext uri="{FF2B5EF4-FFF2-40B4-BE49-F238E27FC236}">
                <a16:creationId xmlns:a16="http://schemas.microsoft.com/office/drawing/2014/main" id="{DD007ECB-B3CC-4A39-BD7C-B23C5997AA11}"/>
              </a:ext>
            </a:extLst>
          </p:cNvPr>
          <p:cNvSpPr>
            <a:spLocks noGrp="1"/>
          </p:cNvSpPr>
          <p:nvPr>
            <p:ph type="title"/>
          </p:nvPr>
        </p:nvSpPr>
        <p:spPr>
          <a:xfrm>
            <a:off x="0" y="0"/>
            <a:ext cx="9108504" cy="1143000"/>
          </a:xfrm>
        </p:spPr>
        <p:txBody>
          <a:bodyPr/>
          <a:lstStyle/>
          <a:p>
            <a:r>
              <a:rPr lang="en-IE" dirty="0"/>
              <a:t> 2 – Statistical Analysis</a:t>
            </a:r>
          </a:p>
        </p:txBody>
      </p:sp>
    </p:spTree>
    <p:extLst>
      <p:ext uri="{BB962C8B-B14F-4D97-AF65-F5344CB8AC3E}">
        <p14:creationId xmlns:p14="http://schemas.microsoft.com/office/powerpoint/2010/main" val="1447386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64000" y="1188000"/>
            <a:ext cx="7762528" cy="5670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Measures of Central Tendency</a:t>
            </a:r>
            <a:r>
              <a:rPr lang="en-GB" sz="2000" b="1" dirty="0">
                <a:solidFill>
                  <a:srgbClr val="009FE9"/>
                </a:solidFill>
              </a:rPr>
              <a:t>.</a:t>
            </a:r>
            <a:endParaRPr lang="en-IE" sz="2000" b="1" dirty="0">
              <a:solidFill>
                <a:srgbClr val="009FE9"/>
              </a:solidFill>
            </a:endParaRPr>
          </a:p>
          <a:p>
            <a:pPr marL="0" indent="0">
              <a:buNone/>
            </a:pPr>
            <a:endParaRPr lang="en-IE" sz="2000" b="1" dirty="0"/>
          </a:p>
          <a:p>
            <a:pPr marL="0" indent="0">
              <a:buNone/>
            </a:pPr>
            <a:r>
              <a:rPr lang="en-IE" sz="2000" b="1" dirty="0">
                <a:cs typeface="Times New Roman" panose="02020603050405020304" pitchFamily="18" charset="0"/>
              </a:rPr>
              <a:t>What are measures of central tendency (averages)?</a:t>
            </a:r>
          </a:p>
          <a:p>
            <a:pPr marL="0" indent="0">
              <a:buNone/>
            </a:pPr>
            <a:endParaRPr lang="en-IE" sz="2000" b="1" dirty="0">
              <a:solidFill>
                <a:srgbClr val="00B0F0"/>
              </a:solidFill>
              <a:cs typeface="Times New Roman" panose="02020603050405020304" pitchFamily="18" charset="0"/>
            </a:endParaRPr>
          </a:p>
          <a:p>
            <a:pPr marL="0" indent="0">
              <a:buNone/>
            </a:pPr>
            <a:r>
              <a:rPr lang="en-IE" sz="2000" b="1" dirty="0">
                <a:solidFill>
                  <a:srgbClr val="009FE9"/>
                </a:solidFill>
                <a:cs typeface="Times New Roman" panose="02020603050405020304" pitchFamily="18" charset="0"/>
              </a:rPr>
              <a:t>Mean  </a:t>
            </a:r>
          </a:p>
          <a:p>
            <a:pPr marL="400050"/>
            <a:r>
              <a:rPr lang="en-IE" sz="2000" dirty="0"/>
              <a:t>Describes the average of a data set </a:t>
            </a:r>
          </a:p>
          <a:p>
            <a:pPr marL="400050"/>
            <a:r>
              <a:rPr lang="en-IE" sz="2000" dirty="0"/>
              <a:t>Sum of all the values in the data set divided by the number of values </a:t>
            </a:r>
          </a:p>
          <a:p>
            <a:pPr marL="400050"/>
            <a:r>
              <a:rPr lang="en-IE" sz="2000" dirty="0"/>
              <a:t>Can be skewed by outliers.</a:t>
            </a:r>
          </a:p>
          <a:p>
            <a:pPr marL="400050"/>
            <a:endParaRPr lang="en-IE" sz="2000" dirty="0"/>
          </a:p>
          <a:p>
            <a:pPr marL="0" indent="0">
              <a:buNone/>
            </a:pPr>
            <a:r>
              <a:rPr lang="en-IE" sz="2000" i="1" dirty="0"/>
              <a:t>Outliers are values that are unusual compared to the rest of the data set by being particularly small or large</a:t>
            </a:r>
            <a:endParaRPr lang="en-SG" sz="2000" dirty="0"/>
          </a:p>
          <a:p>
            <a:endParaRPr lang="en-SG" sz="2900" dirty="0"/>
          </a:p>
          <a:p>
            <a:pPr marL="400050"/>
            <a:endParaRPr lang="en-IE" sz="2000" dirty="0"/>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a:buFont typeface="+mj-lt"/>
              <a:buAutoNum type="arabicPeriod"/>
            </a:pPr>
            <a:endParaRPr lang="en-IE" sz="2000" dirty="0"/>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60000"/>
            <a:ext cx="590400" cy="590400"/>
          </a:xfrm>
          <a:prstGeom prst="rect">
            <a:avLst/>
          </a:prstGeom>
          <a:noFill/>
          <a:ln>
            <a:noFill/>
          </a:ln>
        </p:spPr>
      </p:pic>
      <p:sp>
        <p:nvSpPr>
          <p:cNvPr id="2" name="Footer Placeholder 1">
            <a:extLst>
              <a:ext uri="{FF2B5EF4-FFF2-40B4-BE49-F238E27FC236}">
                <a16:creationId xmlns:a16="http://schemas.microsoft.com/office/drawing/2014/main" id="{C555132E-80F6-42A4-8C2B-534007C9B4AD}"/>
              </a:ext>
            </a:extLst>
          </p:cNvPr>
          <p:cNvSpPr>
            <a:spLocks noGrp="1"/>
          </p:cNvSpPr>
          <p:nvPr>
            <p:ph type="ftr" sz="quarter" idx="11"/>
          </p:nvPr>
        </p:nvSpPr>
        <p:spPr>
          <a:xfrm>
            <a:off x="2814646" y="6538912"/>
            <a:ext cx="3528392" cy="365125"/>
          </a:xfrm>
        </p:spPr>
        <p:txBody>
          <a:bodyPr/>
          <a:lstStyle/>
          <a:p>
            <a:r>
              <a:rPr lang="en-IE" dirty="0"/>
              <a:t>Data Analytics - Foundation 1.0 </a:t>
            </a:r>
          </a:p>
        </p:txBody>
      </p:sp>
      <p:sp>
        <p:nvSpPr>
          <p:cNvPr id="10" name="Title 1">
            <a:extLst>
              <a:ext uri="{FF2B5EF4-FFF2-40B4-BE49-F238E27FC236}">
                <a16:creationId xmlns:a16="http://schemas.microsoft.com/office/drawing/2014/main" id="{DD007ECB-B3CC-4A39-BD7C-B23C5997AA11}"/>
              </a:ext>
            </a:extLst>
          </p:cNvPr>
          <p:cNvSpPr>
            <a:spLocks noGrp="1"/>
          </p:cNvSpPr>
          <p:nvPr>
            <p:ph type="title"/>
          </p:nvPr>
        </p:nvSpPr>
        <p:spPr>
          <a:xfrm>
            <a:off x="0" y="0"/>
            <a:ext cx="9108504" cy="1143000"/>
          </a:xfrm>
        </p:spPr>
        <p:txBody>
          <a:bodyPr/>
          <a:lstStyle/>
          <a:p>
            <a:r>
              <a:rPr lang="en-IE" dirty="0"/>
              <a:t> 2 – Statistical Analysis</a:t>
            </a:r>
          </a:p>
        </p:txBody>
      </p:sp>
      <p:grpSp>
        <p:nvGrpSpPr>
          <p:cNvPr id="6" name="Group 5">
            <a:extLst>
              <a:ext uri="{FF2B5EF4-FFF2-40B4-BE49-F238E27FC236}">
                <a16:creationId xmlns:a16="http://schemas.microsoft.com/office/drawing/2014/main" id="{7D60CAF9-0EE5-4C7F-A666-E2011395D48A}"/>
              </a:ext>
            </a:extLst>
          </p:cNvPr>
          <p:cNvGrpSpPr/>
          <p:nvPr/>
        </p:nvGrpSpPr>
        <p:grpSpPr>
          <a:xfrm>
            <a:off x="0" y="4293096"/>
            <a:ext cx="936000" cy="936000"/>
            <a:chOff x="215616" y="5877272"/>
            <a:chExt cx="936000" cy="936000"/>
          </a:xfrm>
        </p:grpSpPr>
        <p:pic>
          <p:nvPicPr>
            <p:cNvPr id="7" name="Graphic 6" descr="Laptop">
              <a:extLst>
                <a:ext uri="{FF2B5EF4-FFF2-40B4-BE49-F238E27FC236}">
                  <a16:creationId xmlns:a16="http://schemas.microsoft.com/office/drawing/2014/main" id="{F8AD5360-2926-4A6E-A464-BAC41BA713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5616" y="5877272"/>
              <a:ext cx="936000" cy="936000"/>
            </a:xfrm>
            <a:prstGeom prst="rect">
              <a:avLst/>
            </a:prstGeom>
          </p:spPr>
        </p:pic>
        <p:pic>
          <p:nvPicPr>
            <p:cNvPr id="8" name="Graphic 7" descr="Information">
              <a:extLst>
                <a:ext uri="{FF2B5EF4-FFF2-40B4-BE49-F238E27FC236}">
                  <a16:creationId xmlns:a16="http://schemas.microsoft.com/office/drawing/2014/main" id="{22FF180A-71EB-458B-B745-A82F4FCCC7E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3088" y="6106588"/>
              <a:ext cx="360000" cy="360000"/>
            </a:xfrm>
            <a:prstGeom prst="rect">
              <a:avLst/>
            </a:prstGeom>
          </p:spPr>
        </p:pic>
      </p:grpSp>
      <p:sp>
        <p:nvSpPr>
          <p:cNvPr id="3" name="Rectangle 2">
            <a:extLst>
              <a:ext uri="{FF2B5EF4-FFF2-40B4-BE49-F238E27FC236}">
                <a16:creationId xmlns:a16="http://schemas.microsoft.com/office/drawing/2014/main" id="{B243CC0E-115E-474F-89A4-2DE0718C48B1}"/>
              </a:ext>
            </a:extLst>
          </p:cNvPr>
          <p:cNvSpPr/>
          <p:nvPr/>
        </p:nvSpPr>
        <p:spPr>
          <a:xfrm>
            <a:off x="7596336" y="3424932"/>
            <a:ext cx="1569597" cy="338554"/>
          </a:xfrm>
          <a:prstGeom prst="rect">
            <a:avLst/>
          </a:prstGeom>
        </p:spPr>
        <p:txBody>
          <a:bodyPr wrap="square">
            <a:spAutoFit/>
          </a:bodyPr>
          <a:lstStyle/>
          <a:p>
            <a:r>
              <a:rPr lang="en-IE" sz="1600" i="1" dirty="0"/>
              <a:t>.</a:t>
            </a:r>
          </a:p>
        </p:txBody>
      </p:sp>
    </p:spTree>
    <p:extLst>
      <p:ext uri="{BB962C8B-B14F-4D97-AF65-F5344CB8AC3E}">
        <p14:creationId xmlns:p14="http://schemas.microsoft.com/office/powerpoint/2010/main" val="4125858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64000" y="1188000"/>
            <a:ext cx="7762528" cy="5670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Measures of Central Tendency</a:t>
            </a:r>
            <a:r>
              <a:rPr lang="en-GB" sz="2000" b="1" dirty="0">
                <a:solidFill>
                  <a:srgbClr val="009FE9"/>
                </a:solidFill>
              </a:rPr>
              <a:t>.</a:t>
            </a:r>
            <a:endParaRPr lang="en-IE" sz="2000" b="1" dirty="0">
              <a:solidFill>
                <a:srgbClr val="009FE9"/>
              </a:solidFill>
            </a:endParaRPr>
          </a:p>
          <a:p>
            <a:pPr marL="0" indent="0">
              <a:buNone/>
            </a:pPr>
            <a:endParaRPr lang="en-IE" sz="2000" b="1" dirty="0"/>
          </a:p>
          <a:p>
            <a:pPr marL="0" indent="0">
              <a:buNone/>
            </a:pPr>
            <a:r>
              <a:rPr lang="en-IE" sz="2000" b="1" dirty="0">
                <a:cs typeface="Times New Roman" panose="02020603050405020304" pitchFamily="18" charset="0"/>
              </a:rPr>
              <a:t>What are measures of central tendency (averages)?</a:t>
            </a:r>
          </a:p>
          <a:p>
            <a:pPr marL="400050"/>
            <a:endParaRPr lang="en-IE" sz="2000" dirty="0"/>
          </a:p>
          <a:p>
            <a:pPr marL="0" indent="0">
              <a:buNone/>
            </a:pPr>
            <a:r>
              <a:rPr lang="en-IE" sz="2000" b="1" dirty="0">
                <a:solidFill>
                  <a:srgbClr val="009FE9"/>
                </a:solidFill>
                <a:cs typeface="Times New Roman" panose="02020603050405020304" pitchFamily="18" charset="0"/>
              </a:rPr>
              <a:t>Median  </a:t>
            </a:r>
          </a:p>
          <a:p>
            <a:r>
              <a:rPr lang="en-IE" sz="2000" dirty="0"/>
              <a:t>Describes the middle value in a data set distribution. </a:t>
            </a:r>
          </a:p>
          <a:p>
            <a:r>
              <a:rPr lang="en-IE" sz="2000" dirty="0"/>
              <a:t>If even number of values, it is average of two middle values</a:t>
            </a:r>
          </a:p>
          <a:p>
            <a:r>
              <a:rPr lang="en-IE" sz="2000" dirty="0"/>
              <a:t>If odd number of values, it is the middle value</a:t>
            </a:r>
          </a:p>
          <a:p>
            <a:r>
              <a:rPr lang="en-SG" sz="2000" dirty="0"/>
              <a:t>Less affected by outliers than the mean.</a:t>
            </a:r>
            <a:endParaRPr lang="en-IE" sz="2000" dirty="0"/>
          </a:p>
          <a:p>
            <a:endParaRPr lang="en-IE" sz="2000" dirty="0"/>
          </a:p>
          <a:p>
            <a:endParaRPr lang="en-SG" sz="2000" dirty="0"/>
          </a:p>
          <a:p>
            <a:pPr marL="400050"/>
            <a:endParaRPr lang="en-IE" sz="2000" dirty="0"/>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a:buFont typeface="+mj-lt"/>
              <a:buAutoNum type="arabicPeriod"/>
            </a:pPr>
            <a:endParaRPr lang="en-IE" sz="2000" dirty="0"/>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60000"/>
            <a:ext cx="590400" cy="590400"/>
          </a:xfrm>
          <a:prstGeom prst="rect">
            <a:avLst/>
          </a:prstGeom>
          <a:noFill/>
          <a:ln>
            <a:noFill/>
          </a:ln>
        </p:spPr>
      </p:pic>
      <p:sp>
        <p:nvSpPr>
          <p:cNvPr id="2" name="Footer Placeholder 1">
            <a:extLst>
              <a:ext uri="{FF2B5EF4-FFF2-40B4-BE49-F238E27FC236}">
                <a16:creationId xmlns:a16="http://schemas.microsoft.com/office/drawing/2014/main" id="{C555132E-80F6-42A4-8C2B-534007C9B4AD}"/>
              </a:ext>
            </a:extLst>
          </p:cNvPr>
          <p:cNvSpPr>
            <a:spLocks noGrp="1"/>
          </p:cNvSpPr>
          <p:nvPr>
            <p:ph type="ftr" sz="quarter" idx="11"/>
          </p:nvPr>
        </p:nvSpPr>
        <p:spPr>
          <a:xfrm>
            <a:off x="2814646" y="6538912"/>
            <a:ext cx="3528392" cy="365125"/>
          </a:xfrm>
        </p:spPr>
        <p:txBody>
          <a:bodyPr/>
          <a:lstStyle/>
          <a:p>
            <a:r>
              <a:rPr lang="en-IE" dirty="0"/>
              <a:t>Data Analytics - Foundation 1.0 </a:t>
            </a:r>
          </a:p>
        </p:txBody>
      </p:sp>
      <p:sp>
        <p:nvSpPr>
          <p:cNvPr id="10" name="Title 1">
            <a:extLst>
              <a:ext uri="{FF2B5EF4-FFF2-40B4-BE49-F238E27FC236}">
                <a16:creationId xmlns:a16="http://schemas.microsoft.com/office/drawing/2014/main" id="{DD007ECB-B3CC-4A39-BD7C-B23C5997AA11}"/>
              </a:ext>
            </a:extLst>
          </p:cNvPr>
          <p:cNvSpPr>
            <a:spLocks noGrp="1"/>
          </p:cNvSpPr>
          <p:nvPr>
            <p:ph type="title"/>
          </p:nvPr>
        </p:nvSpPr>
        <p:spPr>
          <a:xfrm>
            <a:off x="0" y="0"/>
            <a:ext cx="9108504" cy="1143000"/>
          </a:xfrm>
        </p:spPr>
        <p:txBody>
          <a:bodyPr/>
          <a:lstStyle/>
          <a:p>
            <a:r>
              <a:rPr lang="en-IE" dirty="0"/>
              <a:t> 2 – Statistical Analysis</a:t>
            </a:r>
          </a:p>
        </p:txBody>
      </p:sp>
      <p:sp>
        <p:nvSpPr>
          <p:cNvPr id="3" name="Rectangle 2">
            <a:extLst>
              <a:ext uri="{FF2B5EF4-FFF2-40B4-BE49-F238E27FC236}">
                <a16:creationId xmlns:a16="http://schemas.microsoft.com/office/drawing/2014/main" id="{B243CC0E-115E-474F-89A4-2DE0718C48B1}"/>
              </a:ext>
            </a:extLst>
          </p:cNvPr>
          <p:cNvSpPr/>
          <p:nvPr/>
        </p:nvSpPr>
        <p:spPr>
          <a:xfrm>
            <a:off x="7596336" y="3424932"/>
            <a:ext cx="1569597" cy="338554"/>
          </a:xfrm>
          <a:prstGeom prst="rect">
            <a:avLst/>
          </a:prstGeom>
        </p:spPr>
        <p:txBody>
          <a:bodyPr wrap="square">
            <a:spAutoFit/>
          </a:bodyPr>
          <a:lstStyle/>
          <a:p>
            <a:r>
              <a:rPr lang="en-IE" sz="1600" i="1" dirty="0"/>
              <a:t>.</a:t>
            </a:r>
          </a:p>
        </p:txBody>
      </p:sp>
    </p:spTree>
    <p:extLst>
      <p:ext uri="{BB962C8B-B14F-4D97-AF65-F5344CB8AC3E}">
        <p14:creationId xmlns:p14="http://schemas.microsoft.com/office/powerpoint/2010/main" val="1751224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64000" y="1188000"/>
            <a:ext cx="7762528" cy="5670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Measures of Central Tendency</a:t>
            </a:r>
            <a:r>
              <a:rPr lang="en-GB" sz="2000" b="1" dirty="0">
                <a:solidFill>
                  <a:srgbClr val="009FE9"/>
                </a:solidFill>
              </a:rPr>
              <a:t>.</a:t>
            </a:r>
            <a:endParaRPr lang="en-IE" sz="2000" b="1" dirty="0">
              <a:solidFill>
                <a:srgbClr val="009FE9"/>
              </a:solidFill>
            </a:endParaRPr>
          </a:p>
          <a:p>
            <a:pPr marL="0" indent="0">
              <a:buNone/>
            </a:pPr>
            <a:endParaRPr lang="en-IE" sz="2000" b="1" dirty="0"/>
          </a:p>
          <a:p>
            <a:pPr marL="0" indent="0">
              <a:buNone/>
            </a:pPr>
            <a:r>
              <a:rPr lang="en-IE" sz="2000" b="1" dirty="0">
                <a:cs typeface="Times New Roman" panose="02020603050405020304" pitchFamily="18" charset="0"/>
              </a:rPr>
              <a:t>What are measures of central tendency (averages)?</a:t>
            </a:r>
          </a:p>
          <a:p>
            <a:endParaRPr lang="en-IE" sz="2000" dirty="0"/>
          </a:p>
          <a:p>
            <a:pPr marL="0" indent="0">
              <a:buNone/>
            </a:pPr>
            <a:r>
              <a:rPr lang="en-IE" sz="2000" b="1" dirty="0">
                <a:solidFill>
                  <a:srgbClr val="009FE9"/>
                </a:solidFill>
                <a:cs typeface="Times New Roman" panose="02020603050405020304" pitchFamily="18" charset="0"/>
              </a:rPr>
              <a:t>Mode  </a:t>
            </a:r>
          </a:p>
          <a:p>
            <a:r>
              <a:rPr lang="en-IE" sz="2000" dirty="0"/>
              <a:t>The value that occurs most frequently in a data set. </a:t>
            </a:r>
          </a:p>
          <a:p>
            <a:r>
              <a:rPr lang="en-SG" sz="2000" dirty="0"/>
              <a:t>May have no mode (all values are unique), two modes (bimodal) or more.</a:t>
            </a:r>
            <a:endParaRPr lang="en-IE" sz="2000" dirty="0"/>
          </a:p>
          <a:p>
            <a:r>
              <a:rPr lang="en-SG" sz="2000" dirty="0"/>
              <a:t>Can be used for either numerical or qualitative data. </a:t>
            </a:r>
          </a:p>
          <a:p>
            <a:r>
              <a:rPr lang="en-SG" sz="2000" dirty="0"/>
              <a:t>Not affected by outliers.</a:t>
            </a:r>
          </a:p>
          <a:p>
            <a:endParaRPr lang="en-SG" sz="2000" dirty="0"/>
          </a:p>
          <a:p>
            <a:pPr marL="400050"/>
            <a:endParaRPr lang="en-IE" sz="2000" dirty="0"/>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a:buFont typeface="+mj-lt"/>
              <a:buAutoNum type="arabicPeriod"/>
            </a:pPr>
            <a:endParaRPr lang="en-IE" sz="2000" dirty="0"/>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60000"/>
            <a:ext cx="590400" cy="590400"/>
          </a:xfrm>
          <a:prstGeom prst="rect">
            <a:avLst/>
          </a:prstGeom>
          <a:noFill/>
          <a:ln>
            <a:noFill/>
          </a:ln>
        </p:spPr>
      </p:pic>
      <p:sp>
        <p:nvSpPr>
          <p:cNvPr id="2" name="Footer Placeholder 1">
            <a:extLst>
              <a:ext uri="{FF2B5EF4-FFF2-40B4-BE49-F238E27FC236}">
                <a16:creationId xmlns:a16="http://schemas.microsoft.com/office/drawing/2014/main" id="{C555132E-80F6-42A4-8C2B-534007C9B4AD}"/>
              </a:ext>
            </a:extLst>
          </p:cNvPr>
          <p:cNvSpPr>
            <a:spLocks noGrp="1"/>
          </p:cNvSpPr>
          <p:nvPr>
            <p:ph type="ftr" sz="quarter" idx="11"/>
          </p:nvPr>
        </p:nvSpPr>
        <p:spPr>
          <a:xfrm>
            <a:off x="2814646" y="6538912"/>
            <a:ext cx="3528392" cy="365125"/>
          </a:xfrm>
        </p:spPr>
        <p:txBody>
          <a:bodyPr/>
          <a:lstStyle/>
          <a:p>
            <a:r>
              <a:rPr lang="en-IE" dirty="0"/>
              <a:t>Data Analytics - Foundation 1.0 </a:t>
            </a:r>
          </a:p>
        </p:txBody>
      </p:sp>
      <p:sp>
        <p:nvSpPr>
          <p:cNvPr id="10" name="Title 1">
            <a:extLst>
              <a:ext uri="{FF2B5EF4-FFF2-40B4-BE49-F238E27FC236}">
                <a16:creationId xmlns:a16="http://schemas.microsoft.com/office/drawing/2014/main" id="{DD007ECB-B3CC-4A39-BD7C-B23C5997AA11}"/>
              </a:ext>
            </a:extLst>
          </p:cNvPr>
          <p:cNvSpPr>
            <a:spLocks noGrp="1"/>
          </p:cNvSpPr>
          <p:nvPr>
            <p:ph type="title"/>
          </p:nvPr>
        </p:nvSpPr>
        <p:spPr>
          <a:xfrm>
            <a:off x="0" y="0"/>
            <a:ext cx="9108504" cy="1143000"/>
          </a:xfrm>
        </p:spPr>
        <p:txBody>
          <a:bodyPr/>
          <a:lstStyle/>
          <a:p>
            <a:r>
              <a:rPr lang="en-IE" dirty="0"/>
              <a:t> 2 – Statistical Analysis</a:t>
            </a:r>
          </a:p>
        </p:txBody>
      </p:sp>
      <p:sp>
        <p:nvSpPr>
          <p:cNvPr id="3" name="Rectangle 2">
            <a:extLst>
              <a:ext uri="{FF2B5EF4-FFF2-40B4-BE49-F238E27FC236}">
                <a16:creationId xmlns:a16="http://schemas.microsoft.com/office/drawing/2014/main" id="{B243CC0E-115E-474F-89A4-2DE0718C48B1}"/>
              </a:ext>
            </a:extLst>
          </p:cNvPr>
          <p:cNvSpPr/>
          <p:nvPr/>
        </p:nvSpPr>
        <p:spPr>
          <a:xfrm>
            <a:off x="7596336" y="3424932"/>
            <a:ext cx="1569597" cy="338554"/>
          </a:xfrm>
          <a:prstGeom prst="rect">
            <a:avLst/>
          </a:prstGeom>
        </p:spPr>
        <p:txBody>
          <a:bodyPr wrap="square">
            <a:spAutoFit/>
          </a:bodyPr>
          <a:lstStyle/>
          <a:p>
            <a:r>
              <a:rPr lang="en-IE" sz="1600" i="1" dirty="0"/>
              <a:t>.</a:t>
            </a:r>
          </a:p>
        </p:txBody>
      </p:sp>
    </p:spTree>
    <p:extLst>
      <p:ext uri="{BB962C8B-B14F-4D97-AF65-F5344CB8AC3E}">
        <p14:creationId xmlns:p14="http://schemas.microsoft.com/office/powerpoint/2010/main" val="193362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C24D0790-ADA6-4BEA-AEB2-3C6518A75131}"/>
              </a:ext>
            </a:extLst>
          </p:cNvPr>
          <p:cNvSpPr txBox="1">
            <a:spLocks/>
          </p:cNvSpPr>
          <p:nvPr/>
        </p:nvSpPr>
        <p:spPr>
          <a:xfrm>
            <a:off x="864000" y="1188000"/>
            <a:ext cx="7762528"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Measures of Central Tendency</a:t>
            </a:r>
            <a:r>
              <a:rPr lang="en-GB" sz="2000" b="1" dirty="0">
                <a:solidFill>
                  <a:srgbClr val="009FE9"/>
                </a:solidFill>
              </a:rPr>
              <a:t>.</a:t>
            </a:r>
            <a:endParaRPr lang="en-IE" sz="2000" b="1" dirty="0">
              <a:solidFill>
                <a:srgbClr val="009FE9"/>
              </a:solidFill>
            </a:endParaRPr>
          </a:p>
          <a:p>
            <a:pPr marL="0" indent="0">
              <a:buNone/>
            </a:pPr>
            <a:endParaRPr lang="en-IE" sz="2000" b="1" dirty="0"/>
          </a:p>
          <a:p>
            <a:pPr marL="0" lvl="0" indent="0" eaLnBrk="0" fontAlgn="base" hangingPunct="0">
              <a:spcBef>
                <a:spcPct val="0"/>
              </a:spcBef>
              <a:spcAft>
                <a:spcPct val="0"/>
              </a:spcAft>
              <a:buNone/>
            </a:pPr>
            <a:r>
              <a:rPr lang="en-IE" sz="2000" b="1" dirty="0">
                <a:ea typeface="Calibri" panose="020F0502020204030204" pitchFamily="34" charset="0"/>
                <a:cs typeface="Times New Roman" panose="02020603050405020304" pitchFamily="18" charset="0"/>
              </a:rPr>
              <a:t>Case Example: </a:t>
            </a:r>
            <a:r>
              <a:rPr lang="en-IE" altLang="en-US" sz="2000" dirty="0">
                <a:ea typeface="Calibri" panose="020F0502020204030204" pitchFamily="34" charset="0"/>
              </a:rPr>
              <a:t>The following is the gross profit information for 10 fashion retail stores in a city. As a potential investor in fashion retail, </a:t>
            </a:r>
            <a:r>
              <a:rPr lang="en-IE" altLang="en-US" sz="2000" b="1" dirty="0">
                <a:ea typeface="Calibri" panose="020F0502020204030204" pitchFamily="34" charset="0"/>
              </a:rPr>
              <a:t>what representative profit value will you use for these 10 retail stores – mean, median or mode</a:t>
            </a:r>
            <a:r>
              <a:rPr lang="en-IE" altLang="en-US" sz="2000" dirty="0">
                <a:ea typeface="Calibri" panose="020F0502020204030204" pitchFamily="34" charset="0"/>
              </a:rPr>
              <a:t>?</a:t>
            </a:r>
            <a:endParaRPr lang="en-IE" altLang="en-US" sz="2000" dirty="0"/>
          </a:p>
          <a:p>
            <a:pPr marL="0" indent="0">
              <a:lnSpc>
                <a:spcPct val="107000"/>
              </a:lnSpc>
              <a:spcAft>
                <a:spcPts val="800"/>
              </a:spcAft>
              <a:buNone/>
              <a:tabLst>
                <a:tab pos="640080" algn="l"/>
                <a:tab pos="914400" algn="l"/>
                <a:tab pos="1371600" algn="l"/>
                <a:tab pos="1828800" algn="l"/>
                <a:tab pos="2286000" algn="l"/>
                <a:tab pos="2743200" algn="l"/>
              </a:tabLst>
            </a:pPr>
            <a:endParaRPr lang="en-IE" sz="2000" b="1"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lvl="0"/>
            <a:endParaRPr lang="en-IE" dirty="0"/>
          </a:p>
          <a:p>
            <a:pPr>
              <a:buFont typeface="+mj-lt"/>
              <a:buAutoNum type="arabicPeriod"/>
            </a:pPr>
            <a:endParaRPr lang="en-IE" sz="2000" dirty="0"/>
          </a:p>
        </p:txBody>
      </p:sp>
      <p:grpSp>
        <p:nvGrpSpPr>
          <p:cNvPr id="16" name="Group 15">
            <a:extLst>
              <a:ext uri="{FF2B5EF4-FFF2-40B4-BE49-F238E27FC236}">
                <a16:creationId xmlns:a16="http://schemas.microsoft.com/office/drawing/2014/main" id="{532CF56E-3397-4AC7-861F-3D739C033DE9}"/>
              </a:ext>
            </a:extLst>
          </p:cNvPr>
          <p:cNvGrpSpPr/>
          <p:nvPr/>
        </p:nvGrpSpPr>
        <p:grpSpPr>
          <a:xfrm>
            <a:off x="252000" y="1143000"/>
            <a:ext cx="596091" cy="773832"/>
            <a:chOff x="0" y="3729"/>
            <a:chExt cx="342900" cy="386796"/>
          </a:xfrm>
        </p:grpSpPr>
        <p:sp>
          <p:nvSpPr>
            <p:cNvPr id="17" name="Rectangle: Rounded Corners 16">
              <a:extLst>
                <a:ext uri="{FF2B5EF4-FFF2-40B4-BE49-F238E27FC236}">
                  <a16:creationId xmlns:a16="http://schemas.microsoft.com/office/drawing/2014/main" id="{F85FD50E-5845-4141-A452-453AD248A5E5}"/>
                </a:ext>
              </a:extLst>
            </p:cNvPr>
            <p:cNvSpPr/>
            <p:nvPr/>
          </p:nvSpPr>
          <p:spPr>
            <a:xfrm>
              <a:off x="0" y="66675"/>
              <a:ext cx="342900" cy="3238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dirty="0"/>
            </a:p>
          </p:txBody>
        </p:sp>
        <p:pic>
          <p:nvPicPr>
            <p:cNvPr id="18" name="Graphic 218" descr="Diploma">
              <a:extLst>
                <a:ext uri="{FF2B5EF4-FFF2-40B4-BE49-F238E27FC236}">
                  <a16:creationId xmlns:a16="http://schemas.microsoft.com/office/drawing/2014/main" id="{4C513D55-8E12-4B47-8A1D-A620BF203A5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31291" y="3729"/>
              <a:ext cx="281763" cy="386796"/>
            </a:xfrm>
            <a:prstGeom prst="roundRect">
              <a:avLst/>
            </a:prstGeom>
          </p:spPr>
        </p:pic>
      </p:grpSp>
      <p:sp>
        <p:nvSpPr>
          <p:cNvPr id="14" name="Title 1">
            <a:extLst>
              <a:ext uri="{FF2B5EF4-FFF2-40B4-BE49-F238E27FC236}">
                <a16:creationId xmlns:a16="http://schemas.microsoft.com/office/drawing/2014/main" id="{02336DDA-B383-4878-A4E3-72016C4E21CF}"/>
              </a:ext>
            </a:extLst>
          </p:cNvPr>
          <p:cNvSpPr>
            <a:spLocks noGrp="1"/>
          </p:cNvSpPr>
          <p:nvPr>
            <p:ph type="title"/>
          </p:nvPr>
        </p:nvSpPr>
        <p:spPr>
          <a:xfrm>
            <a:off x="0" y="0"/>
            <a:ext cx="9108504" cy="1143000"/>
          </a:xfrm>
        </p:spPr>
        <p:txBody>
          <a:bodyPr/>
          <a:lstStyle/>
          <a:p>
            <a:r>
              <a:rPr lang="en-IE" dirty="0"/>
              <a:t> 2 – Statistical Analysis</a:t>
            </a:r>
          </a:p>
        </p:txBody>
      </p:sp>
      <p:sp>
        <p:nvSpPr>
          <p:cNvPr id="3" name="Footer Placeholder 2">
            <a:extLst>
              <a:ext uri="{FF2B5EF4-FFF2-40B4-BE49-F238E27FC236}">
                <a16:creationId xmlns:a16="http://schemas.microsoft.com/office/drawing/2014/main" id="{54860095-F553-4833-99A7-A13DFEFC6805}"/>
              </a:ext>
            </a:extLst>
          </p:cNvPr>
          <p:cNvSpPr>
            <a:spLocks noGrp="1"/>
          </p:cNvSpPr>
          <p:nvPr>
            <p:ph type="ftr" sz="quarter" idx="11"/>
          </p:nvPr>
        </p:nvSpPr>
        <p:spPr/>
        <p:txBody>
          <a:bodyPr/>
          <a:lstStyle/>
          <a:p>
            <a:r>
              <a:rPr lang="en-IE" dirty="0"/>
              <a:t>Data Analytics - Foundation 1.0</a:t>
            </a:r>
          </a:p>
          <a:p>
            <a:endParaRPr lang="en-IE" dirty="0"/>
          </a:p>
        </p:txBody>
      </p:sp>
      <p:graphicFrame>
        <p:nvGraphicFramePr>
          <p:cNvPr id="9" name="Table 8">
            <a:extLst>
              <a:ext uri="{FF2B5EF4-FFF2-40B4-BE49-F238E27FC236}">
                <a16:creationId xmlns:a16="http://schemas.microsoft.com/office/drawing/2014/main" id="{32F1ED66-F049-48DE-B457-BEDDC8F7EC19}"/>
              </a:ext>
            </a:extLst>
          </p:cNvPr>
          <p:cNvGraphicFramePr>
            <a:graphicFrameLocks noGrp="1"/>
          </p:cNvGraphicFramePr>
          <p:nvPr>
            <p:extLst>
              <p:ext uri="{D42A27DB-BD31-4B8C-83A1-F6EECF244321}">
                <p14:modId xmlns:p14="http://schemas.microsoft.com/office/powerpoint/2010/main" val="4238741165"/>
              </p:ext>
            </p:extLst>
          </p:nvPr>
        </p:nvGraphicFramePr>
        <p:xfrm>
          <a:off x="1438099" y="3197578"/>
          <a:ext cx="6158237" cy="3327766"/>
        </p:xfrm>
        <a:graphic>
          <a:graphicData uri="http://schemas.openxmlformats.org/drawingml/2006/table">
            <a:tbl>
              <a:tblPr firstRow="1" firstCol="1" bandRow="1">
                <a:tableStyleId>{5C22544A-7EE6-4342-B048-85BDC9FD1C3A}</a:tableStyleId>
              </a:tblPr>
              <a:tblGrid>
                <a:gridCol w="1198062">
                  <a:extLst>
                    <a:ext uri="{9D8B030D-6E8A-4147-A177-3AD203B41FA5}">
                      <a16:colId xmlns:a16="http://schemas.microsoft.com/office/drawing/2014/main" val="1569287253"/>
                    </a:ext>
                  </a:extLst>
                </a:gridCol>
                <a:gridCol w="1198062">
                  <a:extLst>
                    <a:ext uri="{9D8B030D-6E8A-4147-A177-3AD203B41FA5}">
                      <a16:colId xmlns:a16="http://schemas.microsoft.com/office/drawing/2014/main" val="1340669897"/>
                    </a:ext>
                  </a:extLst>
                </a:gridCol>
                <a:gridCol w="3762113">
                  <a:extLst>
                    <a:ext uri="{9D8B030D-6E8A-4147-A177-3AD203B41FA5}">
                      <a16:colId xmlns:a16="http://schemas.microsoft.com/office/drawing/2014/main" val="4292281730"/>
                    </a:ext>
                  </a:extLst>
                </a:gridCol>
              </a:tblGrid>
              <a:tr h="255982">
                <a:tc gridSpan="2">
                  <a:txBody>
                    <a:bodyPr/>
                    <a:lstStyle/>
                    <a:p>
                      <a:pPr algn="ctr">
                        <a:lnSpc>
                          <a:spcPct val="115000"/>
                        </a:lnSpc>
                        <a:spcAft>
                          <a:spcPts val="0"/>
                        </a:spcAft>
                      </a:pPr>
                      <a:r>
                        <a:rPr lang="en-SG" sz="1400" dirty="0">
                          <a:effectLst/>
                        </a:rPr>
                        <a:t>Sample Data Set</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E"/>
                    </a:p>
                  </a:txBody>
                  <a:tcPr/>
                </a:tc>
                <a:tc rowSpan="2">
                  <a:txBody>
                    <a:bodyPr/>
                    <a:lstStyle/>
                    <a:p>
                      <a:pPr algn="ctr">
                        <a:lnSpc>
                          <a:spcPct val="115000"/>
                        </a:lnSpc>
                        <a:spcAft>
                          <a:spcPts val="0"/>
                        </a:spcAft>
                      </a:pPr>
                      <a:r>
                        <a:rPr lang="en-IE" altLang="en-US" sz="1400" dirty="0">
                          <a:ea typeface="Calibri" panose="020F0502020204030204" pitchFamily="34" charset="0"/>
                        </a:rPr>
                        <a:t>Representative Profit Value</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96486805"/>
                  </a:ext>
                </a:extLst>
              </a:tr>
              <a:tr h="255982">
                <a:tc>
                  <a:txBody>
                    <a:bodyPr/>
                    <a:lstStyle/>
                    <a:p>
                      <a:pPr algn="ctr">
                        <a:lnSpc>
                          <a:spcPct val="115000"/>
                        </a:lnSpc>
                        <a:spcAft>
                          <a:spcPts val="0"/>
                        </a:spcAft>
                      </a:pPr>
                      <a:r>
                        <a:rPr lang="en-SG" sz="1400" dirty="0">
                          <a:effectLst/>
                        </a:rPr>
                        <a:t>Store</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Gross Profit</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IE"/>
                    </a:p>
                  </a:txBody>
                  <a:tcPr/>
                </a:tc>
                <a:extLst>
                  <a:ext uri="{0D108BD9-81ED-4DB2-BD59-A6C34878D82A}">
                    <a16:rowId xmlns:a16="http://schemas.microsoft.com/office/drawing/2014/main" val="1186910407"/>
                  </a:ext>
                </a:extLst>
              </a:tr>
              <a:tr h="255982">
                <a:tc>
                  <a:txBody>
                    <a:bodyPr/>
                    <a:lstStyle/>
                    <a:p>
                      <a:pPr algn="ctr">
                        <a:lnSpc>
                          <a:spcPct val="115000"/>
                        </a:lnSpc>
                        <a:spcAft>
                          <a:spcPts val="0"/>
                        </a:spcAft>
                      </a:pPr>
                      <a:r>
                        <a:rPr lang="en-SG" sz="1400" dirty="0">
                          <a:effectLst/>
                        </a:rPr>
                        <a:t>A</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150 000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11">
                  <a:txBody>
                    <a:bodyPr/>
                    <a:lstStyle/>
                    <a:p>
                      <a:pPr>
                        <a:lnSpc>
                          <a:spcPct val="115000"/>
                        </a:lnSpc>
                        <a:spcAft>
                          <a:spcPts val="0"/>
                        </a:spcAft>
                      </a:pPr>
                      <a:r>
                        <a:rPr lang="en-SG" sz="1400" dirty="0">
                          <a:effectLst/>
                        </a:rPr>
                        <a:t>Total Gross Profit = 1 540 000</a:t>
                      </a:r>
                      <a:endParaRPr lang="en-IE" sz="1400" dirty="0">
                        <a:effectLst/>
                      </a:endParaRPr>
                    </a:p>
                    <a:p>
                      <a:pPr>
                        <a:lnSpc>
                          <a:spcPct val="115000"/>
                        </a:lnSpc>
                        <a:spcAft>
                          <a:spcPts val="0"/>
                        </a:spcAft>
                      </a:pPr>
                      <a:r>
                        <a:rPr lang="en-SG" sz="1400" dirty="0">
                          <a:effectLst/>
                        </a:rPr>
                        <a:t> </a:t>
                      </a:r>
                      <a:endParaRPr lang="en-IE" sz="1400" dirty="0">
                        <a:effectLst/>
                      </a:endParaRPr>
                    </a:p>
                    <a:p>
                      <a:pPr>
                        <a:lnSpc>
                          <a:spcPct val="115000"/>
                        </a:lnSpc>
                        <a:spcAft>
                          <a:spcPts val="0"/>
                        </a:spcAft>
                      </a:pPr>
                      <a:r>
                        <a:rPr lang="en-SG" sz="1400" dirty="0">
                          <a:effectLst/>
                        </a:rPr>
                        <a:t>Number of Stores = 10</a:t>
                      </a:r>
                      <a:endParaRPr lang="en-IE" sz="1400" dirty="0">
                        <a:effectLst/>
                      </a:endParaRPr>
                    </a:p>
                    <a:p>
                      <a:pPr>
                        <a:lnSpc>
                          <a:spcPct val="115000"/>
                        </a:lnSpc>
                        <a:spcAft>
                          <a:spcPts val="0"/>
                        </a:spcAft>
                      </a:pP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36939737"/>
                  </a:ext>
                </a:extLst>
              </a:tr>
              <a:tr h="255982">
                <a:tc>
                  <a:txBody>
                    <a:bodyPr/>
                    <a:lstStyle/>
                    <a:p>
                      <a:pPr algn="ctr">
                        <a:lnSpc>
                          <a:spcPct val="115000"/>
                        </a:lnSpc>
                        <a:spcAft>
                          <a:spcPts val="0"/>
                        </a:spcAft>
                      </a:pPr>
                      <a:r>
                        <a:rPr lang="en-SG" sz="1400" dirty="0">
                          <a:effectLst/>
                        </a:rPr>
                        <a:t>B</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180 000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3474538531"/>
                  </a:ext>
                </a:extLst>
              </a:tr>
              <a:tr h="255982">
                <a:tc>
                  <a:txBody>
                    <a:bodyPr/>
                    <a:lstStyle/>
                    <a:p>
                      <a:pPr algn="ctr">
                        <a:lnSpc>
                          <a:spcPct val="115000"/>
                        </a:lnSpc>
                        <a:spcAft>
                          <a:spcPts val="0"/>
                        </a:spcAft>
                      </a:pPr>
                      <a:r>
                        <a:rPr lang="en-SG" sz="1400" dirty="0">
                          <a:effectLst/>
                        </a:rPr>
                        <a:t>C</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160 000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492294204"/>
                  </a:ext>
                </a:extLst>
              </a:tr>
              <a:tr h="255982">
                <a:tc>
                  <a:txBody>
                    <a:bodyPr/>
                    <a:lstStyle/>
                    <a:p>
                      <a:pPr algn="ctr">
                        <a:lnSpc>
                          <a:spcPct val="115000"/>
                        </a:lnSpc>
                        <a:spcAft>
                          <a:spcPts val="0"/>
                        </a:spcAft>
                      </a:pPr>
                      <a:r>
                        <a:rPr lang="en-SG" sz="1400" dirty="0">
                          <a:effectLst/>
                        </a:rPr>
                        <a:t>D</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140 000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600081090"/>
                  </a:ext>
                </a:extLst>
              </a:tr>
              <a:tr h="255982">
                <a:tc>
                  <a:txBody>
                    <a:bodyPr/>
                    <a:lstStyle/>
                    <a:p>
                      <a:pPr algn="ctr">
                        <a:lnSpc>
                          <a:spcPct val="115000"/>
                        </a:lnSpc>
                        <a:spcAft>
                          <a:spcPts val="0"/>
                        </a:spcAft>
                      </a:pPr>
                      <a:r>
                        <a:rPr lang="en-SG" sz="1400" dirty="0">
                          <a:effectLst/>
                        </a:rPr>
                        <a:t>E</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150 000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651622719"/>
                  </a:ext>
                </a:extLst>
              </a:tr>
              <a:tr h="255982">
                <a:tc>
                  <a:txBody>
                    <a:bodyPr/>
                    <a:lstStyle/>
                    <a:p>
                      <a:pPr algn="ctr">
                        <a:lnSpc>
                          <a:spcPct val="115000"/>
                        </a:lnSpc>
                        <a:spcAft>
                          <a:spcPts val="0"/>
                        </a:spcAft>
                      </a:pPr>
                      <a:r>
                        <a:rPr lang="en-SG" sz="1400" dirty="0">
                          <a:effectLst/>
                        </a:rPr>
                        <a:t>F</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150 000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2517014934"/>
                  </a:ext>
                </a:extLst>
              </a:tr>
              <a:tr h="255982">
                <a:tc>
                  <a:txBody>
                    <a:bodyPr/>
                    <a:lstStyle/>
                    <a:p>
                      <a:pPr algn="ctr">
                        <a:lnSpc>
                          <a:spcPct val="115000"/>
                        </a:lnSpc>
                        <a:spcAft>
                          <a:spcPts val="0"/>
                        </a:spcAft>
                      </a:pPr>
                      <a:r>
                        <a:rPr lang="en-SG" sz="1400" dirty="0">
                          <a:effectLst/>
                        </a:rPr>
                        <a:t>G</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120 000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2673555182"/>
                  </a:ext>
                </a:extLst>
              </a:tr>
              <a:tr h="255982">
                <a:tc>
                  <a:txBody>
                    <a:bodyPr/>
                    <a:lstStyle/>
                    <a:p>
                      <a:pPr algn="ctr">
                        <a:lnSpc>
                          <a:spcPct val="115000"/>
                        </a:lnSpc>
                        <a:spcAft>
                          <a:spcPts val="0"/>
                        </a:spcAft>
                      </a:pPr>
                      <a:r>
                        <a:rPr lang="en-SG" sz="1400" dirty="0">
                          <a:effectLst/>
                        </a:rPr>
                        <a:t>H</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170 000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2093123990"/>
                  </a:ext>
                </a:extLst>
              </a:tr>
              <a:tr h="255982">
                <a:tc>
                  <a:txBody>
                    <a:bodyPr/>
                    <a:lstStyle/>
                    <a:p>
                      <a:pPr algn="ctr">
                        <a:lnSpc>
                          <a:spcPct val="115000"/>
                        </a:lnSpc>
                        <a:spcAft>
                          <a:spcPts val="0"/>
                        </a:spcAft>
                      </a:pPr>
                      <a:r>
                        <a:rPr lang="en-SG" sz="1400" dirty="0">
                          <a:effectLst/>
                        </a:rPr>
                        <a:t>I</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190 000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1419451064"/>
                  </a:ext>
                </a:extLst>
              </a:tr>
              <a:tr h="255982">
                <a:tc>
                  <a:txBody>
                    <a:bodyPr/>
                    <a:lstStyle/>
                    <a:p>
                      <a:pPr algn="ctr">
                        <a:lnSpc>
                          <a:spcPct val="115000"/>
                        </a:lnSpc>
                        <a:spcAft>
                          <a:spcPts val="0"/>
                        </a:spcAft>
                      </a:pPr>
                      <a:r>
                        <a:rPr lang="en-SG" sz="1400" dirty="0">
                          <a:effectLst/>
                        </a:rPr>
                        <a:t>J</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130 000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2555108964"/>
                  </a:ext>
                </a:extLst>
              </a:tr>
              <a:tr h="255982">
                <a:tc>
                  <a:txBody>
                    <a:bodyPr/>
                    <a:lstStyle/>
                    <a:p>
                      <a:pPr algn="ctr">
                        <a:lnSpc>
                          <a:spcPct val="115000"/>
                        </a:lnSpc>
                        <a:spcAft>
                          <a:spcPts val="0"/>
                        </a:spcAft>
                      </a:pPr>
                      <a:r>
                        <a:rPr lang="en-SG" sz="1400" dirty="0">
                          <a:effectLst/>
                        </a:rPr>
                        <a:t>Total</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1 540 000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2523316008"/>
                  </a:ext>
                </a:extLst>
              </a:tr>
            </a:tbl>
          </a:graphicData>
        </a:graphic>
      </p:graphicFrame>
    </p:spTree>
    <p:extLst>
      <p:ext uri="{BB962C8B-B14F-4D97-AF65-F5344CB8AC3E}">
        <p14:creationId xmlns:p14="http://schemas.microsoft.com/office/powerpoint/2010/main" val="10564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C24D0790-ADA6-4BEA-AEB2-3C6518A75131}"/>
              </a:ext>
            </a:extLst>
          </p:cNvPr>
          <p:cNvSpPr txBox="1">
            <a:spLocks/>
          </p:cNvSpPr>
          <p:nvPr/>
        </p:nvSpPr>
        <p:spPr>
          <a:xfrm>
            <a:off x="864000" y="1188000"/>
            <a:ext cx="7762528"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Measures of Central Tendency</a:t>
            </a:r>
            <a:r>
              <a:rPr lang="en-GB" sz="2000" b="1" dirty="0">
                <a:solidFill>
                  <a:srgbClr val="009FE9"/>
                </a:solidFill>
              </a:rPr>
              <a:t>.</a:t>
            </a:r>
            <a:endParaRPr lang="en-IE" sz="2000" b="1" dirty="0">
              <a:solidFill>
                <a:srgbClr val="009FE9"/>
              </a:solidFill>
            </a:endParaRPr>
          </a:p>
          <a:p>
            <a:pPr marL="0" indent="0">
              <a:buNone/>
            </a:pPr>
            <a:endParaRPr lang="en-IE" sz="2000" b="1" dirty="0"/>
          </a:p>
          <a:p>
            <a:pPr marL="0" indent="0" eaLnBrk="0" fontAlgn="base" hangingPunct="0">
              <a:spcBef>
                <a:spcPct val="0"/>
              </a:spcBef>
              <a:spcAft>
                <a:spcPct val="0"/>
              </a:spcAft>
              <a:buNone/>
            </a:pPr>
            <a:r>
              <a:rPr lang="en-IE" sz="2000" b="1" dirty="0">
                <a:ea typeface="Calibri" panose="020F0502020204030204" pitchFamily="34" charset="0"/>
                <a:cs typeface="Times New Roman" panose="02020603050405020304" pitchFamily="18" charset="0"/>
              </a:rPr>
              <a:t>Case Example: </a:t>
            </a:r>
            <a:r>
              <a:rPr lang="en-IE" altLang="en-US" sz="2000" dirty="0">
                <a:ea typeface="Calibri" panose="020F0502020204030204" pitchFamily="34" charset="0"/>
              </a:rPr>
              <a:t>The following is the gross profit information for 10 fashion retail stores in a city. As a potential investor in fashion retail, </a:t>
            </a:r>
            <a:r>
              <a:rPr lang="en-IE" altLang="en-US" sz="2000" b="1" dirty="0">
                <a:ea typeface="Calibri" panose="020F0502020204030204" pitchFamily="34" charset="0"/>
              </a:rPr>
              <a:t>what representative profit value will you use for these 10 retail stores – mean, median or mode</a:t>
            </a:r>
            <a:r>
              <a:rPr lang="en-IE" altLang="en-US" sz="2000" dirty="0">
                <a:ea typeface="Calibri" panose="020F0502020204030204" pitchFamily="34" charset="0"/>
              </a:rPr>
              <a:t>? MEAN</a:t>
            </a:r>
            <a:endParaRPr lang="en-IE" altLang="en-US" sz="2000" dirty="0"/>
          </a:p>
          <a:p>
            <a:pPr marL="0" lvl="0" indent="0" eaLnBrk="0" fontAlgn="base" hangingPunct="0">
              <a:spcBef>
                <a:spcPct val="0"/>
              </a:spcBef>
              <a:spcAft>
                <a:spcPct val="0"/>
              </a:spcAft>
              <a:buNone/>
            </a:pPr>
            <a:endParaRPr lang="en-IE" altLang="en-US" sz="2000" dirty="0"/>
          </a:p>
          <a:p>
            <a:pPr marL="0" indent="0">
              <a:lnSpc>
                <a:spcPct val="107000"/>
              </a:lnSpc>
              <a:spcAft>
                <a:spcPts val="800"/>
              </a:spcAft>
              <a:buNone/>
              <a:tabLst>
                <a:tab pos="640080" algn="l"/>
                <a:tab pos="914400" algn="l"/>
                <a:tab pos="1371600" algn="l"/>
                <a:tab pos="1828800" algn="l"/>
                <a:tab pos="2286000" algn="l"/>
                <a:tab pos="2743200" algn="l"/>
              </a:tabLst>
            </a:pPr>
            <a:endParaRPr lang="en-IE" sz="2000" b="1"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lvl="0"/>
            <a:endParaRPr lang="en-IE" dirty="0"/>
          </a:p>
          <a:p>
            <a:pPr>
              <a:buFont typeface="+mj-lt"/>
              <a:buAutoNum type="arabicPeriod"/>
            </a:pPr>
            <a:endParaRPr lang="en-IE" sz="2000" dirty="0"/>
          </a:p>
        </p:txBody>
      </p:sp>
      <p:grpSp>
        <p:nvGrpSpPr>
          <p:cNvPr id="16" name="Group 15">
            <a:extLst>
              <a:ext uri="{FF2B5EF4-FFF2-40B4-BE49-F238E27FC236}">
                <a16:creationId xmlns:a16="http://schemas.microsoft.com/office/drawing/2014/main" id="{532CF56E-3397-4AC7-861F-3D739C033DE9}"/>
              </a:ext>
            </a:extLst>
          </p:cNvPr>
          <p:cNvGrpSpPr/>
          <p:nvPr/>
        </p:nvGrpSpPr>
        <p:grpSpPr>
          <a:xfrm>
            <a:off x="252000" y="1143000"/>
            <a:ext cx="596091" cy="773832"/>
            <a:chOff x="0" y="3729"/>
            <a:chExt cx="342900" cy="386796"/>
          </a:xfrm>
        </p:grpSpPr>
        <p:sp>
          <p:nvSpPr>
            <p:cNvPr id="17" name="Rectangle: Rounded Corners 16">
              <a:extLst>
                <a:ext uri="{FF2B5EF4-FFF2-40B4-BE49-F238E27FC236}">
                  <a16:creationId xmlns:a16="http://schemas.microsoft.com/office/drawing/2014/main" id="{F85FD50E-5845-4141-A452-453AD248A5E5}"/>
                </a:ext>
              </a:extLst>
            </p:cNvPr>
            <p:cNvSpPr/>
            <p:nvPr/>
          </p:nvSpPr>
          <p:spPr>
            <a:xfrm>
              <a:off x="0" y="66675"/>
              <a:ext cx="342900" cy="3238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dirty="0"/>
            </a:p>
          </p:txBody>
        </p:sp>
        <p:pic>
          <p:nvPicPr>
            <p:cNvPr id="18" name="Graphic 218" descr="Diploma">
              <a:extLst>
                <a:ext uri="{FF2B5EF4-FFF2-40B4-BE49-F238E27FC236}">
                  <a16:creationId xmlns:a16="http://schemas.microsoft.com/office/drawing/2014/main" id="{4C513D55-8E12-4B47-8A1D-A620BF203A5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31291" y="3729"/>
              <a:ext cx="281763" cy="386796"/>
            </a:xfrm>
            <a:prstGeom prst="roundRect">
              <a:avLst/>
            </a:prstGeom>
          </p:spPr>
        </p:pic>
      </p:grpSp>
      <p:sp>
        <p:nvSpPr>
          <p:cNvPr id="14" name="Title 1">
            <a:extLst>
              <a:ext uri="{FF2B5EF4-FFF2-40B4-BE49-F238E27FC236}">
                <a16:creationId xmlns:a16="http://schemas.microsoft.com/office/drawing/2014/main" id="{02336DDA-B383-4878-A4E3-72016C4E21CF}"/>
              </a:ext>
            </a:extLst>
          </p:cNvPr>
          <p:cNvSpPr>
            <a:spLocks noGrp="1"/>
          </p:cNvSpPr>
          <p:nvPr>
            <p:ph type="title"/>
          </p:nvPr>
        </p:nvSpPr>
        <p:spPr>
          <a:xfrm>
            <a:off x="0" y="0"/>
            <a:ext cx="9108504" cy="1143000"/>
          </a:xfrm>
        </p:spPr>
        <p:txBody>
          <a:bodyPr/>
          <a:lstStyle/>
          <a:p>
            <a:r>
              <a:rPr lang="en-IE" dirty="0"/>
              <a:t> 2 – Statistical Analysis</a:t>
            </a:r>
          </a:p>
        </p:txBody>
      </p:sp>
      <p:sp>
        <p:nvSpPr>
          <p:cNvPr id="3" name="Footer Placeholder 2">
            <a:extLst>
              <a:ext uri="{FF2B5EF4-FFF2-40B4-BE49-F238E27FC236}">
                <a16:creationId xmlns:a16="http://schemas.microsoft.com/office/drawing/2014/main" id="{54860095-F553-4833-99A7-A13DFEFC6805}"/>
              </a:ext>
            </a:extLst>
          </p:cNvPr>
          <p:cNvSpPr>
            <a:spLocks noGrp="1"/>
          </p:cNvSpPr>
          <p:nvPr>
            <p:ph type="ftr" sz="quarter" idx="11"/>
          </p:nvPr>
        </p:nvSpPr>
        <p:spPr/>
        <p:txBody>
          <a:bodyPr/>
          <a:lstStyle/>
          <a:p>
            <a:r>
              <a:rPr lang="en-IE" dirty="0"/>
              <a:t>Data Analytics - Foundation 1.0</a:t>
            </a:r>
          </a:p>
          <a:p>
            <a:endParaRPr lang="en-IE" dirty="0"/>
          </a:p>
        </p:txBody>
      </p:sp>
      <p:graphicFrame>
        <p:nvGraphicFramePr>
          <p:cNvPr id="9" name="Table 8">
            <a:extLst>
              <a:ext uri="{FF2B5EF4-FFF2-40B4-BE49-F238E27FC236}">
                <a16:creationId xmlns:a16="http://schemas.microsoft.com/office/drawing/2014/main" id="{32F1ED66-F049-48DE-B457-BEDDC8F7EC19}"/>
              </a:ext>
            </a:extLst>
          </p:cNvPr>
          <p:cNvGraphicFramePr>
            <a:graphicFrameLocks noGrp="1"/>
          </p:cNvGraphicFramePr>
          <p:nvPr>
            <p:extLst>
              <p:ext uri="{D42A27DB-BD31-4B8C-83A1-F6EECF244321}">
                <p14:modId xmlns:p14="http://schemas.microsoft.com/office/powerpoint/2010/main" val="2571081486"/>
              </p:ext>
            </p:extLst>
          </p:nvPr>
        </p:nvGraphicFramePr>
        <p:xfrm>
          <a:off x="1438099" y="3197578"/>
          <a:ext cx="6158237" cy="3327766"/>
        </p:xfrm>
        <a:graphic>
          <a:graphicData uri="http://schemas.openxmlformats.org/drawingml/2006/table">
            <a:tbl>
              <a:tblPr firstRow="1" firstCol="1" bandRow="1">
                <a:tableStyleId>{5C22544A-7EE6-4342-B048-85BDC9FD1C3A}</a:tableStyleId>
              </a:tblPr>
              <a:tblGrid>
                <a:gridCol w="1198062">
                  <a:extLst>
                    <a:ext uri="{9D8B030D-6E8A-4147-A177-3AD203B41FA5}">
                      <a16:colId xmlns:a16="http://schemas.microsoft.com/office/drawing/2014/main" val="1569287253"/>
                    </a:ext>
                  </a:extLst>
                </a:gridCol>
                <a:gridCol w="1198062">
                  <a:extLst>
                    <a:ext uri="{9D8B030D-6E8A-4147-A177-3AD203B41FA5}">
                      <a16:colId xmlns:a16="http://schemas.microsoft.com/office/drawing/2014/main" val="1340669897"/>
                    </a:ext>
                  </a:extLst>
                </a:gridCol>
                <a:gridCol w="3762113">
                  <a:extLst>
                    <a:ext uri="{9D8B030D-6E8A-4147-A177-3AD203B41FA5}">
                      <a16:colId xmlns:a16="http://schemas.microsoft.com/office/drawing/2014/main" val="4292281730"/>
                    </a:ext>
                  </a:extLst>
                </a:gridCol>
              </a:tblGrid>
              <a:tr h="255982">
                <a:tc gridSpan="2">
                  <a:txBody>
                    <a:bodyPr/>
                    <a:lstStyle/>
                    <a:p>
                      <a:pPr algn="ctr">
                        <a:lnSpc>
                          <a:spcPct val="115000"/>
                        </a:lnSpc>
                        <a:spcAft>
                          <a:spcPts val="0"/>
                        </a:spcAft>
                      </a:pPr>
                      <a:r>
                        <a:rPr lang="en-SG" sz="1400" dirty="0">
                          <a:effectLst/>
                        </a:rPr>
                        <a:t>Sample Data Set</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E"/>
                    </a:p>
                  </a:txBody>
                  <a:tcPr/>
                </a:tc>
                <a:tc rowSpan="2">
                  <a:txBody>
                    <a:bodyPr/>
                    <a:lstStyle/>
                    <a:p>
                      <a:pPr algn="ctr">
                        <a:lnSpc>
                          <a:spcPct val="115000"/>
                        </a:lnSpc>
                        <a:spcAft>
                          <a:spcPts val="0"/>
                        </a:spcAft>
                      </a:pPr>
                      <a:r>
                        <a:rPr lang="en-IE" altLang="en-US" sz="1400" dirty="0">
                          <a:ea typeface="Calibri" panose="020F0502020204030204" pitchFamily="34" charset="0"/>
                        </a:rPr>
                        <a:t>Representative Profit Value (MEAN) </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96486805"/>
                  </a:ext>
                </a:extLst>
              </a:tr>
              <a:tr h="255982">
                <a:tc>
                  <a:txBody>
                    <a:bodyPr/>
                    <a:lstStyle/>
                    <a:p>
                      <a:pPr algn="ctr">
                        <a:lnSpc>
                          <a:spcPct val="115000"/>
                        </a:lnSpc>
                        <a:spcAft>
                          <a:spcPts val="0"/>
                        </a:spcAft>
                      </a:pPr>
                      <a:r>
                        <a:rPr lang="en-SG" sz="1400" dirty="0">
                          <a:effectLst/>
                        </a:rPr>
                        <a:t>Store</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Gross Profit</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IE"/>
                    </a:p>
                  </a:txBody>
                  <a:tcPr/>
                </a:tc>
                <a:extLst>
                  <a:ext uri="{0D108BD9-81ED-4DB2-BD59-A6C34878D82A}">
                    <a16:rowId xmlns:a16="http://schemas.microsoft.com/office/drawing/2014/main" val="1186910407"/>
                  </a:ext>
                </a:extLst>
              </a:tr>
              <a:tr h="255982">
                <a:tc>
                  <a:txBody>
                    <a:bodyPr/>
                    <a:lstStyle/>
                    <a:p>
                      <a:pPr algn="ctr">
                        <a:lnSpc>
                          <a:spcPct val="115000"/>
                        </a:lnSpc>
                        <a:spcAft>
                          <a:spcPts val="0"/>
                        </a:spcAft>
                      </a:pPr>
                      <a:r>
                        <a:rPr lang="en-SG" sz="1400" dirty="0">
                          <a:effectLst/>
                        </a:rPr>
                        <a:t>A</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150 000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11">
                  <a:txBody>
                    <a:bodyPr/>
                    <a:lstStyle/>
                    <a:p>
                      <a:pPr>
                        <a:lnSpc>
                          <a:spcPct val="115000"/>
                        </a:lnSpc>
                        <a:spcAft>
                          <a:spcPts val="0"/>
                        </a:spcAft>
                      </a:pPr>
                      <a:r>
                        <a:rPr lang="en-SG" sz="1400" dirty="0">
                          <a:effectLst/>
                        </a:rPr>
                        <a:t>Total Gross Profit = 1 540 000</a:t>
                      </a:r>
                      <a:endParaRPr lang="en-IE" sz="1400" dirty="0">
                        <a:effectLst/>
                      </a:endParaRPr>
                    </a:p>
                    <a:p>
                      <a:pPr>
                        <a:lnSpc>
                          <a:spcPct val="115000"/>
                        </a:lnSpc>
                        <a:spcAft>
                          <a:spcPts val="0"/>
                        </a:spcAft>
                      </a:pPr>
                      <a:r>
                        <a:rPr lang="en-SG" sz="1400" dirty="0">
                          <a:effectLst/>
                        </a:rPr>
                        <a:t> </a:t>
                      </a:r>
                      <a:endParaRPr lang="en-IE" sz="1400" dirty="0">
                        <a:effectLst/>
                      </a:endParaRPr>
                    </a:p>
                    <a:p>
                      <a:pPr>
                        <a:lnSpc>
                          <a:spcPct val="115000"/>
                        </a:lnSpc>
                        <a:spcAft>
                          <a:spcPts val="0"/>
                        </a:spcAft>
                      </a:pPr>
                      <a:r>
                        <a:rPr lang="en-SG" sz="1400" dirty="0">
                          <a:effectLst/>
                        </a:rPr>
                        <a:t>Number of Stores = 10</a:t>
                      </a:r>
                      <a:endParaRPr lang="en-IE" sz="1400" dirty="0">
                        <a:effectLst/>
                      </a:endParaRPr>
                    </a:p>
                    <a:p>
                      <a:pPr>
                        <a:lnSpc>
                          <a:spcPct val="115000"/>
                        </a:lnSpc>
                        <a:spcAft>
                          <a:spcPts val="0"/>
                        </a:spcAft>
                      </a:pPr>
                      <a:r>
                        <a:rPr lang="en-SG" sz="1400" dirty="0">
                          <a:effectLst/>
                        </a:rPr>
                        <a:t> </a:t>
                      </a:r>
                      <a:endParaRPr lang="en-IE" sz="1400" dirty="0">
                        <a:effectLst/>
                      </a:endParaRPr>
                    </a:p>
                    <a:p>
                      <a:pPr>
                        <a:lnSpc>
                          <a:spcPct val="115000"/>
                        </a:lnSpc>
                        <a:spcAft>
                          <a:spcPts val="0"/>
                        </a:spcAft>
                      </a:pPr>
                      <a:r>
                        <a:rPr lang="en-SG" sz="1400" b="1" dirty="0">
                          <a:effectLst/>
                        </a:rPr>
                        <a:t>Mean	= 1 540 000 / 10</a:t>
                      </a:r>
                      <a:endParaRPr lang="en-IE" sz="1400" b="1" dirty="0">
                        <a:effectLst/>
                      </a:endParaRPr>
                    </a:p>
                    <a:p>
                      <a:pPr>
                        <a:lnSpc>
                          <a:spcPct val="115000"/>
                        </a:lnSpc>
                        <a:spcAft>
                          <a:spcPts val="0"/>
                        </a:spcAft>
                      </a:pPr>
                      <a:r>
                        <a:rPr lang="en-SG" sz="1400" b="1" dirty="0">
                          <a:effectLst/>
                        </a:rPr>
                        <a:t>	= </a:t>
                      </a:r>
                      <a:r>
                        <a:rPr lang="en-SG" sz="1400" b="1" u="dbl" dirty="0">
                          <a:effectLst/>
                        </a:rPr>
                        <a:t>154 000</a:t>
                      </a:r>
                      <a:endParaRPr lang="en-IE" sz="14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36939737"/>
                  </a:ext>
                </a:extLst>
              </a:tr>
              <a:tr h="255982">
                <a:tc>
                  <a:txBody>
                    <a:bodyPr/>
                    <a:lstStyle/>
                    <a:p>
                      <a:pPr algn="ctr">
                        <a:lnSpc>
                          <a:spcPct val="115000"/>
                        </a:lnSpc>
                        <a:spcAft>
                          <a:spcPts val="0"/>
                        </a:spcAft>
                      </a:pPr>
                      <a:r>
                        <a:rPr lang="en-SG" sz="1400" dirty="0">
                          <a:effectLst/>
                        </a:rPr>
                        <a:t>B</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180 000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3474538531"/>
                  </a:ext>
                </a:extLst>
              </a:tr>
              <a:tr h="255982">
                <a:tc>
                  <a:txBody>
                    <a:bodyPr/>
                    <a:lstStyle/>
                    <a:p>
                      <a:pPr algn="ctr">
                        <a:lnSpc>
                          <a:spcPct val="115000"/>
                        </a:lnSpc>
                        <a:spcAft>
                          <a:spcPts val="0"/>
                        </a:spcAft>
                      </a:pPr>
                      <a:r>
                        <a:rPr lang="en-SG" sz="1400" dirty="0">
                          <a:effectLst/>
                        </a:rPr>
                        <a:t>C</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160 000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492294204"/>
                  </a:ext>
                </a:extLst>
              </a:tr>
              <a:tr h="255982">
                <a:tc>
                  <a:txBody>
                    <a:bodyPr/>
                    <a:lstStyle/>
                    <a:p>
                      <a:pPr algn="ctr">
                        <a:lnSpc>
                          <a:spcPct val="115000"/>
                        </a:lnSpc>
                        <a:spcAft>
                          <a:spcPts val="0"/>
                        </a:spcAft>
                      </a:pPr>
                      <a:r>
                        <a:rPr lang="en-SG" sz="1400" dirty="0">
                          <a:effectLst/>
                        </a:rPr>
                        <a:t>D</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140 000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600081090"/>
                  </a:ext>
                </a:extLst>
              </a:tr>
              <a:tr h="255982">
                <a:tc>
                  <a:txBody>
                    <a:bodyPr/>
                    <a:lstStyle/>
                    <a:p>
                      <a:pPr algn="ctr">
                        <a:lnSpc>
                          <a:spcPct val="115000"/>
                        </a:lnSpc>
                        <a:spcAft>
                          <a:spcPts val="0"/>
                        </a:spcAft>
                      </a:pPr>
                      <a:r>
                        <a:rPr lang="en-SG" sz="1400" dirty="0">
                          <a:effectLst/>
                        </a:rPr>
                        <a:t>E</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150 000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651622719"/>
                  </a:ext>
                </a:extLst>
              </a:tr>
              <a:tr h="255982">
                <a:tc>
                  <a:txBody>
                    <a:bodyPr/>
                    <a:lstStyle/>
                    <a:p>
                      <a:pPr algn="ctr">
                        <a:lnSpc>
                          <a:spcPct val="115000"/>
                        </a:lnSpc>
                        <a:spcAft>
                          <a:spcPts val="0"/>
                        </a:spcAft>
                      </a:pPr>
                      <a:r>
                        <a:rPr lang="en-SG" sz="1400" dirty="0">
                          <a:effectLst/>
                        </a:rPr>
                        <a:t>F</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150 000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2517014934"/>
                  </a:ext>
                </a:extLst>
              </a:tr>
              <a:tr h="255982">
                <a:tc>
                  <a:txBody>
                    <a:bodyPr/>
                    <a:lstStyle/>
                    <a:p>
                      <a:pPr algn="ctr">
                        <a:lnSpc>
                          <a:spcPct val="115000"/>
                        </a:lnSpc>
                        <a:spcAft>
                          <a:spcPts val="0"/>
                        </a:spcAft>
                      </a:pPr>
                      <a:r>
                        <a:rPr lang="en-SG" sz="1400" dirty="0">
                          <a:effectLst/>
                        </a:rPr>
                        <a:t>G</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120 000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2673555182"/>
                  </a:ext>
                </a:extLst>
              </a:tr>
              <a:tr h="255982">
                <a:tc>
                  <a:txBody>
                    <a:bodyPr/>
                    <a:lstStyle/>
                    <a:p>
                      <a:pPr algn="ctr">
                        <a:lnSpc>
                          <a:spcPct val="115000"/>
                        </a:lnSpc>
                        <a:spcAft>
                          <a:spcPts val="0"/>
                        </a:spcAft>
                      </a:pPr>
                      <a:r>
                        <a:rPr lang="en-SG" sz="1400" dirty="0">
                          <a:effectLst/>
                        </a:rPr>
                        <a:t>H</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170 000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2093123990"/>
                  </a:ext>
                </a:extLst>
              </a:tr>
              <a:tr h="255982">
                <a:tc>
                  <a:txBody>
                    <a:bodyPr/>
                    <a:lstStyle/>
                    <a:p>
                      <a:pPr algn="ctr">
                        <a:lnSpc>
                          <a:spcPct val="115000"/>
                        </a:lnSpc>
                        <a:spcAft>
                          <a:spcPts val="0"/>
                        </a:spcAft>
                      </a:pPr>
                      <a:r>
                        <a:rPr lang="en-SG" sz="1400" dirty="0">
                          <a:effectLst/>
                        </a:rPr>
                        <a:t>I</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190 000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1419451064"/>
                  </a:ext>
                </a:extLst>
              </a:tr>
              <a:tr h="255982">
                <a:tc>
                  <a:txBody>
                    <a:bodyPr/>
                    <a:lstStyle/>
                    <a:p>
                      <a:pPr algn="ctr">
                        <a:lnSpc>
                          <a:spcPct val="115000"/>
                        </a:lnSpc>
                        <a:spcAft>
                          <a:spcPts val="0"/>
                        </a:spcAft>
                      </a:pPr>
                      <a:r>
                        <a:rPr lang="en-SG" sz="1400" dirty="0">
                          <a:effectLst/>
                        </a:rPr>
                        <a:t>J</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130 000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2555108964"/>
                  </a:ext>
                </a:extLst>
              </a:tr>
              <a:tr h="255982">
                <a:tc>
                  <a:txBody>
                    <a:bodyPr/>
                    <a:lstStyle/>
                    <a:p>
                      <a:pPr algn="ctr">
                        <a:lnSpc>
                          <a:spcPct val="115000"/>
                        </a:lnSpc>
                        <a:spcAft>
                          <a:spcPts val="0"/>
                        </a:spcAft>
                      </a:pPr>
                      <a:r>
                        <a:rPr lang="en-SG" sz="1400" dirty="0">
                          <a:effectLst/>
                        </a:rPr>
                        <a:t>Total</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1 540 000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2523316008"/>
                  </a:ext>
                </a:extLst>
              </a:tr>
            </a:tbl>
          </a:graphicData>
        </a:graphic>
      </p:graphicFrame>
      <p:sp>
        <p:nvSpPr>
          <p:cNvPr id="2" name="Rectangle 1">
            <a:extLst>
              <a:ext uri="{FF2B5EF4-FFF2-40B4-BE49-F238E27FC236}">
                <a16:creationId xmlns:a16="http://schemas.microsoft.com/office/drawing/2014/main" id="{A0C0426E-CB63-4DFD-AD20-FFCA19F18B47}"/>
              </a:ext>
            </a:extLst>
          </p:cNvPr>
          <p:cNvSpPr/>
          <p:nvPr/>
        </p:nvSpPr>
        <p:spPr>
          <a:xfrm>
            <a:off x="3851920" y="5157192"/>
            <a:ext cx="2491118"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Tree>
    <p:extLst>
      <p:ext uri="{BB962C8B-B14F-4D97-AF65-F5344CB8AC3E}">
        <p14:creationId xmlns:p14="http://schemas.microsoft.com/office/powerpoint/2010/main" val="714890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190177329"/>
              </p:ext>
            </p:extLst>
          </p:nvPr>
        </p:nvGraphicFramePr>
        <p:xfrm>
          <a:off x="346408" y="1124744"/>
          <a:ext cx="8136904" cy="5351905"/>
        </p:xfrm>
        <a:graphic>
          <a:graphicData uri="http://schemas.openxmlformats.org/drawingml/2006/table">
            <a:tbl>
              <a:tblPr firstRow="1" bandRow="1">
                <a:tableStyleId>{5C22544A-7EE6-4342-B048-85BDC9FD1C3A}</a:tableStyleId>
              </a:tblPr>
              <a:tblGrid>
                <a:gridCol w="3888432">
                  <a:extLst>
                    <a:ext uri="{9D8B030D-6E8A-4147-A177-3AD203B41FA5}">
                      <a16:colId xmlns:a16="http://schemas.microsoft.com/office/drawing/2014/main" val="3408373694"/>
                    </a:ext>
                  </a:extLst>
                </a:gridCol>
                <a:gridCol w="4248472">
                  <a:extLst>
                    <a:ext uri="{9D8B030D-6E8A-4147-A177-3AD203B41FA5}">
                      <a16:colId xmlns:a16="http://schemas.microsoft.com/office/drawing/2014/main" val="20000"/>
                    </a:ext>
                  </a:extLst>
                </a:gridCol>
              </a:tblGrid>
              <a:tr h="433885">
                <a:tc>
                  <a:txBody>
                    <a:bodyPr/>
                    <a:lstStyle/>
                    <a:p>
                      <a:r>
                        <a:rPr lang="en-US" sz="2400" dirty="0"/>
                        <a:t>Session</a:t>
                      </a:r>
                    </a:p>
                  </a:txBody>
                  <a:tcP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r>
                        <a:rPr lang="en-IE" sz="2400" dirty="0"/>
                        <a:t>Lesson</a:t>
                      </a:r>
                      <a:endParaRPr lang="en-US" sz="2400" dirty="0"/>
                    </a:p>
                  </a:txBody>
                  <a:tcP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366085">
                <a:tc rowSpan="2">
                  <a:txBody>
                    <a:bodyPr/>
                    <a:lstStyle/>
                    <a:p>
                      <a:r>
                        <a:rPr lang="en-US" sz="1800" b="0" dirty="0">
                          <a:solidFill>
                            <a:srgbClr val="002060"/>
                          </a:solidFill>
                        </a:rPr>
                        <a:t>1 - Concepts and Statistical Analysis</a:t>
                      </a:r>
                    </a:p>
                  </a:txBody>
                  <a:tcP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IE" sz="1800" b="0" dirty="0">
                          <a:solidFill>
                            <a:srgbClr val="002060"/>
                          </a:solidFill>
                        </a:rPr>
                        <a:t>1 - </a:t>
                      </a:r>
                      <a:r>
                        <a:rPr lang="en-US" sz="1800" b="0" dirty="0">
                          <a:solidFill>
                            <a:srgbClr val="002060"/>
                          </a:solidFill>
                        </a:rPr>
                        <a:t>Key Concepts</a:t>
                      </a:r>
                    </a:p>
                  </a:txBody>
                  <a:tcP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r h="366085">
                <a:tc vMerge="1">
                  <a:txBody>
                    <a:bodyPr/>
                    <a:lstStyle/>
                    <a:p>
                      <a:endParaRPr lang="en-US" sz="1800" b="0" dirty="0">
                        <a:solidFill>
                          <a:srgbClr val="002060"/>
                        </a:solidFill>
                      </a:endParaRPr>
                    </a:p>
                  </a:txBody>
                  <a:tcP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IE" sz="1800" b="0" dirty="0">
                          <a:solidFill>
                            <a:srgbClr val="002060"/>
                          </a:solidFill>
                        </a:rPr>
                        <a:t>2 - </a:t>
                      </a:r>
                      <a:r>
                        <a:rPr lang="en-US" sz="1800" b="0" kern="1200" dirty="0">
                          <a:solidFill>
                            <a:srgbClr val="002060"/>
                          </a:solidFill>
                          <a:latin typeface="+mn-lt"/>
                          <a:ea typeface="+mn-ea"/>
                          <a:cs typeface="+mn-cs"/>
                        </a:rPr>
                        <a:t>Statistical Analysis</a:t>
                      </a:r>
                    </a:p>
                  </a:txBody>
                  <a:tcP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2"/>
                  </a:ext>
                </a:extLst>
              </a:tr>
              <a:tr h="366085">
                <a:tc rowSpan="3">
                  <a:txBody>
                    <a:bodyPr/>
                    <a:lstStyle/>
                    <a:p>
                      <a:r>
                        <a:rPr lang="en-US" sz="1800" b="0" dirty="0">
                          <a:solidFill>
                            <a:srgbClr val="002060"/>
                          </a:solidFill>
                        </a:rPr>
                        <a:t>2 - Data Set Preparation</a:t>
                      </a:r>
                    </a:p>
                  </a:txBody>
                  <a:tcP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IE" sz="1800" b="0" dirty="0">
                          <a:solidFill>
                            <a:srgbClr val="002060"/>
                          </a:solidFill>
                        </a:rPr>
                        <a:t>3 - Importing Data Sets</a:t>
                      </a:r>
                      <a:endParaRPr lang="en-US" sz="1800" b="0" dirty="0">
                        <a:solidFill>
                          <a:srgbClr val="002060"/>
                        </a:solidFill>
                      </a:endParaRPr>
                    </a:p>
                  </a:txBody>
                  <a:tcP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3"/>
                  </a:ext>
                </a:extLst>
              </a:tr>
              <a:tr h="366085">
                <a:tc vMerge="1">
                  <a:txBody>
                    <a:bodyPr/>
                    <a:lstStyle/>
                    <a:p>
                      <a:endParaRPr lang="en-US" sz="1800" b="0" dirty="0">
                        <a:solidFill>
                          <a:srgbClr val="002060"/>
                        </a:solidFill>
                      </a:endParaRPr>
                    </a:p>
                  </a:txBody>
                  <a:tcP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IE" sz="1800" b="0" dirty="0">
                          <a:solidFill>
                            <a:srgbClr val="002060"/>
                          </a:solidFill>
                        </a:rPr>
                        <a:t>4 - Shaping Data Sets</a:t>
                      </a:r>
                      <a:endParaRPr lang="en-US" sz="1800" b="0" kern="1200" dirty="0">
                        <a:solidFill>
                          <a:srgbClr val="002060"/>
                        </a:solidFill>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4"/>
                  </a:ext>
                </a:extLst>
              </a:tr>
              <a:tr h="366085">
                <a:tc vMerge="1">
                  <a:txBody>
                    <a:bodyPr/>
                    <a:lstStyle/>
                    <a:p>
                      <a:endParaRPr lang="en-US" sz="1800" b="0" dirty="0">
                        <a:solidFill>
                          <a:srgbClr val="002060"/>
                        </a:solidFill>
                      </a:endParaRPr>
                    </a:p>
                  </a:txBody>
                  <a:tcP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800" b="0" dirty="0">
                          <a:solidFill>
                            <a:srgbClr val="002060"/>
                          </a:solidFill>
                        </a:rPr>
                        <a:t>5 - Filtering Data Sets</a:t>
                      </a:r>
                    </a:p>
                  </a:txBody>
                  <a:tcP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611281016"/>
                  </a:ext>
                </a:extLst>
              </a:tr>
              <a:tr h="366085">
                <a:tc rowSpan="4">
                  <a:txBody>
                    <a:bodyPr/>
                    <a:lstStyle/>
                    <a:p>
                      <a:r>
                        <a:rPr lang="en-US" sz="1800" b="0" dirty="0">
                          <a:solidFill>
                            <a:srgbClr val="002060"/>
                          </a:solidFill>
                        </a:rPr>
                        <a:t>3 - Data Set Summarisation</a:t>
                      </a:r>
                    </a:p>
                  </a:txBody>
                  <a:tcP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IE" sz="1800" b="0" dirty="0">
                          <a:solidFill>
                            <a:srgbClr val="002060"/>
                          </a:solidFill>
                        </a:rPr>
                        <a:t>6 - </a:t>
                      </a:r>
                      <a:r>
                        <a:rPr lang="en-US" sz="1800" b="0" kern="1200" dirty="0">
                          <a:solidFill>
                            <a:srgbClr val="002060"/>
                          </a:solidFill>
                          <a:latin typeface="+mn-lt"/>
                          <a:ea typeface="+mn-ea"/>
                          <a:cs typeface="+mn-cs"/>
                        </a:rPr>
                        <a:t>Pivot Table Data Aggregation</a:t>
                      </a:r>
                      <a:endParaRPr lang="en-US" sz="1800" b="0" dirty="0">
                        <a:solidFill>
                          <a:srgbClr val="002060"/>
                        </a:solidFill>
                      </a:endParaRPr>
                    </a:p>
                  </a:txBody>
                  <a:tcP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088416661"/>
                  </a:ext>
                </a:extLst>
              </a:tr>
              <a:tr h="366085">
                <a:tc vMerge="1">
                  <a:txBody>
                    <a:bodyPr/>
                    <a:lstStyle/>
                    <a:p>
                      <a:endParaRPr lang="en-US" sz="1800" b="0" dirty="0">
                        <a:solidFill>
                          <a:srgbClr val="002060"/>
                        </a:solidFill>
                      </a:endParaRPr>
                    </a:p>
                  </a:txBody>
                  <a:tcP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IE" sz="1800" b="0" dirty="0">
                          <a:solidFill>
                            <a:srgbClr val="002060"/>
                          </a:solidFill>
                        </a:rPr>
                        <a:t>7 - Pivot Table Frequency Analysis</a:t>
                      </a:r>
                      <a:endParaRPr lang="en-US" sz="1800" b="0" dirty="0">
                        <a:solidFill>
                          <a:srgbClr val="002060"/>
                        </a:solidFill>
                      </a:endParaRPr>
                    </a:p>
                  </a:txBody>
                  <a:tcP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93411545"/>
                  </a:ext>
                </a:extLst>
              </a:tr>
              <a:tr h="366085">
                <a:tc vMerge="1">
                  <a:txBody>
                    <a:bodyPr/>
                    <a:lstStyle/>
                    <a:p>
                      <a:endParaRPr lang="en-US" sz="1800" b="0" dirty="0">
                        <a:solidFill>
                          <a:srgbClr val="002060"/>
                        </a:solidFill>
                      </a:endParaRPr>
                    </a:p>
                  </a:txBody>
                  <a:tcP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IE" sz="1800" b="0" dirty="0">
                          <a:solidFill>
                            <a:srgbClr val="002060"/>
                          </a:solidFill>
                        </a:rPr>
                        <a:t>8 - Filtering Pivot Tables</a:t>
                      </a:r>
                      <a:endParaRPr lang="en-US" sz="1800" b="0" dirty="0">
                        <a:solidFill>
                          <a:srgbClr val="002060"/>
                        </a:solidFill>
                      </a:endParaRPr>
                    </a:p>
                  </a:txBody>
                  <a:tcP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883350021"/>
                  </a:ext>
                </a:extLst>
              </a:tr>
              <a:tr h="366085">
                <a:tc vMerge="1">
                  <a:txBody>
                    <a:bodyPr/>
                    <a:lstStyle/>
                    <a:p>
                      <a:endParaRPr lang="en-US" sz="1800" b="0" dirty="0">
                        <a:solidFill>
                          <a:srgbClr val="002060"/>
                        </a:solidFill>
                      </a:endParaRPr>
                    </a:p>
                  </a:txBody>
                  <a:tcP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IE" sz="1800" b="0" dirty="0">
                          <a:solidFill>
                            <a:srgbClr val="002060"/>
                          </a:solidFill>
                        </a:rPr>
                        <a:t>9 - Using Pivot Charts</a:t>
                      </a:r>
                      <a:endParaRPr lang="en-US" sz="1800" b="0" dirty="0">
                        <a:solidFill>
                          <a:srgbClr val="002060"/>
                        </a:solidFill>
                      </a:endParaRPr>
                    </a:p>
                  </a:txBody>
                  <a:tcP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407136435"/>
                  </a:ext>
                </a:extLst>
              </a:tr>
              <a:tr h="366085">
                <a:tc rowSpan="4">
                  <a:txBody>
                    <a:bodyPr/>
                    <a:lstStyle/>
                    <a:p>
                      <a:r>
                        <a:rPr lang="en-US" sz="1800" b="0" dirty="0">
                          <a:solidFill>
                            <a:srgbClr val="002060"/>
                          </a:solidFill>
                        </a:rPr>
                        <a:t>4 - Data Visualization</a:t>
                      </a:r>
                    </a:p>
                  </a:txBody>
                  <a:tcP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IE" sz="1800" b="0" dirty="0">
                          <a:solidFill>
                            <a:srgbClr val="002060"/>
                          </a:solidFill>
                        </a:rPr>
                        <a:t>10 - Data Visualization Tools</a:t>
                      </a:r>
                      <a:endParaRPr lang="en-US" sz="1800" b="0" dirty="0">
                        <a:solidFill>
                          <a:srgbClr val="002060"/>
                        </a:solidFill>
                      </a:endParaRPr>
                    </a:p>
                  </a:txBody>
                  <a:tcP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559542442"/>
                  </a:ext>
                </a:extLst>
              </a:tr>
              <a:tr h="366085">
                <a:tc vMerge="1">
                  <a:txBody>
                    <a:bodyPr/>
                    <a:lstStyle/>
                    <a:p>
                      <a:endParaRPr lang="en-US" sz="1800" b="0" dirty="0">
                        <a:solidFill>
                          <a:srgbClr val="002060"/>
                        </a:solidFill>
                      </a:endParaRPr>
                    </a:p>
                  </a:txBody>
                  <a:tcP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IE" sz="1800" b="0" dirty="0">
                          <a:solidFill>
                            <a:srgbClr val="002060"/>
                          </a:solidFill>
                        </a:rPr>
                        <a:t>11 - </a:t>
                      </a:r>
                      <a:r>
                        <a:rPr lang="en-US" sz="1800" b="0" dirty="0">
                          <a:solidFill>
                            <a:srgbClr val="002060"/>
                          </a:solidFill>
                        </a:rPr>
                        <a:t>Creating Basic Data Visualizations</a:t>
                      </a:r>
                    </a:p>
                  </a:txBody>
                  <a:tcP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462314670"/>
                  </a:ext>
                </a:extLst>
              </a:tr>
              <a:tr h="433885">
                <a:tc vMerge="1">
                  <a:txBody>
                    <a:bodyPr/>
                    <a:lstStyle/>
                    <a:p>
                      <a:endParaRPr lang="en-US" sz="1800" b="0" dirty="0">
                        <a:solidFill>
                          <a:srgbClr val="002060"/>
                        </a:solidFill>
                      </a:endParaRPr>
                    </a:p>
                  </a:txBody>
                  <a:tcP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800" b="0" dirty="0">
                          <a:solidFill>
                            <a:srgbClr val="002060"/>
                          </a:solidFill>
                        </a:rPr>
                        <a:t>12 - Creating Additional Visualizations</a:t>
                      </a:r>
                    </a:p>
                  </a:txBody>
                  <a:tcP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386024687"/>
                  </a:ext>
                </a:extLst>
              </a:tr>
              <a:tr h="433885">
                <a:tc vMerge="1">
                  <a:txBody>
                    <a:bodyPr/>
                    <a:lstStyle/>
                    <a:p>
                      <a:endParaRPr lang="en-US" sz="1800" b="0" dirty="0">
                        <a:solidFill>
                          <a:srgbClr val="002060"/>
                        </a:solidFill>
                      </a:endParaRPr>
                    </a:p>
                  </a:txBody>
                  <a:tcP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800" b="0" dirty="0">
                          <a:solidFill>
                            <a:srgbClr val="002060"/>
                          </a:solidFill>
                        </a:rPr>
                        <a:t>13 - Publishing and Sharing</a:t>
                      </a:r>
                    </a:p>
                  </a:txBody>
                  <a:tcP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088027839"/>
                  </a:ext>
                </a:extLst>
              </a:tr>
            </a:tbl>
          </a:graphicData>
        </a:graphic>
      </p:graphicFrame>
      <p:sp>
        <p:nvSpPr>
          <p:cNvPr id="4" name="Title 3">
            <a:extLst>
              <a:ext uri="{FF2B5EF4-FFF2-40B4-BE49-F238E27FC236}">
                <a16:creationId xmlns:a16="http://schemas.microsoft.com/office/drawing/2014/main" id="{E3C6CA76-8B75-4986-B176-9DFDBB410120}"/>
              </a:ext>
            </a:extLst>
          </p:cNvPr>
          <p:cNvSpPr>
            <a:spLocks noGrp="1"/>
          </p:cNvSpPr>
          <p:nvPr>
            <p:ph type="title"/>
          </p:nvPr>
        </p:nvSpPr>
        <p:spPr>
          <a:xfrm>
            <a:off x="-13114" y="0"/>
            <a:ext cx="8229600" cy="1143000"/>
          </a:xfrm>
        </p:spPr>
        <p:txBody>
          <a:bodyPr/>
          <a:lstStyle/>
          <a:p>
            <a:r>
              <a:rPr lang="en-IE" dirty="0"/>
              <a:t>Programme Overview</a:t>
            </a:r>
          </a:p>
        </p:txBody>
      </p:sp>
      <p:sp>
        <p:nvSpPr>
          <p:cNvPr id="3" name="Footer Placeholder 2">
            <a:extLst>
              <a:ext uri="{FF2B5EF4-FFF2-40B4-BE49-F238E27FC236}">
                <a16:creationId xmlns:a16="http://schemas.microsoft.com/office/drawing/2014/main" id="{ECC52048-CF7F-47A9-A855-33748F35F622}"/>
              </a:ext>
            </a:extLst>
          </p:cNvPr>
          <p:cNvSpPr>
            <a:spLocks noGrp="1"/>
          </p:cNvSpPr>
          <p:nvPr>
            <p:ph type="ftr" sz="quarter" idx="11"/>
          </p:nvPr>
        </p:nvSpPr>
        <p:spPr/>
        <p:txBody>
          <a:bodyPr/>
          <a:lstStyle/>
          <a:p>
            <a:r>
              <a:rPr lang="en-IE" dirty="0"/>
              <a:t>Data Analytics - Foundation 1.0</a:t>
            </a:r>
          </a:p>
          <a:p>
            <a:endParaRPr lang="en-IE" dirty="0"/>
          </a:p>
        </p:txBody>
      </p:sp>
    </p:spTree>
    <p:extLst>
      <p:ext uri="{BB962C8B-B14F-4D97-AF65-F5344CB8AC3E}">
        <p14:creationId xmlns:p14="http://schemas.microsoft.com/office/powerpoint/2010/main" val="8736386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C24D0790-ADA6-4BEA-AEB2-3C6518A75131}"/>
              </a:ext>
            </a:extLst>
          </p:cNvPr>
          <p:cNvSpPr txBox="1">
            <a:spLocks/>
          </p:cNvSpPr>
          <p:nvPr/>
        </p:nvSpPr>
        <p:spPr>
          <a:xfrm>
            <a:off x="864000" y="1188000"/>
            <a:ext cx="7973604"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Measures of Central Tendency</a:t>
            </a:r>
            <a:r>
              <a:rPr lang="en-GB" sz="2000" b="1" dirty="0">
                <a:solidFill>
                  <a:srgbClr val="009FE9"/>
                </a:solidFill>
              </a:rPr>
              <a:t>.</a:t>
            </a:r>
            <a:endParaRPr lang="en-IE" sz="2000" b="1" dirty="0">
              <a:solidFill>
                <a:srgbClr val="009FE9"/>
              </a:solidFill>
            </a:endParaRPr>
          </a:p>
          <a:p>
            <a:pPr marL="0" indent="0">
              <a:buNone/>
            </a:pPr>
            <a:endParaRPr lang="en-IE" sz="2000" b="1" dirty="0"/>
          </a:p>
          <a:p>
            <a:pPr marL="0" lvl="0" indent="0" eaLnBrk="0" fontAlgn="base" hangingPunct="0">
              <a:spcBef>
                <a:spcPct val="0"/>
              </a:spcBef>
              <a:spcAft>
                <a:spcPct val="0"/>
              </a:spcAft>
              <a:buNone/>
            </a:pPr>
            <a:r>
              <a:rPr lang="en-IE" sz="2000" b="1" dirty="0">
                <a:ea typeface="Calibri" panose="020F0502020204030204" pitchFamily="34" charset="0"/>
                <a:cs typeface="Times New Roman" panose="02020603050405020304" pitchFamily="18" charset="0"/>
              </a:rPr>
              <a:t>Case Example: </a:t>
            </a:r>
            <a:r>
              <a:rPr lang="en-IE" altLang="en-US" sz="2000" dirty="0"/>
              <a:t>In a survey of 10 people across 10 restaurants, the data collected on service response time is below. </a:t>
            </a:r>
          </a:p>
          <a:p>
            <a:pPr marL="0" lvl="0" indent="0" eaLnBrk="0" fontAlgn="base" hangingPunct="0">
              <a:spcBef>
                <a:spcPct val="0"/>
              </a:spcBef>
              <a:spcAft>
                <a:spcPct val="0"/>
              </a:spcAft>
              <a:buNone/>
            </a:pPr>
            <a:r>
              <a:rPr lang="en-IE" altLang="en-US" sz="2000" b="1" dirty="0"/>
              <a:t>Will a mean value of the service response time be representative of the service quality of the restaurants?</a:t>
            </a:r>
          </a:p>
          <a:p>
            <a:pPr marL="0" lvl="0" indent="0" eaLnBrk="0" fontAlgn="base" hangingPunct="0">
              <a:spcBef>
                <a:spcPct val="0"/>
              </a:spcBef>
              <a:spcAft>
                <a:spcPct val="0"/>
              </a:spcAft>
              <a:buNone/>
            </a:pPr>
            <a:endParaRPr lang="en-IE" altLang="en-US" sz="2000" dirty="0"/>
          </a:p>
          <a:p>
            <a:pPr marL="0" indent="0">
              <a:lnSpc>
                <a:spcPct val="107000"/>
              </a:lnSpc>
              <a:spcAft>
                <a:spcPts val="800"/>
              </a:spcAft>
              <a:buNone/>
              <a:tabLst>
                <a:tab pos="640080" algn="l"/>
                <a:tab pos="914400" algn="l"/>
                <a:tab pos="1371600" algn="l"/>
                <a:tab pos="1828800" algn="l"/>
                <a:tab pos="2286000" algn="l"/>
                <a:tab pos="2743200" algn="l"/>
              </a:tabLst>
            </a:pPr>
            <a:endParaRPr lang="en-IE" sz="2000" b="1"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lvl="0"/>
            <a:endParaRPr lang="en-IE" dirty="0"/>
          </a:p>
          <a:p>
            <a:pPr>
              <a:buFont typeface="+mj-lt"/>
              <a:buAutoNum type="arabicPeriod"/>
            </a:pPr>
            <a:endParaRPr lang="en-IE" sz="2000" dirty="0"/>
          </a:p>
        </p:txBody>
      </p:sp>
      <p:grpSp>
        <p:nvGrpSpPr>
          <p:cNvPr id="16" name="Group 15">
            <a:extLst>
              <a:ext uri="{FF2B5EF4-FFF2-40B4-BE49-F238E27FC236}">
                <a16:creationId xmlns:a16="http://schemas.microsoft.com/office/drawing/2014/main" id="{532CF56E-3397-4AC7-861F-3D739C033DE9}"/>
              </a:ext>
            </a:extLst>
          </p:cNvPr>
          <p:cNvGrpSpPr/>
          <p:nvPr/>
        </p:nvGrpSpPr>
        <p:grpSpPr>
          <a:xfrm>
            <a:off x="252000" y="1143000"/>
            <a:ext cx="596091" cy="773832"/>
            <a:chOff x="0" y="3729"/>
            <a:chExt cx="342900" cy="386796"/>
          </a:xfrm>
        </p:grpSpPr>
        <p:sp>
          <p:nvSpPr>
            <p:cNvPr id="17" name="Rectangle: Rounded Corners 16">
              <a:extLst>
                <a:ext uri="{FF2B5EF4-FFF2-40B4-BE49-F238E27FC236}">
                  <a16:creationId xmlns:a16="http://schemas.microsoft.com/office/drawing/2014/main" id="{F85FD50E-5845-4141-A452-453AD248A5E5}"/>
                </a:ext>
              </a:extLst>
            </p:cNvPr>
            <p:cNvSpPr/>
            <p:nvPr/>
          </p:nvSpPr>
          <p:spPr>
            <a:xfrm>
              <a:off x="0" y="66675"/>
              <a:ext cx="342900" cy="3238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dirty="0"/>
            </a:p>
          </p:txBody>
        </p:sp>
        <p:pic>
          <p:nvPicPr>
            <p:cNvPr id="18" name="Graphic 218" descr="Diploma">
              <a:extLst>
                <a:ext uri="{FF2B5EF4-FFF2-40B4-BE49-F238E27FC236}">
                  <a16:creationId xmlns:a16="http://schemas.microsoft.com/office/drawing/2014/main" id="{4C513D55-8E12-4B47-8A1D-A620BF203A5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31291" y="3729"/>
              <a:ext cx="281763" cy="386796"/>
            </a:xfrm>
            <a:prstGeom prst="roundRect">
              <a:avLst/>
            </a:prstGeom>
          </p:spPr>
        </p:pic>
      </p:grpSp>
      <p:sp>
        <p:nvSpPr>
          <p:cNvPr id="14" name="Title 1">
            <a:extLst>
              <a:ext uri="{FF2B5EF4-FFF2-40B4-BE49-F238E27FC236}">
                <a16:creationId xmlns:a16="http://schemas.microsoft.com/office/drawing/2014/main" id="{02336DDA-B383-4878-A4E3-72016C4E21CF}"/>
              </a:ext>
            </a:extLst>
          </p:cNvPr>
          <p:cNvSpPr>
            <a:spLocks noGrp="1"/>
          </p:cNvSpPr>
          <p:nvPr>
            <p:ph type="title"/>
          </p:nvPr>
        </p:nvSpPr>
        <p:spPr>
          <a:xfrm>
            <a:off x="0" y="0"/>
            <a:ext cx="9108504" cy="1143000"/>
          </a:xfrm>
        </p:spPr>
        <p:txBody>
          <a:bodyPr/>
          <a:lstStyle/>
          <a:p>
            <a:r>
              <a:rPr lang="en-IE" dirty="0"/>
              <a:t> 2 – Statistical Analysis</a:t>
            </a:r>
          </a:p>
        </p:txBody>
      </p:sp>
      <p:sp>
        <p:nvSpPr>
          <p:cNvPr id="3" name="Footer Placeholder 2">
            <a:extLst>
              <a:ext uri="{FF2B5EF4-FFF2-40B4-BE49-F238E27FC236}">
                <a16:creationId xmlns:a16="http://schemas.microsoft.com/office/drawing/2014/main" id="{54860095-F553-4833-99A7-A13DFEFC6805}"/>
              </a:ext>
            </a:extLst>
          </p:cNvPr>
          <p:cNvSpPr>
            <a:spLocks noGrp="1"/>
          </p:cNvSpPr>
          <p:nvPr>
            <p:ph type="ftr" sz="quarter" idx="11"/>
          </p:nvPr>
        </p:nvSpPr>
        <p:spPr/>
        <p:txBody>
          <a:bodyPr/>
          <a:lstStyle/>
          <a:p>
            <a:r>
              <a:rPr lang="en-IE" dirty="0"/>
              <a:t>Data Analytics - Foundation 1.0</a:t>
            </a:r>
          </a:p>
          <a:p>
            <a:endParaRPr lang="en-IE" dirty="0"/>
          </a:p>
        </p:txBody>
      </p:sp>
      <p:graphicFrame>
        <p:nvGraphicFramePr>
          <p:cNvPr id="10" name="Table 9">
            <a:extLst>
              <a:ext uri="{FF2B5EF4-FFF2-40B4-BE49-F238E27FC236}">
                <a16:creationId xmlns:a16="http://schemas.microsoft.com/office/drawing/2014/main" id="{D38E10CE-9F5C-42DF-8FFC-75EFF086F214}"/>
              </a:ext>
            </a:extLst>
          </p:cNvPr>
          <p:cNvGraphicFramePr>
            <a:graphicFrameLocks noGrp="1"/>
          </p:cNvGraphicFramePr>
          <p:nvPr>
            <p:extLst>
              <p:ext uri="{D42A27DB-BD31-4B8C-83A1-F6EECF244321}">
                <p14:modId xmlns:p14="http://schemas.microsoft.com/office/powerpoint/2010/main" val="474595119"/>
              </p:ext>
            </p:extLst>
          </p:nvPr>
        </p:nvGraphicFramePr>
        <p:xfrm>
          <a:off x="107504" y="3284984"/>
          <a:ext cx="4536504" cy="3244099"/>
        </p:xfrm>
        <a:graphic>
          <a:graphicData uri="http://schemas.openxmlformats.org/drawingml/2006/table">
            <a:tbl>
              <a:tblPr firstRow="1" firstCol="1" bandRow="1">
                <a:tableStyleId>{5C22544A-7EE6-4342-B048-85BDC9FD1C3A}</a:tableStyleId>
              </a:tblPr>
              <a:tblGrid>
                <a:gridCol w="694945">
                  <a:extLst>
                    <a:ext uri="{9D8B030D-6E8A-4147-A177-3AD203B41FA5}">
                      <a16:colId xmlns:a16="http://schemas.microsoft.com/office/drawing/2014/main" val="1832560962"/>
                    </a:ext>
                  </a:extLst>
                </a:gridCol>
                <a:gridCol w="1464403">
                  <a:extLst>
                    <a:ext uri="{9D8B030D-6E8A-4147-A177-3AD203B41FA5}">
                      <a16:colId xmlns:a16="http://schemas.microsoft.com/office/drawing/2014/main" val="543481329"/>
                    </a:ext>
                  </a:extLst>
                </a:gridCol>
                <a:gridCol w="2377156">
                  <a:extLst>
                    <a:ext uri="{9D8B030D-6E8A-4147-A177-3AD203B41FA5}">
                      <a16:colId xmlns:a16="http://schemas.microsoft.com/office/drawing/2014/main" val="3200988838"/>
                    </a:ext>
                  </a:extLst>
                </a:gridCol>
              </a:tblGrid>
              <a:tr h="230587">
                <a:tc gridSpan="2">
                  <a:txBody>
                    <a:bodyPr/>
                    <a:lstStyle/>
                    <a:p>
                      <a:pPr algn="ctr">
                        <a:lnSpc>
                          <a:spcPct val="115000"/>
                        </a:lnSpc>
                        <a:spcAft>
                          <a:spcPts val="0"/>
                        </a:spcAft>
                      </a:pPr>
                      <a:r>
                        <a:rPr lang="en-SG" sz="1400" dirty="0">
                          <a:effectLst/>
                        </a:rPr>
                        <a:t>Sample Data Set</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E"/>
                    </a:p>
                  </a:txBody>
                  <a:tcPr/>
                </a:tc>
                <a:tc rowSpan="2">
                  <a:txBody>
                    <a:bodyPr/>
                    <a:lstStyle/>
                    <a:p>
                      <a:pPr algn="ctr">
                        <a:lnSpc>
                          <a:spcPct val="115000"/>
                        </a:lnSpc>
                        <a:spcAft>
                          <a:spcPts val="0"/>
                        </a:spcAft>
                      </a:pPr>
                      <a:r>
                        <a:rPr lang="en-SG" sz="1400" dirty="0">
                          <a:effectLst/>
                        </a:rPr>
                        <a:t>Mean Calculation</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80628401"/>
                  </a:ext>
                </a:extLst>
              </a:tr>
              <a:tr h="477055">
                <a:tc>
                  <a:txBody>
                    <a:bodyPr/>
                    <a:lstStyle/>
                    <a:p>
                      <a:pPr algn="ctr">
                        <a:lnSpc>
                          <a:spcPct val="115000"/>
                        </a:lnSpc>
                        <a:spcAft>
                          <a:spcPts val="0"/>
                        </a:spcAft>
                      </a:pPr>
                      <a:r>
                        <a:rPr lang="en-SG" sz="900" dirty="0">
                          <a:effectLst/>
                        </a:rPr>
                        <a:t>Customer</a:t>
                      </a:r>
                      <a:endParaRPr lang="en-IE"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Response Time (minutes)</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IE"/>
                    </a:p>
                  </a:txBody>
                  <a:tcPr/>
                </a:tc>
                <a:extLst>
                  <a:ext uri="{0D108BD9-81ED-4DB2-BD59-A6C34878D82A}">
                    <a16:rowId xmlns:a16="http://schemas.microsoft.com/office/drawing/2014/main" val="2064103603"/>
                  </a:ext>
                </a:extLst>
              </a:tr>
              <a:tr h="230587">
                <a:tc>
                  <a:txBody>
                    <a:bodyPr/>
                    <a:lstStyle/>
                    <a:p>
                      <a:pPr algn="ctr">
                        <a:lnSpc>
                          <a:spcPct val="115000"/>
                        </a:lnSpc>
                        <a:spcAft>
                          <a:spcPts val="0"/>
                        </a:spcAft>
                      </a:pPr>
                      <a:r>
                        <a:rPr lang="en-SG" sz="1400" dirty="0">
                          <a:effectLst/>
                        </a:rPr>
                        <a:t>1</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5</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11">
                  <a:txBody>
                    <a:bodyPr/>
                    <a:lstStyle/>
                    <a:p>
                      <a:pPr>
                        <a:lnSpc>
                          <a:spcPct val="115000"/>
                        </a:lnSpc>
                        <a:spcAft>
                          <a:spcPts val="0"/>
                        </a:spcAft>
                        <a:tabLst>
                          <a:tab pos="1534160" algn="l"/>
                        </a:tabLst>
                      </a:pPr>
                      <a:endParaRPr lang="en-I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0223353"/>
                  </a:ext>
                </a:extLst>
              </a:tr>
              <a:tr h="230587">
                <a:tc>
                  <a:txBody>
                    <a:bodyPr/>
                    <a:lstStyle/>
                    <a:p>
                      <a:pPr algn="ctr">
                        <a:lnSpc>
                          <a:spcPct val="115000"/>
                        </a:lnSpc>
                        <a:spcAft>
                          <a:spcPts val="0"/>
                        </a:spcAft>
                      </a:pPr>
                      <a:r>
                        <a:rPr lang="en-SG" sz="1400" dirty="0">
                          <a:effectLst/>
                        </a:rPr>
                        <a:t>2</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8</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2177399488"/>
                  </a:ext>
                </a:extLst>
              </a:tr>
              <a:tr h="230587">
                <a:tc>
                  <a:txBody>
                    <a:bodyPr/>
                    <a:lstStyle/>
                    <a:p>
                      <a:pPr algn="ctr">
                        <a:lnSpc>
                          <a:spcPct val="115000"/>
                        </a:lnSpc>
                        <a:spcAft>
                          <a:spcPts val="0"/>
                        </a:spcAft>
                      </a:pPr>
                      <a:r>
                        <a:rPr lang="en-SG" sz="1400" dirty="0">
                          <a:effectLst/>
                        </a:rPr>
                        <a:t>3</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6</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22149450"/>
                  </a:ext>
                </a:extLst>
              </a:tr>
              <a:tr h="230587">
                <a:tc>
                  <a:txBody>
                    <a:bodyPr/>
                    <a:lstStyle/>
                    <a:p>
                      <a:pPr algn="ctr">
                        <a:lnSpc>
                          <a:spcPct val="115000"/>
                        </a:lnSpc>
                        <a:spcAft>
                          <a:spcPts val="0"/>
                        </a:spcAft>
                      </a:pPr>
                      <a:r>
                        <a:rPr lang="en-SG" sz="1400" dirty="0">
                          <a:effectLst/>
                        </a:rPr>
                        <a:t>4</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4</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4264868876"/>
                  </a:ext>
                </a:extLst>
              </a:tr>
              <a:tr h="230587">
                <a:tc>
                  <a:txBody>
                    <a:bodyPr/>
                    <a:lstStyle/>
                    <a:p>
                      <a:pPr algn="ctr">
                        <a:lnSpc>
                          <a:spcPct val="115000"/>
                        </a:lnSpc>
                        <a:spcAft>
                          <a:spcPts val="0"/>
                        </a:spcAft>
                      </a:pPr>
                      <a:r>
                        <a:rPr lang="en-SG" sz="1400" dirty="0">
                          <a:effectLst/>
                        </a:rPr>
                        <a:t>5</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5</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2892354917"/>
                  </a:ext>
                </a:extLst>
              </a:tr>
              <a:tr h="230587">
                <a:tc>
                  <a:txBody>
                    <a:bodyPr/>
                    <a:lstStyle/>
                    <a:p>
                      <a:pPr algn="ctr">
                        <a:lnSpc>
                          <a:spcPct val="115000"/>
                        </a:lnSpc>
                        <a:spcAft>
                          <a:spcPts val="0"/>
                        </a:spcAft>
                      </a:pPr>
                      <a:r>
                        <a:rPr lang="en-SG" sz="1400" dirty="0">
                          <a:effectLst/>
                        </a:rPr>
                        <a:t>6</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5</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1450739098"/>
                  </a:ext>
                </a:extLst>
              </a:tr>
              <a:tr h="230587">
                <a:tc>
                  <a:txBody>
                    <a:bodyPr/>
                    <a:lstStyle/>
                    <a:p>
                      <a:pPr algn="ctr">
                        <a:lnSpc>
                          <a:spcPct val="115000"/>
                        </a:lnSpc>
                        <a:spcAft>
                          <a:spcPts val="0"/>
                        </a:spcAft>
                      </a:pPr>
                      <a:r>
                        <a:rPr lang="en-SG" sz="1400" dirty="0">
                          <a:effectLst/>
                        </a:rPr>
                        <a:t>7</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2</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646376489"/>
                  </a:ext>
                </a:extLst>
              </a:tr>
              <a:tr h="230587">
                <a:tc>
                  <a:txBody>
                    <a:bodyPr/>
                    <a:lstStyle/>
                    <a:p>
                      <a:pPr algn="ctr">
                        <a:lnSpc>
                          <a:spcPct val="115000"/>
                        </a:lnSpc>
                        <a:spcAft>
                          <a:spcPts val="0"/>
                        </a:spcAft>
                      </a:pPr>
                      <a:r>
                        <a:rPr lang="en-SG" sz="1400" dirty="0">
                          <a:effectLst/>
                        </a:rPr>
                        <a:t>8</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7</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3020727245"/>
                  </a:ext>
                </a:extLst>
              </a:tr>
              <a:tr h="230587">
                <a:tc>
                  <a:txBody>
                    <a:bodyPr/>
                    <a:lstStyle/>
                    <a:p>
                      <a:pPr algn="ctr">
                        <a:lnSpc>
                          <a:spcPct val="115000"/>
                        </a:lnSpc>
                        <a:spcAft>
                          <a:spcPts val="0"/>
                        </a:spcAft>
                      </a:pPr>
                      <a:r>
                        <a:rPr lang="en-SG" sz="1400" dirty="0">
                          <a:effectLst/>
                        </a:rPr>
                        <a:t>9</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19</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417811015"/>
                  </a:ext>
                </a:extLst>
              </a:tr>
              <a:tr h="230587">
                <a:tc>
                  <a:txBody>
                    <a:bodyPr/>
                    <a:lstStyle/>
                    <a:p>
                      <a:pPr algn="ctr">
                        <a:lnSpc>
                          <a:spcPct val="115000"/>
                        </a:lnSpc>
                        <a:spcAft>
                          <a:spcPts val="0"/>
                        </a:spcAft>
                      </a:pPr>
                      <a:r>
                        <a:rPr lang="en-SG" sz="1400" dirty="0">
                          <a:effectLst/>
                        </a:rPr>
                        <a:t>10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13</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1369761883"/>
                  </a:ext>
                </a:extLst>
              </a:tr>
              <a:tr h="230587">
                <a:tc>
                  <a:txBody>
                    <a:bodyPr/>
                    <a:lstStyle/>
                    <a:p>
                      <a:pPr algn="ctr">
                        <a:lnSpc>
                          <a:spcPct val="115000"/>
                        </a:lnSpc>
                        <a:spcAft>
                          <a:spcPts val="0"/>
                        </a:spcAft>
                      </a:pPr>
                      <a:r>
                        <a:rPr lang="en-SG" sz="1400" dirty="0">
                          <a:effectLst/>
                        </a:rPr>
                        <a:t>Total</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74</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70485262"/>
                  </a:ext>
                </a:extLst>
              </a:tr>
            </a:tbl>
          </a:graphicData>
        </a:graphic>
      </p:graphicFrame>
    </p:spTree>
    <p:extLst>
      <p:ext uri="{BB962C8B-B14F-4D97-AF65-F5344CB8AC3E}">
        <p14:creationId xmlns:p14="http://schemas.microsoft.com/office/powerpoint/2010/main" val="2651496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C24D0790-ADA6-4BEA-AEB2-3C6518A75131}"/>
              </a:ext>
            </a:extLst>
          </p:cNvPr>
          <p:cNvSpPr txBox="1">
            <a:spLocks/>
          </p:cNvSpPr>
          <p:nvPr/>
        </p:nvSpPr>
        <p:spPr>
          <a:xfrm>
            <a:off x="864000" y="1188000"/>
            <a:ext cx="7973604"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Measures of Central Tendency</a:t>
            </a:r>
            <a:r>
              <a:rPr lang="en-GB" sz="2000" b="1" dirty="0">
                <a:solidFill>
                  <a:srgbClr val="009FE9"/>
                </a:solidFill>
              </a:rPr>
              <a:t>.</a:t>
            </a:r>
            <a:endParaRPr lang="en-IE" sz="2000" b="1" dirty="0">
              <a:solidFill>
                <a:srgbClr val="009FE9"/>
              </a:solidFill>
            </a:endParaRPr>
          </a:p>
          <a:p>
            <a:pPr marL="0" indent="0">
              <a:buNone/>
            </a:pPr>
            <a:endParaRPr lang="en-IE" sz="2000" b="1" dirty="0"/>
          </a:p>
          <a:p>
            <a:pPr marL="0" lvl="0" indent="0" eaLnBrk="0" fontAlgn="base" hangingPunct="0">
              <a:spcBef>
                <a:spcPct val="0"/>
              </a:spcBef>
              <a:spcAft>
                <a:spcPct val="0"/>
              </a:spcAft>
              <a:buNone/>
            </a:pPr>
            <a:r>
              <a:rPr lang="en-IE" sz="2000" b="1" dirty="0">
                <a:ea typeface="Calibri" panose="020F0502020204030204" pitchFamily="34" charset="0"/>
                <a:cs typeface="Times New Roman" panose="02020603050405020304" pitchFamily="18" charset="0"/>
              </a:rPr>
              <a:t>Case Example: </a:t>
            </a:r>
            <a:r>
              <a:rPr lang="en-IE" altLang="en-US" sz="2000" dirty="0"/>
              <a:t>In a survey of 10 people across 10 restaurants, the data collected on service response time is below. </a:t>
            </a:r>
          </a:p>
          <a:p>
            <a:pPr marL="0" lvl="0" indent="0" eaLnBrk="0" fontAlgn="base" hangingPunct="0">
              <a:spcBef>
                <a:spcPct val="0"/>
              </a:spcBef>
              <a:spcAft>
                <a:spcPct val="0"/>
              </a:spcAft>
              <a:buNone/>
            </a:pPr>
            <a:r>
              <a:rPr lang="en-IE" altLang="en-US" sz="2000" b="1" dirty="0"/>
              <a:t>Will a mean value of the service response time be representative of the service quality?</a:t>
            </a:r>
          </a:p>
          <a:p>
            <a:pPr marL="0" lvl="0" indent="0" eaLnBrk="0" fontAlgn="base" hangingPunct="0">
              <a:spcBef>
                <a:spcPct val="0"/>
              </a:spcBef>
              <a:spcAft>
                <a:spcPct val="0"/>
              </a:spcAft>
              <a:buNone/>
            </a:pPr>
            <a:endParaRPr lang="en-IE" altLang="en-US" sz="2000" dirty="0"/>
          </a:p>
          <a:p>
            <a:pPr marL="0" indent="0">
              <a:lnSpc>
                <a:spcPct val="107000"/>
              </a:lnSpc>
              <a:spcAft>
                <a:spcPts val="800"/>
              </a:spcAft>
              <a:buNone/>
              <a:tabLst>
                <a:tab pos="640080" algn="l"/>
                <a:tab pos="914400" algn="l"/>
                <a:tab pos="1371600" algn="l"/>
                <a:tab pos="1828800" algn="l"/>
                <a:tab pos="2286000" algn="l"/>
                <a:tab pos="2743200" algn="l"/>
              </a:tabLst>
            </a:pPr>
            <a:endParaRPr lang="en-IE" sz="2000" b="1"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lvl="0"/>
            <a:endParaRPr lang="en-IE" dirty="0"/>
          </a:p>
          <a:p>
            <a:pPr>
              <a:buFont typeface="+mj-lt"/>
              <a:buAutoNum type="arabicPeriod"/>
            </a:pPr>
            <a:endParaRPr lang="en-IE" sz="2000" dirty="0"/>
          </a:p>
        </p:txBody>
      </p:sp>
      <p:grpSp>
        <p:nvGrpSpPr>
          <p:cNvPr id="16" name="Group 15">
            <a:extLst>
              <a:ext uri="{FF2B5EF4-FFF2-40B4-BE49-F238E27FC236}">
                <a16:creationId xmlns:a16="http://schemas.microsoft.com/office/drawing/2014/main" id="{532CF56E-3397-4AC7-861F-3D739C033DE9}"/>
              </a:ext>
            </a:extLst>
          </p:cNvPr>
          <p:cNvGrpSpPr/>
          <p:nvPr/>
        </p:nvGrpSpPr>
        <p:grpSpPr>
          <a:xfrm>
            <a:off x="252000" y="1143000"/>
            <a:ext cx="596091" cy="773832"/>
            <a:chOff x="0" y="3729"/>
            <a:chExt cx="342900" cy="386796"/>
          </a:xfrm>
        </p:grpSpPr>
        <p:sp>
          <p:nvSpPr>
            <p:cNvPr id="17" name="Rectangle: Rounded Corners 16">
              <a:extLst>
                <a:ext uri="{FF2B5EF4-FFF2-40B4-BE49-F238E27FC236}">
                  <a16:creationId xmlns:a16="http://schemas.microsoft.com/office/drawing/2014/main" id="{F85FD50E-5845-4141-A452-453AD248A5E5}"/>
                </a:ext>
              </a:extLst>
            </p:cNvPr>
            <p:cNvSpPr/>
            <p:nvPr/>
          </p:nvSpPr>
          <p:spPr>
            <a:xfrm>
              <a:off x="0" y="66675"/>
              <a:ext cx="342900" cy="3238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dirty="0"/>
            </a:p>
          </p:txBody>
        </p:sp>
        <p:pic>
          <p:nvPicPr>
            <p:cNvPr id="18" name="Graphic 218" descr="Diploma">
              <a:extLst>
                <a:ext uri="{FF2B5EF4-FFF2-40B4-BE49-F238E27FC236}">
                  <a16:creationId xmlns:a16="http://schemas.microsoft.com/office/drawing/2014/main" id="{4C513D55-8E12-4B47-8A1D-A620BF203A5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31291" y="3729"/>
              <a:ext cx="281763" cy="386796"/>
            </a:xfrm>
            <a:prstGeom prst="roundRect">
              <a:avLst/>
            </a:prstGeom>
          </p:spPr>
        </p:pic>
      </p:grpSp>
      <p:sp>
        <p:nvSpPr>
          <p:cNvPr id="14" name="Title 1">
            <a:extLst>
              <a:ext uri="{FF2B5EF4-FFF2-40B4-BE49-F238E27FC236}">
                <a16:creationId xmlns:a16="http://schemas.microsoft.com/office/drawing/2014/main" id="{02336DDA-B383-4878-A4E3-72016C4E21CF}"/>
              </a:ext>
            </a:extLst>
          </p:cNvPr>
          <p:cNvSpPr>
            <a:spLocks noGrp="1"/>
          </p:cNvSpPr>
          <p:nvPr>
            <p:ph type="title"/>
          </p:nvPr>
        </p:nvSpPr>
        <p:spPr>
          <a:xfrm>
            <a:off x="0" y="0"/>
            <a:ext cx="9108504" cy="1143000"/>
          </a:xfrm>
        </p:spPr>
        <p:txBody>
          <a:bodyPr/>
          <a:lstStyle/>
          <a:p>
            <a:r>
              <a:rPr lang="en-IE" dirty="0"/>
              <a:t> 2 – Statistical Analysis</a:t>
            </a:r>
          </a:p>
        </p:txBody>
      </p:sp>
      <p:sp>
        <p:nvSpPr>
          <p:cNvPr id="3" name="Footer Placeholder 2">
            <a:extLst>
              <a:ext uri="{FF2B5EF4-FFF2-40B4-BE49-F238E27FC236}">
                <a16:creationId xmlns:a16="http://schemas.microsoft.com/office/drawing/2014/main" id="{54860095-F553-4833-99A7-A13DFEFC6805}"/>
              </a:ext>
            </a:extLst>
          </p:cNvPr>
          <p:cNvSpPr>
            <a:spLocks noGrp="1"/>
          </p:cNvSpPr>
          <p:nvPr>
            <p:ph type="ftr" sz="quarter" idx="11"/>
          </p:nvPr>
        </p:nvSpPr>
        <p:spPr/>
        <p:txBody>
          <a:bodyPr/>
          <a:lstStyle/>
          <a:p>
            <a:r>
              <a:rPr lang="en-IE" dirty="0"/>
              <a:t>Data Analytics - Foundation 1.0</a:t>
            </a:r>
          </a:p>
          <a:p>
            <a:endParaRPr lang="en-IE" dirty="0"/>
          </a:p>
        </p:txBody>
      </p:sp>
      <p:graphicFrame>
        <p:nvGraphicFramePr>
          <p:cNvPr id="10" name="Table 9">
            <a:extLst>
              <a:ext uri="{FF2B5EF4-FFF2-40B4-BE49-F238E27FC236}">
                <a16:creationId xmlns:a16="http://schemas.microsoft.com/office/drawing/2014/main" id="{D38E10CE-9F5C-42DF-8FFC-75EFF086F214}"/>
              </a:ext>
            </a:extLst>
          </p:cNvPr>
          <p:cNvGraphicFramePr>
            <a:graphicFrameLocks noGrp="1"/>
          </p:cNvGraphicFramePr>
          <p:nvPr>
            <p:extLst>
              <p:ext uri="{D42A27DB-BD31-4B8C-83A1-F6EECF244321}">
                <p14:modId xmlns:p14="http://schemas.microsoft.com/office/powerpoint/2010/main" val="2078376402"/>
              </p:ext>
            </p:extLst>
          </p:nvPr>
        </p:nvGraphicFramePr>
        <p:xfrm>
          <a:off x="107504" y="3284984"/>
          <a:ext cx="4536504" cy="3244099"/>
        </p:xfrm>
        <a:graphic>
          <a:graphicData uri="http://schemas.openxmlformats.org/drawingml/2006/table">
            <a:tbl>
              <a:tblPr firstRow="1" firstCol="1" bandRow="1">
                <a:tableStyleId>{5C22544A-7EE6-4342-B048-85BDC9FD1C3A}</a:tableStyleId>
              </a:tblPr>
              <a:tblGrid>
                <a:gridCol w="694945">
                  <a:extLst>
                    <a:ext uri="{9D8B030D-6E8A-4147-A177-3AD203B41FA5}">
                      <a16:colId xmlns:a16="http://schemas.microsoft.com/office/drawing/2014/main" val="1832560962"/>
                    </a:ext>
                  </a:extLst>
                </a:gridCol>
                <a:gridCol w="1464403">
                  <a:extLst>
                    <a:ext uri="{9D8B030D-6E8A-4147-A177-3AD203B41FA5}">
                      <a16:colId xmlns:a16="http://schemas.microsoft.com/office/drawing/2014/main" val="543481329"/>
                    </a:ext>
                  </a:extLst>
                </a:gridCol>
                <a:gridCol w="2377156">
                  <a:extLst>
                    <a:ext uri="{9D8B030D-6E8A-4147-A177-3AD203B41FA5}">
                      <a16:colId xmlns:a16="http://schemas.microsoft.com/office/drawing/2014/main" val="3200988838"/>
                    </a:ext>
                  </a:extLst>
                </a:gridCol>
              </a:tblGrid>
              <a:tr h="230587">
                <a:tc gridSpan="2">
                  <a:txBody>
                    <a:bodyPr/>
                    <a:lstStyle/>
                    <a:p>
                      <a:pPr algn="ctr">
                        <a:lnSpc>
                          <a:spcPct val="115000"/>
                        </a:lnSpc>
                        <a:spcAft>
                          <a:spcPts val="0"/>
                        </a:spcAft>
                      </a:pPr>
                      <a:r>
                        <a:rPr lang="en-SG" sz="1400" dirty="0">
                          <a:effectLst/>
                        </a:rPr>
                        <a:t>Sample Data Set</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E"/>
                    </a:p>
                  </a:txBody>
                  <a:tcPr/>
                </a:tc>
                <a:tc rowSpan="2">
                  <a:txBody>
                    <a:bodyPr/>
                    <a:lstStyle/>
                    <a:p>
                      <a:pPr algn="ctr">
                        <a:lnSpc>
                          <a:spcPct val="115000"/>
                        </a:lnSpc>
                        <a:spcAft>
                          <a:spcPts val="0"/>
                        </a:spcAft>
                      </a:pPr>
                      <a:r>
                        <a:rPr lang="en-SG" sz="1400" dirty="0">
                          <a:effectLst/>
                        </a:rPr>
                        <a:t>Mean Calculation</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80628401"/>
                  </a:ext>
                </a:extLst>
              </a:tr>
              <a:tr h="477055">
                <a:tc>
                  <a:txBody>
                    <a:bodyPr/>
                    <a:lstStyle/>
                    <a:p>
                      <a:pPr algn="ctr">
                        <a:lnSpc>
                          <a:spcPct val="115000"/>
                        </a:lnSpc>
                        <a:spcAft>
                          <a:spcPts val="0"/>
                        </a:spcAft>
                      </a:pPr>
                      <a:r>
                        <a:rPr lang="en-SG" sz="900" dirty="0">
                          <a:effectLst/>
                        </a:rPr>
                        <a:t>Customer</a:t>
                      </a:r>
                      <a:endParaRPr lang="en-IE"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Response Time (minutes)</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IE"/>
                    </a:p>
                  </a:txBody>
                  <a:tcPr/>
                </a:tc>
                <a:extLst>
                  <a:ext uri="{0D108BD9-81ED-4DB2-BD59-A6C34878D82A}">
                    <a16:rowId xmlns:a16="http://schemas.microsoft.com/office/drawing/2014/main" val="2064103603"/>
                  </a:ext>
                </a:extLst>
              </a:tr>
              <a:tr h="230587">
                <a:tc>
                  <a:txBody>
                    <a:bodyPr/>
                    <a:lstStyle/>
                    <a:p>
                      <a:pPr algn="ctr">
                        <a:lnSpc>
                          <a:spcPct val="115000"/>
                        </a:lnSpc>
                        <a:spcAft>
                          <a:spcPts val="0"/>
                        </a:spcAft>
                      </a:pPr>
                      <a:r>
                        <a:rPr lang="en-SG" sz="1400" dirty="0">
                          <a:effectLst/>
                        </a:rPr>
                        <a:t>1</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5</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11">
                  <a:txBody>
                    <a:bodyPr/>
                    <a:lstStyle/>
                    <a:p>
                      <a:pPr>
                        <a:lnSpc>
                          <a:spcPct val="115000"/>
                        </a:lnSpc>
                        <a:spcAft>
                          <a:spcPts val="0"/>
                        </a:spcAft>
                        <a:tabLst>
                          <a:tab pos="1534160" algn="l"/>
                        </a:tabLst>
                      </a:pPr>
                      <a:r>
                        <a:rPr lang="en-SG" sz="1400" dirty="0">
                          <a:effectLst/>
                        </a:rPr>
                        <a:t>Total Response Time	= 74</a:t>
                      </a:r>
                      <a:endParaRPr lang="en-IE" sz="1400" dirty="0">
                        <a:effectLst/>
                      </a:endParaRPr>
                    </a:p>
                    <a:p>
                      <a:pPr>
                        <a:lnSpc>
                          <a:spcPct val="115000"/>
                        </a:lnSpc>
                        <a:spcAft>
                          <a:spcPts val="0"/>
                        </a:spcAft>
                        <a:tabLst>
                          <a:tab pos="1534160" algn="l"/>
                        </a:tabLst>
                      </a:pPr>
                      <a:r>
                        <a:rPr lang="en-SG" sz="1400" dirty="0">
                          <a:effectLst/>
                        </a:rPr>
                        <a:t> </a:t>
                      </a:r>
                      <a:endParaRPr lang="en-IE" sz="1400" dirty="0">
                        <a:effectLst/>
                      </a:endParaRPr>
                    </a:p>
                    <a:p>
                      <a:pPr>
                        <a:lnSpc>
                          <a:spcPct val="115000"/>
                        </a:lnSpc>
                        <a:spcAft>
                          <a:spcPts val="0"/>
                        </a:spcAft>
                        <a:tabLst>
                          <a:tab pos="1534160" algn="l"/>
                        </a:tabLst>
                      </a:pPr>
                      <a:r>
                        <a:rPr lang="en-SG" sz="1400" dirty="0">
                          <a:effectLst/>
                        </a:rPr>
                        <a:t>Number of customers	= 10</a:t>
                      </a:r>
                      <a:endParaRPr lang="en-IE" sz="1400" dirty="0">
                        <a:effectLst/>
                      </a:endParaRPr>
                    </a:p>
                    <a:p>
                      <a:pPr>
                        <a:lnSpc>
                          <a:spcPct val="115000"/>
                        </a:lnSpc>
                        <a:spcAft>
                          <a:spcPts val="0"/>
                        </a:spcAft>
                      </a:pPr>
                      <a:r>
                        <a:rPr lang="en-SG" sz="1400" dirty="0">
                          <a:effectLst/>
                        </a:rPr>
                        <a:t> </a:t>
                      </a:r>
                      <a:endParaRPr lang="en-IE" sz="1400" dirty="0">
                        <a:effectLst/>
                      </a:endParaRPr>
                    </a:p>
                    <a:p>
                      <a:pPr>
                        <a:lnSpc>
                          <a:spcPct val="115000"/>
                        </a:lnSpc>
                        <a:spcAft>
                          <a:spcPts val="0"/>
                        </a:spcAft>
                      </a:pPr>
                      <a:r>
                        <a:rPr lang="en-SG" sz="1400" b="1" dirty="0">
                          <a:effectLst/>
                        </a:rPr>
                        <a:t>Mean	= 74 / 10</a:t>
                      </a:r>
                      <a:endParaRPr lang="en-IE" sz="1400" b="1" dirty="0">
                        <a:effectLst/>
                      </a:endParaRPr>
                    </a:p>
                    <a:p>
                      <a:pPr>
                        <a:lnSpc>
                          <a:spcPct val="115000"/>
                        </a:lnSpc>
                        <a:spcAft>
                          <a:spcPts val="0"/>
                        </a:spcAft>
                      </a:pPr>
                      <a:r>
                        <a:rPr lang="en-SG" sz="1400" b="1" dirty="0">
                          <a:effectLst/>
                        </a:rPr>
                        <a:t>	= </a:t>
                      </a:r>
                      <a:r>
                        <a:rPr lang="en-SG" sz="1400" b="1" u="dbl" dirty="0">
                          <a:effectLst/>
                        </a:rPr>
                        <a:t>7.4</a:t>
                      </a:r>
                      <a:endParaRPr lang="en-IE" sz="14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tabLst>
                          <a:tab pos="1534160" algn="l"/>
                        </a:tabLst>
                      </a:pPr>
                      <a:endParaRPr lang="en-I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0223353"/>
                  </a:ext>
                </a:extLst>
              </a:tr>
              <a:tr h="230587">
                <a:tc>
                  <a:txBody>
                    <a:bodyPr/>
                    <a:lstStyle/>
                    <a:p>
                      <a:pPr algn="ctr">
                        <a:lnSpc>
                          <a:spcPct val="115000"/>
                        </a:lnSpc>
                        <a:spcAft>
                          <a:spcPts val="0"/>
                        </a:spcAft>
                      </a:pPr>
                      <a:r>
                        <a:rPr lang="en-SG" sz="1400" dirty="0">
                          <a:effectLst/>
                        </a:rPr>
                        <a:t>2</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8</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2177399488"/>
                  </a:ext>
                </a:extLst>
              </a:tr>
              <a:tr h="230587">
                <a:tc>
                  <a:txBody>
                    <a:bodyPr/>
                    <a:lstStyle/>
                    <a:p>
                      <a:pPr algn="ctr">
                        <a:lnSpc>
                          <a:spcPct val="115000"/>
                        </a:lnSpc>
                        <a:spcAft>
                          <a:spcPts val="0"/>
                        </a:spcAft>
                      </a:pPr>
                      <a:r>
                        <a:rPr lang="en-SG" sz="1400" dirty="0">
                          <a:effectLst/>
                        </a:rPr>
                        <a:t>3</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6</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22149450"/>
                  </a:ext>
                </a:extLst>
              </a:tr>
              <a:tr h="230587">
                <a:tc>
                  <a:txBody>
                    <a:bodyPr/>
                    <a:lstStyle/>
                    <a:p>
                      <a:pPr algn="ctr">
                        <a:lnSpc>
                          <a:spcPct val="115000"/>
                        </a:lnSpc>
                        <a:spcAft>
                          <a:spcPts val="0"/>
                        </a:spcAft>
                      </a:pPr>
                      <a:r>
                        <a:rPr lang="en-SG" sz="1400" dirty="0">
                          <a:effectLst/>
                        </a:rPr>
                        <a:t>4</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4</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4264868876"/>
                  </a:ext>
                </a:extLst>
              </a:tr>
              <a:tr h="230587">
                <a:tc>
                  <a:txBody>
                    <a:bodyPr/>
                    <a:lstStyle/>
                    <a:p>
                      <a:pPr algn="ctr">
                        <a:lnSpc>
                          <a:spcPct val="115000"/>
                        </a:lnSpc>
                        <a:spcAft>
                          <a:spcPts val="0"/>
                        </a:spcAft>
                      </a:pPr>
                      <a:r>
                        <a:rPr lang="en-SG" sz="1400" dirty="0">
                          <a:effectLst/>
                        </a:rPr>
                        <a:t>5</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5</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2892354917"/>
                  </a:ext>
                </a:extLst>
              </a:tr>
              <a:tr h="230587">
                <a:tc>
                  <a:txBody>
                    <a:bodyPr/>
                    <a:lstStyle/>
                    <a:p>
                      <a:pPr algn="ctr">
                        <a:lnSpc>
                          <a:spcPct val="115000"/>
                        </a:lnSpc>
                        <a:spcAft>
                          <a:spcPts val="0"/>
                        </a:spcAft>
                      </a:pPr>
                      <a:r>
                        <a:rPr lang="en-SG" sz="1400" dirty="0">
                          <a:effectLst/>
                        </a:rPr>
                        <a:t>6</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5</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1450739098"/>
                  </a:ext>
                </a:extLst>
              </a:tr>
              <a:tr h="230587">
                <a:tc>
                  <a:txBody>
                    <a:bodyPr/>
                    <a:lstStyle/>
                    <a:p>
                      <a:pPr algn="ctr">
                        <a:lnSpc>
                          <a:spcPct val="115000"/>
                        </a:lnSpc>
                        <a:spcAft>
                          <a:spcPts val="0"/>
                        </a:spcAft>
                      </a:pPr>
                      <a:r>
                        <a:rPr lang="en-SG" sz="1400" dirty="0">
                          <a:effectLst/>
                        </a:rPr>
                        <a:t>7</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2</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646376489"/>
                  </a:ext>
                </a:extLst>
              </a:tr>
              <a:tr h="230587">
                <a:tc>
                  <a:txBody>
                    <a:bodyPr/>
                    <a:lstStyle/>
                    <a:p>
                      <a:pPr algn="ctr">
                        <a:lnSpc>
                          <a:spcPct val="115000"/>
                        </a:lnSpc>
                        <a:spcAft>
                          <a:spcPts val="0"/>
                        </a:spcAft>
                      </a:pPr>
                      <a:r>
                        <a:rPr lang="en-SG" sz="1400" dirty="0">
                          <a:effectLst/>
                        </a:rPr>
                        <a:t>8</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7</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3020727245"/>
                  </a:ext>
                </a:extLst>
              </a:tr>
              <a:tr h="230587">
                <a:tc>
                  <a:txBody>
                    <a:bodyPr/>
                    <a:lstStyle/>
                    <a:p>
                      <a:pPr algn="ctr">
                        <a:lnSpc>
                          <a:spcPct val="115000"/>
                        </a:lnSpc>
                        <a:spcAft>
                          <a:spcPts val="0"/>
                        </a:spcAft>
                      </a:pPr>
                      <a:r>
                        <a:rPr lang="en-SG" sz="1400" dirty="0">
                          <a:effectLst/>
                        </a:rPr>
                        <a:t>9</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19</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417811015"/>
                  </a:ext>
                </a:extLst>
              </a:tr>
              <a:tr h="230587">
                <a:tc>
                  <a:txBody>
                    <a:bodyPr/>
                    <a:lstStyle/>
                    <a:p>
                      <a:pPr algn="ctr">
                        <a:lnSpc>
                          <a:spcPct val="115000"/>
                        </a:lnSpc>
                        <a:spcAft>
                          <a:spcPts val="0"/>
                        </a:spcAft>
                      </a:pPr>
                      <a:r>
                        <a:rPr lang="en-SG" sz="1400" dirty="0">
                          <a:effectLst/>
                        </a:rPr>
                        <a:t>10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13</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1369761883"/>
                  </a:ext>
                </a:extLst>
              </a:tr>
              <a:tr h="230587">
                <a:tc>
                  <a:txBody>
                    <a:bodyPr/>
                    <a:lstStyle/>
                    <a:p>
                      <a:pPr algn="ctr">
                        <a:lnSpc>
                          <a:spcPct val="115000"/>
                        </a:lnSpc>
                        <a:spcAft>
                          <a:spcPts val="0"/>
                        </a:spcAft>
                      </a:pPr>
                      <a:r>
                        <a:rPr lang="en-SG" sz="1400" dirty="0">
                          <a:effectLst/>
                        </a:rPr>
                        <a:t>Total</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74</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70485262"/>
                  </a:ext>
                </a:extLst>
              </a:tr>
            </a:tbl>
          </a:graphicData>
        </a:graphic>
      </p:graphicFrame>
      <p:sp>
        <p:nvSpPr>
          <p:cNvPr id="9" name="Rectangle 8">
            <a:extLst>
              <a:ext uri="{FF2B5EF4-FFF2-40B4-BE49-F238E27FC236}">
                <a16:creationId xmlns:a16="http://schemas.microsoft.com/office/drawing/2014/main" id="{E2764FBE-AE24-4CFE-9347-CAF9A4EB020F}"/>
              </a:ext>
            </a:extLst>
          </p:cNvPr>
          <p:cNvSpPr/>
          <p:nvPr/>
        </p:nvSpPr>
        <p:spPr>
          <a:xfrm>
            <a:off x="2326556" y="5309960"/>
            <a:ext cx="2101428"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1" name="Rectangle 10">
            <a:extLst>
              <a:ext uri="{FF2B5EF4-FFF2-40B4-BE49-F238E27FC236}">
                <a16:creationId xmlns:a16="http://schemas.microsoft.com/office/drawing/2014/main" id="{0A2DE29D-1545-4FAD-8CD0-BAA2D5B189AC}"/>
              </a:ext>
            </a:extLst>
          </p:cNvPr>
          <p:cNvSpPr/>
          <p:nvPr/>
        </p:nvSpPr>
        <p:spPr>
          <a:xfrm>
            <a:off x="827584" y="5863686"/>
            <a:ext cx="1304799" cy="4456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pic>
        <p:nvPicPr>
          <p:cNvPr id="12" name="Picture 11">
            <a:extLst>
              <a:ext uri="{FF2B5EF4-FFF2-40B4-BE49-F238E27FC236}">
                <a16:creationId xmlns:a16="http://schemas.microsoft.com/office/drawing/2014/main" id="{FFB2FABF-A546-48A9-B37A-74633B034B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696511" y="4021607"/>
            <a:ext cx="4339984" cy="2575745"/>
          </a:xfrm>
          <a:prstGeom prst="rect">
            <a:avLst/>
          </a:prstGeom>
          <a:noFill/>
        </p:spPr>
      </p:pic>
      <p:sp>
        <p:nvSpPr>
          <p:cNvPr id="13" name="Rectangle 12">
            <a:extLst>
              <a:ext uri="{FF2B5EF4-FFF2-40B4-BE49-F238E27FC236}">
                <a16:creationId xmlns:a16="http://schemas.microsoft.com/office/drawing/2014/main" id="{8DB7D8D4-D35F-4F67-AF18-63675E3FF1DB}"/>
              </a:ext>
            </a:extLst>
          </p:cNvPr>
          <p:cNvSpPr/>
          <p:nvPr/>
        </p:nvSpPr>
        <p:spPr>
          <a:xfrm>
            <a:off x="4711799" y="2870395"/>
            <a:ext cx="4291081" cy="1131400"/>
          </a:xfrm>
          <a:prstGeom prst="rect">
            <a:avLst/>
          </a:prstGeom>
          <a:noFill/>
          <a:ln>
            <a:solidFill>
              <a:schemeClr val="bg1">
                <a:lumMod val="75000"/>
              </a:schemeClr>
            </a:solidFill>
          </a:ln>
        </p:spPr>
        <p:txBody>
          <a:bodyPr wrap="square">
            <a:spAutoFit/>
          </a:bodyPr>
          <a:lstStyle/>
          <a:p>
            <a:pPr>
              <a:lnSpc>
                <a:spcPct val="115000"/>
              </a:lnSpc>
              <a:spcAft>
                <a:spcPts val="0"/>
              </a:spcAft>
            </a:pPr>
            <a:r>
              <a:rPr lang="en-SG" sz="2000" dirty="0">
                <a:latin typeface="Arial" panose="020B0604020202020204" pitchFamily="34" charset="0"/>
                <a:ea typeface="Calibri" panose="020F0502020204030204" pitchFamily="34" charset="0"/>
                <a:cs typeface="Times New Roman" panose="02020603050405020304" pitchFamily="18" charset="0"/>
              </a:rPr>
              <a:t>No, most times are in 2 to 8 minutes range. The outliers (19 &amp;13) pull the mean away from the centre.</a:t>
            </a:r>
            <a:endParaRPr lang="en-IE"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186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C24D0790-ADA6-4BEA-AEB2-3C6518A75131}"/>
              </a:ext>
            </a:extLst>
          </p:cNvPr>
          <p:cNvSpPr txBox="1">
            <a:spLocks/>
          </p:cNvSpPr>
          <p:nvPr/>
        </p:nvSpPr>
        <p:spPr>
          <a:xfrm>
            <a:off x="864000" y="1188000"/>
            <a:ext cx="7973604"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Measures of Central Tendency</a:t>
            </a:r>
            <a:r>
              <a:rPr lang="en-GB" sz="2000" b="1" dirty="0">
                <a:solidFill>
                  <a:srgbClr val="009FE9"/>
                </a:solidFill>
              </a:rPr>
              <a:t>.</a:t>
            </a:r>
            <a:endParaRPr lang="en-IE" sz="2000" b="1" dirty="0">
              <a:solidFill>
                <a:srgbClr val="009FE9"/>
              </a:solidFill>
            </a:endParaRPr>
          </a:p>
          <a:p>
            <a:pPr marL="0" indent="0">
              <a:buNone/>
            </a:pPr>
            <a:endParaRPr lang="en-IE" sz="2000" b="1" dirty="0"/>
          </a:p>
          <a:p>
            <a:pPr marL="0" lvl="0" indent="0" eaLnBrk="0" fontAlgn="base" hangingPunct="0">
              <a:spcBef>
                <a:spcPct val="0"/>
              </a:spcBef>
              <a:spcAft>
                <a:spcPct val="0"/>
              </a:spcAft>
              <a:buNone/>
            </a:pPr>
            <a:r>
              <a:rPr lang="en-IE" sz="2000" b="1" dirty="0">
                <a:ea typeface="Calibri" panose="020F0502020204030204" pitchFamily="34" charset="0"/>
                <a:cs typeface="Times New Roman" panose="02020603050405020304" pitchFamily="18" charset="0"/>
              </a:rPr>
              <a:t>Case Example: </a:t>
            </a:r>
            <a:r>
              <a:rPr lang="en-IE" altLang="en-US" sz="2000" dirty="0">
                <a:ea typeface="Calibri" panose="020F0502020204030204" pitchFamily="34" charset="0"/>
              </a:rPr>
              <a:t>The median sales value can better reflect a sales value on a typical day than using the mean sales when there are sales fluctuations over a month or year. The following sales information was collected for a small business over 10 days. </a:t>
            </a:r>
          </a:p>
          <a:p>
            <a:pPr marL="0" lvl="0" indent="0" eaLnBrk="0" fontAlgn="base" hangingPunct="0">
              <a:spcBef>
                <a:spcPct val="0"/>
              </a:spcBef>
              <a:spcAft>
                <a:spcPct val="0"/>
              </a:spcAft>
              <a:buNone/>
            </a:pPr>
            <a:r>
              <a:rPr lang="en-IE" altLang="en-US" sz="2000" b="1" dirty="0">
                <a:ea typeface="Calibri" panose="020F0502020204030204" pitchFamily="34" charset="0"/>
              </a:rPr>
              <a:t>What is the median sales value? </a:t>
            </a:r>
          </a:p>
          <a:p>
            <a:pPr marL="0" lvl="0" indent="0" eaLnBrk="0" fontAlgn="base" hangingPunct="0">
              <a:spcBef>
                <a:spcPct val="0"/>
              </a:spcBef>
              <a:spcAft>
                <a:spcPct val="0"/>
              </a:spcAft>
              <a:buNone/>
            </a:pPr>
            <a:endParaRPr lang="en-IE" altLang="en-US" sz="2000" dirty="0"/>
          </a:p>
          <a:p>
            <a:pPr marL="0" indent="0">
              <a:lnSpc>
                <a:spcPct val="107000"/>
              </a:lnSpc>
              <a:spcAft>
                <a:spcPts val="800"/>
              </a:spcAft>
              <a:buNone/>
              <a:tabLst>
                <a:tab pos="640080" algn="l"/>
                <a:tab pos="914400" algn="l"/>
                <a:tab pos="1371600" algn="l"/>
                <a:tab pos="1828800" algn="l"/>
                <a:tab pos="2286000" algn="l"/>
                <a:tab pos="2743200" algn="l"/>
              </a:tabLst>
            </a:pPr>
            <a:endParaRPr lang="en-IE" sz="2000" b="1"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lvl="0"/>
            <a:endParaRPr lang="en-IE" dirty="0"/>
          </a:p>
          <a:p>
            <a:pPr>
              <a:buFont typeface="+mj-lt"/>
              <a:buAutoNum type="arabicPeriod"/>
            </a:pPr>
            <a:endParaRPr lang="en-IE" sz="2000" dirty="0"/>
          </a:p>
        </p:txBody>
      </p:sp>
      <p:grpSp>
        <p:nvGrpSpPr>
          <p:cNvPr id="16" name="Group 15">
            <a:extLst>
              <a:ext uri="{FF2B5EF4-FFF2-40B4-BE49-F238E27FC236}">
                <a16:creationId xmlns:a16="http://schemas.microsoft.com/office/drawing/2014/main" id="{532CF56E-3397-4AC7-861F-3D739C033DE9}"/>
              </a:ext>
            </a:extLst>
          </p:cNvPr>
          <p:cNvGrpSpPr/>
          <p:nvPr/>
        </p:nvGrpSpPr>
        <p:grpSpPr>
          <a:xfrm>
            <a:off x="252000" y="1143000"/>
            <a:ext cx="596091" cy="773832"/>
            <a:chOff x="0" y="3729"/>
            <a:chExt cx="342900" cy="386796"/>
          </a:xfrm>
        </p:grpSpPr>
        <p:sp>
          <p:nvSpPr>
            <p:cNvPr id="17" name="Rectangle: Rounded Corners 16">
              <a:extLst>
                <a:ext uri="{FF2B5EF4-FFF2-40B4-BE49-F238E27FC236}">
                  <a16:creationId xmlns:a16="http://schemas.microsoft.com/office/drawing/2014/main" id="{F85FD50E-5845-4141-A452-453AD248A5E5}"/>
                </a:ext>
              </a:extLst>
            </p:cNvPr>
            <p:cNvSpPr/>
            <p:nvPr/>
          </p:nvSpPr>
          <p:spPr>
            <a:xfrm>
              <a:off x="0" y="66675"/>
              <a:ext cx="342900" cy="3238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dirty="0"/>
            </a:p>
          </p:txBody>
        </p:sp>
        <p:pic>
          <p:nvPicPr>
            <p:cNvPr id="18" name="Graphic 218" descr="Diploma">
              <a:extLst>
                <a:ext uri="{FF2B5EF4-FFF2-40B4-BE49-F238E27FC236}">
                  <a16:creationId xmlns:a16="http://schemas.microsoft.com/office/drawing/2014/main" id="{4C513D55-8E12-4B47-8A1D-A620BF203A5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31291" y="3729"/>
              <a:ext cx="281763" cy="386796"/>
            </a:xfrm>
            <a:prstGeom prst="roundRect">
              <a:avLst/>
            </a:prstGeom>
          </p:spPr>
        </p:pic>
      </p:grpSp>
      <p:sp>
        <p:nvSpPr>
          <p:cNvPr id="14" name="Title 1">
            <a:extLst>
              <a:ext uri="{FF2B5EF4-FFF2-40B4-BE49-F238E27FC236}">
                <a16:creationId xmlns:a16="http://schemas.microsoft.com/office/drawing/2014/main" id="{02336DDA-B383-4878-A4E3-72016C4E21CF}"/>
              </a:ext>
            </a:extLst>
          </p:cNvPr>
          <p:cNvSpPr>
            <a:spLocks noGrp="1"/>
          </p:cNvSpPr>
          <p:nvPr>
            <p:ph type="title"/>
          </p:nvPr>
        </p:nvSpPr>
        <p:spPr>
          <a:xfrm>
            <a:off x="0" y="0"/>
            <a:ext cx="9108504" cy="1143000"/>
          </a:xfrm>
        </p:spPr>
        <p:txBody>
          <a:bodyPr/>
          <a:lstStyle/>
          <a:p>
            <a:r>
              <a:rPr lang="en-IE" dirty="0"/>
              <a:t> 2 – Statistical Analysis</a:t>
            </a:r>
          </a:p>
        </p:txBody>
      </p:sp>
      <p:sp>
        <p:nvSpPr>
          <p:cNvPr id="3" name="Footer Placeholder 2">
            <a:extLst>
              <a:ext uri="{FF2B5EF4-FFF2-40B4-BE49-F238E27FC236}">
                <a16:creationId xmlns:a16="http://schemas.microsoft.com/office/drawing/2014/main" id="{54860095-F553-4833-99A7-A13DFEFC6805}"/>
              </a:ext>
            </a:extLst>
          </p:cNvPr>
          <p:cNvSpPr>
            <a:spLocks noGrp="1"/>
          </p:cNvSpPr>
          <p:nvPr>
            <p:ph type="ftr" sz="quarter" idx="11"/>
          </p:nvPr>
        </p:nvSpPr>
        <p:spPr/>
        <p:txBody>
          <a:bodyPr/>
          <a:lstStyle/>
          <a:p>
            <a:r>
              <a:rPr lang="en-IE" dirty="0"/>
              <a:t>Data Analytics - Foundation 1.0</a:t>
            </a:r>
          </a:p>
          <a:p>
            <a:endParaRPr lang="en-IE" dirty="0"/>
          </a:p>
        </p:txBody>
      </p:sp>
      <p:graphicFrame>
        <p:nvGraphicFramePr>
          <p:cNvPr id="19" name="Table 18">
            <a:extLst>
              <a:ext uri="{FF2B5EF4-FFF2-40B4-BE49-F238E27FC236}">
                <a16:creationId xmlns:a16="http://schemas.microsoft.com/office/drawing/2014/main" id="{B59C3310-8F44-4EF4-AD85-34F5942C26BB}"/>
              </a:ext>
            </a:extLst>
          </p:cNvPr>
          <p:cNvGraphicFramePr>
            <a:graphicFrameLocks noGrp="1"/>
          </p:cNvGraphicFramePr>
          <p:nvPr>
            <p:extLst>
              <p:ext uri="{D42A27DB-BD31-4B8C-83A1-F6EECF244321}">
                <p14:modId xmlns:p14="http://schemas.microsoft.com/office/powerpoint/2010/main" val="2249217955"/>
              </p:ext>
            </p:extLst>
          </p:nvPr>
        </p:nvGraphicFramePr>
        <p:xfrm>
          <a:off x="323528" y="3468049"/>
          <a:ext cx="5776702" cy="3129303"/>
        </p:xfrm>
        <a:graphic>
          <a:graphicData uri="http://schemas.openxmlformats.org/drawingml/2006/table">
            <a:tbl>
              <a:tblPr firstRow="1" firstCol="1" bandRow="1">
                <a:tableStyleId>{5C22544A-7EE6-4342-B048-85BDC9FD1C3A}</a:tableStyleId>
              </a:tblPr>
              <a:tblGrid>
                <a:gridCol w="784964">
                  <a:extLst>
                    <a:ext uri="{9D8B030D-6E8A-4147-A177-3AD203B41FA5}">
                      <a16:colId xmlns:a16="http://schemas.microsoft.com/office/drawing/2014/main" val="4240851327"/>
                    </a:ext>
                  </a:extLst>
                </a:gridCol>
                <a:gridCol w="785626">
                  <a:extLst>
                    <a:ext uri="{9D8B030D-6E8A-4147-A177-3AD203B41FA5}">
                      <a16:colId xmlns:a16="http://schemas.microsoft.com/office/drawing/2014/main" val="1012052073"/>
                    </a:ext>
                  </a:extLst>
                </a:gridCol>
                <a:gridCol w="784964">
                  <a:extLst>
                    <a:ext uri="{9D8B030D-6E8A-4147-A177-3AD203B41FA5}">
                      <a16:colId xmlns:a16="http://schemas.microsoft.com/office/drawing/2014/main" val="255196959"/>
                    </a:ext>
                  </a:extLst>
                </a:gridCol>
                <a:gridCol w="785626">
                  <a:extLst>
                    <a:ext uri="{9D8B030D-6E8A-4147-A177-3AD203B41FA5}">
                      <a16:colId xmlns:a16="http://schemas.microsoft.com/office/drawing/2014/main" val="3301659609"/>
                    </a:ext>
                  </a:extLst>
                </a:gridCol>
                <a:gridCol w="2635522">
                  <a:extLst>
                    <a:ext uri="{9D8B030D-6E8A-4147-A177-3AD203B41FA5}">
                      <a16:colId xmlns:a16="http://schemas.microsoft.com/office/drawing/2014/main" val="1304555719"/>
                    </a:ext>
                  </a:extLst>
                </a:gridCol>
              </a:tblGrid>
              <a:tr h="495386">
                <a:tc gridSpan="2">
                  <a:txBody>
                    <a:bodyPr/>
                    <a:lstStyle/>
                    <a:p>
                      <a:pPr algn="ctr">
                        <a:lnSpc>
                          <a:spcPct val="115000"/>
                        </a:lnSpc>
                        <a:spcAft>
                          <a:spcPts val="0"/>
                        </a:spcAft>
                      </a:pPr>
                      <a:r>
                        <a:rPr lang="en-SG" sz="1400" dirty="0">
                          <a:effectLst/>
                        </a:rPr>
                        <a:t>Sample Data Set</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E"/>
                    </a:p>
                  </a:txBody>
                  <a:tcPr/>
                </a:tc>
                <a:tc gridSpan="2">
                  <a:txBody>
                    <a:bodyPr/>
                    <a:lstStyle/>
                    <a:p>
                      <a:pPr algn="ctr">
                        <a:lnSpc>
                          <a:spcPct val="115000"/>
                        </a:lnSpc>
                        <a:spcAft>
                          <a:spcPts val="0"/>
                        </a:spcAft>
                      </a:pPr>
                      <a:r>
                        <a:rPr lang="en-SG" sz="1400" b="1" kern="1200" dirty="0">
                          <a:solidFill>
                            <a:schemeClr val="lt1"/>
                          </a:solidFill>
                          <a:effectLst/>
                          <a:latin typeface="+mn-lt"/>
                          <a:ea typeface="+mn-ea"/>
                          <a:cs typeface="+mn-cs"/>
                        </a:rPr>
                        <a:t>Sorted Data Set</a:t>
                      </a:r>
                      <a:endParaRPr lang="en-IE" sz="1400" b="1" kern="1200" dirty="0">
                        <a:solidFill>
                          <a:schemeClr val="lt1"/>
                        </a:solidFill>
                        <a:effectLst/>
                        <a:latin typeface="+mn-lt"/>
                        <a:ea typeface="+mn-ea"/>
                        <a:cs typeface="+mn-cs"/>
                      </a:endParaRPr>
                    </a:p>
                  </a:txBody>
                  <a:tcPr marL="68580" marR="68580" marT="0" marB="0"/>
                </a:tc>
                <a:tc hMerge="1">
                  <a:txBody>
                    <a:bodyPr/>
                    <a:lstStyle/>
                    <a:p>
                      <a:endParaRPr lang="en-IE"/>
                    </a:p>
                  </a:txBody>
                  <a:tcPr/>
                </a:tc>
                <a:tc rowSpan="2">
                  <a:txBody>
                    <a:bodyPr/>
                    <a:lstStyle/>
                    <a:p>
                      <a:pPr algn="ctr">
                        <a:lnSpc>
                          <a:spcPct val="115000"/>
                        </a:lnSpc>
                        <a:spcAft>
                          <a:spcPts val="0"/>
                        </a:spcAft>
                      </a:pPr>
                      <a:r>
                        <a:rPr lang="en-SG" sz="1400" b="1" kern="1200" dirty="0">
                          <a:solidFill>
                            <a:schemeClr val="lt1"/>
                          </a:solidFill>
                          <a:effectLst/>
                          <a:latin typeface="+mn-lt"/>
                          <a:ea typeface="+mn-ea"/>
                          <a:cs typeface="+mn-cs"/>
                        </a:rPr>
                        <a:t>Median Calculation</a:t>
                      </a:r>
                      <a:endParaRPr lang="en-IE" sz="1400" b="1" kern="1200" dirty="0">
                        <a:solidFill>
                          <a:schemeClr val="lt1"/>
                        </a:solidFill>
                        <a:effectLst/>
                        <a:latin typeface="+mn-lt"/>
                        <a:ea typeface="+mn-ea"/>
                        <a:cs typeface="+mn-cs"/>
                      </a:endParaRPr>
                    </a:p>
                  </a:txBody>
                  <a:tcPr marL="68580" marR="68580" marT="0" marB="0" anchor="ctr"/>
                </a:tc>
                <a:extLst>
                  <a:ext uri="{0D108BD9-81ED-4DB2-BD59-A6C34878D82A}">
                    <a16:rowId xmlns:a16="http://schemas.microsoft.com/office/drawing/2014/main" val="464120029"/>
                  </a:ext>
                </a:extLst>
              </a:tr>
              <a:tr h="239447">
                <a:tc>
                  <a:txBody>
                    <a:bodyPr/>
                    <a:lstStyle/>
                    <a:p>
                      <a:pPr algn="ctr">
                        <a:lnSpc>
                          <a:spcPct val="115000"/>
                        </a:lnSpc>
                        <a:spcAft>
                          <a:spcPts val="0"/>
                        </a:spcAft>
                      </a:pPr>
                      <a:r>
                        <a:rPr lang="en-SG" sz="1400" dirty="0">
                          <a:effectLst/>
                        </a:rPr>
                        <a:t>Day</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Sales</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Day</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Sales</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IE"/>
                    </a:p>
                  </a:txBody>
                  <a:tcPr/>
                </a:tc>
                <a:extLst>
                  <a:ext uri="{0D108BD9-81ED-4DB2-BD59-A6C34878D82A}">
                    <a16:rowId xmlns:a16="http://schemas.microsoft.com/office/drawing/2014/main" val="1626912750"/>
                  </a:ext>
                </a:extLst>
              </a:tr>
              <a:tr h="239447">
                <a:tc>
                  <a:txBody>
                    <a:bodyPr/>
                    <a:lstStyle/>
                    <a:p>
                      <a:pPr algn="ctr">
                        <a:lnSpc>
                          <a:spcPct val="115000"/>
                        </a:lnSpc>
                        <a:spcAft>
                          <a:spcPts val="0"/>
                        </a:spcAft>
                      </a:pPr>
                      <a:r>
                        <a:rPr lang="en-SG" sz="1400" dirty="0">
                          <a:effectLst/>
                        </a:rPr>
                        <a:t>1</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17 000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10">
                  <a:txBody>
                    <a:bodyPr/>
                    <a:lstStyle/>
                    <a:p>
                      <a:pPr>
                        <a:lnSpc>
                          <a:spcPct val="115000"/>
                        </a:lnSpc>
                        <a:spcAft>
                          <a:spcPts val="0"/>
                        </a:spcAft>
                      </a:pP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95261834"/>
                  </a:ext>
                </a:extLst>
              </a:tr>
              <a:tr h="239447">
                <a:tc>
                  <a:txBody>
                    <a:bodyPr/>
                    <a:lstStyle/>
                    <a:p>
                      <a:pPr algn="ctr">
                        <a:lnSpc>
                          <a:spcPct val="115000"/>
                        </a:lnSpc>
                        <a:spcAft>
                          <a:spcPts val="0"/>
                        </a:spcAft>
                      </a:pPr>
                      <a:r>
                        <a:rPr lang="en-SG" sz="1400" dirty="0">
                          <a:effectLst/>
                        </a:rPr>
                        <a:t>2</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18 000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2356102283"/>
                  </a:ext>
                </a:extLst>
              </a:tr>
              <a:tr h="239447">
                <a:tc>
                  <a:txBody>
                    <a:bodyPr/>
                    <a:lstStyle/>
                    <a:p>
                      <a:pPr algn="ctr">
                        <a:lnSpc>
                          <a:spcPct val="115000"/>
                        </a:lnSpc>
                        <a:spcAft>
                          <a:spcPts val="0"/>
                        </a:spcAft>
                      </a:pPr>
                      <a:r>
                        <a:rPr lang="en-SG" sz="1400" dirty="0">
                          <a:effectLst/>
                        </a:rPr>
                        <a:t>3</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16 000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1066853500"/>
                  </a:ext>
                </a:extLst>
              </a:tr>
              <a:tr h="239447">
                <a:tc>
                  <a:txBody>
                    <a:bodyPr/>
                    <a:lstStyle/>
                    <a:p>
                      <a:pPr algn="ctr">
                        <a:lnSpc>
                          <a:spcPct val="115000"/>
                        </a:lnSpc>
                        <a:spcAft>
                          <a:spcPts val="0"/>
                        </a:spcAft>
                      </a:pPr>
                      <a:r>
                        <a:rPr lang="en-SG" sz="1400" dirty="0">
                          <a:effectLst/>
                        </a:rPr>
                        <a:t>4</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14 000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2273873266"/>
                  </a:ext>
                </a:extLst>
              </a:tr>
              <a:tr h="239447">
                <a:tc>
                  <a:txBody>
                    <a:bodyPr/>
                    <a:lstStyle/>
                    <a:p>
                      <a:pPr algn="ctr">
                        <a:lnSpc>
                          <a:spcPct val="115000"/>
                        </a:lnSpc>
                        <a:spcAft>
                          <a:spcPts val="0"/>
                        </a:spcAft>
                      </a:pPr>
                      <a:r>
                        <a:rPr lang="en-SG" sz="1400" dirty="0">
                          <a:effectLst/>
                        </a:rPr>
                        <a:t>5</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15 000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211960607"/>
                  </a:ext>
                </a:extLst>
              </a:tr>
              <a:tr h="239447">
                <a:tc>
                  <a:txBody>
                    <a:bodyPr/>
                    <a:lstStyle/>
                    <a:p>
                      <a:pPr algn="ctr">
                        <a:lnSpc>
                          <a:spcPct val="115000"/>
                        </a:lnSpc>
                        <a:spcAft>
                          <a:spcPts val="0"/>
                        </a:spcAft>
                      </a:pPr>
                      <a:r>
                        <a:rPr lang="en-SG" sz="1400" dirty="0">
                          <a:effectLst/>
                        </a:rPr>
                        <a:t>6</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14 000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178393989"/>
                  </a:ext>
                </a:extLst>
              </a:tr>
              <a:tr h="239447">
                <a:tc>
                  <a:txBody>
                    <a:bodyPr/>
                    <a:lstStyle/>
                    <a:p>
                      <a:pPr algn="ctr">
                        <a:lnSpc>
                          <a:spcPct val="115000"/>
                        </a:lnSpc>
                        <a:spcAft>
                          <a:spcPts val="0"/>
                        </a:spcAft>
                      </a:pPr>
                      <a:r>
                        <a:rPr lang="en-SG" sz="1400" dirty="0">
                          <a:effectLst/>
                        </a:rPr>
                        <a:t>7</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12 000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4065587201"/>
                  </a:ext>
                </a:extLst>
              </a:tr>
              <a:tr h="239447">
                <a:tc>
                  <a:txBody>
                    <a:bodyPr/>
                    <a:lstStyle/>
                    <a:p>
                      <a:pPr algn="ctr">
                        <a:lnSpc>
                          <a:spcPct val="115000"/>
                        </a:lnSpc>
                        <a:spcAft>
                          <a:spcPts val="0"/>
                        </a:spcAft>
                      </a:pPr>
                      <a:r>
                        <a:rPr lang="en-SG" sz="1400" dirty="0">
                          <a:effectLst/>
                        </a:rPr>
                        <a:t>8</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17 000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3609051523"/>
                  </a:ext>
                </a:extLst>
              </a:tr>
              <a:tr h="239447">
                <a:tc>
                  <a:txBody>
                    <a:bodyPr/>
                    <a:lstStyle/>
                    <a:p>
                      <a:pPr algn="ctr">
                        <a:lnSpc>
                          <a:spcPct val="115000"/>
                        </a:lnSpc>
                        <a:spcAft>
                          <a:spcPts val="0"/>
                        </a:spcAft>
                      </a:pPr>
                      <a:r>
                        <a:rPr lang="en-SG" sz="1400" dirty="0">
                          <a:effectLst/>
                        </a:rPr>
                        <a:t>9</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19 000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611143651"/>
                  </a:ext>
                </a:extLst>
              </a:tr>
              <a:tr h="239447">
                <a:tc>
                  <a:txBody>
                    <a:bodyPr/>
                    <a:lstStyle/>
                    <a:p>
                      <a:pPr algn="ctr">
                        <a:lnSpc>
                          <a:spcPct val="115000"/>
                        </a:lnSpc>
                        <a:spcAft>
                          <a:spcPts val="0"/>
                        </a:spcAft>
                      </a:pPr>
                      <a:r>
                        <a:rPr lang="en-SG" sz="1400" dirty="0">
                          <a:effectLst/>
                        </a:rPr>
                        <a:t>10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13 000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3197640705"/>
                  </a:ext>
                </a:extLst>
              </a:tr>
            </a:tbl>
          </a:graphicData>
        </a:graphic>
      </p:graphicFrame>
    </p:spTree>
    <p:extLst>
      <p:ext uri="{BB962C8B-B14F-4D97-AF65-F5344CB8AC3E}">
        <p14:creationId xmlns:p14="http://schemas.microsoft.com/office/powerpoint/2010/main" val="3126998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C24D0790-ADA6-4BEA-AEB2-3C6518A75131}"/>
              </a:ext>
            </a:extLst>
          </p:cNvPr>
          <p:cNvSpPr txBox="1">
            <a:spLocks/>
          </p:cNvSpPr>
          <p:nvPr/>
        </p:nvSpPr>
        <p:spPr>
          <a:xfrm>
            <a:off x="864000" y="1188000"/>
            <a:ext cx="7973604"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Measures of Central Tendency</a:t>
            </a:r>
            <a:r>
              <a:rPr lang="en-GB" sz="2000" b="1" dirty="0">
                <a:solidFill>
                  <a:srgbClr val="009FE9"/>
                </a:solidFill>
              </a:rPr>
              <a:t>.</a:t>
            </a:r>
            <a:endParaRPr lang="en-IE" sz="2000" b="1" dirty="0">
              <a:solidFill>
                <a:srgbClr val="009FE9"/>
              </a:solidFill>
            </a:endParaRPr>
          </a:p>
          <a:p>
            <a:pPr marL="0" indent="0">
              <a:buNone/>
            </a:pPr>
            <a:endParaRPr lang="en-IE" sz="2000" b="1" dirty="0"/>
          </a:p>
          <a:p>
            <a:pPr marL="0" lvl="0" indent="0" eaLnBrk="0" fontAlgn="base" hangingPunct="0">
              <a:spcBef>
                <a:spcPct val="0"/>
              </a:spcBef>
              <a:spcAft>
                <a:spcPct val="0"/>
              </a:spcAft>
              <a:buNone/>
            </a:pPr>
            <a:r>
              <a:rPr lang="en-IE" sz="2000" b="1" dirty="0">
                <a:ea typeface="Calibri" panose="020F0502020204030204" pitchFamily="34" charset="0"/>
                <a:cs typeface="Times New Roman" panose="02020603050405020304" pitchFamily="18" charset="0"/>
              </a:rPr>
              <a:t>Case Example: </a:t>
            </a:r>
            <a:r>
              <a:rPr lang="en-IE" altLang="en-US" sz="2000" dirty="0">
                <a:ea typeface="Calibri" panose="020F0502020204030204" pitchFamily="34" charset="0"/>
              </a:rPr>
              <a:t>The median sales value can better reflect a sales value on a typical day than using the mean sales when there are sales fluctuations over a month or year. The following sales information was collected for a small business over 10 days. </a:t>
            </a:r>
          </a:p>
          <a:p>
            <a:pPr marL="0" lvl="0" indent="0" eaLnBrk="0" fontAlgn="base" hangingPunct="0">
              <a:spcBef>
                <a:spcPct val="0"/>
              </a:spcBef>
              <a:spcAft>
                <a:spcPct val="0"/>
              </a:spcAft>
              <a:buNone/>
            </a:pPr>
            <a:r>
              <a:rPr lang="en-IE" altLang="en-US" sz="2000" b="1" dirty="0">
                <a:ea typeface="Calibri" panose="020F0502020204030204" pitchFamily="34" charset="0"/>
              </a:rPr>
              <a:t>What is the median sales value?</a:t>
            </a:r>
            <a:r>
              <a:rPr lang="en-IE" altLang="en-US" sz="2000" dirty="0">
                <a:ea typeface="Calibri" panose="020F0502020204030204" pitchFamily="34" charset="0"/>
              </a:rPr>
              <a:t> </a:t>
            </a:r>
          </a:p>
          <a:p>
            <a:pPr marL="0" lvl="0" indent="0" eaLnBrk="0" fontAlgn="base" hangingPunct="0">
              <a:spcBef>
                <a:spcPct val="0"/>
              </a:spcBef>
              <a:spcAft>
                <a:spcPct val="0"/>
              </a:spcAft>
              <a:buNone/>
            </a:pPr>
            <a:endParaRPr lang="en-IE" altLang="en-US" sz="2000" dirty="0"/>
          </a:p>
          <a:p>
            <a:pPr marL="0" indent="0">
              <a:lnSpc>
                <a:spcPct val="107000"/>
              </a:lnSpc>
              <a:spcAft>
                <a:spcPts val="800"/>
              </a:spcAft>
              <a:buNone/>
              <a:tabLst>
                <a:tab pos="640080" algn="l"/>
                <a:tab pos="914400" algn="l"/>
                <a:tab pos="1371600" algn="l"/>
                <a:tab pos="1828800" algn="l"/>
                <a:tab pos="2286000" algn="l"/>
                <a:tab pos="2743200" algn="l"/>
              </a:tabLst>
            </a:pPr>
            <a:endParaRPr lang="en-IE" sz="2000" b="1"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lvl="0"/>
            <a:endParaRPr lang="en-IE" dirty="0"/>
          </a:p>
          <a:p>
            <a:pPr>
              <a:buFont typeface="+mj-lt"/>
              <a:buAutoNum type="arabicPeriod"/>
            </a:pPr>
            <a:endParaRPr lang="en-IE" sz="2000" dirty="0"/>
          </a:p>
        </p:txBody>
      </p:sp>
      <p:grpSp>
        <p:nvGrpSpPr>
          <p:cNvPr id="16" name="Group 15">
            <a:extLst>
              <a:ext uri="{FF2B5EF4-FFF2-40B4-BE49-F238E27FC236}">
                <a16:creationId xmlns:a16="http://schemas.microsoft.com/office/drawing/2014/main" id="{532CF56E-3397-4AC7-861F-3D739C033DE9}"/>
              </a:ext>
            </a:extLst>
          </p:cNvPr>
          <p:cNvGrpSpPr/>
          <p:nvPr/>
        </p:nvGrpSpPr>
        <p:grpSpPr>
          <a:xfrm>
            <a:off x="252000" y="1143000"/>
            <a:ext cx="596091" cy="773832"/>
            <a:chOff x="0" y="3729"/>
            <a:chExt cx="342900" cy="386796"/>
          </a:xfrm>
        </p:grpSpPr>
        <p:sp>
          <p:nvSpPr>
            <p:cNvPr id="17" name="Rectangle: Rounded Corners 16">
              <a:extLst>
                <a:ext uri="{FF2B5EF4-FFF2-40B4-BE49-F238E27FC236}">
                  <a16:creationId xmlns:a16="http://schemas.microsoft.com/office/drawing/2014/main" id="{F85FD50E-5845-4141-A452-453AD248A5E5}"/>
                </a:ext>
              </a:extLst>
            </p:cNvPr>
            <p:cNvSpPr/>
            <p:nvPr/>
          </p:nvSpPr>
          <p:spPr>
            <a:xfrm>
              <a:off x="0" y="66675"/>
              <a:ext cx="342900" cy="3238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dirty="0"/>
            </a:p>
          </p:txBody>
        </p:sp>
        <p:pic>
          <p:nvPicPr>
            <p:cNvPr id="18" name="Graphic 218" descr="Diploma">
              <a:extLst>
                <a:ext uri="{FF2B5EF4-FFF2-40B4-BE49-F238E27FC236}">
                  <a16:creationId xmlns:a16="http://schemas.microsoft.com/office/drawing/2014/main" id="{4C513D55-8E12-4B47-8A1D-A620BF203A5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31291" y="3729"/>
              <a:ext cx="281763" cy="386796"/>
            </a:xfrm>
            <a:prstGeom prst="roundRect">
              <a:avLst/>
            </a:prstGeom>
          </p:spPr>
        </p:pic>
      </p:grpSp>
      <p:sp>
        <p:nvSpPr>
          <p:cNvPr id="14" name="Title 1">
            <a:extLst>
              <a:ext uri="{FF2B5EF4-FFF2-40B4-BE49-F238E27FC236}">
                <a16:creationId xmlns:a16="http://schemas.microsoft.com/office/drawing/2014/main" id="{02336DDA-B383-4878-A4E3-72016C4E21CF}"/>
              </a:ext>
            </a:extLst>
          </p:cNvPr>
          <p:cNvSpPr>
            <a:spLocks noGrp="1"/>
          </p:cNvSpPr>
          <p:nvPr>
            <p:ph type="title"/>
          </p:nvPr>
        </p:nvSpPr>
        <p:spPr>
          <a:xfrm>
            <a:off x="0" y="0"/>
            <a:ext cx="9108504" cy="1143000"/>
          </a:xfrm>
        </p:spPr>
        <p:txBody>
          <a:bodyPr/>
          <a:lstStyle/>
          <a:p>
            <a:r>
              <a:rPr lang="en-IE" dirty="0"/>
              <a:t> 2 – Statistical Analysis</a:t>
            </a:r>
          </a:p>
        </p:txBody>
      </p:sp>
      <p:sp>
        <p:nvSpPr>
          <p:cNvPr id="3" name="Footer Placeholder 2">
            <a:extLst>
              <a:ext uri="{FF2B5EF4-FFF2-40B4-BE49-F238E27FC236}">
                <a16:creationId xmlns:a16="http://schemas.microsoft.com/office/drawing/2014/main" id="{54860095-F553-4833-99A7-A13DFEFC6805}"/>
              </a:ext>
            </a:extLst>
          </p:cNvPr>
          <p:cNvSpPr>
            <a:spLocks noGrp="1"/>
          </p:cNvSpPr>
          <p:nvPr>
            <p:ph type="ftr" sz="quarter" idx="11"/>
          </p:nvPr>
        </p:nvSpPr>
        <p:spPr/>
        <p:txBody>
          <a:bodyPr/>
          <a:lstStyle/>
          <a:p>
            <a:r>
              <a:rPr lang="en-IE" dirty="0"/>
              <a:t>Data Analytics - Foundation 1.0</a:t>
            </a:r>
          </a:p>
          <a:p>
            <a:endParaRPr lang="en-IE" dirty="0"/>
          </a:p>
        </p:txBody>
      </p:sp>
      <p:graphicFrame>
        <p:nvGraphicFramePr>
          <p:cNvPr id="9" name="Table 8">
            <a:extLst>
              <a:ext uri="{FF2B5EF4-FFF2-40B4-BE49-F238E27FC236}">
                <a16:creationId xmlns:a16="http://schemas.microsoft.com/office/drawing/2014/main" id="{E5434A3D-D120-4CEB-A583-5746947A2D7D}"/>
              </a:ext>
            </a:extLst>
          </p:cNvPr>
          <p:cNvGraphicFramePr>
            <a:graphicFrameLocks noGrp="1"/>
          </p:cNvGraphicFramePr>
          <p:nvPr>
            <p:extLst>
              <p:ext uri="{D42A27DB-BD31-4B8C-83A1-F6EECF244321}">
                <p14:modId xmlns:p14="http://schemas.microsoft.com/office/powerpoint/2010/main" val="1672036402"/>
              </p:ext>
            </p:extLst>
          </p:nvPr>
        </p:nvGraphicFramePr>
        <p:xfrm>
          <a:off x="323528" y="3477943"/>
          <a:ext cx="5776702" cy="3119409"/>
        </p:xfrm>
        <a:graphic>
          <a:graphicData uri="http://schemas.openxmlformats.org/drawingml/2006/table">
            <a:tbl>
              <a:tblPr firstRow="1" firstCol="1" bandRow="1">
                <a:tableStyleId>{5C22544A-7EE6-4342-B048-85BDC9FD1C3A}</a:tableStyleId>
              </a:tblPr>
              <a:tblGrid>
                <a:gridCol w="784964">
                  <a:extLst>
                    <a:ext uri="{9D8B030D-6E8A-4147-A177-3AD203B41FA5}">
                      <a16:colId xmlns:a16="http://schemas.microsoft.com/office/drawing/2014/main" val="4240851327"/>
                    </a:ext>
                  </a:extLst>
                </a:gridCol>
                <a:gridCol w="785626">
                  <a:extLst>
                    <a:ext uri="{9D8B030D-6E8A-4147-A177-3AD203B41FA5}">
                      <a16:colId xmlns:a16="http://schemas.microsoft.com/office/drawing/2014/main" val="1012052073"/>
                    </a:ext>
                  </a:extLst>
                </a:gridCol>
                <a:gridCol w="784964">
                  <a:extLst>
                    <a:ext uri="{9D8B030D-6E8A-4147-A177-3AD203B41FA5}">
                      <a16:colId xmlns:a16="http://schemas.microsoft.com/office/drawing/2014/main" val="255196959"/>
                    </a:ext>
                  </a:extLst>
                </a:gridCol>
                <a:gridCol w="785626">
                  <a:extLst>
                    <a:ext uri="{9D8B030D-6E8A-4147-A177-3AD203B41FA5}">
                      <a16:colId xmlns:a16="http://schemas.microsoft.com/office/drawing/2014/main" val="3301659609"/>
                    </a:ext>
                  </a:extLst>
                </a:gridCol>
                <a:gridCol w="2635522">
                  <a:extLst>
                    <a:ext uri="{9D8B030D-6E8A-4147-A177-3AD203B41FA5}">
                      <a16:colId xmlns:a16="http://schemas.microsoft.com/office/drawing/2014/main" val="1304555719"/>
                    </a:ext>
                  </a:extLst>
                </a:gridCol>
              </a:tblGrid>
              <a:tr h="495386">
                <a:tc gridSpan="2">
                  <a:txBody>
                    <a:bodyPr/>
                    <a:lstStyle/>
                    <a:p>
                      <a:pPr algn="ctr">
                        <a:lnSpc>
                          <a:spcPct val="115000"/>
                        </a:lnSpc>
                        <a:spcAft>
                          <a:spcPts val="0"/>
                        </a:spcAft>
                      </a:pPr>
                      <a:r>
                        <a:rPr lang="en-SG" sz="1400" dirty="0">
                          <a:effectLst/>
                        </a:rPr>
                        <a:t>Sample Data Set</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E"/>
                    </a:p>
                  </a:txBody>
                  <a:tcPr/>
                </a:tc>
                <a:tc gridSpan="2">
                  <a:txBody>
                    <a:bodyPr/>
                    <a:lstStyle/>
                    <a:p>
                      <a:pPr algn="ctr">
                        <a:lnSpc>
                          <a:spcPct val="115000"/>
                        </a:lnSpc>
                        <a:spcAft>
                          <a:spcPts val="0"/>
                        </a:spcAft>
                      </a:pPr>
                      <a:r>
                        <a:rPr lang="en-SG" sz="1400" dirty="0">
                          <a:effectLst/>
                        </a:rPr>
                        <a:t>Sorted Data Set</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E"/>
                    </a:p>
                  </a:txBody>
                  <a:tcPr/>
                </a:tc>
                <a:tc rowSpan="2">
                  <a:txBody>
                    <a:bodyPr/>
                    <a:lstStyle/>
                    <a:p>
                      <a:pPr algn="ctr">
                        <a:lnSpc>
                          <a:spcPct val="115000"/>
                        </a:lnSpc>
                        <a:spcAft>
                          <a:spcPts val="0"/>
                        </a:spcAft>
                      </a:pPr>
                      <a:r>
                        <a:rPr lang="en-SG" sz="1400" dirty="0">
                          <a:effectLst/>
                        </a:rPr>
                        <a:t>Median Calculation</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64120029"/>
                  </a:ext>
                </a:extLst>
              </a:tr>
              <a:tr h="239447">
                <a:tc>
                  <a:txBody>
                    <a:bodyPr/>
                    <a:lstStyle/>
                    <a:p>
                      <a:pPr algn="ctr">
                        <a:lnSpc>
                          <a:spcPct val="115000"/>
                        </a:lnSpc>
                        <a:spcAft>
                          <a:spcPts val="0"/>
                        </a:spcAft>
                      </a:pPr>
                      <a:r>
                        <a:rPr lang="en-SG" sz="1400" dirty="0">
                          <a:effectLst/>
                        </a:rPr>
                        <a:t>Day</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Sales</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Day</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Sales</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IE"/>
                    </a:p>
                  </a:txBody>
                  <a:tcPr/>
                </a:tc>
                <a:extLst>
                  <a:ext uri="{0D108BD9-81ED-4DB2-BD59-A6C34878D82A}">
                    <a16:rowId xmlns:a16="http://schemas.microsoft.com/office/drawing/2014/main" val="1626912750"/>
                  </a:ext>
                </a:extLst>
              </a:tr>
              <a:tr h="239447">
                <a:tc>
                  <a:txBody>
                    <a:bodyPr/>
                    <a:lstStyle/>
                    <a:p>
                      <a:pPr algn="ctr">
                        <a:lnSpc>
                          <a:spcPct val="115000"/>
                        </a:lnSpc>
                        <a:spcAft>
                          <a:spcPts val="0"/>
                        </a:spcAft>
                      </a:pPr>
                      <a:r>
                        <a:rPr lang="en-SG" sz="1400" dirty="0">
                          <a:effectLst/>
                        </a:rPr>
                        <a:t>1</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17 000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7</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12 000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10">
                  <a:txBody>
                    <a:bodyPr/>
                    <a:lstStyle/>
                    <a:p>
                      <a:pPr>
                        <a:lnSpc>
                          <a:spcPct val="115000"/>
                        </a:lnSpc>
                        <a:spcAft>
                          <a:spcPts val="0"/>
                        </a:spcAft>
                      </a:pPr>
                      <a:r>
                        <a:rPr lang="en-SG" sz="1400" dirty="0">
                          <a:effectLst/>
                        </a:rPr>
                        <a:t>Values in Data set	= 10 (even)</a:t>
                      </a:r>
                      <a:endParaRPr lang="en-IE" sz="1400" dirty="0">
                        <a:effectLst/>
                      </a:endParaRPr>
                    </a:p>
                    <a:p>
                      <a:pPr>
                        <a:lnSpc>
                          <a:spcPct val="115000"/>
                        </a:lnSpc>
                        <a:spcAft>
                          <a:spcPts val="0"/>
                        </a:spcAft>
                      </a:pPr>
                      <a:r>
                        <a:rPr lang="en-SG" sz="1400" dirty="0">
                          <a:effectLst/>
                        </a:rPr>
                        <a:t> </a:t>
                      </a:r>
                      <a:endParaRPr lang="en-IE" sz="1400" dirty="0">
                        <a:effectLst/>
                      </a:endParaRPr>
                    </a:p>
                    <a:p>
                      <a:pPr>
                        <a:lnSpc>
                          <a:spcPct val="115000"/>
                        </a:lnSpc>
                        <a:spcAft>
                          <a:spcPts val="0"/>
                        </a:spcAft>
                        <a:tabLst>
                          <a:tab pos="676910" algn="l"/>
                          <a:tab pos="791210" algn="l"/>
                        </a:tabLst>
                      </a:pPr>
                      <a:r>
                        <a:rPr lang="en-SG" sz="1400" dirty="0">
                          <a:effectLst/>
                        </a:rPr>
                        <a:t>Median	= Average of 5</a:t>
                      </a:r>
                      <a:r>
                        <a:rPr lang="en-SG" sz="1400" baseline="30000" dirty="0">
                          <a:effectLst/>
                        </a:rPr>
                        <a:t>th</a:t>
                      </a:r>
                      <a:r>
                        <a:rPr lang="en-SG" sz="1400" dirty="0">
                          <a:effectLst/>
                        </a:rPr>
                        <a:t> &amp; 6</a:t>
                      </a:r>
                      <a:r>
                        <a:rPr lang="en-SG" sz="1400" baseline="30000" dirty="0">
                          <a:effectLst/>
                        </a:rPr>
                        <a:t>th</a:t>
                      </a:r>
                      <a:r>
                        <a:rPr lang="en-SG" sz="1400" dirty="0">
                          <a:effectLst/>
                        </a:rPr>
                        <a:t> 			values</a:t>
                      </a:r>
                      <a:endParaRPr lang="en-IE" sz="1400" dirty="0">
                        <a:effectLst/>
                      </a:endParaRPr>
                    </a:p>
                    <a:p>
                      <a:pPr>
                        <a:lnSpc>
                          <a:spcPct val="115000"/>
                        </a:lnSpc>
                        <a:spcAft>
                          <a:spcPts val="0"/>
                        </a:spcAft>
                        <a:tabLst>
                          <a:tab pos="676910" algn="l"/>
                        </a:tabLst>
                      </a:pPr>
                      <a:r>
                        <a:rPr lang="en-SG" sz="1400" dirty="0">
                          <a:effectLst/>
                        </a:rPr>
                        <a:t>	= (15 000 + 16 000) / 2</a:t>
                      </a:r>
                      <a:endParaRPr lang="en-IE" sz="1400" dirty="0">
                        <a:effectLst/>
                      </a:endParaRPr>
                    </a:p>
                    <a:p>
                      <a:pPr>
                        <a:lnSpc>
                          <a:spcPct val="115000"/>
                        </a:lnSpc>
                        <a:spcAft>
                          <a:spcPts val="0"/>
                        </a:spcAft>
                        <a:tabLst>
                          <a:tab pos="676910" algn="l"/>
                        </a:tabLst>
                      </a:pPr>
                      <a:r>
                        <a:rPr lang="en-SG" sz="1400" dirty="0">
                          <a:effectLst/>
                        </a:rPr>
                        <a:t>	</a:t>
                      </a:r>
                      <a:r>
                        <a:rPr lang="en-SG" sz="1400" b="1" dirty="0">
                          <a:effectLst/>
                        </a:rPr>
                        <a:t>= </a:t>
                      </a:r>
                      <a:r>
                        <a:rPr lang="en-SG" sz="1400" b="1" u="dbl" dirty="0">
                          <a:effectLst/>
                        </a:rPr>
                        <a:t>15 500</a:t>
                      </a:r>
                      <a:endParaRPr lang="en-I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95261834"/>
                  </a:ext>
                </a:extLst>
              </a:tr>
              <a:tr h="239447">
                <a:tc>
                  <a:txBody>
                    <a:bodyPr/>
                    <a:lstStyle/>
                    <a:p>
                      <a:pPr algn="ctr">
                        <a:lnSpc>
                          <a:spcPct val="115000"/>
                        </a:lnSpc>
                        <a:spcAft>
                          <a:spcPts val="0"/>
                        </a:spcAft>
                      </a:pPr>
                      <a:r>
                        <a:rPr lang="en-SG" sz="1400" dirty="0">
                          <a:effectLst/>
                        </a:rPr>
                        <a:t>2</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18 000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13 000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2356102283"/>
                  </a:ext>
                </a:extLst>
              </a:tr>
              <a:tr h="239447">
                <a:tc>
                  <a:txBody>
                    <a:bodyPr/>
                    <a:lstStyle/>
                    <a:p>
                      <a:pPr algn="ctr">
                        <a:lnSpc>
                          <a:spcPct val="115000"/>
                        </a:lnSpc>
                        <a:spcAft>
                          <a:spcPts val="0"/>
                        </a:spcAft>
                      </a:pPr>
                      <a:r>
                        <a:rPr lang="en-SG" sz="1400" dirty="0">
                          <a:effectLst/>
                        </a:rPr>
                        <a:t>3</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16 000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4</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14 000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1066853500"/>
                  </a:ext>
                </a:extLst>
              </a:tr>
              <a:tr h="239447">
                <a:tc>
                  <a:txBody>
                    <a:bodyPr/>
                    <a:lstStyle/>
                    <a:p>
                      <a:pPr algn="ctr">
                        <a:lnSpc>
                          <a:spcPct val="115000"/>
                        </a:lnSpc>
                        <a:spcAft>
                          <a:spcPts val="0"/>
                        </a:spcAft>
                      </a:pPr>
                      <a:r>
                        <a:rPr lang="en-SG" sz="1400" dirty="0">
                          <a:effectLst/>
                        </a:rPr>
                        <a:t>4</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14 000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6</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14 000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2273873266"/>
                  </a:ext>
                </a:extLst>
              </a:tr>
              <a:tr h="239447">
                <a:tc>
                  <a:txBody>
                    <a:bodyPr/>
                    <a:lstStyle/>
                    <a:p>
                      <a:pPr algn="ctr">
                        <a:lnSpc>
                          <a:spcPct val="115000"/>
                        </a:lnSpc>
                        <a:spcAft>
                          <a:spcPts val="0"/>
                        </a:spcAft>
                      </a:pPr>
                      <a:r>
                        <a:rPr lang="en-SG" sz="1400" dirty="0">
                          <a:effectLst/>
                        </a:rPr>
                        <a:t>5</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15 000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5</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15 000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211960607"/>
                  </a:ext>
                </a:extLst>
              </a:tr>
              <a:tr h="239447">
                <a:tc>
                  <a:txBody>
                    <a:bodyPr/>
                    <a:lstStyle/>
                    <a:p>
                      <a:pPr algn="ctr">
                        <a:lnSpc>
                          <a:spcPct val="115000"/>
                        </a:lnSpc>
                        <a:spcAft>
                          <a:spcPts val="0"/>
                        </a:spcAft>
                      </a:pPr>
                      <a:r>
                        <a:rPr lang="en-SG" sz="1400" dirty="0">
                          <a:effectLst/>
                        </a:rPr>
                        <a:t>6</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14 000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3</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16 000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178393989"/>
                  </a:ext>
                </a:extLst>
              </a:tr>
              <a:tr h="239447">
                <a:tc>
                  <a:txBody>
                    <a:bodyPr/>
                    <a:lstStyle/>
                    <a:p>
                      <a:pPr algn="ctr">
                        <a:lnSpc>
                          <a:spcPct val="115000"/>
                        </a:lnSpc>
                        <a:spcAft>
                          <a:spcPts val="0"/>
                        </a:spcAft>
                      </a:pPr>
                      <a:r>
                        <a:rPr lang="en-SG" sz="1400" dirty="0">
                          <a:effectLst/>
                        </a:rPr>
                        <a:t>7</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12 000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17 000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4065587201"/>
                  </a:ext>
                </a:extLst>
              </a:tr>
              <a:tr h="239447">
                <a:tc>
                  <a:txBody>
                    <a:bodyPr/>
                    <a:lstStyle/>
                    <a:p>
                      <a:pPr algn="ctr">
                        <a:lnSpc>
                          <a:spcPct val="115000"/>
                        </a:lnSpc>
                        <a:spcAft>
                          <a:spcPts val="0"/>
                        </a:spcAft>
                      </a:pPr>
                      <a:r>
                        <a:rPr lang="en-SG" sz="1400" dirty="0">
                          <a:effectLst/>
                        </a:rPr>
                        <a:t>8</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17 000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8</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17 000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3609051523"/>
                  </a:ext>
                </a:extLst>
              </a:tr>
              <a:tr h="239447">
                <a:tc>
                  <a:txBody>
                    <a:bodyPr/>
                    <a:lstStyle/>
                    <a:p>
                      <a:pPr algn="ctr">
                        <a:lnSpc>
                          <a:spcPct val="115000"/>
                        </a:lnSpc>
                        <a:spcAft>
                          <a:spcPts val="0"/>
                        </a:spcAft>
                      </a:pPr>
                      <a:r>
                        <a:rPr lang="en-SG" sz="1400" dirty="0">
                          <a:effectLst/>
                        </a:rPr>
                        <a:t>9</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19 000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2</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18 000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611143651"/>
                  </a:ext>
                </a:extLst>
              </a:tr>
              <a:tr h="26431">
                <a:tc>
                  <a:txBody>
                    <a:bodyPr/>
                    <a:lstStyle/>
                    <a:p>
                      <a:pPr algn="ctr">
                        <a:lnSpc>
                          <a:spcPct val="115000"/>
                        </a:lnSpc>
                        <a:spcAft>
                          <a:spcPts val="0"/>
                        </a:spcAft>
                      </a:pPr>
                      <a:r>
                        <a:rPr lang="en-SG" sz="1400" dirty="0">
                          <a:effectLst/>
                        </a:rPr>
                        <a:t>10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13 000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9</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19 000</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E"/>
                    </a:p>
                  </a:txBody>
                  <a:tcPr/>
                </a:tc>
                <a:extLst>
                  <a:ext uri="{0D108BD9-81ED-4DB2-BD59-A6C34878D82A}">
                    <a16:rowId xmlns:a16="http://schemas.microsoft.com/office/drawing/2014/main" val="3197640705"/>
                  </a:ext>
                </a:extLst>
              </a:tr>
            </a:tbl>
          </a:graphicData>
        </a:graphic>
      </p:graphicFrame>
      <p:sp>
        <p:nvSpPr>
          <p:cNvPr id="21" name="Rectangle 20">
            <a:extLst>
              <a:ext uri="{FF2B5EF4-FFF2-40B4-BE49-F238E27FC236}">
                <a16:creationId xmlns:a16="http://schemas.microsoft.com/office/drawing/2014/main" id="{B2885857-22BF-4B4E-9265-2E0163D5B59B}"/>
              </a:ext>
            </a:extLst>
          </p:cNvPr>
          <p:cNvSpPr/>
          <p:nvPr/>
        </p:nvSpPr>
        <p:spPr>
          <a:xfrm>
            <a:off x="1907704" y="5165944"/>
            <a:ext cx="1564233"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2" name="Rectangle 21">
            <a:extLst>
              <a:ext uri="{FF2B5EF4-FFF2-40B4-BE49-F238E27FC236}">
                <a16:creationId xmlns:a16="http://schemas.microsoft.com/office/drawing/2014/main" id="{A992AB2F-C68F-45FF-9B62-17AB4EE2E302}"/>
              </a:ext>
            </a:extLst>
          </p:cNvPr>
          <p:cNvSpPr/>
          <p:nvPr/>
        </p:nvSpPr>
        <p:spPr>
          <a:xfrm>
            <a:off x="3903985" y="6029442"/>
            <a:ext cx="1564233"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3" name="Rectangle 22">
            <a:extLst>
              <a:ext uri="{FF2B5EF4-FFF2-40B4-BE49-F238E27FC236}">
                <a16:creationId xmlns:a16="http://schemas.microsoft.com/office/drawing/2014/main" id="{CF1E9F86-69DA-4766-A834-98CCAA5D6500}"/>
              </a:ext>
            </a:extLst>
          </p:cNvPr>
          <p:cNvSpPr/>
          <p:nvPr/>
        </p:nvSpPr>
        <p:spPr>
          <a:xfrm>
            <a:off x="6640702" y="5486486"/>
            <a:ext cx="2580715" cy="1200329"/>
          </a:xfrm>
          <a:prstGeom prst="rect">
            <a:avLst/>
          </a:prstGeom>
          <a:noFill/>
        </p:spPr>
        <p:txBody>
          <a:bodyPr wrap="square">
            <a:spAutoFit/>
          </a:bodyPr>
          <a:lstStyle/>
          <a:p>
            <a:r>
              <a:rPr lang="en-SG" i="1" dirty="0"/>
              <a:t>The data set is sorted in ascending order so median is average of two middle values. </a:t>
            </a:r>
            <a:endParaRPr lang="en-SG" i="1" dirty="0">
              <a:latin typeface="Arial" panose="020B0604020202020204" pitchFamily="34" charset="0"/>
              <a:ea typeface="Calibri" panose="020F0502020204030204" pitchFamily="34" charset="0"/>
            </a:endParaRPr>
          </a:p>
        </p:txBody>
      </p:sp>
      <p:grpSp>
        <p:nvGrpSpPr>
          <p:cNvPr id="24" name="Group 23">
            <a:extLst>
              <a:ext uri="{FF2B5EF4-FFF2-40B4-BE49-F238E27FC236}">
                <a16:creationId xmlns:a16="http://schemas.microsoft.com/office/drawing/2014/main" id="{FB04392E-B595-4A40-9375-097C25F89D85}"/>
              </a:ext>
            </a:extLst>
          </p:cNvPr>
          <p:cNvGrpSpPr/>
          <p:nvPr/>
        </p:nvGrpSpPr>
        <p:grpSpPr>
          <a:xfrm>
            <a:off x="7463059" y="4764171"/>
            <a:ext cx="936000" cy="936000"/>
            <a:chOff x="215616" y="5877272"/>
            <a:chExt cx="936000" cy="936000"/>
          </a:xfrm>
        </p:grpSpPr>
        <p:pic>
          <p:nvPicPr>
            <p:cNvPr id="25" name="Graphic 24" descr="Laptop">
              <a:extLst>
                <a:ext uri="{FF2B5EF4-FFF2-40B4-BE49-F238E27FC236}">
                  <a16:creationId xmlns:a16="http://schemas.microsoft.com/office/drawing/2014/main" id="{ABFD5B7D-B13F-4E5B-9498-C2AE907FE9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5616" y="5877272"/>
              <a:ext cx="936000" cy="936000"/>
            </a:xfrm>
            <a:prstGeom prst="rect">
              <a:avLst/>
            </a:prstGeom>
          </p:spPr>
        </p:pic>
        <p:pic>
          <p:nvPicPr>
            <p:cNvPr id="26" name="Graphic 25" descr="Information">
              <a:extLst>
                <a:ext uri="{FF2B5EF4-FFF2-40B4-BE49-F238E27FC236}">
                  <a16:creationId xmlns:a16="http://schemas.microsoft.com/office/drawing/2014/main" id="{D4276749-197F-4EF0-AC5D-0A298D0A422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3088" y="6106588"/>
              <a:ext cx="360000" cy="360000"/>
            </a:xfrm>
            <a:prstGeom prst="rect">
              <a:avLst/>
            </a:prstGeom>
          </p:spPr>
        </p:pic>
      </p:grpSp>
    </p:spTree>
    <p:extLst>
      <p:ext uri="{BB962C8B-B14F-4D97-AF65-F5344CB8AC3E}">
        <p14:creationId xmlns:p14="http://schemas.microsoft.com/office/powerpoint/2010/main" val="1088454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C24D0790-ADA6-4BEA-AEB2-3C6518A75131}"/>
              </a:ext>
            </a:extLst>
          </p:cNvPr>
          <p:cNvSpPr txBox="1">
            <a:spLocks/>
          </p:cNvSpPr>
          <p:nvPr/>
        </p:nvSpPr>
        <p:spPr>
          <a:xfrm>
            <a:off x="864000" y="1188000"/>
            <a:ext cx="7973604"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Measures of Central Tendency</a:t>
            </a:r>
            <a:r>
              <a:rPr lang="en-GB" sz="2000" b="1" dirty="0">
                <a:solidFill>
                  <a:srgbClr val="009FE9"/>
                </a:solidFill>
              </a:rPr>
              <a:t>.</a:t>
            </a:r>
            <a:endParaRPr lang="en-IE" sz="2000" b="1" dirty="0">
              <a:solidFill>
                <a:srgbClr val="009FE9"/>
              </a:solidFill>
            </a:endParaRPr>
          </a:p>
          <a:p>
            <a:pPr marL="0" indent="0">
              <a:buNone/>
            </a:pPr>
            <a:endParaRPr lang="en-IE" sz="2000" b="1" dirty="0"/>
          </a:p>
          <a:p>
            <a:pPr marL="0" lvl="0" indent="0" eaLnBrk="0" fontAlgn="base" hangingPunct="0">
              <a:spcBef>
                <a:spcPct val="0"/>
              </a:spcBef>
              <a:spcAft>
                <a:spcPct val="0"/>
              </a:spcAft>
              <a:buNone/>
            </a:pPr>
            <a:r>
              <a:rPr lang="en-IE" sz="2000" b="1" dirty="0">
                <a:ea typeface="Calibri" panose="020F0502020204030204" pitchFamily="34" charset="0"/>
                <a:cs typeface="Times New Roman" panose="02020603050405020304" pitchFamily="18" charset="0"/>
              </a:rPr>
              <a:t>Case Example: </a:t>
            </a:r>
            <a:r>
              <a:rPr lang="en-SG" sz="2000" dirty="0"/>
              <a:t>The following results were collected in a customer satisfaction survey for a restaurant where 10 customers rated their satisfaction level from 1 to 5 with 5 being the highest rating. </a:t>
            </a:r>
          </a:p>
          <a:p>
            <a:pPr marL="0" lvl="0" indent="0" eaLnBrk="0" fontAlgn="base" hangingPunct="0">
              <a:spcBef>
                <a:spcPct val="0"/>
              </a:spcBef>
              <a:spcAft>
                <a:spcPct val="0"/>
              </a:spcAft>
              <a:buNone/>
            </a:pPr>
            <a:r>
              <a:rPr lang="en-SG" sz="2000" b="1" dirty="0"/>
              <a:t>What is the mode level of satisfaction?</a:t>
            </a:r>
          </a:p>
          <a:p>
            <a:pPr marL="0" lvl="0" indent="0" eaLnBrk="0" fontAlgn="base" hangingPunct="0">
              <a:spcBef>
                <a:spcPct val="0"/>
              </a:spcBef>
              <a:spcAft>
                <a:spcPct val="0"/>
              </a:spcAft>
              <a:buNone/>
            </a:pPr>
            <a:endParaRPr lang="en-IE" altLang="en-US" sz="2000" dirty="0"/>
          </a:p>
          <a:p>
            <a:pPr marL="0" indent="0">
              <a:lnSpc>
                <a:spcPct val="107000"/>
              </a:lnSpc>
              <a:spcAft>
                <a:spcPts val="800"/>
              </a:spcAft>
              <a:buNone/>
              <a:tabLst>
                <a:tab pos="640080" algn="l"/>
                <a:tab pos="914400" algn="l"/>
                <a:tab pos="1371600" algn="l"/>
                <a:tab pos="1828800" algn="l"/>
                <a:tab pos="2286000" algn="l"/>
                <a:tab pos="2743200" algn="l"/>
              </a:tabLst>
            </a:pPr>
            <a:endParaRPr lang="en-IE" sz="2000" b="1"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lvl="0"/>
            <a:endParaRPr lang="en-IE" dirty="0"/>
          </a:p>
          <a:p>
            <a:pPr>
              <a:buFont typeface="+mj-lt"/>
              <a:buAutoNum type="arabicPeriod"/>
            </a:pPr>
            <a:endParaRPr lang="en-IE" sz="2000" dirty="0"/>
          </a:p>
        </p:txBody>
      </p:sp>
      <p:grpSp>
        <p:nvGrpSpPr>
          <p:cNvPr id="16" name="Group 15">
            <a:extLst>
              <a:ext uri="{FF2B5EF4-FFF2-40B4-BE49-F238E27FC236}">
                <a16:creationId xmlns:a16="http://schemas.microsoft.com/office/drawing/2014/main" id="{532CF56E-3397-4AC7-861F-3D739C033DE9}"/>
              </a:ext>
            </a:extLst>
          </p:cNvPr>
          <p:cNvGrpSpPr/>
          <p:nvPr/>
        </p:nvGrpSpPr>
        <p:grpSpPr>
          <a:xfrm>
            <a:off x="252000" y="1143000"/>
            <a:ext cx="596091" cy="773832"/>
            <a:chOff x="0" y="3729"/>
            <a:chExt cx="342900" cy="386796"/>
          </a:xfrm>
        </p:grpSpPr>
        <p:sp>
          <p:nvSpPr>
            <p:cNvPr id="17" name="Rectangle: Rounded Corners 16">
              <a:extLst>
                <a:ext uri="{FF2B5EF4-FFF2-40B4-BE49-F238E27FC236}">
                  <a16:creationId xmlns:a16="http://schemas.microsoft.com/office/drawing/2014/main" id="{F85FD50E-5845-4141-A452-453AD248A5E5}"/>
                </a:ext>
              </a:extLst>
            </p:cNvPr>
            <p:cNvSpPr/>
            <p:nvPr/>
          </p:nvSpPr>
          <p:spPr>
            <a:xfrm>
              <a:off x="0" y="66675"/>
              <a:ext cx="342900" cy="3238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dirty="0"/>
            </a:p>
          </p:txBody>
        </p:sp>
        <p:pic>
          <p:nvPicPr>
            <p:cNvPr id="18" name="Graphic 218" descr="Diploma">
              <a:extLst>
                <a:ext uri="{FF2B5EF4-FFF2-40B4-BE49-F238E27FC236}">
                  <a16:creationId xmlns:a16="http://schemas.microsoft.com/office/drawing/2014/main" id="{4C513D55-8E12-4B47-8A1D-A620BF203A5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31291" y="3729"/>
              <a:ext cx="281763" cy="386796"/>
            </a:xfrm>
            <a:prstGeom prst="roundRect">
              <a:avLst/>
            </a:prstGeom>
          </p:spPr>
        </p:pic>
      </p:grpSp>
      <p:sp>
        <p:nvSpPr>
          <p:cNvPr id="14" name="Title 1">
            <a:extLst>
              <a:ext uri="{FF2B5EF4-FFF2-40B4-BE49-F238E27FC236}">
                <a16:creationId xmlns:a16="http://schemas.microsoft.com/office/drawing/2014/main" id="{02336DDA-B383-4878-A4E3-72016C4E21CF}"/>
              </a:ext>
            </a:extLst>
          </p:cNvPr>
          <p:cNvSpPr>
            <a:spLocks noGrp="1"/>
          </p:cNvSpPr>
          <p:nvPr>
            <p:ph type="title"/>
          </p:nvPr>
        </p:nvSpPr>
        <p:spPr>
          <a:xfrm>
            <a:off x="0" y="0"/>
            <a:ext cx="9108504" cy="1143000"/>
          </a:xfrm>
        </p:spPr>
        <p:txBody>
          <a:bodyPr/>
          <a:lstStyle/>
          <a:p>
            <a:r>
              <a:rPr lang="en-IE" dirty="0"/>
              <a:t> 2 – Statistical Analysis</a:t>
            </a:r>
          </a:p>
        </p:txBody>
      </p:sp>
      <p:sp>
        <p:nvSpPr>
          <p:cNvPr id="3" name="Footer Placeholder 2">
            <a:extLst>
              <a:ext uri="{FF2B5EF4-FFF2-40B4-BE49-F238E27FC236}">
                <a16:creationId xmlns:a16="http://schemas.microsoft.com/office/drawing/2014/main" id="{54860095-F553-4833-99A7-A13DFEFC6805}"/>
              </a:ext>
            </a:extLst>
          </p:cNvPr>
          <p:cNvSpPr>
            <a:spLocks noGrp="1"/>
          </p:cNvSpPr>
          <p:nvPr>
            <p:ph type="ftr" sz="quarter" idx="11"/>
          </p:nvPr>
        </p:nvSpPr>
        <p:spPr/>
        <p:txBody>
          <a:bodyPr/>
          <a:lstStyle/>
          <a:p>
            <a:r>
              <a:rPr lang="en-IE" dirty="0"/>
              <a:t>Data Analytics - Foundation 1.0</a:t>
            </a:r>
          </a:p>
          <a:p>
            <a:endParaRPr lang="en-IE" dirty="0"/>
          </a:p>
        </p:txBody>
      </p:sp>
      <p:graphicFrame>
        <p:nvGraphicFramePr>
          <p:cNvPr id="9" name="Table 8">
            <a:extLst>
              <a:ext uri="{FF2B5EF4-FFF2-40B4-BE49-F238E27FC236}">
                <a16:creationId xmlns:a16="http://schemas.microsoft.com/office/drawing/2014/main" id="{463B660E-DA22-4CCC-A6C5-C1847359EE96}"/>
              </a:ext>
            </a:extLst>
          </p:cNvPr>
          <p:cNvGraphicFramePr>
            <a:graphicFrameLocks noGrp="1"/>
          </p:cNvGraphicFramePr>
          <p:nvPr>
            <p:extLst>
              <p:ext uri="{D42A27DB-BD31-4B8C-83A1-F6EECF244321}">
                <p14:modId xmlns:p14="http://schemas.microsoft.com/office/powerpoint/2010/main" val="2144248956"/>
              </p:ext>
            </p:extLst>
          </p:nvPr>
        </p:nvGraphicFramePr>
        <p:xfrm>
          <a:off x="943902" y="3144375"/>
          <a:ext cx="7660546" cy="1060426"/>
        </p:xfrm>
        <a:graphic>
          <a:graphicData uri="http://schemas.openxmlformats.org/drawingml/2006/table">
            <a:tbl>
              <a:tblPr firstRow="1" bandRow="1">
                <a:tableStyleId>{5C22544A-7EE6-4342-B048-85BDC9FD1C3A}</a:tableStyleId>
              </a:tblPr>
              <a:tblGrid>
                <a:gridCol w="763471">
                  <a:extLst>
                    <a:ext uri="{9D8B030D-6E8A-4147-A177-3AD203B41FA5}">
                      <a16:colId xmlns:a16="http://schemas.microsoft.com/office/drawing/2014/main" val="2401448624"/>
                    </a:ext>
                  </a:extLst>
                </a:gridCol>
                <a:gridCol w="764428">
                  <a:extLst>
                    <a:ext uri="{9D8B030D-6E8A-4147-A177-3AD203B41FA5}">
                      <a16:colId xmlns:a16="http://schemas.microsoft.com/office/drawing/2014/main" val="773825283"/>
                    </a:ext>
                  </a:extLst>
                </a:gridCol>
                <a:gridCol w="764428">
                  <a:extLst>
                    <a:ext uri="{9D8B030D-6E8A-4147-A177-3AD203B41FA5}">
                      <a16:colId xmlns:a16="http://schemas.microsoft.com/office/drawing/2014/main" val="340513456"/>
                    </a:ext>
                  </a:extLst>
                </a:gridCol>
                <a:gridCol w="765385">
                  <a:extLst>
                    <a:ext uri="{9D8B030D-6E8A-4147-A177-3AD203B41FA5}">
                      <a16:colId xmlns:a16="http://schemas.microsoft.com/office/drawing/2014/main" val="339880879"/>
                    </a:ext>
                  </a:extLst>
                </a:gridCol>
                <a:gridCol w="765385">
                  <a:extLst>
                    <a:ext uri="{9D8B030D-6E8A-4147-A177-3AD203B41FA5}">
                      <a16:colId xmlns:a16="http://schemas.microsoft.com/office/drawing/2014/main" val="351928068"/>
                    </a:ext>
                  </a:extLst>
                </a:gridCol>
                <a:gridCol w="765385">
                  <a:extLst>
                    <a:ext uri="{9D8B030D-6E8A-4147-A177-3AD203B41FA5}">
                      <a16:colId xmlns:a16="http://schemas.microsoft.com/office/drawing/2014/main" val="968778461"/>
                    </a:ext>
                  </a:extLst>
                </a:gridCol>
                <a:gridCol w="765385">
                  <a:extLst>
                    <a:ext uri="{9D8B030D-6E8A-4147-A177-3AD203B41FA5}">
                      <a16:colId xmlns:a16="http://schemas.microsoft.com/office/drawing/2014/main" val="3701055110"/>
                    </a:ext>
                  </a:extLst>
                </a:gridCol>
                <a:gridCol w="732856">
                  <a:extLst>
                    <a:ext uri="{9D8B030D-6E8A-4147-A177-3AD203B41FA5}">
                      <a16:colId xmlns:a16="http://schemas.microsoft.com/office/drawing/2014/main" val="536488193"/>
                    </a:ext>
                  </a:extLst>
                </a:gridCol>
                <a:gridCol w="808438">
                  <a:extLst>
                    <a:ext uri="{9D8B030D-6E8A-4147-A177-3AD203B41FA5}">
                      <a16:colId xmlns:a16="http://schemas.microsoft.com/office/drawing/2014/main" val="3280120644"/>
                    </a:ext>
                  </a:extLst>
                </a:gridCol>
                <a:gridCol w="765385">
                  <a:extLst>
                    <a:ext uri="{9D8B030D-6E8A-4147-A177-3AD203B41FA5}">
                      <a16:colId xmlns:a16="http://schemas.microsoft.com/office/drawing/2014/main" val="3445338667"/>
                    </a:ext>
                  </a:extLst>
                </a:gridCol>
              </a:tblGrid>
              <a:tr h="339658">
                <a:tc gridSpan="10">
                  <a:txBody>
                    <a:bodyPr/>
                    <a:lstStyle/>
                    <a:p>
                      <a:pPr algn="ctr">
                        <a:lnSpc>
                          <a:spcPct val="115000"/>
                        </a:lnSpc>
                        <a:spcAft>
                          <a:spcPts val="0"/>
                        </a:spcAft>
                      </a:pPr>
                      <a:r>
                        <a:rPr lang="en-SG" sz="1600" dirty="0">
                          <a:effectLst/>
                        </a:rPr>
                        <a:t>Sample Data Set – Customer Satisfaction Survey Results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57224078"/>
                  </a:ext>
                </a:extLst>
              </a:tr>
              <a:tr h="720768">
                <a:tc>
                  <a:txBody>
                    <a:bodyPr/>
                    <a:lstStyle/>
                    <a:p>
                      <a:pPr algn="ctr">
                        <a:lnSpc>
                          <a:spcPct val="115000"/>
                        </a:lnSpc>
                        <a:spcAft>
                          <a:spcPts val="0"/>
                        </a:spcAft>
                      </a:pPr>
                      <a:r>
                        <a:rPr lang="en-SG" sz="1600" dirty="0">
                          <a:effectLst/>
                        </a:rPr>
                        <a:t>5</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4</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5</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3</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5</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4</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5</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5</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2</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5</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0027294"/>
                  </a:ext>
                </a:extLst>
              </a:tr>
            </a:tbl>
          </a:graphicData>
        </a:graphic>
      </p:graphicFrame>
    </p:spTree>
    <p:extLst>
      <p:ext uri="{BB962C8B-B14F-4D97-AF65-F5344CB8AC3E}">
        <p14:creationId xmlns:p14="http://schemas.microsoft.com/office/powerpoint/2010/main" val="2475873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C24D0790-ADA6-4BEA-AEB2-3C6518A75131}"/>
              </a:ext>
            </a:extLst>
          </p:cNvPr>
          <p:cNvSpPr txBox="1">
            <a:spLocks/>
          </p:cNvSpPr>
          <p:nvPr/>
        </p:nvSpPr>
        <p:spPr>
          <a:xfrm>
            <a:off x="864000" y="1188000"/>
            <a:ext cx="7973604"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Measures of Central Tendency</a:t>
            </a:r>
            <a:r>
              <a:rPr lang="en-GB" sz="2000" b="1" dirty="0">
                <a:solidFill>
                  <a:srgbClr val="009FE9"/>
                </a:solidFill>
              </a:rPr>
              <a:t>.</a:t>
            </a:r>
            <a:endParaRPr lang="en-IE" sz="2000" b="1" dirty="0">
              <a:solidFill>
                <a:srgbClr val="009FE9"/>
              </a:solidFill>
            </a:endParaRPr>
          </a:p>
          <a:p>
            <a:pPr marL="0" indent="0">
              <a:buNone/>
            </a:pPr>
            <a:endParaRPr lang="en-IE" sz="2000" b="1" dirty="0"/>
          </a:p>
          <a:p>
            <a:pPr marL="0" lvl="0" indent="0" eaLnBrk="0" fontAlgn="base" hangingPunct="0">
              <a:spcBef>
                <a:spcPct val="0"/>
              </a:spcBef>
              <a:spcAft>
                <a:spcPct val="0"/>
              </a:spcAft>
              <a:buNone/>
            </a:pPr>
            <a:r>
              <a:rPr lang="en-IE" sz="2000" b="1" dirty="0">
                <a:ea typeface="Calibri" panose="020F0502020204030204" pitchFamily="34" charset="0"/>
                <a:cs typeface="Times New Roman" panose="02020603050405020304" pitchFamily="18" charset="0"/>
              </a:rPr>
              <a:t>Case Example: </a:t>
            </a:r>
            <a:r>
              <a:rPr lang="en-SG" sz="2000" dirty="0"/>
              <a:t>The following results were collected in a customer satisfaction survey for a restaurant where 10 customers rated their satisfaction level from 1 to 5 with 5 being the highest rating. </a:t>
            </a:r>
          </a:p>
          <a:p>
            <a:pPr marL="0" lvl="0" indent="0" eaLnBrk="0" fontAlgn="base" hangingPunct="0">
              <a:spcBef>
                <a:spcPct val="0"/>
              </a:spcBef>
              <a:spcAft>
                <a:spcPct val="0"/>
              </a:spcAft>
              <a:buNone/>
            </a:pPr>
            <a:r>
              <a:rPr lang="en-SG" sz="2000" b="1" dirty="0"/>
              <a:t>What is the mode level of satisfaction?</a:t>
            </a:r>
          </a:p>
          <a:p>
            <a:pPr marL="0" lvl="0" indent="0" eaLnBrk="0" fontAlgn="base" hangingPunct="0">
              <a:spcBef>
                <a:spcPct val="0"/>
              </a:spcBef>
              <a:spcAft>
                <a:spcPct val="0"/>
              </a:spcAft>
              <a:buNone/>
            </a:pPr>
            <a:endParaRPr lang="en-IE" altLang="en-US" sz="2000" dirty="0"/>
          </a:p>
          <a:p>
            <a:pPr marL="0" indent="0">
              <a:lnSpc>
                <a:spcPct val="107000"/>
              </a:lnSpc>
              <a:spcAft>
                <a:spcPts val="800"/>
              </a:spcAft>
              <a:buNone/>
              <a:tabLst>
                <a:tab pos="640080" algn="l"/>
                <a:tab pos="914400" algn="l"/>
                <a:tab pos="1371600" algn="l"/>
                <a:tab pos="1828800" algn="l"/>
                <a:tab pos="2286000" algn="l"/>
                <a:tab pos="2743200" algn="l"/>
              </a:tabLst>
            </a:pPr>
            <a:endParaRPr lang="en-IE" sz="2000" b="1"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lvl="0"/>
            <a:endParaRPr lang="en-IE" dirty="0"/>
          </a:p>
          <a:p>
            <a:pPr>
              <a:buFont typeface="+mj-lt"/>
              <a:buAutoNum type="arabicPeriod"/>
            </a:pPr>
            <a:endParaRPr lang="en-IE" sz="2000" dirty="0"/>
          </a:p>
        </p:txBody>
      </p:sp>
      <p:grpSp>
        <p:nvGrpSpPr>
          <p:cNvPr id="16" name="Group 15">
            <a:extLst>
              <a:ext uri="{FF2B5EF4-FFF2-40B4-BE49-F238E27FC236}">
                <a16:creationId xmlns:a16="http://schemas.microsoft.com/office/drawing/2014/main" id="{532CF56E-3397-4AC7-861F-3D739C033DE9}"/>
              </a:ext>
            </a:extLst>
          </p:cNvPr>
          <p:cNvGrpSpPr/>
          <p:nvPr/>
        </p:nvGrpSpPr>
        <p:grpSpPr>
          <a:xfrm>
            <a:off x="252000" y="1143000"/>
            <a:ext cx="596091" cy="773832"/>
            <a:chOff x="0" y="3729"/>
            <a:chExt cx="342900" cy="386796"/>
          </a:xfrm>
        </p:grpSpPr>
        <p:sp>
          <p:nvSpPr>
            <p:cNvPr id="17" name="Rectangle: Rounded Corners 16">
              <a:extLst>
                <a:ext uri="{FF2B5EF4-FFF2-40B4-BE49-F238E27FC236}">
                  <a16:creationId xmlns:a16="http://schemas.microsoft.com/office/drawing/2014/main" id="{F85FD50E-5845-4141-A452-453AD248A5E5}"/>
                </a:ext>
              </a:extLst>
            </p:cNvPr>
            <p:cNvSpPr/>
            <p:nvPr/>
          </p:nvSpPr>
          <p:spPr>
            <a:xfrm>
              <a:off x="0" y="66675"/>
              <a:ext cx="342900" cy="3238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dirty="0"/>
            </a:p>
          </p:txBody>
        </p:sp>
        <p:pic>
          <p:nvPicPr>
            <p:cNvPr id="18" name="Graphic 218" descr="Diploma">
              <a:extLst>
                <a:ext uri="{FF2B5EF4-FFF2-40B4-BE49-F238E27FC236}">
                  <a16:creationId xmlns:a16="http://schemas.microsoft.com/office/drawing/2014/main" id="{4C513D55-8E12-4B47-8A1D-A620BF203A5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31291" y="3729"/>
              <a:ext cx="281763" cy="386796"/>
            </a:xfrm>
            <a:prstGeom prst="roundRect">
              <a:avLst/>
            </a:prstGeom>
          </p:spPr>
        </p:pic>
      </p:grpSp>
      <p:sp>
        <p:nvSpPr>
          <p:cNvPr id="14" name="Title 1">
            <a:extLst>
              <a:ext uri="{FF2B5EF4-FFF2-40B4-BE49-F238E27FC236}">
                <a16:creationId xmlns:a16="http://schemas.microsoft.com/office/drawing/2014/main" id="{02336DDA-B383-4878-A4E3-72016C4E21CF}"/>
              </a:ext>
            </a:extLst>
          </p:cNvPr>
          <p:cNvSpPr>
            <a:spLocks noGrp="1"/>
          </p:cNvSpPr>
          <p:nvPr>
            <p:ph type="title"/>
          </p:nvPr>
        </p:nvSpPr>
        <p:spPr>
          <a:xfrm>
            <a:off x="0" y="0"/>
            <a:ext cx="9108504" cy="1143000"/>
          </a:xfrm>
        </p:spPr>
        <p:txBody>
          <a:bodyPr/>
          <a:lstStyle/>
          <a:p>
            <a:r>
              <a:rPr lang="en-IE" dirty="0"/>
              <a:t> 2 – Statistical Analysis</a:t>
            </a:r>
          </a:p>
        </p:txBody>
      </p:sp>
      <p:sp>
        <p:nvSpPr>
          <p:cNvPr id="3" name="Footer Placeholder 2">
            <a:extLst>
              <a:ext uri="{FF2B5EF4-FFF2-40B4-BE49-F238E27FC236}">
                <a16:creationId xmlns:a16="http://schemas.microsoft.com/office/drawing/2014/main" id="{54860095-F553-4833-99A7-A13DFEFC6805}"/>
              </a:ext>
            </a:extLst>
          </p:cNvPr>
          <p:cNvSpPr>
            <a:spLocks noGrp="1"/>
          </p:cNvSpPr>
          <p:nvPr>
            <p:ph type="ftr" sz="quarter" idx="11"/>
          </p:nvPr>
        </p:nvSpPr>
        <p:spPr/>
        <p:txBody>
          <a:bodyPr/>
          <a:lstStyle/>
          <a:p>
            <a:r>
              <a:rPr lang="en-IE" dirty="0"/>
              <a:t>Data Analytics - Foundation 1.0</a:t>
            </a:r>
          </a:p>
          <a:p>
            <a:endParaRPr lang="en-IE" dirty="0"/>
          </a:p>
        </p:txBody>
      </p:sp>
      <p:graphicFrame>
        <p:nvGraphicFramePr>
          <p:cNvPr id="9" name="Table 8">
            <a:extLst>
              <a:ext uri="{FF2B5EF4-FFF2-40B4-BE49-F238E27FC236}">
                <a16:creationId xmlns:a16="http://schemas.microsoft.com/office/drawing/2014/main" id="{463B660E-DA22-4CCC-A6C5-C1847359EE96}"/>
              </a:ext>
            </a:extLst>
          </p:cNvPr>
          <p:cNvGraphicFramePr>
            <a:graphicFrameLocks noGrp="1"/>
          </p:cNvGraphicFramePr>
          <p:nvPr>
            <p:extLst>
              <p:ext uri="{D42A27DB-BD31-4B8C-83A1-F6EECF244321}">
                <p14:modId xmlns:p14="http://schemas.microsoft.com/office/powerpoint/2010/main" val="2538469936"/>
              </p:ext>
            </p:extLst>
          </p:nvPr>
        </p:nvGraphicFramePr>
        <p:xfrm>
          <a:off x="943902" y="3144375"/>
          <a:ext cx="7660546" cy="1060426"/>
        </p:xfrm>
        <a:graphic>
          <a:graphicData uri="http://schemas.openxmlformats.org/drawingml/2006/table">
            <a:tbl>
              <a:tblPr firstRow="1" bandRow="1">
                <a:tableStyleId>{5C22544A-7EE6-4342-B048-85BDC9FD1C3A}</a:tableStyleId>
              </a:tblPr>
              <a:tblGrid>
                <a:gridCol w="763471">
                  <a:extLst>
                    <a:ext uri="{9D8B030D-6E8A-4147-A177-3AD203B41FA5}">
                      <a16:colId xmlns:a16="http://schemas.microsoft.com/office/drawing/2014/main" val="2401448624"/>
                    </a:ext>
                  </a:extLst>
                </a:gridCol>
                <a:gridCol w="764428">
                  <a:extLst>
                    <a:ext uri="{9D8B030D-6E8A-4147-A177-3AD203B41FA5}">
                      <a16:colId xmlns:a16="http://schemas.microsoft.com/office/drawing/2014/main" val="773825283"/>
                    </a:ext>
                  </a:extLst>
                </a:gridCol>
                <a:gridCol w="764428">
                  <a:extLst>
                    <a:ext uri="{9D8B030D-6E8A-4147-A177-3AD203B41FA5}">
                      <a16:colId xmlns:a16="http://schemas.microsoft.com/office/drawing/2014/main" val="340513456"/>
                    </a:ext>
                  </a:extLst>
                </a:gridCol>
                <a:gridCol w="765385">
                  <a:extLst>
                    <a:ext uri="{9D8B030D-6E8A-4147-A177-3AD203B41FA5}">
                      <a16:colId xmlns:a16="http://schemas.microsoft.com/office/drawing/2014/main" val="339880879"/>
                    </a:ext>
                  </a:extLst>
                </a:gridCol>
                <a:gridCol w="765385">
                  <a:extLst>
                    <a:ext uri="{9D8B030D-6E8A-4147-A177-3AD203B41FA5}">
                      <a16:colId xmlns:a16="http://schemas.microsoft.com/office/drawing/2014/main" val="351928068"/>
                    </a:ext>
                  </a:extLst>
                </a:gridCol>
                <a:gridCol w="765385">
                  <a:extLst>
                    <a:ext uri="{9D8B030D-6E8A-4147-A177-3AD203B41FA5}">
                      <a16:colId xmlns:a16="http://schemas.microsoft.com/office/drawing/2014/main" val="968778461"/>
                    </a:ext>
                  </a:extLst>
                </a:gridCol>
                <a:gridCol w="765385">
                  <a:extLst>
                    <a:ext uri="{9D8B030D-6E8A-4147-A177-3AD203B41FA5}">
                      <a16:colId xmlns:a16="http://schemas.microsoft.com/office/drawing/2014/main" val="3701055110"/>
                    </a:ext>
                  </a:extLst>
                </a:gridCol>
                <a:gridCol w="732856">
                  <a:extLst>
                    <a:ext uri="{9D8B030D-6E8A-4147-A177-3AD203B41FA5}">
                      <a16:colId xmlns:a16="http://schemas.microsoft.com/office/drawing/2014/main" val="536488193"/>
                    </a:ext>
                  </a:extLst>
                </a:gridCol>
                <a:gridCol w="808438">
                  <a:extLst>
                    <a:ext uri="{9D8B030D-6E8A-4147-A177-3AD203B41FA5}">
                      <a16:colId xmlns:a16="http://schemas.microsoft.com/office/drawing/2014/main" val="3280120644"/>
                    </a:ext>
                  </a:extLst>
                </a:gridCol>
                <a:gridCol w="765385">
                  <a:extLst>
                    <a:ext uri="{9D8B030D-6E8A-4147-A177-3AD203B41FA5}">
                      <a16:colId xmlns:a16="http://schemas.microsoft.com/office/drawing/2014/main" val="3445338667"/>
                    </a:ext>
                  </a:extLst>
                </a:gridCol>
              </a:tblGrid>
              <a:tr h="339658">
                <a:tc gridSpan="10">
                  <a:txBody>
                    <a:bodyPr/>
                    <a:lstStyle/>
                    <a:p>
                      <a:pPr algn="ctr">
                        <a:lnSpc>
                          <a:spcPct val="115000"/>
                        </a:lnSpc>
                        <a:spcAft>
                          <a:spcPts val="0"/>
                        </a:spcAft>
                      </a:pPr>
                      <a:r>
                        <a:rPr lang="en-SG" sz="1600" dirty="0">
                          <a:effectLst/>
                        </a:rPr>
                        <a:t>Sample Data Set – Customer Satisfaction Survey Results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57224078"/>
                  </a:ext>
                </a:extLst>
              </a:tr>
              <a:tr h="720768">
                <a:tc>
                  <a:txBody>
                    <a:bodyPr/>
                    <a:lstStyle/>
                    <a:p>
                      <a:pPr algn="ctr">
                        <a:lnSpc>
                          <a:spcPct val="115000"/>
                        </a:lnSpc>
                        <a:spcAft>
                          <a:spcPts val="0"/>
                        </a:spcAft>
                      </a:pPr>
                      <a:r>
                        <a:rPr lang="en-SG" sz="1600" dirty="0">
                          <a:effectLst/>
                        </a:rPr>
                        <a:t>5</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4</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5</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3</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5</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4</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5</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5</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2</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5</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0027294"/>
                  </a:ext>
                </a:extLst>
              </a:tr>
            </a:tbl>
          </a:graphicData>
        </a:graphic>
      </p:graphicFrame>
      <p:graphicFrame>
        <p:nvGraphicFramePr>
          <p:cNvPr id="10" name="Table 9">
            <a:extLst>
              <a:ext uri="{FF2B5EF4-FFF2-40B4-BE49-F238E27FC236}">
                <a16:creationId xmlns:a16="http://schemas.microsoft.com/office/drawing/2014/main" id="{197C71D6-05DE-4E27-89E4-BBB632050FE5}"/>
              </a:ext>
            </a:extLst>
          </p:cNvPr>
          <p:cNvGraphicFramePr>
            <a:graphicFrameLocks noGrp="1"/>
          </p:cNvGraphicFramePr>
          <p:nvPr>
            <p:extLst>
              <p:ext uri="{D42A27DB-BD31-4B8C-83A1-F6EECF244321}">
                <p14:modId xmlns:p14="http://schemas.microsoft.com/office/powerpoint/2010/main" val="668392502"/>
              </p:ext>
            </p:extLst>
          </p:nvPr>
        </p:nvGraphicFramePr>
        <p:xfrm>
          <a:off x="943903" y="4468332"/>
          <a:ext cx="7660544" cy="2070580"/>
        </p:xfrm>
        <a:graphic>
          <a:graphicData uri="http://schemas.openxmlformats.org/drawingml/2006/table">
            <a:tbl>
              <a:tblPr firstRow="1" firstCol="1" bandRow="1">
                <a:tableStyleId>{5C22544A-7EE6-4342-B048-85BDC9FD1C3A}</a:tableStyleId>
              </a:tblPr>
              <a:tblGrid>
                <a:gridCol w="1467857">
                  <a:extLst>
                    <a:ext uri="{9D8B030D-6E8A-4147-A177-3AD203B41FA5}">
                      <a16:colId xmlns:a16="http://schemas.microsoft.com/office/drawing/2014/main" val="2939115284"/>
                    </a:ext>
                  </a:extLst>
                </a:gridCol>
                <a:gridCol w="1070443">
                  <a:extLst>
                    <a:ext uri="{9D8B030D-6E8A-4147-A177-3AD203B41FA5}">
                      <a16:colId xmlns:a16="http://schemas.microsoft.com/office/drawing/2014/main" val="2801544346"/>
                    </a:ext>
                  </a:extLst>
                </a:gridCol>
                <a:gridCol w="1280561">
                  <a:extLst>
                    <a:ext uri="{9D8B030D-6E8A-4147-A177-3AD203B41FA5}">
                      <a16:colId xmlns:a16="http://schemas.microsoft.com/office/drawing/2014/main" val="2607714163"/>
                    </a:ext>
                  </a:extLst>
                </a:gridCol>
                <a:gridCol w="1280561">
                  <a:extLst>
                    <a:ext uri="{9D8B030D-6E8A-4147-A177-3AD203B41FA5}">
                      <a16:colId xmlns:a16="http://schemas.microsoft.com/office/drawing/2014/main" val="908040093"/>
                    </a:ext>
                  </a:extLst>
                </a:gridCol>
                <a:gridCol w="1280561">
                  <a:extLst>
                    <a:ext uri="{9D8B030D-6E8A-4147-A177-3AD203B41FA5}">
                      <a16:colId xmlns:a16="http://schemas.microsoft.com/office/drawing/2014/main" val="6239836"/>
                    </a:ext>
                  </a:extLst>
                </a:gridCol>
                <a:gridCol w="1280561">
                  <a:extLst>
                    <a:ext uri="{9D8B030D-6E8A-4147-A177-3AD203B41FA5}">
                      <a16:colId xmlns:a16="http://schemas.microsoft.com/office/drawing/2014/main" val="2339009693"/>
                    </a:ext>
                  </a:extLst>
                </a:gridCol>
              </a:tblGrid>
              <a:tr h="337351">
                <a:tc gridSpan="6">
                  <a:txBody>
                    <a:bodyPr/>
                    <a:lstStyle/>
                    <a:p>
                      <a:pPr algn="ctr">
                        <a:lnSpc>
                          <a:spcPct val="115000"/>
                        </a:lnSpc>
                        <a:spcAft>
                          <a:spcPts val="0"/>
                        </a:spcAft>
                      </a:pPr>
                      <a:r>
                        <a:rPr lang="en-SG" sz="1600" dirty="0">
                          <a:effectLst/>
                        </a:rPr>
                        <a:t>Sample Data Set – Customer Satisfaction Survey Results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555497055"/>
                  </a:ext>
                </a:extLst>
              </a:tr>
              <a:tr h="697939">
                <a:tc>
                  <a:txBody>
                    <a:bodyPr/>
                    <a:lstStyle/>
                    <a:p>
                      <a:pPr algn="ctr">
                        <a:lnSpc>
                          <a:spcPct val="115000"/>
                        </a:lnSpc>
                        <a:spcAft>
                          <a:spcPts val="0"/>
                        </a:spcAft>
                      </a:pPr>
                      <a:r>
                        <a:rPr lang="en-SG" sz="1600" dirty="0">
                          <a:effectLst/>
                        </a:rPr>
                        <a:t>Satisfaction level</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5</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4</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3</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2</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1</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2907273"/>
                  </a:ext>
                </a:extLst>
              </a:tr>
              <a:tr h="697939">
                <a:tc>
                  <a:txBody>
                    <a:bodyPr/>
                    <a:lstStyle/>
                    <a:p>
                      <a:pPr algn="ctr">
                        <a:lnSpc>
                          <a:spcPct val="115000"/>
                        </a:lnSpc>
                        <a:spcAft>
                          <a:spcPts val="0"/>
                        </a:spcAft>
                      </a:pPr>
                      <a:r>
                        <a:rPr lang="en-SG" sz="1600" dirty="0">
                          <a:effectLst/>
                        </a:rPr>
                        <a:t>Number of entries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6</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2</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1</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1</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3215726"/>
                  </a:ext>
                </a:extLst>
              </a:tr>
              <a:tr h="337351">
                <a:tc gridSpan="6">
                  <a:txBody>
                    <a:bodyPr/>
                    <a:lstStyle/>
                    <a:p>
                      <a:pPr algn="ctr">
                        <a:lnSpc>
                          <a:spcPct val="115000"/>
                        </a:lnSpc>
                        <a:spcAft>
                          <a:spcPts val="0"/>
                        </a:spcAft>
                      </a:pPr>
                      <a:r>
                        <a:rPr lang="en-SG" sz="1600" dirty="0">
                          <a:effectLst/>
                        </a:rPr>
                        <a:t>Mode = </a:t>
                      </a:r>
                      <a:r>
                        <a:rPr lang="en-SG" sz="1600" u="dbl" dirty="0">
                          <a:effectLst/>
                        </a:rPr>
                        <a:t>5</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088305781"/>
                  </a:ext>
                </a:extLst>
              </a:tr>
            </a:tbl>
          </a:graphicData>
        </a:graphic>
      </p:graphicFrame>
      <p:sp>
        <p:nvSpPr>
          <p:cNvPr id="11" name="Rectangle 10">
            <a:extLst>
              <a:ext uri="{FF2B5EF4-FFF2-40B4-BE49-F238E27FC236}">
                <a16:creationId xmlns:a16="http://schemas.microsoft.com/office/drawing/2014/main" id="{E20E8D5F-C7BC-4FD7-89D8-3B7323C6D39E}"/>
              </a:ext>
            </a:extLst>
          </p:cNvPr>
          <p:cNvSpPr/>
          <p:nvPr/>
        </p:nvSpPr>
        <p:spPr>
          <a:xfrm>
            <a:off x="3903985" y="6021288"/>
            <a:ext cx="1564233" cy="512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Tree>
    <p:extLst>
      <p:ext uri="{BB962C8B-B14F-4D97-AF65-F5344CB8AC3E}">
        <p14:creationId xmlns:p14="http://schemas.microsoft.com/office/powerpoint/2010/main" val="16479344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C24D0790-ADA6-4BEA-AEB2-3C6518A75131}"/>
              </a:ext>
            </a:extLst>
          </p:cNvPr>
          <p:cNvSpPr txBox="1">
            <a:spLocks/>
          </p:cNvSpPr>
          <p:nvPr/>
        </p:nvSpPr>
        <p:spPr>
          <a:xfrm>
            <a:off x="864000" y="1188000"/>
            <a:ext cx="7973604"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Calculating central tendency using functions</a:t>
            </a:r>
            <a:r>
              <a:rPr lang="en-GB" sz="2000" b="1" dirty="0">
                <a:solidFill>
                  <a:srgbClr val="009FE9"/>
                </a:solidFill>
              </a:rPr>
              <a:t>.</a:t>
            </a:r>
            <a:endParaRPr lang="en-IE" sz="2000" b="1" dirty="0">
              <a:solidFill>
                <a:srgbClr val="009FE9"/>
              </a:solidFill>
            </a:endParaRPr>
          </a:p>
          <a:p>
            <a:pPr marL="0" indent="0">
              <a:buNone/>
            </a:pPr>
            <a:endParaRPr lang="en-IE" sz="2000" b="1" dirty="0"/>
          </a:p>
          <a:p>
            <a:pPr marL="0" lvl="0" indent="0" eaLnBrk="0" fontAlgn="base" hangingPunct="0">
              <a:spcBef>
                <a:spcPct val="0"/>
              </a:spcBef>
              <a:spcAft>
                <a:spcPct val="0"/>
              </a:spcAft>
              <a:buNone/>
            </a:pPr>
            <a:r>
              <a:rPr lang="en-IE" sz="2000" dirty="0">
                <a:ea typeface="Calibri" panose="020F0502020204030204" pitchFamily="34" charset="0"/>
                <a:cs typeface="Times New Roman" panose="02020603050405020304" pitchFamily="18" charset="0"/>
              </a:rPr>
              <a:t>You can find the central tendency value of a data set in MS Excel using functions:</a:t>
            </a:r>
          </a:p>
          <a:p>
            <a:pPr marL="0" lvl="0" indent="0" eaLnBrk="0" fontAlgn="base" hangingPunct="0">
              <a:spcBef>
                <a:spcPct val="0"/>
              </a:spcBef>
              <a:spcAft>
                <a:spcPct val="0"/>
              </a:spcAft>
              <a:buNone/>
            </a:pPr>
            <a:endParaRPr lang="en-IE" altLang="en-US" sz="2000" dirty="0"/>
          </a:p>
          <a:p>
            <a:pPr marL="0" lvl="0" indent="0" eaLnBrk="0" fontAlgn="base" hangingPunct="0">
              <a:spcBef>
                <a:spcPct val="0"/>
              </a:spcBef>
              <a:spcAft>
                <a:spcPct val="0"/>
              </a:spcAft>
              <a:buNone/>
            </a:pPr>
            <a:endParaRPr lang="en-IE" altLang="en-US" sz="2000" dirty="0"/>
          </a:p>
          <a:p>
            <a:pPr marL="0" indent="0">
              <a:buNone/>
            </a:pPr>
            <a:r>
              <a:rPr lang="en-IE" sz="2600" b="1" dirty="0">
                <a:solidFill>
                  <a:srgbClr val="00B0F0"/>
                </a:solidFill>
                <a:cs typeface="Times New Roman" panose="02020603050405020304" pitchFamily="18" charset="0"/>
              </a:rPr>
              <a:t>	</a:t>
            </a:r>
            <a:endParaRPr lang="en-IE" sz="2600" dirty="0">
              <a:cs typeface="Times New Roman" panose="02020603050405020304" pitchFamily="18" charset="0"/>
            </a:endParaRPr>
          </a:p>
          <a:p>
            <a:pPr marL="0" indent="0">
              <a:buNone/>
            </a:pPr>
            <a:r>
              <a:rPr lang="en-IE" sz="2600" b="1" dirty="0">
                <a:solidFill>
                  <a:srgbClr val="00B0F0"/>
                </a:solidFill>
                <a:cs typeface="Times New Roman" panose="02020603050405020304" pitchFamily="18" charset="0"/>
              </a:rPr>
              <a:t>	</a:t>
            </a:r>
            <a:endParaRPr lang="en-IE" sz="2600" dirty="0">
              <a:cs typeface="Times New Roman" panose="02020603050405020304" pitchFamily="18" charset="0"/>
            </a:endParaRPr>
          </a:p>
          <a:p>
            <a:pPr marL="0" indent="0">
              <a:buNone/>
            </a:pPr>
            <a:r>
              <a:rPr lang="en-IE" sz="2600" b="1" dirty="0">
                <a:solidFill>
                  <a:srgbClr val="00B0F0"/>
                </a:solidFill>
                <a:cs typeface="Times New Roman" panose="02020603050405020304" pitchFamily="18" charset="0"/>
              </a:rPr>
              <a:t>	</a:t>
            </a:r>
            <a:endParaRPr lang="en-IE" sz="2600" dirty="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b="1"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buNone/>
            </a:pPr>
            <a:r>
              <a:rPr lang="en-SG" sz="2000" i="1" dirty="0">
                <a:ea typeface="Calibri" panose="020F0502020204030204" pitchFamily="34" charset="0"/>
                <a:cs typeface="Times New Roman" panose="02020603050405020304" pitchFamily="18" charset="0"/>
              </a:rPr>
              <a:t>The arguments can be a number or cell reference that refers to numeric values.</a:t>
            </a:r>
            <a:endParaRPr lang="en-IE" sz="2000" i="1" dirty="0">
              <a:latin typeface="Calibri" panose="020F0502020204030204" pitchFamily="34" charset="0"/>
              <a:ea typeface="Calibri" panose="020F0502020204030204" pitchFamily="34" charset="0"/>
              <a:cs typeface="Times New Roman" panose="02020603050405020304" pitchFamily="18" charset="0"/>
            </a:endParaRPr>
          </a:p>
          <a:p>
            <a:pPr lvl="0"/>
            <a:endParaRPr lang="en-IE" dirty="0"/>
          </a:p>
          <a:p>
            <a:pPr>
              <a:buFont typeface="+mj-lt"/>
              <a:buAutoNum type="arabicPeriod"/>
            </a:pPr>
            <a:endParaRPr lang="en-IE" sz="2000" dirty="0"/>
          </a:p>
        </p:txBody>
      </p:sp>
      <p:sp>
        <p:nvSpPr>
          <p:cNvPr id="14" name="Title 1">
            <a:extLst>
              <a:ext uri="{FF2B5EF4-FFF2-40B4-BE49-F238E27FC236}">
                <a16:creationId xmlns:a16="http://schemas.microsoft.com/office/drawing/2014/main" id="{02336DDA-B383-4878-A4E3-72016C4E21CF}"/>
              </a:ext>
            </a:extLst>
          </p:cNvPr>
          <p:cNvSpPr>
            <a:spLocks noGrp="1"/>
          </p:cNvSpPr>
          <p:nvPr>
            <p:ph type="title"/>
          </p:nvPr>
        </p:nvSpPr>
        <p:spPr>
          <a:xfrm>
            <a:off x="0" y="0"/>
            <a:ext cx="9108504" cy="1143000"/>
          </a:xfrm>
        </p:spPr>
        <p:txBody>
          <a:bodyPr/>
          <a:lstStyle/>
          <a:p>
            <a:r>
              <a:rPr lang="en-IE" dirty="0"/>
              <a:t> 2 – Statistical Analysis</a:t>
            </a:r>
          </a:p>
        </p:txBody>
      </p:sp>
      <p:sp>
        <p:nvSpPr>
          <p:cNvPr id="3" name="Footer Placeholder 2">
            <a:extLst>
              <a:ext uri="{FF2B5EF4-FFF2-40B4-BE49-F238E27FC236}">
                <a16:creationId xmlns:a16="http://schemas.microsoft.com/office/drawing/2014/main" id="{54860095-F553-4833-99A7-A13DFEFC6805}"/>
              </a:ext>
            </a:extLst>
          </p:cNvPr>
          <p:cNvSpPr>
            <a:spLocks noGrp="1"/>
          </p:cNvSpPr>
          <p:nvPr>
            <p:ph type="ftr" sz="quarter" idx="11"/>
          </p:nvPr>
        </p:nvSpPr>
        <p:spPr/>
        <p:txBody>
          <a:bodyPr/>
          <a:lstStyle/>
          <a:p>
            <a:r>
              <a:rPr lang="en-IE" dirty="0"/>
              <a:t>Data Analytics - Foundation 1.0</a:t>
            </a:r>
          </a:p>
          <a:p>
            <a:endParaRPr lang="en-IE" dirty="0"/>
          </a:p>
        </p:txBody>
      </p:sp>
      <p:graphicFrame>
        <p:nvGraphicFramePr>
          <p:cNvPr id="2" name="Table 1">
            <a:extLst>
              <a:ext uri="{FF2B5EF4-FFF2-40B4-BE49-F238E27FC236}">
                <a16:creationId xmlns:a16="http://schemas.microsoft.com/office/drawing/2014/main" id="{6A72A147-1306-497B-A6FD-4EBD77615020}"/>
              </a:ext>
            </a:extLst>
          </p:cNvPr>
          <p:cNvGraphicFramePr>
            <a:graphicFrameLocks noGrp="1"/>
          </p:cNvGraphicFramePr>
          <p:nvPr>
            <p:extLst>
              <p:ext uri="{D42A27DB-BD31-4B8C-83A1-F6EECF244321}">
                <p14:modId xmlns:p14="http://schemas.microsoft.com/office/powerpoint/2010/main" val="1047180079"/>
              </p:ext>
            </p:extLst>
          </p:nvPr>
        </p:nvGraphicFramePr>
        <p:xfrm>
          <a:off x="864000" y="2762611"/>
          <a:ext cx="7937806" cy="2632692"/>
        </p:xfrm>
        <a:graphic>
          <a:graphicData uri="http://schemas.openxmlformats.org/drawingml/2006/table">
            <a:tbl>
              <a:tblPr firstRow="1">
                <a:tableStyleId>{5C22544A-7EE6-4342-B048-85BDC9FD1C3A}</a:tableStyleId>
              </a:tblPr>
              <a:tblGrid>
                <a:gridCol w="3501947">
                  <a:extLst>
                    <a:ext uri="{9D8B030D-6E8A-4147-A177-3AD203B41FA5}">
                      <a16:colId xmlns:a16="http://schemas.microsoft.com/office/drawing/2014/main" val="2979598446"/>
                    </a:ext>
                  </a:extLst>
                </a:gridCol>
                <a:gridCol w="4435859">
                  <a:extLst>
                    <a:ext uri="{9D8B030D-6E8A-4147-A177-3AD203B41FA5}">
                      <a16:colId xmlns:a16="http://schemas.microsoft.com/office/drawing/2014/main" val="4082661630"/>
                    </a:ext>
                  </a:extLst>
                </a:gridCol>
              </a:tblGrid>
              <a:tr h="658173">
                <a:tc>
                  <a:txBody>
                    <a:bodyPr/>
                    <a:lstStyle/>
                    <a:p>
                      <a:pPr algn="ctr"/>
                      <a:r>
                        <a:rPr lang="en-IE" altLang="en-US" sz="2000" dirty="0"/>
                        <a:t>Central Tendency Measure</a:t>
                      </a:r>
                      <a:endParaRPr lang="en-IE" sz="2000" dirty="0"/>
                    </a:p>
                  </a:txBody>
                  <a:tcPr/>
                </a:tc>
                <a:tc>
                  <a:txBody>
                    <a:bodyPr/>
                    <a:lstStyle/>
                    <a:p>
                      <a:pPr algn="ctr"/>
                      <a:r>
                        <a:rPr lang="en-IE" altLang="en-US" sz="2000" dirty="0"/>
                        <a:t>Excel Function Syntax</a:t>
                      </a:r>
                      <a:endParaRPr lang="en-IE" sz="2000" dirty="0"/>
                    </a:p>
                  </a:txBody>
                  <a:tcPr/>
                </a:tc>
                <a:extLst>
                  <a:ext uri="{0D108BD9-81ED-4DB2-BD59-A6C34878D82A}">
                    <a16:rowId xmlns:a16="http://schemas.microsoft.com/office/drawing/2014/main" val="476456984"/>
                  </a:ext>
                </a:extLst>
              </a:tr>
              <a:tr h="658173">
                <a:tc>
                  <a:txBody>
                    <a:bodyPr/>
                    <a:lstStyle/>
                    <a:p>
                      <a:pPr algn="ctr"/>
                      <a:r>
                        <a:rPr lang="en-IE" sz="2000" b="1" dirty="0">
                          <a:solidFill>
                            <a:schemeClr val="tx1"/>
                          </a:solidFill>
                          <a:cs typeface="Times New Roman" panose="02020603050405020304" pitchFamily="18" charset="0"/>
                        </a:rPr>
                        <a:t>Mean </a:t>
                      </a:r>
                      <a:endParaRPr lang="en-IE" sz="2000" dirty="0">
                        <a:solidFill>
                          <a:schemeClr val="tx1"/>
                        </a:solidFill>
                      </a:endParaRPr>
                    </a:p>
                  </a:txBody>
                  <a:tcPr/>
                </a:tc>
                <a:tc>
                  <a:txBody>
                    <a:bodyPr/>
                    <a:lstStyle/>
                    <a:p>
                      <a:r>
                        <a:rPr lang="en-IE" sz="2000" dirty="0">
                          <a:cs typeface="Times New Roman" panose="02020603050405020304" pitchFamily="18" charset="0"/>
                        </a:rPr>
                        <a:t>AVERAGE(number1,[number2], ...)</a:t>
                      </a:r>
                      <a:endParaRPr lang="en-IE" sz="2000" dirty="0"/>
                    </a:p>
                  </a:txBody>
                  <a:tcPr/>
                </a:tc>
                <a:extLst>
                  <a:ext uri="{0D108BD9-81ED-4DB2-BD59-A6C34878D82A}">
                    <a16:rowId xmlns:a16="http://schemas.microsoft.com/office/drawing/2014/main" val="3389852949"/>
                  </a:ext>
                </a:extLst>
              </a:tr>
              <a:tr h="658173">
                <a:tc>
                  <a:txBody>
                    <a:bodyPr/>
                    <a:lstStyle/>
                    <a:p>
                      <a:pPr algn="ctr"/>
                      <a:r>
                        <a:rPr lang="en-IE" sz="2000" b="1" dirty="0">
                          <a:solidFill>
                            <a:schemeClr val="tx1"/>
                          </a:solidFill>
                          <a:cs typeface="Times New Roman" panose="02020603050405020304" pitchFamily="18" charset="0"/>
                        </a:rPr>
                        <a:t>Median </a:t>
                      </a:r>
                      <a:endParaRPr lang="en-IE" sz="2000" dirty="0">
                        <a:solidFill>
                          <a:schemeClr val="tx1"/>
                        </a:solidFill>
                      </a:endParaRPr>
                    </a:p>
                  </a:txBody>
                  <a:tcPr/>
                </a:tc>
                <a:tc>
                  <a:txBody>
                    <a:bodyPr/>
                    <a:lstStyle/>
                    <a:p>
                      <a:r>
                        <a:rPr lang="en-IE" sz="2000" dirty="0">
                          <a:cs typeface="Times New Roman" panose="02020603050405020304" pitchFamily="18" charset="0"/>
                        </a:rPr>
                        <a:t>MEDIAN(number1,[number2], ...)</a:t>
                      </a:r>
                      <a:endParaRPr lang="en-IE" sz="2000" dirty="0"/>
                    </a:p>
                  </a:txBody>
                  <a:tcPr/>
                </a:tc>
                <a:extLst>
                  <a:ext uri="{0D108BD9-81ED-4DB2-BD59-A6C34878D82A}">
                    <a16:rowId xmlns:a16="http://schemas.microsoft.com/office/drawing/2014/main" val="544642737"/>
                  </a:ext>
                </a:extLst>
              </a:tr>
              <a:tr h="658173">
                <a:tc>
                  <a:txBody>
                    <a:bodyPr/>
                    <a:lstStyle/>
                    <a:p>
                      <a:pPr algn="ctr"/>
                      <a:r>
                        <a:rPr lang="en-IE" sz="2000" b="1" dirty="0">
                          <a:solidFill>
                            <a:schemeClr val="tx1"/>
                          </a:solidFill>
                          <a:cs typeface="Times New Roman" panose="02020603050405020304" pitchFamily="18" charset="0"/>
                        </a:rPr>
                        <a:t>Mode </a:t>
                      </a:r>
                      <a:endParaRPr lang="en-IE" sz="2000" dirty="0">
                        <a:solidFill>
                          <a:schemeClr val="tx1"/>
                        </a:solidFill>
                      </a:endParaRPr>
                    </a:p>
                  </a:txBody>
                  <a:tcPr/>
                </a:tc>
                <a:tc>
                  <a:txBody>
                    <a:bodyPr/>
                    <a:lstStyle/>
                    <a:p>
                      <a:r>
                        <a:rPr lang="en-IE" sz="2000" dirty="0">
                          <a:cs typeface="Times New Roman" panose="02020603050405020304" pitchFamily="18" charset="0"/>
                        </a:rPr>
                        <a:t>MODE((number1,[number2],...) </a:t>
                      </a:r>
                      <a:endParaRPr lang="en-IE" sz="2000" dirty="0"/>
                    </a:p>
                  </a:txBody>
                  <a:tcPr/>
                </a:tc>
                <a:extLst>
                  <a:ext uri="{0D108BD9-81ED-4DB2-BD59-A6C34878D82A}">
                    <a16:rowId xmlns:a16="http://schemas.microsoft.com/office/drawing/2014/main" val="3975363702"/>
                  </a:ext>
                </a:extLst>
              </a:tr>
            </a:tbl>
          </a:graphicData>
        </a:graphic>
      </p:graphicFrame>
      <p:pic>
        <p:nvPicPr>
          <p:cNvPr id="13" name="Picture 12">
            <a:extLst>
              <a:ext uri="{FF2B5EF4-FFF2-40B4-BE49-F238E27FC236}">
                <a16:creationId xmlns:a16="http://schemas.microsoft.com/office/drawing/2014/main" id="{69CC28B4-27B1-465C-A4A1-5DCBCE4498A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60000"/>
            <a:ext cx="590400" cy="590400"/>
          </a:xfrm>
          <a:prstGeom prst="rect">
            <a:avLst/>
          </a:prstGeom>
          <a:noFill/>
          <a:ln>
            <a:noFill/>
          </a:ln>
        </p:spPr>
      </p:pic>
      <p:grpSp>
        <p:nvGrpSpPr>
          <p:cNvPr id="19" name="Group 18">
            <a:extLst>
              <a:ext uri="{FF2B5EF4-FFF2-40B4-BE49-F238E27FC236}">
                <a16:creationId xmlns:a16="http://schemas.microsoft.com/office/drawing/2014/main" id="{4B205406-9904-406D-9E2C-ED48F78F4D6F}"/>
              </a:ext>
            </a:extLst>
          </p:cNvPr>
          <p:cNvGrpSpPr/>
          <p:nvPr/>
        </p:nvGrpSpPr>
        <p:grpSpPr>
          <a:xfrm>
            <a:off x="35496" y="5440303"/>
            <a:ext cx="936000" cy="936000"/>
            <a:chOff x="215616" y="5877272"/>
            <a:chExt cx="936000" cy="936000"/>
          </a:xfrm>
        </p:grpSpPr>
        <p:pic>
          <p:nvPicPr>
            <p:cNvPr id="20" name="Graphic 19" descr="Laptop">
              <a:extLst>
                <a:ext uri="{FF2B5EF4-FFF2-40B4-BE49-F238E27FC236}">
                  <a16:creationId xmlns:a16="http://schemas.microsoft.com/office/drawing/2014/main" id="{492D029E-5662-440D-ACD2-D3D86CFF2F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5616" y="5877272"/>
              <a:ext cx="936000" cy="936000"/>
            </a:xfrm>
            <a:prstGeom prst="rect">
              <a:avLst/>
            </a:prstGeom>
          </p:spPr>
        </p:pic>
        <p:pic>
          <p:nvPicPr>
            <p:cNvPr id="21" name="Graphic 20" descr="Information">
              <a:extLst>
                <a:ext uri="{FF2B5EF4-FFF2-40B4-BE49-F238E27FC236}">
                  <a16:creationId xmlns:a16="http://schemas.microsoft.com/office/drawing/2014/main" id="{E6CDD9D3-A7CD-4B25-8541-65FC0B1CD73D}"/>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3088" y="6106588"/>
              <a:ext cx="360000" cy="360000"/>
            </a:xfrm>
            <a:prstGeom prst="rect">
              <a:avLst/>
            </a:prstGeom>
          </p:spPr>
        </p:pic>
      </p:grpSp>
    </p:spTree>
    <p:extLst>
      <p:ext uri="{BB962C8B-B14F-4D97-AF65-F5344CB8AC3E}">
        <p14:creationId xmlns:p14="http://schemas.microsoft.com/office/powerpoint/2010/main" val="9652010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C24D0790-ADA6-4BEA-AEB2-3C6518A75131}"/>
              </a:ext>
            </a:extLst>
          </p:cNvPr>
          <p:cNvSpPr txBox="1">
            <a:spLocks/>
          </p:cNvSpPr>
          <p:nvPr/>
        </p:nvSpPr>
        <p:spPr>
          <a:xfrm>
            <a:off x="864000" y="1188000"/>
            <a:ext cx="7973604"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Task: Calculating central tendency using functions</a:t>
            </a:r>
            <a:r>
              <a:rPr lang="en-GB" sz="2000" b="1" dirty="0">
                <a:solidFill>
                  <a:srgbClr val="009FE9"/>
                </a:solidFill>
              </a:rPr>
              <a:t>.</a:t>
            </a:r>
            <a:endParaRPr lang="en-IE" sz="2000" b="1" dirty="0">
              <a:solidFill>
                <a:srgbClr val="009FE9"/>
              </a:solidFill>
            </a:endParaRPr>
          </a:p>
          <a:p>
            <a:pPr marL="0" indent="0">
              <a:buNone/>
            </a:pPr>
            <a:endParaRPr lang="en-IE" sz="2000" b="1" dirty="0"/>
          </a:p>
          <a:p>
            <a:pPr marL="0" lvl="0" indent="0" eaLnBrk="0" fontAlgn="base" hangingPunct="0">
              <a:spcBef>
                <a:spcPct val="0"/>
              </a:spcBef>
              <a:spcAft>
                <a:spcPct val="0"/>
              </a:spcAft>
              <a:buNone/>
            </a:pPr>
            <a:r>
              <a:rPr lang="en-IE" sz="2000" b="1" dirty="0">
                <a:ea typeface="Calibri" panose="020F0502020204030204" pitchFamily="34" charset="0"/>
                <a:cs typeface="Times New Roman" panose="02020603050405020304" pitchFamily="18" charset="0"/>
              </a:rPr>
              <a:t>Example</a:t>
            </a:r>
            <a:r>
              <a:rPr lang="en-IE" sz="2000" dirty="0">
                <a:ea typeface="Calibri" panose="020F0502020204030204" pitchFamily="34" charset="0"/>
                <a:cs typeface="Times New Roman" panose="02020603050405020304" pitchFamily="18" charset="0"/>
              </a:rPr>
              <a:t>: Calculate the mean, median and mode of a data set in Excel.</a:t>
            </a:r>
          </a:p>
          <a:p>
            <a:pPr marL="0" lvl="0" indent="0" eaLnBrk="0" fontAlgn="base" hangingPunct="0">
              <a:spcBef>
                <a:spcPct val="0"/>
              </a:spcBef>
              <a:spcAft>
                <a:spcPct val="0"/>
              </a:spcAft>
              <a:buNone/>
            </a:pPr>
            <a:endParaRPr lang="en-IE" sz="2000" dirty="0">
              <a:ea typeface="Calibri" panose="020F0502020204030204" pitchFamily="34" charset="0"/>
              <a:cs typeface="Times New Roman" panose="02020603050405020304" pitchFamily="18" charset="0"/>
            </a:endParaRPr>
          </a:p>
          <a:p>
            <a:pPr marL="0" lvl="0" indent="0" eaLnBrk="0" fontAlgn="base" hangingPunct="0">
              <a:spcBef>
                <a:spcPct val="0"/>
              </a:spcBef>
              <a:spcAft>
                <a:spcPct val="0"/>
              </a:spcAft>
              <a:buNone/>
            </a:pPr>
            <a:r>
              <a:rPr lang="en-IE" sz="2000" b="1" dirty="0">
                <a:ea typeface="Calibri" panose="020F0502020204030204" pitchFamily="34" charset="0"/>
                <a:cs typeface="Times New Roman" panose="02020603050405020304" pitchFamily="18" charset="0"/>
              </a:rPr>
              <a:t>Steps</a:t>
            </a:r>
            <a:r>
              <a:rPr lang="en-IE" sz="2000" dirty="0">
                <a:ea typeface="Calibri" panose="020F0502020204030204" pitchFamily="34" charset="0"/>
                <a:cs typeface="Times New Roman" panose="02020603050405020304" pitchFamily="18" charset="0"/>
              </a:rPr>
              <a:t>:</a:t>
            </a:r>
          </a:p>
          <a:p>
            <a:pPr lvl="0">
              <a:lnSpc>
                <a:spcPct val="115000"/>
              </a:lnSpc>
              <a:buFont typeface="+mj-lt"/>
              <a:buAutoNum type="arabicPeriod"/>
            </a:pPr>
            <a:r>
              <a:rPr lang="en-SG" sz="2000" dirty="0">
                <a:ea typeface="Calibri" panose="020F0502020204030204" pitchFamily="34" charset="0"/>
                <a:cs typeface="Times New Roman" panose="02020603050405020304" pitchFamily="18" charset="0"/>
              </a:rPr>
              <a:t>Open the </a:t>
            </a:r>
            <a:r>
              <a:rPr lang="en-SG" sz="2000" b="1" dirty="0">
                <a:ea typeface="Calibri" panose="020F0502020204030204" pitchFamily="34" charset="0"/>
                <a:cs typeface="Times New Roman" panose="02020603050405020304" pitchFamily="18" charset="0"/>
              </a:rPr>
              <a:t>Orders1.xlsx</a:t>
            </a:r>
            <a:r>
              <a:rPr lang="en-SG" sz="2000" dirty="0">
                <a:ea typeface="Calibri" panose="020F0502020204030204" pitchFamily="34" charset="0"/>
                <a:cs typeface="Times New Roman" panose="02020603050405020304" pitchFamily="18" charset="0"/>
              </a:rPr>
              <a:t> workbook.</a:t>
            </a:r>
          </a:p>
          <a:p>
            <a:pPr>
              <a:buFont typeface="+mj-lt"/>
              <a:buAutoNum type="arabicPeriod"/>
            </a:pPr>
            <a:r>
              <a:rPr lang="en-IE" sz="2000" dirty="0">
                <a:cs typeface="Times New Roman" panose="02020603050405020304" pitchFamily="18" charset="0"/>
              </a:rPr>
              <a:t>To calculate the </a:t>
            </a:r>
            <a:r>
              <a:rPr lang="en-IE" sz="2000" b="1" dirty="0">
                <a:cs typeface="Times New Roman" panose="02020603050405020304" pitchFamily="18" charset="0"/>
              </a:rPr>
              <a:t>mean</a:t>
            </a:r>
            <a:r>
              <a:rPr lang="en-IE" sz="2000" dirty="0">
                <a:cs typeface="Times New Roman" panose="02020603050405020304" pitchFamily="18" charset="0"/>
              </a:rPr>
              <a:t>, i</a:t>
            </a:r>
            <a:r>
              <a:rPr lang="en-SG" sz="2000" dirty="0"/>
              <a:t>n cell </a:t>
            </a:r>
            <a:r>
              <a:rPr lang="en-SG" sz="2000" b="1" dirty="0"/>
              <a:t>G4</a:t>
            </a:r>
            <a:r>
              <a:rPr lang="en-SG" sz="2000" dirty="0"/>
              <a:t> type </a:t>
            </a:r>
            <a:r>
              <a:rPr lang="en-SG" sz="2000" b="1" dirty="0"/>
              <a:t>=AVERAGE(C2:C16)</a:t>
            </a:r>
            <a:r>
              <a:rPr lang="en-SG" sz="2000" dirty="0"/>
              <a:t> </a:t>
            </a:r>
            <a:endParaRPr lang="en-GB" sz="2000" dirty="0"/>
          </a:p>
          <a:p>
            <a:pPr>
              <a:buFont typeface="+mj-lt"/>
              <a:buAutoNum type="arabicPeriod"/>
            </a:pPr>
            <a:r>
              <a:rPr lang="en-IE" sz="2000" dirty="0">
                <a:cs typeface="Times New Roman" panose="02020603050405020304" pitchFamily="18" charset="0"/>
              </a:rPr>
              <a:t>To calculate the </a:t>
            </a:r>
            <a:r>
              <a:rPr lang="en-IE" sz="2000" b="1" dirty="0">
                <a:cs typeface="Times New Roman" panose="02020603050405020304" pitchFamily="18" charset="0"/>
              </a:rPr>
              <a:t>m</a:t>
            </a:r>
            <a:r>
              <a:rPr lang="en-SG" sz="2000" b="1" dirty="0">
                <a:cs typeface="Times New Roman" panose="02020603050405020304" pitchFamily="18" charset="0"/>
              </a:rPr>
              <a:t>edian</a:t>
            </a:r>
            <a:r>
              <a:rPr lang="en-SG" sz="2000" dirty="0"/>
              <a:t>, in cell </a:t>
            </a:r>
            <a:r>
              <a:rPr lang="en-SG" sz="2000" b="1" dirty="0"/>
              <a:t>G6</a:t>
            </a:r>
            <a:r>
              <a:rPr lang="en-SG" sz="2000" dirty="0"/>
              <a:t> type </a:t>
            </a:r>
            <a:r>
              <a:rPr lang="en-SG" sz="2000" b="1" dirty="0"/>
              <a:t>=MEDIAN(C2:C16)</a:t>
            </a:r>
            <a:r>
              <a:rPr lang="en-SG" sz="2000" dirty="0"/>
              <a:t> </a:t>
            </a:r>
            <a:br>
              <a:rPr lang="en-SG" sz="2000" dirty="0"/>
            </a:br>
            <a:r>
              <a:rPr lang="en-SG" sz="2000" i="1" dirty="0"/>
              <a:t>In Excel, you do not have to sort the data range for calculating median</a:t>
            </a:r>
            <a:r>
              <a:rPr lang="en-SG" sz="2000" b="1" i="1" dirty="0"/>
              <a:t>.</a:t>
            </a:r>
            <a:endParaRPr lang="en-GB" sz="2000" dirty="0"/>
          </a:p>
          <a:p>
            <a:pPr>
              <a:buFont typeface="+mj-lt"/>
              <a:buAutoNum type="arabicPeriod"/>
            </a:pPr>
            <a:r>
              <a:rPr lang="en-IE" sz="2000" dirty="0">
                <a:cs typeface="Times New Roman" panose="02020603050405020304" pitchFamily="18" charset="0"/>
              </a:rPr>
              <a:t>To calculate the </a:t>
            </a:r>
            <a:r>
              <a:rPr lang="en-IE" sz="2000" b="1" dirty="0">
                <a:cs typeface="Times New Roman" panose="02020603050405020304" pitchFamily="18" charset="0"/>
              </a:rPr>
              <a:t>m</a:t>
            </a:r>
            <a:r>
              <a:rPr lang="en-SG" sz="2000" b="1" dirty="0">
                <a:cs typeface="Times New Roman" panose="02020603050405020304" pitchFamily="18" charset="0"/>
              </a:rPr>
              <a:t>ode</a:t>
            </a:r>
            <a:r>
              <a:rPr lang="en-SG" sz="2000" dirty="0"/>
              <a:t>, in cell </a:t>
            </a:r>
            <a:r>
              <a:rPr lang="en-SG" sz="2000" b="1" dirty="0"/>
              <a:t>G8</a:t>
            </a:r>
            <a:r>
              <a:rPr lang="en-SG" sz="2000" dirty="0"/>
              <a:t> type </a:t>
            </a:r>
            <a:r>
              <a:rPr lang="en-SG" sz="2000" b="1" dirty="0"/>
              <a:t>=MODE(C2:C16)</a:t>
            </a:r>
            <a:r>
              <a:rPr lang="en-SG" sz="2000" dirty="0"/>
              <a:t>  </a:t>
            </a:r>
            <a:endParaRPr lang="en-GB" sz="2000" dirty="0"/>
          </a:p>
          <a:p>
            <a:pPr>
              <a:buFont typeface="+mj-lt"/>
              <a:buAutoNum type="arabicPeriod"/>
            </a:pPr>
            <a:r>
              <a:rPr lang="en-SG" sz="2000" dirty="0"/>
              <a:t>Save the file as </a:t>
            </a:r>
            <a:r>
              <a:rPr lang="en-SG" sz="2000" b="1" dirty="0"/>
              <a:t>Orders1completed.xlsx</a:t>
            </a:r>
            <a:r>
              <a:rPr lang="en-SG" sz="2000" dirty="0"/>
              <a:t> workbook.</a:t>
            </a:r>
            <a:endParaRPr lang="en-IE" sz="2000" dirty="0"/>
          </a:p>
          <a:p>
            <a:pPr>
              <a:buFont typeface="+mj-lt"/>
              <a:buAutoNum type="arabicPeriod"/>
            </a:pPr>
            <a:endParaRPr lang="en-IE" sz="2000" dirty="0"/>
          </a:p>
        </p:txBody>
      </p:sp>
      <p:sp>
        <p:nvSpPr>
          <p:cNvPr id="14" name="Title 1">
            <a:extLst>
              <a:ext uri="{FF2B5EF4-FFF2-40B4-BE49-F238E27FC236}">
                <a16:creationId xmlns:a16="http://schemas.microsoft.com/office/drawing/2014/main" id="{02336DDA-B383-4878-A4E3-72016C4E21CF}"/>
              </a:ext>
            </a:extLst>
          </p:cNvPr>
          <p:cNvSpPr>
            <a:spLocks noGrp="1"/>
          </p:cNvSpPr>
          <p:nvPr>
            <p:ph type="title"/>
          </p:nvPr>
        </p:nvSpPr>
        <p:spPr>
          <a:xfrm>
            <a:off x="0" y="0"/>
            <a:ext cx="9108504" cy="1143000"/>
          </a:xfrm>
        </p:spPr>
        <p:txBody>
          <a:bodyPr/>
          <a:lstStyle/>
          <a:p>
            <a:r>
              <a:rPr lang="en-IE" dirty="0"/>
              <a:t> 2 – Statistical Analysis</a:t>
            </a:r>
          </a:p>
        </p:txBody>
      </p:sp>
      <p:sp>
        <p:nvSpPr>
          <p:cNvPr id="3" name="Footer Placeholder 2">
            <a:extLst>
              <a:ext uri="{FF2B5EF4-FFF2-40B4-BE49-F238E27FC236}">
                <a16:creationId xmlns:a16="http://schemas.microsoft.com/office/drawing/2014/main" id="{54860095-F553-4833-99A7-A13DFEFC6805}"/>
              </a:ext>
            </a:extLst>
          </p:cNvPr>
          <p:cNvSpPr>
            <a:spLocks noGrp="1"/>
          </p:cNvSpPr>
          <p:nvPr>
            <p:ph type="ftr" sz="quarter" idx="11"/>
          </p:nvPr>
        </p:nvSpPr>
        <p:spPr/>
        <p:txBody>
          <a:bodyPr/>
          <a:lstStyle/>
          <a:p>
            <a:r>
              <a:rPr lang="en-IE" dirty="0"/>
              <a:t>Data Analytics - Foundation 1.0</a:t>
            </a:r>
          </a:p>
          <a:p>
            <a:endParaRPr lang="en-IE" dirty="0"/>
          </a:p>
        </p:txBody>
      </p:sp>
      <p:pic>
        <p:nvPicPr>
          <p:cNvPr id="7" name="Content Placeholder 12">
            <a:extLst>
              <a:ext uri="{FF2B5EF4-FFF2-40B4-BE49-F238E27FC236}">
                <a16:creationId xmlns:a16="http://schemas.microsoft.com/office/drawing/2014/main" id="{22FFF818-18F5-4FC0-BC0E-1619C55B3116}"/>
              </a:ext>
            </a:extLst>
          </p:cNvPr>
          <p:cNvPicPr>
            <a:picLocks noChangeAspect="1"/>
          </p:cNvPicPr>
          <p:nvPr/>
        </p:nvPicPr>
        <p:blipFill>
          <a:blip r:embed="rId3"/>
          <a:stretch>
            <a:fillRect/>
          </a:stretch>
        </p:blipFill>
        <p:spPr>
          <a:xfrm>
            <a:off x="252248" y="1260000"/>
            <a:ext cx="588830" cy="588830"/>
          </a:xfrm>
          <a:prstGeom prst="rect">
            <a:avLst/>
          </a:prstGeom>
        </p:spPr>
      </p:pic>
      <p:grpSp>
        <p:nvGrpSpPr>
          <p:cNvPr id="8" name="Group 7">
            <a:extLst>
              <a:ext uri="{FF2B5EF4-FFF2-40B4-BE49-F238E27FC236}">
                <a16:creationId xmlns:a16="http://schemas.microsoft.com/office/drawing/2014/main" id="{9B247EB8-074F-4202-A4B4-523FB5441D3A}"/>
              </a:ext>
            </a:extLst>
          </p:cNvPr>
          <p:cNvGrpSpPr/>
          <p:nvPr/>
        </p:nvGrpSpPr>
        <p:grpSpPr>
          <a:xfrm>
            <a:off x="78663" y="4073171"/>
            <a:ext cx="936000" cy="936000"/>
            <a:chOff x="215616" y="5877272"/>
            <a:chExt cx="936000" cy="936000"/>
          </a:xfrm>
        </p:grpSpPr>
        <p:pic>
          <p:nvPicPr>
            <p:cNvPr id="9" name="Graphic 8" descr="Laptop">
              <a:extLst>
                <a:ext uri="{FF2B5EF4-FFF2-40B4-BE49-F238E27FC236}">
                  <a16:creationId xmlns:a16="http://schemas.microsoft.com/office/drawing/2014/main" id="{D388FD5D-CDC2-4AD5-BE9B-B4D1B4EDFC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5616" y="5877272"/>
              <a:ext cx="936000" cy="936000"/>
            </a:xfrm>
            <a:prstGeom prst="rect">
              <a:avLst/>
            </a:prstGeom>
          </p:spPr>
        </p:pic>
        <p:pic>
          <p:nvPicPr>
            <p:cNvPr id="10" name="Graphic 9" descr="Information">
              <a:extLst>
                <a:ext uri="{FF2B5EF4-FFF2-40B4-BE49-F238E27FC236}">
                  <a16:creationId xmlns:a16="http://schemas.microsoft.com/office/drawing/2014/main" id="{45F71FF7-B121-4692-B677-206E4337A64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3088" y="6106588"/>
              <a:ext cx="360000" cy="360000"/>
            </a:xfrm>
            <a:prstGeom prst="rect">
              <a:avLst/>
            </a:prstGeom>
          </p:spPr>
        </p:pic>
      </p:grpSp>
    </p:spTree>
    <p:extLst>
      <p:ext uri="{BB962C8B-B14F-4D97-AF65-F5344CB8AC3E}">
        <p14:creationId xmlns:p14="http://schemas.microsoft.com/office/powerpoint/2010/main" val="3779453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C24D0790-ADA6-4BEA-AEB2-3C6518A75131}"/>
              </a:ext>
            </a:extLst>
          </p:cNvPr>
          <p:cNvSpPr txBox="1">
            <a:spLocks/>
          </p:cNvSpPr>
          <p:nvPr/>
        </p:nvSpPr>
        <p:spPr>
          <a:xfrm>
            <a:off x="864000" y="1188000"/>
            <a:ext cx="7973604"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Task: Calculating central tendency using functions</a:t>
            </a:r>
            <a:r>
              <a:rPr lang="en-GB" sz="2000" b="1" dirty="0">
                <a:solidFill>
                  <a:srgbClr val="009FE9"/>
                </a:solidFill>
              </a:rPr>
              <a:t>.</a:t>
            </a:r>
            <a:endParaRPr lang="en-IE" sz="2000" b="1" dirty="0">
              <a:solidFill>
                <a:srgbClr val="009FE9"/>
              </a:solidFill>
            </a:endParaRPr>
          </a:p>
          <a:p>
            <a:pPr marL="0" indent="0">
              <a:buNone/>
            </a:pPr>
            <a:endParaRPr lang="en-IE" sz="2000" b="1" dirty="0"/>
          </a:p>
          <a:p>
            <a:pPr marL="0" lvl="0" indent="0" eaLnBrk="0" fontAlgn="base" hangingPunct="0">
              <a:spcBef>
                <a:spcPct val="0"/>
              </a:spcBef>
              <a:spcAft>
                <a:spcPct val="0"/>
              </a:spcAft>
              <a:buNone/>
            </a:pPr>
            <a:r>
              <a:rPr lang="en-IE" sz="2000" b="1" dirty="0">
                <a:ea typeface="Calibri" panose="020F0502020204030204" pitchFamily="34" charset="0"/>
                <a:cs typeface="Times New Roman" panose="02020603050405020304" pitchFamily="18" charset="0"/>
              </a:rPr>
              <a:t>Example</a:t>
            </a:r>
            <a:r>
              <a:rPr lang="en-IE" sz="2000" dirty="0">
                <a:ea typeface="Calibri" panose="020F0502020204030204" pitchFamily="34" charset="0"/>
                <a:cs typeface="Times New Roman" panose="02020603050405020304" pitchFamily="18" charset="0"/>
              </a:rPr>
              <a:t>: Calculate the mean, median and mode of a data set in Excel.</a:t>
            </a:r>
          </a:p>
          <a:p>
            <a:pPr marL="0" lvl="0" indent="0" eaLnBrk="0" fontAlgn="base" hangingPunct="0">
              <a:spcBef>
                <a:spcPct val="0"/>
              </a:spcBef>
              <a:spcAft>
                <a:spcPct val="0"/>
              </a:spcAft>
              <a:buNone/>
            </a:pPr>
            <a:endParaRPr lang="en-IE" sz="2000" dirty="0">
              <a:ea typeface="Calibri" panose="020F0502020204030204" pitchFamily="34" charset="0"/>
              <a:cs typeface="Times New Roman" panose="02020603050405020304" pitchFamily="18" charset="0"/>
            </a:endParaRPr>
          </a:p>
          <a:p>
            <a:pPr marL="0" lvl="0" indent="0" eaLnBrk="0" fontAlgn="base" hangingPunct="0">
              <a:spcBef>
                <a:spcPct val="0"/>
              </a:spcBef>
              <a:spcAft>
                <a:spcPct val="0"/>
              </a:spcAft>
              <a:buNone/>
            </a:pPr>
            <a:r>
              <a:rPr lang="en-IE" sz="2000" b="1" dirty="0">
                <a:ea typeface="Calibri" panose="020F0502020204030204" pitchFamily="34" charset="0"/>
                <a:cs typeface="Times New Roman" panose="02020603050405020304" pitchFamily="18" charset="0"/>
              </a:rPr>
              <a:t>Result:</a:t>
            </a:r>
            <a:endParaRPr lang="en-IE" sz="2000" dirty="0">
              <a:ea typeface="Calibri" panose="020F0502020204030204" pitchFamily="34" charset="0"/>
              <a:cs typeface="Times New Roman" panose="02020603050405020304" pitchFamily="18" charset="0"/>
            </a:endParaRPr>
          </a:p>
          <a:p>
            <a:pPr marL="0" lvl="0" indent="0" eaLnBrk="0" fontAlgn="base" hangingPunct="0">
              <a:spcBef>
                <a:spcPct val="0"/>
              </a:spcBef>
              <a:spcAft>
                <a:spcPct val="0"/>
              </a:spcAft>
              <a:buNone/>
            </a:pPr>
            <a:endParaRPr lang="en-IE" altLang="en-US" sz="2000" dirty="0"/>
          </a:p>
          <a:p>
            <a:pPr>
              <a:buFont typeface="+mj-lt"/>
              <a:buAutoNum type="arabicPeriod"/>
            </a:pPr>
            <a:endParaRPr lang="en-IE" sz="2000" dirty="0"/>
          </a:p>
        </p:txBody>
      </p:sp>
      <p:sp>
        <p:nvSpPr>
          <p:cNvPr id="14" name="Title 1">
            <a:extLst>
              <a:ext uri="{FF2B5EF4-FFF2-40B4-BE49-F238E27FC236}">
                <a16:creationId xmlns:a16="http://schemas.microsoft.com/office/drawing/2014/main" id="{02336DDA-B383-4878-A4E3-72016C4E21CF}"/>
              </a:ext>
            </a:extLst>
          </p:cNvPr>
          <p:cNvSpPr>
            <a:spLocks noGrp="1"/>
          </p:cNvSpPr>
          <p:nvPr>
            <p:ph type="title"/>
          </p:nvPr>
        </p:nvSpPr>
        <p:spPr>
          <a:xfrm>
            <a:off x="0" y="0"/>
            <a:ext cx="9108504" cy="1143000"/>
          </a:xfrm>
        </p:spPr>
        <p:txBody>
          <a:bodyPr/>
          <a:lstStyle/>
          <a:p>
            <a:r>
              <a:rPr lang="en-IE" dirty="0"/>
              <a:t> 2 – Statistical Analysis</a:t>
            </a:r>
          </a:p>
        </p:txBody>
      </p:sp>
      <p:sp>
        <p:nvSpPr>
          <p:cNvPr id="3" name="Footer Placeholder 2">
            <a:extLst>
              <a:ext uri="{FF2B5EF4-FFF2-40B4-BE49-F238E27FC236}">
                <a16:creationId xmlns:a16="http://schemas.microsoft.com/office/drawing/2014/main" id="{54860095-F553-4833-99A7-A13DFEFC6805}"/>
              </a:ext>
            </a:extLst>
          </p:cNvPr>
          <p:cNvSpPr>
            <a:spLocks noGrp="1"/>
          </p:cNvSpPr>
          <p:nvPr>
            <p:ph type="ftr" sz="quarter" idx="11"/>
          </p:nvPr>
        </p:nvSpPr>
        <p:spPr/>
        <p:txBody>
          <a:bodyPr/>
          <a:lstStyle/>
          <a:p>
            <a:r>
              <a:rPr lang="en-IE" dirty="0"/>
              <a:t>Data Analytics - Foundation 1.0</a:t>
            </a:r>
          </a:p>
          <a:p>
            <a:endParaRPr lang="en-IE" dirty="0"/>
          </a:p>
        </p:txBody>
      </p:sp>
      <p:pic>
        <p:nvPicPr>
          <p:cNvPr id="7" name="Content Placeholder 12">
            <a:extLst>
              <a:ext uri="{FF2B5EF4-FFF2-40B4-BE49-F238E27FC236}">
                <a16:creationId xmlns:a16="http://schemas.microsoft.com/office/drawing/2014/main" id="{22FFF818-18F5-4FC0-BC0E-1619C55B3116}"/>
              </a:ext>
            </a:extLst>
          </p:cNvPr>
          <p:cNvPicPr>
            <a:picLocks noChangeAspect="1"/>
          </p:cNvPicPr>
          <p:nvPr/>
        </p:nvPicPr>
        <p:blipFill>
          <a:blip r:embed="rId3"/>
          <a:stretch>
            <a:fillRect/>
          </a:stretch>
        </p:blipFill>
        <p:spPr>
          <a:xfrm>
            <a:off x="252248" y="1260000"/>
            <a:ext cx="588830" cy="588830"/>
          </a:xfrm>
          <a:prstGeom prst="rect">
            <a:avLst/>
          </a:prstGeom>
        </p:spPr>
      </p:pic>
      <p:pic>
        <p:nvPicPr>
          <p:cNvPr id="11" name="Picture 10">
            <a:extLst>
              <a:ext uri="{FF2B5EF4-FFF2-40B4-BE49-F238E27FC236}">
                <a16:creationId xmlns:a16="http://schemas.microsoft.com/office/drawing/2014/main" id="{E7067D89-3831-470B-85DD-A6F8AD7ACC7F}"/>
              </a:ext>
            </a:extLst>
          </p:cNvPr>
          <p:cNvPicPr/>
          <p:nvPr/>
        </p:nvPicPr>
        <p:blipFill rotWithShape="1">
          <a:blip r:embed="rId4"/>
          <a:srcRect l="1818" t="2674" r="-2"/>
          <a:stretch/>
        </p:blipFill>
        <p:spPr bwMode="auto">
          <a:xfrm>
            <a:off x="2814646" y="2736693"/>
            <a:ext cx="2986771" cy="3538688"/>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191473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64000" y="1188000"/>
            <a:ext cx="8028480" cy="548136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200" b="1" dirty="0">
                <a:solidFill>
                  <a:srgbClr val="009FE9"/>
                </a:solidFill>
              </a:rPr>
              <a:t>Concepts: Measures of Variation</a:t>
            </a:r>
            <a:r>
              <a:rPr lang="en-GB" sz="2200" b="1" dirty="0">
                <a:solidFill>
                  <a:srgbClr val="009FE9"/>
                </a:solidFill>
              </a:rPr>
              <a:t>.</a:t>
            </a:r>
            <a:endParaRPr lang="en-IE" sz="2200" b="1" dirty="0">
              <a:solidFill>
                <a:srgbClr val="009FE9"/>
              </a:solidFill>
            </a:endParaRPr>
          </a:p>
          <a:p>
            <a:pPr marL="0" indent="0">
              <a:buNone/>
            </a:pPr>
            <a:endParaRPr lang="en-IE" sz="2200" b="1" dirty="0"/>
          </a:p>
          <a:p>
            <a:pPr marL="0" indent="0">
              <a:buNone/>
            </a:pPr>
            <a:r>
              <a:rPr lang="en-IE" sz="2200" b="1" dirty="0">
                <a:cs typeface="Times New Roman" panose="02020603050405020304" pitchFamily="18" charset="0"/>
              </a:rPr>
              <a:t>What are measures of variation? </a:t>
            </a:r>
          </a:p>
          <a:p>
            <a:r>
              <a:rPr lang="en-IE" sz="2000" dirty="0">
                <a:cs typeface="Times New Roman" panose="02020603050405020304" pitchFamily="18" charset="0"/>
              </a:rPr>
              <a:t>Describe how data is spread out in a data set. </a:t>
            </a:r>
          </a:p>
          <a:p>
            <a:r>
              <a:rPr lang="en-IE" sz="2000" dirty="0">
                <a:cs typeface="Times New Roman" panose="02020603050405020304" pitchFamily="18" charset="0"/>
              </a:rPr>
              <a:t>Used in conjunction with central tendency measures to better describe the data set.</a:t>
            </a:r>
          </a:p>
          <a:p>
            <a:pPr marL="0" indent="0">
              <a:buNone/>
            </a:pPr>
            <a:endParaRPr lang="en-IE" sz="2000" b="1" dirty="0">
              <a:solidFill>
                <a:srgbClr val="00B0F0"/>
              </a:solidFill>
              <a:cs typeface="Times New Roman" panose="02020603050405020304" pitchFamily="18" charset="0"/>
            </a:endParaRPr>
          </a:p>
          <a:p>
            <a:pPr marL="0" indent="0">
              <a:buNone/>
            </a:pPr>
            <a:r>
              <a:rPr lang="en-IE" sz="2000" b="1" dirty="0">
                <a:solidFill>
                  <a:srgbClr val="009FE9"/>
                </a:solidFill>
                <a:cs typeface="Times New Roman" panose="02020603050405020304" pitchFamily="18" charset="0"/>
              </a:rPr>
              <a:t>Range </a:t>
            </a:r>
            <a:r>
              <a:rPr lang="en-IE" sz="2000" b="1" dirty="0">
                <a:solidFill>
                  <a:srgbClr val="00B0F0"/>
                </a:solidFill>
                <a:cs typeface="Times New Roman" panose="02020603050405020304" pitchFamily="18" charset="0"/>
              </a:rPr>
              <a:t> </a:t>
            </a:r>
          </a:p>
          <a:p>
            <a:r>
              <a:rPr lang="en-IE" sz="2000" dirty="0"/>
              <a:t>Maximum value - Minimum value.</a:t>
            </a:r>
          </a:p>
          <a:p>
            <a:r>
              <a:rPr lang="en-SG" sz="2000" dirty="0"/>
              <a:t>Minimum, maximum, and range are very sensitive to outliers.</a:t>
            </a:r>
          </a:p>
          <a:p>
            <a:endParaRPr lang="en-IE" sz="2000" dirty="0"/>
          </a:p>
          <a:p>
            <a:pPr marL="0" indent="0">
              <a:buNone/>
            </a:pPr>
            <a:r>
              <a:rPr lang="en-IE" sz="2000" b="1" dirty="0">
                <a:solidFill>
                  <a:srgbClr val="009FE9"/>
                </a:solidFill>
                <a:cs typeface="Times New Roman" panose="02020603050405020304" pitchFamily="18" charset="0"/>
              </a:rPr>
              <a:t>Variance  </a:t>
            </a:r>
          </a:p>
          <a:p>
            <a:pPr marL="400050" lvl="1" indent="-342900">
              <a:buFont typeface="Arial" pitchFamily="34" charset="0"/>
              <a:buChar char="•"/>
            </a:pPr>
            <a:r>
              <a:rPr lang="en-IE" sz="2000" dirty="0"/>
              <a:t>Average of the squared differences from the mean. </a:t>
            </a:r>
          </a:p>
          <a:p>
            <a:pPr marL="400050" lvl="1" indent="-342900">
              <a:buFont typeface="Arial" pitchFamily="34" charset="0"/>
              <a:buChar char="•"/>
            </a:pPr>
            <a:r>
              <a:rPr lang="en-SG" sz="2000" dirty="0"/>
              <a:t>Variance along with the mean, indicates how well the mean serves as a measure of central tendency. </a:t>
            </a:r>
          </a:p>
          <a:p>
            <a:pPr marL="400050" lvl="1" indent="-342900">
              <a:buFont typeface="Arial" pitchFamily="34" charset="0"/>
              <a:buChar char="•"/>
            </a:pPr>
            <a:r>
              <a:rPr lang="en-IE" sz="2000" dirty="0"/>
              <a:t>Zero variance = no variation from the mean.</a:t>
            </a:r>
          </a:p>
          <a:p>
            <a:pPr marL="400050" lvl="1" indent="-342900">
              <a:buFont typeface="Arial" pitchFamily="34" charset="0"/>
              <a:buChar char="•"/>
            </a:pPr>
            <a:r>
              <a:rPr lang="en-IE" sz="2000" dirty="0"/>
              <a:t>The smaller the variance, the closer each value is to the mean.</a:t>
            </a:r>
          </a:p>
          <a:p>
            <a:pPr marL="400050" lvl="1" indent="-342900">
              <a:buFont typeface="Arial" pitchFamily="34" charset="0"/>
              <a:buChar char="•"/>
            </a:pPr>
            <a:r>
              <a:rPr lang="en-IE" sz="2000" dirty="0"/>
              <a:t>The greater the variance, the more dispersed the data is from the mean. </a:t>
            </a:r>
          </a:p>
          <a:p>
            <a:pPr marL="0" indent="0">
              <a:buNone/>
            </a:pPr>
            <a:endParaRPr lang="en-IE" sz="1600" b="1" dirty="0">
              <a:solidFill>
                <a:srgbClr val="00B0F0"/>
              </a:solidFill>
              <a:cs typeface="Times New Roman" panose="02020603050405020304" pitchFamily="18" charset="0"/>
            </a:endParaRPr>
          </a:p>
          <a:p>
            <a:pPr marL="400050" lvl="1" indent="-342900">
              <a:buFont typeface="Arial" pitchFamily="34" charset="0"/>
              <a:buChar char="•"/>
            </a:pPr>
            <a:endParaRPr lang="en-IE" sz="6400" b="1" dirty="0">
              <a:solidFill>
                <a:srgbClr val="00B0F0"/>
              </a:solidFill>
              <a:cs typeface="Times New Roman" panose="02020603050405020304" pitchFamily="18" charset="0"/>
            </a:endParaRPr>
          </a:p>
          <a:p>
            <a:pPr marL="0" indent="0">
              <a:buNone/>
            </a:pPr>
            <a:endParaRPr lang="en-IE" sz="3600" b="1" dirty="0">
              <a:solidFill>
                <a:srgbClr val="00B0F0"/>
              </a:solidFill>
              <a:cs typeface="Times New Roman" panose="02020603050405020304" pitchFamily="18" charset="0"/>
            </a:endParaRPr>
          </a:p>
          <a:p>
            <a:endParaRPr lang="en-SG" sz="2900" dirty="0"/>
          </a:p>
          <a:p>
            <a:pPr marL="400050"/>
            <a:endParaRPr lang="en-IE" sz="2000" dirty="0"/>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a:buFont typeface="+mj-lt"/>
              <a:buAutoNum type="arabicPeriod"/>
            </a:pPr>
            <a:endParaRPr lang="en-IE" sz="2000" dirty="0"/>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60000"/>
            <a:ext cx="590400" cy="590400"/>
          </a:xfrm>
          <a:prstGeom prst="rect">
            <a:avLst/>
          </a:prstGeom>
          <a:noFill/>
          <a:ln>
            <a:noFill/>
          </a:ln>
        </p:spPr>
      </p:pic>
      <p:sp>
        <p:nvSpPr>
          <p:cNvPr id="2" name="Footer Placeholder 1">
            <a:extLst>
              <a:ext uri="{FF2B5EF4-FFF2-40B4-BE49-F238E27FC236}">
                <a16:creationId xmlns:a16="http://schemas.microsoft.com/office/drawing/2014/main" id="{C555132E-80F6-42A4-8C2B-534007C9B4AD}"/>
              </a:ext>
            </a:extLst>
          </p:cNvPr>
          <p:cNvSpPr>
            <a:spLocks noGrp="1"/>
          </p:cNvSpPr>
          <p:nvPr>
            <p:ph type="ftr" sz="quarter" idx="11"/>
          </p:nvPr>
        </p:nvSpPr>
        <p:spPr>
          <a:xfrm>
            <a:off x="2814646" y="6538912"/>
            <a:ext cx="3528392" cy="365125"/>
          </a:xfrm>
        </p:spPr>
        <p:txBody>
          <a:bodyPr/>
          <a:lstStyle/>
          <a:p>
            <a:r>
              <a:rPr lang="en-IE" dirty="0"/>
              <a:t>Data Analytics - Foundation 1.0 </a:t>
            </a:r>
          </a:p>
        </p:txBody>
      </p:sp>
      <p:sp>
        <p:nvSpPr>
          <p:cNvPr id="10" name="Title 1">
            <a:extLst>
              <a:ext uri="{FF2B5EF4-FFF2-40B4-BE49-F238E27FC236}">
                <a16:creationId xmlns:a16="http://schemas.microsoft.com/office/drawing/2014/main" id="{DD007ECB-B3CC-4A39-BD7C-B23C5997AA11}"/>
              </a:ext>
            </a:extLst>
          </p:cNvPr>
          <p:cNvSpPr>
            <a:spLocks noGrp="1"/>
          </p:cNvSpPr>
          <p:nvPr>
            <p:ph type="title"/>
          </p:nvPr>
        </p:nvSpPr>
        <p:spPr>
          <a:xfrm>
            <a:off x="0" y="0"/>
            <a:ext cx="9108504" cy="1143000"/>
          </a:xfrm>
        </p:spPr>
        <p:txBody>
          <a:bodyPr/>
          <a:lstStyle/>
          <a:p>
            <a:r>
              <a:rPr lang="en-IE" dirty="0"/>
              <a:t> 2 – Statistical Analysis</a:t>
            </a:r>
          </a:p>
        </p:txBody>
      </p:sp>
      <p:sp>
        <p:nvSpPr>
          <p:cNvPr id="3" name="Rectangle 2">
            <a:extLst>
              <a:ext uri="{FF2B5EF4-FFF2-40B4-BE49-F238E27FC236}">
                <a16:creationId xmlns:a16="http://schemas.microsoft.com/office/drawing/2014/main" id="{B243CC0E-115E-474F-89A4-2DE0718C48B1}"/>
              </a:ext>
            </a:extLst>
          </p:cNvPr>
          <p:cNvSpPr/>
          <p:nvPr/>
        </p:nvSpPr>
        <p:spPr>
          <a:xfrm>
            <a:off x="7596336" y="3424932"/>
            <a:ext cx="1569597" cy="338554"/>
          </a:xfrm>
          <a:prstGeom prst="rect">
            <a:avLst/>
          </a:prstGeom>
        </p:spPr>
        <p:txBody>
          <a:bodyPr wrap="square">
            <a:spAutoFit/>
          </a:bodyPr>
          <a:lstStyle/>
          <a:p>
            <a:r>
              <a:rPr lang="en-IE" sz="1600" i="1" dirty="0"/>
              <a:t>.</a:t>
            </a:r>
          </a:p>
        </p:txBody>
      </p:sp>
    </p:spTree>
    <p:extLst>
      <p:ext uri="{BB962C8B-B14F-4D97-AF65-F5344CB8AC3E}">
        <p14:creationId xmlns:p14="http://schemas.microsoft.com/office/powerpoint/2010/main" val="254363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r>
              <a:rPr lang="en-IE" dirty="0"/>
              <a:t>Programme Learning Objectives</a:t>
            </a:r>
          </a:p>
        </p:txBody>
      </p:sp>
      <p:sp>
        <p:nvSpPr>
          <p:cNvPr id="5" name="Content Placeholder 4"/>
          <p:cNvSpPr>
            <a:spLocks noGrp="1"/>
          </p:cNvSpPr>
          <p:nvPr>
            <p:ph idx="1"/>
          </p:nvPr>
        </p:nvSpPr>
        <p:spPr>
          <a:xfrm>
            <a:off x="900000" y="1152000"/>
            <a:ext cx="7701394" cy="4853135"/>
          </a:xfrm>
        </p:spPr>
        <p:txBody>
          <a:bodyPr numCol="1">
            <a:noAutofit/>
          </a:bodyPr>
          <a:lstStyle/>
          <a:p>
            <a:pPr marL="0" lvl="0" indent="0">
              <a:buNone/>
            </a:pPr>
            <a:r>
              <a:rPr lang="en-IE" sz="2200" dirty="0"/>
              <a:t>On completion of this programme, you should be able to:</a:t>
            </a:r>
          </a:p>
          <a:p>
            <a:pPr marL="0" lvl="0" indent="0">
              <a:buNone/>
            </a:pPr>
            <a:endParaRPr lang="en-US" sz="2200" dirty="0"/>
          </a:p>
          <a:p>
            <a:pPr marL="457200" lvl="0" indent="-457200">
              <a:buFont typeface="+mj-lt"/>
              <a:buAutoNum type="arabicPeriod"/>
            </a:pPr>
            <a:r>
              <a:rPr lang="en-IE" sz="2200" dirty="0"/>
              <a:t>Understand the key concepts relating to the application of Data Analytics in business.</a:t>
            </a:r>
          </a:p>
          <a:p>
            <a:pPr marL="457200" lvl="0" indent="-457200">
              <a:buFont typeface="+mj-lt"/>
              <a:buAutoNum type="arabicPeriod"/>
            </a:pPr>
            <a:r>
              <a:rPr lang="en-IE" sz="2200" dirty="0"/>
              <a:t>Understand and apply key statistical analysis concepts.</a:t>
            </a:r>
          </a:p>
          <a:p>
            <a:pPr marL="457200" lvl="0" indent="-457200">
              <a:buFont typeface="+mj-lt"/>
              <a:buAutoNum type="arabicPeriod"/>
            </a:pPr>
            <a:r>
              <a:rPr lang="en-IE" sz="2200" dirty="0"/>
              <a:t>Import data into a spreadsheet and prepare it for analysis using data cleansing and filtering techniques.</a:t>
            </a:r>
          </a:p>
          <a:p>
            <a:pPr marL="457200" lvl="0" indent="-457200">
              <a:buFont typeface="+mj-lt"/>
              <a:buAutoNum type="arabicPeriod"/>
            </a:pPr>
            <a:r>
              <a:rPr lang="en-IE" sz="2200" dirty="0"/>
              <a:t>Summarise data sets using pivot tables and pivot charts.</a:t>
            </a:r>
          </a:p>
          <a:p>
            <a:pPr marL="457200" lvl="0" indent="-457200">
              <a:buFont typeface="+mj-lt"/>
              <a:buAutoNum type="arabicPeriod"/>
            </a:pPr>
            <a:r>
              <a:rPr lang="en-IE" sz="2200" dirty="0"/>
              <a:t>Understand and apply data visualization techniques and tools.</a:t>
            </a:r>
          </a:p>
          <a:p>
            <a:pPr marL="457200" lvl="0" indent="-457200">
              <a:buFont typeface="+mj-lt"/>
              <a:buAutoNum type="arabicPeriod"/>
            </a:pPr>
            <a:r>
              <a:rPr lang="en-IE" sz="2200" dirty="0"/>
              <a:t>Create and share reports and dashboards in a data visualization tool.</a:t>
            </a:r>
            <a:r>
              <a:rPr lang="en-US" sz="2200" dirty="0"/>
              <a:t> </a:t>
            </a:r>
            <a:endParaRPr lang="en-IE" sz="2000" dirty="0"/>
          </a:p>
          <a:p>
            <a:pPr lvl="0">
              <a:buFont typeface="Wingdings" panose="05000000000000000000" pitchFamily="2" charset="2"/>
              <a:buChar char="ü"/>
            </a:pPr>
            <a:endParaRPr lang="en-IE" sz="2200" dirty="0"/>
          </a:p>
          <a:p>
            <a:pPr lvl="0">
              <a:buFont typeface="Wingdings" panose="05000000000000000000" pitchFamily="2" charset="2"/>
              <a:buChar char="ü"/>
            </a:pPr>
            <a:endParaRPr lang="en-IE" sz="2200" dirty="0"/>
          </a:p>
          <a:p>
            <a:pPr lvl="0">
              <a:buFont typeface="Wingdings" panose="05000000000000000000" pitchFamily="2" charset="2"/>
              <a:buChar char="ü"/>
            </a:pPr>
            <a:endParaRPr lang="en-IE" sz="2200" dirty="0"/>
          </a:p>
          <a:p>
            <a:pPr lvl="0">
              <a:buFont typeface="Wingdings" panose="05000000000000000000" pitchFamily="2" charset="2"/>
              <a:buChar char="ü"/>
            </a:pPr>
            <a:endParaRPr lang="en-IE" sz="2200" dirty="0"/>
          </a:p>
          <a:p>
            <a:pPr lvl="0">
              <a:buFont typeface="Wingdings" panose="05000000000000000000" pitchFamily="2" charset="2"/>
              <a:buChar char="ü"/>
            </a:pPr>
            <a:endParaRPr lang="en-IE" sz="2200" dirty="0"/>
          </a:p>
          <a:p>
            <a:pPr lvl="0">
              <a:buFont typeface="Wingdings" panose="05000000000000000000" pitchFamily="2" charset="2"/>
              <a:buChar char="ü"/>
            </a:pPr>
            <a:endParaRPr lang="en-IE" sz="2200" dirty="0"/>
          </a:p>
        </p:txBody>
      </p:sp>
      <p:pic>
        <p:nvPicPr>
          <p:cNvPr id="4" name="Graphic 3" descr="Bullseye">
            <a:extLst>
              <a:ext uri="{FF2B5EF4-FFF2-40B4-BE49-F238E27FC236}">
                <a16:creationId xmlns:a16="http://schemas.microsoft.com/office/drawing/2014/main" id="{D7A3A971-4232-4ED2-9F44-EEBF106E02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0000" y="1188000"/>
            <a:ext cx="792088" cy="792088"/>
          </a:xfrm>
          <a:prstGeom prst="rect">
            <a:avLst/>
          </a:prstGeom>
        </p:spPr>
      </p:pic>
      <p:sp>
        <p:nvSpPr>
          <p:cNvPr id="6" name="Footer Placeholder 5">
            <a:extLst>
              <a:ext uri="{FF2B5EF4-FFF2-40B4-BE49-F238E27FC236}">
                <a16:creationId xmlns:a16="http://schemas.microsoft.com/office/drawing/2014/main" id="{69A89F13-F54A-4F10-860C-92583BFA42D3}"/>
              </a:ext>
            </a:extLst>
          </p:cNvPr>
          <p:cNvSpPr>
            <a:spLocks noGrp="1"/>
          </p:cNvSpPr>
          <p:nvPr>
            <p:ph type="ftr" sz="quarter" idx="11"/>
          </p:nvPr>
        </p:nvSpPr>
        <p:spPr/>
        <p:txBody>
          <a:bodyPr/>
          <a:lstStyle/>
          <a:p>
            <a:r>
              <a:rPr lang="en-IE" dirty="0"/>
              <a:t>Data Analytics - Foundation 1.0</a:t>
            </a:r>
          </a:p>
          <a:p>
            <a:endParaRPr lang="en-IE" dirty="0"/>
          </a:p>
        </p:txBody>
      </p:sp>
    </p:spTree>
    <p:extLst>
      <p:ext uri="{BB962C8B-B14F-4D97-AF65-F5344CB8AC3E}">
        <p14:creationId xmlns:p14="http://schemas.microsoft.com/office/powerpoint/2010/main" val="1297985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64000" y="1188000"/>
            <a:ext cx="8028480" cy="5670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Measures of Variation</a:t>
            </a:r>
            <a:r>
              <a:rPr lang="en-GB" sz="2000" b="1" dirty="0">
                <a:solidFill>
                  <a:srgbClr val="009FE9"/>
                </a:solidFill>
              </a:rPr>
              <a:t>.</a:t>
            </a:r>
            <a:endParaRPr lang="en-IE" sz="2000" b="1" dirty="0">
              <a:solidFill>
                <a:srgbClr val="009FE9"/>
              </a:solidFill>
            </a:endParaRPr>
          </a:p>
          <a:p>
            <a:pPr marL="0" indent="0">
              <a:buNone/>
            </a:pPr>
            <a:endParaRPr lang="en-IE" sz="2000" b="1" dirty="0"/>
          </a:p>
          <a:p>
            <a:pPr marL="0" indent="0">
              <a:buNone/>
            </a:pPr>
            <a:r>
              <a:rPr lang="en-IE" sz="2000" b="1" dirty="0">
                <a:cs typeface="Times New Roman" panose="02020603050405020304" pitchFamily="18" charset="0"/>
              </a:rPr>
              <a:t>What are measures of variation? </a:t>
            </a:r>
          </a:p>
          <a:p>
            <a:pPr marL="0" indent="0">
              <a:buNone/>
            </a:pPr>
            <a:r>
              <a:rPr lang="en-IE" sz="2000" b="1" dirty="0">
                <a:solidFill>
                  <a:srgbClr val="009FE9"/>
                </a:solidFill>
                <a:cs typeface="Times New Roman" panose="02020603050405020304" pitchFamily="18" charset="0"/>
              </a:rPr>
              <a:t>Quartiles</a:t>
            </a:r>
          </a:p>
          <a:p>
            <a:pPr marL="400050" lvl="1" indent="-342900">
              <a:buFont typeface="Arial" pitchFamily="34" charset="0"/>
              <a:buChar char="•"/>
            </a:pPr>
            <a:r>
              <a:rPr lang="en-IE" sz="2000" dirty="0">
                <a:cs typeface="Times New Roman" panose="02020603050405020304" pitchFamily="18" charset="0"/>
              </a:rPr>
              <a:t>Values that divide the data set into quarters according to where the values fall on the number line. </a:t>
            </a:r>
          </a:p>
          <a:p>
            <a:pPr marL="400050" lvl="1" indent="-342900">
              <a:buFont typeface="Arial" pitchFamily="34" charset="0"/>
              <a:buChar char="•"/>
            </a:pPr>
            <a:r>
              <a:rPr lang="en-IE" sz="2000" dirty="0">
                <a:cs typeface="Times New Roman" panose="02020603050405020304" pitchFamily="18" charset="0"/>
              </a:rPr>
              <a:t>3 quartiles that divide a data set into quarters are:</a:t>
            </a:r>
          </a:p>
          <a:p>
            <a:pPr marL="800100" lvl="2" indent="-342900"/>
            <a:r>
              <a:rPr lang="en-IE" sz="2000" dirty="0">
                <a:cs typeface="Times New Roman" panose="02020603050405020304" pitchFamily="18" charset="0"/>
              </a:rPr>
              <a:t>The median of the lower half of the data set (25th percentile)</a:t>
            </a:r>
          </a:p>
          <a:p>
            <a:pPr marL="800100" lvl="2" indent="-342900"/>
            <a:r>
              <a:rPr lang="en-IE" sz="2000" dirty="0">
                <a:cs typeface="Times New Roman" panose="02020603050405020304" pitchFamily="18" charset="0"/>
              </a:rPr>
              <a:t>The median of the data set (50th percentile)</a:t>
            </a:r>
          </a:p>
          <a:p>
            <a:pPr marL="800100" lvl="2" indent="-342900"/>
            <a:r>
              <a:rPr lang="en-IE" sz="2000" dirty="0">
                <a:cs typeface="Times New Roman" panose="02020603050405020304" pitchFamily="18" charset="0"/>
              </a:rPr>
              <a:t>The median of the upper half of the data set (75th percentile) </a:t>
            </a:r>
          </a:p>
          <a:p>
            <a:pPr marL="400050" lvl="1" indent="-342900">
              <a:buFont typeface="Arial" pitchFamily="34" charset="0"/>
              <a:buChar char="•"/>
            </a:pPr>
            <a:endParaRPr lang="en-IE" sz="2000" b="1" dirty="0">
              <a:solidFill>
                <a:srgbClr val="00B0F0"/>
              </a:solidFill>
              <a:cs typeface="Times New Roman" panose="02020603050405020304" pitchFamily="18" charset="0"/>
            </a:endParaRPr>
          </a:p>
          <a:p>
            <a:pPr marL="0" indent="0">
              <a:buNone/>
            </a:pPr>
            <a:endParaRPr lang="en-IE" sz="3600" b="1" dirty="0">
              <a:solidFill>
                <a:srgbClr val="00B0F0"/>
              </a:solidFill>
              <a:cs typeface="Times New Roman" panose="02020603050405020304" pitchFamily="18" charset="0"/>
            </a:endParaRPr>
          </a:p>
          <a:p>
            <a:endParaRPr lang="en-SG" sz="2900" dirty="0"/>
          </a:p>
          <a:p>
            <a:pPr marL="400050"/>
            <a:endParaRPr lang="en-IE" sz="2000" dirty="0"/>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a:buFont typeface="+mj-lt"/>
              <a:buAutoNum type="arabicPeriod"/>
            </a:pPr>
            <a:endParaRPr lang="en-IE" sz="2000" dirty="0"/>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60000"/>
            <a:ext cx="590400" cy="590400"/>
          </a:xfrm>
          <a:prstGeom prst="rect">
            <a:avLst/>
          </a:prstGeom>
          <a:noFill/>
          <a:ln>
            <a:noFill/>
          </a:ln>
        </p:spPr>
      </p:pic>
      <p:sp>
        <p:nvSpPr>
          <p:cNvPr id="2" name="Footer Placeholder 1">
            <a:extLst>
              <a:ext uri="{FF2B5EF4-FFF2-40B4-BE49-F238E27FC236}">
                <a16:creationId xmlns:a16="http://schemas.microsoft.com/office/drawing/2014/main" id="{C555132E-80F6-42A4-8C2B-534007C9B4AD}"/>
              </a:ext>
            </a:extLst>
          </p:cNvPr>
          <p:cNvSpPr>
            <a:spLocks noGrp="1"/>
          </p:cNvSpPr>
          <p:nvPr>
            <p:ph type="ftr" sz="quarter" idx="11"/>
          </p:nvPr>
        </p:nvSpPr>
        <p:spPr>
          <a:xfrm>
            <a:off x="2814646" y="6538912"/>
            <a:ext cx="3528392" cy="365125"/>
          </a:xfrm>
        </p:spPr>
        <p:txBody>
          <a:bodyPr/>
          <a:lstStyle/>
          <a:p>
            <a:r>
              <a:rPr lang="en-IE" dirty="0"/>
              <a:t>Data Analytics - Foundation 1.0 </a:t>
            </a:r>
          </a:p>
        </p:txBody>
      </p:sp>
      <p:sp>
        <p:nvSpPr>
          <p:cNvPr id="10" name="Title 1">
            <a:extLst>
              <a:ext uri="{FF2B5EF4-FFF2-40B4-BE49-F238E27FC236}">
                <a16:creationId xmlns:a16="http://schemas.microsoft.com/office/drawing/2014/main" id="{DD007ECB-B3CC-4A39-BD7C-B23C5997AA11}"/>
              </a:ext>
            </a:extLst>
          </p:cNvPr>
          <p:cNvSpPr>
            <a:spLocks noGrp="1"/>
          </p:cNvSpPr>
          <p:nvPr>
            <p:ph type="title"/>
          </p:nvPr>
        </p:nvSpPr>
        <p:spPr>
          <a:xfrm>
            <a:off x="0" y="0"/>
            <a:ext cx="9108504" cy="1143000"/>
          </a:xfrm>
        </p:spPr>
        <p:txBody>
          <a:bodyPr/>
          <a:lstStyle/>
          <a:p>
            <a:r>
              <a:rPr lang="en-IE" dirty="0"/>
              <a:t> 2 – Statistical Analysis</a:t>
            </a:r>
          </a:p>
        </p:txBody>
      </p:sp>
      <p:sp>
        <p:nvSpPr>
          <p:cNvPr id="3" name="Rectangle 2">
            <a:extLst>
              <a:ext uri="{FF2B5EF4-FFF2-40B4-BE49-F238E27FC236}">
                <a16:creationId xmlns:a16="http://schemas.microsoft.com/office/drawing/2014/main" id="{B243CC0E-115E-474F-89A4-2DE0718C48B1}"/>
              </a:ext>
            </a:extLst>
          </p:cNvPr>
          <p:cNvSpPr/>
          <p:nvPr/>
        </p:nvSpPr>
        <p:spPr>
          <a:xfrm>
            <a:off x="7596336" y="3424932"/>
            <a:ext cx="1569597" cy="338554"/>
          </a:xfrm>
          <a:prstGeom prst="rect">
            <a:avLst/>
          </a:prstGeom>
        </p:spPr>
        <p:txBody>
          <a:bodyPr wrap="square">
            <a:spAutoFit/>
          </a:bodyPr>
          <a:lstStyle/>
          <a:p>
            <a:r>
              <a:rPr lang="en-IE" sz="1600" i="1" dirty="0"/>
              <a:t>.</a:t>
            </a:r>
          </a:p>
        </p:txBody>
      </p:sp>
      <p:pic>
        <p:nvPicPr>
          <p:cNvPr id="11" name="Picture 10">
            <a:extLst>
              <a:ext uri="{FF2B5EF4-FFF2-40B4-BE49-F238E27FC236}">
                <a16:creationId xmlns:a16="http://schemas.microsoft.com/office/drawing/2014/main" id="{EFD3931A-4720-426C-85EB-9C32E08864C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911621" y="5134525"/>
            <a:ext cx="5232379" cy="1282617"/>
          </a:xfrm>
          <a:prstGeom prst="rect">
            <a:avLst/>
          </a:prstGeom>
          <a:noFill/>
          <a:ln>
            <a:noFill/>
          </a:ln>
        </p:spPr>
      </p:pic>
      <p:graphicFrame>
        <p:nvGraphicFramePr>
          <p:cNvPr id="8" name="Table 7">
            <a:extLst>
              <a:ext uri="{FF2B5EF4-FFF2-40B4-BE49-F238E27FC236}">
                <a16:creationId xmlns:a16="http://schemas.microsoft.com/office/drawing/2014/main" id="{1DC0EC07-943B-426B-8DA2-862C8E655C21}"/>
              </a:ext>
            </a:extLst>
          </p:cNvPr>
          <p:cNvGraphicFramePr>
            <a:graphicFrameLocks noGrp="1"/>
          </p:cNvGraphicFramePr>
          <p:nvPr>
            <p:extLst>
              <p:ext uri="{D42A27DB-BD31-4B8C-83A1-F6EECF244321}">
                <p14:modId xmlns:p14="http://schemas.microsoft.com/office/powerpoint/2010/main" val="1490959010"/>
              </p:ext>
            </p:extLst>
          </p:nvPr>
        </p:nvGraphicFramePr>
        <p:xfrm>
          <a:off x="35496" y="5017060"/>
          <a:ext cx="3894793" cy="1400083"/>
        </p:xfrm>
        <a:graphic>
          <a:graphicData uri="http://schemas.openxmlformats.org/drawingml/2006/table">
            <a:tbl>
              <a:tblPr firstRow="1" firstCol="1" bandRow="1">
                <a:tableStyleId>{5C22544A-7EE6-4342-B048-85BDC9FD1C3A}</a:tableStyleId>
              </a:tblPr>
              <a:tblGrid>
                <a:gridCol w="2014778">
                  <a:extLst>
                    <a:ext uri="{9D8B030D-6E8A-4147-A177-3AD203B41FA5}">
                      <a16:colId xmlns:a16="http://schemas.microsoft.com/office/drawing/2014/main" val="3770060170"/>
                    </a:ext>
                  </a:extLst>
                </a:gridCol>
                <a:gridCol w="1880015">
                  <a:extLst>
                    <a:ext uri="{9D8B030D-6E8A-4147-A177-3AD203B41FA5}">
                      <a16:colId xmlns:a16="http://schemas.microsoft.com/office/drawing/2014/main" val="1885742380"/>
                    </a:ext>
                  </a:extLst>
                </a:gridCol>
              </a:tblGrid>
              <a:tr h="276220">
                <a:tc>
                  <a:txBody>
                    <a:bodyPr/>
                    <a:lstStyle/>
                    <a:p>
                      <a:pPr algn="ctr">
                        <a:lnSpc>
                          <a:spcPct val="115000"/>
                        </a:lnSpc>
                        <a:spcAft>
                          <a:spcPts val="0"/>
                        </a:spcAft>
                      </a:pPr>
                      <a:r>
                        <a:rPr lang="en-SG" sz="1400" dirty="0">
                          <a:effectLst/>
                        </a:rPr>
                        <a:t>Quartile Position</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Formula</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9656587"/>
                  </a:ext>
                </a:extLst>
              </a:tr>
              <a:tr h="276220">
                <a:tc>
                  <a:txBody>
                    <a:bodyPr/>
                    <a:lstStyle/>
                    <a:p>
                      <a:pPr>
                        <a:lnSpc>
                          <a:spcPct val="115000"/>
                        </a:lnSpc>
                        <a:spcAft>
                          <a:spcPts val="0"/>
                        </a:spcAft>
                      </a:pPr>
                      <a:r>
                        <a:rPr lang="en-SG" sz="1400" dirty="0">
                          <a:effectLst/>
                        </a:rPr>
                        <a:t>First, Q</a:t>
                      </a:r>
                      <a:r>
                        <a:rPr lang="en-SG" sz="1400" baseline="-25000" dirty="0">
                          <a:effectLst/>
                        </a:rPr>
                        <a:t>1</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(n + 1) / 4</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8501989"/>
                  </a:ext>
                </a:extLst>
              </a:tr>
              <a:tr h="571423">
                <a:tc>
                  <a:txBody>
                    <a:bodyPr/>
                    <a:lstStyle/>
                    <a:p>
                      <a:pPr>
                        <a:lnSpc>
                          <a:spcPct val="115000"/>
                        </a:lnSpc>
                        <a:spcAft>
                          <a:spcPts val="0"/>
                        </a:spcAft>
                      </a:pPr>
                      <a:r>
                        <a:rPr lang="en-SG" sz="1400" dirty="0">
                          <a:effectLst/>
                        </a:rPr>
                        <a:t>Second, Q</a:t>
                      </a:r>
                      <a:r>
                        <a:rPr lang="en-SG" sz="1400" baseline="-25000" dirty="0">
                          <a:effectLst/>
                        </a:rPr>
                        <a:t>2 </a:t>
                      </a:r>
                      <a:r>
                        <a:rPr lang="en-SG" sz="1400" dirty="0">
                          <a:effectLst/>
                        </a:rPr>
                        <a:t>(also known as the median)</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(n + 1) / 2</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6854842"/>
                  </a:ext>
                </a:extLst>
              </a:tr>
              <a:tr h="276220">
                <a:tc>
                  <a:txBody>
                    <a:bodyPr/>
                    <a:lstStyle/>
                    <a:p>
                      <a:pPr>
                        <a:lnSpc>
                          <a:spcPct val="115000"/>
                        </a:lnSpc>
                        <a:spcAft>
                          <a:spcPts val="0"/>
                        </a:spcAft>
                      </a:pPr>
                      <a:r>
                        <a:rPr lang="en-SG" sz="1400" dirty="0">
                          <a:effectLst/>
                        </a:rPr>
                        <a:t>Third, Q</a:t>
                      </a:r>
                      <a:r>
                        <a:rPr lang="en-SG" sz="1400" baseline="-25000" dirty="0">
                          <a:effectLst/>
                        </a:rPr>
                        <a:t>3</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400" dirty="0">
                          <a:effectLst/>
                        </a:rPr>
                        <a:t>3 (n + 1) / 4</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0824013"/>
                  </a:ext>
                </a:extLst>
              </a:tr>
            </a:tbl>
          </a:graphicData>
        </a:graphic>
      </p:graphicFrame>
    </p:spTree>
    <p:extLst>
      <p:ext uri="{BB962C8B-B14F-4D97-AF65-F5344CB8AC3E}">
        <p14:creationId xmlns:p14="http://schemas.microsoft.com/office/powerpoint/2010/main" val="914752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C24D0790-ADA6-4BEA-AEB2-3C6518A75131}"/>
              </a:ext>
            </a:extLst>
          </p:cNvPr>
          <p:cNvSpPr txBox="1">
            <a:spLocks/>
          </p:cNvSpPr>
          <p:nvPr/>
        </p:nvSpPr>
        <p:spPr>
          <a:xfrm>
            <a:off x="864000" y="1188000"/>
            <a:ext cx="7762528"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Measures of Variation</a:t>
            </a:r>
            <a:r>
              <a:rPr lang="en-GB" sz="2000" b="1" dirty="0">
                <a:solidFill>
                  <a:srgbClr val="009FE9"/>
                </a:solidFill>
              </a:rPr>
              <a:t>.</a:t>
            </a:r>
            <a:endParaRPr lang="en-IE" sz="2000" b="1" dirty="0">
              <a:solidFill>
                <a:srgbClr val="009FE9"/>
              </a:solidFill>
            </a:endParaRPr>
          </a:p>
          <a:p>
            <a:pPr marL="0" indent="0">
              <a:buNone/>
            </a:pPr>
            <a:endParaRPr lang="en-IE" sz="2000" b="1" dirty="0"/>
          </a:p>
          <a:p>
            <a:pPr marL="0" lvl="0" indent="0" eaLnBrk="0" fontAlgn="base" hangingPunct="0">
              <a:spcBef>
                <a:spcPct val="0"/>
              </a:spcBef>
              <a:spcAft>
                <a:spcPct val="0"/>
              </a:spcAft>
              <a:buNone/>
            </a:pPr>
            <a:r>
              <a:rPr lang="en-IE" sz="2000" b="1" dirty="0">
                <a:ea typeface="Calibri" panose="020F0502020204030204" pitchFamily="34" charset="0"/>
                <a:cs typeface="Times New Roman" panose="02020603050405020304" pitchFamily="18" charset="0"/>
              </a:rPr>
              <a:t>Case Example: </a:t>
            </a:r>
            <a:r>
              <a:rPr lang="en-IE" altLang="en-US" sz="2000" b="1" dirty="0">
                <a:ea typeface="Calibri" panose="020F0502020204030204" pitchFamily="34" charset="0"/>
              </a:rPr>
              <a:t>Why measure the variation of a data set? </a:t>
            </a:r>
            <a:endParaRPr lang="en-IE" sz="2000" b="1"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lvl="0"/>
            <a:endParaRPr lang="en-IE" dirty="0"/>
          </a:p>
          <a:p>
            <a:pPr>
              <a:buFont typeface="+mj-lt"/>
              <a:buAutoNum type="arabicPeriod"/>
            </a:pPr>
            <a:endParaRPr lang="en-IE" sz="2000" dirty="0"/>
          </a:p>
        </p:txBody>
      </p:sp>
      <p:grpSp>
        <p:nvGrpSpPr>
          <p:cNvPr id="16" name="Group 15">
            <a:extLst>
              <a:ext uri="{FF2B5EF4-FFF2-40B4-BE49-F238E27FC236}">
                <a16:creationId xmlns:a16="http://schemas.microsoft.com/office/drawing/2014/main" id="{532CF56E-3397-4AC7-861F-3D739C033DE9}"/>
              </a:ext>
            </a:extLst>
          </p:cNvPr>
          <p:cNvGrpSpPr/>
          <p:nvPr/>
        </p:nvGrpSpPr>
        <p:grpSpPr>
          <a:xfrm>
            <a:off x="252000" y="1143000"/>
            <a:ext cx="596091" cy="773832"/>
            <a:chOff x="0" y="3729"/>
            <a:chExt cx="342900" cy="386796"/>
          </a:xfrm>
        </p:grpSpPr>
        <p:sp>
          <p:nvSpPr>
            <p:cNvPr id="17" name="Rectangle: Rounded Corners 16">
              <a:extLst>
                <a:ext uri="{FF2B5EF4-FFF2-40B4-BE49-F238E27FC236}">
                  <a16:creationId xmlns:a16="http://schemas.microsoft.com/office/drawing/2014/main" id="{F85FD50E-5845-4141-A452-453AD248A5E5}"/>
                </a:ext>
              </a:extLst>
            </p:cNvPr>
            <p:cNvSpPr/>
            <p:nvPr/>
          </p:nvSpPr>
          <p:spPr>
            <a:xfrm>
              <a:off x="0" y="66675"/>
              <a:ext cx="342900" cy="3238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dirty="0"/>
            </a:p>
          </p:txBody>
        </p:sp>
        <p:pic>
          <p:nvPicPr>
            <p:cNvPr id="18" name="Graphic 218" descr="Diploma">
              <a:extLst>
                <a:ext uri="{FF2B5EF4-FFF2-40B4-BE49-F238E27FC236}">
                  <a16:creationId xmlns:a16="http://schemas.microsoft.com/office/drawing/2014/main" id="{4C513D55-8E12-4B47-8A1D-A620BF203A5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31291" y="3729"/>
              <a:ext cx="281763" cy="386796"/>
            </a:xfrm>
            <a:prstGeom prst="roundRect">
              <a:avLst/>
            </a:prstGeom>
          </p:spPr>
        </p:pic>
      </p:grpSp>
      <p:sp>
        <p:nvSpPr>
          <p:cNvPr id="14" name="Title 1">
            <a:extLst>
              <a:ext uri="{FF2B5EF4-FFF2-40B4-BE49-F238E27FC236}">
                <a16:creationId xmlns:a16="http://schemas.microsoft.com/office/drawing/2014/main" id="{02336DDA-B383-4878-A4E3-72016C4E21CF}"/>
              </a:ext>
            </a:extLst>
          </p:cNvPr>
          <p:cNvSpPr>
            <a:spLocks noGrp="1"/>
          </p:cNvSpPr>
          <p:nvPr>
            <p:ph type="title"/>
          </p:nvPr>
        </p:nvSpPr>
        <p:spPr>
          <a:xfrm>
            <a:off x="0" y="0"/>
            <a:ext cx="9108504" cy="1143000"/>
          </a:xfrm>
        </p:spPr>
        <p:txBody>
          <a:bodyPr/>
          <a:lstStyle/>
          <a:p>
            <a:r>
              <a:rPr lang="en-IE" dirty="0"/>
              <a:t> 2 – Statistical Analysis</a:t>
            </a:r>
          </a:p>
        </p:txBody>
      </p:sp>
      <p:sp>
        <p:nvSpPr>
          <p:cNvPr id="3" name="Footer Placeholder 2">
            <a:extLst>
              <a:ext uri="{FF2B5EF4-FFF2-40B4-BE49-F238E27FC236}">
                <a16:creationId xmlns:a16="http://schemas.microsoft.com/office/drawing/2014/main" id="{54860095-F553-4833-99A7-A13DFEFC6805}"/>
              </a:ext>
            </a:extLst>
          </p:cNvPr>
          <p:cNvSpPr>
            <a:spLocks noGrp="1"/>
          </p:cNvSpPr>
          <p:nvPr>
            <p:ph type="ftr" sz="quarter" idx="11"/>
          </p:nvPr>
        </p:nvSpPr>
        <p:spPr/>
        <p:txBody>
          <a:bodyPr/>
          <a:lstStyle/>
          <a:p>
            <a:r>
              <a:rPr lang="en-IE" dirty="0"/>
              <a:t>Data Analytics - Foundation 1.0</a:t>
            </a:r>
          </a:p>
          <a:p>
            <a:endParaRPr lang="en-IE" dirty="0"/>
          </a:p>
        </p:txBody>
      </p:sp>
      <p:graphicFrame>
        <p:nvGraphicFramePr>
          <p:cNvPr id="11" name="Table 10">
            <a:extLst>
              <a:ext uri="{FF2B5EF4-FFF2-40B4-BE49-F238E27FC236}">
                <a16:creationId xmlns:a16="http://schemas.microsoft.com/office/drawing/2014/main" id="{E5483467-82E9-4B97-8D33-0DC2806DEF67}"/>
              </a:ext>
            </a:extLst>
          </p:cNvPr>
          <p:cNvGraphicFramePr>
            <a:graphicFrameLocks noGrp="1"/>
          </p:cNvGraphicFramePr>
          <p:nvPr>
            <p:extLst>
              <p:ext uri="{D42A27DB-BD31-4B8C-83A1-F6EECF244321}">
                <p14:modId xmlns:p14="http://schemas.microsoft.com/office/powerpoint/2010/main" val="933379650"/>
              </p:ext>
            </p:extLst>
          </p:nvPr>
        </p:nvGraphicFramePr>
        <p:xfrm>
          <a:off x="517472" y="2338026"/>
          <a:ext cx="8057576" cy="4259326"/>
        </p:xfrm>
        <a:graphic>
          <a:graphicData uri="http://schemas.openxmlformats.org/drawingml/2006/table">
            <a:tbl>
              <a:tblPr>
                <a:tableStyleId>{5C22544A-7EE6-4342-B048-85BDC9FD1C3A}</a:tableStyleId>
              </a:tblPr>
              <a:tblGrid>
                <a:gridCol w="1418691">
                  <a:extLst>
                    <a:ext uri="{9D8B030D-6E8A-4147-A177-3AD203B41FA5}">
                      <a16:colId xmlns:a16="http://schemas.microsoft.com/office/drawing/2014/main" val="211948144"/>
                    </a:ext>
                  </a:extLst>
                </a:gridCol>
                <a:gridCol w="2610096">
                  <a:extLst>
                    <a:ext uri="{9D8B030D-6E8A-4147-A177-3AD203B41FA5}">
                      <a16:colId xmlns:a16="http://schemas.microsoft.com/office/drawing/2014/main" val="3849124313"/>
                    </a:ext>
                  </a:extLst>
                </a:gridCol>
                <a:gridCol w="1504107">
                  <a:extLst>
                    <a:ext uri="{9D8B030D-6E8A-4147-A177-3AD203B41FA5}">
                      <a16:colId xmlns:a16="http://schemas.microsoft.com/office/drawing/2014/main" val="716753066"/>
                    </a:ext>
                  </a:extLst>
                </a:gridCol>
                <a:gridCol w="2524682">
                  <a:extLst>
                    <a:ext uri="{9D8B030D-6E8A-4147-A177-3AD203B41FA5}">
                      <a16:colId xmlns:a16="http://schemas.microsoft.com/office/drawing/2014/main" val="3094092186"/>
                    </a:ext>
                  </a:extLst>
                </a:gridCol>
              </a:tblGrid>
              <a:tr h="204344">
                <a:tc gridSpan="2">
                  <a:txBody>
                    <a:bodyPr/>
                    <a:lstStyle/>
                    <a:p>
                      <a:pPr algn="ctr">
                        <a:lnSpc>
                          <a:spcPct val="115000"/>
                        </a:lnSpc>
                        <a:spcAft>
                          <a:spcPts val="0"/>
                        </a:spcAft>
                      </a:pPr>
                      <a:r>
                        <a:rPr lang="en-SG" sz="1400" b="1" dirty="0">
                          <a:effectLst/>
                        </a:rPr>
                        <a:t>Sample Data Set 1 – Store A Sales</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955" marR="57955" marT="0" marB="0"/>
                </a:tc>
                <a:tc hMerge="1">
                  <a:txBody>
                    <a:bodyPr/>
                    <a:lstStyle/>
                    <a:p>
                      <a:endParaRPr lang="en-GB"/>
                    </a:p>
                  </a:txBody>
                  <a:tcPr/>
                </a:tc>
                <a:tc gridSpan="2">
                  <a:txBody>
                    <a:bodyPr/>
                    <a:lstStyle/>
                    <a:p>
                      <a:pPr algn="ctr">
                        <a:lnSpc>
                          <a:spcPct val="115000"/>
                        </a:lnSpc>
                        <a:spcAft>
                          <a:spcPts val="0"/>
                        </a:spcAft>
                      </a:pPr>
                      <a:r>
                        <a:rPr lang="en-SG" sz="1400" b="1" dirty="0">
                          <a:effectLst/>
                        </a:rPr>
                        <a:t>Sample Data Set 2 – Store B Sales</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955" marR="57955" marT="0" marB="0"/>
                </a:tc>
                <a:tc hMerge="1">
                  <a:txBody>
                    <a:bodyPr/>
                    <a:lstStyle/>
                    <a:p>
                      <a:endParaRPr lang="en-GB"/>
                    </a:p>
                  </a:txBody>
                  <a:tcPr/>
                </a:tc>
                <a:extLst>
                  <a:ext uri="{0D108BD9-81ED-4DB2-BD59-A6C34878D82A}">
                    <a16:rowId xmlns:a16="http://schemas.microsoft.com/office/drawing/2014/main" val="1732985203"/>
                  </a:ext>
                </a:extLst>
              </a:tr>
              <a:tr h="204344">
                <a:tc>
                  <a:txBody>
                    <a:bodyPr/>
                    <a:lstStyle/>
                    <a:p>
                      <a:pPr algn="ctr">
                        <a:lnSpc>
                          <a:spcPct val="115000"/>
                        </a:lnSpc>
                        <a:spcAft>
                          <a:spcPts val="0"/>
                        </a:spcAft>
                      </a:pPr>
                      <a:r>
                        <a:rPr lang="en-SG" sz="1400" dirty="0">
                          <a:effectLst/>
                        </a:rPr>
                        <a:t>20 000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955" marR="57955" marT="0" marB="0"/>
                </a:tc>
                <a:tc rowSpan="9">
                  <a:txBody>
                    <a:bodyPr/>
                    <a:lstStyle/>
                    <a:p>
                      <a:pPr>
                        <a:lnSpc>
                          <a:spcPct val="115000"/>
                        </a:lnSpc>
                        <a:spcAft>
                          <a:spcPts val="0"/>
                        </a:spcAft>
                        <a:tabLst>
                          <a:tab pos="562610" algn="l"/>
                        </a:tabLst>
                      </a:pPr>
                      <a:r>
                        <a:rPr lang="en-SG" sz="1400" dirty="0">
                          <a:effectLst/>
                        </a:rPr>
                        <a:t>Mean	= 160 000 / 8</a:t>
                      </a:r>
                      <a:endParaRPr lang="en-GB" sz="1400" dirty="0">
                        <a:effectLst/>
                      </a:endParaRPr>
                    </a:p>
                    <a:p>
                      <a:pPr>
                        <a:lnSpc>
                          <a:spcPct val="115000"/>
                        </a:lnSpc>
                        <a:spcAft>
                          <a:spcPts val="0"/>
                        </a:spcAft>
                        <a:tabLst>
                          <a:tab pos="562610" algn="l"/>
                        </a:tabLst>
                      </a:pPr>
                      <a:r>
                        <a:rPr lang="en-SG" sz="1400" dirty="0">
                          <a:effectLst/>
                        </a:rPr>
                        <a:t>	= </a:t>
                      </a:r>
                      <a:r>
                        <a:rPr lang="en-SG" sz="1400" u="dbl" dirty="0">
                          <a:effectLst/>
                        </a:rPr>
                        <a:t>20 000</a:t>
                      </a:r>
                      <a:endParaRPr lang="en-GB" sz="1400" dirty="0">
                        <a:effectLst/>
                      </a:endParaRPr>
                    </a:p>
                    <a:p>
                      <a:pPr>
                        <a:lnSpc>
                          <a:spcPct val="115000"/>
                        </a:lnSpc>
                        <a:spcAft>
                          <a:spcPts val="0"/>
                        </a:spcAft>
                        <a:tabLst>
                          <a:tab pos="562610" algn="l"/>
                        </a:tabLst>
                      </a:pPr>
                      <a:r>
                        <a:rPr lang="en-SG" sz="1400" dirty="0">
                          <a:effectLst/>
                        </a:rPr>
                        <a:t> </a:t>
                      </a:r>
                      <a:endParaRPr lang="en-GB" sz="1400" dirty="0">
                        <a:effectLst/>
                      </a:endParaRPr>
                    </a:p>
                    <a:p>
                      <a:pPr>
                        <a:lnSpc>
                          <a:spcPct val="115000"/>
                        </a:lnSpc>
                        <a:spcAft>
                          <a:spcPts val="0"/>
                        </a:spcAft>
                        <a:tabLst>
                          <a:tab pos="562610" algn="l"/>
                        </a:tabLst>
                      </a:pPr>
                      <a:r>
                        <a:rPr lang="en-SG" sz="1400" dirty="0">
                          <a:effectLst/>
                        </a:rPr>
                        <a:t>Median = </a:t>
                      </a:r>
                      <a:r>
                        <a:rPr lang="en-SG" sz="1400" u="dbl" dirty="0">
                          <a:effectLst/>
                        </a:rPr>
                        <a:t>20 000</a:t>
                      </a:r>
                      <a:endParaRPr lang="en-GB" sz="1400" dirty="0">
                        <a:effectLst/>
                      </a:endParaRPr>
                    </a:p>
                    <a:p>
                      <a:pPr>
                        <a:lnSpc>
                          <a:spcPct val="115000"/>
                        </a:lnSpc>
                        <a:spcAft>
                          <a:spcPts val="0"/>
                        </a:spcAft>
                        <a:tabLst>
                          <a:tab pos="562610" algn="l"/>
                        </a:tabLst>
                      </a:pPr>
                      <a:r>
                        <a:rPr lang="en-SG" sz="1400" dirty="0">
                          <a:effectLst/>
                        </a:rPr>
                        <a:t> </a:t>
                      </a:r>
                      <a:endParaRPr lang="en-GB" sz="1400" dirty="0">
                        <a:effectLst/>
                      </a:endParaRPr>
                    </a:p>
                    <a:p>
                      <a:pPr>
                        <a:lnSpc>
                          <a:spcPct val="115000"/>
                        </a:lnSpc>
                        <a:spcAft>
                          <a:spcPts val="0"/>
                        </a:spcAft>
                        <a:tabLst>
                          <a:tab pos="562610" algn="l"/>
                        </a:tabLst>
                      </a:pPr>
                      <a:r>
                        <a:rPr lang="en-SG" sz="1400" dirty="0">
                          <a:effectLst/>
                        </a:rPr>
                        <a:t>Mode	= </a:t>
                      </a:r>
                      <a:r>
                        <a:rPr lang="en-SG" sz="1400" u="dbl" dirty="0">
                          <a:effectLst/>
                        </a:rPr>
                        <a:t>20 000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955" marR="57955" marT="0" marB="0" anchor="ctr"/>
                </a:tc>
                <a:tc>
                  <a:txBody>
                    <a:bodyPr/>
                    <a:lstStyle/>
                    <a:p>
                      <a:pPr algn="ctr">
                        <a:lnSpc>
                          <a:spcPct val="115000"/>
                        </a:lnSpc>
                        <a:spcAft>
                          <a:spcPts val="0"/>
                        </a:spcAft>
                      </a:pPr>
                      <a:r>
                        <a:rPr lang="en-SG" sz="1400" dirty="0">
                          <a:effectLst/>
                        </a:rPr>
                        <a:t>20 000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955" marR="57955" marT="0" marB="0"/>
                </a:tc>
                <a:tc rowSpan="9">
                  <a:txBody>
                    <a:bodyPr/>
                    <a:lstStyle/>
                    <a:p>
                      <a:pPr>
                        <a:lnSpc>
                          <a:spcPct val="115000"/>
                        </a:lnSpc>
                        <a:spcAft>
                          <a:spcPts val="0"/>
                        </a:spcAft>
                        <a:tabLst>
                          <a:tab pos="562610" algn="l"/>
                        </a:tabLst>
                      </a:pPr>
                      <a:r>
                        <a:rPr lang="en-SG" sz="1400" dirty="0">
                          <a:effectLst/>
                        </a:rPr>
                        <a:t>Mean	= 160 000 / 8</a:t>
                      </a:r>
                      <a:endParaRPr lang="en-GB" sz="1400" dirty="0">
                        <a:effectLst/>
                      </a:endParaRPr>
                    </a:p>
                    <a:p>
                      <a:pPr>
                        <a:lnSpc>
                          <a:spcPct val="115000"/>
                        </a:lnSpc>
                        <a:spcAft>
                          <a:spcPts val="0"/>
                        </a:spcAft>
                        <a:tabLst>
                          <a:tab pos="562610" algn="l"/>
                        </a:tabLst>
                      </a:pPr>
                      <a:r>
                        <a:rPr lang="en-SG" sz="1400" dirty="0">
                          <a:effectLst/>
                        </a:rPr>
                        <a:t>	= </a:t>
                      </a:r>
                      <a:r>
                        <a:rPr lang="en-SG" sz="1400" u="dbl" dirty="0">
                          <a:effectLst/>
                        </a:rPr>
                        <a:t>20 000</a:t>
                      </a:r>
                      <a:endParaRPr lang="en-GB" sz="1400" dirty="0">
                        <a:effectLst/>
                      </a:endParaRPr>
                    </a:p>
                    <a:p>
                      <a:pPr>
                        <a:lnSpc>
                          <a:spcPct val="115000"/>
                        </a:lnSpc>
                        <a:spcAft>
                          <a:spcPts val="0"/>
                        </a:spcAft>
                        <a:tabLst>
                          <a:tab pos="562610" algn="l"/>
                        </a:tabLst>
                      </a:pPr>
                      <a:r>
                        <a:rPr lang="en-SG" sz="1400" dirty="0">
                          <a:effectLst/>
                        </a:rPr>
                        <a:t> </a:t>
                      </a:r>
                      <a:endParaRPr lang="en-GB" sz="1400" dirty="0">
                        <a:effectLst/>
                      </a:endParaRPr>
                    </a:p>
                    <a:p>
                      <a:pPr>
                        <a:lnSpc>
                          <a:spcPct val="115000"/>
                        </a:lnSpc>
                        <a:spcAft>
                          <a:spcPts val="0"/>
                        </a:spcAft>
                        <a:tabLst>
                          <a:tab pos="562610" algn="l"/>
                        </a:tabLst>
                      </a:pPr>
                      <a:r>
                        <a:rPr lang="en-SG" sz="1400" dirty="0">
                          <a:effectLst/>
                        </a:rPr>
                        <a:t>Median= </a:t>
                      </a:r>
                      <a:r>
                        <a:rPr lang="en-SG" sz="1400" u="dbl" dirty="0">
                          <a:effectLst/>
                        </a:rPr>
                        <a:t>20 000</a:t>
                      </a:r>
                      <a:endParaRPr lang="en-GB" sz="1400" dirty="0">
                        <a:effectLst/>
                      </a:endParaRPr>
                    </a:p>
                    <a:p>
                      <a:pPr>
                        <a:lnSpc>
                          <a:spcPct val="115000"/>
                        </a:lnSpc>
                        <a:spcAft>
                          <a:spcPts val="0"/>
                        </a:spcAft>
                        <a:tabLst>
                          <a:tab pos="562610" algn="l"/>
                        </a:tabLst>
                      </a:pPr>
                      <a:r>
                        <a:rPr lang="en-SG" sz="1400" dirty="0">
                          <a:effectLst/>
                        </a:rPr>
                        <a:t> </a:t>
                      </a:r>
                      <a:endParaRPr lang="en-GB" sz="1400" dirty="0">
                        <a:effectLst/>
                      </a:endParaRPr>
                    </a:p>
                    <a:p>
                      <a:pPr>
                        <a:lnSpc>
                          <a:spcPct val="115000"/>
                        </a:lnSpc>
                        <a:spcAft>
                          <a:spcPts val="0"/>
                        </a:spcAft>
                        <a:tabLst>
                          <a:tab pos="562610" algn="l"/>
                        </a:tabLst>
                      </a:pPr>
                      <a:r>
                        <a:rPr lang="en-SG" sz="1400" dirty="0">
                          <a:effectLst/>
                        </a:rPr>
                        <a:t>Mode	= </a:t>
                      </a:r>
                      <a:r>
                        <a:rPr lang="en-SG" sz="1400" u="dbl" dirty="0">
                          <a:effectLst/>
                        </a:rPr>
                        <a:t>20 000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955" marR="57955" marT="0" marB="0" anchor="ctr"/>
                </a:tc>
                <a:extLst>
                  <a:ext uri="{0D108BD9-81ED-4DB2-BD59-A6C34878D82A}">
                    <a16:rowId xmlns:a16="http://schemas.microsoft.com/office/drawing/2014/main" val="4096421827"/>
                  </a:ext>
                </a:extLst>
              </a:tr>
              <a:tr h="204344">
                <a:tc>
                  <a:txBody>
                    <a:bodyPr/>
                    <a:lstStyle/>
                    <a:p>
                      <a:pPr algn="ctr">
                        <a:lnSpc>
                          <a:spcPct val="115000"/>
                        </a:lnSpc>
                        <a:spcAft>
                          <a:spcPts val="0"/>
                        </a:spcAft>
                      </a:pPr>
                      <a:r>
                        <a:rPr lang="en-SG" sz="1400" dirty="0">
                          <a:effectLst/>
                        </a:rPr>
                        <a:t>21 000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955" marR="57955" marT="0" marB="0"/>
                </a:tc>
                <a:tc vMerge="1">
                  <a:txBody>
                    <a:bodyPr/>
                    <a:lstStyle/>
                    <a:p>
                      <a:endParaRPr lang="en-GB"/>
                    </a:p>
                  </a:txBody>
                  <a:tcPr/>
                </a:tc>
                <a:tc>
                  <a:txBody>
                    <a:bodyPr/>
                    <a:lstStyle/>
                    <a:p>
                      <a:pPr algn="ctr">
                        <a:lnSpc>
                          <a:spcPct val="115000"/>
                        </a:lnSpc>
                        <a:spcAft>
                          <a:spcPts val="0"/>
                        </a:spcAft>
                      </a:pPr>
                      <a:r>
                        <a:rPr lang="en-SG" sz="1400" dirty="0">
                          <a:effectLst/>
                        </a:rPr>
                        <a:t>2 000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955" marR="57955" marT="0" marB="0"/>
                </a:tc>
                <a:tc vMerge="1">
                  <a:txBody>
                    <a:bodyPr/>
                    <a:lstStyle/>
                    <a:p>
                      <a:endParaRPr lang="en-GB"/>
                    </a:p>
                  </a:txBody>
                  <a:tcPr/>
                </a:tc>
                <a:extLst>
                  <a:ext uri="{0D108BD9-81ED-4DB2-BD59-A6C34878D82A}">
                    <a16:rowId xmlns:a16="http://schemas.microsoft.com/office/drawing/2014/main" val="3330257482"/>
                  </a:ext>
                </a:extLst>
              </a:tr>
              <a:tr h="204344">
                <a:tc>
                  <a:txBody>
                    <a:bodyPr/>
                    <a:lstStyle/>
                    <a:p>
                      <a:pPr algn="ctr">
                        <a:lnSpc>
                          <a:spcPct val="115000"/>
                        </a:lnSpc>
                        <a:spcAft>
                          <a:spcPts val="0"/>
                        </a:spcAft>
                      </a:pPr>
                      <a:r>
                        <a:rPr lang="en-SG" sz="1400" dirty="0">
                          <a:effectLst/>
                        </a:rPr>
                        <a:t>19 000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955" marR="57955" marT="0" marB="0"/>
                </a:tc>
                <a:tc vMerge="1">
                  <a:txBody>
                    <a:bodyPr/>
                    <a:lstStyle/>
                    <a:p>
                      <a:endParaRPr lang="en-GB"/>
                    </a:p>
                  </a:txBody>
                  <a:tcPr/>
                </a:tc>
                <a:tc>
                  <a:txBody>
                    <a:bodyPr/>
                    <a:lstStyle/>
                    <a:p>
                      <a:pPr algn="ctr">
                        <a:lnSpc>
                          <a:spcPct val="115000"/>
                        </a:lnSpc>
                        <a:spcAft>
                          <a:spcPts val="0"/>
                        </a:spcAft>
                      </a:pPr>
                      <a:r>
                        <a:rPr lang="en-SG" sz="1400" dirty="0">
                          <a:effectLst/>
                        </a:rPr>
                        <a:t>40 000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955" marR="57955" marT="0" marB="0"/>
                </a:tc>
                <a:tc vMerge="1">
                  <a:txBody>
                    <a:bodyPr/>
                    <a:lstStyle/>
                    <a:p>
                      <a:endParaRPr lang="en-GB"/>
                    </a:p>
                  </a:txBody>
                  <a:tcPr/>
                </a:tc>
                <a:extLst>
                  <a:ext uri="{0D108BD9-81ED-4DB2-BD59-A6C34878D82A}">
                    <a16:rowId xmlns:a16="http://schemas.microsoft.com/office/drawing/2014/main" val="1537094070"/>
                  </a:ext>
                </a:extLst>
              </a:tr>
              <a:tr h="204344">
                <a:tc>
                  <a:txBody>
                    <a:bodyPr/>
                    <a:lstStyle/>
                    <a:p>
                      <a:pPr algn="ctr">
                        <a:lnSpc>
                          <a:spcPct val="115000"/>
                        </a:lnSpc>
                        <a:spcAft>
                          <a:spcPts val="0"/>
                        </a:spcAft>
                      </a:pPr>
                      <a:r>
                        <a:rPr lang="en-SG" sz="1400" dirty="0">
                          <a:effectLst/>
                        </a:rPr>
                        <a:t>20 100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955" marR="57955" marT="0" marB="0"/>
                </a:tc>
                <a:tc vMerge="1">
                  <a:txBody>
                    <a:bodyPr/>
                    <a:lstStyle/>
                    <a:p>
                      <a:endParaRPr lang="en-GB"/>
                    </a:p>
                  </a:txBody>
                  <a:tcPr/>
                </a:tc>
                <a:tc>
                  <a:txBody>
                    <a:bodyPr/>
                    <a:lstStyle/>
                    <a:p>
                      <a:pPr algn="ctr">
                        <a:lnSpc>
                          <a:spcPct val="115000"/>
                        </a:lnSpc>
                        <a:spcAft>
                          <a:spcPts val="0"/>
                        </a:spcAft>
                      </a:pPr>
                      <a:r>
                        <a:rPr lang="en-SG" sz="1400" dirty="0">
                          <a:effectLst/>
                        </a:rPr>
                        <a:t>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955" marR="57955" marT="0" marB="0"/>
                </a:tc>
                <a:tc vMerge="1">
                  <a:txBody>
                    <a:bodyPr/>
                    <a:lstStyle/>
                    <a:p>
                      <a:endParaRPr lang="en-GB"/>
                    </a:p>
                  </a:txBody>
                  <a:tcPr/>
                </a:tc>
                <a:extLst>
                  <a:ext uri="{0D108BD9-81ED-4DB2-BD59-A6C34878D82A}">
                    <a16:rowId xmlns:a16="http://schemas.microsoft.com/office/drawing/2014/main" val="1435802345"/>
                  </a:ext>
                </a:extLst>
              </a:tr>
              <a:tr h="204344">
                <a:tc>
                  <a:txBody>
                    <a:bodyPr/>
                    <a:lstStyle/>
                    <a:p>
                      <a:pPr algn="ctr">
                        <a:lnSpc>
                          <a:spcPct val="115000"/>
                        </a:lnSpc>
                        <a:spcAft>
                          <a:spcPts val="0"/>
                        </a:spcAft>
                      </a:pPr>
                      <a:r>
                        <a:rPr lang="en-SG" sz="1400" dirty="0">
                          <a:effectLst/>
                        </a:rPr>
                        <a:t>19 900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955" marR="57955" marT="0" marB="0"/>
                </a:tc>
                <a:tc vMerge="1">
                  <a:txBody>
                    <a:bodyPr/>
                    <a:lstStyle/>
                    <a:p>
                      <a:endParaRPr lang="en-GB"/>
                    </a:p>
                  </a:txBody>
                  <a:tcPr/>
                </a:tc>
                <a:tc>
                  <a:txBody>
                    <a:bodyPr/>
                    <a:lstStyle/>
                    <a:p>
                      <a:pPr algn="ctr">
                        <a:lnSpc>
                          <a:spcPct val="115000"/>
                        </a:lnSpc>
                        <a:spcAft>
                          <a:spcPts val="0"/>
                        </a:spcAft>
                      </a:pPr>
                      <a:r>
                        <a:rPr lang="en-SG" sz="1400" dirty="0">
                          <a:effectLst/>
                        </a:rPr>
                        <a:t>39 000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955" marR="57955" marT="0" marB="0"/>
                </a:tc>
                <a:tc vMerge="1">
                  <a:txBody>
                    <a:bodyPr/>
                    <a:lstStyle/>
                    <a:p>
                      <a:endParaRPr lang="en-GB"/>
                    </a:p>
                  </a:txBody>
                  <a:tcPr/>
                </a:tc>
                <a:extLst>
                  <a:ext uri="{0D108BD9-81ED-4DB2-BD59-A6C34878D82A}">
                    <a16:rowId xmlns:a16="http://schemas.microsoft.com/office/drawing/2014/main" val="3693760163"/>
                  </a:ext>
                </a:extLst>
              </a:tr>
              <a:tr h="204344">
                <a:tc>
                  <a:txBody>
                    <a:bodyPr/>
                    <a:lstStyle/>
                    <a:p>
                      <a:pPr algn="ctr">
                        <a:lnSpc>
                          <a:spcPct val="115000"/>
                        </a:lnSpc>
                        <a:spcAft>
                          <a:spcPts val="0"/>
                        </a:spcAft>
                      </a:pPr>
                      <a:r>
                        <a:rPr lang="en-SG" sz="1400" dirty="0">
                          <a:effectLst/>
                        </a:rPr>
                        <a:t>19 500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955" marR="57955" marT="0" marB="0"/>
                </a:tc>
                <a:tc vMerge="1">
                  <a:txBody>
                    <a:bodyPr/>
                    <a:lstStyle/>
                    <a:p>
                      <a:endParaRPr lang="en-GB"/>
                    </a:p>
                  </a:txBody>
                  <a:tcPr/>
                </a:tc>
                <a:tc>
                  <a:txBody>
                    <a:bodyPr/>
                    <a:lstStyle/>
                    <a:p>
                      <a:pPr algn="ctr">
                        <a:lnSpc>
                          <a:spcPct val="115000"/>
                        </a:lnSpc>
                        <a:spcAft>
                          <a:spcPts val="0"/>
                        </a:spcAft>
                      </a:pPr>
                      <a:r>
                        <a:rPr lang="en-SG" sz="1400" dirty="0">
                          <a:effectLst/>
                        </a:rPr>
                        <a:t>1 000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955" marR="57955" marT="0" marB="0"/>
                </a:tc>
                <a:tc vMerge="1">
                  <a:txBody>
                    <a:bodyPr/>
                    <a:lstStyle/>
                    <a:p>
                      <a:endParaRPr lang="en-GB"/>
                    </a:p>
                  </a:txBody>
                  <a:tcPr/>
                </a:tc>
                <a:extLst>
                  <a:ext uri="{0D108BD9-81ED-4DB2-BD59-A6C34878D82A}">
                    <a16:rowId xmlns:a16="http://schemas.microsoft.com/office/drawing/2014/main" val="722423449"/>
                  </a:ext>
                </a:extLst>
              </a:tr>
              <a:tr h="204344">
                <a:tc>
                  <a:txBody>
                    <a:bodyPr/>
                    <a:lstStyle/>
                    <a:p>
                      <a:pPr algn="ctr">
                        <a:lnSpc>
                          <a:spcPct val="115000"/>
                        </a:lnSpc>
                        <a:spcAft>
                          <a:spcPts val="0"/>
                        </a:spcAft>
                      </a:pPr>
                      <a:r>
                        <a:rPr lang="en-SG" sz="1400" dirty="0">
                          <a:effectLst/>
                        </a:rPr>
                        <a:t>20 500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955" marR="57955" marT="0" marB="0"/>
                </a:tc>
                <a:tc vMerge="1">
                  <a:txBody>
                    <a:bodyPr/>
                    <a:lstStyle/>
                    <a:p>
                      <a:endParaRPr lang="en-GB"/>
                    </a:p>
                  </a:txBody>
                  <a:tcPr/>
                </a:tc>
                <a:tc>
                  <a:txBody>
                    <a:bodyPr/>
                    <a:lstStyle/>
                    <a:p>
                      <a:pPr algn="ctr">
                        <a:lnSpc>
                          <a:spcPct val="115000"/>
                        </a:lnSpc>
                        <a:spcAft>
                          <a:spcPts val="0"/>
                        </a:spcAft>
                      </a:pPr>
                      <a:r>
                        <a:rPr lang="en-SG" sz="1400" dirty="0">
                          <a:effectLst/>
                        </a:rPr>
                        <a:t>20 000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955" marR="57955" marT="0" marB="0"/>
                </a:tc>
                <a:tc vMerge="1">
                  <a:txBody>
                    <a:bodyPr/>
                    <a:lstStyle/>
                    <a:p>
                      <a:endParaRPr lang="en-GB"/>
                    </a:p>
                  </a:txBody>
                  <a:tcPr/>
                </a:tc>
                <a:extLst>
                  <a:ext uri="{0D108BD9-81ED-4DB2-BD59-A6C34878D82A}">
                    <a16:rowId xmlns:a16="http://schemas.microsoft.com/office/drawing/2014/main" val="1221944156"/>
                  </a:ext>
                </a:extLst>
              </a:tr>
              <a:tr h="204344">
                <a:tc>
                  <a:txBody>
                    <a:bodyPr/>
                    <a:lstStyle/>
                    <a:p>
                      <a:pPr algn="ctr">
                        <a:lnSpc>
                          <a:spcPct val="115000"/>
                        </a:lnSpc>
                        <a:spcAft>
                          <a:spcPts val="0"/>
                        </a:spcAft>
                      </a:pPr>
                      <a:r>
                        <a:rPr lang="en-SG" sz="1400" dirty="0">
                          <a:effectLst/>
                        </a:rPr>
                        <a:t>20 000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955" marR="57955" marT="0" marB="0"/>
                </a:tc>
                <a:tc vMerge="1">
                  <a:txBody>
                    <a:bodyPr/>
                    <a:lstStyle/>
                    <a:p>
                      <a:endParaRPr lang="en-GB"/>
                    </a:p>
                  </a:txBody>
                  <a:tcPr/>
                </a:tc>
                <a:tc>
                  <a:txBody>
                    <a:bodyPr/>
                    <a:lstStyle/>
                    <a:p>
                      <a:pPr algn="ctr">
                        <a:lnSpc>
                          <a:spcPct val="115000"/>
                        </a:lnSpc>
                        <a:spcAft>
                          <a:spcPts val="0"/>
                        </a:spcAft>
                      </a:pPr>
                      <a:r>
                        <a:rPr lang="en-SG" sz="1400" dirty="0">
                          <a:effectLst/>
                        </a:rPr>
                        <a:t>38 000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955" marR="57955" marT="0" marB="0"/>
                </a:tc>
                <a:tc vMerge="1">
                  <a:txBody>
                    <a:bodyPr/>
                    <a:lstStyle/>
                    <a:p>
                      <a:endParaRPr lang="en-GB"/>
                    </a:p>
                  </a:txBody>
                  <a:tcPr/>
                </a:tc>
                <a:extLst>
                  <a:ext uri="{0D108BD9-81ED-4DB2-BD59-A6C34878D82A}">
                    <a16:rowId xmlns:a16="http://schemas.microsoft.com/office/drawing/2014/main" val="413974672"/>
                  </a:ext>
                </a:extLst>
              </a:tr>
              <a:tr h="311848">
                <a:tc>
                  <a:txBody>
                    <a:bodyPr/>
                    <a:lstStyle/>
                    <a:p>
                      <a:pPr algn="ctr">
                        <a:lnSpc>
                          <a:spcPct val="115000"/>
                        </a:lnSpc>
                        <a:spcAft>
                          <a:spcPts val="0"/>
                        </a:spcAft>
                      </a:pPr>
                      <a:r>
                        <a:rPr lang="en-SG" sz="1400" dirty="0">
                          <a:effectLst/>
                        </a:rPr>
                        <a:t>Total = 160 000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955" marR="57955" marT="0" marB="0"/>
                </a:tc>
                <a:tc vMerge="1">
                  <a:txBody>
                    <a:bodyPr/>
                    <a:lstStyle/>
                    <a:p>
                      <a:endParaRPr lang="en-GB"/>
                    </a:p>
                  </a:txBody>
                  <a:tcPr/>
                </a:tc>
                <a:tc>
                  <a:txBody>
                    <a:bodyPr/>
                    <a:lstStyle/>
                    <a:p>
                      <a:pPr algn="ctr">
                        <a:lnSpc>
                          <a:spcPct val="115000"/>
                        </a:lnSpc>
                        <a:spcAft>
                          <a:spcPts val="0"/>
                        </a:spcAft>
                      </a:pPr>
                      <a:r>
                        <a:rPr lang="en-SG" sz="1400" dirty="0">
                          <a:effectLst/>
                        </a:rPr>
                        <a:t>Total = 160 000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955" marR="57955" marT="0" marB="0"/>
                </a:tc>
                <a:tc vMerge="1">
                  <a:txBody>
                    <a:bodyPr/>
                    <a:lstStyle/>
                    <a:p>
                      <a:endParaRPr lang="en-GB"/>
                    </a:p>
                  </a:txBody>
                  <a:tcPr/>
                </a:tc>
                <a:extLst>
                  <a:ext uri="{0D108BD9-81ED-4DB2-BD59-A6C34878D82A}">
                    <a16:rowId xmlns:a16="http://schemas.microsoft.com/office/drawing/2014/main" val="1270210158"/>
                  </a:ext>
                </a:extLst>
              </a:tr>
              <a:tr h="1881501">
                <a:tc gridSpan="2">
                  <a:txBody>
                    <a:bodyPr/>
                    <a:lstStyle/>
                    <a:p>
                      <a:pPr>
                        <a:lnSpc>
                          <a:spcPct val="115000"/>
                        </a:lnSpc>
                        <a:spcAft>
                          <a:spcPts val="0"/>
                        </a:spcAft>
                      </a:pPr>
                      <a:endParaRPr lang="en-SG" sz="1400" dirty="0">
                        <a:effectLst/>
                        <a:latin typeface="Arial" panose="020B0604020202020204" pitchFamily="34" charset="0"/>
                        <a:ea typeface="Calibri" panose="020F0502020204030204" pitchFamily="34" charset="0"/>
                        <a:cs typeface="Times New Roman" panose="02020603050405020304" pitchFamily="18" charset="0"/>
                      </a:endParaRPr>
                    </a:p>
                  </a:txBody>
                  <a:tcPr marL="57955" marR="57955" marT="0" marB="0"/>
                </a:tc>
                <a:tc hMerge="1">
                  <a:txBody>
                    <a:bodyPr/>
                    <a:lstStyle/>
                    <a:p>
                      <a:endParaRPr lang="en-GB"/>
                    </a:p>
                  </a:txBody>
                  <a:tcPr/>
                </a:tc>
                <a:tc gridSpan="2">
                  <a:txBody>
                    <a:bodyPr/>
                    <a:lstStyle/>
                    <a:p>
                      <a:pPr>
                        <a:lnSpc>
                          <a:spcPct val="115000"/>
                        </a:lnSpc>
                        <a:spcAft>
                          <a:spcPts val="0"/>
                        </a:spcAft>
                      </a:pPr>
                      <a:endParaRPr lang="en-SG" sz="1400" dirty="0">
                        <a:effectLst/>
                        <a:latin typeface="Arial" panose="020B0604020202020204" pitchFamily="34" charset="0"/>
                        <a:ea typeface="Calibri" panose="020F0502020204030204" pitchFamily="34" charset="0"/>
                        <a:cs typeface="Times New Roman" panose="02020603050405020304" pitchFamily="18" charset="0"/>
                      </a:endParaRPr>
                    </a:p>
                  </a:txBody>
                  <a:tcPr marL="57955" marR="57955" marT="0" marB="0"/>
                </a:tc>
                <a:tc hMerge="1">
                  <a:txBody>
                    <a:bodyPr/>
                    <a:lstStyle/>
                    <a:p>
                      <a:endParaRPr lang="en-GB"/>
                    </a:p>
                  </a:txBody>
                  <a:tcPr/>
                </a:tc>
                <a:extLst>
                  <a:ext uri="{0D108BD9-81ED-4DB2-BD59-A6C34878D82A}">
                    <a16:rowId xmlns:a16="http://schemas.microsoft.com/office/drawing/2014/main" val="522502972"/>
                  </a:ext>
                </a:extLst>
              </a:tr>
            </a:tbl>
          </a:graphicData>
        </a:graphic>
      </p:graphicFrame>
      <p:graphicFrame>
        <p:nvGraphicFramePr>
          <p:cNvPr id="12" name="Chart 11">
            <a:extLst>
              <a:ext uri="{FF2B5EF4-FFF2-40B4-BE49-F238E27FC236}">
                <a16:creationId xmlns:a16="http://schemas.microsoft.com/office/drawing/2014/main" id="{EE7CD564-DAC6-4AF9-AE7A-45AA04221030}"/>
              </a:ext>
            </a:extLst>
          </p:cNvPr>
          <p:cNvGraphicFramePr/>
          <p:nvPr>
            <p:extLst>
              <p:ext uri="{D42A27DB-BD31-4B8C-83A1-F6EECF244321}">
                <p14:modId xmlns:p14="http://schemas.microsoft.com/office/powerpoint/2010/main" val="570701318"/>
              </p:ext>
            </p:extLst>
          </p:nvPr>
        </p:nvGraphicFramePr>
        <p:xfrm>
          <a:off x="5121140" y="4653136"/>
          <a:ext cx="2979251" cy="18523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hart 12">
            <a:extLst>
              <a:ext uri="{FF2B5EF4-FFF2-40B4-BE49-F238E27FC236}">
                <a16:creationId xmlns:a16="http://schemas.microsoft.com/office/drawing/2014/main" id="{6A45E3B7-A885-450B-941B-ADB8F2B71F0B}"/>
              </a:ext>
            </a:extLst>
          </p:cNvPr>
          <p:cNvGraphicFramePr/>
          <p:nvPr>
            <p:extLst>
              <p:ext uri="{D42A27DB-BD31-4B8C-83A1-F6EECF244321}">
                <p14:modId xmlns:p14="http://schemas.microsoft.com/office/powerpoint/2010/main" val="1422230766"/>
              </p:ext>
            </p:extLst>
          </p:nvPr>
        </p:nvGraphicFramePr>
        <p:xfrm>
          <a:off x="848195" y="4725144"/>
          <a:ext cx="2979251" cy="1793927"/>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5857168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C24D0790-ADA6-4BEA-AEB2-3C6518A75131}"/>
              </a:ext>
            </a:extLst>
          </p:cNvPr>
          <p:cNvSpPr txBox="1">
            <a:spLocks/>
          </p:cNvSpPr>
          <p:nvPr/>
        </p:nvSpPr>
        <p:spPr>
          <a:xfrm>
            <a:off x="864000" y="1188000"/>
            <a:ext cx="7762528"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Measures of Variation</a:t>
            </a:r>
            <a:r>
              <a:rPr lang="en-GB" sz="2000" b="1" dirty="0">
                <a:solidFill>
                  <a:srgbClr val="009FE9"/>
                </a:solidFill>
              </a:rPr>
              <a:t>.</a:t>
            </a:r>
            <a:endParaRPr lang="en-IE" sz="2000" b="1" dirty="0">
              <a:solidFill>
                <a:srgbClr val="009FE9"/>
              </a:solidFill>
            </a:endParaRPr>
          </a:p>
          <a:p>
            <a:pPr marL="0" indent="0">
              <a:buNone/>
            </a:pPr>
            <a:endParaRPr lang="en-IE" sz="2000" b="1" dirty="0"/>
          </a:p>
          <a:p>
            <a:pPr marL="0" indent="0" eaLnBrk="0" fontAlgn="base" hangingPunct="0">
              <a:spcBef>
                <a:spcPct val="0"/>
              </a:spcBef>
              <a:spcAft>
                <a:spcPct val="0"/>
              </a:spcAft>
              <a:buNone/>
            </a:pPr>
            <a:r>
              <a:rPr lang="en-IE" sz="2000" b="1" dirty="0">
                <a:ea typeface="Calibri" panose="020F0502020204030204" pitchFamily="34" charset="0"/>
                <a:cs typeface="Times New Roman" panose="02020603050405020304" pitchFamily="18" charset="0"/>
              </a:rPr>
              <a:t>Case Example: </a:t>
            </a:r>
            <a:r>
              <a:rPr lang="en-GB" sz="2000" dirty="0"/>
              <a:t>The following is the sample data set for 10 retail stores. </a:t>
            </a:r>
          </a:p>
          <a:p>
            <a:pPr marL="0" indent="0" eaLnBrk="0" fontAlgn="base" hangingPunct="0">
              <a:spcBef>
                <a:spcPct val="0"/>
              </a:spcBef>
              <a:spcAft>
                <a:spcPct val="0"/>
              </a:spcAft>
              <a:buNone/>
            </a:pPr>
            <a:endParaRPr lang="en-GB" sz="2000" dirty="0"/>
          </a:p>
          <a:p>
            <a:pPr marL="0" indent="0" eaLnBrk="0" fontAlgn="base" hangingPunct="0">
              <a:spcBef>
                <a:spcPct val="0"/>
              </a:spcBef>
              <a:spcAft>
                <a:spcPct val="0"/>
              </a:spcAft>
              <a:buNone/>
            </a:pPr>
            <a:r>
              <a:rPr lang="en-GB" sz="2000" b="1" dirty="0"/>
              <a:t>Calculate the range gross profit?</a:t>
            </a:r>
            <a:endParaRPr lang="en-SG" sz="3200" b="1" dirty="0">
              <a:solidFill>
                <a:srgbClr val="00B0F0"/>
              </a:solidFill>
              <a:cs typeface="Times New Roman" panose="02020603050405020304" pitchFamily="18" charset="0"/>
            </a:endParaRPr>
          </a:p>
          <a:p>
            <a:pPr marL="0" lvl="0" indent="0" eaLnBrk="0" fontAlgn="base" hangingPunct="0">
              <a:spcBef>
                <a:spcPct val="0"/>
              </a:spcBef>
              <a:spcAft>
                <a:spcPct val="0"/>
              </a:spcAft>
              <a:buNone/>
            </a:pPr>
            <a:endParaRPr lang="en-IE" sz="2000" b="1"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lvl="0"/>
            <a:endParaRPr lang="en-IE" dirty="0"/>
          </a:p>
          <a:p>
            <a:pPr>
              <a:buFont typeface="+mj-lt"/>
              <a:buAutoNum type="arabicPeriod"/>
            </a:pPr>
            <a:endParaRPr lang="en-IE" sz="2000" dirty="0"/>
          </a:p>
        </p:txBody>
      </p:sp>
      <p:grpSp>
        <p:nvGrpSpPr>
          <p:cNvPr id="16" name="Group 15">
            <a:extLst>
              <a:ext uri="{FF2B5EF4-FFF2-40B4-BE49-F238E27FC236}">
                <a16:creationId xmlns:a16="http://schemas.microsoft.com/office/drawing/2014/main" id="{532CF56E-3397-4AC7-861F-3D739C033DE9}"/>
              </a:ext>
            </a:extLst>
          </p:cNvPr>
          <p:cNvGrpSpPr/>
          <p:nvPr/>
        </p:nvGrpSpPr>
        <p:grpSpPr>
          <a:xfrm>
            <a:off x="252000" y="1143000"/>
            <a:ext cx="596091" cy="773832"/>
            <a:chOff x="0" y="3729"/>
            <a:chExt cx="342900" cy="386796"/>
          </a:xfrm>
        </p:grpSpPr>
        <p:sp>
          <p:nvSpPr>
            <p:cNvPr id="17" name="Rectangle: Rounded Corners 16">
              <a:extLst>
                <a:ext uri="{FF2B5EF4-FFF2-40B4-BE49-F238E27FC236}">
                  <a16:creationId xmlns:a16="http://schemas.microsoft.com/office/drawing/2014/main" id="{F85FD50E-5845-4141-A452-453AD248A5E5}"/>
                </a:ext>
              </a:extLst>
            </p:cNvPr>
            <p:cNvSpPr/>
            <p:nvPr/>
          </p:nvSpPr>
          <p:spPr>
            <a:xfrm>
              <a:off x="0" y="66675"/>
              <a:ext cx="342900" cy="3238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dirty="0"/>
            </a:p>
          </p:txBody>
        </p:sp>
        <p:pic>
          <p:nvPicPr>
            <p:cNvPr id="18" name="Graphic 218" descr="Diploma">
              <a:extLst>
                <a:ext uri="{FF2B5EF4-FFF2-40B4-BE49-F238E27FC236}">
                  <a16:creationId xmlns:a16="http://schemas.microsoft.com/office/drawing/2014/main" id="{4C513D55-8E12-4B47-8A1D-A620BF203A5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31291" y="3729"/>
              <a:ext cx="281763" cy="386796"/>
            </a:xfrm>
            <a:prstGeom prst="roundRect">
              <a:avLst/>
            </a:prstGeom>
          </p:spPr>
        </p:pic>
      </p:grpSp>
      <p:sp>
        <p:nvSpPr>
          <p:cNvPr id="14" name="Title 1">
            <a:extLst>
              <a:ext uri="{FF2B5EF4-FFF2-40B4-BE49-F238E27FC236}">
                <a16:creationId xmlns:a16="http://schemas.microsoft.com/office/drawing/2014/main" id="{02336DDA-B383-4878-A4E3-72016C4E21CF}"/>
              </a:ext>
            </a:extLst>
          </p:cNvPr>
          <p:cNvSpPr>
            <a:spLocks noGrp="1"/>
          </p:cNvSpPr>
          <p:nvPr>
            <p:ph type="title"/>
          </p:nvPr>
        </p:nvSpPr>
        <p:spPr>
          <a:xfrm>
            <a:off x="0" y="0"/>
            <a:ext cx="9108504" cy="1143000"/>
          </a:xfrm>
        </p:spPr>
        <p:txBody>
          <a:bodyPr/>
          <a:lstStyle/>
          <a:p>
            <a:r>
              <a:rPr lang="en-IE" dirty="0"/>
              <a:t> 2 – Statistical Analysis</a:t>
            </a:r>
          </a:p>
        </p:txBody>
      </p:sp>
      <p:sp>
        <p:nvSpPr>
          <p:cNvPr id="3" name="Footer Placeholder 2">
            <a:extLst>
              <a:ext uri="{FF2B5EF4-FFF2-40B4-BE49-F238E27FC236}">
                <a16:creationId xmlns:a16="http://schemas.microsoft.com/office/drawing/2014/main" id="{54860095-F553-4833-99A7-A13DFEFC6805}"/>
              </a:ext>
            </a:extLst>
          </p:cNvPr>
          <p:cNvSpPr>
            <a:spLocks noGrp="1"/>
          </p:cNvSpPr>
          <p:nvPr>
            <p:ph type="ftr" sz="quarter" idx="11"/>
          </p:nvPr>
        </p:nvSpPr>
        <p:spPr/>
        <p:txBody>
          <a:bodyPr/>
          <a:lstStyle/>
          <a:p>
            <a:r>
              <a:rPr lang="en-IE" dirty="0"/>
              <a:t>Data Analytics - Foundation 1.0</a:t>
            </a:r>
          </a:p>
          <a:p>
            <a:endParaRPr lang="en-IE" dirty="0"/>
          </a:p>
        </p:txBody>
      </p:sp>
      <p:graphicFrame>
        <p:nvGraphicFramePr>
          <p:cNvPr id="19" name="Table 18">
            <a:extLst>
              <a:ext uri="{FF2B5EF4-FFF2-40B4-BE49-F238E27FC236}">
                <a16:creationId xmlns:a16="http://schemas.microsoft.com/office/drawing/2014/main" id="{D3F98B44-256D-4DE0-81CE-39FBA376320D}"/>
              </a:ext>
            </a:extLst>
          </p:cNvPr>
          <p:cNvGraphicFramePr>
            <a:graphicFrameLocks noGrp="1"/>
          </p:cNvGraphicFramePr>
          <p:nvPr>
            <p:extLst>
              <p:ext uri="{D42A27DB-BD31-4B8C-83A1-F6EECF244321}">
                <p14:modId xmlns:p14="http://schemas.microsoft.com/office/powerpoint/2010/main" val="2670943953"/>
              </p:ext>
            </p:extLst>
          </p:nvPr>
        </p:nvGraphicFramePr>
        <p:xfrm>
          <a:off x="807202" y="3238036"/>
          <a:ext cx="7767847" cy="3147828"/>
        </p:xfrm>
        <a:graphic>
          <a:graphicData uri="http://schemas.openxmlformats.org/drawingml/2006/table">
            <a:tbl>
              <a:tblPr firstRow="1" firstCol="1" bandRow="1">
                <a:tableStyleId>{5C22544A-7EE6-4342-B048-85BDC9FD1C3A}</a:tableStyleId>
              </a:tblPr>
              <a:tblGrid>
                <a:gridCol w="1511206">
                  <a:extLst>
                    <a:ext uri="{9D8B030D-6E8A-4147-A177-3AD203B41FA5}">
                      <a16:colId xmlns:a16="http://schemas.microsoft.com/office/drawing/2014/main" val="1868514746"/>
                    </a:ext>
                  </a:extLst>
                </a:gridCol>
                <a:gridCol w="1511206">
                  <a:extLst>
                    <a:ext uri="{9D8B030D-6E8A-4147-A177-3AD203B41FA5}">
                      <a16:colId xmlns:a16="http://schemas.microsoft.com/office/drawing/2014/main" val="2995453955"/>
                    </a:ext>
                  </a:extLst>
                </a:gridCol>
                <a:gridCol w="4745435">
                  <a:extLst>
                    <a:ext uri="{9D8B030D-6E8A-4147-A177-3AD203B41FA5}">
                      <a16:colId xmlns:a16="http://schemas.microsoft.com/office/drawing/2014/main" val="2338297684"/>
                    </a:ext>
                  </a:extLst>
                </a:gridCol>
              </a:tblGrid>
              <a:tr h="261941">
                <a:tc gridSpan="2">
                  <a:txBody>
                    <a:bodyPr/>
                    <a:lstStyle/>
                    <a:p>
                      <a:pPr algn="ctr">
                        <a:lnSpc>
                          <a:spcPct val="115000"/>
                        </a:lnSpc>
                        <a:spcAft>
                          <a:spcPts val="0"/>
                        </a:spcAft>
                      </a:pPr>
                      <a:r>
                        <a:rPr lang="en-SG" sz="1600" dirty="0">
                          <a:effectLst/>
                        </a:rPr>
                        <a:t>Sample Data set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GB"/>
                    </a:p>
                  </a:txBody>
                  <a:tcPr/>
                </a:tc>
                <a:tc rowSpan="2">
                  <a:txBody>
                    <a:bodyPr/>
                    <a:lstStyle/>
                    <a:p>
                      <a:pPr algn="ctr">
                        <a:lnSpc>
                          <a:spcPct val="115000"/>
                        </a:lnSpc>
                        <a:spcAft>
                          <a:spcPts val="0"/>
                        </a:spcAft>
                      </a:pPr>
                      <a:r>
                        <a:rPr lang="en-SG" sz="1600" dirty="0">
                          <a:effectLst/>
                        </a:rPr>
                        <a:t>Range Calculation</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7045840"/>
                  </a:ext>
                </a:extLst>
              </a:tr>
              <a:tr h="261941">
                <a:tc>
                  <a:txBody>
                    <a:bodyPr/>
                    <a:lstStyle/>
                    <a:p>
                      <a:pPr algn="ctr">
                        <a:lnSpc>
                          <a:spcPct val="115000"/>
                        </a:lnSpc>
                        <a:spcAft>
                          <a:spcPts val="0"/>
                        </a:spcAft>
                      </a:pPr>
                      <a:r>
                        <a:rPr lang="en-SG" sz="1600" dirty="0">
                          <a:effectLst/>
                        </a:rPr>
                        <a:t>Store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600" dirty="0">
                          <a:effectLst/>
                        </a:rPr>
                        <a:t>Gross Profit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GB"/>
                    </a:p>
                  </a:txBody>
                  <a:tcPr/>
                </a:tc>
                <a:extLst>
                  <a:ext uri="{0D108BD9-81ED-4DB2-BD59-A6C34878D82A}">
                    <a16:rowId xmlns:a16="http://schemas.microsoft.com/office/drawing/2014/main" val="2405271143"/>
                  </a:ext>
                </a:extLst>
              </a:tr>
              <a:tr h="261941">
                <a:tc>
                  <a:txBody>
                    <a:bodyPr/>
                    <a:lstStyle/>
                    <a:p>
                      <a:pPr algn="ctr">
                        <a:lnSpc>
                          <a:spcPct val="115000"/>
                        </a:lnSpc>
                        <a:spcAft>
                          <a:spcPts val="0"/>
                        </a:spcAft>
                      </a:pPr>
                      <a:r>
                        <a:rPr lang="en-SG" sz="1600" dirty="0">
                          <a:effectLst/>
                        </a:rPr>
                        <a:t>A</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150 000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10">
                  <a:txBody>
                    <a:bodyPr/>
                    <a:lstStyle/>
                    <a:p>
                      <a:pPr>
                        <a:lnSpc>
                          <a:spcPct val="115000"/>
                        </a:lnSpc>
                        <a:spcAft>
                          <a:spcPts val="0"/>
                        </a:spcAft>
                        <a:tabLst>
                          <a:tab pos="791210" algn="l"/>
                        </a:tabLst>
                      </a:pP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78421708"/>
                  </a:ext>
                </a:extLst>
              </a:tr>
              <a:tr h="261941">
                <a:tc>
                  <a:txBody>
                    <a:bodyPr/>
                    <a:lstStyle/>
                    <a:p>
                      <a:pPr algn="ctr">
                        <a:lnSpc>
                          <a:spcPct val="115000"/>
                        </a:lnSpc>
                        <a:spcAft>
                          <a:spcPts val="0"/>
                        </a:spcAft>
                      </a:pPr>
                      <a:r>
                        <a:rPr lang="en-SG" sz="1600" dirty="0">
                          <a:effectLst/>
                        </a:rPr>
                        <a:t>B</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180 000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GB"/>
                    </a:p>
                  </a:txBody>
                  <a:tcPr/>
                </a:tc>
                <a:extLst>
                  <a:ext uri="{0D108BD9-81ED-4DB2-BD59-A6C34878D82A}">
                    <a16:rowId xmlns:a16="http://schemas.microsoft.com/office/drawing/2014/main" val="3683926235"/>
                  </a:ext>
                </a:extLst>
              </a:tr>
              <a:tr h="261941">
                <a:tc>
                  <a:txBody>
                    <a:bodyPr/>
                    <a:lstStyle/>
                    <a:p>
                      <a:pPr algn="ctr">
                        <a:lnSpc>
                          <a:spcPct val="115000"/>
                        </a:lnSpc>
                        <a:spcAft>
                          <a:spcPts val="0"/>
                        </a:spcAft>
                      </a:pPr>
                      <a:r>
                        <a:rPr lang="en-SG" sz="1600" dirty="0">
                          <a:effectLst/>
                        </a:rPr>
                        <a:t>C</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160 000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GB"/>
                    </a:p>
                  </a:txBody>
                  <a:tcPr/>
                </a:tc>
                <a:extLst>
                  <a:ext uri="{0D108BD9-81ED-4DB2-BD59-A6C34878D82A}">
                    <a16:rowId xmlns:a16="http://schemas.microsoft.com/office/drawing/2014/main" val="1241697936"/>
                  </a:ext>
                </a:extLst>
              </a:tr>
              <a:tr h="261941">
                <a:tc>
                  <a:txBody>
                    <a:bodyPr/>
                    <a:lstStyle/>
                    <a:p>
                      <a:pPr algn="ctr">
                        <a:lnSpc>
                          <a:spcPct val="115000"/>
                        </a:lnSpc>
                        <a:spcAft>
                          <a:spcPts val="0"/>
                        </a:spcAft>
                      </a:pPr>
                      <a:r>
                        <a:rPr lang="en-SG" sz="1600" dirty="0">
                          <a:effectLst/>
                        </a:rPr>
                        <a:t>D</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140 000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GB"/>
                    </a:p>
                  </a:txBody>
                  <a:tcPr/>
                </a:tc>
                <a:extLst>
                  <a:ext uri="{0D108BD9-81ED-4DB2-BD59-A6C34878D82A}">
                    <a16:rowId xmlns:a16="http://schemas.microsoft.com/office/drawing/2014/main" val="2798445468"/>
                  </a:ext>
                </a:extLst>
              </a:tr>
              <a:tr h="261941">
                <a:tc>
                  <a:txBody>
                    <a:bodyPr/>
                    <a:lstStyle/>
                    <a:p>
                      <a:pPr algn="ctr">
                        <a:lnSpc>
                          <a:spcPct val="115000"/>
                        </a:lnSpc>
                        <a:spcAft>
                          <a:spcPts val="0"/>
                        </a:spcAft>
                      </a:pPr>
                      <a:r>
                        <a:rPr lang="en-SG" sz="1600" dirty="0">
                          <a:effectLst/>
                        </a:rPr>
                        <a:t>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150 000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GB"/>
                    </a:p>
                  </a:txBody>
                  <a:tcPr/>
                </a:tc>
                <a:extLst>
                  <a:ext uri="{0D108BD9-81ED-4DB2-BD59-A6C34878D82A}">
                    <a16:rowId xmlns:a16="http://schemas.microsoft.com/office/drawing/2014/main" val="1500418412"/>
                  </a:ext>
                </a:extLst>
              </a:tr>
              <a:tr h="261941">
                <a:tc>
                  <a:txBody>
                    <a:bodyPr/>
                    <a:lstStyle/>
                    <a:p>
                      <a:pPr algn="ctr">
                        <a:lnSpc>
                          <a:spcPct val="115000"/>
                        </a:lnSpc>
                        <a:spcAft>
                          <a:spcPts val="0"/>
                        </a:spcAft>
                      </a:pPr>
                      <a:r>
                        <a:rPr lang="en-SG" sz="1600" dirty="0">
                          <a:effectLst/>
                        </a:rPr>
                        <a:t>F</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150 000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GB"/>
                    </a:p>
                  </a:txBody>
                  <a:tcPr/>
                </a:tc>
                <a:extLst>
                  <a:ext uri="{0D108BD9-81ED-4DB2-BD59-A6C34878D82A}">
                    <a16:rowId xmlns:a16="http://schemas.microsoft.com/office/drawing/2014/main" val="1659970911"/>
                  </a:ext>
                </a:extLst>
              </a:tr>
              <a:tr h="261941">
                <a:tc>
                  <a:txBody>
                    <a:bodyPr/>
                    <a:lstStyle/>
                    <a:p>
                      <a:pPr algn="ctr">
                        <a:lnSpc>
                          <a:spcPct val="115000"/>
                        </a:lnSpc>
                        <a:spcAft>
                          <a:spcPts val="0"/>
                        </a:spcAft>
                      </a:pPr>
                      <a:r>
                        <a:rPr lang="en-SG" sz="1600" dirty="0">
                          <a:effectLst/>
                        </a:rPr>
                        <a:t>G</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120 000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GB"/>
                    </a:p>
                  </a:txBody>
                  <a:tcPr/>
                </a:tc>
                <a:extLst>
                  <a:ext uri="{0D108BD9-81ED-4DB2-BD59-A6C34878D82A}">
                    <a16:rowId xmlns:a16="http://schemas.microsoft.com/office/drawing/2014/main" val="3009594520"/>
                  </a:ext>
                </a:extLst>
              </a:tr>
              <a:tr h="261941">
                <a:tc>
                  <a:txBody>
                    <a:bodyPr/>
                    <a:lstStyle/>
                    <a:p>
                      <a:pPr algn="ctr">
                        <a:lnSpc>
                          <a:spcPct val="115000"/>
                        </a:lnSpc>
                        <a:spcAft>
                          <a:spcPts val="0"/>
                        </a:spcAft>
                      </a:pPr>
                      <a:r>
                        <a:rPr lang="en-SG" sz="1600" dirty="0">
                          <a:effectLst/>
                        </a:rPr>
                        <a:t>H</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170 000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GB"/>
                    </a:p>
                  </a:txBody>
                  <a:tcPr/>
                </a:tc>
                <a:extLst>
                  <a:ext uri="{0D108BD9-81ED-4DB2-BD59-A6C34878D82A}">
                    <a16:rowId xmlns:a16="http://schemas.microsoft.com/office/drawing/2014/main" val="2771089365"/>
                  </a:ext>
                </a:extLst>
              </a:tr>
              <a:tr h="261941">
                <a:tc>
                  <a:txBody>
                    <a:bodyPr/>
                    <a:lstStyle/>
                    <a:p>
                      <a:pPr algn="ctr">
                        <a:lnSpc>
                          <a:spcPct val="115000"/>
                        </a:lnSpc>
                        <a:spcAft>
                          <a:spcPts val="0"/>
                        </a:spcAft>
                      </a:pPr>
                      <a:r>
                        <a:rPr lang="en-SG" sz="1600" dirty="0">
                          <a:effectLst/>
                        </a:rPr>
                        <a:t>I</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190 000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GB"/>
                    </a:p>
                  </a:txBody>
                  <a:tcPr/>
                </a:tc>
                <a:extLst>
                  <a:ext uri="{0D108BD9-81ED-4DB2-BD59-A6C34878D82A}">
                    <a16:rowId xmlns:a16="http://schemas.microsoft.com/office/drawing/2014/main" val="2194732912"/>
                  </a:ext>
                </a:extLst>
              </a:tr>
              <a:tr h="261941">
                <a:tc>
                  <a:txBody>
                    <a:bodyPr/>
                    <a:lstStyle/>
                    <a:p>
                      <a:pPr algn="ctr">
                        <a:lnSpc>
                          <a:spcPct val="115000"/>
                        </a:lnSpc>
                        <a:spcAft>
                          <a:spcPts val="0"/>
                        </a:spcAft>
                      </a:pPr>
                      <a:r>
                        <a:rPr lang="en-SG" sz="1600" dirty="0">
                          <a:effectLst/>
                        </a:rPr>
                        <a:t>J</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130 000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GB"/>
                    </a:p>
                  </a:txBody>
                  <a:tcPr/>
                </a:tc>
                <a:extLst>
                  <a:ext uri="{0D108BD9-81ED-4DB2-BD59-A6C34878D82A}">
                    <a16:rowId xmlns:a16="http://schemas.microsoft.com/office/drawing/2014/main" val="1149605486"/>
                  </a:ext>
                </a:extLst>
              </a:tr>
            </a:tbl>
          </a:graphicData>
        </a:graphic>
      </p:graphicFrame>
    </p:spTree>
    <p:extLst>
      <p:ext uri="{BB962C8B-B14F-4D97-AF65-F5344CB8AC3E}">
        <p14:creationId xmlns:p14="http://schemas.microsoft.com/office/powerpoint/2010/main" val="30895430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C24D0790-ADA6-4BEA-AEB2-3C6518A75131}"/>
              </a:ext>
            </a:extLst>
          </p:cNvPr>
          <p:cNvSpPr txBox="1">
            <a:spLocks/>
          </p:cNvSpPr>
          <p:nvPr/>
        </p:nvSpPr>
        <p:spPr>
          <a:xfrm>
            <a:off x="864000" y="1188000"/>
            <a:ext cx="7762528"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Measures of Variation</a:t>
            </a:r>
            <a:r>
              <a:rPr lang="en-GB" sz="2000" b="1" dirty="0">
                <a:solidFill>
                  <a:srgbClr val="009FE9"/>
                </a:solidFill>
              </a:rPr>
              <a:t>.</a:t>
            </a:r>
            <a:endParaRPr lang="en-IE" sz="2000" b="1" dirty="0">
              <a:solidFill>
                <a:srgbClr val="009FE9"/>
              </a:solidFill>
            </a:endParaRPr>
          </a:p>
          <a:p>
            <a:pPr marL="0" indent="0">
              <a:buNone/>
            </a:pPr>
            <a:endParaRPr lang="en-IE" sz="2000" b="1" dirty="0"/>
          </a:p>
          <a:p>
            <a:pPr marL="0" indent="0" eaLnBrk="0" fontAlgn="base" hangingPunct="0">
              <a:spcBef>
                <a:spcPct val="0"/>
              </a:spcBef>
              <a:spcAft>
                <a:spcPct val="0"/>
              </a:spcAft>
              <a:buNone/>
            </a:pPr>
            <a:r>
              <a:rPr lang="en-IE" sz="2000" b="1" dirty="0">
                <a:ea typeface="Calibri" panose="020F0502020204030204" pitchFamily="34" charset="0"/>
                <a:cs typeface="Times New Roman" panose="02020603050405020304" pitchFamily="18" charset="0"/>
              </a:rPr>
              <a:t>Case Example: </a:t>
            </a:r>
            <a:r>
              <a:rPr lang="en-GB" sz="2000" dirty="0"/>
              <a:t>The following is the sample data set for 10 retail stores. </a:t>
            </a:r>
          </a:p>
          <a:p>
            <a:pPr marL="0" indent="0" eaLnBrk="0" fontAlgn="base" hangingPunct="0">
              <a:spcBef>
                <a:spcPct val="0"/>
              </a:spcBef>
              <a:spcAft>
                <a:spcPct val="0"/>
              </a:spcAft>
              <a:buNone/>
            </a:pPr>
            <a:endParaRPr lang="en-GB" sz="2000" dirty="0"/>
          </a:p>
          <a:p>
            <a:pPr marL="0" indent="0" eaLnBrk="0" fontAlgn="base" hangingPunct="0">
              <a:spcBef>
                <a:spcPct val="0"/>
              </a:spcBef>
              <a:spcAft>
                <a:spcPct val="0"/>
              </a:spcAft>
              <a:buNone/>
            </a:pPr>
            <a:r>
              <a:rPr lang="en-GB" sz="2000" b="1" dirty="0"/>
              <a:t>Calculate the range gross profit?</a:t>
            </a:r>
            <a:endParaRPr lang="en-SG" sz="3200" b="1" dirty="0">
              <a:solidFill>
                <a:srgbClr val="00B0F0"/>
              </a:solidFill>
              <a:cs typeface="Times New Roman" panose="02020603050405020304" pitchFamily="18" charset="0"/>
            </a:endParaRPr>
          </a:p>
          <a:p>
            <a:pPr marL="0" lvl="0" indent="0" eaLnBrk="0" fontAlgn="base" hangingPunct="0">
              <a:spcBef>
                <a:spcPct val="0"/>
              </a:spcBef>
              <a:spcAft>
                <a:spcPct val="0"/>
              </a:spcAft>
              <a:buNone/>
            </a:pPr>
            <a:endParaRPr lang="en-IE" sz="2000" b="1"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lvl="0"/>
            <a:endParaRPr lang="en-IE" dirty="0"/>
          </a:p>
          <a:p>
            <a:pPr>
              <a:buFont typeface="+mj-lt"/>
              <a:buAutoNum type="arabicPeriod"/>
            </a:pPr>
            <a:endParaRPr lang="en-IE" sz="2000" dirty="0"/>
          </a:p>
        </p:txBody>
      </p:sp>
      <p:grpSp>
        <p:nvGrpSpPr>
          <p:cNvPr id="16" name="Group 15">
            <a:extLst>
              <a:ext uri="{FF2B5EF4-FFF2-40B4-BE49-F238E27FC236}">
                <a16:creationId xmlns:a16="http://schemas.microsoft.com/office/drawing/2014/main" id="{532CF56E-3397-4AC7-861F-3D739C033DE9}"/>
              </a:ext>
            </a:extLst>
          </p:cNvPr>
          <p:cNvGrpSpPr/>
          <p:nvPr/>
        </p:nvGrpSpPr>
        <p:grpSpPr>
          <a:xfrm>
            <a:off x="252000" y="1143000"/>
            <a:ext cx="596091" cy="773832"/>
            <a:chOff x="0" y="3729"/>
            <a:chExt cx="342900" cy="386796"/>
          </a:xfrm>
        </p:grpSpPr>
        <p:sp>
          <p:nvSpPr>
            <p:cNvPr id="17" name="Rectangle: Rounded Corners 16">
              <a:extLst>
                <a:ext uri="{FF2B5EF4-FFF2-40B4-BE49-F238E27FC236}">
                  <a16:creationId xmlns:a16="http://schemas.microsoft.com/office/drawing/2014/main" id="{F85FD50E-5845-4141-A452-453AD248A5E5}"/>
                </a:ext>
              </a:extLst>
            </p:cNvPr>
            <p:cNvSpPr/>
            <p:nvPr/>
          </p:nvSpPr>
          <p:spPr>
            <a:xfrm>
              <a:off x="0" y="66675"/>
              <a:ext cx="342900" cy="3238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dirty="0"/>
            </a:p>
          </p:txBody>
        </p:sp>
        <p:pic>
          <p:nvPicPr>
            <p:cNvPr id="18" name="Graphic 218" descr="Diploma">
              <a:extLst>
                <a:ext uri="{FF2B5EF4-FFF2-40B4-BE49-F238E27FC236}">
                  <a16:creationId xmlns:a16="http://schemas.microsoft.com/office/drawing/2014/main" id="{4C513D55-8E12-4B47-8A1D-A620BF203A5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31291" y="3729"/>
              <a:ext cx="281763" cy="386796"/>
            </a:xfrm>
            <a:prstGeom prst="roundRect">
              <a:avLst/>
            </a:prstGeom>
          </p:spPr>
        </p:pic>
      </p:grpSp>
      <p:sp>
        <p:nvSpPr>
          <p:cNvPr id="14" name="Title 1">
            <a:extLst>
              <a:ext uri="{FF2B5EF4-FFF2-40B4-BE49-F238E27FC236}">
                <a16:creationId xmlns:a16="http://schemas.microsoft.com/office/drawing/2014/main" id="{02336DDA-B383-4878-A4E3-72016C4E21CF}"/>
              </a:ext>
            </a:extLst>
          </p:cNvPr>
          <p:cNvSpPr>
            <a:spLocks noGrp="1"/>
          </p:cNvSpPr>
          <p:nvPr>
            <p:ph type="title"/>
          </p:nvPr>
        </p:nvSpPr>
        <p:spPr>
          <a:xfrm>
            <a:off x="0" y="0"/>
            <a:ext cx="9108504" cy="1143000"/>
          </a:xfrm>
        </p:spPr>
        <p:txBody>
          <a:bodyPr/>
          <a:lstStyle/>
          <a:p>
            <a:r>
              <a:rPr lang="en-IE" dirty="0"/>
              <a:t> 2 – Statistical Analysis</a:t>
            </a:r>
          </a:p>
        </p:txBody>
      </p:sp>
      <p:sp>
        <p:nvSpPr>
          <p:cNvPr id="3" name="Footer Placeholder 2">
            <a:extLst>
              <a:ext uri="{FF2B5EF4-FFF2-40B4-BE49-F238E27FC236}">
                <a16:creationId xmlns:a16="http://schemas.microsoft.com/office/drawing/2014/main" id="{54860095-F553-4833-99A7-A13DFEFC6805}"/>
              </a:ext>
            </a:extLst>
          </p:cNvPr>
          <p:cNvSpPr>
            <a:spLocks noGrp="1"/>
          </p:cNvSpPr>
          <p:nvPr>
            <p:ph type="ftr" sz="quarter" idx="11"/>
          </p:nvPr>
        </p:nvSpPr>
        <p:spPr/>
        <p:txBody>
          <a:bodyPr/>
          <a:lstStyle/>
          <a:p>
            <a:r>
              <a:rPr lang="en-IE" dirty="0"/>
              <a:t>Data Analytics - Foundation 1.0</a:t>
            </a:r>
          </a:p>
          <a:p>
            <a:endParaRPr lang="en-IE" dirty="0"/>
          </a:p>
        </p:txBody>
      </p:sp>
      <p:graphicFrame>
        <p:nvGraphicFramePr>
          <p:cNvPr id="19" name="Table 18">
            <a:extLst>
              <a:ext uri="{FF2B5EF4-FFF2-40B4-BE49-F238E27FC236}">
                <a16:creationId xmlns:a16="http://schemas.microsoft.com/office/drawing/2014/main" id="{D3F98B44-256D-4DE0-81CE-39FBA376320D}"/>
              </a:ext>
            </a:extLst>
          </p:cNvPr>
          <p:cNvGraphicFramePr>
            <a:graphicFrameLocks noGrp="1"/>
          </p:cNvGraphicFramePr>
          <p:nvPr>
            <p:extLst>
              <p:ext uri="{D42A27DB-BD31-4B8C-83A1-F6EECF244321}">
                <p14:modId xmlns:p14="http://schemas.microsoft.com/office/powerpoint/2010/main" val="2233890415"/>
              </p:ext>
            </p:extLst>
          </p:nvPr>
        </p:nvGraphicFramePr>
        <p:xfrm>
          <a:off x="807202" y="3238036"/>
          <a:ext cx="7767847" cy="3147828"/>
        </p:xfrm>
        <a:graphic>
          <a:graphicData uri="http://schemas.openxmlformats.org/drawingml/2006/table">
            <a:tbl>
              <a:tblPr firstRow="1" firstCol="1" bandRow="1">
                <a:tableStyleId>{5C22544A-7EE6-4342-B048-85BDC9FD1C3A}</a:tableStyleId>
              </a:tblPr>
              <a:tblGrid>
                <a:gridCol w="1511206">
                  <a:extLst>
                    <a:ext uri="{9D8B030D-6E8A-4147-A177-3AD203B41FA5}">
                      <a16:colId xmlns:a16="http://schemas.microsoft.com/office/drawing/2014/main" val="1868514746"/>
                    </a:ext>
                  </a:extLst>
                </a:gridCol>
                <a:gridCol w="1511206">
                  <a:extLst>
                    <a:ext uri="{9D8B030D-6E8A-4147-A177-3AD203B41FA5}">
                      <a16:colId xmlns:a16="http://schemas.microsoft.com/office/drawing/2014/main" val="2995453955"/>
                    </a:ext>
                  </a:extLst>
                </a:gridCol>
                <a:gridCol w="4745435">
                  <a:extLst>
                    <a:ext uri="{9D8B030D-6E8A-4147-A177-3AD203B41FA5}">
                      <a16:colId xmlns:a16="http://schemas.microsoft.com/office/drawing/2014/main" val="2338297684"/>
                    </a:ext>
                  </a:extLst>
                </a:gridCol>
              </a:tblGrid>
              <a:tr h="261941">
                <a:tc gridSpan="2">
                  <a:txBody>
                    <a:bodyPr/>
                    <a:lstStyle/>
                    <a:p>
                      <a:pPr algn="ctr">
                        <a:lnSpc>
                          <a:spcPct val="115000"/>
                        </a:lnSpc>
                        <a:spcAft>
                          <a:spcPts val="0"/>
                        </a:spcAft>
                      </a:pPr>
                      <a:r>
                        <a:rPr lang="en-SG" sz="1600" dirty="0">
                          <a:effectLst/>
                        </a:rPr>
                        <a:t>Sample Data set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GB"/>
                    </a:p>
                  </a:txBody>
                  <a:tcPr/>
                </a:tc>
                <a:tc rowSpan="2">
                  <a:txBody>
                    <a:bodyPr/>
                    <a:lstStyle/>
                    <a:p>
                      <a:pPr algn="ctr">
                        <a:lnSpc>
                          <a:spcPct val="115000"/>
                        </a:lnSpc>
                        <a:spcAft>
                          <a:spcPts val="0"/>
                        </a:spcAft>
                      </a:pPr>
                      <a:r>
                        <a:rPr lang="en-SG" sz="1600" dirty="0">
                          <a:effectLst/>
                        </a:rPr>
                        <a:t>Range Calculation</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7045840"/>
                  </a:ext>
                </a:extLst>
              </a:tr>
              <a:tr h="261941">
                <a:tc>
                  <a:txBody>
                    <a:bodyPr/>
                    <a:lstStyle/>
                    <a:p>
                      <a:pPr algn="ctr">
                        <a:lnSpc>
                          <a:spcPct val="115000"/>
                        </a:lnSpc>
                        <a:spcAft>
                          <a:spcPts val="0"/>
                        </a:spcAft>
                      </a:pPr>
                      <a:r>
                        <a:rPr lang="en-SG" sz="1600" dirty="0">
                          <a:effectLst/>
                        </a:rPr>
                        <a:t>Store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600" dirty="0">
                          <a:effectLst/>
                        </a:rPr>
                        <a:t>Gross Profit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GB"/>
                    </a:p>
                  </a:txBody>
                  <a:tcPr/>
                </a:tc>
                <a:extLst>
                  <a:ext uri="{0D108BD9-81ED-4DB2-BD59-A6C34878D82A}">
                    <a16:rowId xmlns:a16="http://schemas.microsoft.com/office/drawing/2014/main" val="2405271143"/>
                  </a:ext>
                </a:extLst>
              </a:tr>
              <a:tr h="261941">
                <a:tc>
                  <a:txBody>
                    <a:bodyPr/>
                    <a:lstStyle/>
                    <a:p>
                      <a:pPr algn="ctr">
                        <a:lnSpc>
                          <a:spcPct val="115000"/>
                        </a:lnSpc>
                        <a:spcAft>
                          <a:spcPts val="0"/>
                        </a:spcAft>
                      </a:pPr>
                      <a:r>
                        <a:rPr lang="en-SG" sz="1600" dirty="0">
                          <a:effectLst/>
                        </a:rPr>
                        <a:t>A</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150 000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10">
                  <a:txBody>
                    <a:bodyPr/>
                    <a:lstStyle/>
                    <a:p>
                      <a:pPr>
                        <a:lnSpc>
                          <a:spcPct val="115000"/>
                        </a:lnSpc>
                        <a:spcAft>
                          <a:spcPts val="0"/>
                        </a:spcAft>
                        <a:tabLst>
                          <a:tab pos="791210" algn="l"/>
                        </a:tabLst>
                      </a:pPr>
                      <a:r>
                        <a:rPr lang="en-SG" sz="1600" dirty="0">
                          <a:effectLst/>
                        </a:rPr>
                        <a:t>Minimum		= </a:t>
                      </a:r>
                      <a:r>
                        <a:rPr lang="en-SG" sz="1600" u="dbl" dirty="0">
                          <a:effectLst/>
                        </a:rPr>
                        <a:t>120 000</a:t>
                      </a:r>
                      <a:endParaRPr lang="en-GB" sz="1600" dirty="0">
                        <a:effectLst/>
                      </a:endParaRPr>
                    </a:p>
                    <a:p>
                      <a:pPr>
                        <a:lnSpc>
                          <a:spcPct val="115000"/>
                        </a:lnSpc>
                        <a:spcAft>
                          <a:spcPts val="0"/>
                        </a:spcAft>
                        <a:tabLst>
                          <a:tab pos="791210" algn="l"/>
                        </a:tabLst>
                      </a:pPr>
                      <a:r>
                        <a:rPr lang="en-SG" sz="1600" dirty="0">
                          <a:effectLst/>
                        </a:rPr>
                        <a:t> </a:t>
                      </a:r>
                      <a:endParaRPr lang="en-GB" sz="1600" dirty="0">
                        <a:effectLst/>
                      </a:endParaRPr>
                    </a:p>
                    <a:p>
                      <a:pPr>
                        <a:lnSpc>
                          <a:spcPct val="115000"/>
                        </a:lnSpc>
                        <a:spcAft>
                          <a:spcPts val="0"/>
                        </a:spcAft>
                        <a:tabLst>
                          <a:tab pos="791210" algn="l"/>
                        </a:tabLst>
                      </a:pPr>
                      <a:r>
                        <a:rPr lang="en-SG" sz="1600" dirty="0">
                          <a:effectLst/>
                        </a:rPr>
                        <a:t>Maximum		= </a:t>
                      </a:r>
                      <a:r>
                        <a:rPr lang="en-SG" sz="1600" u="dbl" dirty="0">
                          <a:effectLst/>
                        </a:rPr>
                        <a:t>190 000</a:t>
                      </a:r>
                      <a:endParaRPr lang="en-GB" sz="1600" dirty="0">
                        <a:effectLst/>
                      </a:endParaRPr>
                    </a:p>
                    <a:p>
                      <a:pPr>
                        <a:lnSpc>
                          <a:spcPct val="115000"/>
                        </a:lnSpc>
                        <a:spcAft>
                          <a:spcPts val="0"/>
                        </a:spcAft>
                        <a:tabLst>
                          <a:tab pos="791210" algn="l"/>
                        </a:tabLst>
                      </a:pPr>
                      <a:r>
                        <a:rPr lang="en-SG" sz="1600" dirty="0">
                          <a:effectLst/>
                        </a:rPr>
                        <a:t> </a:t>
                      </a:r>
                      <a:endParaRPr lang="en-GB" sz="1600" dirty="0">
                        <a:effectLst/>
                      </a:endParaRPr>
                    </a:p>
                    <a:p>
                      <a:pPr>
                        <a:lnSpc>
                          <a:spcPct val="115000"/>
                        </a:lnSpc>
                        <a:spcAft>
                          <a:spcPts val="0"/>
                        </a:spcAft>
                        <a:tabLst>
                          <a:tab pos="791210" algn="l"/>
                        </a:tabLst>
                      </a:pPr>
                      <a:r>
                        <a:rPr lang="en-SG" sz="1600" dirty="0">
                          <a:effectLst/>
                        </a:rPr>
                        <a:t>Range		= 190 000 - 120 000</a:t>
                      </a:r>
                      <a:endParaRPr lang="en-GB" sz="1600" dirty="0">
                        <a:effectLst/>
                      </a:endParaRPr>
                    </a:p>
                    <a:p>
                      <a:pPr>
                        <a:lnSpc>
                          <a:spcPct val="115000"/>
                        </a:lnSpc>
                        <a:spcAft>
                          <a:spcPts val="0"/>
                        </a:spcAft>
                        <a:tabLst>
                          <a:tab pos="791210" algn="l"/>
                        </a:tabLst>
                      </a:pPr>
                      <a:r>
                        <a:rPr lang="en-SG" sz="1600" dirty="0">
                          <a:effectLst/>
                        </a:rPr>
                        <a:t>		= </a:t>
                      </a:r>
                      <a:r>
                        <a:rPr lang="en-SG" sz="1600" u="dbl" dirty="0">
                          <a:effectLst/>
                        </a:rPr>
                        <a:t>70 000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tabLst>
                          <a:tab pos="791210" algn="l"/>
                        </a:tabLst>
                      </a:pP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78421708"/>
                  </a:ext>
                </a:extLst>
              </a:tr>
              <a:tr h="261941">
                <a:tc>
                  <a:txBody>
                    <a:bodyPr/>
                    <a:lstStyle/>
                    <a:p>
                      <a:pPr algn="ctr">
                        <a:lnSpc>
                          <a:spcPct val="115000"/>
                        </a:lnSpc>
                        <a:spcAft>
                          <a:spcPts val="0"/>
                        </a:spcAft>
                      </a:pPr>
                      <a:r>
                        <a:rPr lang="en-SG" sz="1600" dirty="0">
                          <a:effectLst/>
                        </a:rPr>
                        <a:t>B</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180 000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GB"/>
                    </a:p>
                  </a:txBody>
                  <a:tcPr/>
                </a:tc>
                <a:extLst>
                  <a:ext uri="{0D108BD9-81ED-4DB2-BD59-A6C34878D82A}">
                    <a16:rowId xmlns:a16="http://schemas.microsoft.com/office/drawing/2014/main" val="3683926235"/>
                  </a:ext>
                </a:extLst>
              </a:tr>
              <a:tr h="261941">
                <a:tc>
                  <a:txBody>
                    <a:bodyPr/>
                    <a:lstStyle/>
                    <a:p>
                      <a:pPr algn="ctr">
                        <a:lnSpc>
                          <a:spcPct val="115000"/>
                        </a:lnSpc>
                        <a:spcAft>
                          <a:spcPts val="0"/>
                        </a:spcAft>
                      </a:pPr>
                      <a:r>
                        <a:rPr lang="en-SG" sz="1600" dirty="0">
                          <a:effectLst/>
                        </a:rPr>
                        <a:t>C</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160 000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GB"/>
                    </a:p>
                  </a:txBody>
                  <a:tcPr/>
                </a:tc>
                <a:extLst>
                  <a:ext uri="{0D108BD9-81ED-4DB2-BD59-A6C34878D82A}">
                    <a16:rowId xmlns:a16="http://schemas.microsoft.com/office/drawing/2014/main" val="1241697936"/>
                  </a:ext>
                </a:extLst>
              </a:tr>
              <a:tr h="261941">
                <a:tc>
                  <a:txBody>
                    <a:bodyPr/>
                    <a:lstStyle/>
                    <a:p>
                      <a:pPr algn="ctr">
                        <a:lnSpc>
                          <a:spcPct val="115000"/>
                        </a:lnSpc>
                        <a:spcAft>
                          <a:spcPts val="0"/>
                        </a:spcAft>
                      </a:pPr>
                      <a:r>
                        <a:rPr lang="en-SG" sz="1600" dirty="0">
                          <a:effectLst/>
                        </a:rPr>
                        <a:t>D</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140 000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GB"/>
                    </a:p>
                  </a:txBody>
                  <a:tcPr/>
                </a:tc>
                <a:extLst>
                  <a:ext uri="{0D108BD9-81ED-4DB2-BD59-A6C34878D82A}">
                    <a16:rowId xmlns:a16="http://schemas.microsoft.com/office/drawing/2014/main" val="2798445468"/>
                  </a:ext>
                </a:extLst>
              </a:tr>
              <a:tr h="261941">
                <a:tc>
                  <a:txBody>
                    <a:bodyPr/>
                    <a:lstStyle/>
                    <a:p>
                      <a:pPr algn="ctr">
                        <a:lnSpc>
                          <a:spcPct val="115000"/>
                        </a:lnSpc>
                        <a:spcAft>
                          <a:spcPts val="0"/>
                        </a:spcAft>
                      </a:pPr>
                      <a:r>
                        <a:rPr lang="en-SG" sz="1600" dirty="0">
                          <a:effectLst/>
                        </a:rPr>
                        <a:t>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150 000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GB"/>
                    </a:p>
                  </a:txBody>
                  <a:tcPr/>
                </a:tc>
                <a:extLst>
                  <a:ext uri="{0D108BD9-81ED-4DB2-BD59-A6C34878D82A}">
                    <a16:rowId xmlns:a16="http://schemas.microsoft.com/office/drawing/2014/main" val="1500418412"/>
                  </a:ext>
                </a:extLst>
              </a:tr>
              <a:tr h="261941">
                <a:tc>
                  <a:txBody>
                    <a:bodyPr/>
                    <a:lstStyle/>
                    <a:p>
                      <a:pPr algn="ctr">
                        <a:lnSpc>
                          <a:spcPct val="115000"/>
                        </a:lnSpc>
                        <a:spcAft>
                          <a:spcPts val="0"/>
                        </a:spcAft>
                      </a:pPr>
                      <a:r>
                        <a:rPr lang="en-SG" sz="1600" dirty="0">
                          <a:effectLst/>
                        </a:rPr>
                        <a:t>F</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150 000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GB"/>
                    </a:p>
                  </a:txBody>
                  <a:tcPr/>
                </a:tc>
                <a:extLst>
                  <a:ext uri="{0D108BD9-81ED-4DB2-BD59-A6C34878D82A}">
                    <a16:rowId xmlns:a16="http://schemas.microsoft.com/office/drawing/2014/main" val="1659970911"/>
                  </a:ext>
                </a:extLst>
              </a:tr>
              <a:tr h="261941">
                <a:tc>
                  <a:txBody>
                    <a:bodyPr/>
                    <a:lstStyle/>
                    <a:p>
                      <a:pPr algn="ctr">
                        <a:lnSpc>
                          <a:spcPct val="115000"/>
                        </a:lnSpc>
                        <a:spcAft>
                          <a:spcPts val="0"/>
                        </a:spcAft>
                      </a:pPr>
                      <a:r>
                        <a:rPr lang="en-SG" sz="1600" dirty="0">
                          <a:effectLst/>
                        </a:rPr>
                        <a:t>G</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120 000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GB"/>
                    </a:p>
                  </a:txBody>
                  <a:tcPr/>
                </a:tc>
                <a:extLst>
                  <a:ext uri="{0D108BD9-81ED-4DB2-BD59-A6C34878D82A}">
                    <a16:rowId xmlns:a16="http://schemas.microsoft.com/office/drawing/2014/main" val="3009594520"/>
                  </a:ext>
                </a:extLst>
              </a:tr>
              <a:tr h="261941">
                <a:tc>
                  <a:txBody>
                    <a:bodyPr/>
                    <a:lstStyle/>
                    <a:p>
                      <a:pPr algn="ctr">
                        <a:lnSpc>
                          <a:spcPct val="115000"/>
                        </a:lnSpc>
                        <a:spcAft>
                          <a:spcPts val="0"/>
                        </a:spcAft>
                      </a:pPr>
                      <a:r>
                        <a:rPr lang="en-SG" sz="1600" dirty="0">
                          <a:effectLst/>
                        </a:rPr>
                        <a:t>H</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170 000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GB"/>
                    </a:p>
                  </a:txBody>
                  <a:tcPr/>
                </a:tc>
                <a:extLst>
                  <a:ext uri="{0D108BD9-81ED-4DB2-BD59-A6C34878D82A}">
                    <a16:rowId xmlns:a16="http://schemas.microsoft.com/office/drawing/2014/main" val="2771089365"/>
                  </a:ext>
                </a:extLst>
              </a:tr>
              <a:tr h="261941">
                <a:tc>
                  <a:txBody>
                    <a:bodyPr/>
                    <a:lstStyle/>
                    <a:p>
                      <a:pPr algn="ctr">
                        <a:lnSpc>
                          <a:spcPct val="115000"/>
                        </a:lnSpc>
                        <a:spcAft>
                          <a:spcPts val="0"/>
                        </a:spcAft>
                      </a:pPr>
                      <a:r>
                        <a:rPr lang="en-SG" sz="1600" dirty="0">
                          <a:effectLst/>
                        </a:rPr>
                        <a:t>I</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190 000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GB"/>
                    </a:p>
                  </a:txBody>
                  <a:tcPr/>
                </a:tc>
                <a:extLst>
                  <a:ext uri="{0D108BD9-81ED-4DB2-BD59-A6C34878D82A}">
                    <a16:rowId xmlns:a16="http://schemas.microsoft.com/office/drawing/2014/main" val="2194732912"/>
                  </a:ext>
                </a:extLst>
              </a:tr>
              <a:tr h="261941">
                <a:tc>
                  <a:txBody>
                    <a:bodyPr/>
                    <a:lstStyle/>
                    <a:p>
                      <a:pPr algn="ctr">
                        <a:lnSpc>
                          <a:spcPct val="115000"/>
                        </a:lnSpc>
                        <a:spcAft>
                          <a:spcPts val="0"/>
                        </a:spcAft>
                      </a:pPr>
                      <a:r>
                        <a:rPr lang="en-SG" sz="1600" dirty="0">
                          <a:effectLst/>
                        </a:rPr>
                        <a:t>J</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130 000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GB"/>
                    </a:p>
                  </a:txBody>
                  <a:tcPr/>
                </a:tc>
                <a:extLst>
                  <a:ext uri="{0D108BD9-81ED-4DB2-BD59-A6C34878D82A}">
                    <a16:rowId xmlns:a16="http://schemas.microsoft.com/office/drawing/2014/main" val="1149605486"/>
                  </a:ext>
                </a:extLst>
              </a:tr>
            </a:tbl>
          </a:graphicData>
        </a:graphic>
      </p:graphicFrame>
      <p:sp>
        <p:nvSpPr>
          <p:cNvPr id="9" name="Rectangle 8">
            <a:extLst>
              <a:ext uri="{FF2B5EF4-FFF2-40B4-BE49-F238E27FC236}">
                <a16:creationId xmlns:a16="http://schemas.microsoft.com/office/drawing/2014/main" id="{65130024-8E90-4F30-8E1A-1D72956D8DCB}"/>
              </a:ext>
            </a:extLst>
          </p:cNvPr>
          <p:cNvSpPr/>
          <p:nvPr/>
        </p:nvSpPr>
        <p:spPr>
          <a:xfrm>
            <a:off x="2195736" y="5337212"/>
            <a:ext cx="1564233"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0" name="Rectangle 9">
            <a:extLst>
              <a:ext uri="{FF2B5EF4-FFF2-40B4-BE49-F238E27FC236}">
                <a16:creationId xmlns:a16="http://schemas.microsoft.com/office/drawing/2014/main" id="{A399BD0A-1E87-4A57-867C-6D9004F2A2AA}"/>
              </a:ext>
            </a:extLst>
          </p:cNvPr>
          <p:cNvSpPr/>
          <p:nvPr/>
        </p:nvSpPr>
        <p:spPr>
          <a:xfrm>
            <a:off x="2195736" y="5877272"/>
            <a:ext cx="1564233"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Tree>
    <p:extLst>
      <p:ext uri="{BB962C8B-B14F-4D97-AF65-F5344CB8AC3E}">
        <p14:creationId xmlns:p14="http://schemas.microsoft.com/office/powerpoint/2010/main" val="37322005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C24D0790-ADA6-4BEA-AEB2-3C6518A75131}"/>
              </a:ext>
            </a:extLst>
          </p:cNvPr>
          <p:cNvSpPr txBox="1">
            <a:spLocks/>
          </p:cNvSpPr>
          <p:nvPr/>
        </p:nvSpPr>
        <p:spPr>
          <a:xfrm>
            <a:off x="864000" y="1188000"/>
            <a:ext cx="8244504"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Measures of Variation</a:t>
            </a:r>
            <a:r>
              <a:rPr lang="en-GB" sz="2000" b="1" dirty="0">
                <a:solidFill>
                  <a:srgbClr val="009FE9"/>
                </a:solidFill>
              </a:rPr>
              <a:t>.</a:t>
            </a:r>
            <a:endParaRPr lang="en-IE" sz="2000" b="1" dirty="0">
              <a:solidFill>
                <a:srgbClr val="009FE9"/>
              </a:solidFill>
            </a:endParaRPr>
          </a:p>
          <a:p>
            <a:pPr marL="0" indent="0">
              <a:buNone/>
            </a:pPr>
            <a:endParaRPr lang="en-IE" sz="2000" b="1" dirty="0"/>
          </a:p>
          <a:p>
            <a:pPr marL="0" indent="0">
              <a:buNone/>
            </a:pPr>
            <a:r>
              <a:rPr lang="en-IE" sz="2000" b="1" dirty="0">
                <a:ea typeface="Calibri" panose="020F0502020204030204" pitchFamily="34" charset="0"/>
                <a:cs typeface="Times New Roman" panose="02020603050405020304" pitchFamily="18" charset="0"/>
              </a:rPr>
              <a:t>Case Example: </a:t>
            </a:r>
            <a:r>
              <a:rPr lang="en-SG" dirty="0"/>
              <a:t>The following is the new contracts volume data for 3 sales representatives.</a:t>
            </a:r>
          </a:p>
          <a:p>
            <a:pPr marL="0" indent="0">
              <a:buNone/>
            </a:pPr>
            <a:r>
              <a:rPr lang="en-SG" dirty="0"/>
              <a:t> </a:t>
            </a:r>
          </a:p>
          <a:p>
            <a:pPr marL="0" indent="0">
              <a:buNone/>
            </a:pPr>
            <a:r>
              <a:rPr lang="en-SG" b="1" dirty="0"/>
              <a:t>What is the variance for each sales rep and what does it indicate? </a:t>
            </a:r>
            <a:endParaRPr lang="en-IE" b="1" dirty="0"/>
          </a:p>
          <a:p>
            <a:pPr marL="0" indent="0" eaLnBrk="0" fontAlgn="base" hangingPunct="0">
              <a:spcBef>
                <a:spcPct val="0"/>
              </a:spcBef>
              <a:spcAft>
                <a:spcPct val="0"/>
              </a:spcAft>
              <a:buNone/>
            </a:pPr>
            <a:endParaRPr lang="en-GB" dirty="0"/>
          </a:p>
          <a:p>
            <a:pPr marL="0" lvl="0" indent="0" eaLnBrk="0" fontAlgn="base" hangingPunct="0">
              <a:spcBef>
                <a:spcPct val="0"/>
              </a:spcBef>
              <a:spcAft>
                <a:spcPct val="0"/>
              </a:spcAft>
              <a:buNone/>
            </a:pPr>
            <a:endParaRPr lang="en-IE" b="1"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dirty="0">
              <a:ea typeface="Calibri" panose="020F0502020204030204" pitchFamily="34" charset="0"/>
              <a:cs typeface="Times New Roman" panose="02020603050405020304" pitchFamily="18" charset="0"/>
            </a:endParaRPr>
          </a:p>
          <a:p>
            <a:pPr lvl="0"/>
            <a:endParaRPr lang="en-IE" dirty="0"/>
          </a:p>
          <a:p>
            <a:pPr>
              <a:buFont typeface="+mj-lt"/>
              <a:buAutoNum type="arabicPeriod"/>
            </a:pPr>
            <a:endParaRPr lang="en-IE" sz="2000" dirty="0"/>
          </a:p>
        </p:txBody>
      </p:sp>
      <p:grpSp>
        <p:nvGrpSpPr>
          <p:cNvPr id="16" name="Group 15">
            <a:extLst>
              <a:ext uri="{FF2B5EF4-FFF2-40B4-BE49-F238E27FC236}">
                <a16:creationId xmlns:a16="http://schemas.microsoft.com/office/drawing/2014/main" id="{532CF56E-3397-4AC7-861F-3D739C033DE9}"/>
              </a:ext>
            </a:extLst>
          </p:cNvPr>
          <p:cNvGrpSpPr/>
          <p:nvPr/>
        </p:nvGrpSpPr>
        <p:grpSpPr>
          <a:xfrm>
            <a:off x="252000" y="1143000"/>
            <a:ext cx="596091" cy="773832"/>
            <a:chOff x="0" y="3729"/>
            <a:chExt cx="342900" cy="386796"/>
          </a:xfrm>
        </p:grpSpPr>
        <p:sp>
          <p:nvSpPr>
            <p:cNvPr id="17" name="Rectangle: Rounded Corners 16">
              <a:extLst>
                <a:ext uri="{FF2B5EF4-FFF2-40B4-BE49-F238E27FC236}">
                  <a16:creationId xmlns:a16="http://schemas.microsoft.com/office/drawing/2014/main" id="{F85FD50E-5845-4141-A452-453AD248A5E5}"/>
                </a:ext>
              </a:extLst>
            </p:cNvPr>
            <p:cNvSpPr/>
            <p:nvPr/>
          </p:nvSpPr>
          <p:spPr>
            <a:xfrm>
              <a:off x="0" y="66675"/>
              <a:ext cx="342900" cy="3238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dirty="0"/>
            </a:p>
          </p:txBody>
        </p:sp>
        <p:pic>
          <p:nvPicPr>
            <p:cNvPr id="18" name="Graphic 218" descr="Diploma">
              <a:extLst>
                <a:ext uri="{FF2B5EF4-FFF2-40B4-BE49-F238E27FC236}">
                  <a16:creationId xmlns:a16="http://schemas.microsoft.com/office/drawing/2014/main" id="{4C513D55-8E12-4B47-8A1D-A620BF203A5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31291" y="3729"/>
              <a:ext cx="281763" cy="386796"/>
            </a:xfrm>
            <a:prstGeom prst="roundRect">
              <a:avLst/>
            </a:prstGeom>
          </p:spPr>
        </p:pic>
      </p:grpSp>
      <p:sp>
        <p:nvSpPr>
          <p:cNvPr id="14" name="Title 1">
            <a:extLst>
              <a:ext uri="{FF2B5EF4-FFF2-40B4-BE49-F238E27FC236}">
                <a16:creationId xmlns:a16="http://schemas.microsoft.com/office/drawing/2014/main" id="{02336DDA-B383-4878-A4E3-72016C4E21CF}"/>
              </a:ext>
            </a:extLst>
          </p:cNvPr>
          <p:cNvSpPr>
            <a:spLocks noGrp="1"/>
          </p:cNvSpPr>
          <p:nvPr>
            <p:ph type="title"/>
          </p:nvPr>
        </p:nvSpPr>
        <p:spPr>
          <a:xfrm>
            <a:off x="0" y="0"/>
            <a:ext cx="9108504" cy="1143000"/>
          </a:xfrm>
        </p:spPr>
        <p:txBody>
          <a:bodyPr/>
          <a:lstStyle/>
          <a:p>
            <a:r>
              <a:rPr lang="en-IE" dirty="0"/>
              <a:t> 2 – Statistical Analysis</a:t>
            </a:r>
          </a:p>
        </p:txBody>
      </p:sp>
      <p:sp>
        <p:nvSpPr>
          <p:cNvPr id="3" name="Footer Placeholder 2">
            <a:extLst>
              <a:ext uri="{FF2B5EF4-FFF2-40B4-BE49-F238E27FC236}">
                <a16:creationId xmlns:a16="http://schemas.microsoft.com/office/drawing/2014/main" id="{54860095-F553-4833-99A7-A13DFEFC6805}"/>
              </a:ext>
            </a:extLst>
          </p:cNvPr>
          <p:cNvSpPr>
            <a:spLocks noGrp="1"/>
          </p:cNvSpPr>
          <p:nvPr>
            <p:ph type="ftr" sz="quarter" idx="11"/>
          </p:nvPr>
        </p:nvSpPr>
        <p:spPr/>
        <p:txBody>
          <a:bodyPr/>
          <a:lstStyle/>
          <a:p>
            <a:r>
              <a:rPr lang="en-IE" dirty="0"/>
              <a:t>Data Analytics - Foundation 1.0</a:t>
            </a:r>
          </a:p>
          <a:p>
            <a:endParaRPr lang="en-IE" dirty="0"/>
          </a:p>
        </p:txBody>
      </p:sp>
      <p:graphicFrame>
        <p:nvGraphicFramePr>
          <p:cNvPr id="9" name="Table 8">
            <a:extLst>
              <a:ext uri="{FF2B5EF4-FFF2-40B4-BE49-F238E27FC236}">
                <a16:creationId xmlns:a16="http://schemas.microsoft.com/office/drawing/2014/main" id="{8A1A1388-E460-41BC-8789-C3B227201C3B}"/>
              </a:ext>
            </a:extLst>
          </p:cNvPr>
          <p:cNvGraphicFramePr>
            <a:graphicFrameLocks noGrp="1"/>
          </p:cNvGraphicFramePr>
          <p:nvPr>
            <p:extLst>
              <p:ext uri="{D42A27DB-BD31-4B8C-83A1-F6EECF244321}">
                <p14:modId xmlns:p14="http://schemas.microsoft.com/office/powerpoint/2010/main" val="1679902809"/>
              </p:ext>
            </p:extLst>
          </p:nvPr>
        </p:nvGraphicFramePr>
        <p:xfrm>
          <a:off x="417251" y="3284984"/>
          <a:ext cx="8244504" cy="3285672"/>
        </p:xfrm>
        <a:graphic>
          <a:graphicData uri="http://schemas.openxmlformats.org/drawingml/2006/table">
            <a:tbl>
              <a:tblPr firstRow="1" firstCol="1" bandRow="1">
                <a:tableStyleId>{5C22544A-7EE6-4342-B048-85BDC9FD1C3A}</a:tableStyleId>
              </a:tblPr>
              <a:tblGrid>
                <a:gridCol w="2060687">
                  <a:extLst>
                    <a:ext uri="{9D8B030D-6E8A-4147-A177-3AD203B41FA5}">
                      <a16:colId xmlns:a16="http://schemas.microsoft.com/office/drawing/2014/main" val="3247589607"/>
                    </a:ext>
                  </a:extLst>
                </a:gridCol>
                <a:gridCol w="2060687">
                  <a:extLst>
                    <a:ext uri="{9D8B030D-6E8A-4147-A177-3AD203B41FA5}">
                      <a16:colId xmlns:a16="http://schemas.microsoft.com/office/drawing/2014/main" val="260805166"/>
                    </a:ext>
                  </a:extLst>
                </a:gridCol>
                <a:gridCol w="2061565">
                  <a:extLst>
                    <a:ext uri="{9D8B030D-6E8A-4147-A177-3AD203B41FA5}">
                      <a16:colId xmlns:a16="http://schemas.microsoft.com/office/drawing/2014/main" val="1460964080"/>
                    </a:ext>
                  </a:extLst>
                </a:gridCol>
                <a:gridCol w="2061565">
                  <a:extLst>
                    <a:ext uri="{9D8B030D-6E8A-4147-A177-3AD203B41FA5}">
                      <a16:colId xmlns:a16="http://schemas.microsoft.com/office/drawing/2014/main" val="1434270451"/>
                    </a:ext>
                  </a:extLst>
                </a:gridCol>
              </a:tblGrid>
              <a:tr h="270705">
                <a:tc>
                  <a:txBody>
                    <a:bodyPr/>
                    <a:lstStyle/>
                    <a:p>
                      <a:pPr algn="ctr">
                        <a:lnSpc>
                          <a:spcPct val="115000"/>
                        </a:lnSpc>
                        <a:spcAft>
                          <a:spcPts val="0"/>
                        </a:spcAft>
                      </a:pPr>
                      <a:r>
                        <a:rPr lang="en-SG"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algn="ctr">
                        <a:lnSpc>
                          <a:spcPct val="115000"/>
                        </a:lnSpc>
                        <a:spcAft>
                          <a:spcPts val="0"/>
                        </a:spcAft>
                      </a:pPr>
                      <a:r>
                        <a:rPr lang="en-SG" sz="1600" dirty="0">
                          <a:effectLst/>
                        </a:rPr>
                        <a:t>Sample Data</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205354859"/>
                  </a:ext>
                </a:extLst>
              </a:tr>
              <a:tr h="270705">
                <a:tc rowSpan="6">
                  <a:txBody>
                    <a:bodyPr/>
                    <a:lstStyle/>
                    <a:p>
                      <a:pPr algn="ctr">
                        <a:lnSpc>
                          <a:spcPct val="115000"/>
                        </a:lnSpc>
                        <a:spcAft>
                          <a:spcPts val="0"/>
                        </a:spcAft>
                      </a:pPr>
                      <a:r>
                        <a:rPr lang="en-SG" sz="1600" dirty="0">
                          <a:effectLst/>
                        </a:rPr>
                        <a:t>New Contracts Volume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600" dirty="0">
                          <a:effectLst/>
                        </a:rPr>
                        <a:t>Sales Rep A</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Sales Rep B</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Sales Rep C</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4964876"/>
                  </a:ext>
                </a:extLst>
              </a:tr>
              <a:tr h="270705">
                <a:tc vMerge="1">
                  <a:txBody>
                    <a:bodyPr/>
                    <a:lstStyle/>
                    <a:p>
                      <a:endParaRPr lang="en-GB"/>
                    </a:p>
                  </a:txBody>
                  <a:tcPr/>
                </a:tc>
                <a:tc>
                  <a:txBody>
                    <a:bodyPr/>
                    <a:lstStyle/>
                    <a:p>
                      <a:pPr algn="ctr">
                        <a:lnSpc>
                          <a:spcPct val="115000"/>
                        </a:lnSpc>
                        <a:spcAft>
                          <a:spcPts val="0"/>
                        </a:spcAft>
                      </a:pPr>
                      <a:r>
                        <a:rPr lang="en-SG" sz="1600" dirty="0">
                          <a:effectLst/>
                        </a:rPr>
                        <a:t>10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10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7</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689668"/>
                  </a:ext>
                </a:extLst>
              </a:tr>
              <a:tr h="270705">
                <a:tc vMerge="1">
                  <a:txBody>
                    <a:bodyPr/>
                    <a:lstStyle/>
                    <a:p>
                      <a:endParaRPr lang="en-GB"/>
                    </a:p>
                  </a:txBody>
                  <a:tcPr/>
                </a:tc>
                <a:tc>
                  <a:txBody>
                    <a:bodyPr/>
                    <a:lstStyle/>
                    <a:p>
                      <a:pPr algn="ctr">
                        <a:lnSpc>
                          <a:spcPct val="115000"/>
                        </a:lnSpc>
                        <a:spcAft>
                          <a:spcPts val="0"/>
                        </a:spcAft>
                      </a:pPr>
                      <a:r>
                        <a:rPr lang="en-SG" sz="1600" dirty="0">
                          <a:effectLst/>
                        </a:rPr>
                        <a:t>8</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10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6</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6283429"/>
                  </a:ext>
                </a:extLst>
              </a:tr>
              <a:tr h="270705">
                <a:tc vMerge="1">
                  <a:txBody>
                    <a:bodyPr/>
                    <a:lstStyle/>
                    <a:p>
                      <a:endParaRPr lang="en-GB"/>
                    </a:p>
                  </a:txBody>
                  <a:tcPr/>
                </a:tc>
                <a:tc>
                  <a:txBody>
                    <a:bodyPr/>
                    <a:lstStyle/>
                    <a:p>
                      <a:pPr algn="ctr">
                        <a:lnSpc>
                          <a:spcPct val="115000"/>
                        </a:lnSpc>
                        <a:spcAft>
                          <a:spcPts val="0"/>
                        </a:spcAft>
                      </a:pPr>
                      <a:r>
                        <a:rPr lang="en-SG" sz="1600" dirty="0">
                          <a:effectLst/>
                        </a:rPr>
                        <a:t>6</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6</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6</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0310379"/>
                  </a:ext>
                </a:extLst>
              </a:tr>
              <a:tr h="270705">
                <a:tc vMerge="1">
                  <a:txBody>
                    <a:bodyPr/>
                    <a:lstStyle/>
                    <a:p>
                      <a:endParaRPr lang="en-GB"/>
                    </a:p>
                  </a:txBody>
                  <a:tcPr/>
                </a:tc>
                <a:tc>
                  <a:txBody>
                    <a:bodyPr/>
                    <a:lstStyle/>
                    <a:p>
                      <a:pPr algn="ctr">
                        <a:lnSpc>
                          <a:spcPct val="115000"/>
                        </a:lnSpc>
                        <a:spcAft>
                          <a:spcPts val="0"/>
                        </a:spcAft>
                      </a:pPr>
                      <a:r>
                        <a:rPr lang="en-SG" sz="1600" dirty="0">
                          <a:effectLst/>
                        </a:rPr>
                        <a:t>4</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1</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6</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100250"/>
                  </a:ext>
                </a:extLst>
              </a:tr>
              <a:tr h="270705">
                <a:tc vMerge="1">
                  <a:txBody>
                    <a:bodyPr/>
                    <a:lstStyle/>
                    <a:p>
                      <a:endParaRPr lang="en-GB"/>
                    </a:p>
                  </a:txBody>
                  <a:tcPr/>
                </a:tc>
                <a:tc>
                  <a:txBody>
                    <a:bodyPr/>
                    <a:lstStyle/>
                    <a:p>
                      <a:pPr algn="ctr">
                        <a:lnSpc>
                          <a:spcPct val="115000"/>
                        </a:lnSpc>
                        <a:spcAft>
                          <a:spcPts val="0"/>
                        </a:spcAft>
                      </a:pPr>
                      <a:r>
                        <a:rPr lang="en-SG" sz="1600" dirty="0">
                          <a:effectLst/>
                        </a:rPr>
                        <a:t>2</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3</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5</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956779"/>
                  </a:ext>
                </a:extLst>
              </a:tr>
              <a:tr h="270705">
                <a:tc>
                  <a:txBody>
                    <a:bodyPr/>
                    <a:lstStyle/>
                    <a:p>
                      <a:pPr algn="ctr">
                        <a:lnSpc>
                          <a:spcPct val="115000"/>
                        </a:lnSpc>
                        <a:spcAft>
                          <a:spcPts val="0"/>
                        </a:spcAft>
                      </a:pPr>
                      <a:r>
                        <a:rPr lang="en-SG" sz="1600" dirty="0">
                          <a:effectLst/>
                        </a:rPr>
                        <a:t>Total volume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30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30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30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7299579"/>
                  </a:ext>
                </a:extLst>
              </a:tr>
              <a:tr h="560016">
                <a:tc>
                  <a:txBody>
                    <a:bodyPr/>
                    <a:lstStyle/>
                    <a:p>
                      <a:pPr algn="ctr">
                        <a:lnSpc>
                          <a:spcPct val="115000"/>
                        </a:lnSpc>
                        <a:spcAft>
                          <a:spcPts val="0"/>
                        </a:spcAft>
                      </a:pPr>
                      <a:r>
                        <a:rPr lang="en-SG" sz="1600" dirty="0">
                          <a:effectLst/>
                        </a:rPr>
                        <a:t>Mean</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tabLst>
                          <a:tab pos="391160" algn="l"/>
                        </a:tabLst>
                      </a:pPr>
                      <a:r>
                        <a:rPr lang="en-SG" sz="1600" dirty="0">
                          <a:effectLst/>
                        </a:rPr>
                        <a:t>	= 30 / 5</a:t>
                      </a:r>
                      <a:endParaRPr lang="en-GB" sz="1600" dirty="0">
                        <a:effectLst/>
                      </a:endParaRPr>
                    </a:p>
                    <a:p>
                      <a:pPr>
                        <a:lnSpc>
                          <a:spcPct val="115000"/>
                        </a:lnSpc>
                        <a:spcAft>
                          <a:spcPts val="0"/>
                        </a:spcAft>
                        <a:tabLst>
                          <a:tab pos="391160" algn="l"/>
                        </a:tabLst>
                      </a:pPr>
                      <a:r>
                        <a:rPr lang="en-SG" sz="1600" dirty="0">
                          <a:effectLst/>
                        </a:rPr>
                        <a:t>	= 6</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tabLst>
                          <a:tab pos="391160" algn="l"/>
                        </a:tabLst>
                      </a:pPr>
                      <a:r>
                        <a:rPr lang="en-SG" sz="1600" dirty="0">
                          <a:effectLst/>
                        </a:rPr>
                        <a:t>	= 30 / 5</a:t>
                      </a:r>
                      <a:endParaRPr lang="en-GB" sz="1600" dirty="0">
                        <a:effectLst/>
                      </a:endParaRPr>
                    </a:p>
                    <a:p>
                      <a:pPr>
                        <a:lnSpc>
                          <a:spcPct val="115000"/>
                        </a:lnSpc>
                        <a:spcAft>
                          <a:spcPts val="0"/>
                        </a:spcAft>
                        <a:tabLst>
                          <a:tab pos="391160" algn="l"/>
                        </a:tabLst>
                      </a:pPr>
                      <a:r>
                        <a:rPr lang="en-SG" sz="1600" dirty="0">
                          <a:effectLst/>
                        </a:rPr>
                        <a:t>	= 6</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tabLst>
                          <a:tab pos="391160" algn="l"/>
                        </a:tabLst>
                      </a:pPr>
                      <a:r>
                        <a:rPr lang="en-SG" sz="1600" dirty="0">
                          <a:effectLst/>
                        </a:rPr>
                        <a:t>	= 30 / 5</a:t>
                      </a:r>
                      <a:endParaRPr lang="en-GB" sz="1600" dirty="0">
                        <a:effectLst/>
                      </a:endParaRPr>
                    </a:p>
                    <a:p>
                      <a:pPr>
                        <a:lnSpc>
                          <a:spcPct val="115000"/>
                        </a:lnSpc>
                        <a:spcAft>
                          <a:spcPts val="0"/>
                        </a:spcAft>
                        <a:tabLst>
                          <a:tab pos="391160" algn="l"/>
                        </a:tabLst>
                      </a:pPr>
                      <a:r>
                        <a:rPr lang="en-SG" sz="1600" dirty="0">
                          <a:effectLst/>
                        </a:rPr>
                        <a:t>	= 6</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1481967"/>
                  </a:ext>
                </a:extLst>
              </a:tr>
              <a:tr h="560016">
                <a:tc>
                  <a:txBody>
                    <a:bodyPr/>
                    <a:lstStyle/>
                    <a:p>
                      <a:pPr algn="ctr">
                        <a:lnSpc>
                          <a:spcPct val="115000"/>
                        </a:lnSpc>
                        <a:spcAft>
                          <a:spcPts val="0"/>
                        </a:spcAft>
                      </a:pPr>
                      <a:r>
                        <a:rPr lang="en-GB" sz="1600" b="1" kern="1200" dirty="0">
                          <a:solidFill>
                            <a:schemeClr val="lt1"/>
                          </a:solidFill>
                          <a:effectLst/>
                          <a:latin typeface="+mn-lt"/>
                          <a:ea typeface="+mn-ea"/>
                          <a:cs typeface="+mn-cs"/>
                        </a:rPr>
                        <a:t>Variance</a:t>
                      </a:r>
                    </a:p>
                  </a:txBody>
                  <a:tcPr marL="68580" marR="68580" marT="0" marB="0" anchor="ctr"/>
                </a:tc>
                <a:tc>
                  <a:txBody>
                    <a:bodyPr/>
                    <a:lstStyle/>
                    <a:p>
                      <a:pPr>
                        <a:lnSpc>
                          <a:spcPct val="115000"/>
                        </a:lnSpc>
                        <a:spcAft>
                          <a:spcPts val="0"/>
                        </a:spcAft>
                        <a:tabLst>
                          <a:tab pos="391160" algn="l"/>
                        </a:tabLst>
                      </a:pP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tabLst>
                          <a:tab pos="391160" algn="l"/>
                        </a:tabLst>
                      </a:pP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tabLst>
                          <a:tab pos="391160" algn="l"/>
                        </a:tabLst>
                      </a:pP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1103922"/>
                  </a:ext>
                </a:extLst>
              </a:tr>
            </a:tbl>
          </a:graphicData>
        </a:graphic>
      </p:graphicFrame>
    </p:spTree>
    <p:extLst>
      <p:ext uri="{BB962C8B-B14F-4D97-AF65-F5344CB8AC3E}">
        <p14:creationId xmlns:p14="http://schemas.microsoft.com/office/powerpoint/2010/main" val="39582933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C24D0790-ADA6-4BEA-AEB2-3C6518A75131}"/>
              </a:ext>
            </a:extLst>
          </p:cNvPr>
          <p:cNvSpPr txBox="1">
            <a:spLocks/>
          </p:cNvSpPr>
          <p:nvPr/>
        </p:nvSpPr>
        <p:spPr>
          <a:xfrm>
            <a:off x="864000" y="1188000"/>
            <a:ext cx="8244504"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Measures of Variation</a:t>
            </a:r>
            <a:r>
              <a:rPr lang="en-GB" sz="2000" b="1" dirty="0">
                <a:solidFill>
                  <a:srgbClr val="009FE9"/>
                </a:solidFill>
              </a:rPr>
              <a:t>.</a:t>
            </a:r>
            <a:endParaRPr lang="en-IE" sz="2000" b="1" dirty="0">
              <a:solidFill>
                <a:srgbClr val="009FE9"/>
              </a:solidFill>
            </a:endParaRPr>
          </a:p>
          <a:p>
            <a:pPr marL="0" indent="0">
              <a:buNone/>
            </a:pPr>
            <a:endParaRPr lang="en-IE" sz="2000" b="1" dirty="0"/>
          </a:p>
          <a:p>
            <a:pPr marL="0" indent="0">
              <a:buNone/>
            </a:pPr>
            <a:r>
              <a:rPr lang="en-IE" sz="2000" b="1" dirty="0">
                <a:ea typeface="Calibri" panose="020F0502020204030204" pitchFamily="34" charset="0"/>
                <a:cs typeface="Times New Roman" panose="02020603050405020304" pitchFamily="18" charset="0"/>
              </a:rPr>
              <a:t>Case Example: </a:t>
            </a:r>
            <a:r>
              <a:rPr lang="en-SG" b="1" dirty="0"/>
              <a:t>What is the variance for each sales rep and what does it indicate?  </a:t>
            </a:r>
            <a:r>
              <a:rPr lang="en-SG" dirty="0"/>
              <a:t>First calculate the variance: </a:t>
            </a:r>
          </a:p>
          <a:p>
            <a:pPr marL="0" indent="0">
              <a:buNone/>
            </a:pPr>
            <a:endParaRPr lang="en-IE" b="1" dirty="0"/>
          </a:p>
          <a:p>
            <a:pPr marL="0" indent="0" eaLnBrk="0" fontAlgn="base" hangingPunct="0">
              <a:spcBef>
                <a:spcPct val="0"/>
              </a:spcBef>
              <a:spcAft>
                <a:spcPct val="0"/>
              </a:spcAft>
              <a:buNone/>
            </a:pPr>
            <a:endParaRPr lang="en-GB" dirty="0"/>
          </a:p>
          <a:p>
            <a:pPr marL="0" lvl="0" indent="0" eaLnBrk="0" fontAlgn="base" hangingPunct="0">
              <a:spcBef>
                <a:spcPct val="0"/>
              </a:spcBef>
              <a:spcAft>
                <a:spcPct val="0"/>
              </a:spcAft>
              <a:buNone/>
            </a:pPr>
            <a:endParaRPr lang="en-IE" b="1"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dirty="0">
              <a:ea typeface="Calibri" panose="020F0502020204030204" pitchFamily="34" charset="0"/>
              <a:cs typeface="Times New Roman" panose="02020603050405020304" pitchFamily="18" charset="0"/>
            </a:endParaRPr>
          </a:p>
          <a:p>
            <a:pPr lvl="0"/>
            <a:endParaRPr lang="en-IE" dirty="0"/>
          </a:p>
          <a:p>
            <a:pPr>
              <a:buFont typeface="+mj-lt"/>
              <a:buAutoNum type="arabicPeriod"/>
            </a:pPr>
            <a:endParaRPr lang="en-IE" sz="2000" dirty="0"/>
          </a:p>
        </p:txBody>
      </p:sp>
      <p:grpSp>
        <p:nvGrpSpPr>
          <p:cNvPr id="16" name="Group 15">
            <a:extLst>
              <a:ext uri="{FF2B5EF4-FFF2-40B4-BE49-F238E27FC236}">
                <a16:creationId xmlns:a16="http://schemas.microsoft.com/office/drawing/2014/main" id="{532CF56E-3397-4AC7-861F-3D739C033DE9}"/>
              </a:ext>
            </a:extLst>
          </p:cNvPr>
          <p:cNvGrpSpPr/>
          <p:nvPr/>
        </p:nvGrpSpPr>
        <p:grpSpPr>
          <a:xfrm>
            <a:off x="252000" y="1143000"/>
            <a:ext cx="596091" cy="773832"/>
            <a:chOff x="0" y="3729"/>
            <a:chExt cx="342900" cy="386796"/>
          </a:xfrm>
        </p:grpSpPr>
        <p:sp>
          <p:nvSpPr>
            <p:cNvPr id="17" name="Rectangle: Rounded Corners 16">
              <a:extLst>
                <a:ext uri="{FF2B5EF4-FFF2-40B4-BE49-F238E27FC236}">
                  <a16:creationId xmlns:a16="http://schemas.microsoft.com/office/drawing/2014/main" id="{F85FD50E-5845-4141-A452-453AD248A5E5}"/>
                </a:ext>
              </a:extLst>
            </p:cNvPr>
            <p:cNvSpPr/>
            <p:nvPr/>
          </p:nvSpPr>
          <p:spPr>
            <a:xfrm>
              <a:off x="0" y="66675"/>
              <a:ext cx="342900" cy="3238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dirty="0"/>
            </a:p>
          </p:txBody>
        </p:sp>
        <p:pic>
          <p:nvPicPr>
            <p:cNvPr id="18" name="Graphic 218" descr="Diploma">
              <a:extLst>
                <a:ext uri="{FF2B5EF4-FFF2-40B4-BE49-F238E27FC236}">
                  <a16:creationId xmlns:a16="http://schemas.microsoft.com/office/drawing/2014/main" id="{4C513D55-8E12-4B47-8A1D-A620BF203A5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31291" y="3729"/>
              <a:ext cx="281763" cy="386796"/>
            </a:xfrm>
            <a:prstGeom prst="roundRect">
              <a:avLst/>
            </a:prstGeom>
          </p:spPr>
        </p:pic>
      </p:grpSp>
      <p:sp>
        <p:nvSpPr>
          <p:cNvPr id="14" name="Title 1">
            <a:extLst>
              <a:ext uri="{FF2B5EF4-FFF2-40B4-BE49-F238E27FC236}">
                <a16:creationId xmlns:a16="http://schemas.microsoft.com/office/drawing/2014/main" id="{02336DDA-B383-4878-A4E3-72016C4E21CF}"/>
              </a:ext>
            </a:extLst>
          </p:cNvPr>
          <p:cNvSpPr>
            <a:spLocks noGrp="1"/>
          </p:cNvSpPr>
          <p:nvPr>
            <p:ph type="title"/>
          </p:nvPr>
        </p:nvSpPr>
        <p:spPr>
          <a:xfrm>
            <a:off x="0" y="0"/>
            <a:ext cx="9108504" cy="1143000"/>
          </a:xfrm>
        </p:spPr>
        <p:txBody>
          <a:bodyPr/>
          <a:lstStyle/>
          <a:p>
            <a:r>
              <a:rPr lang="en-IE" dirty="0"/>
              <a:t> 2 – Statistical Analysis</a:t>
            </a:r>
          </a:p>
        </p:txBody>
      </p:sp>
      <p:sp>
        <p:nvSpPr>
          <p:cNvPr id="3" name="Footer Placeholder 2">
            <a:extLst>
              <a:ext uri="{FF2B5EF4-FFF2-40B4-BE49-F238E27FC236}">
                <a16:creationId xmlns:a16="http://schemas.microsoft.com/office/drawing/2014/main" id="{54860095-F553-4833-99A7-A13DFEFC6805}"/>
              </a:ext>
            </a:extLst>
          </p:cNvPr>
          <p:cNvSpPr>
            <a:spLocks noGrp="1"/>
          </p:cNvSpPr>
          <p:nvPr>
            <p:ph type="ftr" sz="quarter" idx="11"/>
          </p:nvPr>
        </p:nvSpPr>
        <p:spPr/>
        <p:txBody>
          <a:bodyPr/>
          <a:lstStyle/>
          <a:p>
            <a:r>
              <a:rPr lang="en-IE" dirty="0"/>
              <a:t>Data Analytics - Foundation 1.0</a:t>
            </a:r>
          </a:p>
          <a:p>
            <a:endParaRPr lang="en-IE" dirty="0"/>
          </a:p>
        </p:txBody>
      </p:sp>
      <p:graphicFrame>
        <p:nvGraphicFramePr>
          <p:cNvPr id="10" name="Table 9">
            <a:extLst>
              <a:ext uri="{FF2B5EF4-FFF2-40B4-BE49-F238E27FC236}">
                <a16:creationId xmlns:a16="http://schemas.microsoft.com/office/drawing/2014/main" id="{2EC1B71A-588B-4E31-AC29-BA1140078C21}"/>
              </a:ext>
            </a:extLst>
          </p:cNvPr>
          <p:cNvGraphicFramePr>
            <a:graphicFrameLocks noGrp="1"/>
          </p:cNvGraphicFramePr>
          <p:nvPr>
            <p:extLst>
              <p:ext uri="{D42A27DB-BD31-4B8C-83A1-F6EECF244321}">
                <p14:modId xmlns:p14="http://schemas.microsoft.com/office/powerpoint/2010/main" val="266515923"/>
              </p:ext>
            </p:extLst>
          </p:nvPr>
        </p:nvGraphicFramePr>
        <p:xfrm>
          <a:off x="713290" y="2564904"/>
          <a:ext cx="8244504" cy="4293094"/>
        </p:xfrm>
        <a:graphic>
          <a:graphicData uri="http://schemas.openxmlformats.org/drawingml/2006/table">
            <a:tbl>
              <a:tblPr firstRow="1" bandRow="1">
                <a:tableStyleId>{5C22544A-7EE6-4342-B048-85BDC9FD1C3A}</a:tableStyleId>
              </a:tblPr>
              <a:tblGrid>
                <a:gridCol w="915321">
                  <a:extLst>
                    <a:ext uri="{9D8B030D-6E8A-4147-A177-3AD203B41FA5}">
                      <a16:colId xmlns:a16="http://schemas.microsoft.com/office/drawing/2014/main" val="47958551"/>
                    </a:ext>
                  </a:extLst>
                </a:gridCol>
                <a:gridCol w="916266">
                  <a:extLst>
                    <a:ext uri="{9D8B030D-6E8A-4147-A177-3AD203B41FA5}">
                      <a16:colId xmlns:a16="http://schemas.microsoft.com/office/drawing/2014/main" val="3962182627"/>
                    </a:ext>
                  </a:extLst>
                </a:gridCol>
                <a:gridCol w="916266">
                  <a:extLst>
                    <a:ext uri="{9D8B030D-6E8A-4147-A177-3AD203B41FA5}">
                      <a16:colId xmlns:a16="http://schemas.microsoft.com/office/drawing/2014/main" val="1387081289"/>
                    </a:ext>
                  </a:extLst>
                </a:gridCol>
                <a:gridCol w="916266">
                  <a:extLst>
                    <a:ext uri="{9D8B030D-6E8A-4147-A177-3AD203B41FA5}">
                      <a16:colId xmlns:a16="http://schemas.microsoft.com/office/drawing/2014/main" val="1360970669"/>
                    </a:ext>
                  </a:extLst>
                </a:gridCol>
                <a:gridCol w="915321">
                  <a:extLst>
                    <a:ext uri="{9D8B030D-6E8A-4147-A177-3AD203B41FA5}">
                      <a16:colId xmlns:a16="http://schemas.microsoft.com/office/drawing/2014/main" val="1630724165"/>
                    </a:ext>
                  </a:extLst>
                </a:gridCol>
                <a:gridCol w="916266">
                  <a:extLst>
                    <a:ext uri="{9D8B030D-6E8A-4147-A177-3AD203B41FA5}">
                      <a16:colId xmlns:a16="http://schemas.microsoft.com/office/drawing/2014/main" val="2584261499"/>
                    </a:ext>
                  </a:extLst>
                </a:gridCol>
                <a:gridCol w="916266">
                  <a:extLst>
                    <a:ext uri="{9D8B030D-6E8A-4147-A177-3AD203B41FA5}">
                      <a16:colId xmlns:a16="http://schemas.microsoft.com/office/drawing/2014/main" val="1186081907"/>
                    </a:ext>
                  </a:extLst>
                </a:gridCol>
                <a:gridCol w="916266">
                  <a:extLst>
                    <a:ext uri="{9D8B030D-6E8A-4147-A177-3AD203B41FA5}">
                      <a16:colId xmlns:a16="http://schemas.microsoft.com/office/drawing/2014/main" val="1682830728"/>
                    </a:ext>
                  </a:extLst>
                </a:gridCol>
                <a:gridCol w="916266">
                  <a:extLst>
                    <a:ext uri="{9D8B030D-6E8A-4147-A177-3AD203B41FA5}">
                      <a16:colId xmlns:a16="http://schemas.microsoft.com/office/drawing/2014/main" val="3325674273"/>
                    </a:ext>
                  </a:extLst>
                </a:gridCol>
              </a:tblGrid>
              <a:tr h="1065057">
                <a:tc>
                  <a:txBody>
                    <a:bodyPr/>
                    <a:lstStyle/>
                    <a:p>
                      <a:pPr marL="71755" marR="71755">
                        <a:lnSpc>
                          <a:spcPct val="115000"/>
                        </a:lnSpc>
                        <a:spcAft>
                          <a:spcPts val="0"/>
                        </a:spcAft>
                      </a:pPr>
                      <a:r>
                        <a:rPr lang="en-SG" sz="1400" dirty="0">
                          <a:effectLst/>
                        </a:rPr>
                        <a:t>Sales Rep A Contracts Volume</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vert="vert270" anchor="ctr"/>
                </a:tc>
                <a:tc>
                  <a:txBody>
                    <a:bodyPr/>
                    <a:lstStyle/>
                    <a:p>
                      <a:pPr marL="71755" marR="71755">
                        <a:lnSpc>
                          <a:spcPct val="115000"/>
                        </a:lnSpc>
                        <a:spcAft>
                          <a:spcPts val="0"/>
                        </a:spcAft>
                      </a:pPr>
                      <a:r>
                        <a:rPr lang="en-SG" sz="1400" dirty="0">
                          <a:effectLst/>
                        </a:rPr>
                        <a:t>Difference from Mean (6)</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vert="vert270" anchor="ctr"/>
                </a:tc>
                <a:tc>
                  <a:txBody>
                    <a:bodyPr/>
                    <a:lstStyle/>
                    <a:p>
                      <a:pPr marL="71755" marR="71755">
                        <a:lnSpc>
                          <a:spcPct val="115000"/>
                        </a:lnSpc>
                        <a:spcAft>
                          <a:spcPts val="0"/>
                        </a:spcAft>
                      </a:pPr>
                      <a:r>
                        <a:rPr lang="en-SG" sz="1400" dirty="0">
                          <a:effectLst/>
                        </a:rPr>
                        <a:t>Difference from Mean Squared</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vert="vert270" anchor="ctr"/>
                </a:tc>
                <a:tc>
                  <a:txBody>
                    <a:bodyPr/>
                    <a:lstStyle/>
                    <a:p>
                      <a:pPr marL="71755" marR="71755">
                        <a:lnSpc>
                          <a:spcPct val="115000"/>
                        </a:lnSpc>
                        <a:spcAft>
                          <a:spcPts val="0"/>
                        </a:spcAft>
                      </a:pPr>
                      <a:r>
                        <a:rPr lang="en-SG" sz="1400" dirty="0">
                          <a:effectLst/>
                        </a:rPr>
                        <a:t>Sales Rep B Contracts Volume</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vert="vert270" anchor="ctr"/>
                </a:tc>
                <a:tc>
                  <a:txBody>
                    <a:bodyPr/>
                    <a:lstStyle/>
                    <a:p>
                      <a:pPr marL="71755" marR="71755">
                        <a:lnSpc>
                          <a:spcPct val="115000"/>
                        </a:lnSpc>
                        <a:spcAft>
                          <a:spcPts val="0"/>
                        </a:spcAft>
                      </a:pPr>
                      <a:r>
                        <a:rPr lang="en-SG" sz="1400" dirty="0">
                          <a:effectLst/>
                        </a:rPr>
                        <a:t>Difference from Mean (6)</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vert="vert270" anchor="ctr"/>
                </a:tc>
                <a:tc>
                  <a:txBody>
                    <a:bodyPr/>
                    <a:lstStyle/>
                    <a:p>
                      <a:pPr marL="71755" marR="71755">
                        <a:lnSpc>
                          <a:spcPct val="115000"/>
                        </a:lnSpc>
                        <a:spcAft>
                          <a:spcPts val="0"/>
                        </a:spcAft>
                      </a:pPr>
                      <a:r>
                        <a:rPr lang="en-SG" sz="1400" dirty="0">
                          <a:effectLst/>
                        </a:rPr>
                        <a:t>Difference from Mean Squared</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vert="vert270" anchor="ctr"/>
                </a:tc>
                <a:tc>
                  <a:txBody>
                    <a:bodyPr/>
                    <a:lstStyle/>
                    <a:p>
                      <a:pPr marL="71755" marR="71755">
                        <a:lnSpc>
                          <a:spcPct val="115000"/>
                        </a:lnSpc>
                        <a:spcAft>
                          <a:spcPts val="0"/>
                        </a:spcAft>
                      </a:pPr>
                      <a:r>
                        <a:rPr lang="en-SG" sz="1400" dirty="0">
                          <a:effectLst/>
                        </a:rPr>
                        <a:t>Sales Rep C Contracts Volume</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vert="vert270" anchor="ctr"/>
                </a:tc>
                <a:tc>
                  <a:txBody>
                    <a:bodyPr/>
                    <a:lstStyle/>
                    <a:p>
                      <a:pPr marL="71755" marR="71755">
                        <a:lnSpc>
                          <a:spcPct val="115000"/>
                        </a:lnSpc>
                        <a:spcAft>
                          <a:spcPts val="0"/>
                        </a:spcAft>
                      </a:pPr>
                      <a:r>
                        <a:rPr lang="en-SG" sz="1400" dirty="0">
                          <a:effectLst/>
                        </a:rPr>
                        <a:t>Difference from Mean (6)</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vert="vert270" anchor="ctr"/>
                </a:tc>
                <a:tc>
                  <a:txBody>
                    <a:bodyPr/>
                    <a:lstStyle/>
                    <a:p>
                      <a:pPr marL="71755" marR="71755">
                        <a:lnSpc>
                          <a:spcPct val="115000"/>
                        </a:lnSpc>
                        <a:spcAft>
                          <a:spcPts val="0"/>
                        </a:spcAft>
                      </a:pPr>
                      <a:r>
                        <a:rPr lang="en-SG" sz="1400" dirty="0">
                          <a:effectLst/>
                        </a:rPr>
                        <a:t>Difference from Mean Squared</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vert="vert270" anchor="ctr"/>
                </a:tc>
                <a:extLst>
                  <a:ext uri="{0D108BD9-81ED-4DB2-BD59-A6C34878D82A}">
                    <a16:rowId xmlns:a16="http://schemas.microsoft.com/office/drawing/2014/main" val="3467825347"/>
                  </a:ext>
                </a:extLst>
              </a:tr>
              <a:tr h="258029">
                <a:tc>
                  <a:txBody>
                    <a:bodyPr/>
                    <a:lstStyle/>
                    <a:p>
                      <a:pPr algn="ctr">
                        <a:lnSpc>
                          <a:spcPct val="115000"/>
                        </a:lnSpc>
                        <a:spcAft>
                          <a:spcPts val="0"/>
                        </a:spcAft>
                      </a:pPr>
                      <a:r>
                        <a:rPr lang="en-SG" sz="1400" dirty="0">
                          <a:effectLst/>
                        </a:rPr>
                        <a:t>10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4</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16</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10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4</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16</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7</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1</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1</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extLst>
                  <a:ext uri="{0D108BD9-81ED-4DB2-BD59-A6C34878D82A}">
                    <a16:rowId xmlns:a16="http://schemas.microsoft.com/office/drawing/2014/main" val="3922774162"/>
                  </a:ext>
                </a:extLst>
              </a:tr>
              <a:tr h="258029">
                <a:tc>
                  <a:txBody>
                    <a:bodyPr/>
                    <a:lstStyle/>
                    <a:p>
                      <a:pPr algn="ctr">
                        <a:lnSpc>
                          <a:spcPct val="115000"/>
                        </a:lnSpc>
                        <a:spcAft>
                          <a:spcPts val="0"/>
                        </a:spcAft>
                      </a:pPr>
                      <a:r>
                        <a:rPr lang="en-SG" sz="1400" dirty="0">
                          <a:effectLst/>
                        </a:rPr>
                        <a:t>8</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2</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4</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10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4</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16</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6</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extLst>
                  <a:ext uri="{0D108BD9-81ED-4DB2-BD59-A6C34878D82A}">
                    <a16:rowId xmlns:a16="http://schemas.microsoft.com/office/drawing/2014/main" val="150361993"/>
                  </a:ext>
                </a:extLst>
              </a:tr>
              <a:tr h="258029">
                <a:tc>
                  <a:txBody>
                    <a:bodyPr/>
                    <a:lstStyle/>
                    <a:p>
                      <a:pPr algn="ctr">
                        <a:lnSpc>
                          <a:spcPct val="115000"/>
                        </a:lnSpc>
                        <a:spcAft>
                          <a:spcPts val="0"/>
                        </a:spcAft>
                      </a:pPr>
                      <a:r>
                        <a:rPr lang="en-SG" sz="1400" dirty="0">
                          <a:effectLst/>
                        </a:rPr>
                        <a:t>6</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6</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6</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extLst>
                  <a:ext uri="{0D108BD9-81ED-4DB2-BD59-A6C34878D82A}">
                    <a16:rowId xmlns:a16="http://schemas.microsoft.com/office/drawing/2014/main" val="1046958305"/>
                  </a:ext>
                </a:extLst>
              </a:tr>
              <a:tr h="258029">
                <a:tc>
                  <a:txBody>
                    <a:bodyPr/>
                    <a:lstStyle/>
                    <a:p>
                      <a:pPr algn="ctr">
                        <a:lnSpc>
                          <a:spcPct val="115000"/>
                        </a:lnSpc>
                        <a:spcAft>
                          <a:spcPts val="0"/>
                        </a:spcAft>
                      </a:pPr>
                      <a:r>
                        <a:rPr lang="en-SG" sz="1400" dirty="0">
                          <a:effectLst/>
                        </a:rPr>
                        <a:t>4</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-2</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4</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1</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-5</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25</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6</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extLst>
                  <a:ext uri="{0D108BD9-81ED-4DB2-BD59-A6C34878D82A}">
                    <a16:rowId xmlns:a16="http://schemas.microsoft.com/office/drawing/2014/main" val="497893330"/>
                  </a:ext>
                </a:extLst>
              </a:tr>
              <a:tr h="258029">
                <a:tc>
                  <a:txBody>
                    <a:bodyPr/>
                    <a:lstStyle/>
                    <a:p>
                      <a:pPr algn="ctr">
                        <a:lnSpc>
                          <a:spcPct val="115000"/>
                        </a:lnSpc>
                        <a:spcAft>
                          <a:spcPts val="0"/>
                        </a:spcAft>
                      </a:pPr>
                      <a:r>
                        <a:rPr lang="en-SG" sz="1400" dirty="0">
                          <a:effectLst/>
                        </a:rPr>
                        <a:t>2</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-4</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16</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3</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-3</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9</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5</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-1</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1</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extLst>
                  <a:ext uri="{0D108BD9-81ED-4DB2-BD59-A6C34878D82A}">
                    <a16:rowId xmlns:a16="http://schemas.microsoft.com/office/drawing/2014/main" val="3466120111"/>
                  </a:ext>
                </a:extLst>
              </a:tr>
              <a:tr h="258029">
                <a:tc>
                  <a:txBody>
                    <a:bodyPr/>
                    <a:lstStyle/>
                    <a:p>
                      <a:pPr algn="ctr">
                        <a:lnSpc>
                          <a:spcPct val="115000"/>
                        </a:lnSpc>
                        <a:spcAft>
                          <a:spcPts val="0"/>
                        </a:spcAft>
                      </a:pPr>
                      <a:r>
                        <a:rPr lang="en-SG" sz="1400" dirty="0">
                          <a:effectLst/>
                        </a:rPr>
                        <a:t> </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Total</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40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 </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Total</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66</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 </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Total</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a:txBody>
                    <a:bodyPr/>
                    <a:lstStyle/>
                    <a:p>
                      <a:pPr algn="ctr">
                        <a:lnSpc>
                          <a:spcPct val="115000"/>
                        </a:lnSpc>
                        <a:spcAft>
                          <a:spcPts val="0"/>
                        </a:spcAft>
                      </a:pPr>
                      <a:r>
                        <a:rPr lang="en-SG" sz="1400" dirty="0">
                          <a:effectLst/>
                        </a:rPr>
                        <a:t>2</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extLst>
                  <a:ext uri="{0D108BD9-81ED-4DB2-BD59-A6C34878D82A}">
                    <a16:rowId xmlns:a16="http://schemas.microsoft.com/office/drawing/2014/main" val="2259715975"/>
                  </a:ext>
                </a:extLst>
              </a:tr>
              <a:tr h="1679863">
                <a:tc gridSpan="3">
                  <a:txBody>
                    <a:bodyPr/>
                    <a:lstStyle/>
                    <a:p>
                      <a:pPr algn="ctr">
                        <a:lnSpc>
                          <a:spcPct val="115000"/>
                        </a:lnSpc>
                        <a:spcAft>
                          <a:spcPts val="0"/>
                        </a:spcAft>
                      </a:pPr>
                      <a:r>
                        <a:rPr lang="en-SG" sz="1400" dirty="0">
                          <a:effectLst/>
                        </a:rPr>
                        <a:t>Total of Difference from Mean Squared = 40</a:t>
                      </a:r>
                      <a:endParaRPr lang="en-GB" sz="1400" dirty="0">
                        <a:effectLst/>
                      </a:endParaRPr>
                    </a:p>
                    <a:p>
                      <a:pPr algn="ctr">
                        <a:lnSpc>
                          <a:spcPct val="115000"/>
                        </a:lnSpc>
                        <a:spcAft>
                          <a:spcPts val="0"/>
                        </a:spcAft>
                      </a:pPr>
                      <a:r>
                        <a:rPr lang="en-SG" sz="1400" dirty="0">
                          <a:effectLst/>
                        </a:rPr>
                        <a:t> </a:t>
                      </a:r>
                      <a:endParaRPr lang="en-GB" sz="1400" dirty="0">
                        <a:effectLst/>
                      </a:endParaRPr>
                    </a:p>
                    <a:p>
                      <a:pPr algn="ctr">
                        <a:lnSpc>
                          <a:spcPct val="115000"/>
                        </a:lnSpc>
                        <a:spcAft>
                          <a:spcPts val="0"/>
                        </a:spcAft>
                      </a:pPr>
                      <a:r>
                        <a:rPr lang="en-SG" sz="1400" dirty="0">
                          <a:effectLst/>
                        </a:rPr>
                        <a:t>Variance = 40 / 5</a:t>
                      </a:r>
                      <a:endParaRPr lang="en-GB" sz="1400" dirty="0">
                        <a:effectLst/>
                      </a:endParaRPr>
                    </a:p>
                    <a:p>
                      <a:pPr algn="ctr">
                        <a:lnSpc>
                          <a:spcPct val="115000"/>
                        </a:lnSpc>
                        <a:spcAft>
                          <a:spcPts val="300"/>
                        </a:spcAft>
                        <a:tabLst>
                          <a:tab pos="647700" algn="l"/>
                        </a:tabLst>
                      </a:pPr>
                      <a:r>
                        <a:rPr lang="en-SG" sz="1400" dirty="0">
                          <a:effectLst/>
                        </a:rPr>
                        <a:t>        = </a:t>
                      </a:r>
                      <a:r>
                        <a:rPr lang="en-SG" sz="1400" u="dbl" dirty="0">
                          <a:effectLst/>
                        </a:rPr>
                        <a:t>8</a:t>
                      </a:r>
                      <a:endParaRPr lang="en-GB" sz="1400" dirty="0">
                        <a:effectLst/>
                      </a:endParaRPr>
                    </a:p>
                    <a:p>
                      <a:pPr algn="ctr">
                        <a:lnSpc>
                          <a:spcPct val="115000"/>
                        </a:lnSpc>
                        <a:spcAft>
                          <a:spcPts val="300"/>
                        </a:spcAft>
                        <a:tabLst>
                          <a:tab pos="647700" algn="l"/>
                        </a:tabLst>
                      </a:pPr>
                      <a:r>
                        <a:rPr lang="en-SG" sz="1400" dirty="0">
                          <a:effectLst/>
                        </a:rPr>
                        <a:t> </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hMerge="1">
                  <a:txBody>
                    <a:bodyPr/>
                    <a:lstStyle/>
                    <a:p>
                      <a:endParaRPr lang="en-GB"/>
                    </a:p>
                  </a:txBody>
                  <a:tcPr/>
                </a:tc>
                <a:tc hMerge="1">
                  <a:txBody>
                    <a:bodyPr/>
                    <a:lstStyle/>
                    <a:p>
                      <a:endParaRPr lang="en-GB"/>
                    </a:p>
                  </a:txBody>
                  <a:tcPr/>
                </a:tc>
                <a:tc gridSpan="3">
                  <a:txBody>
                    <a:bodyPr/>
                    <a:lstStyle/>
                    <a:p>
                      <a:pPr algn="ctr">
                        <a:lnSpc>
                          <a:spcPct val="115000"/>
                        </a:lnSpc>
                        <a:spcAft>
                          <a:spcPts val="0"/>
                        </a:spcAft>
                      </a:pPr>
                      <a:r>
                        <a:rPr lang="en-SG" sz="1400" dirty="0">
                          <a:effectLst/>
                        </a:rPr>
                        <a:t>Total of Difference from Mean Squared = 66</a:t>
                      </a:r>
                      <a:endParaRPr lang="en-GB" sz="1400" dirty="0">
                        <a:effectLst/>
                      </a:endParaRPr>
                    </a:p>
                    <a:p>
                      <a:pPr algn="ctr">
                        <a:lnSpc>
                          <a:spcPct val="115000"/>
                        </a:lnSpc>
                        <a:spcAft>
                          <a:spcPts val="0"/>
                        </a:spcAft>
                      </a:pPr>
                      <a:r>
                        <a:rPr lang="en-SG" sz="1400" dirty="0">
                          <a:effectLst/>
                        </a:rPr>
                        <a:t> </a:t>
                      </a:r>
                      <a:endParaRPr lang="en-GB" sz="1400" dirty="0">
                        <a:effectLst/>
                      </a:endParaRPr>
                    </a:p>
                    <a:p>
                      <a:pPr algn="ctr">
                        <a:lnSpc>
                          <a:spcPct val="115000"/>
                        </a:lnSpc>
                        <a:spcAft>
                          <a:spcPts val="0"/>
                        </a:spcAft>
                      </a:pPr>
                      <a:r>
                        <a:rPr lang="en-SG" sz="1400" dirty="0">
                          <a:effectLst/>
                        </a:rPr>
                        <a:t>Variance = 66 / 5</a:t>
                      </a:r>
                      <a:endParaRPr lang="en-GB" sz="1400" dirty="0">
                        <a:effectLst/>
                      </a:endParaRPr>
                    </a:p>
                    <a:p>
                      <a:pPr algn="ctr">
                        <a:lnSpc>
                          <a:spcPct val="115000"/>
                        </a:lnSpc>
                        <a:spcAft>
                          <a:spcPts val="300"/>
                        </a:spcAft>
                      </a:pPr>
                      <a:r>
                        <a:rPr lang="en-SG" sz="1400" dirty="0">
                          <a:effectLst/>
                        </a:rPr>
                        <a:t>             = </a:t>
                      </a:r>
                      <a:r>
                        <a:rPr lang="en-SG" sz="1400" u="dbl" dirty="0">
                          <a:effectLst/>
                        </a:rPr>
                        <a:t>13.2</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hMerge="1">
                  <a:txBody>
                    <a:bodyPr/>
                    <a:lstStyle/>
                    <a:p>
                      <a:endParaRPr lang="en-GB"/>
                    </a:p>
                  </a:txBody>
                  <a:tcPr/>
                </a:tc>
                <a:tc hMerge="1">
                  <a:txBody>
                    <a:bodyPr/>
                    <a:lstStyle/>
                    <a:p>
                      <a:endParaRPr lang="en-GB"/>
                    </a:p>
                  </a:txBody>
                  <a:tcPr/>
                </a:tc>
                <a:tc gridSpan="3">
                  <a:txBody>
                    <a:bodyPr/>
                    <a:lstStyle/>
                    <a:p>
                      <a:pPr algn="ctr">
                        <a:lnSpc>
                          <a:spcPct val="115000"/>
                        </a:lnSpc>
                        <a:spcAft>
                          <a:spcPts val="0"/>
                        </a:spcAft>
                      </a:pPr>
                      <a:r>
                        <a:rPr lang="en-SG" sz="1400" dirty="0">
                          <a:effectLst/>
                        </a:rPr>
                        <a:t>Total of Difference from Mean Squared = 2</a:t>
                      </a:r>
                      <a:endParaRPr lang="en-GB" sz="1400" dirty="0">
                        <a:effectLst/>
                      </a:endParaRPr>
                    </a:p>
                    <a:p>
                      <a:pPr algn="ctr">
                        <a:lnSpc>
                          <a:spcPct val="115000"/>
                        </a:lnSpc>
                        <a:spcAft>
                          <a:spcPts val="0"/>
                        </a:spcAft>
                      </a:pPr>
                      <a:r>
                        <a:rPr lang="en-SG" sz="1400" dirty="0">
                          <a:effectLst/>
                        </a:rPr>
                        <a:t> </a:t>
                      </a:r>
                      <a:endParaRPr lang="en-GB" sz="1400" dirty="0">
                        <a:effectLst/>
                      </a:endParaRPr>
                    </a:p>
                    <a:p>
                      <a:pPr algn="ctr">
                        <a:lnSpc>
                          <a:spcPct val="115000"/>
                        </a:lnSpc>
                        <a:spcAft>
                          <a:spcPts val="0"/>
                        </a:spcAft>
                      </a:pPr>
                      <a:r>
                        <a:rPr lang="en-SG" sz="1400" dirty="0">
                          <a:effectLst/>
                        </a:rPr>
                        <a:t>Variance = 2 / 5</a:t>
                      </a:r>
                      <a:endParaRPr lang="en-GB" sz="1400" dirty="0">
                        <a:effectLst/>
                      </a:endParaRPr>
                    </a:p>
                    <a:p>
                      <a:pPr algn="ctr">
                        <a:lnSpc>
                          <a:spcPct val="115000"/>
                        </a:lnSpc>
                        <a:spcAft>
                          <a:spcPts val="300"/>
                        </a:spcAft>
                      </a:pPr>
                      <a:r>
                        <a:rPr lang="en-SG" sz="1400" dirty="0">
                          <a:effectLst/>
                        </a:rPr>
                        <a:t>             = </a:t>
                      </a:r>
                      <a:r>
                        <a:rPr lang="en-SG" sz="1400" u="dbl" dirty="0">
                          <a:effectLst/>
                        </a:rPr>
                        <a:t>0.4</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7305" marR="73025" marT="0" marB="0"/>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590457397"/>
                  </a:ext>
                </a:extLst>
              </a:tr>
            </a:tbl>
          </a:graphicData>
        </a:graphic>
      </p:graphicFrame>
      <p:grpSp>
        <p:nvGrpSpPr>
          <p:cNvPr id="11" name="Group 10">
            <a:extLst>
              <a:ext uri="{FF2B5EF4-FFF2-40B4-BE49-F238E27FC236}">
                <a16:creationId xmlns:a16="http://schemas.microsoft.com/office/drawing/2014/main" id="{CDD9140E-2872-4230-9CAD-05BD228B25CA}"/>
              </a:ext>
            </a:extLst>
          </p:cNvPr>
          <p:cNvGrpSpPr/>
          <p:nvPr/>
        </p:nvGrpSpPr>
        <p:grpSpPr>
          <a:xfrm>
            <a:off x="1763688" y="3645024"/>
            <a:ext cx="6883046" cy="1555800"/>
            <a:chOff x="1547664" y="3356992"/>
            <a:chExt cx="6883046" cy="1555800"/>
          </a:xfrm>
        </p:grpSpPr>
        <p:sp>
          <p:nvSpPr>
            <p:cNvPr id="12" name="Rectangle 11">
              <a:extLst>
                <a:ext uri="{FF2B5EF4-FFF2-40B4-BE49-F238E27FC236}">
                  <a16:creationId xmlns:a16="http://schemas.microsoft.com/office/drawing/2014/main" id="{3AEB9BFF-D2F1-4759-B264-18A9B63405AF}"/>
                </a:ext>
              </a:extLst>
            </p:cNvPr>
            <p:cNvSpPr/>
            <p:nvPr/>
          </p:nvSpPr>
          <p:spPr>
            <a:xfrm>
              <a:off x="1547664" y="4671285"/>
              <a:ext cx="1398663" cy="241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13" name="Rectangle 12">
              <a:extLst>
                <a:ext uri="{FF2B5EF4-FFF2-40B4-BE49-F238E27FC236}">
                  <a16:creationId xmlns:a16="http://schemas.microsoft.com/office/drawing/2014/main" id="{E68426EE-FD2F-410D-AFB3-4166A83480F3}"/>
                </a:ext>
              </a:extLst>
            </p:cNvPr>
            <p:cNvSpPr/>
            <p:nvPr/>
          </p:nvSpPr>
          <p:spPr>
            <a:xfrm>
              <a:off x="3979177" y="4627653"/>
              <a:ext cx="1744951" cy="241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19" name="Rectangle 18">
              <a:extLst>
                <a:ext uri="{FF2B5EF4-FFF2-40B4-BE49-F238E27FC236}">
                  <a16:creationId xmlns:a16="http://schemas.microsoft.com/office/drawing/2014/main" id="{758FF720-1314-4923-A396-4AE00E1CB239}"/>
                </a:ext>
              </a:extLst>
            </p:cNvPr>
            <p:cNvSpPr/>
            <p:nvPr/>
          </p:nvSpPr>
          <p:spPr>
            <a:xfrm>
              <a:off x="7030929" y="4664052"/>
              <a:ext cx="1399781" cy="241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0" name="Rectangle 19">
              <a:extLst>
                <a:ext uri="{FF2B5EF4-FFF2-40B4-BE49-F238E27FC236}">
                  <a16:creationId xmlns:a16="http://schemas.microsoft.com/office/drawing/2014/main" id="{2AD633CF-5FF0-4352-A583-BB99327AEF9C}"/>
                </a:ext>
              </a:extLst>
            </p:cNvPr>
            <p:cNvSpPr/>
            <p:nvPr/>
          </p:nvSpPr>
          <p:spPr>
            <a:xfrm>
              <a:off x="2479603" y="3356992"/>
              <a:ext cx="466725" cy="1555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1" name="Rectangle 20">
              <a:extLst>
                <a:ext uri="{FF2B5EF4-FFF2-40B4-BE49-F238E27FC236}">
                  <a16:creationId xmlns:a16="http://schemas.microsoft.com/office/drawing/2014/main" id="{B7E39EBF-879A-4FFB-8AC5-E448EE206707}"/>
                </a:ext>
              </a:extLst>
            </p:cNvPr>
            <p:cNvSpPr/>
            <p:nvPr/>
          </p:nvSpPr>
          <p:spPr>
            <a:xfrm>
              <a:off x="5285979" y="3356992"/>
              <a:ext cx="438150" cy="15121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2" name="Rectangle 21">
              <a:extLst>
                <a:ext uri="{FF2B5EF4-FFF2-40B4-BE49-F238E27FC236}">
                  <a16:creationId xmlns:a16="http://schemas.microsoft.com/office/drawing/2014/main" id="{4B014B22-6BAD-4629-885D-7E9717D0059C}"/>
                </a:ext>
              </a:extLst>
            </p:cNvPr>
            <p:cNvSpPr/>
            <p:nvPr/>
          </p:nvSpPr>
          <p:spPr>
            <a:xfrm>
              <a:off x="7992560" y="3356992"/>
              <a:ext cx="438150" cy="15485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grpSp>
      <p:sp>
        <p:nvSpPr>
          <p:cNvPr id="23" name="Rectangle 22">
            <a:extLst>
              <a:ext uri="{FF2B5EF4-FFF2-40B4-BE49-F238E27FC236}">
                <a16:creationId xmlns:a16="http://schemas.microsoft.com/office/drawing/2014/main" id="{E6740368-684B-4FEB-8783-19BBB371DCA7}"/>
              </a:ext>
            </a:extLst>
          </p:cNvPr>
          <p:cNvSpPr/>
          <p:nvPr/>
        </p:nvSpPr>
        <p:spPr>
          <a:xfrm>
            <a:off x="1331640" y="5926843"/>
            <a:ext cx="1564233" cy="5660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4" name="Rectangle 23">
            <a:extLst>
              <a:ext uri="{FF2B5EF4-FFF2-40B4-BE49-F238E27FC236}">
                <a16:creationId xmlns:a16="http://schemas.microsoft.com/office/drawing/2014/main" id="{EC960B68-D454-4FAB-8CD8-26283684957C}"/>
              </a:ext>
            </a:extLst>
          </p:cNvPr>
          <p:cNvSpPr/>
          <p:nvPr/>
        </p:nvSpPr>
        <p:spPr>
          <a:xfrm>
            <a:off x="4053425" y="5926843"/>
            <a:ext cx="1564233" cy="5660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5" name="Rectangle 24">
            <a:extLst>
              <a:ext uri="{FF2B5EF4-FFF2-40B4-BE49-F238E27FC236}">
                <a16:creationId xmlns:a16="http://schemas.microsoft.com/office/drawing/2014/main" id="{3F696892-3857-4D0E-8ECD-00BC227653A5}"/>
              </a:ext>
            </a:extLst>
          </p:cNvPr>
          <p:cNvSpPr/>
          <p:nvPr/>
        </p:nvSpPr>
        <p:spPr>
          <a:xfrm>
            <a:off x="6775210" y="5899766"/>
            <a:ext cx="1564233" cy="5660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Tree>
    <p:extLst>
      <p:ext uri="{BB962C8B-B14F-4D97-AF65-F5344CB8AC3E}">
        <p14:creationId xmlns:p14="http://schemas.microsoft.com/office/powerpoint/2010/main" val="3182529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C24D0790-ADA6-4BEA-AEB2-3C6518A75131}"/>
              </a:ext>
            </a:extLst>
          </p:cNvPr>
          <p:cNvSpPr txBox="1">
            <a:spLocks/>
          </p:cNvSpPr>
          <p:nvPr/>
        </p:nvSpPr>
        <p:spPr>
          <a:xfrm>
            <a:off x="864000" y="1188000"/>
            <a:ext cx="8244504"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Measures of Variation</a:t>
            </a:r>
            <a:r>
              <a:rPr lang="en-GB" sz="2000" b="1" dirty="0">
                <a:solidFill>
                  <a:srgbClr val="009FE9"/>
                </a:solidFill>
              </a:rPr>
              <a:t>.</a:t>
            </a:r>
            <a:endParaRPr lang="en-IE" sz="2000" b="1" dirty="0">
              <a:solidFill>
                <a:srgbClr val="009FE9"/>
              </a:solidFill>
            </a:endParaRPr>
          </a:p>
          <a:p>
            <a:pPr marL="0" indent="0">
              <a:buNone/>
            </a:pPr>
            <a:endParaRPr lang="en-IE" sz="2000" b="1" dirty="0"/>
          </a:p>
          <a:p>
            <a:pPr marL="0" indent="0">
              <a:buNone/>
            </a:pPr>
            <a:r>
              <a:rPr lang="en-IE" sz="2000" b="1" dirty="0">
                <a:ea typeface="Calibri" panose="020F0502020204030204" pitchFamily="34" charset="0"/>
                <a:cs typeface="Times New Roman" panose="02020603050405020304" pitchFamily="18" charset="0"/>
              </a:rPr>
              <a:t>Case Example: </a:t>
            </a:r>
            <a:r>
              <a:rPr lang="en-SG" b="1" dirty="0"/>
              <a:t>What is the variance for each sales rep and what does it indicate? </a:t>
            </a:r>
          </a:p>
          <a:p>
            <a:pPr marL="0" indent="0">
              <a:buNone/>
            </a:pPr>
            <a:endParaRPr lang="en-IE" b="1" dirty="0"/>
          </a:p>
          <a:p>
            <a:pPr marL="0" indent="0" eaLnBrk="0" fontAlgn="base" hangingPunct="0">
              <a:spcBef>
                <a:spcPct val="0"/>
              </a:spcBef>
              <a:spcAft>
                <a:spcPct val="0"/>
              </a:spcAft>
              <a:buNone/>
            </a:pPr>
            <a:endParaRPr lang="en-GB" dirty="0"/>
          </a:p>
          <a:p>
            <a:pPr marL="0" lvl="0" indent="0" eaLnBrk="0" fontAlgn="base" hangingPunct="0">
              <a:spcBef>
                <a:spcPct val="0"/>
              </a:spcBef>
              <a:spcAft>
                <a:spcPct val="0"/>
              </a:spcAft>
              <a:buNone/>
            </a:pPr>
            <a:endParaRPr lang="en-IE" b="1"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dirty="0">
              <a:ea typeface="Calibri" panose="020F0502020204030204" pitchFamily="34" charset="0"/>
              <a:cs typeface="Times New Roman" panose="02020603050405020304" pitchFamily="18" charset="0"/>
            </a:endParaRPr>
          </a:p>
          <a:p>
            <a:pPr lvl="0"/>
            <a:endParaRPr lang="en-IE" dirty="0"/>
          </a:p>
          <a:p>
            <a:pPr>
              <a:buFont typeface="+mj-lt"/>
              <a:buAutoNum type="arabicPeriod"/>
            </a:pPr>
            <a:endParaRPr lang="en-IE" sz="2000" dirty="0"/>
          </a:p>
        </p:txBody>
      </p:sp>
      <p:grpSp>
        <p:nvGrpSpPr>
          <p:cNvPr id="16" name="Group 15">
            <a:extLst>
              <a:ext uri="{FF2B5EF4-FFF2-40B4-BE49-F238E27FC236}">
                <a16:creationId xmlns:a16="http://schemas.microsoft.com/office/drawing/2014/main" id="{532CF56E-3397-4AC7-861F-3D739C033DE9}"/>
              </a:ext>
            </a:extLst>
          </p:cNvPr>
          <p:cNvGrpSpPr/>
          <p:nvPr/>
        </p:nvGrpSpPr>
        <p:grpSpPr>
          <a:xfrm>
            <a:off x="252000" y="1143000"/>
            <a:ext cx="596091" cy="773832"/>
            <a:chOff x="0" y="3729"/>
            <a:chExt cx="342900" cy="386796"/>
          </a:xfrm>
        </p:grpSpPr>
        <p:sp>
          <p:nvSpPr>
            <p:cNvPr id="17" name="Rectangle: Rounded Corners 16">
              <a:extLst>
                <a:ext uri="{FF2B5EF4-FFF2-40B4-BE49-F238E27FC236}">
                  <a16:creationId xmlns:a16="http://schemas.microsoft.com/office/drawing/2014/main" id="{F85FD50E-5845-4141-A452-453AD248A5E5}"/>
                </a:ext>
              </a:extLst>
            </p:cNvPr>
            <p:cNvSpPr/>
            <p:nvPr/>
          </p:nvSpPr>
          <p:spPr>
            <a:xfrm>
              <a:off x="0" y="66675"/>
              <a:ext cx="342900" cy="3238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dirty="0"/>
            </a:p>
          </p:txBody>
        </p:sp>
        <p:pic>
          <p:nvPicPr>
            <p:cNvPr id="18" name="Graphic 218" descr="Diploma">
              <a:extLst>
                <a:ext uri="{FF2B5EF4-FFF2-40B4-BE49-F238E27FC236}">
                  <a16:creationId xmlns:a16="http://schemas.microsoft.com/office/drawing/2014/main" id="{4C513D55-8E12-4B47-8A1D-A620BF203A5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31291" y="3729"/>
              <a:ext cx="281763" cy="386796"/>
            </a:xfrm>
            <a:prstGeom prst="roundRect">
              <a:avLst/>
            </a:prstGeom>
          </p:spPr>
        </p:pic>
      </p:grpSp>
      <p:sp>
        <p:nvSpPr>
          <p:cNvPr id="14" name="Title 1">
            <a:extLst>
              <a:ext uri="{FF2B5EF4-FFF2-40B4-BE49-F238E27FC236}">
                <a16:creationId xmlns:a16="http://schemas.microsoft.com/office/drawing/2014/main" id="{02336DDA-B383-4878-A4E3-72016C4E21CF}"/>
              </a:ext>
            </a:extLst>
          </p:cNvPr>
          <p:cNvSpPr>
            <a:spLocks noGrp="1"/>
          </p:cNvSpPr>
          <p:nvPr>
            <p:ph type="title"/>
          </p:nvPr>
        </p:nvSpPr>
        <p:spPr>
          <a:xfrm>
            <a:off x="0" y="0"/>
            <a:ext cx="9108504" cy="1143000"/>
          </a:xfrm>
        </p:spPr>
        <p:txBody>
          <a:bodyPr/>
          <a:lstStyle/>
          <a:p>
            <a:r>
              <a:rPr lang="en-IE" dirty="0"/>
              <a:t> 2 – Statistical Analysis</a:t>
            </a:r>
          </a:p>
        </p:txBody>
      </p:sp>
      <p:sp>
        <p:nvSpPr>
          <p:cNvPr id="3" name="Footer Placeholder 2">
            <a:extLst>
              <a:ext uri="{FF2B5EF4-FFF2-40B4-BE49-F238E27FC236}">
                <a16:creationId xmlns:a16="http://schemas.microsoft.com/office/drawing/2014/main" id="{54860095-F553-4833-99A7-A13DFEFC6805}"/>
              </a:ext>
            </a:extLst>
          </p:cNvPr>
          <p:cNvSpPr>
            <a:spLocks noGrp="1"/>
          </p:cNvSpPr>
          <p:nvPr>
            <p:ph type="ftr" sz="quarter" idx="11"/>
          </p:nvPr>
        </p:nvSpPr>
        <p:spPr/>
        <p:txBody>
          <a:bodyPr/>
          <a:lstStyle/>
          <a:p>
            <a:r>
              <a:rPr lang="en-IE" dirty="0"/>
              <a:t>Data Analytics - Foundation 1.0</a:t>
            </a:r>
          </a:p>
          <a:p>
            <a:endParaRPr lang="en-IE" dirty="0"/>
          </a:p>
        </p:txBody>
      </p:sp>
      <p:graphicFrame>
        <p:nvGraphicFramePr>
          <p:cNvPr id="23" name="Table 22">
            <a:extLst>
              <a:ext uri="{FF2B5EF4-FFF2-40B4-BE49-F238E27FC236}">
                <a16:creationId xmlns:a16="http://schemas.microsoft.com/office/drawing/2014/main" id="{DE6A93B2-4125-4C5E-A342-761E11E949A3}"/>
              </a:ext>
            </a:extLst>
          </p:cNvPr>
          <p:cNvGraphicFramePr>
            <a:graphicFrameLocks noGrp="1"/>
          </p:cNvGraphicFramePr>
          <p:nvPr>
            <p:extLst>
              <p:ext uri="{D42A27DB-BD31-4B8C-83A1-F6EECF244321}">
                <p14:modId xmlns:p14="http://schemas.microsoft.com/office/powerpoint/2010/main" val="3717259135"/>
              </p:ext>
            </p:extLst>
          </p:nvPr>
        </p:nvGraphicFramePr>
        <p:xfrm>
          <a:off x="550045" y="3861048"/>
          <a:ext cx="8122204" cy="2981134"/>
        </p:xfrm>
        <a:graphic>
          <a:graphicData uri="http://schemas.openxmlformats.org/drawingml/2006/table">
            <a:tbl>
              <a:tblPr firstRow="1" firstCol="1" bandRow="1">
                <a:tableStyleId>{5C22544A-7EE6-4342-B048-85BDC9FD1C3A}</a:tableStyleId>
              </a:tblPr>
              <a:tblGrid>
                <a:gridCol w="2030118">
                  <a:extLst>
                    <a:ext uri="{9D8B030D-6E8A-4147-A177-3AD203B41FA5}">
                      <a16:colId xmlns:a16="http://schemas.microsoft.com/office/drawing/2014/main" val="3247589607"/>
                    </a:ext>
                  </a:extLst>
                </a:gridCol>
                <a:gridCol w="2030118">
                  <a:extLst>
                    <a:ext uri="{9D8B030D-6E8A-4147-A177-3AD203B41FA5}">
                      <a16:colId xmlns:a16="http://schemas.microsoft.com/office/drawing/2014/main" val="260805166"/>
                    </a:ext>
                  </a:extLst>
                </a:gridCol>
                <a:gridCol w="2030984">
                  <a:extLst>
                    <a:ext uri="{9D8B030D-6E8A-4147-A177-3AD203B41FA5}">
                      <a16:colId xmlns:a16="http://schemas.microsoft.com/office/drawing/2014/main" val="1460964080"/>
                    </a:ext>
                  </a:extLst>
                </a:gridCol>
                <a:gridCol w="2030984">
                  <a:extLst>
                    <a:ext uri="{9D8B030D-6E8A-4147-A177-3AD203B41FA5}">
                      <a16:colId xmlns:a16="http://schemas.microsoft.com/office/drawing/2014/main" val="1434270451"/>
                    </a:ext>
                  </a:extLst>
                </a:gridCol>
              </a:tblGrid>
              <a:tr h="191338">
                <a:tc>
                  <a:txBody>
                    <a:bodyPr/>
                    <a:lstStyle/>
                    <a:p>
                      <a:pPr algn="ctr">
                        <a:lnSpc>
                          <a:spcPct val="115000"/>
                        </a:lnSpc>
                        <a:spcAft>
                          <a:spcPts val="0"/>
                        </a:spcAft>
                      </a:pPr>
                      <a:r>
                        <a:rPr lang="en-SG"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algn="ctr">
                        <a:lnSpc>
                          <a:spcPct val="115000"/>
                        </a:lnSpc>
                        <a:spcAft>
                          <a:spcPts val="0"/>
                        </a:spcAft>
                      </a:pPr>
                      <a:r>
                        <a:rPr lang="en-SG" sz="1600" dirty="0">
                          <a:effectLst/>
                        </a:rPr>
                        <a:t>Sample Data</a:t>
                      </a:r>
                      <a:endParaRPr lang="en-GB" sz="1600" dirty="0">
                        <a:effectLst/>
                        <a:latin typeface="Calibri" panose="020F0502020204030204" pitchFamily="34" charset="0"/>
                        <a:ea typeface="+mn-ea"/>
                        <a:cs typeface="Times New Roman" panose="02020603050405020304" pitchFamily="18" charset="0"/>
                      </a:endParaRPr>
                    </a:p>
                  </a:txBody>
                  <a:tcPr marL="68580" marR="68580" marT="0" marB="0"/>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205354859"/>
                  </a:ext>
                </a:extLst>
              </a:tr>
              <a:tr h="191338">
                <a:tc rowSpan="6">
                  <a:txBody>
                    <a:bodyPr/>
                    <a:lstStyle/>
                    <a:p>
                      <a:pPr algn="ctr">
                        <a:lnSpc>
                          <a:spcPct val="115000"/>
                        </a:lnSpc>
                        <a:spcAft>
                          <a:spcPts val="0"/>
                        </a:spcAft>
                      </a:pPr>
                      <a:r>
                        <a:rPr lang="en-SG" sz="1600" dirty="0">
                          <a:effectLst/>
                        </a:rPr>
                        <a:t>New Contracts Volume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600" dirty="0">
                          <a:effectLst/>
                        </a:rPr>
                        <a:t>Sales Rep A</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Sales Rep B</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Sales Rep C</a:t>
                      </a:r>
                      <a:endParaRPr lang="en-GB" sz="1600" dirty="0">
                        <a:effectLst/>
                        <a:latin typeface="Calibri" panose="020F0502020204030204" pitchFamily="34"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4054964876"/>
                  </a:ext>
                </a:extLst>
              </a:tr>
              <a:tr h="191338">
                <a:tc vMerge="1">
                  <a:txBody>
                    <a:bodyPr/>
                    <a:lstStyle/>
                    <a:p>
                      <a:endParaRPr lang="en-GB"/>
                    </a:p>
                  </a:txBody>
                  <a:tcPr/>
                </a:tc>
                <a:tc>
                  <a:txBody>
                    <a:bodyPr/>
                    <a:lstStyle/>
                    <a:p>
                      <a:pPr algn="ctr">
                        <a:lnSpc>
                          <a:spcPct val="115000"/>
                        </a:lnSpc>
                        <a:spcAft>
                          <a:spcPts val="0"/>
                        </a:spcAft>
                      </a:pPr>
                      <a:r>
                        <a:rPr lang="en-SG" sz="1600" dirty="0">
                          <a:effectLst/>
                        </a:rPr>
                        <a:t>10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10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7</a:t>
                      </a:r>
                      <a:endParaRPr lang="en-GB" sz="1600" dirty="0">
                        <a:effectLst/>
                        <a:latin typeface="Calibri" panose="020F0502020204030204" pitchFamily="34"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232689668"/>
                  </a:ext>
                </a:extLst>
              </a:tr>
              <a:tr h="191338">
                <a:tc vMerge="1">
                  <a:txBody>
                    <a:bodyPr/>
                    <a:lstStyle/>
                    <a:p>
                      <a:endParaRPr lang="en-GB"/>
                    </a:p>
                  </a:txBody>
                  <a:tcPr/>
                </a:tc>
                <a:tc>
                  <a:txBody>
                    <a:bodyPr/>
                    <a:lstStyle/>
                    <a:p>
                      <a:pPr algn="ctr">
                        <a:lnSpc>
                          <a:spcPct val="115000"/>
                        </a:lnSpc>
                        <a:spcAft>
                          <a:spcPts val="0"/>
                        </a:spcAft>
                      </a:pPr>
                      <a:r>
                        <a:rPr lang="en-SG" sz="1600" dirty="0">
                          <a:effectLst/>
                        </a:rPr>
                        <a:t>8</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10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6</a:t>
                      </a:r>
                      <a:endParaRPr lang="en-GB" sz="1600" dirty="0">
                        <a:effectLst/>
                        <a:latin typeface="Calibri" panose="020F0502020204030204" pitchFamily="34"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996283429"/>
                  </a:ext>
                </a:extLst>
              </a:tr>
              <a:tr h="191338">
                <a:tc vMerge="1">
                  <a:txBody>
                    <a:bodyPr/>
                    <a:lstStyle/>
                    <a:p>
                      <a:endParaRPr lang="en-GB"/>
                    </a:p>
                  </a:txBody>
                  <a:tcPr/>
                </a:tc>
                <a:tc>
                  <a:txBody>
                    <a:bodyPr/>
                    <a:lstStyle/>
                    <a:p>
                      <a:pPr algn="ctr">
                        <a:lnSpc>
                          <a:spcPct val="115000"/>
                        </a:lnSpc>
                        <a:spcAft>
                          <a:spcPts val="0"/>
                        </a:spcAft>
                      </a:pPr>
                      <a:r>
                        <a:rPr lang="en-SG" sz="1600" dirty="0">
                          <a:effectLst/>
                        </a:rPr>
                        <a:t>6</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6</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6</a:t>
                      </a:r>
                      <a:endParaRPr lang="en-GB" sz="1600" dirty="0">
                        <a:effectLst/>
                        <a:latin typeface="Calibri" panose="020F0502020204030204" pitchFamily="34"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140310379"/>
                  </a:ext>
                </a:extLst>
              </a:tr>
              <a:tr h="191338">
                <a:tc vMerge="1">
                  <a:txBody>
                    <a:bodyPr/>
                    <a:lstStyle/>
                    <a:p>
                      <a:endParaRPr lang="en-GB"/>
                    </a:p>
                  </a:txBody>
                  <a:tcPr/>
                </a:tc>
                <a:tc>
                  <a:txBody>
                    <a:bodyPr/>
                    <a:lstStyle/>
                    <a:p>
                      <a:pPr algn="ctr">
                        <a:lnSpc>
                          <a:spcPct val="115000"/>
                        </a:lnSpc>
                        <a:spcAft>
                          <a:spcPts val="0"/>
                        </a:spcAft>
                      </a:pPr>
                      <a:r>
                        <a:rPr lang="en-SG" sz="1600" dirty="0">
                          <a:effectLst/>
                        </a:rPr>
                        <a:t>4</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1</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6</a:t>
                      </a:r>
                      <a:endParaRPr lang="en-GB" sz="1600" dirty="0">
                        <a:effectLst/>
                        <a:latin typeface="Calibri" panose="020F0502020204030204" pitchFamily="34"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424100250"/>
                  </a:ext>
                </a:extLst>
              </a:tr>
              <a:tr h="191338">
                <a:tc vMerge="1">
                  <a:txBody>
                    <a:bodyPr/>
                    <a:lstStyle/>
                    <a:p>
                      <a:endParaRPr lang="en-GB"/>
                    </a:p>
                  </a:txBody>
                  <a:tcPr/>
                </a:tc>
                <a:tc>
                  <a:txBody>
                    <a:bodyPr/>
                    <a:lstStyle/>
                    <a:p>
                      <a:pPr algn="ctr">
                        <a:lnSpc>
                          <a:spcPct val="115000"/>
                        </a:lnSpc>
                        <a:spcAft>
                          <a:spcPts val="0"/>
                        </a:spcAft>
                      </a:pPr>
                      <a:r>
                        <a:rPr lang="en-SG" sz="1600" dirty="0">
                          <a:effectLst/>
                        </a:rPr>
                        <a:t>2</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3</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5</a:t>
                      </a:r>
                      <a:endParaRPr lang="en-GB" sz="1600" dirty="0">
                        <a:effectLst/>
                        <a:latin typeface="Calibri" panose="020F0502020204030204" pitchFamily="34"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337956779"/>
                  </a:ext>
                </a:extLst>
              </a:tr>
              <a:tr h="191338">
                <a:tc>
                  <a:txBody>
                    <a:bodyPr/>
                    <a:lstStyle/>
                    <a:p>
                      <a:pPr algn="ctr">
                        <a:lnSpc>
                          <a:spcPct val="115000"/>
                        </a:lnSpc>
                        <a:spcAft>
                          <a:spcPts val="0"/>
                        </a:spcAft>
                      </a:pPr>
                      <a:r>
                        <a:rPr lang="en-SG" sz="1600" dirty="0">
                          <a:effectLst/>
                        </a:rPr>
                        <a:t>Total volume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30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30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30</a:t>
                      </a:r>
                      <a:endParaRPr lang="en-GB" sz="1600" dirty="0">
                        <a:effectLst/>
                        <a:latin typeface="Calibri" panose="020F0502020204030204" pitchFamily="34"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2577299579"/>
                  </a:ext>
                </a:extLst>
              </a:tr>
              <a:tr h="395854">
                <a:tc>
                  <a:txBody>
                    <a:bodyPr/>
                    <a:lstStyle/>
                    <a:p>
                      <a:pPr algn="ctr">
                        <a:lnSpc>
                          <a:spcPct val="115000"/>
                        </a:lnSpc>
                        <a:spcAft>
                          <a:spcPts val="0"/>
                        </a:spcAft>
                      </a:pPr>
                      <a:r>
                        <a:rPr lang="en-SG" sz="1600" dirty="0">
                          <a:effectLst/>
                        </a:rPr>
                        <a:t>Mean</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tabLst>
                          <a:tab pos="391160" algn="l"/>
                        </a:tabLst>
                      </a:pPr>
                      <a:r>
                        <a:rPr lang="en-SG" sz="1600" dirty="0">
                          <a:effectLst/>
                        </a:rPr>
                        <a:t>	= 30 / 5</a:t>
                      </a:r>
                      <a:endParaRPr lang="en-GB" sz="1600" dirty="0">
                        <a:effectLst/>
                      </a:endParaRPr>
                    </a:p>
                    <a:p>
                      <a:pPr>
                        <a:lnSpc>
                          <a:spcPct val="115000"/>
                        </a:lnSpc>
                        <a:spcAft>
                          <a:spcPts val="0"/>
                        </a:spcAft>
                        <a:tabLst>
                          <a:tab pos="391160" algn="l"/>
                        </a:tabLst>
                      </a:pPr>
                      <a:r>
                        <a:rPr lang="en-SG" sz="1600" dirty="0">
                          <a:effectLst/>
                        </a:rPr>
                        <a:t>	= 6</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tabLst>
                          <a:tab pos="391160" algn="l"/>
                        </a:tabLst>
                      </a:pPr>
                      <a:r>
                        <a:rPr lang="en-SG" sz="1600" dirty="0">
                          <a:effectLst/>
                        </a:rPr>
                        <a:t>	= 30 / 5</a:t>
                      </a:r>
                      <a:endParaRPr lang="en-GB" sz="1600" dirty="0">
                        <a:effectLst/>
                      </a:endParaRPr>
                    </a:p>
                    <a:p>
                      <a:pPr>
                        <a:lnSpc>
                          <a:spcPct val="115000"/>
                        </a:lnSpc>
                        <a:spcAft>
                          <a:spcPts val="0"/>
                        </a:spcAft>
                        <a:tabLst>
                          <a:tab pos="391160" algn="l"/>
                        </a:tabLst>
                      </a:pPr>
                      <a:r>
                        <a:rPr lang="en-SG" sz="1600" dirty="0">
                          <a:effectLst/>
                        </a:rPr>
                        <a:t>	= 6</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tabLst>
                          <a:tab pos="391160" algn="l"/>
                        </a:tabLst>
                      </a:pPr>
                      <a:r>
                        <a:rPr lang="en-SG" sz="1600" dirty="0">
                          <a:effectLst/>
                        </a:rPr>
                        <a:t>	= 30 / 5</a:t>
                      </a:r>
                      <a:endParaRPr lang="en-GB" sz="1600" dirty="0">
                        <a:effectLst/>
                      </a:endParaRPr>
                    </a:p>
                    <a:p>
                      <a:pPr>
                        <a:lnSpc>
                          <a:spcPct val="115000"/>
                        </a:lnSpc>
                        <a:spcAft>
                          <a:spcPts val="0"/>
                        </a:spcAft>
                        <a:tabLst>
                          <a:tab pos="391160" algn="l"/>
                        </a:tabLst>
                      </a:pPr>
                      <a:r>
                        <a:rPr lang="en-SG" sz="1600" dirty="0">
                          <a:effectLst/>
                        </a:rPr>
                        <a:t>	= 6</a:t>
                      </a:r>
                      <a:endParaRPr lang="en-GB" sz="1600" dirty="0">
                        <a:effectLst/>
                        <a:latin typeface="Calibri" panose="020F0502020204030204" pitchFamily="34"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4051481967"/>
                  </a:ext>
                </a:extLst>
              </a:tr>
              <a:tr h="339847">
                <a:tc>
                  <a:txBody>
                    <a:bodyPr/>
                    <a:lstStyle/>
                    <a:p>
                      <a:pPr algn="ctr">
                        <a:lnSpc>
                          <a:spcPct val="115000"/>
                        </a:lnSpc>
                        <a:spcAft>
                          <a:spcPts val="0"/>
                        </a:spcAft>
                      </a:pPr>
                      <a:r>
                        <a:rPr lang="en-GB" sz="1600" b="1" kern="1200" dirty="0">
                          <a:solidFill>
                            <a:schemeClr val="lt1"/>
                          </a:solidFill>
                          <a:effectLst/>
                          <a:latin typeface="+mn-lt"/>
                          <a:ea typeface="+mn-ea"/>
                          <a:cs typeface="+mn-cs"/>
                        </a:rPr>
                        <a:t>Variance</a:t>
                      </a:r>
                    </a:p>
                  </a:txBody>
                  <a:tcPr marL="68580" marR="68580" marT="0" marB="0" anchor="ctr"/>
                </a:tc>
                <a:tc>
                  <a:txBody>
                    <a:bodyPr/>
                    <a:lstStyle/>
                    <a:p>
                      <a:pPr algn="ctr">
                        <a:lnSpc>
                          <a:spcPct val="115000"/>
                        </a:lnSpc>
                        <a:spcAft>
                          <a:spcPts val="0"/>
                        </a:spcAft>
                      </a:pPr>
                      <a:r>
                        <a:rPr lang="en-SG" sz="1600" dirty="0">
                          <a:effectLst/>
                        </a:rPr>
                        <a:t>8</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13.2</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SG" sz="1600" dirty="0">
                          <a:effectLst/>
                        </a:rPr>
                        <a:t>0.4</a:t>
                      </a:r>
                      <a:endParaRPr lang="en-GB" sz="1600" dirty="0">
                        <a:effectLst/>
                        <a:latin typeface="Calibri" panose="020F0502020204030204" pitchFamily="34"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081103922"/>
                  </a:ext>
                </a:extLst>
              </a:tr>
            </a:tbl>
          </a:graphicData>
        </a:graphic>
      </p:graphicFrame>
      <p:sp>
        <p:nvSpPr>
          <p:cNvPr id="24" name="Rectangle 23">
            <a:extLst>
              <a:ext uri="{FF2B5EF4-FFF2-40B4-BE49-F238E27FC236}">
                <a16:creationId xmlns:a16="http://schemas.microsoft.com/office/drawing/2014/main" id="{17C956E9-07AC-4035-83EC-85153DB100A4}"/>
              </a:ext>
            </a:extLst>
          </p:cNvPr>
          <p:cNvSpPr/>
          <p:nvPr/>
        </p:nvSpPr>
        <p:spPr>
          <a:xfrm>
            <a:off x="6985074" y="6208335"/>
            <a:ext cx="1081683" cy="6050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5" name="Rectangle 24">
            <a:extLst>
              <a:ext uri="{FF2B5EF4-FFF2-40B4-BE49-F238E27FC236}">
                <a16:creationId xmlns:a16="http://schemas.microsoft.com/office/drawing/2014/main" id="{FA621221-5FB2-4F39-81C9-AF3239664952}"/>
              </a:ext>
            </a:extLst>
          </p:cNvPr>
          <p:cNvSpPr/>
          <p:nvPr/>
        </p:nvSpPr>
        <p:spPr>
          <a:xfrm>
            <a:off x="5004048" y="6188979"/>
            <a:ext cx="1156866" cy="6243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6" name="Rectangle 25">
            <a:extLst>
              <a:ext uri="{FF2B5EF4-FFF2-40B4-BE49-F238E27FC236}">
                <a16:creationId xmlns:a16="http://schemas.microsoft.com/office/drawing/2014/main" id="{1C1EB105-0158-4379-88B4-0513A09CAAEF}"/>
              </a:ext>
            </a:extLst>
          </p:cNvPr>
          <p:cNvSpPr/>
          <p:nvPr/>
        </p:nvSpPr>
        <p:spPr>
          <a:xfrm>
            <a:off x="2987824" y="6183802"/>
            <a:ext cx="1026321" cy="6295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 name="Rectangle 1">
            <a:extLst>
              <a:ext uri="{FF2B5EF4-FFF2-40B4-BE49-F238E27FC236}">
                <a16:creationId xmlns:a16="http://schemas.microsoft.com/office/drawing/2014/main" id="{77D7E875-145D-4758-A7D2-80B9A1B73043}"/>
              </a:ext>
            </a:extLst>
          </p:cNvPr>
          <p:cNvSpPr/>
          <p:nvPr/>
        </p:nvSpPr>
        <p:spPr>
          <a:xfrm>
            <a:off x="864000" y="2774045"/>
            <a:ext cx="4572000" cy="830997"/>
          </a:xfrm>
          <a:prstGeom prst="rect">
            <a:avLst/>
          </a:prstGeom>
          <a:ln>
            <a:solidFill>
              <a:schemeClr val="bg1">
                <a:lumMod val="50000"/>
              </a:schemeClr>
            </a:solidFill>
          </a:ln>
        </p:spPr>
        <p:txBody>
          <a:bodyPr>
            <a:spAutoFit/>
          </a:bodyPr>
          <a:lstStyle/>
          <a:p>
            <a:r>
              <a:rPr lang="en-GB" sz="1600" dirty="0"/>
              <a:t>Higher variance = individual values more spread out around the mean = mean isn’t as good a measure of central tendency.</a:t>
            </a:r>
            <a:endParaRPr lang="en-IE" sz="1600" dirty="0"/>
          </a:p>
        </p:txBody>
      </p:sp>
      <p:sp>
        <p:nvSpPr>
          <p:cNvPr id="4" name="Rectangle 3">
            <a:extLst>
              <a:ext uri="{FF2B5EF4-FFF2-40B4-BE49-F238E27FC236}">
                <a16:creationId xmlns:a16="http://schemas.microsoft.com/office/drawing/2014/main" id="{84EF9DBA-A947-4A60-B5D2-88599E97C2DE}"/>
              </a:ext>
            </a:extLst>
          </p:cNvPr>
          <p:cNvSpPr/>
          <p:nvPr/>
        </p:nvSpPr>
        <p:spPr>
          <a:xfrm>
            <a:off x="5550959" y="2758471"/>
            <a:ext cx="3383053" cy="830997"/>
          </a:xfrm>
          <a:prstGeom prst="rect">
            <a:avLst/>
          </a:prstGeom>
          <a:ln>
            <a:solidFill>
              <a:schemeClr val="bg1">
                <a:lumMod val="50000"/>
              </a:schemeClr>
            </a:solidFill>
          </a:ln>
        </p:spPr>
        <p:txBody>
          <a:bodyPr wrap="square">
            <a:spAutoFit/>
          </a:bodyPr>
          <a:lstStyle/>
          <a:p>
            <a:r>
              <a:rPr lang="en-GB" sz="1600" dirty="0"/>
              <a:t>Lower variance  =  individual values close to mean = mean is good measure of central tendency. </a:t>
            </a:r>
          </a:p>
        </p:txBody>
      </p:sp>
      <p:cxnSp>
        <p:nvCxnSpPr>
          <p:cNvPr id="28" name="Straight Arrow Connector 27">
            <a:extLst>
              <a:ext uri="{FF2B5EF4-FFF2-40B4-BE49-F238E27FC236}">
                <a16:creationId xmlns:a16="http://schemas.microsoft.com/office/drawing/2014/main" id="{66E80844-C056-4321-9127-D61C425335B3}"/>
              </a:ext>
            </a:extLst>
          </p:cNvPr>
          <p:cNvCxnSpPr>
            <a:cxnSpLocks/>
          </p:cNvCxnSpPr>
          <p:nvPr/>
        </p:nvCxnSpPr>
        <p:spPr>
          <a:xfrm flipH="1">
            <a:off x="8066757" y="3655369"/>
            <a:ext cx="465683" cy="24663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72AD0AB-CF4A-46D0-BF86-48FFE7239DE3}"/>
              </a:ext>
            </a:extLst>
          </p:cNvPr>
          <p:cNvCxnSpPr>
            <a:cxnSpLocks/>
          </p:cNvCxnSpPr>
          <p:nvPr/>
        </p:nvCxnSpPr>
        <p:spPr>
          <a:xfrm>
            <a:off x="4362012" y="3544654"/>
            <a:ext cx="642036" cy="263914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994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C24D0790-ADA6-4BEA-AEB2-3C6518A75131}"/>
              </a:ext>
            </a:extLst>
          </p:cNvPr>
          <p:cNvSpPr txBox="1">
            <a:spLocks/>
          </p:cNvSpPr>
          <p:nvPr/>
        </p:nvSpPr>
        <p:spPr>
          <a:xfrm>
            <a:off x="864000" y="1188000"/>
            <a:ext cx="8244504"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Measures of Variation</a:t>
            </a:r>
            <a:r>
              <a:rPr lang="en-GB" sz="2000" b="1" dirty="0">
                <a:solidFill>
                  <a:srgbClr val="009FE9"/>
                </a:solidFill>
              </a:rPr>
              <a:t>.</a:t>
            </a:r>
            <a:endParaRPr lang="en-IE" sz="2000" b="1" dirty="0">
              <a:solidFill>
                <a:srgbClr val="009FE9"/>
              </a:solidFill>
            </a:endParaRPr>
          </a:p>
          <a:p>
            <a:pPr marL="0" indent="0">
              <a:buNone/>
            </a:pPr>
            <a:endParaRPr lang="en-IE" sz="2000" b="1" dirty="0"/>
          </a:p>
          <a:p>
            <a:pPr marL="0" indent="0">
              <a:buNone/>
            </a:pPr>
            <a:r>
              <a:rPr lang="en-IE" sz="2000" b="1" dirty="0">
                <a:ea typeface="Calibri" panose="020F0502020204030204" pitchFamily="34" charset="0"/>
                <a:cs typeface="Times New Roman" panose="02020603050405020304" pitchFamily="18" charset="0"/>
              </a:rPr>
              <a:t>Case Example:</a:t>
            </a:r>
            <a:r>
              <a:rPr lang="en-SG" dirty="0"/>
              <a:t> The following calculates the quartiles for a new product’s online order quantities for 12 days immediately after the first launch. </a:t>
            </a:r>
          </a:p>
          <a:p>
            <a:pPr marL="0" indent="0">
              <a:buNone/>
            </a:pPr>
            <a:r>
              <a:rPr lang="en-SG" b="1" dirty="0"/>
              <a:t>How can we evaluate the variation within this set of data?</a:t>
            </a:r>
            <a:endParaRPr lang="en-GB" b="1" dirty="0"/>
          </a:p>
          <a:p>
            <a:pPr marL="0" indent="0" eaLnBrk="0" fontAlgn="base" hangingPunct="0">
              <a:spcBef>
                <a:spcPct val="0"/>
              </a:spcBef>
              <a:spcAft>
                <a:spcPct val="0"/>
              </a:spcAft>
              <a:buNone/>
            </a:pPr>
            <a:endParaRPr lang="en-GB" dirty="0"/>
          </a:p>
          <a:p>
            <a:pPr marL="0" lvl="0" indent="0" eaLnBrk="0" fontAlgn="base" hangingPunct="0">
              <a:spcBef>
                <a:spcPct val="0"/>
              </a:spcBef>
              <a:spcAft>
                <a:spcPct val="0"/>
              </a:spcAft>
              <a:buNone/>
            </a:pPr>
            <a:endParaRPr lang="en-IE" b="1"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dirty="0">
              <a:ea typeface="Calibri" panose="020F0502020204030204" pitchFamily="34" charset="0"/>
              <a:cs typeface="Times New Roman" panose="02020603050405020304" pitchFamily="18" charset="0"/>
            </a:endParaRPr>
          </a:p>
          <a:p>
            <a:pPr lvl="0"/>
            <a:endParaRPr lang="en-IE" dirty="0"/>
          </a:p>
          <a:p>
            <a:pPr>
              <a:buFont typeface="+mj-lt"/>
              <a:buAutoNum type="arabicPeriod"/>
            </a:pPr>
            <a:endParaRPr lang="en-IE" sz="2000" dirty="0"/>
          </a:p>
        </p:txBody>
      </p:sp>
      <p:grpSp>
        <p:nvGrpSpPr>
          <p:cNvPr id="16" name="Group 15">
            <a:extLst>
              <a:ext uri="{FF2B5EF4-FFF2-40B4-BE49-F238E27FC236}">
                <a16:creationId xmlns:a16="http://schemas.microsoft.com/office/drawing/2014/main" id="{532CF56E-3397-4AC7-861F-3D739C033DE9}"/>
              </a:ext>
            </a:extLst>
          </p:cNvPr>
          <p:cNvGrpSpPr/>
          <p:nvPr/>
        </p:nvGrpSpPr>
        <p:grpSpPr>
          <a:xfrm>
            <a:off x="252000" y="1143000"/>
            <a:ext cx="596091" cy="773832"/>
            <a:chOff x="0" y="3729"/>
            <a:chExt cx="342900" cy="386796"/>
          </a:xfrm>
        </p:grpSpPr>
        <p:sp>
          <p:nvSpPr>
            <p:cNvPr id="17" name="Rectangle: Rounded Corners 16">
              <a:extLst>
                <a:ext uri="{FF2B5EF4-FFF2-40B4-BE49-F238E27FC236}">
                  <a16:creationId xmlns:a16="http://schemas.microsoft.com/office/drawing/2014/main" id="{F85FD50E-5845-4141-A452-453AD248A5E5}"/>
                </a:ext>
              </a:extLst>
            </p:cNvPr>
            <p:cNvSpPr/>
            <p:nvPr/>
          </p:nvSpPr>
          <p:spPr>
            <a:xfrm>
              <a:off x="0" y="66675"/>
              <a:ext cx="342900" cy="3238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dirty="0"/>
            </a:p>
          </p:txBody>
        </p:sp>
        <p:pic>
          <p:nvPicPr>
            <p:cNvPr id="18" name="Graphic 218" descr="Diploma">
              <a:extLst>
                <a:ext uri="{FF2B5EF4-FFF2-40B4-BE49-F238E27FC236}">
                  <a16:creationId xmlns:a16="http://schemas.microsoft.com/office/drawing/2014/main" id="{4C513D55-8E12-4B47-8A1D-A620BF203A5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31291" y="3729"/>
              <a:ext cx="281763" cy="386796"/>
            </a:xfrm>
            <a:prstGeom prst="roundRect">
              <a:avLst/>
            </a:prstGeom>
          </p:spPr>
        </p:pic>
      </p:grpSp>
      <p:sp>
        <p:nvSpPr>
          <p:cNvPr id="14" name="Title 1">
            <a:extLst>
              <a:ext uri="{FF2B5EF4-FFF2-40B4-BE49-F238E27FC236}">
                <a16:creationId xmlns:a16="http://schemas.microsoft.com/office/drawing/2014/main" id="{02336DDA-B383-4878-A4E3-72016C4E21CF}"/>
              </a:ext>
            </a:extLst>
          </p:cNvPr>
          <p:cNvSpPr>
            <a:spLocks noGrp="1"/>
          </p:cNvSpPr>
          <p:nvPr>
            <p:ph type="title"/>
          </p:nvPr>
        </p:nvSpPr>
        <p:spPr>
          <a:xfrm>
            <a:off x="0" y="0"/>
            <a:ext cx="9108504" cy="1143000"/>
          </a:xfrm>
        </p:spPr>
        <p:txBody>
          <a:bodyPr/>
          <a:lstStyle/>
          <a:p>
            <a:r>
              <a:rPr lang="en-IE" dirty="0"/>
              <a:t> 2 – Statistical Analysis</a:t>
            </a:r>
          </a:p>
        </p:txBody>
      </p:sp>
      <p:sp>
        <p:nvSpPr>
          <p:cNvPr id="3" name="Footer Placeholder 2">
            <a:extLst>
              <a:ext uri="{FF2B5EF4-FFF2-40B4-BE49-F238E27FC236}">
                <a16:creationId xmlns:a16="http://schemas.microsoft.com/office/drawing/2014/main" id="{54860095-F553-4833-99A7-A13DFEFC6805}"/>
              </a:ext>
            </a:extLst>
          </p:cNvPr>
          <p:cNvSpPr>
            <a:spLocks noGrp="1"/>
          </p:cNvSpPr>
          <p:nvPr>
            <p:ph type="ftr" sz="quarter" idx="11"/>
          </p:nvPr>
        </p:nvSpPr>
        <p:spPr/>
        <p:txBody>
          <a:bodyPr/>
          <a:lstStyle/>
          <a:p>
            <a:r>
              <a:rPr lang="en-IE" dirty="0"/>
              <a:t>Data Analytics - Foundation 1.0</a:t>
            </a:r>
          </a:p>
          <a:p>
            <a:endParaRPr lang="en-IE" dirty="0"/>
          </a:p>
        </p:txBody>
      </p:sp>
      <p:graphicFrame>
        <p:nvGraphicFramePr>
          <p:cNvPr id="10" name="Table 9">
            <a:extLst>
              <a:ext uri="{FF2B5EF4-FFF2-40B4-BE49-F238E27FC236}">
                <a16:creationId xmlns:a16="http://schemas.microsoft.com/office/drawing/2014/main" id="{81E9D7E8-A996-4B84-884F-3CA0EDE37B73}"/>
              </a:ext>
            </a:extLst>
          </p:cNvPr>
          <p:cNvGraphicFramePr>
            <a:graphicFrameLocks noGrp="1"/>
          </p:cNvGraphicFramePr>
          <p:nvPr>
            <p:extLst>
              <p:ext uri="{D42A27DB-BD31-4B8C-83A1-F6EECF244321}">
                <p14:modId xmlns:p14="http://schemas.microsoft.com/office/powerpoint/2010/main" val="2959937160"/>
              </p:ext>
            </p:extLst>
          </p:nvPr>
        </p:nvGraphicFramePr>
        <p:xfrm>
          <a:off x="295674" y="2967572"/>
          <a:ext cx="8452791" cy="1829580"/>
        </p:xfrm>
        <a:graphic>
          <a:graphicData uri="http://schemas.openxmlformats.org/drawingml/2006/table">
            <a:tbl>
              <a:tblPr firstRow="1" firstCol="1" bandRow="1">
                <a:tableStyleId>{5C22544A-7EE6-4342-B048-85BDC9FD1C3A}</a:tableStyleId>
              </a:tblPr>
              <a:tblGrid>
                <a:gridCol w="1632837">
                  <a:extLst>
                    <a:ext uri="{9D8B030D-6E8A-4147-A177-3AD203B41FA5}">
                      <a16:colId xmlns:a16="http://schemas.microsoft.com/office/drawing/2014/main" val="3047701267"/>
                    </a:ext>
                  </a:extLst>
                </a:gridCol>
                <a:gridCol w="567522">
                  <a:extLst>
                    <a:ext uri="{9D8B030D-6E8A-4147-A177-3AD203B41FA5}">
                      <a16:colId xmlns:a16="http://schemas.microsoft.com/office/drawing/2014/main" val="3332969814"/>
                    </a:ext>
                  </a:extLst>
                </a:gridCol>
                <a:gridCol w="568491">
                  <a:extLst>
                    <a:ext uri="{9D8B030D-6E8A-4147-A177-3AD203B41FA5}">
                      <a16:colId xmlns:a16="http://schemas.microsoft.com/office/drawing/2014/main" val="2501927982"/>
                    </a:ext>
                  </a:extLst>
                </a:gridCol>
                <a:gridCol w="568491">
                  <a:extLst>
                    <a:ext uri="{9D8B030D-6E8A-4147-A177-3AD203B41FA5}">
                      <a16:colId xmlns:a16="http://schemas.microsoft.com/office/drawing/2014/main" val="1663943243"/>
                    </a:ext>
                  </a:extLst>
                </a:gridCol>
                <a:gridCol w="568491">
                  <a:extLst>
                    <a:ext uri="{9D8B030D-6E8A-4147-A177-3AD203B41FA5}">
                      <a16:colId xmlns:a16="http://schemas.microsoft.com/office/drawing/2014/main" val="3418735559"/>
                    </a:ext>
                  </a:extLst>
                </a:gridCol>
                <a:gridCol w="568491">
                  <a:extLst>
                    <a:ext uri="{9D8B030D-6E8A-4147-A177-3AD203B41FA5}">
                      <a16:colId xmlns:a16="http://schemas.microsoft.com/office/drawing/2014/main" val="1223336228"/>
                    </a:ext>
                  </a:extLst>
                </a:gridCol>
                <a:gridCol w="568491">
                  <a:extLst>
                    <a:ext uri="{9D8B030D-6E8A-4147-A177-3AD203B41FA5}">
                      <a16:colId xmlns:a16="http://schemas.microsoft.com/office/drawing/2014/main" val="1934684866"/>
                    </a:ext>
                  </a:extLst>
                </a:gridCol>
                <a:gridCol w="567522">
                  <a:extLst>
                    <a:ext uri="{9D8B030D-6E8A-4147-A177-3AD203B41FA5}">
                      <a16:colId xmlns:a16="http://schemas.microsoft.com/office/drawing/2014/main" val="1411718052"/>
                    </a:ext>
                  </a:extLst>
                </a:gridCol>
                <a:gridCol w="568491">
                  <a:extLst>
                    <a:ext uri="{9D8B030D-6E8A-4147-A177-3AD203B41FA5}">
                      <a16:colId xmlns:a16="http://schemas.microsoft.com/office/drawing/2014/main" val="1844134429"/>
                    </a:ext>
                  </a:extLst>
                </a:gridCol>
                <a:gridCol w="568491">
                  <a:extLst>
                    <a:ext uri="{9D8B030D-6E8A-4147-A177-3AD203B41FA5}">
                      <a16:colId xmlns:a16="http://schemas.microsoft.com/office/drawing/2014/main" val="938142855"/>
                    </a:ext>
                  </a:extLst>
                </a:gridCol>
                <a:gridCol w="568491">
                  <a:extLst>
                    <a:ext uri="{9D8B030D-6E8A-4147-A177-3AD203B41FA5}">
                      <a16:colId xmlns:a16="http://schemas.microsoft.com/office/drawing/2014/main" val="825064103"/>
                    </a:ext>
                  </a:extLst>
                </a:gridCol>
                <a:gridCol w="568491">
                  <a:extLst>
                    <a:ext uri="{9D8B030D-6E8A-4147-A177-3AD203B41FA5}">
                      <a16:colId xmlns:a16="http://schemas.microsoft.com/office/drawing/2014/main" val="2541741706"/>
                    </a:ext>
                  </a:extLst>
                </a:gridCol>
                <a:gridCol w="568491">
                  <a:extLst>
                    <a:ext uri="{9D8B030D-6E8A-4147-A177-3AD203B41FA5}">
                      <a16:colId xmlns:a16="http://schemas.microsoft.com/office/drawing/2014/main" val="2549153149"/>
                    </a:ext>
                  </a:extLst>
                </a:gridCol>
              </a:tblGrid>
              <a:tr h="251492">
                <a:tc>
                  <a:txBody>
                    <a:bodyPr/>
                    <a:lstStyle/>
                    <a:p>
                      <a:pPr>
                        <a:lnSpc>
                          <a:spcPct val="115000"/>
                        </a:lnSpc>
                        <a:spcAft>
                          <a:spcPts val="0"/>
                        </a:spcAft>
                      </a:pPr>
                      <a:r>
                        <a:rPr lang="en-SG" sz="1400" dirty="0">
                          <a:effectLst/>
                        </a:rPr>
                        <a:t> </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12">
                  <a:txBody>
                    <a:bodyPr/>
                    <a:lstStyle/>
                    <a:p>
                      <a:pPr algn="ctr">
                        <a:lnSpc>
                          <a:spcPct val="115000"/>
                        </a:lnSpc>
                        <a:spcAft>
                          <a:spcPts val="0"/>
                        </a:spcAft>
                      </a:pPr>
                      <a:r>
                        <a:rPr lang="en-SG" sz="1400" dirty="0">
                          <a:effectLst/>
                        </a:rPr>
                        <a:t>Online Order Quantities</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580911016"/>
                  </a:ext>
                </a:extLst>
              </a:tr>
              <a:tr h="789044">
                <a:tc>
                  <a:txBody>
                    <a:bodyPr/>
                    <a:lstStyle/>
                    <a:p>
                      <a:pPr algn="ctr">
                        <a:lnSpc>
                          <a:spcPct val="115000"/>
                        </a:lnSpc>
                        <a:spcAft>
                          <a:spcPts val="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Day</a:t>
                      </a:r>
                    </a:p>
                  </a:txBody>
                  <a:tcPr marL="68580" marR="68580" marT="0" marB="0" anchor="ctr"/>
                </a:tc>
                <a:tc>
                  <a:txBody>
                    <a:bodyPr/>
                    <a:lstStyle/>
                    <a:p>
                      <a:pPr algn="ctr">
                        <a:lnSpc>
                          <a:spcPct val="115000"/>
                        </a:lnSpc>
                        <a:spcAft>
                          <a:spcPts val="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nchor="ctr"/>
                </a:tc>
                <a:tc>
                  <a:txBody>
                    <a:bodyPr/>
                    <a:lstStyle/>
                    <a:p>
                      <a:pPr algn="ctr">
                        <a:lnSpc>
                          <a:spcPct val="115000"/>
                        </a:lnSpc>
                        <a:spcAft>
                          <a:spcPts val="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nchor="ctr"/>
                </a:tc>
                <a:tc>
                  <a:txBody>
                    <a:bodyPr/>
                    <a:lstStyle/>
                    <a:p>
                      <a:pPr algn="ctr">
                        <a:lnSpc>
                          <a:spcPct val="115000"/>
                        </a:lnSpc>
                        <a:spcAft>
                          <a:spcPts val="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nchor="ctr"/>
                </a:tc>
                <a:tc>
                  <a:txBody>
                    <a:bodyPr/>
                    <a:lstStyle/>
                    <a:p>
                      <a:pPr algn="ctr">
                        <a:lnSpc>
                          <a:spcPct val="115000"/>
                        </a:lnSpc>
                        <a:spcAft>
                          <a:spcPts val="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nchor="ctr"/>
                </a:tc>
                <a:tc>
                  <a:txBody>
                    <a:bodyPr/>
                    <a:lstStyle/>
                    <a:p>
                      <a:pPr algn="ctr">
                        <a:lnSpc>
                          <a:spcPct val="115000"/>
                        </a:lnSpc>
                        <a:spcAft>
                          <a:spcPts val="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nchor="ctr"/>
                </a:tc>
                <a:tc>
                  <a:txBody>
                    <a:bodyPr/>
                    <a:lstStyle/>
                    <a:p>
                      <a:pPr algn="ctr">
                        <a:lnSpc>
                          <a:spcPct val="115000"/>
                        </a:lnSpc>
                        <a:spcAft>
                          <a:spcPts val="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nchor="ctr"/>
                </a:tc>
                <a:tc>
                  <a:txBody>
                    <a:bodyPr/>
                    <a:lstStyle/>
                    <a:p>
                      <a:pPr algn="ctr">
                        <a:lnSpc>
                          <a:spcPct val="115000"/>
                        </a:lnSpc>
                        <a:spcAft>
                          <a:spcPts val="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nchor="ctr"/>
                </a:tc>
                <a:tc>
                  <a:txBody>
                    <a:bodyPr/>
                    <a:lstStyle/>
                    <a:p>
                      <a:pPr algn="ctr">
                        <a:lnSpc>
                          <a:spcPct val="115000"/>
                        </a:lnSpc>
                        <a:spcAft>
                          <a:spcPts val="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nchor="ctr"/>
                </a:tc>
                <a:tc>
                  <a:txBody>
                    <a:bodyPr/>
                    <a:lstStyle/>
                    <a:p>
                      <a:pPr algn="ctr">
                        <a:lnSpc>
                          <a:spcPct val="115000"/>
                        </a:lnSpc>
                        <a:spcAft>
                          <a:spcPts val="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nchor="ctr"/>
                </a:tc>
                <a:tc>
                  <a:txBody>
                    <a:bodyPr/>
                    <a:lstStyle/>
                    <a:p>
                      <a:pPr algn="ctr">
                        <a:lnSpc>
                          <a:spcPct val="115000"/>
                        </a:lnSpc>
                        <a:spcAft>
                          <a:spcPts val="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10</a:t>
                      </a:r>
                    </a:p>
                  </a:txBody>
                  <a:tcPr marL="68580" marR="68580" marT="0" marB="0" anchor="ctr"/>
                </a:tc>
                <a:tc>
                  <a:txBody>
                    <a:bodyPr/>
                    <a:lstStyle/>
                    <a:p>
                      <a:pPr algn="ctr">
                        <a:lnSpc>
                          <a:spcPct val="115000"/>
                        </a:lnSpc>
                        <a:spcAft>
                          <a:spcPts val="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11</a:t>
                      </a:r>
                    </a:p>
                  </a:txBody>
                  <a:tcPr marL="68580" marR="68580" marT="0" marB="0" anchor="ctr"/>
                </a:tc>
                <a:tc>
                  <a:txBody>
                    <a:bodyPr/>
                    <a:lstStyle/>
                    <a:p>
                      <a:pPr algn="ctr">
                        <a:lnSpc>
                          <a:spcPct val="115000"/>
                        </a:lnSpc>
                        <a:spcAft>
                          <a:spcPts val="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nchor="ctr"/>
                </a:tc>
                <a:extLst>
                  <a:ext uri="{0D108BD9-81ED-4DB2-BD59-A6C34878D82A}">
                    <a16:rowId xmlns:a16="http://schemas.microsoft.com/office/drawing/2014/main" val="3196508312"/>
                  </a:ext>
                </a:extLst>
              </a:tr>
              <a:tr h="789044">
                <a:tc>
                  <a:txBody>
                    <a:bodyPr/>
                    <a:lstStyle/>
                    <a:p>
                      <a:pPr>
                        <a:lnSpc>
                          <a:spcPct val="115000"/>
                        </a:lnSpc>
                        <a:spcAft>
                          <a:spcPts val="0"/>
                        </a:spcAft>
                      </a:pPr>
                      <a:r>
                        <a:rPr lang="en-SG" sz="1400" dirty="0">
                          <a:effectLst/>
                        </a:rPr>
                        <a:t> </a:t>
                      </a:r>
                      <a:endParaRPr lang="en-GB" sz="1400" dirty="0">
                        <a:effectLst/>
                      </a:endParaRPr>
                    </a:p>
                    <a:p>
                      <a:pPr algn="ctr">
                        <a:lnSpc>
                          <a:spcPct val="115000"/>
                        </a:lnSpc>
                        <a:spcAft>
                          <a:spcPts val="0"/>
                        </a:spcAft>
                      </a:pPr>
                      <a:r>
                        <a:rPr lang="en-GB" sz="1400" dirty="0">
                          <a:effectLst/>
                        </a:rPr>
                        <a:t>Order quantities</a:t>
                      </a:r>
                    </a:p>
                    <a:p>
                      <a:pPr algn="ctr">
                        <a:lnSpc>
                          <a:spcPct val="115000"/>
                        </a:lnSpc>
                        <a:spcAft>
                          <a:spcPts val="0"/>
                        </a:spcAft>
                      </a:pPr>
                      <a:r>
                        <a:rPr lang="en-SG" sz="1400" dirty="0">
                          <a:effectLst/>
                        </a:rPr>
                        <a:t> </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16</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14</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18</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4</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17</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10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11</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12</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4</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3</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4</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18</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52470499"/>
                  </a:ext>
                </a:extLst>
              </a:tr>
            </a:tbl>
          </a:graphicData>
        </a:graphic>
      </p:graphicFrame>
    </p:spTree>
    <p:extLst>
      <p:ext uri="{BB962C8B-B14F-4D97-AF65-F5344CB8AC3E}">
        <p14:creationId xmlns:p14="http://schemas.microsoft.com/office/powerpoint/2010/main" val="24290990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C24D0790-ADA6-4BEA-AEB2-3C6518A75131}"/>
              </a:ext>
            </a:extLst>
          </p:cNvPr>
          <p:cNvSpPr txBox="1">
            <a:spLocks/>
          </p:cNvSpPr>
          <p:nvPr/>
        </p:nvSpPr>
        <p:spPr>
          <a:xfrm>
            <a:off x="864000" y="1188000"/>
            <a:ext cx="8244504"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Measures of Variation</a:t>
            </a:r>
            <a:r>
              <a:rPr lang="en-GB" sz="2000" b="1" dirty="0">
                <a:solidFill>
                  <a:srgbClr val="009FE9"/>
                </a:solidFill>
              </a:rPr>
              <a:t>.</a:t>
            </a:r>
            <a:endParaRPr lang="en-IE" sz="2000" b="1" dirty="0">
              <a:solidFill>
                <a:srgbClr val="009FE9"/>
              </a:solidFill>
            </a:endParaRPr>
          </a:p>
          <a:p>
            <a:pPr marL="0" indent="0">
              <a:buNone/>
            </a:pPr>
            <a:endParaRPr lang="en-IE" sz="2000" b="1" dirty="0"/>
          </a:p>
          <a:p>
            <a:pPr marL="0" indent="0">
              <a:buNone/>
            </a:pPr>
            <a:r>
              <a:rPr lang="en-IE" sz="2000" b="1" dirty="0">
                <a:ea typeface="Calibri" panose="020F0502020204030204" pitchFamily="34" charset="0"/>
                <a:cs typeface="Times New Roman" panose="02020603050405020304" pitchFamily="18" charset="0"/>
              </a:rPr>
              <a:t>Case Example:</a:t>
            </a:r>
            <a:r>
              <a:rPr lang="en-SG" sz="2000" dirty="0"/>
              <a:t> The following calculates the quartiles for a new product’s online order quantities for 12 days immediately after the first launch. </a:t>
            </a:r>
            <a:r>
              <a:rPr lang="en-SG" sz="2000" b="1" dirty="0"/>
              <a:t>How can we evaluate the variation within this set of data?</a:t>
            </a:r>
            <a:endParaRPr lang="en-GB" sz="2000" b="1" dirty="0"/>
          </a:p>
          <a:p>
            <a:pPr marL="0" indent="0" eaLnBrk="0" fontAlgn="base" hangingPunct="0">
              <a:spcBef>
                <a:spcPct val="0"/>
              </a:spcBef>
              <a:spcAft>
                <a:spcPct val="0"/>
              </a:spcAft>
              <a:buNone/>
            </a:pPr>
            <a:endParaRPr lang="en-GB" dirty="0"/>
          </a:p>
          <a:p>
            <a:pPr marL="0" lvl="0" indent="0" eaLnBrk="0" fontAlgn="base" hangingPunct="0">
              <a:spcBef>
                <a:spcPct val="0"/>
              </a:spcBef>
              <a:spcAft>
                <a:spcPct val="0"/>
              </a:spcAft>
              <a:buNone/>
            </a:pPr>
            <a:endParaRPr lang="en-IE" b="1"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dirty="0">
              <a:ea typeface="Calibri" panose="020F0502020204030204" pitchFamily="34" charset="0"/>
              <a:cs typeface="Times New Roman" panose="02020603050405020304" pitchFamily="18" charset="0"/>
            </a:endParaRPr>
          </a:p>
          <a:p>
            <a:pPr lvl="0"/>
            <a:endParaRPr lang="en-IE" dirty="0"/>
          </a:p>
          <a:p>
            <a:pPr>
              <a:buFont typeface="+mj-lt"/>
              <a:buAutoNum type="arabicPeriod"/>
            </a:pPr>
            <a:endParaRPr lang="en-IE" sz="2000" dirty="0"/>
          </a:p>
        </p:txBody>
      </p:sp>
      <p:grpSp>
        <p:nvGrpSpPr>
          <p:cNvPr id="16" name="Group 15">
            <a:extLst>
              <a:ext uri="{FF2B5EF4-FFF2-40B4-BE49-F238E27FC236}">
                <a16:creationId xmlns:a16="http://schemas.microsoft.com/office/drawing/2014/main" id="{532CF56E-3397-4AC7-861F-3D739C033DE9}"/>
              </a:ext>
            </a:extLst>
          </p:cNvPr>
          <p:cNvGrpSpPr/>
          <p:nvPr/>
        </p:nvGrpSpPr>
        <p:grpSpPr>
          <a:xfrm>
            <a:off x="252000" y="1143000"/>
            <a:ext cx="596091" cy="773832"/>
            <a:chOff x="0" y="3729"/>
            <a:chExt cx="342900" cy="386796"/>
          </a:xfrm>
        </p:grpSpPr>
        <p:sp>
          <p:nvSpPr>
            <p:cNvPr id="17" name="Rectangle: Rounded Corners 16">
              <a:extLst>
                <a:ext uri="{FF2B5EF4-FFF2-40B4-BE49-F238E27FC236}">
                  <a16:creationId xmlns:a16="http://schemas.microsoft.com/office/drawing/2014/main" id="{F85FD50E-5845-4141-A452-453AD248A5E5}"/>
                </a:ext>
              </a:extLst>
            </p:cNvPr>
            <p:cNvSpPr/>
            <p:nvPr/>
          </p:nvSpPr>
          <p:spPr>
            <a:xfrm>
              <a:off x="0" y="66675"/>
              <a:ext cx="342900" cy="3238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dirty="0"/>
            </a:p>
          </p:txBody>
        </p:sp>
        <p:pic>
          <p:nvPicPr>
            <p:cNvPr id="18" name="Graphic 218" descr="Diploma">
              <a:extLst>
                <a:ext uri="{FF2B5EF4-FFF2-40B4-BE49-F238E27FC236}">
                  <a16:creationId xmlns:a16="http://schemas.microsoft.com/office/drawing/2014/main" id="{4C513D55-8E12-4B47-8A1D-A620BF203A5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31291" y="3729"/>
              <a:ext cx="281763" cy="386796"/>
            </a:xfrm>
            <a:prstGeom prst="roundRect">
              <a:avLst/>
            </a:prstGeom>
          </p:spPr>
        </p:pic>
      </p:grpSp>
      <p:sp>
        <p:nvSpPr>
          <p:cNvPr id="14" name="Title 1">
            <a:extLst>
              <a:ext uri="{FF2B5EF4-FFF2-40B4-BE49-F238E27FC236}">
                <a16:creationId xmlns:a16="http://schemas.microsoft.com/office/drawing/2014/main" id="{02336DDA-B383-4878-A4E3-72016C4E21CF}"/>
              </a:ext>
            </a:extLst>
          </p:cNvPr>
          <p:cNvSpPr>
            <a:spLocks noGrp="1"/>
          </p:cNvSpPr>
          <p:nvPr>
            <p:ph type="title"/>
          </p:nvPr>
        </p:nvSpPr>
        <p:spPr>
          <a:xfrm>
            <a:off x="0" y="0"/>
            <a:ext cx="9108504" cy="1143000"/>
          </a:xfrm>
        </p:spPr>
        <p:txBody>
          <a:bodyPr/>
          <a:lstStyle/>
          <a:p>
            <a:r>
              <a:rPr lang="en-IE" dirty="0"/>
              <a:t> 2 – Statistical Analysis</a:t>
            </a:r>
          </a:p>
        </p:txBody>
      </p:sp>
      <p:sp>
        <p:nvSpPr>
          <p:cNvPr id="3" name="Footer Placeholder 2">
            <a:extLst>
              <a:ext uri="{FF2B5EF4-FFF2-40B4-BE49-F238E27FC236}">
                <a16:creationId xmlns:a16="http://schemas.microsoft.com/office/drawing/2014/main" id="{54860095-F553-4833-99A7-A13DFEFC6805}"/>
              </a:ext>
            </a:extLst>
          </p:cNvPr>
          <p:cNvSpPr>
            <a:spLocks noGrp="1"/>
          </p:cNvSpPr>
          <p:nvPr>
            <p:ph type="ftr" sz="quarter" idx="11"/>
          </p:nvPr>
        </p:nvSpPr>
        <p:spPr/>
        <p:txBody>
          <a:bodyPr/>
          <a:lstStyle/>
          <a:p>
            <a:r>
              <a:rPr lang="en-IE" dirty="0"/>
              <a:t>Data Analytics - Foundation 1.0</a:t>
            </a:r>
          </a:p>
          <a:p>
            <a:endParaRPr lang="en-IE" dirty="0"/>
          </a:p>
        </p:txBody>
      </p:sp>
      <p:graphicFrame>
        <p:nvGraphicFramePr>
          <p:cNvPr id="10" name="Table 9">
            <a:extLst>
              <a:ext uri="{FF2B5EF4-FFF2-40B4-BE49-F238E27FC236}">
                <a16:creationId xmlns:a16="http://schemas.microsoft.com/office/drawing/2014/main" id="{81E9D7E8-A996-4B84-884F-3CA0EDE37B73}"/>
              </a:ext>
            </a:extLst>
          </p:cNvPr>
          <p:cNvGraphicFramePr>
            <a:graphicFrameLocks noGrp="1"/>
          </p:cNvGraphicFramePr>
          <p:nvPr>
            <p:extLst>
              <p:ext uri="{D42A27DB-BD31-4B8C-83A1-F6EECF244321}">
                <p14:modId xmlns:p14="http://schemas.microsoft.com/office/powerpoint/2010/main" val="841769454"/>
              </p:ext>
            </p:extLst>
          </p:nvPr>
        </p:nvGraphicFramePr>
        <p:xfrm>
          <a:off x="295674" y="3039580"/>
          <a:ext cx="8452791" cy="1829580"/>
        </p:xfrm>
        <a:graphic>
          <a:graphicData uri="http://schemas.openxmlformats.org/drawingml/2006/table">
            <a:tbl>
              <a:tblPr firstRow="1" firstCol="1" bandRow="1">
                <a:tableStyleId>{5C22544A-7EE6-4342-B048-85BDC9FD1C3A}</a:tableStyleId>
              </a:tblPr>
              <a:tblGrid>
                <a:gridCol w="1632837">
                  <a:extLst>
                    <a:ext uri="{9D8B030D-6E8A-4147-A177-3AD203B41FA5}">
                      <a16:colId xmlns:a16="http://schemas.microsoft.com/office/drawing/2014/main" val="3047701267"/>
                    </a:ext>
                  </a:extLst>
                </a:gridCol>
                <a:gridCol w="567522">
                  <a:extLst>
                    <a:ext uri="{9D8B030D-6E8A-4147-A177-3AD203B41FA5}">
                      <a16:colId xmlns:a16="http://schemas.microsoft.com/office/drawing/2014/main" val="3332969814"/>
                    </a:ext>
                  </a:extLst>
                </a:gridCol>
                <a:gridCol w="568491">
                  <a:extLst>
                    <a:ext uri="{9D8B030D-6E8A-4147-A177-3AD203B41FA5}">
                      <a16:colId xmlns:a16="http://schemas.microsoft.com/office/drawing/2014/main" val="2501927982"/>
                    </a:ext>
                  </a:extLst>
                </a:gridCol>
                <a:gridCol w="568491">
                  <a:extLst>
                    <a:ext uri="{9D8B030D-6E8A-4147-A177-3AD203B41FA5}">
                      <a16:colId xmlns:a16="http://schemas.microsoft.com/office/drawing/2014/main" val="1663943243"/>
                    </a:ext>
                  </a:extLst>
                </a:gridCol>
                <a:gridCol w="568491">
                  <a:extLst>
                    <a:ext uri="{9D8B030D-6E8A-4147-A177-3AD203B41FA5}">
                      <a16:colId xmlns:a16="http://schemas.microsoft.com/office/drawing/2014/main" val="3418735559"/>
                    </a:ext>
                  </a:extLst>
                </a:gridCol>
                <a:gridCol w="568491">
                  <a:extLst>
                    <a:ext uri="{9D8B030D-6E8A-4147-A177-3AD203B41FA5}">
                      <a16:colId xmlns:a16="http://schemas.microsoft.com/office/drawing/2014/main" val="1223336228"/>
                    </a:ext>
                  </a:extLst>
                </a:gridCol>
                <a:gridCol w="568491">
                  <a:extLst>
                    <a:ext uri="{9D8B030D-6E8A-4147-A177-3AD203B41FA5}">
                      <a16:colId xmlns:a16="http://schemas.microsoft.com/office/drawing/2014/main" val="1934684866"/>
                    </a:ext>
                  </a:extLst>
                </a:gridCol>
                <a:gridCol w="567522">
                  <a:extLst>
                    <a:ext uri="{9D8B030D-6E8A-4147-A177-3AD203B41FA5}">
                      <a16:colId xmlns:a16="http://schemas.microsoft.com/office/drawing/2014/main" val="1411718052"/>
                    </a:ext>
                  </a:extLst>
                </a:gridCol>
                <a:gridCol w="568491">
                  <a:extLst>
                    <a:ext uri="{9D8B030D-6E8A-4147-A177-3AD203B41FA5}">
                      <a16:colId xmlns:a16="http://schemas.microsoft.com/office/drawing/2014/main" val="1844134429"/>
                    </a:ext>
                  </a:extLst>
                </a:gridCol>
                <a:gridCol w="568491">
                  <a:extLst>
                    <a:ext uri="{9D8B030D-6E8A-4147-A177-3AD203B41FA5}">
                      <a16:colId xmlns:a16="http://schemas.microsoft.com/office/drawing/2014/main" val="938142855"/>
                    </a:ext>
                  </a:extLst>
                </a:gridCol>
                <a:gridCol w="568491">
                  <a:extLst>
                    <a:ext uri="{9D8B030D-6E8A-4147-A177-3AD203B41FA5}">
                      <a16:colId xmlns:a16="http://schemas.microsoft.com/office/drawing/2014/main" val="825064103"/>
                    </a:ext>
                  </a:extLst>
                </a:gridCol>
                <a:gridCol w="568491">
                  <a:extLst>
                    <a:ext uri="{9D8B030D-6E8A-4147-A177-3AD203B41FA5}">
                      <a16:colId xmlns:a16="http://schemas.microsoft.com/office/drawing/2014/main" val="2541741706"/>
                    </a:ext>
                  </a:extLst>
                </a:gridCol>
                <a:gridCol w="568491">
                  <a:extLst>
                    <a:ext uri="{9D8B030D-6E8A-4147-A177-3AD203B41FA5}">
                      <a16:colId xmlns:a16="http://schemas.microsoft.com/office/drawing/2014/main" val="2549153149"/>
                    </a:ext>
                  </a:extLst>
                </a:gridCol>
              </a:tblGrid>
              <a:tr h="251492">
                <a:tc>
                  <a:txBody>
                    <a:bodyPr/>
                    <a:lstStyle/>
                    <a:p>
                      <a:pPr>
                        <a:lnSpc>
                          <a:spcPct val="115000"/>
                        </a:lnSpc>
                        <a:spcAft>
                          <a:spcPts val="0"/>
                        </a:spcAft>
                      </a:pPr>
                      <a:r>
                        <a:rPr lang="en-SG" sz="1400" dirty="0">
                          <a:effectLst/>
                          <a:latin typeface="+mj-lt"/>
                        </a:rPr>
                        <a:t> </a:t>
                      </a:r>
                      <a:endParaRPr lang="en-GB" sz="1400" dirty="0">
                        <a:effectLst/>
                        <a:latin typeface="+mj-lt"/>
                        <a:ea typeface="Calibri" panose="020F0502020204030204" pitchFamily="34" charset="0"/>
                        <a:cs typeface="Times New Roman" panose="02020603050405020304" pitchFamily="18" charset="0"/>
                      </a:endParaRPr>
                    </a:p>
                  </a:txBody>
                  <a:tcPr marL="68580" marR="68580" marT="0" marB="0" anchor="ctr"/>
                </a:tc>
                <a:tc gridSpan="12">
                  <a:txBody>
                    <a:bodyPr/>
                    <a:lstStyle/>
                    <a:p>
                      <a:pPr algn="ctr">
                        <a:lnSpc>
                          <a:spcPct val="115000"/>
                        </a:lnSpc>
                        <a:spcAft>
                          <a:spcPts val="0"/>
                        </a:spcAft>
                      </a:pPr>
                      <a:r>
                        <a:rPr lang="en-SG" sz="1400" dirty="0">
                          <a:effectLst/>
                          <a:latin typeface="+mj-lt"/>
                        </a:rPr>
                        <a:t>Online Order Quantities</a:t>
                      </a:r>
                      <a:endParaRPr lang="en-GB" sz="1400" dirty="0">
                        <a:effectLst/>
                        <a:latin typeface="+mj-lt"/>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580911016"/>
                  </a:ext>
                </a:extLst>
              </a:tr>
              <a:tr h="789044">
                <a:tc>
                  <a:txBody>
                    <a:bodyPr/>
                    <a:lstStyle/>
                    <a:p>
                      <a:pPr algn="ctr">
                        <a:lnSpc>
                          <a:spcPct val="115000"/>
                        </a:lnSpc>
                        <a:spcAft>
                          <a:spcPts val="0"/>
                        </a:spcAft>
                      </a:pPr>
                      <a:r>
                        <a:rPr lang="en-GB" sz="1400" dirty="0">
                          <a:effectLst/>
                          <a:latin typeface="+mj-lt"/>
                          <a:ea typeface="Calibri" panose="020F0502020204030204" pitchFamily="34" charset="0"/>
                          <a:cs typeface="Times New Roman" panose="02020603050405020304" pitchFamily="18" charset="0"/>
                        </a:rPr>
                        <a:t>Day</a:t>
                      </a:r>
                    </a:p>
                  </a:txBody>
                  <a:tcPr marL="68580" marR="68580" marT="0" marB="0" anchor="ctr"/>
                </a:tc>
                <a:tc>
                  <a:txBody>
                    <a:bodyPr/>
                    <a:lstStyle/>
                    <a:p>
                      <a:pPr algn="ctr">
                        <a:lnSpc>
                          <a:spcPct val="115000"/>
                        </a:lnSpc>
                        <a:spcAft>
                          <a:spcPts val="0"/>
                        </a:spcAft>
                      </a:pPr>
                      <a:r>
                        <a:rPr lang="en-GB" sz="1400" dirty="0">
                          <a:effectLst/>
                          <a:latin typeface="+mj-lt"/>
                          <a:ea typeface="Calibri" panose="020F0502020204030204" pitchFamily="34" charset="0"/>
                          <a:cs typeface="Times New Roman" panose="02020603050405020304" pitchFamily="18" charset="0"/>
                        </a:rPr>
                        <a:t>1</a:t>
                      </a:r>
                    </a:p>
                  </a:txBody>
                  <a:tcPr marL="68580" marR="68580" marT="0" marB="0" anchor="ctr"/>
                </a:tc>
                <a:tc>
                  <a:txBody>
                    <a:bodyPr/>
                    <a:lstStyle/>
                    <a:p>
                      <a:pPr algn="ctr">
                        <a:lnSpc>
                          <a:spcPct val="115000"/>
                        </a:lnSpc>
                        <a:spcAft>
                          <a:spcPts val="0"/>
                        </a:spcAft>
                      </a:pPr>
                      <a:r>
                        <a:rPr lang="en-GB" sz="1400" dirty="0">
                          <a:effectLst/>
                          <a:latin typeface="+mj-lt"/>
                          <a:ea typeface="Calibri" panose="020F0502020204030204" pitchFamily="34" charset="0"/>
                          <a:cs typeface="Times New Roman" panose="02020603050405020304" pitchFamily="18" charset="0"/>
                        </a:rPr>
                        <a:t>2</a:t>
                      </a:r>
                    </a:p>
                  </a:txBody>
                  <a:tcPr marL="68580" marR="68580" marT="0" marB="0" anchor="ctr"/>
                </a:tc>
                <a:tc>
                  <a:txBody>
                    <a:bodyPr/>
                    <a:lstStyle/>
                    <a:p>
                      <a:pPr algn="ctr">
                        <a:lnSpc>
                          <a:spcPct val="115000"/>
                        </a:lnSpc>
                        <a:spcAft>
                          <a:spcPts val="0"/>
                        </a:spcAft>
                      </a:pPr>
                      <a:r>
                        <a:rPr lang="en-GB" sz="1400" dirty="0">
                          <a:effectLst/>
                          <a:latin typeface="+mj-lt"/>
                          <a:ea typeface="Calibri" panose="020F0502020204030204" pitchFamily="34" charset="0"/>
                          <a:cs typeface="Times New Roman" panose="02020603050405020304" pitchFamily="18" charset="0"/>
                        </a:rPr>
                        <a:t>3</a:t>
                      </a:r>
                    </a:p>
                  </a:txBody>
                  <a:tcPr marL="68580" marR="68580" marT="0" marB="0" anchor="ctr"/>
                </a:tc>
                <a:tc>
                  <a:txBody>
                    <a:bodyPr/>
                    <a:lstStyle/>
                    <a:p>
                      <a:pPr algn="ctr">
                        <a:lnSpc>
                          <a:spcPct val="115000"/>
                        </a:lnSpc>
                        <a:spcAft>
                          <a:spcPts val="0"/>
                        </a:spcAft>
                      </a:pPr>
                      <a:r>
                        <a:rPr lang="en-GB" sz="1400" dirty="0">
                          <a:effectLst/>
                          <a:latin typeface="+mj-lt"/>
                          <a:ea typeface="Calibri" panose="020F0502020204030204" pitchFamily="34" charset="0"/>
                          <a:cs typeface="Times New Roman" panose="02020603050405020304" pitchFamily="18" charset="0"/>
                        </a:rPr>
                        <a:t>4</a:t>
                      </a:r>
                    </a:p>
                  </a:txBody>
                  <a:tcPr marL="68580" marR="68580" marT="0" marB="0" anchor="ctr"/>
                </a:tc>
                <a:tc>
                  <a:txBody>
                    <a:bodyPr/>
                    <a:lstStyle/>
                    <a:p>
                      <a:pPr algn="ctr">
                        <a:lnSpc>
                          <a:spcPct val="115000"/>
                        </a:lnSpc>
                        <a:spcAft>
                          <a:spcPts val="0"/>
                        </a:spcAft>
                      </a:pPr>
                      <a:r>
                        <a:rPr lang="en-GB" sz="1400" dirty="0">
                          <a:effectLst/>
                          <a:latin typeface="+mj-lt"/>
                          <a:ea typeface="Calibri" panose="020F0502020204030204" pitchFamily="34" charset="0"/>
                          <a:cs typeface="Times New Roman" panose="02020603050405020304" pitchFamily="18" charset="0"/>
                        </a:rPr>
                        <a:t>5</a:t>
                      </a:r>
                    </a:p>
                  </a:txBody>
                  <a:tcPr marL="68580" marR="68580" marT="0" marB="0" anchor="ctr"/>
                </a:tc>
                <a:tc>
                  <a:txBody>
                    <a:bodyPr/>
                    <a:lstStyle/>
                    <a:p>
                      <a:pPr algn="ctr">
                        <a:lnSpc>
                          <a:spcPct val="115000"/>
                        </a:lnSpc>
                        <a:spcAft>
                          <a:spcPts val="0"/>
                        </a:spcAft>
                      </a:pPr>
                      <a:r>
                        <a:rPr lang="en-GB" sz="1400" dirty="0">
                          <a:effectLst/>
                          <a:latin typeface="+mj-lt"/>
                          <a:ea typeface="Calibri" panose="020F0502020204030204" pitchFamily="34" charset="0"/>
                          <a:cs typeface="Times New Roman" panose="02020603050405020304" pitchFamily="18" charset="0"/>
                        </a:rPr>
                        <a:t>6</a:t>
                      </a:r>
                    </a:p>
                  </a:txBody>
                  <a:tcPr marL="68580" marR="68580" marT="0" marB="0" anchor="ctr"/>
                </a:tc>
                <a:tc>
                  <a:txBody>
                    <a:bodyPr/>
                    <a:lstStyle/>
                    <a:p>
                      <a:pPr algn="ctr">
                        <a:lnSpc>
                          <a:spcPct val="115000"/>
                        </a:lnSpc>
                        <a:spcAft>
                          <a:spcPts val="0"/>
                        </a:spcAft>
                      </a:pPr>
                      <a:r>
                        <a:rPr lang="en-GB" sz="1400" dirty="0">
                          <a:effectLst/>
                          <a:latin typeface="+mj-lt"/>
                          <a:ea typeface="Calibri" panose="020F0502020204030204" pitchFamily="34" charset="0"/>
                          <a:cs typeface="Times New Roman" panose="02020603050405020304" pitchFamily="18" charset="0"/>
                        </a:rPr>
                        <a:t>7</a:t>
                      </a:r>
                    </a:p>
                  </a:txBody>
                  <a:tcPr marL="68580" marR="68580" marT="0" marB="0" anchor="ctr"/>
                </a:tc>
                <a:tc>
                  <a:txBody>
                    <a:bodyPr/>
                    <a:lstStyle/>
                    <a:p>
                      <a:pPr algn="ctr">
                        <a:lnSpc>
                          <a:spcPct val="115000"/>
                        </a:lnSpc>
                        <a:spcAft>
                          <a:spcPts val="0"/>
                        </a:spcAft>
                      </a:pPr>
                      <a:r>
                        <a:rPr lang="en-GB" sz="1400" dirty="0">
                          <a:effectLst/>
                          <a:latin typeface="+mj-lt"/>
                          <a:ea typeface="Calibri" panose="020F0502020204030204" pitchFamily="34" charset="0"/>
                          <a:cs typeface="Times New Roman" panose="02020603050405020304" pitchFamily="18" charset="0"/>
                        </a:rPr>
                        <a:t>8</a:t>
                      </a:r>
                    </a:p>
                  </a:txBody>
                  <a:tcPr marL="68580" marR="68580" marT="0" marB="0" anchor="ctr"/>
                </a:tc>
                <a:tc>
                  <a:txBody>
                    <a:bodyPr/>
                    <a:lstStyle/>
                    <a:p>
                      <a:pPr algn="ctr">
                        <a:lnSpc>
                          <a:spcPct val="115000"/>
                        </a:lnSpc>
                        <a:spcAft>
                          <a:spcPts val="0"/>
                        </a:spcAft>
                      </a:pPr>
                      <a:r>
                        <a:rPr lang="en-GB" sz="1400" dirty="0">
                          <a:effectLst/>
                          <a:latin typeface="+mj-lt"/>
                          <a:ea typeface="Calibri" panose="020F0502020204030204" pitchFamily="34" charset="0"/>
                          <a:cs typeface="Times New Roman" panose="02020603050405020304" pitchFamily="18" charset="0"/>
                        </a:rPr>
                        <a:t>9</a:t>
                      </a:r>
                    </a:p>
                  </a:txBody>
                  <a:tcPr marL="68580" marR="68580" marT="0" marB="0" anchor="ctr"/>
                </a:tc>
                <a:tc>
                  <a:txBody>
                    <a:bodyPr/>
                    <a:lstStyle/>
                    <a:p>
                      <a:pPr algn="ctr">
                        <a:lnSpc>
                          <a:spcPct val="115000"/>
                        </a:lnSpc>
                        <a:spcAft>
                          <a:spcPts val="0"/>
                        </a:spcAft>
                      </a:pPr>
                      <a:r>
                        <a:rPr lang="en-GB" sz="1400" dirty="0">
                          <a:effectLst/>
                          <a:latin typeface="+mj-lt"/>
                          <a:ea typeface="Calibri" panose="020F0502020204030204" pitchFamily="34" charset="0"/>
                          <a:cs typeface="Times New Roman" panose="02020603050405020304" pitchFamily="18" charset="0"/>
                        </a:rPr>
                        <a:t>10</a:t>
                      </a:r>
                    </a:p>
                  </a:txBody>
                  <a:tcPr marL="68580" marR="68580" marT="0" marB="0" anchor="ctr"/>
                </a:tc>
                <a:tc>
                  <a:txBody>
                    <a:bodyPr/>
                    <a:lstStyle/>
                    <a:p>
                      <a:pPr algn="ctr">
                        <a:lnSpc>
                          <a:spcPct val="115000"/>
                        </a:lnSpc>
                        <a:spcAft>
                          <a:spcPts val="0"/>
                        </a:spcAft>
                      </a:pPr>
                      <a:r>
                        <a:rPr lang="en-GB" sz="1400" dirty="0">
                          <a:effectLst/>
                          <a:latin typeface="+mj-lt"/>
                          <a:ea typeface="Calibri" panose="020F0502020204030204" pitchFamily="34" charset="0"/>
                          <a:cs typeface="Times New Roman" panose="02020603050405020304" pitchFamily="18" charset="0"/>
                        </a:rPr>
                        <a:t>11</a:t>
                      </a:r>
                    </a:p>
                  </a:txBody>
                  <a:tcPr marL="68580" marR="68580" marT="0" marB="0" anchor="ctr"/>
                </a:tc>
                <a:tc>
                  <a:txBody>
                    <a:bodyPr/>
                    <a:lstStyle/>
                    <a:p>
                      <a:pPr algn="ctr">
                        <a:lnSpc>
                          <a:spcPct val="115000"/>
                        </a:lnSpc>
                        <a:spcAft>
                          <a:spcPts val="0"/>
                        </a:spcAft>
                      </a:pPr>
                      <a:r>
                        <a:rPr lang="en-GB" sz="1400" dirty="0">
                          <a:effectLst/>
                          <a:latin typeface="+mj-lt"/>
                          <a:ea typeface="Calibri" panose="020F0502020204030204" pitchFamily="34" charset="0"/>
                          <a:cs typeface="Times New Roman" panose="02020603050405020304" pitchFamily="18" charset="0"/>
                        </a:rPr>
                        <a:t>12</a:t>
                      </a:r>
                    </a:p>
                  </a:txBody>
                  <a:tcPr marL="68580" marR="68580" marT="0" marB="0" anchor="ctr"/>
                </a:tc>
                <a:extLst>
                  <a:ext uri="{0D108BD9-81ED-4DB2-BD59-A6C34878D82A}">
                    <a16:rowId xmlns:a16="http://schemas.microsoft.com/office/drawing/2014/main" val="3196508312"/>
                  </a:ext>
                </a:extLst>
              </a:tr>
              <a:tr h="789044">
                <a:tc>
                  <a:txBody>
                    <a:bodyPr/>
                    <a:lstStyle/>
                    <a:p>
                      <a:pPr>
                        <a:lnSpc>
                          <a:spcPct val="115000"/>
                        </a:lnSpc>
                        <a:spcAft>
                          <a:spcPts val="0"/>
                        </a:spcAft>
                      </a:pPr>
                      <a:r>
                        <a:rPr lang="en-SG" sz="1400" dirty="0">
                          <a:effectLst/>
                          <a:latin typeface="+mj-lt"/>
                        </a:rPr>
                        <a:t> </a:t>
                      </a:r>
                      <a:endParaRPr lang="en-GB" sz="1400" dirty="0">
                        <a:effectLst/>
                        <a:latin typeface="+mj-lt"/>
                      </a:endParaRPr>
                    </a:p>
                    <a:p>
                      <a:pPr algn="ctr">
                        <a:lnSpc>
                          <a:spcPct val="115000"/>
                        </a:lnSpc>
                        <a:spcAft>
                          <a:spcPts val="0"/>
                        </a:spcAft>
                      </a:pPr>
                      <a:r>
                        <a:rPr lang="en-GB" sz="1400" dirty="0">
                          <a:effectLst/>
                          <a:latin typeface="+mj-lt"/>
                        </a:rPr>
                        <a:t>Order quantities</a:t>
                      </a:r>
                    </a:p>
                    <a:p>
                      <a:pPr algn="ctr">
                        <a:lnSpc>
                          <a:spcPct val="115000"/>
                        </a:lnSpc>
                        <a:spcAft>
                          <a:spcPts val="0"/>
                        </a:spcAft>
                      </a:pPr>
                      <a:r>
                        <a:rPr lang="en-SG" sz="1400" dirty="0">
                          <a:effectLst/>
                          <a:latin typeface="+mj-lt"/>
                        </a:rPr>
                        <a:t> </a:t>
                      </a:r>
                      <a:endParaRPr lang="en-GB" sz="14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latin typeface="+mj-lt"/>
                        </a:rPr>
                        <a:t>16</a:t>
                      </a:r>
                      <a:endParaRPr lang="en-GB" sz="14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latin typeface="+mj-lt"/>
                        </a:rPr>
                        <a:t>14</a:t>
                      </a:r>
                      <a:endParaRPr lang="en-GB" sz="14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latin typeface="+mj-lt"/>
                        </a:rPr>
                        <a:t>18</a:t>
                      </a:r>
                      <a:endParaRPr lang="en-GB" sz="14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latin typeface="+mj-lt"/>
                        </a:rPr>
                        <a:t>4</a:t>
                      </a:r>
                      <a:endParaRPr lang="en-GB" sz="14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latin typeface="+mj-lt"/>
                        </a:rPr>
                        <a:t>17</a:t>
                      </a:r>
                      <a:endParaRPr lang="en-GB" sz="14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latin typeface="+mj-lt"/>
                        </a:rPr>
                        <a:t>10</a:t>
                      </a:r>
                      <a:endParaRPr lang="en-GB" sz="14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latin typeface="+mj-lt"/>
                        </a:rPr>
                        <a:t>11</a:t>
                      </a:r>
                      <a:endParaRPr lang="en-GB" sz="14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latin typeface="+mj-lt"/>
                        </a:rPr>
                        <a:t>12</a:t>
                      </a:r>
                      <a:endParaRPr lang="en-GB" sz="14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latin typeface="+mj-lt"/>
                        </a:rPr>
                        <a:t>4</a:t>
                      </a:r>
                      <a:endParaRPr lang="en-GB" sz="14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latin typeface="+mj-lt"/>
                        </a:rPr>
                        <a:t>3</a:t>
                      </a:r>
                      <a:endParaRPr lang="en-GB" sz="14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latin typeface="+mj-lt"/>
                        </a:rPr>
                        <a:t>4</a:t>
                      </a:r>
                      <a:endParaRPr lang="en-GB" sz="14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latin typeface="+mj-lt"/>
                        </a:rPr>
                        <a:t>18</a:t>
                      </a:r>
                      <a:endParaRPr lang="en-GB" sz="1400" dirty="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52470499"/>
                  </a:ext>
                </a:extLst>
              </a:tr>
            </a:tbl>
          </a:graphicData>
        </a:graphic>
      </p:graphicFrame>
      <p:graphicFrame>
        <p:nvGraphicFramePr>
          <p:cNvPr id="9" name="Table 8">
            <a:extLst>
              <a:ext uri="{FF2B5EF4-FFF2-40B4-BE49-F238E27FC236}">
                <a16:creationId xmlns:a16="http://schemas.microsoft.com/office/drawing/2014/main" id="{A3C00E18-8E2C-4D52-8006-1365F5757603}"/>
              </a:ext>
            </a:extLst>
          </p:cNvPr>
          <p:cNvGraphicFramePr>
            <a:graphicFrameLocks noGrp="1"/>
          </p:cNvGraphicFramePr>
          <p:nvPr>
            <p:extLst>
              <p:ext uri="{D42A27DB-BD31-4B8C-83A1-F6EECF244321}">
                <p14:modId xmlns:p14="http://schemas.microsoft.com/office/powerpoint/2010/main" val="2777460971"/>
              </p:ext>
            </p:extLst>
          </p:nvPr>
        </p:nvGraphicFramePr>
        <p:xfrm>
          <a:off x="306396" y="5407813"/>
          <a:ext cx="8452791" cy="864368"/>
        </p:xfrm>
        <a:graphic>
          <a:graphicData uri="http://schemas.openxmlformats.org/drawingml/2006/table">
            <a:tbl>
              <a:tblPr firstCol="1">
                <a:tableStyleId>{5C22544A-7EE6-4342-B048-85BDC9FD1C3A}</a:tableStyleId>
              </a:tblPr>
              <a:tblGrid>
                <a:gridCol w="1632837">
                  <a:extLst>
                    <a:ext uri="{9D8B030D-6E8A-4147-A177-3AD203B41FA5}">
                      <a16:colId xmlns:a16="http://schemas.microsoft.com/office/drawing/2014/main" val="3047701267"/>
                    </a:ext>
                  </a:extLst>
                </a:gridCol>
                <a:gridCol w="567522">
                  <a:extLst>
                    <a:ext uri="{9D8B030D-6E8A-4147-A177-3AD203B41FA5}">
                      <a16:colId xmlns:a16="http://schemas.microsoft.com/office/drawing/2014/main" val="3332969814"/>
                    </a:ext>
                  </a:extLst>
                </a:gridCol>
                <a:gridCol w="568491">
                  <a:extLst>
                    <a:ext uri="{9D8B030D-6E8A-4147-A177-3AD203B41FA5}">
                      <a16:colId xmlns:a16="http://schemas.microsoft.com/office/drawing/2014/main" val="2501927982"/>
                    </a:ext>
                  </a:extLst>
                </a:gridCol>
                <a:gridCol w="568491">
                  <a:extLst>
                    <a:ext uri="{9D8B030D-6E8A-4147-A177-3AD203B41FA5}">
                      <a16:colId xmlns:a16="http://schemas.microsoft.com/office/drawing/2014/main" val="1663943243"/>
                    </a:ext>
                  </a:extLst>
                </a:gridCol>
                <a:gridCol w="568491">
                  <a:extLst>
                    <a:ext uri="{9D8B030D-6E8A-4147-A177-3AD203B41FA5}">
                      <a16:colId xmlns:a16="http://schemas.microsoft.com/office/drawing/2014/main" val="3418735559"/>
                    </a:ext>
                  </a:extLst>
                </a:gridCol>
                <a:gridCol w="568491">
                  <a:extLst>
                    <a:ext uri="{9D8B030D-6E8A-4147-A177-3AD203B41FA5}">
                      <a16:colId xmlns:a16="http://schemas.microsoft.com/office/drawing/2014/main" val="1223336228"/>
                    </a:ext>
                  </a:extLst>
                </a:gridCol>
                <a:gridCol w="568491">
                  <a:extLst>
                    <a:ext uri="{9D8B030D-6E8A-4147-A177-3AD203B41FA5}">
                      <a16:colId xmlns:a16="http://schemas.microsoft.com/office/drawing/2014/main" val="1934684866"/>
                    </a:ext>
                  </a:extLst>
                </a:gridCol>
                <a:gridCol w="567522">
                  <a:extLst>
                    <a:ext uri="{9D8B030D-6E8A-4147-A177-3AD203B41FA5}">
                      <a16:colId xmlns:a16="http://schemas.microsoft.com/office/drawing/2014/main" val="1411718052"/>
                    </a:ext>
                  </a:extLst>
                </a:gridCol>
                <a:gridCol w="568491">
                  <a:extLst>
                    <a:ext uri="{9D8B030D-6E8A-4147-A177-3AD203B41FA5}">
                      <a16:colId xmlns:a16="http://schemas.microsoft.com/office/drawing/2014/main" val="1844134429"/>
                    </a:ext>
                  </a:extLst>
                </a:gridCol>
                <a:gridCol w="568491">
                  <a:extLst>
                    <a:ext uri="{9D8B030D-6E8A-4147-A177-3AD203B41FA5}">
                      <a16:colId xmlns:a16="http://schemas.microsoft.com/office/drawing/2014/main" val="938142855"/>
                    </a:ext>
                  </a:extLst>
                </a:gridCol>
                <a:gridCol w="568491">
                  <a:extLst>
                    <a:ext uri="{9D8B030D-6E8A-4147-A177-3AD203B41FA5}">
                      <a16:colId xmlns:a16="http://schemas.microsoft.com/office/drawing/2014/main" val="825064103"/>
                    </a:ext>
                  </a:extLst>
                </a:gridCol>
                <a:gridCol w="568491">
                  <a:extLst>
                    <a:ext uri="{9D8B030D-6E8A-4147-A177-3AD203B41FA5}">
                      <a16:colId xmlns:a16="http://schemas.microsoft.com/office/drawing/2014/main" val="2541741706"/>
                    </a:ext>
                  </a:extLst>
                </a:gridCol>
                <a:gridCol w="568491">
                  <a:extLst>
                    <a:ext uri="{9D8B030D-6E8A-4147-A177-3AD203B41FA5}">
                      <a16:colId xmlns:a16="http://schemas.microsoft.com/office/drawing/2014/main" val="2549153149"/>
                    </a:ext>
                  </a:extLst>
                </a:gridCol>
              </a:tblGrid>
              <a:tr h="864368">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GB" sz="1400" b="1" dirty="0">
                          <a:effectLst/>
                        </a:rPr>
                        <a:t>Order quantities sorted in </a:t>
                      </a:r>
                      <a:r>
                        <a:rPr lang="en-GB" sz="1400" b="1" dirty="0">
                          <a:effectLst/>
                          <a:latin typeface="+mj-lt"/>
                        </a:rPr>
                        <a:t>a</a:t>
                      </a:r>
                      <a:r>
                        <a:rPr lang="en-GB" sz="1400" b="1" dirty="0">
                          <a:effectLst/>
                          <a:latin typeface="+mj-lt"/>
                          <a:ea typeface="Calibri" panose="020F0502020204030204" pitchFamily="34" charset="0"/>
                          <a:cs typeface="Times New Roman" panose="02020603050405020304" pitchFamily="18" charset="0"/>
                        </a:rPr>
                        <a:t>scending</a:t>
                      </a:r>
                      <a:r>
                        <a:rPr lang="en-GB" sz="1400" b="1" dirty="0">
                          <a:effectLst/>
                          <a:latin typeface="Calibri" panose="020F0502020204030204" pitchFamily="34" charset="0"/>
                          <a:ea typeface="Calibri" panose="020F0502020204030204" pitchFamily="34" charset="0"/>
                          <a:cs typeface="Times New Roman" panose="02020603050405020304" pitchFamily="18" charset="0"/>
                        </a:rPr>
                        <a:t> </a:t>
                      </a:r>
                      <a:r>
                        <a:rPr lang="en-GB" sz="1400" b="1" kern="1200" dirty="0">
                          <a:solidFill>
                            <a:schemeClr val="lt1"/>
                          </a:solidFill>
                          <a:effectLst/>
                          <a:latin typeface="+mn-lt"/>
                          <a:ea typeface="+mn-ea"/>
                          <a:cs typeface="+mn-cs"/>
                        </a:rPr>
                        <a:t>order</a:t>
                      </a:r>
                    </a:p>
                  </a:txBody>
                  <a:tcPr marL="68580" marR="68580" marT="0" marB="0" anchor="ctr"/>
                </a:tc>
                <a:tc>
                  <a:txBody>
                    <a:bodyPr/>
                    <a:lstStyle/>
                    <a:p>
                      <a:pPr algn="ctr">
                        <a:lnSpc>
                          <a:spcPct val="115000"/>
                        </a:lnSpc>
                        <a:spcAft>
                          <a:spcPts val="0"/>
                        </a:spcAft>
                      </a:pPr>
                      <a:r>
                        <a:rPr lang="en-SG" sz="1400" dirty="0">
                          <a:effectLst/>
                        </a:rPr>
                        <a:t>3</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4</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4</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4</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7</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10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11</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12</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14</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16</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17</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rPr>
                        <a:t>18</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89817703"/>
                  </a:ext>
                </a:extLst>
              </a:tr>
            </a:tbl>
          </a:graphicData>
        </a:graphic>
      </p:graphicFrame>
      <p:cxnSp>
        <p:nvCxnSpPr>
          <p:cNvPr id="11" name="Straight Arrow Connector 10">
            <a:extLst>
              <a:ext uri="{FF2B5EF4-FFF2-40B4-BE49-F238E27FC236}">
                <a16:creationId xmlns:a16="http://schemas.microsoft.com/office/drawing/2014/main" id="{735DBDDD-B7A6-4348-AEA4-1CDA8468667F}"/>
              </a:ext>
            </a:extLst>
          </p:cNvPr>
          <p:cNvCxnSpPr>
            <a:cxnSpLocks/>
          </p:cNvCxnSpPr>
          <p:nvPr/>
        </p:nvCxnSpPr>
        <p:spPr>
          <a:xfrm>
            <a:off x="1187624" y="4682950"/>
            <a:ext cx="0" cy="82664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AC67BAE-36EF-4212-A9CF-69ED710B6017}"/>
              </a:ext>
            </a:extLst>
          </p:cNvPr>
          <p:cNvSpPr/>
          <p:nvPr/>
        </p:nvSpPr>
        <p:spPr>
          <a:xfrm>
            <a:off x="1449105" y="4915116"/>
            <a:ext cx="7018135" cy="400110"/>
          </a:xfrm>
          <a:prstGeom prst="rect">
            <a:avLst/>
          </a:prstGeom>
          <a:ln>
            <a:noFill/>
          </a:ln>
        </p:spPr>
        <p:txBody>
          <a:bodyPr wrap="square">
            <a:spAutoFit/>
          </a:bodyPr>
          <a:lstStyle/>
          <a:p>
            <a:r>
              <a:rPr lang="en-IE" sz="2000" b="1" dirty="0"/>
              <a:t>Step 1. Sort the order quantities in ascending order.</a:t>
            </a:r>
          </a:p>
        </p:txBody>
      </p:sp>
    </p:spTree>
    <p:extLst>
      <p:ext uri="{BB962C8B-B14F-4D97-AF65-F5344CB8AC3E}">
        <p14:creationId xmlns:p14="http://schemas.microsoft.com/office/powerpoint/2010/main" val="19355960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C24D0790-ADA6-4BEA-AEB2-3C6518A75131}"/>
              </a:ext>
            </a:extLst>
          </p:cNvPr>
          <p:cNvSpPr txBox="1">
            <a:spLocks/>
          </p:cNvSpPr>
          <p:nvPr/>
        </p:nvSpPr>
        <p:spPr>
          <a:xfrm>
            <a:off x="864000" y="1188000"/>
            <a:ext cx="8244504"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Measures of Variation</a:t>
            </a:r>
            <a:r>
              <a:rPr lang="en-GB" sz="2000" b="1" dirty="0">
                <a:solidFill>
                  <a:srgbClr val="009FE9"/>
                </a:solidFill>
              </a:rPr>
              <a:t>.</a:t>
            </a:r>
            <a:endParaRPr lang="en-IE" sz="2000" b="1" dirty="0">
              <a:solidFill>
                <a:srgbClr val="009FE9"/>
              </a:solidFill>
            </a:endParaRPr>
          </a:p>
          <a:p>
            <a:pPr marL="0" indent="0">
              <a:buNone/>
            </a:pPr>
            <a:endParaRPr lang="en-IE" sz="2000" b="1" dirty="0"/>
          </a:p>
          <a:p>
            <a:pPr marL="0" indent="0">
              <a:buNone/>
            </a:pPr>
            <a:r>
              <a:rPr lang="en-IE" sz="2000" b="1" dirty="0">
                <a:ea typeface="Calibri" panose="020F0502020204030204" pitchFamily="34" charset="0"/>
                <a:cs typeface="Times New Roman" panose="02020603050405020304" pitchFamily="18" charset="0"/>
              </a:rPr>
              <a:t>Case Example:</a:t>
            </a:r>
            <a:r>
              <a:rPr lang="en-SG" sz="2000" dirty="0"/>
              <a:t> The following calculates the quartiles for a new product’s online order quantities for 12 days immediately after the first launch. </a:t>
            </a:r>
            <a:r>
              <a:rPr lang="en-SG" sz="2000" b="1" dirty="0"/>
              <a:t>How can we evaluate the variation within this set of data?</a:t>
            </a:r>
            <a:endParaRPr lang="en-GB" sz="2000" b="1" dirty="0"/>
          </a:p>
          <a:p>
            <a:pPr marL="0" indent="0" eaLnBrk="0" fontAlgn="base" hangingPunct="0">
              <a:spcBef>
                <a:spcPct val="0"/>
              </a:spcBef>
              <a:spcAft>
                <a:spcPct val="0"/>
              </a:spcAft>
              <a:buNone/>
            </a:pPr>
            <a:endParaRPr lang="en-GB" dirty="0"/>
          </a:p>
          <a:p>
            <a:pPr marL="0" lvl="0" indent="0" eaLnBrk="0" fontAlgn="base" hangingPunct="0">
              <a:spcBef>
                <a:spcPct val="0"/>
              </a:spcBef>
              <a:spcAft>
                <a:spcPct val="0"/>
              </a:spcAft>
              <a:buNone/>
            </a:pPr>
            <a:endParaRPr lang="en-IE" b="1"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dirty="0">
              <a:ea typeface="Calibri" panose="020F0502020204030204" pitchFamily="34" charset="0"/>
              <a:cs typeface="Times New Roman" panose="02020603050405020304" pitchFamily="18" charset="0"/>
            </a:endParaRPr>
          </a:p>
          <a:p>
            <a:pPr lvl="0"/>
            <a:endParaRPr lang="en-IE" dirty="0"/>
          </a:p>
          <a:p>
            <a:pPr>
              <a:buFont typeface="+mj-lt"/>
              <a:buAutoNum type="arabicPeriod"/>
            </a:pPr>
            <a:endParaRPr lang="en-IE" sz="2000" dirty="0"/>
          </a:p>
        </p:txBody>
      </p:sp>
      <p:grpSp>
        <p:nvGrpSpPr>
          <p:cNvPr id="16" name="Group 15">
            <a:extLst>
              <a:ext uri="{FF2B5EF4-FFF2-40B4-BE49-F238E27FC236}">
                <a16:creationId xmlns:a16="http://schemas.microsoft.com/office/drawing/2014/main" id="{532CF56E-3397-4AC7-861F-3D739C033DE9}"/>
              </a:ext>
            </a:extLst>
          </p:cNvPr>
          <p:cNvGrpSpPr/>
          <p:nvPr/>
        </p:nvGrpSpPr>
        <p:grpSpPr>
          <a:xfrm>
            <a:off x="252000" y="1143000"/>
            <a:ext cx="596091" cy="773832"/>
            <a:chOff x="0" y="3729"/>
            <a:chExt cx="342900" cy="386796"/>
          </a:xfrm>
        </p:grpSpPr>
        <p:sp>
          <p:nvSpPr>
            <p:cNvPr id="17" name="Rectangle: Rounded Corners 16">
              <a:extLst>
                <a:ext uri="{FF2B5EF4-FFF2-40B4-BE49-F238E27FC236}">
                  <a16:creationId xmlns:a16="http://schemas.microsoft.com/office/drawing/2014/main" id="{F85FD50E-5845-4141-A452-453AD248A5E5}"/>
                </a:ext>
              </a:extLst>
            </p:cNvPr>
            <p:cNvSpPr/>
            <p:nvPr/>
          </p:nvSpPr>
          <p:spPr>
            <a:xfrm>
              <a:off x="0" y="66675"/>
              <a:ext cx="342900" cy="3238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dirty="0"/>
            </a:p>
          </p:txBody>
        </p:sp>
        <p:pic>
          <p:nvPicPr>
            <p:cNvPr id="18" name="Graphic 218" descr="Diploma">
              <a:extLst>
                <a:ext uri="{FF2B5EF4-FFF2-40B4-BE49-F238E27FC236}">
                  <a16:creationId xmlns:a16="http://schemas.microsoft.com/office/drawing/2014/main" id="{4C513D55-8E12-4B47-8A1D-A620BF203A5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31291" y="3729"/>
              <a:ext cx="281763" cy="386796"/>
            </a:xfrm>
            <a:prstGeom prst="roundRect">
              <a:avLst/>
            </a:prstGeom>
          </p:spPr>
        </p:pic>
      </p:grpSp>
      <p:sp>
        <p:nvSpPr>
          <p:cNvPr id="14" name="Title 1">
            <a:extLst>
              <a:ext uri="{FF2B5EF4-FFF2-40B4-BE49-F238E27FC236}">
                <a16:creationId xmlns:a16="http://schemas.microsoft.com/office/drawing/2014/main" id="{02336DDA-B383-4878-A4E3-72016C4E21CF}"/>
              </a:ext>
            </a:extLst>
          </p:cNvPr>
          <p:cNvSpPr>
            <a:spLocks noGrp="1"/>
          </p:cNvSpPr>
          <p:nvPr>
            <p:ph type="title"/>
          </p:nvPr>
        </p:nvSpPr>
        <p:spPr>
          <a:xfrm>
            <a:off x="0" y="0"/>
            <a:ext cx="9108504" cy="1143000"/>
          </a:xfrm>
        </p:spPr>
        <p:txBody>
          <a:bodyPr/>
          <a:lstStyle/>
          <a:p>
            <a:r>
              <a:rPr lang="en-IE" dirty="0"/>
              <a:t> 2 – Statistical Analysis</a:t>
            </a:r>
          </a:p>
        </p:txBody>
      </p:sp>
      <p:sp>
        <p:nvSpPr>
          <p:cNvPr id="3" name="Footer Placeholder 2">
            <a:extLst>
              <a:ext uri="{FF2B5EF4-FFF2-40B4-BE49-F238E27FC236}">
                <a16:creationId xmlns:a16="http://schemas.microsoft.com/office/drawing/2014/main" id="{54860095-F553-4833-99A7-A13DFEFC6805}"/>
              </a:ext>
            </a:extLst>
          </p:cNvPr>
          <p:cNvSpPr>
            <a:spLocks noGrp="1"/>
          </p:cNvSpPr>
          <p:nvPr>
            <p:ph type="ftr" sz="quarter" idx="11"/>
          </p:nvPr>
        </p:nvSpPr>
        <p:spPr/>
        <p:txBody>
          <a:bodyPr/>
          <a:lstStyle/>
          <a:p>
            <a:r>
              <a:rPr lang="en-IE" dirty="0"/>
              <a:t>Data Analytics - Foundation 1.0</a:t>
            </a:r>
          </a:p>
          <a:p>
            <a:endParaRPr lang="en-IE" dirty="0"/>
          </a:p>
        </p:txBody>
      </p:sp>
      <p:sp>
        <p:nvSpPr>
          <p:cNvPr id="19" name="Rectangle 18">
            <a:extLst>
              <a:ext uri="{FF2B5EF4-FFF2-40B4-BE49-F238E27FC236}">
                <a16:creationId xmlns:a16="http://schemas.microsoft.com/office/drawing/2014/main" id="{F49A7133-EDFB-404D-BD5B-8E50D0EE70D6}"/>
              </a:ext>
            </a:extLst>
          </p:cNvPr>
          <p:cNvSpPr/>
          <p:nvPr/>
        </p:nvSpPr>
        <p:spPr>
          <a:xfrm>
            <a:off x="806561" y="4545048"/>
            <a:ext cx="1974190" cy="2062103"/>
          </a:xfrm>
          <a:prstGeom prst="rect">
            <a:avLst/>
          </a:prstGeom>
        </p:spPr>
        <p:txBody>
          <a:bodyPr wrap="square">
            <a:spAutoFit/>
          </a:bodyPr>
          <a:lstStyle/>
          <a:p>
            <a:r>
              <a:rPr lang="en-SG" sz="2000" b="1" dirty="0"/>
              <a:t>Step 2: </a:t>
            </a:r>
            <a:r>
              <a:rPr lang="en-SG" sz="2000" dirty="0"/>
              <a:t>Calculate the 1</a:t>
            </a:r>
            <a:r>
              <a:rPr lang="en-SG" sz="2000" baseline="30000" dirty="0"/>
              <a:t>st</a:t>
            </a:r>
            <a:r>
              <a:rPr lang="en-SG" sz="2000" dirty="0"/>
              <a:t>, 2</a:t>
            </a:r>
            <a:r>
              <a:rPr lang="en-SG" sz="2000" baseline="30000" dirty="0"/>
              <a:t>nd</a:t>
            </a:r>
            <a:r>
              <a:rPr lang="en-SG" sz="2000" dirty="0"/>
              <a:t> and 3rd quartiles.</a:t>
            </a:r>
          </a:p>
          <a:p>
            <a:r>
              <a:rPr lang="en-SG" sz="1600" i="1" dirty="0"/>
              <a:t>(This is an e</a:t>
            </a:r>
            <a:r>
              <a:rPr lang="en-SG" sz="1600" i="1" dirty="0">
                <a:ea typeface="Calibri" panose="020F0502020204030204" pitchFamily="34" charset="0"/>
                <a:cs typeface="Times New Roman" panose="02020603050405020304" pitchFamily="18" charset="0"/>
              </a:rPr>
              <a:t>ven data set with 12 values)</a:t>
            </a:r>
            <a:endParaRPr lang="en-GB" sz="1600" i="1" dirty="0"/>
          </a:p>
        </p:txBody>
      </p:sp>
      <p:graphicFrame>
        <p:nvGraphicFramePr>
          <p:cNvPr id="21" name="Table 20">
            <a:extLst>
              <a:ext uri="{FF2B5EF4-FFF2-40B4-BE49-F238E27FC236}">
                <a16:creationId xmlns:a16="http://schemas.microsoft.com/office/drawing/2014/main" id="{7398C1E9-C195-4286-8AA4-FD7C49D801C6}"/>
              </a:ext>
            </a:extLst>
          </p:cNvPr>
          <p:cNvGraphicFramePr>
            <a:graphicFrameLocks noGrp="1"/>
          </p:cNvGraphicFramePr>
          <p:nvPr>
            <p:extLst>
              <p:ext uri="{D42A27DB-BD31-4B8C-83A1-F6EECF244321}">
                <p14:modId xmlns:p14="http://schemas.microsoft.com/office/powerpoint/2010/main" val="4284081326"/>
              </p:ext>
            </p:extLst>
          </p:nvPr>
        </p:nvGraphicFramePr>
        <p:xfrm>
          <a:off x="306396" y="3068960"/>
          <a:ext cx="8452791" cy="1179818"/>
        </p:xfrm>
        <a:graphic>
          <a:graphicData uri="http://schemas.openxmlformats.org/drawingml/2006/table">
            <a:tbl>
              <a:tblPr firstRow="1" firstCol="1">
                <a:tableStyleId>{5C22544A-7EE6-4342-B048-85BDC9FD1C3A}</a:tableStyleId>
              </a:tblPr>
              <a:tblGrid>
                <a:gridCol w="1632837">
                  <a:extLst>
                    <a:ext uri="{9D8B030D-6E8A-4147-A177-3AD203B41FA5}">
                      <a16:colId xmlns:a16="http://schemas.microsoft.com/office/drawing/2014/main" val="3047701267"/>
                    </a:ext>
                  </a:extLst>
                </a:gridCol>
                <a:gridCol w="567522">
                  <a:extLst>
                    <a:ext uri="{9D8B030D-6E8A-4147-A177-3AD203B41FA5}">
                      <a16:colId xmlns:a16="http://schemas.microsoft.com/office/drawing/2014/main" val="3332969814"/>
                    </a:ext>
                  </a:extLst>
                </a:gridCol>
                <a:gridCol w="568491">
                  <a:extLst>
                    <a:ext uri="{9D8B030D-6E8A-4147-A177-3AD203B41FA5}">
                      <a16:colId xmlns:a16="http://schemas.microsoft.com/office/drawing/2014/main" val="2501927982"/>
                    </a:ext>
                  </a:extLst>
                </a:gridCol>
                <a:gridCol w="568491">
                  <a:extLst>
                    <a:ext uri="{9D8B030D-6E8A-4147-A177-3AD203B41FA5}">
                      <a16:colId xmlns:a16="http://schemas.microsoft.com/office/drawing/2014/main" val="1663943243"/>
                    </a:ext>
                  </a:extLst>
                </a:gridCol>
                <a:gridCol w="568491">
                  <a:extLst>
                    <a:ext uri="{9D8B030D-6E8A-4147-A177-3AD203B41FA5}">
                      <a16:colId xmlns:a16="http://schemas.microsoft.com/office/drawing/2014/main" val="3418735559"/>
                    </a:ext>
                  </a:extLst>
                </a:gridCol>
                <a:gridCol w="568491">
                  <a:extLst>
                    <a:ext uri="{9D8B030D-6E8A-4147-A177-3AD203B41FA5}">
                      <a16:colId xmlns:a16="http://schemas.microsoft.com/office/drawing/2014/main" val="1223336228"/>
                    </a:ext>
                  </a:extLst>
                </a:gridCol>
                <a:gridCol w="568491">
                  <a:extLst>
                    <a:ext uri="{9D8B030D-6E8A-4147-A177-3AD203B41FA5}">
                      <a16:colId xmlns:a16="http://schemas.microsoft.com/office/drawing/2014/main" val="1934684866"/>
                    </a:ext>
                  </a:extLst>
                </a:gridCol>
                <a:gridCol w="567522">
                  <a:extLst>
                    <a:ext uri="{9D8B030D-6E8A-4147-A177-3AD203B41FA5}">
                      <a16:colId xmlns:a16="http://schemas.microsoft.com/office/drawing/2014/main" val="1411718052"/>
                    </a:ext>
                  </a:extLst>
                </a:gridCol>
                <a:gridCol w="568491">
                  <a:extLst>
                    <a:ext uri="{9D8B030D-6E8A-4147-A177-3AD203B41FA5}">
                      <a16:colId xmlns:a16="http://schemas.microsoft.com/office/drawing/2014/main" val="1844134429"/>
                    </a:ext>
                  </a:extLst>
                </a:gridCol>
                <a:gridCol w="568491">
                  <a:extLst>
                    <a:ext uri="{9D8B030D-6E8A-4147-A177-3AD203B41FA5}">
                      <a16:colId xmlns:a16="http://schemas.microsoft.com/office/drawing/2014/main" val="938142855"/>
                    </a:ext>
                  </a:extLst>
                </a:gridCol>
                <a:gridCol w="568491">
                  <a:extLst>
                    <a:ext uri="{9D8B030D-6E8A-4147-A177-3AD203B41FA5}">
                      <a16:colId xmlns:a16="http://schemas.microsoft.com/office/drawing/2014/main" val="825064103"/>
                    </a:ext>
                  </a:extLst>
                </a:gridCol>
                <a:gridCol w="568491">
                  <a:extLst>
                    <a:ext uri="{9D8B030D-6E8A-4147-A177-3AD203B41FA5}">
                      <a16:colId xmlns:a16="http://schemas.microsoft.com/office/drawing/2014/main" val="2541741706"/>
                    </a:ext>
                  </a:extLst>
                </a:gridCol>
                <a:gridCol w="568491">
                  <a:extLst>
                    <a:ext uri="{9D8B030D-6E8A-4147-A177-3AD203B41FA5}">
                      <a16:colId xmlns:a16="http://schemas.microsoft.com/office/drawing/2014/main" val="2549153149"/>
                    </a:ext>
                  </a:extLst>
                </a:gridCol>
              </a:tblGrid>
              <a:tr h="315450">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endParaRPr lang="en-GB" sz="1400" b="1" kern="1200" dirty="0">
                        <a:solidFill>
                          <a:schemeClr val="lt1"/>
                        </a:solidFill>
                        <a:effectLst/>
                        <a:latin typeface="+mj-lt"/>
                        <a:ea typeface="+mn-ea"/>
                        <a:cs typeface="+mn-cs"/>
                      </a:endParaRPr>
                    </a:p>
                  </a:txBody>
                  <a:tcPr marL="68580" marR="68580" marT="0" marB="0" anchor="ctr">
                    <a:solidFill>
                      <a:srgbClr val="4F81BD"/>
                    </a:solidFill>
                  </a:tcPr>
                </a:tc>
                <a:tc gridSpan="12">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SG" sz="1400" dirty="0">
                          <a:effectLst/>
                          <a:latin typeface="+mj-lt"/>
                        </a:rPr>
                        <a:t>Online Order Quantities</a:t>
                      </a:r>
                      <a:endParaRPr lang="en-GB" sz="1400" dirty="0">
                        <a:effectLst/>
                        <a:latin typeface="+mj-lt"/>
                        <a:ea typeface="Calibri" panose="020F0502020204030204" pitchFamily="34" charset="0"/>
                        <a:cs typeface="Times New Roman" panose="02020603050405020304" pitchFamily="18" charset="0"/>
                      </a:endParaRPr>
                    </a:p>
                  </a:txBody>
                  <a:tcPr marL="68580" marR="68580" marT="0" marB="0" anchor="ctr"/>
                </a:tc>
                <a:tc hMerge="1">
                  <a:txBody>
                    <a:bodyPr/>
                    <a:lstStyle/>
                    <a:p>
                      <a:pPr algn="ctr">
                        <a:lnSpc>
                          <a:spcPct val="115000"/>
                        </a:lnSpc>
                        <a:spcAft>
                          <a:spcPts val="0"/>
                        </a:spcAft>
                      </a:pP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algn="ctr">
                        <a:lnSpc>
                          <a:spcPct val="115000"/>
                        </a:lnSpc>
                        <a:spcAft>
                          <a:spcPts val="0"/>
                        </a:spcAft>
                      </a:pP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algn="ctr">
                        <a:lnSpc>
                          <a:spcPct val="115000"/>
                        </a:lnSpc>
                        <a:spcAft>
                          <a:spcPts val="0"/>
                        </a:spcAft>
                      </a:pP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algn="ctr">
                        <a:lnSpc>
                          <a:spcPct val="115000"/>
                        </a:lnSpc>
                        <a:spcAft>
                          <a:spcPts val="0"/>
                        </a:spcAft>
                      </a:pP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algn="ctr">
                        <a:lnSpc>
                          <a:spcPct val="115000"/>
                        </a:lnSpc>
                        <a:spcAft>
                          <a:spcPts val="0"/>
                        </a:spcAft>
                      </a:pP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algn="ctr">
                        <a:lnSpc>
                          <a:spcPct val="115000"/>
                        </a:lnSpc>
                        <a:spcAft>
                          <a:spcPts val="0"/>
                        </a:spcAft>
                      </a:pP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algn="ctr">
                        <a:lnSpc>
                          <a:spcPct val="115000"/>
                        </a:lnSpc>
                        <a:spcAft>
                          <a:spcPts val="0"/>
                        </a:spcAft>
                      </a:pP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algn="ctr">
                        <a:lnSpc>
                          <a:spcPct val="115000"/>
                        </a:lnSpc>
                        <a:spcAft>
                          <a:spcPts val="0"/>
                        </a:spcAft>
                      </a:pP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algn="ctr">
                        <a:lnSpc>
                          <a:spcPct val="115000"/>
                        </a:lnSpc>
                        <a:spcAft>
                          <a:spcPts val="0"/>
                        </a:spcAft>
                      </a:pP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algn="ctr">
                        <a:lnSpc>
                          <a:spcPct val="115000"/>
                        </a:lnSpc>
                        <a:spcAft>
                          <a:spcPts val="0"/>
                        </a:spcAft>
                      </a:pP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algn="ctr">
                        <a:lnSpc>
                          <a:spcPct val="115000"/>
                        </a:lnSpc>
                        <a:spcAft>
                          <a:spcPts val="0"/>
                        </a:spcAft>
                      </a:pP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5804860"/>
                  </a:ext>
                </a:extLst>
              </a:tr>
              <a:tr h="864368">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GB" sz="1400" b="1" dirty="0">
                          <a:effectLst/>
                          <a:latin typeface="+mj-lt"/>
                        </a:rPr>
                        <a:t>Order quantities sorted in a</a:t>
                      </a:r>
                      <a:r>
                        <a:rPr lang="en-GB" sz="1400" b="1" dirty="0">
                          <a:effectLst/>
                          <a:latin typeface="+mj-lt"/>
                          <a:ea typeface="Calibri" panose="020F0502020204030204" pitchFamily="34" charset="0"/>
                          <a:cs typeface="Times New Roman" panose="02020603050405020304" pitchFamily="18" charset="0"/>
                        </a:rPr>
                        <a:t>scending </a:t>
                      </a:r>
                      <a:r>
                        <a:rPr lang="en-GB" sz="1400" b="1" kern="1200" dirty="0">
                          <a:solidFill>
                            <a:schemeClr val="lt1"/>
                          </a:solidFill>
                          <a:effectLst/>
                          <a:latin typeface="+mj-lt"/>
                          <a:ea typeface="+mn-ea"/>
                          <a:cs typeface="+mn-cs"/>
                        </a:rPr>
                        <a:t>order</a:t>
                      </a:r>
                    </a:p>
                  </a:txBody>
                  <a:tcPr marL="68580" marR="68580" marT="0" marB="0" anchor="ctr"/>
                </a:tc>
                <a:tc>
                  <a:txBody>
                    <a:bodyPr/>
                    <a:lstStyle/>
                    <a:p>
                      <a:pPr algn="ctr">
                        <a:lnSpc>
                          <a:spcPct val="115000"/>
                        </a:lnSpc>
                        <a:spcAft>
                          <a:spcPts val="0"/>
                        </a:spcAft>
                      </a:pPr>
                      <a:r>
                        <a:rPr lang="en-SG" sz="1400" dirty="0">
                          <a:effectLst/>
                          <a:latin typeface="+mj-lt"/>
                        </a:rPr>
                        <a:t>3</a:t>
                      </a:r>
                      <a:endParaRPr lang="en-GB" sz="14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latin typeface="+mj-lt"/>
                        </a:rPr>
                        <a:t>4</a:t>
                      </a:r>
                      <a:endParaRPr lang="en-GB" sz="14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latin typeface="+mj-lt"/>
                        </a:rPr>
                        <a:t>4</a:t>
                      </a:r>
                      <a:endParaRPr lang="en-GB" sz="14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latin typeface="+mj-lt"/>
                        </a:rPr>
                        <a:t>4</a:t>
                      </a:r>
                      <a:endParaRPr lang="en-GB" sz="14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latin typeface="+mj-lt"/>
                        </a:rPr>
                        <a:t>7</a:t>
                      </a:r>
                      <a:endParaRPr lang="en-GB" sz="14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latin typeface="+mj-lt"/>
                        </a:rPr>
                        <a:t>10</a:t>
                      </a:r>
                      <a:endParaRPr lang="en-GB" sz="14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latin typeface="+mj-lt"/>
                        </a:rPr>
                        <a:t>11</a:t>
                      </a:r>
                      <a:endParaRPr lang="en-GB" sz="14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latin typeface="+mj-lt"/>
                        </a:rPr>
                        <a:t>12</a:t>
                      </a:r>
                      <a:endParaRPr lang="en-GB" sz="14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latin typeface="+mj-lt"/>
                        </a:rPr>
                        <a:t>14</a:t>
                      </a:r>
                      <a:endParaRPr lang="en-GB" sz="14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latin typeface="+mj-lt"/>
                        </a:rPr>
                        <a:t>16</a:t>
                      </a:r>
                      <a:endParaRPr lang="en-GB" sz="14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latin typeface="+mj-lt"/>
                        </a:rPr>
                        <a:t>17</a:t>
                      </a:r>
                      <a:endParaRPr lang="en-GB" sz="14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SG" sz="1400" dirty="0">
                          <a:effectLst/>
                          <a:latin typeface="+mj-lt"/>
                        </a:rPr>
                        <a:t>18</a:t>
                      </a:r>
                      <a:endParaRPr lang="en-GB" sz="1400" dirty="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89817703"/>
                  </a:ext>
                </a:extLst>
              </a:tr>
            </a:tbl>
          </a:graphicData>
        </a:graphic>
      </p:graphicFrame>
      <p:cxnSp>
        <p:nvCxnSpPr>
          <p:cNvPr id="20" name="Straight Arrow Connector 19">
            <a:extLst>
              <a:ext uri="{FF2B5EF4-FFF2-40B4-BE49-F238E27FC236}">
                <a16:creationId xmlns:a16="http://schemas.microsoft.com/office/drawing/2014/main" id="{502F1AE7-318E-404F-963F-432E4528A2A8}"/>
              </a:ext>
            </a:extLst>
          </p:cNvPr>
          <p:cNvCxnSpPr>
            <a:cxnSpLocks/>
          </p:cNvCxnSpPr>
          <p:nvPr/>
        </p:nvCxnSpPr>
        <p:spPr>
          <a:xfrm flipV="1">
            <a:off x="3635896" y="3861048"/>
            <a:ext cx="0" cy="6840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D09715F-C1DD-4411-B0CA-76DBE18E8C7F}"/>
              </a:ext>
            </a:extLst>
          </p:cNvPr>
          <p:cNvCxnSpPr>
            <a:cxnSpLocks/>
          </p:cNvCxnSpPr>
          <p:nvPr/>
        </p:nvCxnSpPr>
        <p:spPr>
          <a:xfrm flipV="1">
            <a:off x="5364088" y="3861048"/>
            <a:ext cx="0" cy="6840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592528A-926B-40E8-BE07-0684BB9C9F12}"/>
              </a:ext>
            </a:extLst>
          </p:cNvPr>
          <p:cNvCxnSpPr>
            <a:cxnSpLocks/>
          </p:cNvCxnSpPr>
          <p:nvPr/>
        </p:nvCxnSpPr>
        <p:spPr>
          <a:xfrm flipV="1">
            <a:off x="7032972" y="3861048"/>
            <a:ext cx="0" cy="6840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C7970701-832D-4F83-BDAA-8870CB1C5443}"/>
              </a:ext>
            </a:extLst>
          </p:cNvPr>
          <p:cNvGrpSpPr/>
          <p:nvPr/>
        </p:nvGrpSpPr>
        <p:grpSpPr>
          <a:xfrm>
            <a:off x="2677621" y="4581128"/>
            <a:ext cx="5638795" cy="1877233"/>
            <a:chOff x="2555776" y="4581128"/>
            <a:chExt cx="5638795" cy="1877233"/>
          </a:xfrm>
        </p:grpSpPr>
        <p:sp>
          <p:nvSpPr>
            <p:cNvPr id="11" name="Text Box 2">
              <a:extLst>
                <a:ext uri="{FF2B5EF4-FFF2-40B4-BE49-F238E27FC236}">
                  <a16:creationId xmlns:a16="http://schemas.microsoft.com/office/drawing/2014/main" id="{D70ED520-243E-4B3A-A32F-64536CC9F45A}"/>
                </a:ext>
              </a:extLst>
            </p:cNvPr>
            <p:cNvSpPr txBox="1">
              <a:spLocks noChangeArrowheads="1"/>
            </p:cNvSpPr>
            <p:nvPr/>
          </p:nvSpPr>
          <p:spPr bwMode="auto">
            <a:xfrm>
              <a:off x="2555776" y="4581128"/>
              <a:ext cx="1841503" cy="1877233"/>
            </a:xfrm>
            <a:prstGeom prst="rect">
              <a:avLst/>
            </a:prstGeom>
            <a:solidFill>
              <a:schemeClr val="bg1">
                <a:lumMod val="95000"/>
              </a:schemeClr>
            </a:solidFill>
            <a:ln w="9525">
              <a:solidFill>
                <a:srgbClr val="000000"/>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SG" sz="1400" b="1" dirty="0">
                  <a:effectLst/>
                  <a:latin typeface="+mj-lt"/>
                  <a:ea typeface="Calibri" panose="020F0502020204030204" pitchFamily="34" charset="0"/>
                  <a:cs typeface="Times New Roman" panose="02020603050405020304" pitchFamily="18" charset="0"/>
                </a:rPr>
                <a:t>Quartile 1</a:t>
              </a:r>
            </a:p>
            <a:p>
              <a:pPr algn="ctr">
                <a:lnSpc>
                  <a:spcPct val="115000"/>
                </a:lnSpc>
                <a:spcAft>
                  <a:spcPts val="0"/>
                </a:spcAft>
              </a:pPr>
              <a:r>
                <a:rPr lang="en-SG" sz="1400" b="1" dirty="0">
                  <a:effectLst/>
                  <a:latin typeface="+mj-lt"/>
                  <a:ea typeface="Calibri" panose="020F0502020204030204" pitchFamily="34" charset="0"/>
                  <a:cs typeface="Times New Roman" panose="02020603050405020304" pitchFamily="18" charset="0"/>
                </a:rPr>
                <a:t>(The median of the lower half of the data set) </a:t>
              </a:r>
              <a:endParaRPr lang="en-GB" sz="1400" dirty="0">
                <a:effectLst/>
                <a:latin typeface="+mj-lt"/>
                <a:ea typeface="Calibri" panose="020F0502020204030204" pitchFamily="34" charset="0"/>
                <a:cs typeface="Times New Roman" panose="02020603050405020304" pitchFamily="18" charset="0"/>
              </a:endParaRPr>
            </a:p>
            <a:p>
              <a:pPr algn="ctr">
                <a:lnSpc>
                  <a:spcPct val="115000"/>
                </a:lnSpc>
                <a:spcAft>
                  <a:spcPts val="300"/>
                </a:spcAft>
                <a:tabLst>
                  <a:tab pos="391160" algn="l"/>
                </a:tabLst>
              </a:pPr>
              <a:r>
                <a:rPr lang="en-SG" sz="1400" dirty="0">
                  <a:effectLst/>
                  <a:latin typeface="+mj-lt"/>
                  <a:ea typeface="Calibri" panose="020F0502020204030204" pitchFamily="34" charset="0"/>
                  <a:cs typeface="Times New Roman" panose="02020603050405020304" pitchFamily="18" charset="0"/>
                </a:rPr>
                <a:t>Average of 3</a:t>
              </a:r>
              <a:r>
                <a:rPr lang="en-SG" sz="1400" baseline="30000" dirty="0">
                  <a:effectLst/>
                  <a:latin typeface="+mj-lt"/>
                  <a:ea typeface="Calibri" panose="020F0502020204030204" pitchFamily="34" charset="0"/>
                  <a:cs typeface="Times New Roman" panose="02020603050405020304" pitchFamily="18" charset="0"/>
                </a:rPr>
                <a:t>rd</a:t>
              </a:r>
              <a:r>
                <a:rPr lang="en-SG" sz="1400" dirty="0">
                  <a:effectLst/>
                  <a:latin typeface="+mj-lt"/>
                  <a:ea typeface="Calibri" panose="020F0502020204030204" pitchFamily="34" charset="0"/>
                  <a:cs typeface="Times New Roman" panose="02020603050405020304" pitchFamily="18" charset="0"/>
                </a:rPr>
                <a:t> and 4</a:t>
              </a:r>
              <a:r>
                <a:rPr lang="en-SG" sz="1400" baseline="30000" dirty="0">
                  <a:effectLst/>
                  <a:latin typeface="+mj-lt"/>
                  <a:ea typeface="Calibri" panose="020F0502020204030204" pitchFamily="34" charset="0"/>
                  <a:cs typeface="Times New Roman" panose="02020603050405020304" pitchFamily="18" charset="0"/>
                </a:rPr>
                <a:t>th</a:t>
              </a:r>
              <a:r>
                <a:rPr lang="en-SG" sz="1400" dirty="0">
                  <a:effectLst/>
                  <a:latin typeface="+mj-lt"/>
                  <a:ea typeface="Calibri" panose="020F0502020204030204" pitchFamily="34" charset="0"/>
                  <a:cs typeface="Times New Roman" panose="02020603050405020304" pitchFamily="18" charset="0"/>
                </a:rPr>
                <a:t> value:</a:t>
              </a:r>
              <a:endParaRPr lang="en-GB" sz="1400" dirty="0">
                <a:effectLst/>
                <a:latin typeface="+mj-lt"/>
                <a:ea typeface="Calibri" panose="020F0502020204030204" pitchFamily="34" charset="0"/>
                <a:cs typeface="Times New Roman" panose="02020603050405020304" pitchFamily="18" charset="0"/>
              </a:endParaRPr>
            </a:p>
            <a:p>
              <a:pPr algn="ctr">
                <a:lnSpc>
                  <a:spcPct val="115000"/>
                </a:lnSpc>
                <a:spcAft>
                  <a:spcPts val="300"/>
                </a:spcAft>
                <a:tabLst>
                  <a:tab pos="391160" algn="l"/>
                </a:tabLst>
              </a:pPr>
              <a:r>
                <a:rPr lang="en-SG" sz="1400" dirty="0">
                  <a:effectLst/>
                  <a:latin typeface="+mj-lt"/>
                  <a:ea typeface="Calibri" panose="020F0502020204030204" pitchFamily="34" charset="0"/>
                  <a:cs typeface="Times New Roman" panose="02020603050405020304" pitchFamily="18" charset="0"/>
                </a:rPr>
                <a:t>(4 + 4) / 2 = </a:t>
              </a:r>
              <a:r>
                <a:rPr lang="en-SG" sz="1400" b="1" u="dbl" dirty="0">
                  <a:effectLst/>
                  <a:latin typeface="+mj-lt"/>
                  <a:ea typeface="Calibri" panose="020F0502020204030204" pitchFamily="34" charset="0"/>
                  <a:cs typeface="Times New Roman" panose="02020603050405020304" pitchFamily="18" charset="0"/>
                </a:rPr>
                <a:t>4</a:t>
              </a:r>
              <a:endParaRPr lang="en-GB" sz="1400" dirty="0">
                <a:effectLst/>
                <a:latin typeface="+mj-lt"/>
                <a:ea typeface="Calibri" panose="020F0502020204030204" pitchFamily="34" charset="0"/>
                <a:cs typeface="Times New Roman" panose="02020603050405020304" pitchFamily="18" charset="0"/>
              </a:endParaRPr>
            </a:p>
          </p:txBody>
        </p:sp>
        <p:sp>
          <p:nvSpPr>
            <p:cNvPr id="12" name="Text Box 2">
              <a:extLst>
                <a:ext uri="{FF2B5EF4-FFF2-40B4-BE49-F238E27FC236}">
                  <a16:creationId xmlns:a16="http://schemas.microsoft.com/office/drawing/2014/main" id="{9F1D38D2-1DA1-4548-9C43-5FB3622868CF}"/>
                </a:ext>
              </a:extLst>
            </p:cNvPr>
            <p:cNvSpPr txBox="1">
              <a:spLocks noChangeArrowheads="1"/>
            </p:cNvSpPr>
            <p:nvPr/>
          </p:nvSpPr>
          <p:spPr bwMode="auto">
            <a:xfrm>
              <a:off x="4499992" y="4581128"/>
              <a:ext cx="1841504" cy="1877233"/>
            </a:xfrm>
            <a:prstGeom prst="rect">
              <a:avLst/>
            </a:prstGeom>
            <a:solidFill>
              <a:schemeClr val="accent1">
                <a:lumMod val="20000"/>
                <a:lumOff val="80000"/>
              </a:schemeClr>
            </a:solidFill>
            <a:ln w="9525">
              <a:solidFill>
                <a:srgbClr val="000000"/>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SG" sz="1400" b="1" dirty="0">
                  <a:effectLst/>
                  <a:latin typeface="+mj-lt"/>
                  <a:ea typeface="Calibri" panose="020F0502020204030204" pitchFamily="34" charset="0"/>
                  <a:cs typeface="Times New Roman" panose="02020603050405020304" pitchFamily="18" charset="0"/>
                </a:rPr>
                <a:t>Quartile 2</a:t>
              </a:r>
            </a:p>
            <a:p>
              <a:pPr algn="ctr">
                <a:lnSpc>
                  <a:spcPct val="115000"/>
                </a:lnSpc>
                <a:spcAft>
                  <a:spcPts val="0"/>
                </a:spcAft>
              </a:pPr>
              <a:r>
                <a:rPr lang="en-SG" sz="1400" b="1" dirty="0">
                  <a:effectLst/>
                  <a:latin typeface="+mj-lt"/>
                  <a:ea typeface="Calibri" panose="020F0502020204030204" pitchFamily="34" charset="0"/>
                  <a:cs typeface="Times New Roman" panose="02020603050405020304" pitchFamily="18" charset="0"/>
                </a:rPr>
                <a:t>(The median) </a:t>
              </a:r>
              <a:endParaRPr lang="en-GB" sz="1400" dirty="0">
                <a:effectLst/>
                <a:latin typeface="+mj-lt"/>
                <a:ea typeface="Calibri" panose="020F0502020204030204" pitchFamily="34" charset="0"/>
                <a:cs typeface="Times New Roman" panose="02020603050405020304" pitchFamily="18" charset="0"/>
              </a:endParaRPr>
            </a:p>
            <a:p>
              <a:pPr algn="ctr">
                <a:lnSpc>
                  <a:spcPct val="115000"/>
                </a:lnSpc>
                <a:spcAft>
                  <a:spcPts val="300"/>
                </a:spcAft>
                <a:tabLst>
                  <a:tab pos="391160" algn="l"/>
                </a:tabLst>
              </a:pPr>
              <a:r>
                <a:rPr lang="en-SG" sz="1400" dirty="0">
                  <a:effectLst/>
                  <a:latin typeface="+mj-lt"/>
                  <a:ea typeface="Calibri" panose="020F0502020204030204" pitchFamily="34" charset="0"/>
                  <a:cs typeface="Times New Roman" panose="02020603050405020304" pitchFamily="18" charset="0"/>
                </a:rPr>
                <a:t>Average of 6</a:t>
              </a:r>
              <a:r>
                <a:rPr lang="en-SG" sz="1400" baseline="30000" dirty="0">
                  <a:effectLst/>
                  <a:latin typeface="+mj-lt"/>
                  <a:ea typeface="Calibri" panose="020F0502020204030204" pitchFamily="34" charset="0"/>
                  <a:cs typeface="Times New Roman" panose="02020603050405020304" pitchFamily="18" charset="0"/>
                </a:rPr>
                <a:t>th</a:t>
              </a:r>
              <a:r>
                <a:rPr lang="en-SG" sz="1400" dirty="0">
                  <a:effectLst/>
                  <a:latin typeface="+mj-lt"/>
                  <a:ea typeface="Calibri" panose="020F0502020204030204" pitchFamily="34" charset="0"/>
                  <a:cs typeface="Times New Roman" panose="02020603050405020304" pitchFamily="18" charset="0"/>
                </a:rPr>
                <a:t> and 7</a:t>
              </a:r>
              <a:r>
                <a:rPr lang="en-SG" sz="1400" baseline="30000" dirty="0">
                  <a:effectLst/>
                  <a:latin typeface="+mj-lt"/>
                  <a:ea typeface="Calibri" panose="020F0502020204030204" pitchFamily="34" charset="0"/>
                  <a:cs typeface="Times New Roman" panose="02020603050405020304" pitchFamily="18" charset="0"/>
                </a:rPr>
                <a:t>th</a:t>
              </a:r>
              <a:r>
                <a:rPr lang="en-SG" sz="1400" dirty="0">
                  <a:effectLst/>
                  <a:latin typeface="+mj-lt"/>
                  <a:ea typeface="Calibri" panose="020F0502020204030204" pitchFamily="34" charset="0"/>
                  <a:cs typeface="Times New Roman" panose="02020603050405020304" pitchFamily="18" charset="0"/>
                </a:rPr>
                <a:t> value:</a:t>
              </a:r>
              <a:endParaRPr lang="en-GB" sz="1400" dirty="0">
                <a:effectLst/>
                <a:latin typeface="+mj-lt"/>
                <a:ea typeface="Calibri" panose="020F0502020204030204" pitchFamily="34" charset="0"/>
                <a:cs typeface="Times New Roman" panose="02020603050405020304" pitchFamily="18" charset="0"/>
              </a:endParaRPr>
            </a:p>
            <a:p>
              <a:pPr algn="ctr">
                <a:lnSpc>
                  <a:spcPct val="115000"/>
                </a:lnSpc>
                <a:spcAft>
                  <a:spcPts val="300"/>
                </a:spcAft>
                <a:tabLst>
                  <a:tab pos="391160" algn="l"/>
                </a:tabLst>
              </a:pPr>
              <a:r>
                <a:rPr lang="en-SG" sz="1400" dirty="0">
                  <a:effectLst/>
                  <a:latin typeface="+mj-lt"/>
                  <a:ea typeface="Calibri" panose="020F0502020204030204" pitchFamily="34" charset="0"/>
                  <a:cs typeface="Times New Roman" panose="02020603050405020304" pitchFamily="18" charset="0"/>
                </a:rPr>
                <a:t>(10 + 11) / 2 = </a:t>
              </a:r>
              <a:r>
                <a:rPr lang="en-SG" sz="1400" b="1" u="dbl" dirty="0">
                  <a:effectLst/>
                  <a:latin typeface="+mj-lt"/>
                  <a:ea typeface="Calibri" panose="020F0502020204030204" pitchFamily="34" charset="0"/>
                  <a:cs typeface="Times New Roman" panose="02020603050405020304" pitchFamily="18" charset="0"/>
                </a:rPr>
                <a:t>10.5</a:t>
              </a:r>
              <a:endParaRPr lang="en-GB" sz="1400" dirty="0">
                <a:effectLst/>
                <a:latin typeface="+mj-lt"/>
                <a:ea typeface="Calibri" panose="020F0502020204030204" pitchFamily="34" charset="0"/>
                <a:cs typeface="Times New Roman" panose="02020603050405020304" pitchFamily="18" charset="0"/>
              </a:endParaRPr>
            </a:p>
          </p:txBody>
        </p:sp>
        <p:sp>
          <p:nvSpPr>
            <p:cNvPr id="13" name="Text Box 2">
              <a:extLst>
                <a:ext uri="{FF2B5EF4-FFF2-40B4-BE49-F238E27FC236}">
                  <a16:creationId xmlns:a16="http://schemas.microsoft.com/office/drawing/2014/main" id="{B8EC0616-8267-4D86-B6C1-BCE460A8EAF0}"/>
                </a:ext>
              </a:extLst>
            </p:cNvPr>
            <p:cNvSpPr txBox="1">
              <a:spLocks noChangeArrowheads="1"/>
            </p:cNvSpPr>
            <p:nvPr/>
          </p:nvSpPr>
          <p:spPr bwMode="auto">
            <a:xfrm>
              <a:off x="6444208" y="4581128"/>
              <a:ext cx="1750363" cy="1877233"/>
            </a:xfrm>
            <a:prstGeom prst="rect">
              <a:avLst/>
            </a:prstGeom>
            <a:solidFill>
              <a:schemeClr val="bg1">
                <a:lumMod val="95000"/>
              </a:schemeClr>
            </a:solidFill>
            <a:ln w="9525">
              <a:solidFill>
                <a:srgbClr val="000000"/>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SG" sz="1400" b="1" dirty="0">
                  <a:effectLst/>
                  <a:latin typeface="Arial" panose="020B0604020202020204" pitchFamily="34" charset="0"/>
                  <a:ea typeface="Calibri" panose="020F0502020204030204" pitchFamily="34" charset="0"/>
                  <a:cs typeface="Times New Roman" panose="02020603050405020304" pitchFamily="18" charset="0"/>
                </a:rPr>
                <a:t>Quartile 3</a:t>
              </a:r>
            </a:p>
            <a:p>
              <a:pPr algn="ctr">
                <a:lnSpc>
                  <a:spcPct val="115000"/>
                </a:lnSpc>
                <a:spcAft>
                  <a:spcPts val="0"/>
                </a:spcAft>
              </a:pPr>
              <a:r>
                <a:rPr lang="en-SG" sz="1400" b="1" dirty="0">
                  <a:effectLst/>
                  <a:latin typeface="Arial" panose="020B0604020202020204" pitchFamily="34" charset="0"/>
                  <a:ea typeface="Calibri" panose="020F0502020204030204" pitchFamily="34" charset="0"/>
                  <a:cs typeface="Times New Roman" panose="02020603050405020304" pitchFamily="18" charset="0"/>
                </a:rPr>
                <a:t>(The median of the upper half of the data set) </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300"/>
                </a:spcAft>
                <a:tabLst>
                  <a:tab pos="391160" algn="l"/>
                </a:tabLst>
              </a:pPr>
              <a:r>
                <a:rPr lang="en-SG" sz="1400" dirty="0">
                  <a:effectLst/>
                  <a:latin typeface="Arial" panose="020B0604020202020204" pitchFamily="34" charset="0"/>
                  <a:ea typeface="Calibri" panose="020F0502020204030204" pitchFamily="34" charset="0"/>
                  <a:cs typeface="Times New Roman" panose="02020603050405020304" pitchFamily="18" charset="0"/>
                </a:rPr>
                <a:t>Average of 9</a:t>
              </a:r>
              <a:r>
                <a:rPr lang="en-SG" sz="14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SG" sz="1400" dirty="0">
                  <a:effectLst/>
                  <a:latin typeface="Arial" panose="020B0604020202020204" pitchFamily="34" charset="0"/>
                  <a:ea typeface="Calibri" panose="020F0502020204030204" pitchFamily="34" charset="0"/>
                  <a:cs typeface="Times New Roman" panose="02020603050405020304" pitchFamily="18" charset="0"/>
                </a:rPr>
                <a:t> and 10</a:t>
              </a:r>
              <a:r>
                <a:rPr lang="en-SG" sz="14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SG" sz="1400" dirty="0">
                  <a:effectLst/>
                  <a:latin typeface="Arial" panose="020B0604020202020204" pitchFamily="34" charset="0"/>
                  <a:ea typeface="Calibri" panose="020F0502020204030204" pitchFamily="34" charset="0"/>
                  <a:cs typeface="Times New Roman" panose="02020603050405020304" pitchFamily="18" charset="0"/>
                </a:rPr>
                <a:t> value:</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300"/>
                </a:spcAft>
                <a:tabLst>
                  <a:tab pos="391160" algn="l"/>
                </a:tabLst>
              </a:pPr>
              <a:r>
                <a:rPr lang="en-SG" sz="1400" dirty="0">
                  <a:effectLst/>
                  <a:latin typeface="Arial" panose="020B0604020202020204" pitchFamily="34" charset="0"/>
                  <a:ea typeface="Calibri" panose="020F0502020204030204" pitchFamily="34" charset="0"/>
                  <a:cs typeface="Times New Roman" panose="02020603050405020304" pitchFamily="18" charset="0"/>
                </a:rPr>
                <a:t>(14 + 16) / 2 = </a:t>
              </a:r>
              <a:r>
                <a:rPr lang="en-SG" sz="1400" b="1" u="dbl" dirty="0">
                  <a:effectLst/>
                  <a:latin typeface="Arial" panose="020B0604020202020204" pitchFamily="34" charset="0"/>
                  <a:ea typeface="Calibri" panose="020F0502020204030204" pitchFamily="34" charset="0"/>
                  <a:cs typeface="Times New Roman" panose="02020603050405020304" pitchFamily="18" charset="0"/>
                </a:rPr>
                <a:t>15</a:t>
              </a:r>
              <a:r>
                <a:rPr lang="en-SG" sz="1400" dirty="0">
                  <a:effectLst/>
                  <a:latin typeface="Arial" panose="020B0604020202020204" pitchFamily="34" charset="0"/>
                  <a:ea typeface="Calibri" panose="020F0502020204030204" pitchFamily="34" charset="0"/>
                  <a:cs typeface="Times New Roman" panose="02020603050405020304" pitchFamily="18" charset="0"/>
                </a:rPr>
                <a:t> </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SG" sz="14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B3A8E80C-DB20-4518-9162-7D1C9A584ED4}"/>
                </a:ext>
              </a:extLst>
            </p:cNvPr>
            <p:cNvSpPr/>
            <p:nvPr/>
          </p:nvSpPr>
          <p:spPr>
            <a:xfrm>
              <a:off x="3829910" y="6129738"/>
              <a:ext cx="416100" cy="3286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5" name="Rectangle 24">
              <a:extLst>
                <a:ext uri="{FF2B5EF4-FFF2-40B4-BE49-F238E27FC236}">
                  <a16:creationId xmlns:a16="http://schemas.microsoft.com/office/drawing/2014/main" id="{48A79FE0-CC37-48DF-96BC-D1A4F7F9F57E}"/>
                </a:ext>
              </a:extLst>
            </p:cNvPr>
            <p:cNvSpPr/>
            <p:nvPr/>
          </p:nvSpPr>
          <p:spPr>
            <a:xfrm>
              <a:off x="5808354" y="5618788"/>
              <a:ext cx="419829" cy="3304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6" name="Rectangle 25">
              <a:extLst>
                <a:ext uri="{FF2B5EF4-FFF2-40B4-BE49-F238E27FC236}">
                  <a16:creationId xmlns:a16="http://schemas.microsoft.com/office/drawing/2014/main" id="{22F16AE2-7BBE-4C89-82B8-3CF112C9E62F}"/>
                </a:ext>
              </a:extLst>
            </p:cNvPr>
            <p:cNvSpPr/>
            <p:nvPr/>
          </p:nvSpPr>
          <p:spPr>
            <a:xfrm>
              <a:off x="7755097" y="6067401"/>
              <a:ext cx="419829" cy="3304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grpSp>
    </p:spTree>
    <p:extLst>
      <p:ext uri="{BB962C8B-B14F-4D97-AF65-F5344CB8AC3E}">
        <p14:creationId xmlns:p14="http://schemas.microsoft.com/office/powerpoint/2010/main" val="295881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IE" dirty="0"/>
              <a:t> 1 - Concepts and Statistical Analysis</a:t>
            </a:r>
          </a:p>
        </p:txBody>
      </p:sp>
      <p:sp>
        <p:nvSpPr>
          <p:cNvPr id="3" name="Content Placeholder 2"/>
          <p:cNvSpPr>
            <a:spLocks noGrp="1"/>
          </p:cNvSpPr>
          <p:nvPr>
            <p:ph idx="1"/>
          </p:nvPr>
        </p:nvSpPr>
        <p:spPr>
          <a:xfrm>
            <a:off x="827584" y="1124744"/>
            <a:ext cx="7776864" cy="5256584"/>
          </a:xfrm>
        </p:spPr>
        <p:txBody>
          <a:bodyPr>
            <a:normAutofit/>
          </a:bodyPr>
          <a:lstStyle/>
          <a:p>
            <a:pPr marL="0" indent="0">
              <a:buNone/>
            </a:pPr>
            <a:r>
              <a:rPr lang="en-US" sz="3200" b="1" dirty="0">
                <a:solidFill>
                  <a:srgbClr val="009FE9"/>
                </a:solidFill>
              </a:rPr>
              <a:t>Agenda</a:t>
            </a:r>
          </a:p>
          <a:p>
            <a:pPr marL="0" indent="0">
              <a:buNone/>
            </a:pPr>
            <a:endParaRPr lang="en-US" sz="2600" dirty="0"/>
          </a:p>
          <a:p>
            <a:pPr marL="0" indent="0">
              <a:buNone/>
            </a:pPr>
            <a:r>
              <a:rPr lang="en-IE" sz="2400" dirty="0"/>
              <a:t>Lesson 1 – Key Concepts</a:t>
            </a:r>
          </a:p>
          <a:p>
            <a:pPr marL="0" indent="0">
              <a:buNone/>
            </a:pPr>
            <a:r>
              <a:rPr lang="en-IE" sz="2400" dirty="0"/>
              <a:t>Lesson 2 – Statistical Analysis</a:t>
            </a:r>
          </a:p>
          <a:p>
            <a:pPr lvl="0">
              <a:buFont typeface="Wingdings" panose="05000000000000000000" pitchFamily="2" charset="2"/>
              <a:buChar char="ü"/>
            </a:pPr>
            <a:endParaRPr lang="en-GB" sz="2200" dirty="0"/>
          </a:p>
          <a:p>
            <a:pPr lvl="0"/>
            <a:endParaRPr lang="en-US" sz="2000" dirty="0"/>
          </a:p>
        </p:txBody>
      </p:sp>
      <p:pic>
        <p:nvPicPr>
          <p:cNvPr id="7" name="Graphic 6" descr="Signpost">
            <a:extLst>
              <a:ext uri="{FF2B5EF4-FFF2-40B4-BE49-F238E27FC236}">
                <a16:creationId xmlns:a16="http://schemas.microsoft.com/office/drawing/2014/main" id="{7A5CC175-5C07-4C47-9156-6176B62560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134" y="959242"/>
            <a:ext cx="914400" cy="914400"/>
          </a:xfrm>
          <a:prstGeom prst="rect">
            <a:avLst/>
          </a:prstGeom>
        </p:spPr>
      </p:pic>
      <p:sp>
        <p:nvSpPr>
          <p:cNvPr id="10" name="Footer Placeholder 9">
            <a:extLst>
              <a:ext uri="{FF2B5EF4-FFF2-40B4-BE49-F238E27FC236}">
                <a16:creationId xmlns:a16="http://schemas.microsoft.com/office/drawing/2014/main" id="{B49BC685-49D5-42EF-833E-03F95AF8B892}"/>
              </a:ext>
            </a:extLst>
          </p:cNvPr>
          <p:cNvSpPr>
            <a:spLocks noGrp="1"/>
          </p:cNvSpPr>
          <p:nvPr>
            <p:ph type="ftr" sz="quarter" idx="11"/>
          </p:nvPr>
        </p:nvSpPr>
        <p:spPr/>
        <p:txBody>
          <a:bodyPr/>
          <a:lstStyle/>
          <a:p>
            <a:r>
              <a:rPr lang="en-IE" dirty="0"/>
              <a:t>Data Analytics - Foundation 1.0</a:t>
            </a:r>
          </a:p>
          <a:p>
            <a:endParaRPr lang="en-IE" dirty="0"/>
          </a:p>
        </p:txBody>
      </p:sp>
    </p:spTree>
    <p:extLst>
      <p:ext uri="{BB962C8B-B14F-4D97-AF65-F5344CB8AC3E}">
        <p14:creationId xmlns:p14="http://schemas.microsoft.com/office/powerpoint/2010/main" val="1458325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C24D0790-ADA6-4BEA-AEB2-3C6518A75131}"/>
              </a:ext>
            </a:extLst>
          </p:cNvPr>
          <p:cNvSpPr txBox="1">
            <a:spLocks/>
          </p:cNvSpPr>
          <p:nvPr/>
        </p:nvSpPr>
        <p:spPr>
          <a:xfrm>
            <a:off x="864000" y="1188000"/>
            <a:ext cx="7973604"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Calculating the variation of a data set</a:t>
            </a:r>
            <a:r>
              <a:rPr lang="en-GB" sz="2000" b="1" dirty="0">
                <a:solidFill>
                  <a:srgbClr val="009FE9"/>
                </a:solidFill>
              </a:rPr>
              <a:t>.</a:t>
            </a:r>
            <a:endParaRPr lang="en-IE" sz="2000" b="1" dirty="0">
              <a:solidFill>
                <a:srgbClr val="009FE9"/>
              </a:solidFill>
            </a:endParaRPr>
          </a:p>
          <a:p>
            <a:pPr marL="0" indent="0">
              <a:buNone/>
            </a:pPr>
            <a:endParaRPr lang="en-IE" sz="2000" b="1" dirty="0"/>
          </a:p>
          <a:p>
            <a:pPr marL="0" lvl="0" indent="0" eaLnBrk="0" fontAlgn="base" hangingPunct="0">
              <a:spcBef>
                <a:spcPct val="0"/>
              </a:spcBef>
              <a:spcAft>
                <a:spcPct val="0"/>
              </a:spcAft>
              <a:buNone/>
            </a:pPr>
            <a:r>
              <a:rPr lang="en-IE" sz="2000" dirty="0">
                <a:ea typeface="Calibri" panose="020F0502020204030204" pitchFamily="34" charset="0"/>
                <a:cs typeface="Times New Roman" panose="02020603050405020304" pitchFamily="18" charset="0"/>
              </a:rPr>
              <a:t>You can find the variation of a data set in MS Excel using functions:</a:t>
            </a:r>
          </a:p>
          <a:p>
            <a:pPr marL="0" lvl="0" indent="0" eaLnBrk="0" fontAlgn="base" hangingPunct="0">
              <a:spcBef>
                <a:spcPct val="0"/>
              </a:spcBef>
              <a:spcAft>
                <a:spcPct val="0"/>
              </a:spcAft>
              <a:buNone/>
            </a:pPr>
            <a:endParaRPr lang="en-IE" altLang="en-US" sz="2000" dirty="0"/>
          </a:p>
          <a:p>
            <a:pPr marL="0" lvl="0" indent="0" eaLnBrk="0" fontAlgn="base" hangingPunct="0">
              <a:spcBef>
                <a:spcPct val="0"/>
              </a:spcBef>
              <a:spcAft>
                <a:spcPct val="0"/>
              </a:spcAft>
              <a:buNone/>
            </a:pPr>
            <a:endParaRPr lang="en-IE" altLang="en-US" sz="2000" dirty="0"/>
          </a:p>
          <a:p>
            <a:pPr marL="0" indent="0">
              <a:buNone/>
            </a:pPr>
            <a:r>
              <a:rPr lang="en-IE" sz="2600" b="1" dirty="0">
                <a:solidFill>
                  <a:srgbClr val="00B0F0"/>
                </a:solidFill>
                <a:cs typeface="Times New Roman" panose="02020603050405020304" pitchFamily="18" charset="0"/>
              </a:rPr>
              <a:t>	</a:t>
            </a:r>
            <a:endParaRPr lang="en-IE" sz="2600" dirty="0">
              <a:cs typeface="Times New Roman" panose="02020603050405020304" pitchFamily="18" charset="0"/>
            </a:endParaRPr>
          </a:p>
          <a:p>
            <a:pPr marL="0" indent="0">
              <a:buNone/>
            </a:pPr>
            <a:r>
              <a:rPr lang="en-IE" sz="2600" b="1" dirty="0">
                <a:solidFill>
                  <a:srgbClr val="00B0F0"/>
                </a:solidFill>
                <a:cs typeface="Times New Roman" panose="02020603050405020304" pitchFamily="18" charset="0"/>
              </a:rPr>
              <a:t>	</a:t>
            </a:r>
            <a:endParaRPr lang="en-IE" sz="2600" dirty="0">
              <a:cs typeface="Times New Roman" panose="02020603050405020304" pitchFamily="18" charset="0"/>
            </a:endParaRPr>
          </a:p>
          <a:p>
            <a:pPr marL="0" indent="0">
              <a:buNone/>
            </a:pPr>
            <a:r>
              <a:rPr lang="en-IE" sz="2600" b="1" dirty="0">
                <a:solidFill>
                  <a:srgbClr val="00B0F0"/>
                </a:solidFill>
                <a:cs typeface="Times New Roman" panose="02020603050405020304" pitchFamily="18" charset="0"/>
              </a:rPr>
              <a:t>	</a:t>
            </a:r>
            <a:endParaRPr lang="en-IE" sz="2600" dirty="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b="1"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lvl="0"/>
            <a:endParaRPr lang="en-IE" dirty="0"/>
          </a:p>
          <a:p>
            <a:pPr>
              <a:buFont typeface="+mj-lt"/>
              <a:buAutoNum type="arabicPeriod"/>
            </a:pPr>
            <a:endParaRPr lang="en-IE" sz="2000" dirty="0"/>
          </a:p>
        </p:txBody>
      </p:sp>
      <p:sp>
        <p:nvSpPr>
          <p:cNvPr id="14" name="Title 1">
            <a:extLst>
              <a:ext uri="{FF2B5EF4-FFF2-40B4-BE49-F238E27FC236}">
                <a16:creationId xmlns:a16="http://schemas.microsoft.com/office/drawing/2014/main" id="{02336DDA-B383-4878-A4E3-72016C4E21CF}"/>
              </a:ext>
            </a:extLst>
          </p:cNvPr>
          <p:cNvSpPr>
            <a:spLocks noGrp="1"/>
          </p:cNvSpPr>
          <p:nvPr>
            <p:ph type="title"/>
          </p:nvPr>
        </p:nvSpPr>
        <p:spPr>
          <a:xfrm>
            <a:off x="0" y="0"/>
            <a:ext cx="9108504" cy="1143000"/>
          </a:xfrm>
        </p:spPr>
        <p:txBody>
          <a:bodyPr/>
          <a:lstStyle/>
          <a:p>
            <a:r>
              <a:rPr lang="en-IE" dirty="0"/>
              <a:t> 2 – Statistical Analysis</a:t>
            </a:r>
          </a:p>
        </p:txBody>
      </p:sp>
      <p:sp>
        <p:nvSpPr>
          <p:cNvPr id="3" name="Footer Placeholder 2">
            <a:extLst>
              <a:ext uri="{FF2B5EF4-FFF2-40B4-BE49-F238E27FC236}">
                <a16:creationId xmlns:a16="http://schemas.microsoft.com/office/drawing/2014/main" id="{54860095-F553-4833-99A7-A13DFEFC6805}"/>
              </a:ext>
            </a:extLst>
          </p:cNvPr>
          <p:cNvSpPr>
            <a:spLocks noGrp="1"/>
          </p:cNvSpPr>
          <p:nvPr>
            <p:ph type="ftr" sz="quarter" idx="11"/>
          </p:nvPr>
        </p:nvSpPr>
        <p:spPr/>
        <p:txBody>
          <a:bodyPr/>
          <a:lstStyle/>
          <a:p>
            <a:r>
              <a:rPr lang="en-IE" dirty="0"/>
              <a:t>Data Analytics - Foundation 1.0</a:t>
            </a:r>
          </a:p>
          <a:p>
            <a:endParaRPr lang="en-IE" dirty="0"/>
          </a:p>
        </p:txBody>
      </p:sp>
      <p:graphicFrame>
        <p:nvGraphicFramePr>
          <p:cNvPr id="2" name="Table 1">
            <a:extLst>
              <a:ext uri="{FF2B5EF4-FFF2-40B4-BE49-F238E27FC236}">
                <a16:creationId xmlns:a16="http://schemas.microsoft.com/office/drawing/2014/main" id="{6A72A147-1306-497B-A6FD-4EBD77615020}"/>
              </a:ext>
            </a:extLst>
          </p:cNvPr>
          <p:cNvGraphicFramePr>
            <a:graphicFrameLocks noGrp="1"/>
          </p:cNvGraphicFramePr>
          <p:nvPr>
            <p:extLst>
              <p:ext uri="{D42A27DB-BD31-4B8C-83A1-F6EECF244321}">
                <p14:modId xmlns:p14="http://schemas.microsoft.com/office/powerpoint/2010/main" val="154076252"/>
              </p:ext>
            </p:extLst>
          </p:nvPr>
        </p:nvGraphicFramePr>
        <p:xfrm>
          <a:off x="593100" y="2636912"/>
          <a:ext cx="8244504" cy="3145146"/>
        </p:xfrm>
        <a:graphic>
          <a:graphicData uri="http://schemas.openxmlformats.org/drawingml/2006/table">
            <a:tbl>
              <a:tblPr firstRow="1">
                <a:tableStyleId>{5C22544A-7EE6-4342-B048-85BDC9FD1C3A}</a:tableStyleId>
              </a:tblPr>
              <a:tblGrid>
                <a:gridCol w="1386612">
                  <a:extLst>
                    <a:ext uri="{9D8B030D-6E8A-4147-A177-3AD203B41FA5}">
                      <a16:colId xmlns:a16="http://schemas.microsoft.com/office/drawing/2014/main" val="2979598446"/>
                    </a:ext>
                  </a:extLst>
                </a:gridCol>
                <a:gridCol w="6857892">
                  <a:extLst>
                    <a:ext uri="{9D8B030D-6E8A-4147-A177-3AD203B41FA5}">
                      <a16:colId xmlns:a16="http://schemas.microsoft.com/office/drawing/2014/main" val="4082661630"/>
                    </a:ext>
                  </a:extLst>
                </a:gridCol>
              </a:tblGrid>
              <a:tr h="0">
                <a:tc>
                  <a:txBody>
                    <a:bodyPr/>
                    <a:lstStyle/>
                    <a:p>
                      <a:pPr algn="ctr"/>
                      <a:r>
                        <a:rPr lang="en-IE" altLang="en-US" sz="2000" dirty="0"/>
                        <a:t>Variation Measure</a:t>
                      </a:r>
                      <a:endParaRPr lang="en-IE" sz="2000" dirty="0"/>
                    </a:p>
                  </a:txBody>
                  <a:tcPr>
                    <a:solidFill>
                      <a:srgbClr val="4F81BD"/>
                    </a:solidFill>
                  </a:tcPr>
                </a:tc>
                <a:tc>
                  <a:txBody>
                    <a:bodyPr/>
                    <a:lstStyle/>
                    <a:p>
                      <a:pPr algn="ctr"/>
                      <a:r>
                        <a:rPr lang="en-IE" altLang="en-US" sz="2000" dirty="0"/>
                        <a:t>Excel Function Syntax</a:t>
                      </a:r>
                      <a:endParaRPr lang="en-IE" sz="2000" dirty="0"/>
                    </a:p>
                  </a:txBody>
                  <a:tcPr>
                    <a:solidFill>
                      <a:srgbClr val="4F81BD"/>
                    </a:solidFill>
                  </a:tcPr>
                </a:tc>
                <a:extLst>
                  <a:ext uri="{0D108BD9-81ED-4DB2-BD59-A6C34878D82A}">
                    <a16:rowId xmlns:a16="http://schemas.microsoft.com/office/drawing/2014/main" val="476456984"/>
                  </a:ext>
                </a:extLst>
              </a:tr>
              <a:tr h="658173">
                <a:tc>
                  <a:txBody>
                    <a:bodyPr/>
                    <a:lstStyle/>
                    <a:p>
                      <a:pPr algn="ctr"/>
                      <a:r>
                        <a:rPr lang="en-IE" sz="2000" b="1" dirty="0">
                          <a:solidFill>
                            <a:schemeClr val="tx1"/>
                          </a:solidFill>
                          <a:cs typeface="Times New Roman" panose="02020603050405020304" pitchFamily="18" charset="0"/>
                        </a:rPr>
                        <a:t>Quartile</a:t>
                      </a:r>
                      <a:endParaRPr lang="en-IE" sz="2000" dirty="0">
                        <a:solidFill>
                          <a:schemeClr val="tx1"/>
                        </a:solidFill>
                      </a:endParaRPr>
                    </a:p>
                  </a:txBody>
                  <a:tcPr/>
                </a:tc>
                <a:tc>
                  <a:txBody>
                    <a:bodyPr/>
                    <a:lstStyle/>
                    <a:p>
                      <a:pPr marL="0" lvl="0" indent="-57150" algn="l">
                        <a:buNone/>
                      </a:pPr>
                      <a:r>
                        <a:rPr lang="en-GB" sz="2000" dirty="0">
                          <a:cs typeface="Times New Roman" panose="02020603050405020304" pitchFamily="18" charset="0"/>
                        </a:rPr>
                        <a:t>QUARTILE(array,quart)</a:t>
                      </a:r>
                      <a:endParaRPr lang="en-IE" sz="2000" dirty="0">
                        <a:cs typeface="Times New Roman" panose="02020603050405020304" pitchFamily="18" charset="0"/>
                      </a:endParaRPr>
                    </a:p>
                    <a:p>
                      <a:pPr marL="571500" lvl="0" indent="-342900" algn="l">
                        <a:buFont typeface="Arial" panose="020B0604020202020204" pitchFamily="34" charset="0"/>
                        <a:buChar char="•"/>
                      </a:pPr>
                      <a:r>
                        <a:rPr lang="en-GB" sz="1600" dirty="0"/>
                        <a:t>array = range of cells containing the data set </a:t>
                      </a:r>
                    </a:p>
                    <a:p>
                      <a:pPr marL="571500" lvl="0" indent="-342900" algn="l">
                        <a:buFont typeface="Arial" panose="020B0604020202020204" pitchFamily="34" charset="0"/>
                        <a:buChar char="•"/>
                      </a:pPr>
                      <a:r>
                        <a:rPr lang="en-GB" sz="1600" dirty="0"/>
                        <a:t>quart = the position of the required quartile to return (0: minimum, 1: first, 2: second, 3: third, 4: maximum).</a:t>
                      </a:r>
                      <a:endParaRPr lang="en-IE" sz="1600" dirty="0"/>
                    </a:p>
                  </a:txBody>
                  <a:tcPr/>
                </a:tc>
                <a:extLst>
                  <a:ext uri="{0D108BD9-81ED-4DB2-BD59-A6C34878D82A}">
                    <a16:rowId xmlns:a16="http://schemas.microsoft.com/office/drawing/2014/main" val="3389852949"/>
                  </a:ext>
                </a:extLst>
              </a:tr>
              <a:tr h="658173">
                <a:tc>
                  <a:txBody>
                    <a:bodyPr/>
                    <a:lstStyle/>
                    <a:p>
                      <a:pPr algn="ctr"/>
                      <a:r>
                        <a:rPr lang="en-IE" sz="2000" b="1" dirty="0">
                          <a:solidFill>
                            <a:schemeClr val="tx1"/>
                          </a:solidFill>
                        </a:rPr>
                        <a:t>Variance</a:t>
                      </a:r>
                    </a:p>
                  </a:txBody>
                  <a:tcPr/>
                </a:tc>
                <a:tc>
                  <a:txBody>
                    <a:bodyPr/>
                    <a:lstStyle/>
                    <a:p>
                      <a:r>
                        <a:rPr lang="en-GB" sz="2000" dirty="0">
                          <a:cs typeface="Times New Roman" panose="02020603050405020304" pitchFamily="18" charset="0"/>
                        </a:rPr>
                        <a:t>VAR.P(number1,[number2], ...)</a:t>
                      </a:r>
                    </a:p>
                  </a:txBody>
                  <a:tcPr/>
                </a:tc>
                <a:extLst>
                  <a:ext uri="{0D108BD9-81ED-4DB2-BD59-A6C34878D82A}">
                    <a16:rowId xmlns:a16="http://schemas.microsoft.com/office/drawing/2014/main" val="544642737"/>
                  </a:ext>
                </a:extLst>
              </a:tr>
              <a:tr h="658173">
                <a:tc>
                  <a:txBody>
                    <a:bodyPr/>
                    <a:lstStyle/>
                    <a:p>
                      <a:pPr algn="ctr"/>
                      <a:r>
                        <a:rPr lang="en-IE" sz="2000" b="1" dirty="0">
                          <a:solidFill>
                            <a:schemeClr val="tx1"/>
                          </a:solidFill>
                          <a:cs typeface="Times New Roman" panose="02020603050405020304" pitchFamily="18" charset="0"/>
                        </a:rPr>
                        <a:t>Range</a:t>
                      </a:r>
                      <a:endParaRPr lang="en-IE" sz="2000" dirty="0">
                        <a:solidFill>
                          <a:schemeClr val="tx1"/>
                        </a:solidFill>
                      </a:endParaRPr>
                    </a:p>
                  </a:txBody>
                  <a:tcPr/>
                </a:tc>
                <a:tc>
                  <a:txBody>
                    <a:bodyPr/>
                    <a:lstStyle/>
                    <a:p>
                      <a:pPr marL="0" lvl="0" indent="-57150">
                        <a:buNone/>
                      </a:pPr>
                      <a:r>
                        <a:rPr lang="en-IE" sz="2000" dirty="0">
                          <a:cs typeface="Times New Roman" panose="02020603050405020304" pitchFamily="18" charset="0"/>
                        </a:rPr>
                        <a:t>MAX(number1,[number2], ...)-MIN(number1, [number2], ...)</a:t>
                      </a:r>
                    </a:p>
                  </a:txBody>
                  <a:tcPr/>
                </a:tc>
                <a:extLst>
                  <a:ext uri="{0D108BD9-81ED-4DB2-BD59-A6C34878D82A}">
                    <a16:rowId xmlns:a16="http://schemas.microsoft.com/office/drawing/2014/main" val="3975363702"/>
                  </a:ext>
                </a:extLst>
              </a:tr>
            </a:tbl>
          </a:graphicData>
        </a:graphic>
      </p:graphicFrame>
      <p:pic>
        <p:nvPicPr>
          <p:cNvPr id="13" name="Picture 12">
            <a:extLst>
              <a:ext uri="{FF2B5EF4-FFF2-40B4-BE49-F238E27FC236}">
                <a16:creationId xmlns:a16="http://schemas.microsoft.com/office/drawing/2014/main" id="{69CC28B4-27B1-465C-A4A1-5DCBCE4498A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60000"/>
            <a:ext cx="590400" cy="590400"/>
          </a:xfrm>
          <a:prstGeom prst="rect">
            <a:avLst/>
          </a:prstGeom>
          <a:noFill/>
          <a:ln>
            <a:noFill/>
          </a:ln>
        </p:spPr>
      </p:pic>
    </p:spTree>
    <p:extLst>
      <p:ext uri="{BB962C8B-B14F-4D97-AF65-F5344CB8AC3E}">
        <p14:creationId xmlns:p14="http://schemas.microsoft.com/office/powerpoint/2010/main" val="31316771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C24D0790-ADA6-4BEA-AEB2-3C6518A75131}"/>
              </a:ext>
            </a:extLst>
          </p:cNvPr>
          <p:cNvSpPr txBox="1">
            <a:spLocks/>
          </p:cNvSpPr>
          <p:nvPr/>
        </p:nvSpPr>
        <p:spPr>
          <a:xfrm>
            <a:off x="864000" y="1188000"/>
            <a:ext cx="7973604" cy="545250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Task: Calculating the variation of a data set</a:t>
            </a:r>
            <a:r>
              <a:rPr lang="en-GB" sz="2000" b="1" dirty="0">
                <a:solidFill>
                  <a:srgbClr val="009FE9"/>
                </a:solidFill>
              </a:rPr>
              <a:t>.</a:t>
            </a:r>
            <a:endParaRPr lang="en-IE" sz="2000" b="1" dirty="0">
              <a:solidFill>
                <a:srgbClr val="009FE9"/>
              </a:solidFill>
            </a:endParaRPr>
          </a:p>
          <a:p>
            <a:pPr marL="0" indent="0">
              <a:buNone/>
            </a:pPr>
            <a:endParaRPr lang="en-IE" sz="2000" b="1" dirty="0"/>
          </a:p>
          <a:p>
            <a:pPr marL="0" lvl="0" indent="0" eaLnBrk="0" fontAlgn="base" hangingPunct="0">
              <a:spcBef>
                <a:spcPct val="0"/>
              </a:spcBef>
              <a:spcAft>
                <a:spcPct val="0"/>
              </a:spcAft>
              <a:buNone/>
            </a:pPr>
            <a:r>
              <a:rPr lang="en-IE" sz="2000" b="1" dirty="0">
                <a:ea typeface="Calibri" panose="020F0502020204030204" pitchFamily="34" charset="0"/>
                <a:cs typeface="Times New Roman" panose="02020603050405020304" pitchFamily="18" charset="0"/>
              </a:rPr>
              <a:t>Example</a:t>
            </a:r>
            <a:r>
              <a:rPr lang="en-IE" sz="2000" dirty="0">
                <a:ea typeface="Calibri" panose="020F0502020204030204" pitchFamily="34" charset="0"/>
                <a:cs typeface="Times New Roman" panose="02020603050405020304" pitchFamily="18" charset="0"/>
              </a:rPr>
              <a:t>: Calculate the range, variance and quartiles of a data set in Excel.</a:t>
            </a:r>
          </a:p>
          <a:p>
            <a:pPr marL="0" lvl="0" indent="0" eaLnBrk="0" fontAlgn="base" hangingPunct="0">
              <a:spcBef>
                <a:spcPct val="0"/>
              </a:spcBef>
              <a:spcAft>
                <a:spcPct val="0"/>
              </a:spcAft>
              <a:buNone/>
            </a:pPr>
            <a:endParaRPr lang="en-IE" sz="2000" dirty="0">
              <a:ea typeface="Calibri" panose="020F0502020204030204" pitchFamily="34" charset="0"/>
              <a:cs typeface="Times New Roman" panose="02020603050405020304" pitchFamily="18" charset="0"/>
            </a:endParaRPr>
          </a:p>
          <a:p>
            <a:pPr marL="0" lvl="0" indent="0" eaLnBrk="0" fontAlgn="base" hangingPunct="0">
              <a:spcBef>
                <a:spcPct val="0"/>
              </a:spcBef>
              <a:spcAft>
                <a:spcPct val="0"/>
              </a:spcAft>
              <a:buNone/>
            </a:pPr>
            <a:r>
              <a:rPr lang="en-IE" sz="2000" b="1" dirty="0">
                <a:ea typeface="Calibri" panose="020F0502020204030204" pitchFamily="34" charset="0"/>
                <a:cs typeface="Times New Roman" panose="02020603050405020304" pitchFamily="18" charset="0"/>
              </a:rPr>
              <a:t>Steps</a:t>
            </a:r>
            <a:r>
              <a:rPr lang="en-IE" sz="2000" dirty="0">
                <a:ea typeface="Calibri" panose="020F0502020204030204" pitchFamily="34" charset="0"/>
                <a:cs typeface="Times New Roman" panose="02020603050405020304" pitchFamily="18" charset="0"/>
              </a:rPr>
              <a:t>:</a:t>
            </a:r>
          </a:p>
          <a:p>
            <a:pPr lvl="0">
              <a:buFont typeface="+mj-lt"/>
              <a:buAutoNum type="arabicPeriod"/>
            </a:pPr>
            <a:r>
              <a:rPr lang="en-SG" sz="2000" dirty="0"/>
              <a:t>Open the </a:t>
            </a:r>
            <a:r>
              <a:rPr lang="en-SG" sz="2000" b="1" dirty="0"/>
              <a:t>Orders2.xlsx</a:t>
            </a:r>
            <a:r>
              <a:rPr lang="en-SG" sz="2000" dirty="0"/>
              <a:t> workbook.</a:t>
            </a:r>
            <a:endParaRPr lang="en-GB" sz="2000" dirty="0"/>
          </a:p>
          <a:p>
            <a:pPr>
              <a:buFont typeface="+mj-lt"/>
              <a:buAutoNum type="arabicPeriod"/>
            </a:pPr>
            <a:r>
              <a:rPr lang="en-SG" sz="2000" dirty="0"/>
              <a:t>In cell </a:t>
            </a:r>
            <a:r>
              <a:rPr lang="en-SG" sz="2000" b="1" dirty="0"/>
              <a:t>G4</a:t>
            </a:r>
            <a:r>
              <a:rPr lang="en-SG" sz="2000" dirty="0"/>
              <a:t> type </a:t>
            </a:r>
            <a:r>
              <a:rPr lang="en-SG" sz="2000" b="1" dirty="0"/>
              <a:t>=MAX(C2:C16)-MIN(C2:C16)</a:t>
            </a:r>
            <a:r>
              <a:rPr lang="en-SG" sz="2000" dirty="0"/>
              <a:t> to calculate the range. </a:t>
            </a:r>
            <a:endParaRPr lang="en-GB" sz="2000" dirty="0"/>
          </a:p>
          <a:p>
            <a:pPr lvl="0">
              <a:buFont typeface="+mj-lt"/>
              <a:buAutoNum type="arabicPeriod"/>
            </a:pPr>
            <a:r>
              <a:rPr lang="en-SG" sz="2000" dirty="0"/>
              <a:t>In cell </a:t>
            </a:r>
            <a:r>
              <a:rPr lang="en-SG" sz="2000" b="1" dirty="0"/>
              <a:t>G7</a:t>
            </a:r>
            <a:r>
              <a:rPr lang="en-SG" sz="2000" dirty="0"/>
              <a:t> type </a:t>
            </a:r>
            <a:r>
              <a:rPr lang="en-SG" sz="2000" b="1" dirty="0"/>
              <a:t>=VAR.P(C2:C16)</a:t>
            </a:r>
            <a:r>
              <a:rPr lang="en-SG" sz="2000" dirty="0"/>
              <a:t> to calculate the variance.</a:t>
            </a:r>
            <a:endParaRPr lang="en-GB" sz="2000" dirty="0"/>
          </a:p>
          <a:p>
            <a:pPr lvl="0">
              <a:buFont typeface="+mj-lt"/>
              <a:buAutoNum type="arabicPeriod"/>
            </a:pPr>
            <a:r>
              <a:rPr lang="en-SG" sz="2000" dirty="0"/>
              <a:t>In cell </a:t>
            </a:r>
            <a:r>
              <a:rPr lang="en-SG" sz="2000" b="1" dirty="0"/>
              <a:t>G9</a:t>
            </a:r>
            <a:r>
              <a:rPr lang="en-SG" sz="2000" dirty="0"/>
              <a:t> type </a:t>
            </a:r>
            <a:r>
              <a:rPr lang="en-SG" sz="2000" b="1" dirty="0"/>
              <a:t>=QUARTILE(C2:C16,1)</a:t>
            </a:r>
            <a:r>
              <a:rPr lang="en-SG" sz="2000" dirty="0"/>
              <a:t> to calculate the first quartile value.</a:t>
            </a:r>
            <a:endParaRPr lang="en-GB" sz="2000" dirty="0"/>
          </a:p>
          <a:p>
            <a:pPr lvl="0">
              <a:buFont typeface="+mj-lt"/>
              <a:buAutoNum type="arabicPeriod"/>
            </a:pPr>
            <a:r>
              <a:rPr lang="en-SG" sz="2000" dirty="0"/>
              <a:t>In cell </a:t>
            </a:r>
            <a:r>
              <a:rPr lang="en-SG" sz="2000" b="1" dirty="0"/>
              <a:t>G10</a:t>
            </a:r>
            <a:r>
              <a:rPr lang="en-SG" sz="2000" dirty="0"/>
              <a:t> type </a:t>
            </a:r>
            <a:r>
              <a:rPr lang="en-SG" sz="2000" b="1" dirty="0"/>
              <a:t>=QUARTILE(C2:C16,2)</a:t>
            </a:r>
            <a:r>
              <a:rPr lang="en-SG" sz="2000" dirty="0"/>
              <a:t> to calculate the second quartile value.</a:t>
            </a:r>
            <a:endParaRPr lang="en-GB" sz="2000" dirty="0"/>
          </a:p>
          <a:p>
            <a:pPr lvl="0">
              <a:buFont typeface="+mj-lt"/>
              <a:buAutoNum type="arabicPeriod"/>
            </a:pPr>
            <a:r>
              <a:rPr lang="en-SG" sz="2000" dirty="0"/>
              <a:t>In cell </a:t>
            </a:r>
            <a:r>
              <a:rPr lang="en-SG" sz="2000" b="1" dirty="0"/>
              <a:t>G11</a:t>
            </a:r>
            <a:r>
              <a:rPr lang="en-SG" sz="2000" dirty="0"/>
              <a:t> type </a:t>
            </a:r>
            <a:r>
              <a:rPr lang="en-SG" sz="2000" b="1" dirty="0"/>
              <a:t>=QUARTILE(C2:C16,3)</a:t>
            </a:r>
            <a:r>
              <a:rPr lang="en-SG" sz="2000" dirty="0"/>
              <a:t> to calculate the third quartile value. </a:t>
            </a:r>
          </a:p>
          <a:p>
            <a:pPr marL="0" lvl="0" indent="0">
              <a:buNone/>
            </a:pPr>
            <a:r>
              <a:rPr lang="en-SG" sz="2000" i="1" dirty="0"/>
              <a:t>In Excel, you do not have to sort the data range for quartile calculations</a:t>
            </a:r>
            <a:r>
              <a:rPr lang="en-SG" sz="2000" dirty="0"/>
              <a:t> </a:t>
            </a:r>
            <a:endParaRPr lang="en-GB" sz="2000" dirty="0"/>
          </a:p>
          <a:p>
            <a:pPr>
              <a:buFont typeface="+mj-lt"/>
              <a:buAutoNum type="arabicPeriod"/>
            </a:pPr>
            <a:endParaRPr lang="en-IE" sz="2000" dirty="0"/>
          </a:p>
        </p:txBody>
      </p:sp>
      <p:sp>
        <p:nvSpPr>
          <p:cNvPr id="14" name="Title 1">
            <a:extLst>
              <a:ext uri="{FF2B5EF4-FFF2-40B4-BE49-F238E27FC236}">
                <a16:creationId xmlns:a16="http://schemas.microsoft.com/office/drawing/2014/main" id="{02336DDA-B383-4878-A4E3-72016C4E21CF}"/>
              </a:ext>
            </a:extLst>
          </p:cNvPr>
          <p:cNvSpPr>
            <a:spLocks noGrp="1"/>
          </p:cNvSpPr>
          <p:nvPr>
            <p:ph type="title"/>
          </p:nvPr>
        </p:nvSpPr>
        <p:spPr>
          <a:xfrm>
            <a:off x="0" y="0"/>
            <a:ext cx="9108504" cy="1143000"/>
          </a:xfrm>
        </p:spPr>
        <p:txBody>
          <a:bodyPr/>
          <a:lstStyle/>
          <a:p>
            <a:r>
              <a:rPr lang="en-IE" dirty="0"/>
              <a:t> 2 – Statistical Analysis</a:t>
            </a:r>
          </a:p>
        </p:txBody>
      </p:sp>
      <p:sp>
        <p:nvSpPr>
          <p:cNvPr id="3" name="Footer Placeholder 2">
            <a:extLst>
              <a:ext uri="{FF2B5EF4-FFF2-40B4-BE49-F238E27FC236}">
                <a16:creationId xmlns:a16="http://schemas.microsoft.com/office/drawing/2014/main" id="{54860095-F553-4833-99A7-A13DFEFC6805}"/>
              </a:ext>
            </a:extLst>
          </p:cNvPr>
          <p:cNvSpPr>
            <a:spLocks noGrp="1"/>
          </p:cNvSpPr>
          <p:nvPr>
            <p:ph type="ftr" sz="quarter" idx="11"/>
          </p:nvPr>
        </p:nvSpPr>
        <p:spPr/>
        <p:txBody>
          <a:bodyPr/>
          <a:lstStyle/>
          <a:p>
            <a:r>
              <a:rPr lang="en-IE" dirty="0"/>
              <a:t>Data Analytics - Foundation 1.0</a:t>
            </a:r>
          </a:p>
          <a:p>
            <a:endParaRPr lang="en-IE" dirty="0"/>
          </a:p>
        </p:txBody>
      </p:sp>
      <p:pic>
        <p:nvPicPr>
          <p:cNvPr id="7" name="Content Placeholder 12">
            <a:extLst>
              <a:ext uri="{FF2B5EF4-FFF2-40B4-BE49-F238E27FC236}">
                <a16:creationId xmlns:a16="http://schemas.microsoft.com/office/drawing/2014/main" id="{22FFF818-18F5-4FC0-BC0E-1619C55B3116}"/>
              </a:ext>
            </a:extLst>
          </p:cNvPr>
          <p:cNvPicPr>
            <a:picLocks noChangeAspect="1"/>
          </p:cNvPicPr>
          <p:nvPr/>
        </p:nvPicPr>
        <p:blipFill>
          <a:blip r:embed="rId3"/>
          <a:stretch>
            <a:fillRect/>
          </a:stretch>
        </p:blipFill>
        <p:spPr>
          <a:xfrm>
            <a:off x="252248" y="1260000"/>
            <a:ext cx="588830" cy="588830"/>
          </a:xfrm>
          <a:prstGeom prst="rect">
            <a:avLst/>
          </a:prstGeom>
        </p:spPr>
      </p:pic>
      <p:grpSp>
        <p:nvGrpSpPr>
          <p:cNvPr id="8" name="Group 7">
            <a:extLst>
              <a:ext uri="{FF2B5EF4-FFF2-40B4-BE49-F238E27FC236}">
                <a16:creationId xmlns:a16="http://schemas.microsoft.com/office/drawing/2014/main" id="{9B247EB8-074F-4202-A4B4-523FB5441D3A}"/>
              </a:ext>
            </a:extLst>
          </p:cNvPr>
          <p:cNvGrpSpPr/>
          <p:nvPr/>
        </p:nvGrpSpPr>
        <p:grpSpPr>
          <a:xfrm>
            <a:off x="0" y="5836272"/>
            <a:ext cx="936000" cy="936000"/>
            <a:chOff x="215616" y="5877272"/>
            <a:chExt cx="936000" cy="936000"/>
          </a:xfrm>
        </p:grpSpPr>
        <p:pic>
          <p:nvPicPr>
            <p:cNvPr id="9" name="Graphic 8" descr="Laptop">
              <a:extLst>
                <a:ext uri="{FF2B5EF4-FFF2-40B4-BE49-F238E27FC236}">
                  <a16:creationId xmlns:a16="http://schemas.microsoft.com/office/drawing/2014/main" id="{D388FD5D-CDC2-4AD5-BE9B-B4D1B4EDFC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5616" y="5877272"/>
              <a:ext cx="936000" cy="936000"/>
            </a:xfrm>
            <a:prstGeom prst="rect">
              <a:avLst/>
            </a:prstGeom>
          </p:spPr>
        </p:pic>
        <p:pic>
          <p:nvPicPr>
            <p:cNvPr id="10" name="Graphic 9" descr="Information">
              <a:extLst>
                <a:ext uri="{FF2B5EF4-FFF2-40B4-BE49-F238E27FC236}">
                  <a16:creationId xmlns:a16="http://schemas.microsoft.com/office/drawing/2014/main" id="{45F71FF7-B121-4692-B677-206E4337A64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3088" y="6106588"/>
              <a:ext cx="360000" cy="360000"/>
            </a:xfrm>
            <a:prstGeom prst="rect">
              <a:avLst/>
            </a:prstGeom>
          </p:spPr>
        </p:pic>
      </p:grpSp>
    </p:spTree>
    <p:extLst>
      <p:ext uri="{BB962C8B-B14F-4D97-AF65-F5344CB8AC3E}">
        <p14:creationId xmlns:p14="http://schemas.microsoft.com/office/powerpoint/2010/main" val="34851954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C24D0790-ADA6-4BEA-AEB2-3C6518A75131}"/>
              </a:ext>
            </a:extLst>
          </p:cNvPr>
          <p:cNvSpPr txBox="1">
            <a:spLocks/>
          </p:cNvSpPr>
          <p:nvPr/>
        </p:nvSpPr>
        <p:spPr>
          <a:xfrm>
            <a:off x="864000" y="1188000"/>
            <a:ext cx="7973604"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Task: Calculating the variation of a data set</a:t>
            </a:r>
            <a:r>
              <a:rPr lang="en-GB" sz="2000" b="1" dirty="0">
                <a:solidFill>
                  <a:srgbClr val="009FE9"/>
                </a:solidFill>
              </a:rPr>
              <a:t>.</a:t>
            </a:r>
            <a:endParaRPr lang="en-IE" sz="2000" b="1" dirty="0">
              <a:solidFill>
                <a:srgbClr val="009FE9"/>
              </a:solidFill>
            </a:endParaRPr>
          </a:p>
          <a:p>
            <a:pPr marL="0" indent="0">
              <a:buNone/>
            </a:pPr>
            <a:endParaRPr lang="en-IE" sz="2000" b="1" dirty="0"/>
          </a:p>
          <a:p>
            <a:pPr marL="0" lvl="0" indent="0" eaLnBrk="0" fontAlgn="base" hangingPunct="0">
              <a:spcBef>
                <a:spcPct val="0"/>
              </a:spcBef>
              <a:spcAft>
                <a:spcPct val="0"/>
              </a:spcAft>
              <a:buNone/>
            </a:pPr>
            <a:r>
              <a:rPr lang="en-IE" sz="2000" b="1" dirty="0">
                <a:ea typeface="Calibri" panose="020F0502020204030204" pitchFamily="34" charset="0"/>
                <a:cs typeface="Times New Roman" panose="02020603050405020304" pitchFamily="18" charset="0"/>
              </a:rPr>
              <a:t>Example</a:t>
            </a:r>
            <a:r>
              <a:rPr lang="en-IE" sz="2000" dirty="0">
                <a:ea typeface="Calibri" panose="020F0502020204030204" pitchFamily="34" charset="0"/>
                <a:cs typeface="Times New Roman" panose="02020603050405020304" pitchFamily="18" charset="0"/>
              </a:rPr>
              <a:t>: Calculate the range, variance and quartiles of a data set in Excel.</a:t>
            </a:r>
          </a:p>
          <a:p>
            <a:pPr marL="0" lvl="0" indent="0" eaLnBrk="0" fontAlgn="base" hangingPunct="0">
              <a:spcBef>
                <a:spcPct val="0"/>
              </a:spcBef>
              <a:spcAft>
                <a:spcPct val="0"/>
              </a:spcAft>
              <a:buNone/>
            </a:pPr>
            <a:endParaRPr lang="en-IE" sz="2000" dirty="0">
              <a:ea typeface="Calibri" panose="020F0502020204030204" pitchFamily="34" charset="0"/>
              <a:cs typeface="Times New Roman" panose="02020603050405020304" pitchFamily="18" charset="0"/>
            </a:endParaRPr>
          </a:p>
          <a:p>
            <a:pPr marL="0" indent="0" eaLnBrk="0" fontAlgn="base" hangingPunct="0">
              <a:spcBef>
                <a:spcPct val="0"/>
              </a:spcBef>
              <a:spcAft>
                <a:spcPct val="0"/>
              </a:spcAft>
              <a:buNone/>
            </a:pPr>
            <a:r>
              <a:rPr lang="en-IE" sz="2000" b="1" dirty="0">
                <a:ea typeface="Calibri" panose="020F0502020204030204" pitchFamily="34" charset="0"/>
                <a:cs typeface="Times New Roman" panose="02020603050405020304" pitchFamily="18" charset="0"/>
              </a:rPr>
              <a:t>Result</a:t>
            </a:r>
            <a:r>
              <a:rPr lang="en-IE" sz="2000" dirty="0">
                <a:ea typeface="Calibri" panose="020F0502020204030204" pitchFamily="34" charset="0"/>
                <a:cs typeface="Times New Roman" panose="02020603050405020304" pitchFamily="18" charset="0"/>
              </a:rPr>
              <a:t>:</a:t>
            </a:r>
            <a:r>
              <a:rPr lang="en-SG" sz="2000" dirty="0"/>
              <a:t>The range, variance and quartile values of the data set are displayed in the respective cells. </a:t>
            </a:r>
            <a:endParaRPr lang="en-GB" sz="2000" dirty="0"/>
          </a:p>
          <a:p>
            <a:pPr marL="0" lvl="0" indent="0" eaLnBrk="0" fontAlgn="base" hangingPunct="0">
              <a:spcBef>
                <a:spcPct val="0"/>
              </a:spcBef>
              <a:spcAft>
                <a:spcPct val="0"/>
              </a:spcAft>
              <a:buNone/>
            </a:pPr>
            <a:endParaRPr lang="en-IE" sz="2000" dirty="0">
              <a:ea typeface="Calibri" panose="020F0502020204030204" pitchFamily="34" charset="0"/>
              <a:cs typeface="Times New Roman" panose="02020603050405020304" pitchFamily="18" charset="0"/>
            </a:endParaRPr>
          </a:p>
          <a:p>
            <a:pPr>
              <a:buFont typeface="+mj-lt"/>
              <a:buAutoNum type="arabicPeriod"/>
            </a:pPr>
            <a:endParaRPr lang="en-IE" sz="2000" dirty="0"/>
          </a:p>
        </p:txBody>
      </p:sp>
      <p:sp>
        <p:nvSpPr>
          <p:cNvPr id="14" name="Title 1">
            <a:extLst>
              <a:ext uri="{FF2B5EF4-FFF2-40B4-BE49-F238E27FC236}">
                <a16:creationId xmlns:a16="http://schemas.microsoft.com/office/drawing/2014/main" id="{02336DDA-B383-4878-A4E3-72016C4E21CF}"/>
              </a:ext>
            </a:extLst>
          </p:cNvPr>
          <p:cNvSpPr>
            <a:spLocks noGrp="1"/>
          </p:cNvSpPr>
          <p:nvPr>
            <p:ph type="title"/>
          </p:nvPr>
        </p:nvSpPr>
        <p:spPr>
          <a:xfrm>
            <a:off x="0" y="0"/>
            <a:ext cx="9108504" cy="1143000"/>
          </a:xfrm>
        </p:spPr>
        <p:txBody>
          <a:bodyPr/>
          <a:lstStyle/>
          <a:p>
            <a:r>
              <a:rPr lang="en-IE" dirty="0"/>
              <a:t> 2 – Statistical Analysis</a:t>
            </a:r>
          </a:p>
        </p:txBody>
      </p:sp>
      <p:sp>
        <p:nvSpPr>
          <p:cNvPr id="3" name="Footer Placeholder 2">
            <a:extLst>
              <a:ext uri="{FF2B5EF4-FFF2-40B4-BE49-F238E27FC236}">
                <a16:creationId xmlns:a16="http://schemas.microsoft.com/office/drawing/2014/main" id="{54860095-F553-4833-99A7-A13DFEFC6805}"/>
              </a:ext>
            </a:extLst>
          </p:cNvPr>
          <p:cNvSpPr>
            <a:spLocks noGrp="1"/>
          </p:cNvSpPr>
          <p:nvPr>
            <p:ph type="ftr" sz="quarter" idx="11"/>
          </p:nvPr>
        </p:nvSpPr>
        <p:spPr/>
        <p:txBody>
          <a:bodyPr/>
          <a:lstStyle/>
          <a:p>
            <a:r>
              <a:rPr lang="en-IE" dirty="0"/>
              <a:t>Data Analytics - Foundation 1.0</a:t>
            </a:r>
          </a:p>
          <a:p>
            <a:endParaRPr lang="en-IE" dirty="0"/>
          </a:p>
        </p:txBody>
      </p:sp>
      <p:pic>
        <p:nvPicPr>
          <p:cNvPr id="7" name="Content Placeholder 12">
            <a:extLst>
              <a:ext uri="{FF2B5EF4-FFF2-40B4-BE49-F238E27FC236}">
                <a16:creationId xmlns:a16="http://schemas.microsoft.com/office/drawing/2014/main" id="{22FFF818-18F5-4FC0-BC0E-1619C55B3116}"/>
              </a:ext>
            </a:extLst>
          </p:cNvPr>
          <p:cNvPicPr>
            <a:picLocks noChangeAspect="1"/>
          </p:cNvPicPr>
          <p:nvPr/>
        </p:nvPicPr>
        <p:blipFill>
          <a:blip r:embed="rId3"/>
          <a:stretch>
            <a:fillRect/>
          </a:stretch>
        </p:blipFill>
        <p:spPr>
          <a:xfrm>
            <a:off x="252248" y="1260000"/>
            <a:ext cx="588830" cy="588830"/>
          </a:xfrm>
          <a:prstGeom prst="rect">
            <a:avLst/>
          </a:prstGeom>
        </p:spPr>
      </p:pic>
      <p:pic>
        <p:nvPicPr>
          <p:cNvPr id="11" name="Picture 10">
            <a:extLst>
              <a:ext uri="{FF2B5EF4-FFF2-40B4-BE49-F238E27FC236}">
                <a16:creationId xmlns:a16="http://schemas.microsoft.com/office/drawing/2014/main" id="{C2A4176F-3506-4A16-9221-8B56317B9B1C}"/>
              </a:ext>
            </a:extLst>
          </p:cNvPr>
          <p:cNvPicPr/>
          <p:nvPr/>
        </p:nvPicPr>
        <p:blipFill rotWithShape="1">
          <a:blip r:embed="rId4">
            <a:extLst>
              <a:ext uri="{28A0092B-C50C-407E-A947-70E740481C1C}">
                <a14:useLocalDpi xmlns:a14="http://schemas.microsoft.com/office/drawing/2010/main" val="0"/>
              </a:ext>
            </a:extLst>
          </a:blip>
          <a:srcRect l="1136" r="-1" b="7755"/>
          <a:stretch/>
        </p:blipFill>
        <p:spPr bwMode="auto">
          <a:xfrm>
            <a:off x="3373388" y="3429000"/>
            <a:ext cx="2782788" cy="3109912"/>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279894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000" y="1152000"/>
            <a:ext cx="8496944" cy="4565103"/>
          </a:xfrm>
        </p:spPr>
        <p:txBody>
          <a:bodyPr>
            <a:noAutofit/>
          </a:bodyPr>
          <a:lstStyle/>
          <a:p>
            <a:pPr marL="0" indent="0">
              <a:buNone/>
            </a:pPr>
            <a:r>
              <a:rPr lang="en-US" sz="3200" b="1" dirty="0">
                <a:solidFill>
                  <a:srgbClr val="009FE9"/>
                </a:solidFill>
              </a:rPr>
              <a:t>Learning Objectives Review</a:t>
            </a:r>
          </a:p>
          <a:p>
            <a:pPr marL="0" indent="0">
              <a:buNone/>
            </a:pPr>
            <a:endParaRPr lang="en-US" sz="2400" dirty="0"/>
          </a:p>
          <a:p>
            <a:pPr marL="0" indent="0">
              <a:buNone/>
            </a:pPr>
            <a:r>
              <a:rPr lang="en-US" sz="2400" dirty="0"/>
              <a:t>You should now be able to:</a:t>
            </a:r>
          </a:p>
          <a:p>
            <a:pPr marL="0" indent="0">
              <a:buNone/>
            </a:pPr>
            <a:endParaRPr lang="en-IE" sz="2400" dirty="0"/>
          </a:p>
          <a:p>
            <a:pPr>
              <a:buFont typeface="Wingdings" panose="05000000000000000000" pitchFamily="2" charset="2"/>
              <a:buChar char="ü"/>
            </a:pPr>
            <a:r>
              <a:rPr lang="en-IE" sz="2400" dirty="0"/>
              <a:t>Describe measures of central tendency of a data set</a:t>
            </a:r>
          </a:p>
          <a:p>
            <a:pPr>
              <a:buFont typeface="Wingdings" panose="05000000000000000000" pitchFamily="2" charset="2"/>
              <a:buChar char="ü"/>
            </a:pPr>
            <a:r>
              <a:rPr lang="en-IE" sz="2400" dirty="0"/>
              <a:t>Calculate central tendency values of a data set</a:t>
            </a:r>
          </a:p>
          <a:p>
            <a:pPr>
              <a:buFont typeface="Wingdings" panose="05000000000000000000" pitchFamily="2" charset="2"/>
              <a:buChar char="ü"/>
            </a:pPr>
            <a:r>
              <a:rPr lang="en-IE" sz="2400" dirty="0"/>
              <a:t>Describe some measures of variation of a data set</a:t>
            </a:r>
          </a:p>
          <a:p>
            <a:pPr>
              <a:buFont typeface="Wingdings" panose="05000000000000000000" pitchFamily="2" charset="2"/>
              <a:buChar char="ü"/>
            </a:pPr>
            <a:r>
              <a:rPr lang="en-IE" sz="2400" dirty="0"/>
              <a:t>Calculate the variation of a data set</a:t>
            </a:r>
          </a:p>
        </p:txBody>
      </p:sp>
      <p:grpSp>
        <p:nvGrpSpPr>
          <p:cNvPr id="7" name="Group 6">
            <a:extLst>
              <a:ext uri="{FF2B5EF4-FFF2-40B4-BE49-F238E27FC236}">
                <a16:creationId xmlns:a16="http://schemas.microsoft.com/office/drawing/2014/main" id="{C411A4D5-9410-4CF7-914C-CDBC339E7644}"/>
              </a:ext>
            </a:extLst>
          </p:cNvPr>
          <p:cNvGrpSpPr/>
          <p:nvPr/>
        </p:nvGrpSpPr>
        <p:grpSpPr>
          <a:xfrm>
            <a:off x="180000" y="1188000"/>
            <a:ext cx="864096" cy="925850"/>
            <a:chOff x="6588224" y="1090993"/>
            <a:chExt cx="2036172" cy="2036172"/>
          </a:xfrm>
        </p:grpSpPr>
        <p:pic>
          <p:nvPicPr>
            <p:cNvPr id="8" name="Graphic 7" descr="Clipboard">
              <a:extLst>
                <a:ext uri="{FF2B5EF4-FFF2-40B4-BE49-F238E27FC236}">
                  <a16:creationId xmlns:a16="http://schemas.microsoft.com/office/drawing/2014/main" id="{7AE6D49A-F0FB-43FF-BC8F-5E6DB449BE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88224" y="1090993"/>
              <a:ext cx="2036172" cy="2036172"/>
            </a:xfrm>
            <a:prstGeom prst="rect">
              <a:avLst/>
            </a:prstGeom>
          </p:spPr>
        </p:pic>
        <p:pic>
          <p:nvPicPr>
            <p:cNvPr id="9" name="Graphic 8" descr="Checklist">
              <a:extLst>
                <a:ext uri="{FF2B5EF4-FFF2-40B4-BE49-F238E27FC236}">
                  <a16:creationId xmlns:a16="http://schemas.microsoft.com/office/drawing/2014/main" id="{9A71FEFF-4E41-4C42-948D-40A35CB333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32240" y="1311950"/>
              <a:ext cx="1772099" cy="1772099"/>
            </a:xfrm>
            <a:prstGeom prst="rect">
              <a:avLst/>
            </a:prstGeom>
          </p:spPr>
        </p:pic>
      </p:grpSp>
      <p:sp>
        <p:nvSpPr>
          <p:cNvPr id="5" name="Footer Placeholder 4">
            <a:extLst>
              <a:ext uri="{FF2B5EF4-FFF2-40B4-BE49-F238E27FC236}">
                <a16:creationId xmlns:a16="http://schemas.microsoft.com/office/drawing/2014/main" id="{825ACC99-61FD-4173-A30F-320B64FDD8A7}"/>
              </a:ext>
            </a:extLst>
          </p:cNvPr>
          <p:cNvSpPr>
            <a:spLocks noGrp="1"/>
          </p:cNvSpPr>
          <p:nvPr>
            <p:ph type="ftr" sz="quarter" idx="11"/>
          </p:nvPr>
        </p:nvSpPr>
        <p:spPr/>
        <p:txBody>
          <a:bodyPr/>
          <a:lstStyle/>
          <a:p>
            <a:r>
              <a:rPr lang="en-IE" dirty="0"/>
              <a:t>Data Analytics - Foundation 1.0</a:t>
            </a:r>
          </a:p>
          <a:p>
            <a:endParaRPr lang="en-IE" dirty="0"/>
          </a:p>
        </p:txBody>
      </p:sp>
      <p:sp>
        <p:nvSpPr>
          <p:cNvPr id="10" name="Title 1">
            <a:extLst>
              <a:ext uri="{FF2B5EF4-FFF2-40B4-BE49-F238E27FC236}">
                <a16:creationId xmlns:a16="http://schemas.microsoft.com/office/drawing/2014/main" id="{2FFB1EB6-F7DE-4385-AAC0-E94D6652B18D}"/>
              </a:ext>
            </a:extLst>
          </p:cNvPr>
          <p:cNvSpPr>
            <a:spLocks noGrp="1"/>
          </p:cNvSpPr>
          <p:nvPr>
            <p:ph type="title"/>
          </p:nvPr>
        </p:nvSpPr>
        <p:spPr>
          <a:xfrm>
            <a:off x="0" y="0"/>
            <a:ext cx="9108504" cy="1143000"/>
          </a:xfrm>
        </p:spPr>
        <p:txBody>
          <a:bodyPr/>
          <a:lstStyle/>
          <a:p>
            <a:r>
              <a:rPr lang="en-IE" dirty="0"/>
              <a:t> 2 – Statistical Analysis</a:t>
            </a:r>
          </a:p>
        </p:txBody>
      </p:sp>
    </p:spTree>
    <p:extLst>
      <p:ext uri="{BB962C8B-B14F-4D97-AF65-F5344CB8AC3E}">
        <p14:creationId xmlns:p14="http://schemas.microsoft.com/office/powerpoint/2010/main" val="33611186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6534" y="1679317"/>
            <a:ext cx="5544616" cy="3477875"/>
          </a:xfrm>
          <a:prstGeom prst="rect">
            <a:avLst/>
          </a:prstGeom>
          <a:noFill/>
        </p:spPr>
        <p:txBody>
          <a:bodyPr wrap="square" lIns="91440" tIns="45720" rIns="91440" bIns="45720">
            <a:spAutoFit/>
          </a:bodyPr>
          <a:lstStyle/>
          <a:p>
            <a:pPr algn="ctr"/>
            <a:r>
              <a:rPr lang="en-US" sz="9600" dirty="0">
                <a:solidFill>
                  <a:srgbClr val="009FE9"/>
                </a:solidFill>
              </a:rPr>
              <a:t>Review Exercise</a:t>
            </a:r>
          </a:p>
          <a:p>
            <a:pPr algn="ctr"/>
            <a:endParaRPr lang="en-US" sz="2800" b="1" dirty="0">
              <a:ln w="9525">
                <a:solidFill>
                  <a:schemeClr val="bg1"/>
                </a:solidFill>
                <a:prstDash val="solid"/>
              </a:ln>
            </a:endParaRPr>
          </a:p>
        </p:txBody>
      </p:sp>
      <p:grpSp>
        <p:nvGrpSpPr>
          <p:cNvPr id="27" name="Group 26">
            <a:extLst>
              <a:ext uri="{FF2B5EF4-FFF2-40B4-BE49-F238E27FC236}">
                <a16:creationId xmlns:a16="http://schemas.microsoft.com/office/drawing/2014/main" id="{D9486C3E-8D2C-4AD5-97D0-500BE5E99090}"/>
              </a:ext>
            </a:extLst>
          </p:cNvPr>
          <p:cNvGrpSpPr/>
          <p:nvPr/>
        </p:nvGrpSpPr>
        <p:grpSpPr>
          <a:xfrm>
            <a:off x="206901" y="923829"/>
            <a:ext cx="1607996" cy="1793615"/>
            <a:chOff x="3275856" y="617676"/>
            <a:chExt cx="2088232" cy="1828628"/>
          </a:xfrm>
        </p:grpSpPr>
        <p:pic>
          <p:nvPicPr>
            <p:cNvPr id="23" name="Graphic 22" descr="Laptop">
              <a:extLst>
                <a:ext uri="{FF2B5EF4-FFF2-40B4-BE49-F238E27FC236}">
                  <a16:creationId xmlns:a16="http://schemas.microsoft.com/office/drawing/2014/main" id="{0487DA86-3297-456A-8DFB-71EFA42D83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75856" y="617676"/>
              <a:ext cx="2088232" cy="1828628"/>
            </a:xfrm>
            <a:prstGeom prst="rect">
              <a:avLst/>
            </a:prstGeom>
          </p:spPr>
        </p:pic>
        <p:pic>
          <p:nvPicPr>
            <p:cNvPr id="25" name="Graphic 24" descr="Blackboard">
              <a:extLst>
                <a:ext uri="{FF2B5EF4-FFF2-40B4-BE49-F238E27FC236}">
                  <a16:creationId xmlns:a16="http://schemas.microsoft.com/office/drawing/2014/main" id="{F397D74A-D662-4C5F-82DB-93E924B663D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36458" y="692696"/>
              <a:ext cx="1539598" cy="1466649"/>
            </a:xfrm>
            <a:prstGeom prst="rect">
              <a:avLst/>
            </a:prstGeom>
          </p:spPr>
        </p:pic>
      </p:grpSp>
      <p:sp>
        <p:nvSpPr>
          <p:cNvPr id="8" name="Title 1">
            <a:extLst>
              <a:ext uri="{FF2B5EF4-FFF2-40B4-BE49-F238E27FC236}">
                <a16:creationId xmlns:a16="http://schemas.microsoft.com/office/drawing/2014/main" id="{D77DE5C1-A253-4C4D-9D36-8B27366CE402}"/>
              </a:ext>
            </a:extLst>
          </p:cNvPr>
          <p:cNvSpPr>
            <a:spLocks noGrp="1"/>
          </p:cNvSpPr>
          <p:nvPr>
            <p:ph type="title"/>
          </p:nvPr>
        </p:nvSpPr>
        <p:spPr>
          <a:xfrm>
            <a:off x="0" y="0"/>
            <a:ext cx="9396536" cy="1143000"/>
          </a:xfrm>
        </p:spPr>
        <p:txBody>
          <a:bodyPr/>
          <a:lstStyle/>
          <a:p>
            <a:r>
              <a:rPr lang="en-IE" dirty="0"/>
              <a:t> 2 – Statistical Analysis</a:t>
            </a:r>
          </a:p>
        </p:txBody>
      </p:sp>
      <p:sp>
        <p:nvSpPr>
          <p:cNvPr id="3" name="Footer Placeholder 2">
            <a:extLst>
              <a:ext uri="{FF2B5EF4-FFF2-40B4-BE49-F238E27FC236}">
                <a16:creationId xmlns:a16="http://schemas.microsoft.com/office/drawing/2014/main" id="{7238D907-647E-4D48-B8F3-D2B31DAB990A}"/>
              </a:ext>
            </a:extLst>
          </p:cNvPr>
          <p:cNvSpPr>
            <a:spLocks noGrp="1"/>
          </p:cNvSpPr>
          <p:nvPr>
            <p:ph type="ftr" sz="quarter" idx="11"/>
          </p:nvPr>
        </p:nvSpPr>
        <p:spPr/>
        <p:txBody>
          <a:bodyPr/>
          <a:lstStyle/>
          <a:p>
            <a:r>
              <a:rPr lang="en-IE" dirty="0"/>
              <a:t>Data Analytics - Foundation 1.0</a:t>
            </a:r>
          </a:p>
          <a:p>
            <a:endParaRPr lang="en-IE" dirty="0"/>
          </a:p>
        </p:txBody>
      </p:sp>
    </p:spTree>
    <p:extLst>
      <p:ext uri="{BB962C8B-B14F-4D97-AF65-F5344CB8AC3E}">
        <p14:creationId xmlns:p14="http://schemas.microsoft.com/office/powerpoint/2010/main" val="3670060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000" y="1188000"/>
            <a:ext cx="7776864" cy="4565104"/>
          </a:xfrm>
        </p:spPr>
        <p:txBody>
          <a:bodyPr>
            <a:normAutofit/>
          </a:bodyPr>
          <a:lstStyle/>
          <a:p>
            <a:pPr marL="0" indent="0">
              <a:buNone/>
            </a:pPr>
            <a:r>
              <a:rPr lang="en-US" sz="3200" b="1" dirty="0">
                <a:solidFill>
                  <a:srgbClr val="009FE9"/>
                </a:solidFill>
              </a:rPr>
              <a:t>Category Learning Objectives Review</a:t>
            </a:r>
          </a:p>
          <a:p>
            <a:pPr marL="0" indent="0">
              <a:buNone/>
            </a:pPr>
            <a:endParaRPr lang="en-US" sz="2400" dirty="0"/>
          </a:p>
          <a:p>
            <a:pPr marL="0" indent="0">
              <a:buNone/>
            </a:pPr>
            <a:r>
              <a:rPr lang="en-US" sz="2400" dirty="0"/>
              <a:t>You should now be able to:</a:t>
            </a:r>
            <a:br>
              <a:rPr lang="en-US" sz="2400" dirty="0"/>
            </a:br>
            <a:endParaRPr lang="en-US" sz="2400" dirty="0"/>
          </a:p>
          <a:p>
            <a:pPr>
              <a:buFont typeface="Wingdings" panose="05000000000000000000" pitchFamily="2" charset="2"/>
              <a:buChar char="ü"/>
            </a:pPr>
            <a:r>
              <a:rPr lang="en-IE" sz="2200" dirty="0"/>
              <a:t>Understand the key concepts relating to the application of Data Analytics in business.</a:t>
            </a:r>
          </a:p>
          <a:p>
            <a:pPr>
              <a:buFont typeface="Wingdings" panose="05000000000000000000" pitchFamily="2" charset="2"/>
              <a:buChar char="ü"/>
            </a:pPr>
            <a:r>
              <a:rPr lang="en-IE" sz="2200" dirty="0"/>
              <a:t>Understand key statistical analysis concepts.</a:t>
            </a:r>
          </a:p>
          <a:p>
            <a:pPr>
              <a:buFont typeface="Wingdings" panose="05000000000000000000" pitchFamily="2" charset="2"/>
              <a:buChar char="ü"/>
            </a:pPr>
            <a:r>
              <a:rPr lang="en-IE" sz="2200" dirty="0"/>
              <a:t>Apply key statistical analysis concepts.</a:t>
            </a:r>
          </a:p>
          <a:p>
            <a:pPr lvl="0">
              <a:buFont typeface="Wingdings" panose="05000000000000000000" pitchFamily="2" charset="2"/>
              <a:buChar char="ü"/>
            </a:pPr>
            <a:endParaRPr lang="en-GB" sz="2400" dirty="0"/>
          </a:p>
          <a:p>
            <a:pPr lvl="0"/>
            <a:endParaRPr lang="en-US" sz="2000" dirty="0"/>
          </a:p>
        </p:txBody>
      </p:sp>
      <p:pic>
        <p:nvPicPr>
          <p:cNvPr id="5" name="Graphic 4" descr="Bullseye">
            <a:extLst>
              <a:ext uri="{FF2B5EF4-FFF2-40B4-BE49-F238E27FC236}">
                <a16:creationId xmlns:a16="http://schemas.microsoft.com/office/drawing/2014/main" id="{B1E4F642-086A-40E7-8ED8-9CAB6301C3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0000" y="1188000"/>
            <a:ext cx="792088" cy="792088"/>
          </a:xfrm>
          <a:prstGeom prst="rect">
            <a:avLst/>
          </a:prstGeom>
        </p:spPr>
      </p:pic>
      <p:sp>
        <p:nvSpPr>
          <p:cNvPr id="8" name="Title 1">
            <a:extLst>
              <a:ext uri="{FF2B5EF4-FFF2-40B4-BE49-F238E27FC236}">
                <a16:creationId xmlns:a16="http://schemas.microsoft.com/office/drawing/2014/main" id="{FCB0DFD5-EE89-487A-9158-4CBFA1736F85}"/>
              </a:ext>
            </a:extLst>
          </p:cNvPr>
          <p:cNvSpPr>
            <a:spLocks noGrp="1"/>
          </p:cNvSpPr>
          <p:nvPr>
            <p:ph type="title"/>
          </p:nvPr>
        </p:nvSpPr>
        <p:spPr>
          <a:xfrm>
            <a:off x="0" y="0"/>
            <a:ext cx="9144000" cy="1143000"/>
          </a:xfrm>
        </p:spPr>
        <p:txBody>
          <a:bodyPr/>
          <a:lstStyle/>
          <a:p>
            <a:r>
              <a:rPr lang="en-IE" dirty="0"/>
              <a:t> 1 - Concepts and Statistical Analysis</a:t>
            </a:r>
          </a:p>
        </p:txBody>
      </p:sp>
      <p:sp>
        <p:nvSpPr>
          <p:cNvPr id="6" name="Footer Placeholder 5">
            <a:extLst>
              <a:ext uri="{FF2B5EF4-FFF2-40B4-BE49-F238E27FC236}">
                <a16:creationId xmlns:a16="http://schemas.microsoft.com/office/drawing/2014/main" id="{718DBF2C-EE2A-449A-8E6C-95758084A195}"/>
              </a:ext>
            </a:extLst>
          </p:cNvPr>
          <p:cNvSpPr>
            <a:spLocks noGrp="1"/>
          </p:cNvSpPr>
          <p:nvPr>
            <p:ph type="ftr" sz="quarter" idx="11"/>
          </p:nvPr>
        </p:nvSpPr>
        <p:spPr/>
        <p:txBody>
          <a:bodyPr/>
          <a:lstStyle/>
          <a:p>
            <a:r>
              <a:rPr lang="en-IE" dirty="0"/>
              <a:t>Data Analytics - Foundation 1.0</a:t>
            </a:r>
          </a:p>
          <a:p>
            <a:endParaRPr lang="en-IE" dirty="0"/>
          </a:p>
        </p:txBody>
      </p:sp>
    </p:spTree>
    <p:extLst>
      <p:ext uri="{BB962C8B-B14F-4D97-AF65-F5344CB8AC3E}">
        <p14:creationId xmlns:p14="http://schemas.microsoft.com/office/powerpoint/2010/main" val="25937431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92D23C-8508-495F-9897-EFD5AB9476CE}"/>
              </a:ext>
            </a:extLst>
          </p:cNvPr>
          <p:cNvSpPr/>
          <p:nvPr/>
        </p:nvSpPr>
        <p:spPr>
          <a:xfrm>
            <a:off x="395536" y="1628800"/>
            <a:ext cx="8064896" cy="1591269"/>
          </a:xfrm>
          <a:prstGeom prst="rect">
            <a:avLst/>
          </a:prstGeom>
        </p:spPr>
        <p:txBody>
          <a:bodyPr wrap="square">
            <a:spAutoFit/>
          </a:bodyPr>
          <a:lstStyle/>
          <a:p>
            <a:pPr algn="ctr">
              <a:lnSpc>
                <a:spcPct val="107000"/>
              </a:lnSpc>
              <a:spcAft>
                <a:spcPts val="800"/>
              </a:spcAft>
            </a:pPr>
            <a:r>
              <a:rPr lang="en-IE" sz="4400" dirty="0">
                <a:solidFill>
                  <a:srgbClr val="009FE9"/>
                </a:solidFill>
              </a:rPr>
              <a:t>Questions</a:t>
            </a:r>
          </a:p>
          <a:p>
            <a:pPr algn="ctr">
              <a:lnSpc>
                <a:spcPct val="107000"/>
              </a:lnSpc>
              <a:spcAft>
                <a:spcPts val="800"/>
              </a:spcAft>
            </a:pPr>
            <a:endParaRPr lang="en-IE" sz="4400" dirty="0"/>
          </a:p>
        </p:txBody>
      </p:sp>
      <p:pic>
        <p:nvPicPr>
          <p:cNvPr id="8" name="Graphic 7" descr="Help">
            <a:extLst>
              <a:ext uri="{FF2B5EF4-FFF2-40B4-BE49-F238E27FC236}">
                <a16:creationId xmlns:a16="http://schemas.microsoft.com/office/drawing/2014/main" id="{0A04559C-F3B7-4B5F-88CD-8469C58287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52321" y="3095935"/>
            <a:ext cx="1465312" cy="1465312"/>
          </a:xfrm>
          <a:prstGeom prst="rect">
            <a:avLst/>
          </a:prstGeom>
        </p:spPr>
      </p:pic>
      <p:sp>
        <p:nvSpPr>
          <p:cNvPr id="6" name="Footer Placeholder 5">
            <a:extLst>
              <a:ext uri="{FF2B5EF4-FFF2-40B4-BE49-F238E27FC236}">
                <a16:creationId xmlns:a16="http://schemas.microsoft.com/office/drawing/2014/main" id="{642F3458-2294-492A-AB12-7321F8DA553D}"/>
              </a:ext>
            </a:extLst>
          </p:cNvPr>
          <p:cNvSpPr>
            <a:spLocks noGrp="1"/>
          </p:cNvSpPr>
          <p:nvPr>
            <p:ph type="ftr" sz="quarter" idx="11"/>
          </p:nvPr>
        </p:nvSpPr>
        <p:spPr/>
        <p:txBody>
          <a:bodyPr/>
          <a:lstStyle/>
          <a:p>
            <a:r>
              <a:rPr lang="en-IE" dirty="0"/>
              <a:t>Data Analytics - Foundation 1.0</a:t>
            </a:r>
          </a:p>
          <a:p>
            <a:endParaRPr lang="en-IE" dirty="0"/>
          </a:p>
        </p:txBody>
      </p:sp>
    </p:spTree>
    <p:extLst>
      <p:ext uri="{BB962C8B-B14F-4D97-AF65-F5344CB8AC3E}">
        <p14:creationId xmlns:p14="http://schemas.microsoft.com/office/powerpoint/2010/main" val="250492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1168152"/>
            <a:ext cx="7776864" cy="4565104"/>
          </a:xfrm>
        </p:spPr>
        <p:txBody>
          <a:bodyPr>
            <a:normAutofit/>
          </a:bodyPr>
          <a:lstStyle/>
          <a:p>
            <a:pPr marL="0" indent="0">
              <a:buNone/>
            </a:pPr>
            <a:r>
              <a:rPr lang="en-US" sz="3200" b="1" dirty="0">
                <a:solidFill>
                  <a:srgbClr val="009FE9"/>
                </a:solidFill>
              </a:rPr>
              <a:t>Learning Objectives Overview</a:t>
            </a:r>
          </a:p>
          <a:p>
            <a:pPr marL="0" indent="0">
              <a:buNone/>
            </a:pPr>
            <a:endParaRPr lang="en-US" sz="2400" dirty="0"/>
          </a:p>
          <a:p>
            <a:pPr marL="0" indent="0">
              <a:buNone/>
            </a:pPr>
            <a:r>
              <a:rPr lang="en-US" sz="2400" dirty="0"/>
              <a:t>After completing these lessons, you should be able to:</a:t>
            </a:r>
            <a:br>
              <a:rPr lang="en-US" sz="2400" dirty="0"/>
            </a:br>
            <a:endParaRPr lang="en-US" sz="2400" dirty="0"/>
          </a:p>
          <a:p>
            <a:pPr marL="457200" lvl="0" indent="-457200">
              <a:buFont typeface="+mj-lt"/>
              <a:buAutoNum type="arabicPeriod"/>
            </a:pPr>
            <a:r>
              <a:rPr lang="en-IE" sz="2200" dirty="0"/>
              <a:t>Understand the key concepts relating to the application of Data Analytics in business.</a:t>
            </a:r>
          </a:p>
          <a:p>
            <a:pPr marL="457200" indent="-457200">
              <a:buFont typeface="+mj-lt"/>
              <a:buAutoNum type="arabicPeriod"/>
            </a:pPr>
            <a:r>
              <a:rPr lang="en-IE" sz="2200" dirty="0"/>
              <a:t>Understand key statistical analysis concepts.</a:t>
            </a:r>
          </a:p>
          <a:p>
            <a:pPr marL="457200" lvl="0" indent="-457200">
              <a:buFont typeface="+mj-lt"/>
              <a:buAutoNum type="arabicPeriod"/>
            </a:pPr>
            <a:r>
              <a:rPr lang="en-IE" sz="2200" dirty="0"/>
              <a:t>Apply key statistical analysis concepts.</a:t>
            </a:r>
          </a:p>
          <a:p>
            <a:pPr lvl="0">
              <a:buFont typeface="Wingdings" panose="05000000000000000000" pitchFamily="2" charset="2"/>
              <a:buChar char="ü"/>
            </a:pPr>
            <a:endParaRPr lang="en-GB" sz="2400" dirty="0"/>
          </a:p>
          <a:p>
            <a:pPr lvl="0"/>
            <a:endParaRPr lang="en-US" sz="2000" dirty="0"/>
          </a:p>
        </p:txBody>
      </p:sp>
      <p:pic>
        <p:nvPicPr>
          <p:cNvPr id="5" name="Graphic 4" descr="Bullseye">
            <a:extLst>
              <a:ext uri="{FF2B5EF4-FFF2-40B4-BE49-F238E27FC236}">
                <a16:creationId xmlns:a16="http://schemas.microsoft.com/office/drawing/2014/main" id="{B1E4F642-086A-40E7-8ED8-9CAB6301C3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496" y="1124744"/>
            <a:ext cx="792088" cy="792088"/>
          </a:xfrm>
          <a:prstGeom prst="rect">
            <a:avLst/>
          </a:prstGeom>
        </p:spPr>
      </p:pic>
      <p:sp>
        <p:nvSpPr>
          <p:cNvPr id="8" name="Title 1">
            <a:extLst>
              <a:ext uri="{FF2B5EF4-FFF2-40B4-BE49-F238E27FC236}">
                <a16:creationId xmlns:a16="http://schemas.microsoft.com/office/drawing/2014/main" id="{FCB0DFD5-EE89-487A-9158-4CBFA1736F85}"/>
              </a:ext>
            </a:extLst>
          </p:cNvPr>
          <p:cNvSpPr>
            <a:spLocks noGrp="1"/>
          </p:cNvSpPr>
          <p:nvPr>
            <p:ph type="title"/>
          </p:nvPr>
        </p:nvSpPr>
        <p:spPr>
          <a:xfrm>
            <a:off x="0" y="0"/>
            <a:ext cx="9144000" cy="1143000"/>
          </a:xfrm>
        </p:spPr>
        <p:txBody>
          <a:bodyPr/>
          <a:lstStyle/>
          <a:p>
            <a:r>
              <a:rPr lang="en-IE" dirty="0"/>
              <a:t> 1 - Concepts and Statistical Analysis</a:t>
            </a:r>
          </a:p>
        </p:txBody>
      </p:sp>
      <p:sp>
        <p:nvSpPr>
          <p:cNvPr id="10" name="Footer Placeholder 9">
            <a:extLst>
              <a:ext uri="{FF2B5EF4-FFF2-40B4-BE49-F238E27FC236}">
                <a16:creationId xmlns:a16="http://schemas.microsoft.com/office/drawing/2014/main" id="{FB931ADA-B744-413E-A1FF-9A50E511CEE8}"/>
              </a:ext>
            </a:extLst>
          </p:cNvPr>
          <p:cNvSpPr>
            <a:spLocks noGrp="1"/>
          </p:cNvSpPr>
          <p:nvPr>
            <p:ph type="ftr" sz="quarter" idx="11"/>
          </p:nvPr>
        </p:nvSpPr>
        <p:spPr/>
        <p:txBody>
          <a:bodyPr/>
          <a:lstStyle/>
          <a:p>
            <a:r>
              <a:rPr lang="en-IE" dirty="0"/>
              <a:t>Data Analytics - Foundation 1.0</a:t>
            </a:r>
          </a:p>
          <a:p>
            <a:endParaRPr lang="en-IE" dirty="0"/>
          </a:p>
        </p:txBody>
      </p:sp>
    </p:spTree>
    <p:extLst>
      <p:ext uri="{BB962C8B-B14F-4D97-AF65-F5344CB8AC3E}">
        <p14:creationId xmlns:p14="http://schemas.microsoft.com/office/powerpoint/2010/main" val="3354899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FB974-CF46-43B0-8337-50A03D2A128D}"/>
              </a:ext>
            </a:extLst>
          </p:cNvPr>
          <p:cNvSpPr>
            <a:spLocks noGrp="1"/>
          </p:cNvSpPr>
          <p:nvPr>
            <p:ph type="title"/>
          </p:nvPr>
        </p:nvSpPr>
        <p:spPr/>
        <p:txBody>
          <a:bodyPr/>
          <a:lstStyle/>
          <a:p>
            <a:r>
              <a:rPr lang="en-IE" dirty="0"/>
              <a:t>Key Concepts</a:t>
            </a:r>
          </a:p>
        </p:txBody>
      </p:sp>
      <p:sp>
        <p:nvSpPr>
          <p:cNvPr id="3" name="Text Placeholder 2">
            <a:extLst>
              <a:ext uri="{FF2B5EF4-FFF2-40B4-BE49-F238E27FC236}">
                <a16:creationId xmlns:a16="http://schemas.microsoft.com/office/drawing/2014/main" id="{1F8B9396-FC74-4242-AAB4-235C5B581655}"/>
              </a:ext>
            </a:extLst>
          </p:cNvPr>
          <p:cNvSpPr>
            <a:spLocks noGrp="1"/>
          </p:cNvSpPr>
          <p:nvPr>
            <p:ph type="body" idx="1"/>
          </p:nvPr>
        </p:nvSpPr>
        <p:spPr/>
        <p:txBody>
          <a:bodyPr/>
          <a:lstStyle/>
          <a:p>
            <a:r>
              <a:rPr lang="en-IE" dirty="0"/>
              <a:t>Lesson 1</a:t>
            </a:r>
          </a:p>
        </p:txBody>
      </p:sp>
      <p:sp>
        <p:nvSpPr>
          <p:cNvPr id="4" name="Footer Placeholder 3">
            <a:extLst>
              <a:ext uri="{FF2B5EF4-FFF2-40B4-BE49-F238E27FC236}">
                <a16:creationId xmlns:a16="http://schemas.microsoft.com/office/drawing/2014/main" id="{C821D38A-AEA4-495C-9420-E503413224BA}"/>
              </a:ext>
            </a:extLst>
          </p:cNvPr>
          <p:cNvSpPr>
            <a:spLocks noGrp="1"/>
          </p:cNvSpPr>
          <p:nvPr>
            <p:ph type="ftr" sz="quarter" idx="11"/>
          </p:nvPr>
        </p:nvSpPr>
        <p:spPr/>
        <p:txBody>
          <a:bodyPr/>
          <a:lstStyle/>
          <a:p>
            <a:r>
              <a:rPr lang="en-IE" dirty="0"/>
              <a:t>Data Analytics - Foundation 1.0</a:t>
            </a:r>
          </a:p>
          <a:p>
            <a:endParaRPr lang="en-IE" dirty="0"/>
          </a:p>
        </p:txBody>
      </p:sp>
    </p:spTree>
    <p:extLst>
      <p:ext uri="{BB962C8B-B14F-4D97-AF65-F5344CB8AC3E}">
        <p14:creationId xmlns:p14="http://schemas.microsoft.com/office/powerpoint/2010/main" val="1425773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08504" cy="1143000"/>
          </a:xfrm>
        </p:spPr>
        <p:txBody>
          <a:bodyPr/>
          <a:lstStyle/>
          <a:p>
            <a:r>
              <a:rPr lang="en-IE" dirty="0"/>
              <a:t> 1 - Key Concepts</a:t>
            </a:r>
          </a:p>
        </p:txBody>
      </p:sp>
      <p:sp>
        <p:nvSpPr>
          <p:cNvPr id="3" name="Content Placeholder 2"/>
          <p:cNvSpPr>
            <a:spLocks noGrp="1"/>
          </p:cNvSpPr>
          <p:nvPr>
            <p:ph idx="1"/>
          </p:nvPr>
        </p:nvSpPr>
        <p:spPr>
          <a:xfrm>
            <a:off x="900000" y="1152000"/>
            <a:ext cx="7776864" cy="4565104"/>
          </a:xfrm>
        </p:spPr>
        <p:txBody>
          <a:bodyPr>
            <a:normAutofit/>
          </a:bodyPr>
          <a:lstStyle/>
          <a:p>
            <a:pPr marL="0" indent="0">
              <a:buNone/>
            </a:pPr>
            <a:r>
              <a:rPr lang="en-US" sz="3200" b="1" dirty="0">
                <a:solidFill>
                  <a:srgbClr val="009FE9"/>
                </a:solidFill>
              </a:rPr>
              <a:t>Learning Objectives</a:t>
            </a:r>
          </a:p>
          <a:p>
            <a:pPr marL="0" indent="0">
              <a:buNone/>
            </a:pPr>
            <a:endParaRPr lang="en-US" sz="2400" dirty="0"/>
          </a:p>
          <a:p>
            <a:pPr marL="0" indent="0">
              <a:buNone/>
            </a:pPr>
            <a:r>
              <a:rPr lang="en-US" sz="2400" dirty="0"/>
              <a:t>After completing this lesson, you should be able to:</a:t>
            </a:r>
            <a:br>
              <a:rPr lang="en-US" sz="2400" dirty="0"/>
            </a:br>
            <a:endParaRPr lang="en-US" sz="2400" dirty="0"/>
          </a:p>
          <a:p>
            <a:pPr marL="457200" indent="-457200">
              <a:buFont typeface="+mj-lt"/>
              <a:buAutoNum type="arabicPeriod"/>
            </a:pPr>
            <a:r>
              <a:rPr lang="en-IE" sz="2200" dirty="0"/>
              <a:t>Identify the main types of Data Analytics</a:t>
            </a:r>
          </a:p>
          <a:p>
            <a:pPr marL="457200" indent="-457200">
              <a:buFont typeface="+mj-lt"/>
              <a:buAutoNum type="arabicPeriod"/>
            </a:pPr>
            <a:r>
              <a:rPr lang="en-IE" sz="2200" dirty="0"/>
              <a:t>Outline the business benefits of Data Analytics</a:t>
            </a:r>
          </a:p>
          <a:p>
            <a:pPr marL="457200" indent="-457200">
              <a:buFont typeface="+mj-lt"/>
              <a:buAutoNum type="arabicPeriod"/>
            </a:pPr>
            <a:r>
              <a:rPr lang="en-IE" sz="2200" dirty="0"/>
              <a:t>Identify the main phases of data analysis</a:t>
            </a:r>
          </a:p>
          <a:p>
            <a:pPr marL="457200" indent="-457200">
              <a:buFont typeface="+mj-lt"/>
              <a:buAutoNum type="arabicPeriod"/>
            </a:pPr>
            <a:r>
              <a:rPr lang="en-IE" sz="2200" dirty="0"/>
              <a:t>Recognise data protection considerations when analysing data</a:t>
            </a:r>
          </a:p>
          <a:p>
            <a:pPr lvl="0">
              <a:buFont typeface="Wingdings" panose="05000000000000000000" pitchFamily="2" charset="2"/>
              <a:buChar char="ü"/>
            </a:pPr>
            <a:endParaRPr lang="en-GB" sz="2400" dirty="0"/>
          </a:p>
          <a:p>
            <a:pPr lvl="0"/>
            <a:endParaRPr lang="en-US" sz="2000" dirty="0"/>
          </a:p>
        </p:txBody>
      </p:sp>
      <p:pic>
        <p:nvPicPr>
          <p:cNvPr id="5" name="Graphic 4" descr="Bullseye">
            <a:extLst>
              <a:ext uri="{FF2B5EF4-FFF2-40B4-BE49-F238E27FC236}">
                <a16:creationId xmlns:a16="http://schemas.microsoft.com/office/drawing/2014/main" id="{B1E4F642-086A-40E7-8ED8-9CAB6301C3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0000" y="1188000"/>
            <a:ext cx="792088" cy="792088"/>
          </a:xfrm>
          <a:prstGeom prst="rect">
            <a:avLst/>
          </a:prstGeom>
        </p:spPr>
      </p:pic>
      <p:sp>
        <p:nvSpPr>
          <p:cNvPr id="7" name="Footer Placeholder 6">
            <a:extLst>
              <a:ext uri="{FF2B5EF4-FFF2-40B4-BE49-F238E27FC236}">
                <a16:creationId xmlns:a16="http://schemas.microsoft.com/office/drawing/2014/main" id="{42B6F4E4-D567-4A69-A24F-3C91F6125CBC}"/>
              </a:ext>
            </a:extLst>
          </p:cNvPr>
          <p:cNvSpPr>
            <a:spLocks noGrp="1"/>
          </p:cNvSpPr>
          <p:nvPr>
            <p:ph type="ftr" sz="quarter" idx="11"/>
          </p:nvPr>
        </p:nvSpPr>
        <p:spPr/>
        <p:txBody>
          <a:bodyPr/>
          <a:lstStyle/>
          <a:p>
            <a:r>
              <a:rPr lang="en-IE" dirty="0"/>
              <a:t>Data Analytics - Foundation 1.0</a:t>
            </a:r>
          </a:p>
          <a:p>
            <a:endParaRPr lang="en-IE" dirty="0"/>
          </a:p>
        </p:txBody>
      </p:sp>
    </p:spTree>
    <p:extLst>
      <p:ext uri="{BB962C8B-B14F-4D97-AF65-F5344CB8AC3E}">
        <p14:creationId xmlns:p14="http://schemas.microsoft.com/office/powerpoint/2010/main" val="3132348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64000" y="1188000"/>
            <a:ext cx="7762528" cy="5452506"/>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200" b="1" dirty="0">
                <a:solidFill>
                  <a:srgbClr val="009FE9"/>
                </a:solidFill>
              </a:rPr>
              <a:t>Concepts: T</a:t>
            </a:r>
            <a:r>
              <a:rPr lang="en-GB" sz="2200" b="1" dirty="0">
                <a:solidFill>
                  <a:srgbClr val="009FE9"/>
                </a:solidFill>
              </a:rPr>
              <a:t>he main types of data analytics.</a:t>
            </a:r>
            <a:endParaRPr lang="en-IE" sz="2200" b="1" dirty="0">
              <a:solidFill>
                <a:srgbClr val="009FE9"/>
              </a:solidFill>
            </a:endParaRPr>
          </a:p>
          <a:p>
            <a:pPr marL="0" indent="0">
              <a:buNone/>
            </a:pPr>
            <a:endParaRPr lang="en-IE" sz="2000" b="1" dirty="0"/>
          </a:p>
          <a:p>
            <a:pPr marL="0" indent="0">
              <a:lnSpc>
                <a:spcPct val="107000"/>
              </a:lnSpc>
              <a:spcAft>
                <a:spcPts val="800"/>
              </a:spcAft>
              <a:buNone/>
              <a:tabLst>
                <a:tab pos="640080" algn="l"/>
                <a:tab pos="914400" algn="l"/>
                <a:tab pos="1371600" algn="l"/>
                <a:tab pos="1828800" algn="l"/>
                <a:tab pos="2286000" algn="l"/>
                <a:tab pos="2743200" algn="l"/>
              </a:tabLst>
            </a:pPr>
            <a:r>
              <a:rPr lang="en-IE" sz="2000" dirty="0">
                <a:ea typeface="Calibri" panose="020F0502020204030204" pitchFamily="34" charset="0"/>
                <a:cs typeface="Times New Roman" panose="02020603050405020304" pitchFamily="18" charset="0"/>
              </a:rPr>
              <a:t>Organisations may have vast amounts of data in different formats from different sources:</a:t>
            </a: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endParaRPr lang="en-IE" sz="20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640080" algn="l"/>
                <a:tab pos="914400" algn="l"/>
                <a:tab pos="1371600" algn="l"/>
                <a:tab pos="1828800" algn="l"/>
                <a:tab pos="2286000" algn="l"/>
                <a:tab pos="2743200" algn="l"/>
              </a:tabLst>
            </a:pPr>
            <a:r>
              <a:rPr lang="en-IE" sz="2000" dirty="0">
                <a:ea typeface="Calibri" panose="020F0502020204030204" pitchFamily="34" charset="0"/>
                <a:cs typeface="Times New Roman" panose="02020603050405020304" pitchFamily="18" charset="0"/>
              </a:rPr>
              <a:t>Data analytics consists of techniques and processes that can help organisations meet their goals to:</a:t>
            </a:r>
          </a:p>
          <a:p>
            <a:pPr marL="457200" indent="-457200">
              <a:lnSpc>
                <a:spcPct val="107000"/>
              </a:lnSpc>
              <a:spcAft>
                <a:spcPts val="800"/>
              </a:spcAft>
              <a:buFont typeface="+mj-lt"/>
              <a:buAutoNum type="arabicPeriod"/>
              <a:tabLst>
                <a:tab pos="640080" algn="l"/>
                <a:tab pos="914400" algn="l"/>
                <a:tab pos="1371600" algn="l"/>
                <a:tab pos="1828800" algn="l"/>
                <a:tab pos="2286000" algn="l"/>
                <a:tab pos="2743200" algn="l"/>
              </a:tabLst>
            </a:pPr>
            <a:r>
              <a:rPr lang="en-IE" sz="2000" dirty="0">
                <a:ea typeface="Calibri" panose="020F0502020204030204" pitchFamily="34" charset="0"/>
                <a:cs typeface="Times New Roman" panose="02020603050405020304" pitchFamily="18" charset="0"/>
              </a:rPr>
              <a:t>Collect data</a:t>
            </a:r>
          </a:p>
          <a:p>
            <a:pPr marL="457200" indent="-457200">
              <a:lnSpc>
                <a:spcPct val="107000"/>
              </a:lnSpc>
              <a:spcAft>
                <a:spcPts val="800"/>
              </a:spcAft>
              <a:buFont typeface="+mj-lt"/>
              <a:buAutoNum type="arabicPeriod"/>
              <a:tabLst>
                <a:tab pos="640080" algn="l"/>
                <a:tab pos="914400" algn="l"/>
                <a:tab pos="1371600" algn="l"/>
                <a:tab pos="1828800" algn="l"/>
                <a:tab pos="2286000" algn="l"/>
                <a:tab pos="2743200" algn="l"/>
              </a:tabLst>
            </a:pPr>
            <a:r>
              <a:rPr lang="en-IE" sz="2000" dirty="0">
                <a:ea typeface="Calibri" panose="020F0502020204030204" pitchFamily="34" charset="0"/>
                <a:cs typeface="Times New Roman" panose="02020603050405020304" pitchFamily="18" charset="0"/>
              </a:rPr>
              <a:t>Organise data</a:t>
            </a:r>
          </a:p>
          <a:p>
            <a:pPr marL="457200" indent="-457200">
              <a:lnSpc>
                <a:spcPct val="107000"/>
              </a:lnSpc>
              <a:spcAft>
                <a:spcPts val="800"/>
              </a:spcAft>
              <a:buFont typeface="+mj-lt"/>
              <a:buAutoNum type="arabicPeriod"/>
              <a:tabLst>
                <a:tab pos="640080" algn="l"/>
                <a:tab pos="914400" algn="l"/>
                <a:tab pos="1371600" algn="l"/>
                <a:tab pos="1828800" algn="l"/>
                <a:tab pos="2286000" algn="l"/>
                <a:tab pos="2743200" algn="l"/>
              </a:tabLst>
            </a:pPr>
            <a:r>
              <a:rPr lang="en-IE" sz="2000" dirty="0">
                <a:ea typeface="Calibri" panose="020F0502020204030204" pitchFamily="34" charset="0"/>
                <a:cs typeface="Times New Roman" panose="02020603050405020304" pitchFamily="18" charset="0"/>
              </a:rPr>
              <a:t>Examine data</a:t>
            </a:r>
          </a:p>
          <a:p>
            <a:pPr marL="457200" indent="-457200">
              <a:lnSpc>
                <a:spcPct val="107000"/>
              </a:lnSpc>
              <a:spcAft>
                <a:spcPts val="800"/>
              </a:spcAft>
              <a:buFont typeface="+mj-lt"/>
              <a:buAutoNum type="arabicPeriod"/>
              <a:tabLst>
                <a:tab pos="640080" algn="l"/>
                <a:tab pos="914400" algn="l"/>
                <a:tab pos="1371600" algn="l"/>
                <a:tab pos="1828800" algn="l"/>
                <a:tab pos="2286000" algn="l"/>
                <a:tab pos="2743200" algn="l"/>
              </a:tabLst>
            </a:pPr>
            <a:r>
              <a:rPr lang="en-IE" sz="2000" dirty="0">
                <a:ea typeface="Calibri" panose="020F0502020204030204" pitchFamily="34" charset="0"/>
                <a:cs typeface="Times New Roman" panose="02020603050405020304" pitchFamily="18" charset="0"/>
              </a:rPr>
              <a:t>Create useful business information </a:t>
            </a:r>
          </a:p>
          <a:p>
            <a:pPr lvl="0"/>
            <a:endParaRPr lang="en-IE" dirty="0"/>
          </a:p>
          <a:p>
            <a:pPr>
              <a:buFont typeface="+mj-lt"/>
              <a:buAutoNum type="arabicPeriod"/>
            </a:pPr>
            <a:endParaRPr lang="en-IE" sz="2000" dirty="0"/>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60000"/>
            <a:ext cx="590400" cy="590400"/>
          </a:xfrm>
          <a:prstGeom prst="rect">
            <a:avLst/>
          </a:prstGeom>
          <a:noFill/>
          <a:ln>
            <a:noFill/>
          </a:ln>
        </p:spPr>
      </p:pic>
      <p:sp>
        <p:nvSpPr>
          <p:cNvPr id="2" name="Footer Placeholder 1">
            <a:extLst>
              <a:ext uri="{FF2B5EF4-FFF2-40B4-BE49-F238E27FC236}">
                <a16:creationId xmlns:a16="http://schemas.microsoft.com/office/drawing/2014/main" id="{C555132E-80F6-42A4-8C2B-534007C9B4AD}"/>
              </a:ext>
            </a:extLst>
          </p:cNvPr>
          <p:cNvSpPr>
            <a:spLocks noGrp="1"/>
          </p:cNvSpPr>
          <p:nvPr>
            <p:ph type="ftr" sz="quarter" idx="11"/>
          </p:nvPr>
        </p:nvSpPr>
        <p:spPr>
          <a:xfrm>
            <a:off x="2814646" y="6538912"/>
            <a:ext cx="3528392" cy="365125"/>
          </a:xfrm>
        </p:spPr>
        <p:txBody>
          <a:bodyPr/>
          <a:lstStyle/>
          <a:p>
            <a:r>
              <a:rPr lang="en-IE" dirty="0"/>
              <a:t>Data Analytics - Foundation 1.0 </a:t>
            </a:r>
          </a:p>
        </p:txBody>
      </p:sp>
      <p:sp>
        <p:nvSpPr>
          <p:cNvPr id="10" name="Title 1">
            <a:extLst>
              <a:ext uri="{FF2B5EF4-FFF2-40B4-BE49-F238E27FC236}">
                <a16:creationId xmlns:a16="http://schemas.microsoft.com/office/drawing/2014/main" id="{DD007ECB-B3CC-4A39-BD7C-B23C5997AA11}"/>
              </a:ext>
            </a:extLst>
          </p:cNvPr>
          <p:cNvSpPr>
            <a:spLocks noGrp="1"/>
          </p:cNvSpPr>
          <p:nvPr>
            <p:ph type="title"/>
          </p:nvPr>
        </p:nvSpPr>
        <p:spPr>
          <a:xfrm>
            <a:off x="0" y="0"/>
            <a:ext cx="9108504" cy="1143000"/>
          </a:xfrm>
        </p:spPr>
        <p:txBody>
          <a:bodyPr/>
          <a:lstStyle/>
          <a:p>
            <a:r>
              <a:rPr lang="en-IE" dirty="0"/>
              <a:t> 1 - Key Concepts</a:t>
            </a:r>
          </a:p>
        </p:txBody>
      </p:sp>
      <p:graphicFrame>
        <p:nvGraphicFramePr>
          <p:cNvPr id="11" name="Diagram 10">
            <a:extLst>
              <a:ext uri="{FF2B5EF4-FFF2-40B4-BE49-F238E27FC236}">
                <a16:creationId xmlns:a16="http://schemas.microsoft.com/office/drawing/2014/main" id="{6D459D4D-AE77-4EA3-8C29-C06E8F57EF69}"/>
              </a:ext>
            </a:extLst>
          </p:cNvPr>
          <p:cNvGraphicFramePr/>
          <p:nvPr>
            <p:extLst>
              <p:ext uri="{D42A27DB-BD31-4B8C-83A1-F6EECF244321}">
                <p14:modId xmlns:p14="http://schemas.microsoft.com/office/powerpoint/2010/main" val="98569398"/>
              </p:ext>
            </p:extLst>
          </p:nvPr>
        </p:nvGraphicFramePr>
        <p:xfrm>
          <a:off x="822648" y="1967400"/>
          <a:ext cx="8280920" cy="23648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13380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137010705e8480e8b3268e3d845dcae xmlns="1512afc9-94c8-40ab-90ed-fb743d540713" xsi:nil="true"/>
    <f3f1d1e13e10480ebe6069a5bea5e3b8 xmlns="1512afc9-94c8-40ab-90ed-fb743d540713" xsi:nil="true"/>
    <hc79317cc02c40cca9cdc9b7fa77336b xmlns="1512afc9-94c8-40ab-90ed-fb743d540713" xsi:nil="true"/>
    <TaxCatchAll xmlns="1512afc9-94c8-40ab-90ed-fb743d540713"/>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C1113BA44884444A58736BCE39D899D" ma:contentTypeVersion="23" ma:contentTypeDescription="Create a new document." ma:contentTypeScope="" ma:versionID="2823f49616cfa33621019eaf591c0250">
  <xsd:schema xmlns:xsd="http://www.w3.org/2001/XMLSchema" xmlns:xs="http://www.w3.org/2001/XMLSchema" xmlns:p="http://schemas.microsoft.com/office/2006/metadata/properties" xmlns:ns2="1512afc9-94c8-40ab-90ed-fb743d540713" xmlns:ns3="e6f3563b-9f61-4338-a527-bd75149f763e" targetNamespace="http://schemas.microsoft.com/office/2006/metadata/properties" ma:root="true" ma:fieldsID="5049faca7f5a95539c92f1722be8cc7f" ns2:_="" ns3:_="">
    <xsd:import namespace="1512afc9-94c8-40ab-90ed-fb743d540713"/>
    <xsd:import namespace="e6f3563b-9f61-4338-a527-bd75149f763e"/>
    <xsd:element name="properties">
      <xsd:complexType>
        <xsd:sequence>
          <xsd:element name="documentManagement">
            <xsd:complexType>
              <xsd:all>
                <xsd:element ref="ns2:hc79317cc02c40cca9cdc9b7fa77336b" minOccurs="0"/>
                <xsd:element ref="ns2:f3f1d1e13e10480ebe6069a5bea5e3b8" minOccurs="0"/>
                <xsd:element ref="ns2:a137010705e8480e8b3268e3d845dcae" minOccurs="0"/>
                <xsd:element ref="ns2:TaxCatchAll" minOccurs="0"/>
                <xsd:element ref="ns3:MediaServiceMetadata" minOccurs="0"/>
                <xsd:element ref="ns3:MediaServiceFastMetadata" minOccurs="0"/>
                <xsd:element ref="ns3:MediaServiceAutoTags" minOccurs="0"/>
                <xsd:element ref="ns3:MediaServiceOCR"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12afc9-94c8-40ab-90ed-fb743d540713" elementFormDefault="qualified">
    <xsd:import namespace="http://schemas.microsoft.com/office/2006/documentManagement/types"/>
    <xsd:import namespace="http://schemas.microsoft.com/office/infopath/2007/PartnerControls"/>
    <xsd:element name="hc79317cc02c40cca9cdc9b7fa77336b" ma:index="5" nillable="true" ma:displayName="QA Doc Type_0" ma:hidden="true" ma:internalName="hc79317cc02c40cca9cdc9b7fa77336b" ma:readOnly="false">
      <xsd:simpleType>
        <xsd:restriction base="dms:Note"/>
      </xsd:simpleType>
    </xsd:element>
    <xsd:element name="f3f1d1e13e10480ebe6069a5bea5e3b8" ma:index="7" nillable="true" ma:displayName="Software Version_0" ma:hidden="true" ma:internalName="f3f1d1e13e10480ebe6069a5bea5e3b8" ma:readOnly="false">
      <xsd:simpleType>
        <xsd:restriction base="dms:Note"/>
      </xsd:simpleType>
    </xsd:element>
    <xsd:element name="a137010705e8480e8b3268e3d845dcae" ma:index="9" nillable="true" ma:displayName="Test Stream_0" ma:hidden="true" ma:internalName="a137010705e8480e8b3268e3d845dcae" ma:readOnly="false">
      <xsd:simpleType>
        <xsd:restriction base="dms:Note"/>
      </xsd:simpleType>
    </xsd:element>
    <xsd:element name="TaxCatchAll" ma:index="14" nillable="true" ma:displayName="Taxonomy Catch All Column" ma:hidden="true" ma:list="{0b656ff6-acc7-46b4-b4fb-5002a551ad93}" ma:internalName="TaxCatchAll" ma:showField="CatchAllData" ma:web="1512afc9-94c8-40ab-90ed-fb743d540713">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6f3563b-9f61-4338-a527-bd75149f763e" elementFormDefault="qualified">
    <xsd:import namespace="http://schemas.microsoft.com/office/2006/documentManagement/types"/>
    <xsd:import namespace="http://schemas.microsoft.com/office/infopath/2007/PartnerControls"/>
    <xsd:element name="MediaServiceMetadata" ma:index="15" nillable="true" ma:displayName="MediaServiceMetadata" ma:hidden="true" ma:internalName="MediaServiceMetadata" ma:readOnly="true">
      <xsd:simpleType>
        <xsd:restriction base="dms:Note"/>
      </xsd:simpleType>
    </xsd:element>
    <xsd:element name="MediaServiceFastMetadata" ma:index="16" nillable="true" ma:displayName="MediaServiceFastMetadata" ma:hidden="true" ma:internalName="MediaServiceFastMetadata" ma:readOnly="true">
      <xsd:simpleType>
        <xsd:restriction base="dms:Note"/>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BE2A9C-4C36-414D-AE59-A2C4C1421E4B}">
  <ds:schemaRefs>
    <ds:schemaRef ds:uri="http://schemas.openxmlformats.org/package/2006/metadata/core-properties"/>
    <ds:schemaRef ds:uri="http://www.w3.org/XML/1998/namespace"/>
    <ds:schemaRef ds:uri="http://purl.org/dc/dcmitype/"/>
    <ds:schemaRef ds:uri="http://schemas.microsoft.com/office/2006/documentManagement/types"/>
    <ds:schemaRef ds:uri="http://purl.org/dc/elements/1.1/"/>
    <ds:schemaRef ds:uri="http://schemas.microsoft.com/office/infopath/2007/PartnerControls"/>
    <ds:schemaRef ds:uri="http://purl.org/dc/terms/"/>
    <ds:schemaRef ds:uri="e6f3563b-9f61-4338-a527-bd75149f763e"/>
    <ds:schemaRef ds:uri="1512afc9-94c8-40ab-90ed-fb743d540713"/>
    <ds:schemaRef ds:uri="http://schemas.microsoft.com/office/2006/metadata/properties"/>
  </ds:schemaRefs>
</ds:datastoreItem>
</file>

<file path=customXml/itemProps2.xml><?xml version="1.0" encoding="utf-8"?>
<ds:datastoreItem xmlns:ds="http://schemas.openxmlformats.org/officeDocument/2006/customXml" ds:itemID="{375338B7-5721-4DBD-B2D3-DF53019E07A5}">
  <ds:schemaRefs>
    <ds:schemaRef ds:uri="http://schemas.microsoft.com/sharepoint/v3/contenttype/forms"/>
  </ds:schemaRefs>
</ds:datastoreItem>
</file>

<file path=customXml/itemProps3.xml><?xml version="1.0" encoding="utf-8"?>
<ds:datastoreItem xmlns:ds="http://schemas.openxmlformats.org/officeDocument/2006/customXml" ds:itemID="{DF257D86-DCBE-44BA-B458-0899FE3A85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12afc9-94c8-40ab-90ed-fb743d540713"/>
    <ds:schemaRef ds:uri="e6f3563b-9f61-4338-a527-bd75149f76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15295</TotalTime>
  <Words>6135</Words>
  <Application>Microsoft Office PowerPoint</Application>
  <PresentationFormat>On-screen Show (4:3)</PresentationFormat>
  <Paragraphs>1624</Paragraphs>
  <Slides>56</Slides>
  <Notes>54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Arial</vt:lpstr>
      <vt:lpstr>Calibri</vt:lpstr>
      <vt:lpstr>Montserrat</vt:lpstr>
      <vt:lpstr>Montserrat ExtraBold</vt:lpstr>
      <vt:lpstr>Montserrat Light</vt:lpstr>
      <vt:lpstr>Montserrat SemiBold</vt:lpstr>
      <vt:lpstr>Symbol</vt:lpstr>
      <vt:lpstr>Times New Roman</vt:lpstr>
      <vt:lpstr>Wingdings</vt:lpstr>
      <vt:lpstr>Office Theme</vt:lpstr>
      <vt:lpstr>ICDL Data Analytics - Foundation Syllabus 1.0 Training MS Excel 2016 and MS Power BI </vt:lpstr>
      <vt:lpstr>Welcome </vt:lpstr>
      <vt:lpstr>Programme Overview</vt:lpstr>
      <vt:lpstr>Programme Learning Objectives</vt:lpstr>
      <vt:lpstr> 1 - Concepts and Statistical Analysis</vt:lpstr>
      <vt:lpstr> 1 - Concepts and Statistical Analysis</vt:lpstr>
      <vt:lpstr>Key Concepts</vt:lpstr>
      <vt:lpstr> 1 - Key Concepts</vt:lpstr>
      <vt:lpstr> 1 - Key Concepts</vt:lpstr>
      <vt:lpstr> 1 - Key Concepts</vt:lpstr>
      <vt:lpstr> 1 - Key Concepts</vt:lpstr>
      <vt:lpstr> 1 - Key Concepts</vt:lpstr>
      <vt:lpstr> 1 - Key Concepts</vt:lpstr>
      <vt:lpstr> 1 - Key Concepts</vt:lpstr>
      <vt:lpstr> 1 - Key Concepts</vt:lpstr>
      <vt:lpstr> 1 - Key Concepts</vt:lpstr>
      <vt:lpstr> 1 - Key Concepts</vt:lpstr>
      <vt:lpstr> 1 - Key Concepts</vt:lpstr>
      <vt:lpstr> 1 - Key Concepts</vt:lpstr>
      <vt:lpstr> 1 - Key Concepts</vt:lpstr>
      <vt:lpstr> 1 - Key Concepts</vt:lpstr>
      <vt:lpstr>Statistical Analysis</vt:lpstr>
      <vt:lpstr>PowerPoint Presentation</vt:lpstr>
      <vt:lpstr> 2 – Statistical Analysis</vt:lpstr>
      <vt:lpstr> 2 – Statistical Analysis</vt:lpstr>
      <vt:lpstr> 2 – Statistical Analysis</vt:lpstr>
      <vt:lpstr> 2 – Statistical Analysis</vt:lpstr>
      <vt:lpstr> 2 – Statistical Analysis</vt:lpstr>
      <vt:lpstr> 2 – Statistical Analysis</vt:lpstr>
      <vt:lpstr> 2 – Statistical Analysis</vt:lpstr>
      <vt:lpstr> 2 – Statistical Analysis</vt:lpstr>
      <vt:lpstr> 2 – Statistical Analysis</vt:lpstr>
      <vt:lpstr> 2 – Statistical Analysis</vt:lpstr>
      <vt:lpstr> 2 – Statistical Analysis</vt:lpstr>
      <vt:lpstr> 2 – Statistical Analysis</vt:lpstr>
      <vt:lpstr> 2 – Statistical Analysis</vt:lpstr>
      <vt:lpstr> 2 – Statistical Analysis</vt:lpstr>
      <vt:lpstr> 2 – Statistical Analysis</vt:lpstr>
      <vt:lpstr> 2 – Statistical Analysis</vt:lpstr>
      <vt:lpstr> 2 – Statistical Analysis</vt:lpstr>
      <vt:lpstr> 2 – Statistical Analysis</vt:lpstr>
      <vt:lpstr> 2 – Statistical Analysis</vt:lpstr>
      <vt:lpstr> 2 – Statistical Analysis</vt:lpstr>
      <vt:lpstr> 2 – Statistical Analysis</vt:lpstr>
      <vt:lpstr> 2 – Statistical Analysis</vt:lpstr>
      <vt:lpstr> 2 – Statistical Analysis</vt:lpstr>
      <vt:lpstr> 2 – Statistical Analysis</vt:lpstr>
      <vt:lpstr> 2 – Statistical Analysis</vt:lpstr>
      <vt:lpstr> 2 – Statistical Analysis</vt:lpstr>
      <vt:lpstr> 2 – Statistical Analysis</vt:lpstr>
      <vt:lpstr> 2 – Statistical Analysis</vt:lpstr>
      <vt:lpstr> 2 – Statistical Analysis</vt:lpstr>
      <vt:lpstr> 2 – Statistical Analysis</vt:lpstr>
      <vt:lpstr> 2 – Statistical Analysis</vt:lpstr>
      <vt:lpstr> 1 - Concepts and Statistical Analysis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Printed>2016-11-21T19:51:57Z</cp:lastPrinted>
  <dcterms:created xsi:type="dcterms:W3CDTF">2013-02-28T09:27:03Z</dcterms:created>
  <dcterms:modified xsi:type="dcterms:W3CDTF">2019-04-17T16:38:56Z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0x010100EC1113BA44884444A58736BCE39D899D</vt:lpwstr>
  </property>
  <property fmtid="{D5CDD505-2E9C-101B-9397-08002B2CF9AE}" pid="3" name="Test Stream">
    <vt:lpwstr/>
  </property>
  <property fmtid="{D5CDD505-2E9C-101B-9397-08002B2CF9AE}" pid="4" name="Software Version">
    <vt:lpwstr/>
  </property>
  <property fmtid="{D5CDD505-2E9C-101B-9397-08002B2CF9AE}" pid="5" name="QA Doc Type">
    <vt:lpwstr/>
  </property>
  <property fmtid="{D5CDD505-2E9C-101B-9397-08002B2CF9AE}" pid="6" name="AuthorIds_UIVersion_58368">
    <vt:lpwstr>15</vt:lpwstr>
  </property>
</Properties>
</file>