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648" r:id="rId4"/>
  </p:sldMasterIdLst>
  <p:notesMasterIdLst>
    <p:notesMasterId r:id="rId62"/>
  </p:notesMasterIdLst>
  <p:handoutMasterIdLst>
    <p:handoutMasterId r:id="rId63"/>
  </p:handoutMasterIdLst>
  <p:sldIdLst>
    <p:sldId id="256" r:id="rId5"/>
    <p:sldId id="705" r:id="rId6"/>
    <p:sldId id="706" r:id="rId7"/>
    <p:sldId id="760" r:id="rId8"/>
    <p:sldId id="288" r:id="rId9"/>
    <p:sldId id="461" r:id="rId10"/>
    <p:sldId id="485" r:id="rId11"/>
    <p:sldId id="766" r:id="rId12"/>
    <p:sldId id="471" r:id="rId13"/>
    <p:sldId id="765" r:id="rId14"/>
    <p:sldId id="472" r:id="rId15"/>
    <p:sldId id="767" r:id="rId16"/>
    <p:sldId id="473" r:id="rId17"/>
    <p:sldId id="768" r:id="rId18"/>
    <p:sldId id="463" r:id="rId19"/>
    <p:sldId id="759" r:id="rId20"/>
    <p:sldId id="761" r:id="rId21"/>
    <p:sldId id="466" r:id="rId22"/>
    <p:sldId id="477" r:id="rId23"/>
    <p:sldId id="476" r:id="rId24"/>
    <p:sldId id="489" r:id="rId25"/>
    <p:sldId id="536" r:id="rId26"/>
    <p:sldId id="487" r:id="rId27"/>
    <p:sldId id="771" r:id="rId28"/>
    <p:sldId id="502" r:id="rId29"/>
    <p:sldId id="769" r:id="rId30"/>
    <p:sldId id="503" r:id="rId31"/>
    <p:sldId id="505" r:id="rId32"/>
    <p:sldId id="535" r:id="rId33"/>
    <p:sldId id="490" r:id="rId34"/>
    <p:sldId id="510" r:id="rId35"/>
    <p:sldId id="772" r:id="rId36"/>
    <p:sldId id="533" r:id="rId37"/>
    <p:sldId id="515" r:id="rId38"/>
    <p:sldId id="516" r:id="rId39"/>
    <p:sldId id="534" r:id="rId40"/>
    <p:sldId id="518" r:id="rId41"/>
    <p:sldId id="519" r:id="rId42"/>
    <p:sldId id="773" r:id="rId43"/>
    <p:sldId id="774" r:id="rId44"/>
    <p:sldId id="775" r:id="rId45"/>
    <p:sldId id="776" r:id="rId46"/>
    <p:sldId id="777" r:id="rId47"/>
    <p:sldId id="525" r:id="rId48"/>
    <p:sldId id="527" r:id="rId49"/>
    <p:sldId id="474" r:id="rId50"/>
    <p:sldId id="758" r:id="rId51"/>
    <p:sldId id="762" r:id="rId52"/>
    <p:sldId id="542" r:id="rId53"/>
    <p:sldId id="532" r:id="rId54"/>
    <p:sldId id="588" r:id="rId55"/>
    <p:sldId id="530" r:id="rId56"/>
    <p:sldId id="538" r:id="rId57"/>
    <p:sldId id="539" r:id="rId58"/>
    <p:sldId id="757" r:id="rId59"/>
    <p:sldId id="764" r:id="rId60"/>
    <p:sldId id="736" r:id="rId61"/>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FE9"/>
    <a:srgbClr val="003C71"/>
    <a:srgbClr val="008000"/>
    <a:srgbClr val="31EFEF"/>
    <a:srgbClr val="EB4F35"/>
    <a:srgbClr val="004165"/>
    <a:srgbClr val="F9F927"/>
    <a:srgbClr val="EA36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1806EC-CB08-4232-A304-E48C8426FF7A}" v="4" dt="2019-04-08T13:27:23.8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0" autoAdjust="0"/>
    <p:restoredTop sz="72280" autoAdjust="0"/>
  </p:normalViewPr>
  <p:slideViewPr>
    <p:cSldViewPr>
      <p:cViewPr varScale="1">
        <p:scale>
          <a:sx n="68" d="100"/>
          <a:sy n="68" d="100"/>
        </p:scale>
        <p:origin x="1626" y="78"/>
      </p:cViewPr>
      <p:guideLst>
        <p:guide orient="horz" pos="2160"/>
        <p:guide pos="2880"/>
      </p:guideLst>
    </p:cSldViewPr>
  </p:slideViewPr>
  <p:outlineViewPr>
    <p:cViewPr>
      <p:scale>
        <a:sx n="33" d="100"/>
        <a:sy n="33" d="100"/>
      </p:scale>
      <p:origin x="0" y="-50904"/>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68"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ne Donnelly" userId="5c8749b7-551c-40b7-a871-6b26170e24c5" providerId="ADAL" clId="{8E79C719-366A-4D17-ABB6-2ED11FA3AD8E}"/>
    <pc:docChg chg="delSld modSld sldOrd">
      <pc:chgData name="Jayne Donnelly" userId="5c8749b7-551c-40b7-a871-6b26170e24c5" providerId="ADAL" clId="{8E79C719-366A-4D17-ABB6-2ED11FA3AD8E}" dt="2019-03-25T15:52:17.725" v="151" actId="2696"/>
      <pc:docMkLst>
        <pc:docMk/>
      </pc:docMkLst>
      <pc:sldChg chg="modSp">
        <pc:chgData name="Jayne Donnelly" userId="5c8749b7-551c-40b7-a871-6b26170e24c5" providerId="ADAL" clId="{8E79C719-366A-4D17-ABB6-2ED11FA3AD8E}" dt="2019-03-25T15:50:46.073" v="148" actId="1076"/>
        <pc:sldMkLst>
          <pc:docMk/>
          <pc:sldMk cId="3484539914" sldId="530"/>
        </pc:sldMkLst>
        <pc:picChg chg="mod">
          <ac:chgData name="Jayne Donnelly" userId="5c8749b7-551c-40b7-a871-6b26170e24c5" providerId="ADAL" clId="{8E79C719-366A-4D17-ABB6-2ED11FA3AD8E}" dt="2019-03-25T15:50:46.073" v="148" actId="1076"/>
          <ac:picMkLst>
            <pc:docMk/>
            <pc:sldMk cId="3484539914" sldId="530"/>
            <ac:picMk id="10" creationId="{3DF4ACA3-7B9D-49FA-B3C3-972AD478B527}"/>
          </ac:picMkLst>
        </pc:picChg>
      </pc:sldChg>
      <pc:sldChg chg="modSp ord">
        <pc:chgData name="Jayne Donnelly" userId="5c8749b7-551c-40b7-a871-6b26170e24c5" providerId="ADAL" clId="{8E79C719-366A-4D17-ABB6-2ED11FA3AD8E}" dt="2019-03-25T15:52:02.129" v="150"/>
        <pc:sldMkLst>
          <pc:docMk/>
          <pc:sldMk cId="642633453" sldId="532"/>
        </pc:sldMkLst>
        <pc:spChg chg="mod">
          <ac:chgData name="Jayne Donnelly" userId="5c8749b7-551c-40b7-a871-6b26170e24c5" providerId="ADAL" clId="{8E79C719-366A-4D17-ABB6-2ED11FA3AD8E}" dt="2019-03-25T15:52:02.129" v="150"/>
          <ac:spMkLst>
            <pc:docMk/>
            <pc:sldMk cId="642633453" sldId="532"/>
            <ac:spMk id="7" creationId="{00000000-0000-0000-0000-000000000000}"/>
          </ac:spMkLst>
        </pc:spChg>
      </pc:sldChg>
      <pc:sldChg chg="addSp">
        <pc:chgData name="Jayne Donnelly" userId="5c8749b7-551c-40b7-a871-6b26170e24c5" providerId="ADAL" clId="{8E79C719-366A-4D17-ABB6-2ED11FA3AD8E}" dt="2019-03-25T15:50:42.027" v="147"/>
        <pc:sldMkLst>
          <pc:docMk/>
          <pc:sldMk cId="595028423" sldId="538"/>
        </pc:sldMkLst>
        <pc:picChg chg="add">
          <ac:chgData name="Jayne Donnelly" userId="5c8749b7-551c-40b7-a871-6b26170e24c5" providerId="ADAL" clId="{8E79C719-366A-4D17-ABB6-2ED11FA3AD8E}" dt="2019-03-25T15:50:42.027" v="147"/>
          <ac:picMkLst>
            <pc:docMk/>
            <pc:sldMk cId="595028423" sldId="538"/>
            <ac:picMk id="10" creationId="{275801DA-2EB2-4C43-8165-AA2337E7DF3A}"/>
          </ac:picMkLst>
        </pc:picChg>
      </pc:sldChg>
    </pc:docChg>
  </pc:docChgLst>
  <pc:docChgLst>
    <pc:chgData name="Jayne Donnelly" userId="5c8749b7-551c-40b7-a871-6b26170e24c5" providerId="ADAL" clId="{ED1806EC-CB08-4232-A304-E48C8426FF7A}"/>
    <pc:docChg chg="modSld">
      <pc:chgData name="Jayne Donnelly" userId="5c8749b7-551c-40b7-a871-6b26170e24c5" providerId="ADAL" clId="{ED1806EC-CB08-4232-A304-E48C8426FF7A}" dt="2019-04-08T13:28:04.820" v="31" actId="20577"/>
      <pc:docMkLst>
        <pc:docMk/>
      </pc:docMkLst>
      <pc:sldChg chg="addSp modSp">
        <pc:chgData name="Jayne Donnelly" userId="5c8749b7-551c-40b7-a871-6b26170e24c5" providerId="ADAL" clId="{ED1806EC-CB08-4232-A304-E48C8426FF7A}" dt="2019-04-08T13:28:04.820" v="31" actId="20577"/>
        <pc:sldMkLst>
          <pc:docMk/>
          <pc:sldMk cId="1201630632" sldId="391"/>
        </pc:sldMkLst>
        <pc:spChg chg="add mod">
          <ac:chgData name="Jayne Donnelly" userId="5c8749b7-551c-40b7-a871-6b26170e24c5" providerId="ADAL" clId="{ED1806EC-CB08-4232-A304-E48C8426FF7A}" dt="2019-04-08T13:28:04.820" v="31" actId="20577"/>
          <ac:spMkLst>
            <pc:docMk/>
            <pc:sldMk cId="1201630632" sldId="391"/>
            <ac:spMk id="6" creationId="{F33396BD-F2A1-494B-84EB-4B2165B40043}"/>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21785-B2C1-47CE-AAAD-388EB8DFE7EC}" type="doc">
      <dgm:prSet loTypeId="urn:microsoft.com/office/officeart/2018/2/layout/IconLabelList" loCatId="icon" qsTypeId="urn:microsoft.com/office/officeart/2005/8/quickstyle/simple1" qsCatId="simple" csTypeId="urn:microsoft.com/office/officeart/2005/8/colors/colorful2" csCatId="colorful" phldr="1"/>
      <dgm:spPr/>
      <dgm:t>
        <a:bodyPr/>
        <a:lstStyle/>
        <a:p>
          <a:endParaRPr lang="en-US"/>
        </a:p>
      </dgm:t>
    </dgm:pt>
    <dgm:pt modelId="{9E604F1D-456A-496B-9345-B15534EC0779}">
      <dgm:prSet custT="1"/>
      <dgm:spPr/>
      <dgm:t>
        <a:bodyPr/>
        <a:lstStyle/>
        <a:p>
          <a:pPr>
            <a:lnSpc>
              <a:spcPct val="100000"/>
            </a:lnSpc>
          </a:pPr>
          <a:r>
            <a:rPr lang="en-IE" sz="2000" i="1" dirty="0">
              <a:latin typeface="Arial" panose="020B0604020202020204" pitchFamily="34" charset="0"/>
              <a:cs typeface="Arial" panose="020B0604020202020204" pitchFamily="34" charset="0"/>
            </a:rPr>
            <a:t>Text file</a:t>
          </a:r>
          <a:endParaRPr lang="en-US" sz="2000" i="1" dirty="0">
            <a:latin typeface="Arial" panose="020B0604020202020204" pitchFamily="34" charset="0"/>
            <a:cs typeface="Arial" panose="020B0604020202020204" pitchFamily="34" charset="0"/>
          </a:endParaRPr>
        </a:p>
      </dgm:t>
    </dgm:pt>
    <dgm:pt modelId="{EBE9E091-7A47-4C61-8F61-D4D2D75C6DD3}" type="parTrans" cxnId="{BC03714F-6F41-46C3-95E0-DEDEC7225A6E}">
      <dgm:prSet/>
      <dgm:spPr/>
      <dgm:t>
        <a:bodyPr/>
        <a:lstStyle/>
        <a:p>
          <a:endParaRPr lang="en-US" sz="2000">
            <a:latin typeface="Arial" panose="020B0604020202020204" pitchFamily="34" charset="0"/>
            <a:cs typeface="Arial" panose="020B0604020202020204" pitchFamily="34" charset="0"/>
          </a:endParaRPr>
        </a:p>
      </dgm:t>
    </dgm:pt>
    <dgm:pt modelId="{89C4D9CC-F6ED-40DA-86AB-D03A169DEDD4}" type="sibTrans" cxnId="{BC03714F-6F41-46C3-95E0-DEDEC7225A6E}">
      <dgm:prSet/>
      <dgm:spPr/>
      <dgm:t>
        <a:bodyPr/>
        <a:lstStyle/>
        <a:p>
          <a:endParaRPr lang="en-US" sz="2000">
            <a:latin typeface="Arial" panose="020B0604020202020204" pitchFamily="34" charset="0"/>
            <a:cs typeface="Arial" panose="020B0604020202020204" pitchFamily="34" charset="0"/>
          </a:endParaRPr>
        </a:p>
      </dgm:t>
    </dgm:pt>
    <dgm:pt modelId="{3882D5D7-4A04-4CBA-83C4-AECBB33B02F1}">
      <dgm:prSet custT="1"/>
      <dgm:spPr/>
      <dgm:t>
        <a:bodyPr/>
        <a:lstStyle/>
        <a:p>
          <a:pPr>
            <a:lnSpc>
              <a:spcPct val="100000"/>
            </a:lnSpc>
          </a:pPr>
          <a:r>
            <a:rPr lang="en-IE" sz="2000" i="1" dirty="0">
              <a:latin typeface="Arial" panose="020B0604020202020204" pitchFamily="34" charset="0"/>
              <a:cs typeface="Arial" panose="020B0604020202020204" pitchFamily="34" charset="0"/>
            </a:rPr>
            <a:t>Spreadsheet</a:t>
          </a:r>
          <a:endParaRPr lang="en-US" sz="2000" i="1" dirty="0">
            <a:latin typeface="Arial" panose="020B0604020202020204" pitchFamily="34" charset="0"/>
            <a:cs typeface="Arial" panose="020B0604020202020204" pitchFamily="34" charset="0"/>
          </a:endParaRPr>
        </a:p>
      </dgm:t>
    </dgm:pt>
    <dgm:pt modelId="{B5F8EC45-85FE-4A0B-93C3-D0CBEAB553C5}" type="parTrans" cxnId="{5E2D7BFA-DA44-439A-974F-B3E84F717D47}">
      <dgm:prSet/>
      <dgm:spPr/>
      <dgm:t>
        <a:bodyPr/>
        <a:lstStyle/>
        <a:p>
          <a:endParaRPr lang="en-US" sz="2000">
            <a:latin typeface="Arial" panose="020B0604020202020204" pitchFamily="34" charset="0"/>
            <a:cs typeface="Arial" panose="020B0604020202020204" pitchFamily="34" charset="0"/>
          </a:endParaRPr>
        </a:p>
      </dgm:t>
    </dgm:pt>
    <dgm:pt modelId="{ACD1322C-DF93-46B5-A300-1D74A4BBF0EC}" type="sibTrans" cxnId="{5E2D7BFA-DA44-439A-974F-B3E84F717D47}">
      <dgm:prSet/>
      <dgm:spPr/>
      <dgm:t>
        <a:bodyPr/>
        <a:lstStyle/>
        <a:p>
          <a:endParaRPr lang="en-US" sz="2000">
            <a:latin typeface="Arial" panose="020B0604020202020204" pitchFamily="34" charset="0"/>
            <a:cs typeface="Arial" panose="020B0604020202020204" pitchFamily="34" charset="0"/>
          </a:endParaRPr>
        </a:p>
      </dgm:t>
    </dgm:pt>
    <dgm:pt modelId="{5909837F-C038-4BEF-A7A9-D405D5BF5E1E}">
      <dgm:prSet custT="1"/>
      <dgm:spPr/>
      <dgm:t>
        <a:bodyPr/>
        <a:lstStyle/>
        <a:p>
          <a:pPr>
            <a:lnSpc>
              <a:spcPct val="100000"/>
            </a:lnSpc>
          </a:pPr>
          <a:r>
            <a:rPr lang="en-IE" sz="2000" i="1" dirty="0">
              <a:latin typeface="Arial" panose="020B0604020202020204" pitchFamily="34" charset="0"/>
              <a:cs typeface="Arial" panose="020B0604020202020204" pitchFamily="34" charset="0"/>
            </a:rPr>
            <a:t>Web </a:t>
          </a:r>
          <a:endParaRPr lang="en-US" sz="2000" i="1" dirty="0">
            <a:latin typeface="Arial" panose="020B0604020202020204" pitchFamily="34" charset="0"/>
            <a:cs typeface="Arial" panose="020B0604020202020204" pitchFamily="34" charset="0"/>
          </a:endParaRPr>
        </a:p>
      </dgm:t>
    </dgm:pt>
    <dgm:pt modelId="{EE5B6DCF-832A-4C50-B37B-BC430A165225}" type="parTrans" cxnId="{E6B612C4-423A-42C1-8722-E0FF58C09330}">
      <dgm:prSet/>
      <dgm:spPr/>
      <dgm:t>
        <a:bodyPr/>
        <a:lstStyle/>
        <a:p>
          <a:endParaRPr lang="en-US" sz="2000">
            <a:latin typeface="Arial" panose="020B0604020202020204" pitchFamily="34" charset="0"/>
            <a:cs typeface="Arial" panose="020B0604020202020204" pitchFamily="34" charset="0"/>
          </a:endParaRPr>
        </a:p>
      </dgm:t>
    </dgm:pt>
    <dgm:pt modelId="{861BC03E-74B2-4C56-AA9E-75AD88AE7570}" type="sibTrans" cxnId="{E6B612C4-423A-42C1-8722-E0FF58C09330}">
      <dgm:prSet/>
      <dgm:spPr/>
      <dgm:t>
        <a:bodyPr/>
        <a:lstStyle/>
        <a:p>
          <a:endParaRPr lang="en-US" sz="2000">
            <a:latin typeface="Arial" panose="020B0604020202020204" pitchFamily="34" charset="0"/>
            <a:cs typeface="Arial" panose="020B0604020202020204" pitchFamily="34" charset="0"/>
          </a:endParaRPr>
        </a:p>
      </dgm:t>
    </dgm:pt>
    <dgm:pt modelId="{B7CBD529-9883-4F27-B5D8-F42C1D8147B7}">
      <dgm:prSet custT="1"/>
      <dgm:spPr/>
      <dgm:t>
        <a:bodyPr/>
        <a:lstStyle/>
        <a:p>
          <a:pPr>
            <a:lnSpc>
              <a:spcPct val="100000"/>
            </a:lnSpc>
          </a:pPr>
          <a:r>
            <a:rPr lang="en-IE" sz="2000" i="1" dirty="0">
              <a:latin typeface="Arial" panose="020B0604020202020204" pitchFamily="34" charset="0"/>
              <a:cs typeface="Arial" panose="020B0604020202020204" pitchFamily="34" charset="0"/>
            </a:rPr>
            <a:t>Database</a:t>
          </a:r>
          <a:endParaRPr lang="en-US" sz="2000" i="1" dirty="0">
            <a:latin typeface="Arial" panose="020B0604020202020204" pitchFamily="34" charset="0"/>
            <a:cs typeface="Arial" panose="020B0604020202020204" pitchFamily="34" charset="0"/>
          </a:endParaRPr>
        </a:p>
      </dgm:t>
    </dgm:pt>
    <dgm:pt modelId="{5530E4D0-31C3-4425-A5FE-D6D319144329}" type="parTrans" cxnId="{5D1E71FE-E738-4B12-A188-3F081BF0EC74}">
      <dgm:prSet/>
      <dgm:spPr/>
      <dgm:t>
        <a:bodyPr/>
        <a:lstStyle/>
        <a:p>
          <a:endParaRPr lang="en-US" sz="2000">
            <a:latin typeface="Arial" panose="020B0604020202020204" pitchFamily="34" charset="0"/>
            <a:cs typeface="Arial" panose="020B0604020202020204" pitchFamily="34" charset="0"/>
          </a:endParaRPr>
        </a:p>
      </dgm:t>
    </dgm:pt>
    <dgm:pt modelId="{2773A185-801A-464A-BEEC-3C4614DB5FD5}" type="sibTrans" cxnId="{5D1E71FE-E738-4B12-A188-3F081BF0EC74}">
      <dgm:prSet/>
      <dgm:spPr/>
      <dgm:t>
        <a:bodyPr/>
        <a:lstStyle/>
        <a:p>
          <a:endParaRPr lang="en-US" sz="2000">
            <a:latin typeface="Arial" panose="020B0604020202020204" pitchFamily="34" charset="0"/>
            <a:cs typeface="Arial" panose="020B0604020202020204" pitchFamily="34" charset="0"/>
          </a:endParaRPr>
        </a:p>
      </dgm:t>
    </dgm:pt>
    <dgm:pt modelId="{382894BC-EA49-4CF6-9C2F-0D32BA57FB72}" type="pres">
      <dgm:prSet presAssocID="{60C21785-B2C1-47CE-AAAD-388EB8DFE7EC}" presName="root" presStyleCnt="0">
        <dgm:presLayoutVars>
          <dgm:dir/>
          <dgm:resizeHandles val="exact"/>
        </dgm:presLayoutVars>
      </dgm:prSet>
      <dgm:spPr/>
    </dgm:pt>
    <dgm:pt modelId="{14FE9C07-86FE-4CCF-9D64-90714FED25B5}" type="pres">
      <dgm:prSet presAssocID="{9E604F1D-456A-496B-9345-B15534EC0779}" presName="compNode" presStyleCnt="0"/>
      <dgm:spPr/>
    </dgm:pt>
    <dgm:pt modelId="{1B25DD26-041D-4BDD-A6DA-CEF90621BB87}" type="pres">
      <dgm:prSet presAssocID="{9E604F1D-456A-496B-9345-B15534EC0779}" presName="iconRect" presStyleLbl="node1" presStyleIdx="0" presStyleCnt="4" custScaleX="174918" custScaleY="18617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3000" r="-3000"/>
          </a:stretch>
        </a:blipFill>
      </dgm:spPr>
      <dgm:extLst>
        <a:ext uri="{E40237B7-FDA0-4F09-8148-C483321AD2D9}">
          <dgm14:cNvPr xmlns:dgm14="http://schemas.microsoft.com/office/drawing/2010/diagram" id="0" name="" descr="Document"/>
        </a:ext>
      </dgm:extLst>
    </dgm:pt>
    <dgm:pt modelId="{0CB14848-585E-4512-A3E1-F461EBEF15B6}" type="pres">
      <dgm:prSet presAssocID="{9E604F1D-456A-496B-9345-B15534EC0779}" presName="spaceRect" presStyleCnt="0"/>
      <dgm:spPr/>
    </dgm:pt>
    <dgm:pt modelId="{BD229D45-AB7F-4EFE-8C0D-23B7E1BE173F}" type="pres">
      <dgm:prSet presAssocID="{9E604F1D-456A-496B-9345-B15534EC0779}" presName="textRect" presStyleLbl="revTx" presStyleIdx="0" presStyleCnt="4">
        <dgm:presLayoutVars>
          <dgm:chMax val="1"/>
          <dgm:chPref val="1"/>
        </dgm:presLayoutVars>
      </dgm:prSet>
      <dgm:spPr/>
    </dgm:pt>
    <dgm:pt modelId="{710BCF35-4E83-4CAE-BC27-EFB10FB1C972}" type="pres">
      <dgm:prSet presAssocID="{89C4D9CC-F6ED-40DA-86AB-D03A169DEDD4}" presName="sibTrans" presStyleCnt="0"/>
      <dgm:spPr/>
    </dgm:pt>
    <dgm:pt modelId="{217A81A1-9433-4E1D-BB77-2ED43E1F99E2}" type="pres">
      <dgm:prSet presAssocID="{3882D5D7-4A04-4CBA-83C4-AECBB33B02F1}" presName="compNode" presStyleCnt="0"/>
      <dgm:spPr/>
    </dgm:pt>
    <dgm:pt modelId="{719C8D6F-B653-4B14-9EDA-CAE62552B551}" type="pres">
      <dgm:prSet presAssocID="{3882D5D7-4A04-4CBA-83C4-AECBB33B02F1}" presName="iconRect" presStyleLbl="node1" presStyleIdx="1" presStyleCnt="4" custScaleX="159206" custScaleY="18254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EE27C075-0AED-45DA-8B67-94CC4D82BB66}" type="pres">
      <dgm:prSet presAssocID="{3882D5D7-4A04-4CBA-83C4-AECBB33B02F1}" presName="spaceRect" presStyleCnt="0"/>
      <dgm:spPr/>
    </dgm:pt>
    <dgm:pt modelId="{01A78581-F438-4964-84CF-3B97E63C3A1B}" type="pres">
      <dgm:prSet presAssocID="{3882D5D7-4A04-4CBA-83C4-AECBB33B02F1}" presName="textRect" presStyleLbl="revTx" presStyleIdx="1" presStyleCnt="4">
        <dgm:presLayoutVars>
          <dgm:chMax val="1"/>
          <dgm:chPref val="1"/>
        </dgm:presLayoutVars>
      </dgm:prSet>
      <dgm:spPr/>
    </dgm:pt>
    <dgm:pt modelId="{8821260A-9F30-4E93-8694-BE0359BEF024}" type="pres">
      <dgm:prSet presAssocID="{ACD1322C-DF93-46B5-A300-1D74A4BBF0EC}" presName="sibTrans" presStyleCnt="0"/>
      <dgm:spPr/>
    </dgm:pt>
    <dgm:pt modelId="{79B2504D-7CF1-4284-B1A7-3C27F5F25BFD}" type="pres">
      <dgm:prSet presAssocID="{5909837F-C038-4BEF-A7A9-D405D5BF5E1E}" presName="compNode" presStyleCnt="0"/>
      <dgm:spPr/>
    </dgm:pt>
    <dgm:pt modelId="{5BE4FBDC-7592-456B-B229-3A71449B2E67}" type="pres">
      <dgm:prSet presAssocID="{5909837F-C038-4BEF-A7A9-D405D5BF5E1E}" presName="iconRect" presStyleLbl="node1" presStyleIdx="2" presStyleCnt="4" custScaleX="183365" custScaleY="219578" custLinFactNeighborY="-1161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nternet"/>
        </a:ext>
      </dgm:extLst>
    </dgm:pt>
    <dgm:pt modelId="{98850359-D112-4F12-B4FC-BC2886CAD9AE}" type="pres">
      <dgm:prSet presAssocID="{5909837F-C038-4BEF-A7A9-D405D5BF5E1E}" presName="spaceRect" presStyleCnt="0"/>
      <dgm:spPr/>
    </dgm:pt>
    <dgm:pt modelId="{FBD57F02-18AC-4FEE-84F5-97DAB6451532}" type="pres">
      <dgm:prSet presAssocID="{5909837F-C038-4BEF-A7A9-D405D5BF5E1E}" presName="textRect" presStyleLbl="revTx" presStyleIdx="2" presStyleCnt="4" custLinFactNeighborY="-14066">
        <dgm:presLayoutVars>
          <dgm:chMax val="1"/>
          <dgm:chPref val="1"/>
        </dgm:presLayoutVars>
      </dgm:prSet>
      <dgm:spPr/>
    </dgm:pt>
    <dgm:pt modelId="{89D31811-1BAB-4C93-8425-E5E18EED37E1}" type="pres">
      <dgm:prSet presAssocID="{861BC03E-74B2-4C56-AA9E-75AD88AE7570}" presName="sibTrans" presStyleCnt="0"/>
      <dgm:spPr/>
    </dgm:pt>
    <dgm:pt modelId="{029275C6-8A91-43C7-9BE0-F583CEFE44B6}" type="pres">
      <dgm:prSet presAssocID="{B7CBD529-9883-4F27-B5D8-F42C1D8147B7}" presName="compNode" presStyleCnt="0"/>
      <dgm:spPr/>
    </dgm:pt>
    <dgm:pt modelId="{9901FF49-4EA7-4B58-86B3-18BAE235D3B4}" type="pres">
      <dgm:prSet presAssocID="{B7CBD529-9883-4F27-B5D8-F42C1D8147B7}" presName="iconRect" presStyleLbl="node1" presStyleIdx="3" presStyleCnt="4" custScaleX="175410" custScaleY="17422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6A9002AD-49A9-4214-81DF-0018F1B53759}" type="pres">
      <dgm:prSet presAssocID="{B7CBD529-9883-4F27-B5D8-F42C1D8147B7}" presName="spaceRect" presStyleCnt="0"/>
      <dgm:spPr/>
    </dgm:pt>
    <dgm:pt modelId="{28926CA2-6ECD-430F-8015-53D71ADAA856}" type="pres">
      <dgm:prSet presAssocID="{B7CBD529-9883-4F27-B5D8-F42C1D8147B7}" presName="textRect" presStyleLbl="revTx" presStyleIdx="3" presStyleCnt="4">
        <dgm:presLayoutVars>
          <dgm:chMax val="1"/>
          <dgm:chPref val="1"/>
        </dgm:presLayoutVars>
      </dgm:prSet>
      <dgm:spPr/>
    </dgm:pt>
  </dgm:ptLst>
  <dgm:cxnLst>
    <dgm:cxn modelId="{20A45B2B-1ECF-44CF-A079-C774736133D5}" type="presOf" srcId="{60C21785-B2C1-47CE-AAAD-388EB8DFE7EC}" destId="{382894BC-EA49-4CF6-9C2F-0D32BA57FB72}" srcOrd="0" destOrd="0" presId="urn:microsoft.com/office/officeart/2018/2/layout/IconLabelList"/>
    <dgm:cxn modelId="{6AA0ED3F-09FB-4A3D-801A-C4D6E19C1A01}" type="presOf" srcId="{B7CBD529-9883-4F27-B5D8-F42C1D8147B7}" destId="{28926CA2-6ECD-430F-8015-53D71ADAA856}" srcOrd="0" destOrd="0" presId="urn:microsoft.com/office/officeart/2018/2/layout/IconLabelList"/>
    <dgm:cxn modelId="{772D2366-3F30-43A6-B881-15FCC85144B6}" type="presOf" srcId="{3882D5D7-4A04-4CBA-83C4-AECBB33B02F1}" destId="{01A78581-F438-4964-84CF-3B97E63C3A1B}" srcOrd="0" destOrd="0" presId="urn:microsoft.com/office/officeart/2018/2/layout/IconLabelList"/>
    <dgm:cxn modelId="{BC03714F-6F41-46C3-95E0-DEDEC7225A6E}" srcId="{60C21785-B2C1-47CE-AAAD-388EB8DFE7EC}" destId="{9E604F1D-456A-496B-9345-B15534EC0779}" srcOrd="0" destOrd="0" parTransId="{EBE9E091-7A47-4C61-8F61-D4D2D75C6DD3}" sibTransId="{89C4D9CC-F6ED-40DA-86AB-D03A169DEDD4}"/>
    <dgm:cxn modelId="{0847FB91-8F42-4D3F-974B-52E721EAF72B}" type="presOf" srcId="{5909837F-C038-4BEF-A7A9-D405D5BF5E1E}" destId="{FBD57F02-18AC-4FEE-84F5-97DAB6451532}" srcOrd="0" destOrd="0" presId="urn:microsoft.com/office/officeart/2018/2/layout/IconLabelList"/>
    <dgm:cxn modelId="{74C585BA-9851-4BAE-9A93-7550F42F7D5A}" type="presOf" srcId="{9E604F1D-456A-496B-9345-B15534EC0779}" destId="{BD229D45-AB7F-4EFE-8C0D-23B7E1BE173F}" srcOrd="0" destOrd="0" presId="urn:microsoft.com/office/officeart/2018/2/layout/IconLabelList"/>
    <dgm:cxn modelId="{E6B612C4-423A-42C1-8722-E0FF58C09330}" srcId="{60C21785-B2C1-47CE-AAAD-388EB8DFE7EC}" destId="{5909837F-C038-4BEF-A7A9-D405D5BF5E1E}" srcOrd="2" destOrd="0" parTransId="{EE5B6DCF-832A-4C50-B37B-BC430A165225}" sibTransId="{861BC03E-74B2-4C56-AA9E-75AD88AE7570}"/>
    <dgm:cxn modelId="{5E2D7BFA-DA44-439A-974F-B3E84F717D47}" srcId="{60C21785-B2C1-47CE-AAAD-388EB8DFE7EC}" destId="{3882D5D7-4A04-4CBA-83C4-AECBB33B02F1}" srcOrd="1" destOrd="0" parTransId="{B5F8EC45-85FE-4A0B-93C3-D0CBEAB553C5}" sibTransId="{ACD1322C-DF93-46B5-A300-1D74A4BBF0EC}"/>
    <dgm:cxn modelId="{5D1E71FE-E738-4B12-A188-3F081BF0EC74}" srcId="{60C21785-B2C1-47CE-AAAD-388EB8DFE7EC}" destId="{B7CBD529-9883-4F27-B5D8-F42C1D8147B7}" srcOrd="3" destOrd="0" parTransId="{5530E4D0-31C3-4425-A5FE-D6D319144329}" sibTransId="{2773A185-801A-464A-BEEC-3C4614DB5FD5}"/>
    <dgm:cxn modelId="{8B169FE9-EF28-448F-8995-EE3C24ABD400}" type="presParOf" srcId="{382894BC-EA49-4CF6-9C2F-0D32BA57FB72}" destId="{14FE9C07-86FE-4CCF-9D64-90714FED25B5}" srcOrd="0" destOrd="0" presId="urn:microsoft.com/office/officeart/2018/2/layout/IconLabelList"/>
    <dgm:cxn modelId="{847EF385-4FA7-42D5-A42E-F447D9DE3835}" type="presParOf" srcId="{14FE9C07-86FE-4CCF-9D64-90714FED25B5}" destId="{1B25DD26-041D-4BDD-A6DA-CEF90621BB87}" srcOrd="0" destOrd="0" presId="urn:microsoft.com/office/officeart/2018/2/layout/IconLabelList"/>
    <dgm:cxn modelId="{E12E1CD7-FA80-4D11-BCE6-18B0C615B40C}" type="presParOf" srcId="{14FE9C07-86FE-4CCF-9D64-90714FED25B5}" destId="{0CB14848-585E-4512-A3E1-F461EBEF15B6}" srcOrd="1" destOrd="0" presId="urn:microsoft.com/office/officeart/2018/2/layout/IconLabelList"/>
    <dgm:cxn modelId="{786B2C9F-928C-47CB-9F72-541F21CC85CB}" type="presParOf" srcId="{14FE9C07-86FE-4CCF-9D64-90714FED25B5}" destId="{BD229D45-AB7F-4EFE-8C0D-23B7E1BE173F}" srcOrd="2" destOrd="0" presId="urn:microsoft.com/office/officeart/2018/2/layout/IconLabelList"/>
    <dgm:cxn modelId="{08FA003A-1DC7-465E-9CEE-592ACC003690}" type="presParOf" srcId="{382894BC-EA49-4CF6-9C2F-0D32BA57FB72}" destId="{710BCF35-4E83-4CAE-BC27-EFB10FB1C972}" srcOrd="1" destOrd="0" presId="urn:microsoft.com/office/officeart/2018/2/layout/IconLabelList"/>
    <dgm:cxn modelId="{2D131213-2E34-426E-AABF-32EB92A605EE}" type="presParOf" srcId="{382894BC-EA49-4CF6-9C2F-0D32BA57FB72}" destId="{217A81A1-9433-4E1D-BB77-2ED43E1F99E2}" srcOrd="2" destOrd="0" presId="urn:microsoft.com/office/officeart/2018/2/layout/IconLabelList"/>
    <dgm:cxn modelId="{3A182FCE-2B74-42C9-A2C9-E2F3A3E0760C}" type="presParOf" srcId="{217A81A1-9433-4E1D-BB77-2ED43E1F99E2}" destId="{719C8D6F-B653-4B14-9EDA-CAE62552B551}" srcOrd="0" destOrd="0" presId="urn:microsoft.com/office/officeart/2018/2/layout/IconLabelList"/>
    <dgm:cxn modelId="{3C3331FF-7A29-40CC-A926-0B69B3764093}" type="presParOf" srcId="{217A81A1-9433-4E1D-BB77-2ED43E1F99E2}" destId="{EE27C075-0AED-45DA-8B67-94CC4D82BB66}" srcOrd="1" destOrd="0" presId="urn:microsoft.com/office/officeart/2018/2/layout/IconLabelList"/>
    <dgm:cxn modelId="{5AD2E932-4896-4A56-B610-9566C58F4EB0}" type="presParOf" srcId="{217A81A1-9433-4E1D-BB77-2ED43E1F99E2}" destId="{01A78581-F438-4964-84CF-3B97E63C3A1B}" srcOrd="2" destOrd="0" presId="urn:microsoft.com/office/officeart/2018/2/layout/IconLabelList"/>
    <dgm:cxn modelId="{C5DEA541-15F0-4E2B-AACD-4B4694EEE037}" type="presParOf" srcId="{382894BC-EA49-4CF6-9C2F-0D32BA57FB72}" destId="{8821260A-9F30-4E93-8694-BE0359BEF024}" srcOrd="3" destOrd="0" presId="urn:microsoft.com/office/officeart/2018/2/layout/IconLabelList"/>
    <dgm:cxn modelId="{D132F274-9707-4DBF-B398-A882613EFE7A}" type="presParOf" srcId="{382894BC-EA49-4CF6-9C2F-0D32BA57FB72}" destId="{79B2504D-7CF1-4284-B1A7-3C27F5F25BFD}" srcOrd="4" destOrd="0" presId="urn:microsoft.com/office/officeart/2018/2/layout/IconLabelList"/>
    <dgm:cxn modelId="{9C40E184-A765-4F11-8930-81691D5323D0}" type="presParOf" srcId="{79B2504D-7CF1-4284-B1A7-3C27F5F25BFD}" destId="{5BE4FBDC-7592-456B-B229-3A71449B2E67}" srcOrd="0" destOrd="0" presId="urn:microsoft.com/office/officeart/2018/2/layout/IconLabelList"/>
    <dgm:cxn modelId="{2FDEFD03-275E-42D6-BA15-8A7AC22CB963}" type="presParOf" srcId="{79B2504D-7CF1-4284-B1A7-3C27F5F25BFD}" destId="{98850359-D112-4F12-B4FC-BC2886CAD9AE}" srcOrd="1" destOrd="0" presId="urn:microsoft.com/office/officeart/2018/2/layout/IconLabelList"/>
    <dgm:cxn modelId="{FA7CDEFF-C92E-431A-A243-EDAA3E7FAEBD}" type="presParOf" srcId="{79B2504D-7CF1-4284-B1A7-3C27F5F25BFD}" destId="{FBD57F02-18AC-4FEE-84F5-97DAB6451532}" srcOrd="2" destOrd="0" presId="urn:microsoft.com/office/officeart/2018/2/layout/IconLabelList"/>
    <dgm:cxn modelId="{390D14B6-C23E-45E1-9BAD-6FD1497BFBAB}" type="presParOf" srcId="{382894BC-EA49-4CF6-9C2F-0D32BA57FB72}" destId="{89D31811-1BAB-4C93-8425-E5E18EED37E1}" srcOrd="5" destOrd="0" presId="urn:microsoft.com/office/officeart/2018/2/layout/IconLabelList"/>
    <dgm:cxn modelId="{C83909C8-BAA3-4E92-99B9-0BE39D378D8C}" type="presParOf" srcId="{382894BC-EA49-4CF6-9C2F-0D32BA57FB72}" destId="{029275C6-8A91-43C7-9BE0-F583CEFE44B6}" srcOrd="6" destOrd="0" presId="urn:microsoft.com/office/officeart/2018/2/layout/IconLabelList"/>
    <dgm:cxn modelId="{8448D574-7420-4A92-976A-A83224A72910}" type="presParOf" srcId="{029275C6-8A91-43C7-9BE0-F583CEFE44B6}" destId="{9901FF49-4EA7-4B58-86B3-18BAE235D3B4}" srcOrd="0" destOrd="0" presId="urn:microsoft.com/office/officeart/2018/2/layout/IconLabelList"/>
    <dgm:cxn modelId="{E6EE2B17-375B-4EC4-BAC6-801206796713}" type="presParOf" srcId="{029275C6-8A91-43C7-9BE0-F583CEFE44B6}" destId="{6A9002AD-49A9-4214-81DF-0018F1B53759}" srcOrd="1" destOrd="0" presId="urn:microsoft.com/office/officeart/2018/2/layout/IconLabelList"/>
    <dgm:cxn modelId="{DF4C24AF-CDC2-44ED-9A7A-261290F91FCF}" type="presParOf" srcId="{029275C6-8A91-43C7-9BE0-F583CEFE44B6}" destId="{28926CA2-6ECD-430F-8015-53D71ADAA856}"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50865E-F16F-4C05-9309-76DF22DAEFAA}" type="doc">
      <dgm:prSet loTypeId="urn:microsoft.com/office/officeart/2018/2/layout/IconLabelList" loCatId="icon" qsTypeId="urn:microsoft.com/office/officeart/2005/8/quickstyle/simple4" qsCatId="simple" csTypeId="urn:microsoft.com/office/officeart/2018/5/colors/Iconchunking_neutralbg_colorful5" csCatId="colorful" phldr="1"/>
      <dgm:spPr/>
      <dgm:t>
        <a:bodyPr/>
        <a:lstStyle/>
        <a:p>
          <a:endParaRPr lang="en-US"/>
        </a:p>
      </dgm:t>
    </dgm:pt>
    <dgm:pt modelId="{15F688E8-4788-466D-A4A0-A2CAFBD82252}">
      <dgm:prSet custT="1"/>
      <dgm:spPr/>
      <dgm:t>
        <a:bodyPr/>
        <a:lstStyle/>
        <a:p>
          <a:pPr>
            <a:lnSpc>
              <a:spcPct val="100000"/>
            </a:lnSpc>
          </a:pPr>
          <a:r>
            <a:rPr lang="en-US" sz="2000" b="0" i="1" dirty="0">
              <a:latin typeface="Arial" panose="020B0604020202020204" pitchFamily="34" charset="0"/>
              <a:cs typeface="Arial" panose="020B0604020202020204" pitchFamily="34" charset="0"/>
            </a:rPr>
            <a:t>Connected/Dynamic</a:t>
          </a:r>
        </a:p>
      </dgm:t>
    </dgm:pt>
    <dgm:pt modelId="{15134EB6-6709-4943-8C65-51A82561D652}" type="parTrans" cxnId="{BA4E2D77-B701-4AC8-B272-0328B9DD1E25}">
      <dgm:prSet/>
      <dgm:spPr/>
      <dgm:t>
        <a:bodyPr/>
        <a:lstStyle/>
        <a:p>
          <a:endParaRPr lang="en-US" sz="1100">
            <a:latin typeface="Arial" panose="020B0604020202020204" pitchFamily="34" charset="0"/>
            <a:cs typeface="Arial" panose="020B0604020202020204" pitchFamily="34" charset="0"/>
          </a:endParaRPr>
        </a:p>
      </dgm:t>
    </dgm:pt>
    <dgm:pt modelId="{448486D9-DE72-4C98-87F4-394A5103AC74}" type="sibTrans" cxnId="{BA4E2D77-B701-4AC8-B272-0328B9DD1E25}">
      <dgm:prSet/>
      <dgm:spPr/>
      <dgm:t>
        <a:bodyPr/>
        <a:lstStyle/>
        <a:p>
          <a:endParaRPr lang="en-US" sz="1100">
            <a:latin typeface="Arial" panose="020B0604020202020204" pitchFamily="34" charset="0"/>
            <a:cs typeface="Arial" panose="020B0604020202020204" pitchFamily="34" charset="0"/>
          </a:endParaRPr>
        </a:p>
      </dgm:t>
    </dgm:pt>
    <dgm:pt modelId="{58340091-60FA-493E-813F-DC9AB418B463}">
      <dgm:prSet custT="1"/>
      <dgm:spPr/>
      <dgm:t>
        <a:bodyPr/>
        <a:lstStyle/>
        <a:p>
          <a:pPr>
            <a:lnSpc>
              <a:spcPct val="100000"/>
            </a:lnSpc>
          </a:pPr>
          <a:r>
            <a:rPr lang="en-IE" sz="2000" b="0" i="1" dirty="0">
              <a:latin typeface="Arial" panose="020B0604020202020204" pitchFamily="34" charset="0"/>
              <a:cs typeface="Arial" panose="020B0604020202020204" pitchFamily="34" charset="0"/>
            </a:rPr>
            <a:t>Static</a:t>
          </a:r>
          <a:endParaRPr lang="en-US" sz="2000" b="0" i="1" dirty="0">
            <a:latin typeface="Arial" panose="020B0604020202020204" pitchFamily="34" charset="0"/>
            <a:cs typeface="Arial" panose="020B0604020202020204" pitchFamily="34" charset="0"/>
          </a:endParaRPr>
        </a:p>
      </dgm:t>
    </dgm:pt>
    <dgm:pt modelId="{A239E2BB-B1BD-4F7E-B356-A9D00769C0D7}" type="parTrans" cxnId="{592F29FB-1FC9-4A56-8483-38A1F1BF791D}">
      <dgm:prSet/>
      <dgm:spPr/>
      <dgm:t>
        <a:bodyPr/>
        <a:lstStyle/>
        <a:p>
          <a:endParaRPr lang="en-US" sz="1100">
            <a:latin typeface="Arial" panose="020B0604020202020204" pitchFamily="34" charset="0"/>
            <a:cs typeface="Arial" panose="020B0604020202020204" pitchFamily="34" charset="0"/>
          </a:endParaRPr>
        </a:p>
      </dgm:t>
    </dgm:pt>
    <dgm:pt modelId="{4B4798A1-5CBE-46F3-8273-F7682EDBA9C8}" type="sibTrans" cxnId="{592F29FB-1FC9-4A56-8483-38A1F1BF791D}">
      <dgm:prSet/>
      <dgm:spPr/>
      <dgm:t>
        <a:bodyPr/>
        <a:lstStyle/>
        <a:p>
          <a:endParaRPr lang="en-US" sz="1100">
            <a:latin typeface="Arial" panose="020B0604020202020204" pitchFamily="34" charset="0"/>
            <a:cs typeface="Arial" panose="020B0604020202020204" pitchFamily="34" charset="0"/>
          </a:endParaRPr>
        </a:p>
      </dgm:t>
    </dgm:pt>
    <dgm:pt modelId="{DF210CA2-0FA2-4A16-9C47-86831231436B}" type="pres">
      <dgm:prSet presAssocID="{0050865E-F16F-4C05-9309-76DF22DAEFAA}" presName="root" presStyleCnt="0">
        <dgm:presLayoutVars>
          <dgm:dir/>
          <dgm:resizeHandles val="exact"/>
        </dgm:presLayoutVars>
      </dgm:prSet>
      <dgm:spPr/>
    </dgm:pt>
    <dgm:pt modelId="{DAC446B5-9D80-4AA2-8929-A4103C5BBD4C}" type="pres">
      <dgm:prSet presAssocID="{15F688E8-4788-466D-A4A0-A2CAFBD82252}" presName="compNode" presStyleCnt="0"/>
      <dgm:spPr/>
    </dgm:pt>
    <dgm:pt modelId="{43288108-8404-4E8C-86F5-27056E123EA4}" type="pres">
      <dgm:prSet presAssocID="{15F688E8-4788-466D-A4A0-A2CAFBD82252}" presName="iconRect" presStyleLbl="node1" presStyleIdx="0" presStyleCnt="2" custScaleX="190193" custScaleY="18456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epeat"/>
        </a:ext>
      </dgm:extLst>
    </dgm:pt>
    <dgm:pt modelId="{B1605163-F53B-4B41-B72F-FC6D63156F0B}" type="pres">
      <dgm:prSet presAssocID="{15F688E8-4788-466D-A4A0-A2CAFBD82252}" presName="spaceRect" presStyleCnt="0"/>
      <dgm:spPr/>
    </dgm:pt>
    <dgm:pt modelId="{0E6C851F-4647-4244-A162-DF7746ADD19D}" type="pres">
      <dgm:prSet presAssocID="{15F688E8-4788-466D-A4A0-A2CAFBD82252}" presName="textRect" presStyleLbl="revTx" presStyleIdx="0" presStyleCnt="2">
        <dgm:presLayoutVars>
          <dgm:chMax val="1"/>
          <dgm:chPref val="1"/>
        </dgm:presLayoutVars>
      </dgm:prSet>
      <dgm:spPr/>
    </dgm:pt>
    <dgm:pt modelId="{B9D9AB31-FA2A-4DF7-B4E8-6EA7F3DDCF9C}" type="pres">
      <dgm:prSet presAssocID="{448486D9-DE72-4C98-87F4-394A5103AC74}" presName="sibTrans" presStyleCnt="0"/>
      <dgm:spPr/>
    </dgm:pt>
    <dgm:pt modelId="{D7E1E94E-2B48-4B1A-B2D8-8D20E6027E02}" type="pres">
      <dgm:prSet presAssocID="{58340091-60FA-493E-813F-DC9AB418B463}" presName="compNode" presStyleCnt="0"/>
      <dgm:spPr/>
    </dgm:pt>
    <dgm:pt modelId="{216B2242-CBB9-41D4-B415-69DDCD98CA40}" type="pres">
      <dgm:prSet presAssocID="{58340091-60FA-493E-813F-DC9AB418B463}" presName="iconRect" presStyleLbl="node1" presStyleIdx="1" presStyleCnt="2" custScaleX="190193" custScaleY="18456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isk"/>
        </a:ext>
      </dgm:extLst>
    </dgm:pt>
    <dgm:pt modelId="{B6CAF50D-0975-4133-91F5-131A0720916C}" type="pres">
      <dgm:prSet presAssocID="{58340091-60FA-493E-813F-DC9AB418B463}" presName="spaceRect" presStyleCnt="0"/>
      <dgm:spPr/>
    </dgm:pt>
    <dgm:pt modelId="{59433A50-E765-49F4-9EE3-C378CE19A7AD}" type="pres">
      <dgm:prSet presAssocID="{58340091-60FA-493E-813F-DC9AB418B463}" presName="textRect" presStyleLbl="revTx" presStyleIdx="1" presStyleCnt="2">
        <dgm:presLayoutVars>
          <dgm:chMax val="1"/>
          <dgm:chPref val="1"/>
        </dgm:presLayoutVars>
      </dgm:prSet>
      <dgm:spPr/>
    </dgm:pt>
  </dgm:ptLst>
  <dgm:cxnLst>
    <dgm:cxn modelId="{C1898E06-1E3E-4AE5-BD1C-E110CF025ECC}" type="presOf" srcId="{58340091-60FA-493E-813F-DC9AB418B463}" destId="{59433A50-E765-49F4-9EE3-C378CE19A7AD}" srcOrd="0" destOrd="0" presId="urn:microsoft.com/office/officeart/2018/2/layout/IconLabelList"/>
    <dgm:cxn modelId="{FF438D55-929B-45C7-BCEF-9BC573D07A72}" type="presOf" srcId="{15F688E8-4788-466D-A4A0-A2CAFBD82252}" destId="{0E6C851F-4647-4244-A162-DF7746ADD19D}" srcOrd="0" destOrd="0" presId="urn:microsoft.com/office/officeart/2018/2/layout/IconLabelList"/>
    <dgm:cxn modelId="{BA4E2D77-B701-4AC8-B272-0328B9DD1E25}" srcId="{0050865E-F16F-4C05-9309-76DF22DAEFAA}" destId="{15F688E8-4788-466D-A4A0-A2CAFBD82252}" srcOrd="0" destOrd="0" parTransId="{15134EB6-6709-4943-8C65-51A82561D652}" sibTransId="{448486D9-DE72-4C98-87F4-394A5103AC74}"/>
    <dgm:cxn modelId="{768532A9-1E41-47C8-9332-AA89FA1D89BD}" type="presOf" srcId="{0050865E-F16F-4C05-9309-76DF22DAEFAA}" destId="{DF210CA2-0FA2-4A16-9C47-86831231436B}" srcOrd="0" destOrd="0" presId="urn:microsoft.com/office/officeart/2018/2/layout/IconLabelList"/>
    <dgm:cxn modelId="{592F29FB-1FC9-4A56-8483-38A1F1BF791D}" srcId="{0050865E-F16F-4C05-9309-76DF22DAEFAA}" destId="{58340091-60FA-493E-813F-DC9AB418B463}" srcOrd="1" destOrd="0" parTransId="{A239E2BB-B1BD-4F7E-B356-A9D00769C0D7}" sibTransId="{4B4798A1-5CBE-46F3-8273-F7682EDBA9C8}"/>
    <dgm:cxn modelId="{3BEA8B33-2CD2-4965-B345-7207D772A9BA}" type="presParOf" srcId="{DF210CA2-0FA2-4A16-9C47-86831231436B}" destId="{DAC446B5-9D80-4AA2-8929-A4103C5BBD4C}" srcOrd="0" destOrd="0" presId="urn:microsoft.com/office/officeart/2018/2/layout/IconLabelList"/>
    <dgm:cxn modelId="{86D0A742-3C28-4736-B8E1-B88A797B291D}" type="presParOf" srcId="{DAC446B5-9D80-4AA2-8929-A4103C5BBD4C}" destId="{43288108-8404-4E8C-86F5-27056E123EA4}" srcOrd="0" destOrd="0" presId="urn:microsoft.com/office/officeart/2018/2/layout/IconLabelList"/>
    <dgm:cxn modelId="{D42262A1-DE0F-42C6-9A8A-8FA6611F0BD1}" type="presParOf" srcId="{DAC446B5-9D80-4AA2-8929-A4103C5BBD4C}" destId="{B1605163-F53B-4B41-B72F-FC6D63156F0B}" srcOrd="1" destOrd="0" presId="urn:microsoft.com/office/officeart/2018/2/layout/IconLabelList"/>
    <dgm:cxn modelId="{8078C128-8A8A-4E2D-BB50-60CF316F53B7}" type="presParOf" srcId="{DAC446B5-9D80-4AA2-8929-A4103C5BBD4C}" destId="{0E6C851F-4647-4244-A162-DF7746ADD19D}" srcOrd="2" destOrd="0" presId="urn:microsoft.com/office/officeart/2018/2/layout/IconLabelList"/>
    <dgm:cxn modelId="{ADC0B068-8AE3-4531-91FD-5E909D689F64}" type="presParOf" srcId="{DF210CA2-0FA2-4A16-9C47-86831231436B}" destId="{B9D9AB31-FA2A-4DF7-B4E8-6EA7F3DDCF9C}" srcOrd="1" destOrd="0" presId="urn:microsoft.com/office/officeart/2018/2/layout/IconLabelList"/>
    <dgm:cxn modelId="{D096A521-4038-4704-8E92-8A296C284536}" type="presParOf" srcId="{DF210CA2-0FA2-4A16-9C47-86831231436B}" destId="{D7E1E94E-2B48-4B1A-B2D8-8D20E6027E02}" srcOrd="2" destOrd="0" presId="urn:microsoft.com/office/officeart/2018/2/layout/IconLabelList"/>
    <dgm:cxn modelId="{C86BDDD0-1037-4D65-B8B7-164AB78C1F02}" type="presParOf" srcId="{D7E1E94E-2B48-4B1A-B2D8-8D20E6027E02}" destId="{216B2242-CBB9-41D4-B415-69DDCD98CA40}" srcOrd="0" destOrd="0" presId="urn:microsoft.com/office/officeart/2018/2/layout/IconLabelList"/>
    <dgm:cxn modelId="{C290D636-2B6B-431E-9BF6-A2E300B59976}" type="presParOf" srcId="{D7E1E94E-2B48-4B1A-B2D8-8D20E6027E02}" destId="{B6CAF50D-0975-4133-91F5-131A0720916C}" srcOrd="1" destOrd="0" presId="urn:microsoft.com/office/officeart/2018/2/layout/IconLabelList"/>
    <dgm:cxn modelId="{7F547D0A-0828-4B06-B905-6BA37B9DBE0A}" type="presParOf" srcId="{D7E1E94E-2B48-4B1A-B2D8-8D20E6027E02}" destId="{59433A50-E765-49F4-9EE3-C378CE19A7AD}" srcOrd="2" destOrd="0" presId="urn:microsoft.com/office/officeart/2018/2/layout/IconLabel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1A0B61-5D1F-4E2D-950D-519EEA9844C2}" type="doc">
      <dgm:prSet loTypeId="urn:microsoft.com/office/officeart/2005/8/layout/cycle1" loCatId="cycle" qsTypeId="urn:microsoft.com/office/officeart/2005/8/quickstyle/simple1" qsCatId="simple" csTypeId="urn:microsoft.com/office/officeart/2005/8/colors/colorful5" csCatId="colorful" phldr="1"/>
      <dgm:spPr/>
      <dgm:t>
        <a:bodyPr/>
        <a:lstStyle/>
        <a:p>
          <a:endParaRPr lang="en-US"/>
        </a:p>
      </dgm:t>
    </dgm:pt>
    <dgm:pt modelId="{6A8265F5-E0A4-4386-A64D-96E6B3BA1EC4}">
      <dgm:prSet custT="1"/>
      <dgm:spPr/>
      <dgm:t>
        <a:bodyPr/>
        <a:lstStyle/>
        <a:p>
          <a:pPr algn="ctr"/>
          <a:r>
            <a:rPr lang="en-SG" sz="1800" b="1" dirty="0">
              <a:latin typeface="Arial" panose="020B0604020202020204" pitchFamily="34" charset="0"/>
              <a:cs typeface="Arial" panose="020B0604020202020204" pitchFamily="34" charset="0"/>
            </a:rPr>
            <a:t>1. Business understanding</a:t>
          </a:r>
          <a:endParaRPr lang="en-US" sz="1800" b="1" dirty="0">
            <a:latin typeface="Arial" panose="020B0604020202020204" pitchFamily="34" charset="0"/>
            <a:cs typeface="Arial" panose="020B0604020202020204" pitchFamily="34" charset="0"/>
          </a:endParaRPr>
        </a:p>
      </dgm:t>
    </dgm:pt>
    <dgm:pt modelId="{608DCAEC-3736-4874-9DAF-2ACDEA5F1449}" type="parTrans" cxnId="{16E72253-49B5-4ED9-9963-956C21B4BA63}">
      <dgm:prSet/>
      <dgm:spPr/>
      <dgm:t>
        <a:bodyPr/>
        <a:lstStyle/>
        <a:p>
          <a:pPr algn="ctr"/>
          <a:endParaRPr lang="en-US" sz="1800" b="1">
            <a:latin typeface="Arial" panose="020B0604020202020204" pitchFamily="34" charset="0"/>
            <a:cs typeface="Arial" panose="020B0604020202020204" pitchFamily="34" charset="0"/>
          </a:endParaRPr>
        </a:p>
      </dgm:t>
    </dgm:pt>
    <dgm:pt modelId="{C0E132B2-1AC5-48D2-9C3F-EBDC0B9BFBE3}" type="sibTrans" cxnId="{16E72253-49B5-4ED9-9963-956C21B4BA63}">
      <dgm:prSet custT="1"/>
      <dgm:spPr/>
      <dgm:t>
        <a:bodyPr/>
        <a:lstStyle/>
        <a:p>
          <a:pPr algn="ctr"/>
          <a:endParaRPr lang="en-US" sz="1800" b="1">
            <a:latin typeface="Arial" panose="020B0604020202020204" pitchFamily="34" charset="0"/>
            <a:cs typeface="Arial" panose="020B0604020202020204" pitchFamily="34" charset="0"/>
          </a:endParaRPr>
        </a:p>
      </dgm:t>
    </dgm:pt>
    <dgm:pt modelId="{876B0297-F0BF-4C77-98CF-EBCAAAA6D1A6}">
      <dgm:prSet custT="1"/>
      <dgm:spPr/>
      <dgm:t>
        <a:bodyPr/>
        <a:lstStyle/>
        <a:p>
          <a:pPr algn="ctr"/>
          <a:r>
            <a:rPr lang="en-SG" sz="1800" b="1" dirty="0">
              <a:latin typeface="Arial" panose="020B0604020202020204" pitchFamily="34" charset="0"/>
              <a:cs typeface="Arial" panose="020B0604020202020204" pitchFamily="34" charset="0"/>
            </a:rPr>
            <a:t>2. Data understanding</a:t>
          </a:r>
          <a:endParaRPr lang="en-US" sz="1800" b="1" dirty="0">
            <a:latin typeface="Arial" panose="020B0604020202020204" pitchFamily="34" charset="0"/>
            <a:cs typeface="Arial" panose="020B0604020202020204" pitchFamily="34" charset="0"/>
          </a:endParaRPr>
        </a:p>
      </dgm:t>
    </dgm:pt>
    <dgm:pt modelId="{FB2A51FA-BA68-40C1-9098-C05B8A59E281}" type="parTrans" cxnId="{32E180EA-92D3-4462-B985-182113589757}">
      <dgm:prSet/>
      <dgm:spPr/>
      <dgm:t>
        <a:bodyPr/>
        <a:lstStyle/>
        <a:p>
          <a:pPr algn="ctr"/>
          <a:endParaRPr lang="en-US" sz="1800" b="1">
            <a:latin typeface="Arial" panose="020B0604020202020204" pitchFamily="34" charset="0"/>
            <a:cs typeface="Arial" panose="020B0604020202020204" pitchFamily="34" charset="0"/>
          </a:endParaRPr>
        </a:p>
      </dgm:t>
    </dgm:pt>
    <dgm:pt modelId="{7593A09C-1236-4A0A-8374-3B6DD44E1715}" type="sibTrans" cxnId="{32E180EA-92D3-4462-B985-182113589757}">
      <dgm:prSet custT="1"/>
      <dgm:spPr/>
      <dgm:t>
        <a:bodyPr/>
        <a:lstStyle/>
        <a:p>
          <a:pPr algn="ctr"/>
          <a:endParaRPr lang="en-US" sz="1800" b="1">
            <a:latin typeface="Arial" panose="020B0604020202020204" pitchFamily="34" charset="0"/>
            <a:cs typeface="Arial" panose="020B0604020202020204" pitchFamily="34" charset="0"/>
          </a:endParaRPr>
        </a:p>
      </dgm:t>
    </dgm:pt>
    <dgm:pt modelId="{D9EE083C-589D-48C7-8692-75AF428488BA}">
      <dgm:prSet custT="1"/>
      <dgm:spPr/>
      <dgm:t>
        <a:bodyPr/>
        <a:lstStyle/>
        <a:p>
          <a:pPr algn="ctr"/>
          <a:r>
            <a:rPr lang="en-SG" sz="1800" b="1" dirty="0">
              <a:latin typeface="Arial" panose="020B0604020202020204" pitchFamily="34" charset="0"/>
              <a:cs typeface="Arial" panose="020B0604020202020204" pitchFamily="34" charset="0"/>
            </a:rPr>
            <a:t>3. Data preparation</a:t>
          </a:r>
          <a:endParaRPr lang="en-US" sz="1800" b="1" dirty="0">
            <a:latin typeface="Arial" panose="020B0604020202020204" pitchFamily="34" charset="0"/>
            <a:cs typeface="Arial" panose="020B0604020202020204" pitchFamily="34" charset="0"/>
          </a:endParaRPr>
        </a:p>
      </dgm:t>
    </dgm:pt>
    <dgm:pt modelId="{B8494348-041A-44F1-811F-777892743E24}" type="parTrans" cxnId="{6D03AC9B-5528-4528-B4A6-2AB88184E919}">
      <dgm:prSet/>
      <dgm:spPr/>
      <dgm:t>
        <a:bodyPr/>
        <a:lstStyle/>
        <a:p>
          <a:pPr algn="ctr"/>
          <a:endParaRPr lang="en-US" sz="1800" b="1">
            <a:latin typeface="Arial" panose="020B0604020202020204" pitchFamily="34" charset="0"/>
            <a:cs typeface="Arial" panose="020B0604020202020204" pitchFamily="34" charset="0"/>
          </a:endParaRPr>
        </a:p>
      </dgm:t>
    </dgm:pt>
    <dgm:pt modelId="{EDEF35EC-9EE1-4BBF-B31F-E44249D4833B}" type="sibTrans" cxnId="{6D03AC9B-5528-4528-B4A6-2AB88184E919}">
      <dgm:prSet custT="1"/>
      <dgm:spPr/>
      <dgm:t>
        <a:bodyPr/>
        <a:lstStyle/>
        <a:p>
          <a:pPr algn="ctr"/>
          <a:endParaRPr lang="en-US" sz="1800" b="1">
            <a:latin typeface="Arial" panose="020B0604020202020204" pitchFamily="34" charset="0"/>
            <a:cs typeface="Arial" panose="020B0604020202020204" pitchFamily="34" charset="0"/>
          </a:endParaRPr>
        </a:p>
      </dgm:t>
    </dgm:pt>
    <dgm:pt modelId="{1C4F6B7C-1A66-4AF6-866B-9F39F8C88149}">
      <dgm:prSet custT="1"/>
      <dgm:spPr/>
      <dgm:t>
        <a:bodyPr/>
        <a:lstStyle/>
        <a:p>
          <a:pPr algn="ctr"/>
          <a:r>
            <a:rPr lang="en-SG" sz="1800" b="1" dirty="0">
              <a:latin typeface="Arial" panose="020B0604020202020204" pitchFamily="34" charset="0"/>
              <a:cs typeface="Arial" panose="020B0604020202020204" pitchFamily="34" charset="0"/>
            </a:rPr>
            <a:t>4. Modelling</a:t>
          </a:r>
          <a:endParaRPr lang="en-US" sz="1800" b="1" dirty="0">
            <a:latin typeface="Arial" panose="020B0604020202020204" pitchFamily="34" charset="0"/>
            <a:cs typeface="Arial" panose="020B0604020202020204" pitchFamily="34" charset="0"/>
          </a:endParaRPr>
        </a:p>
      </dgm:t>
    </dgm:pt>
    <dgm:pt modelId="{75BC1C2C-723D-4BD9-BCC6-41B85C3F4F67}" type="parTrans" cxnId="{0D887BF7-8118-4AA6-9E16-77DFE5658A0C}">
      <dgm:prSet/>
      <dgm:spPr/>
      <dgm:t>
        <a:bodyPr/>
        <a:lstStyle/>
        <a:p>
          <a:pPr algn="ctr"/>
          <a:endParaRPr lang="en-US" sz="1800" b="1">
            <a:latin typeface="Arial" panose="020B0604020202020204" pitchFamily="34" charset="0"/>
            <a:cs typeface="Arial" panose="020B0604020202020204" pitchFamily="34" charset="0"/>
          </a:endParaRPr>
        </a:p>
      </dgm:t>
    </dgm:pt>
    <dgm:pt modelId="{EA6EECCB-6C34-408D-AE73-FC804DB19527}" type="sibTrans" cxnId="{0D887BF7-8118-4AA6-9E16-77DFE5658A0C}">
      <dgm:prSet custT="1"/>
      <dgm:spPr/>
      <dgm:t>
        <a:bodyPr/>
        <a:lstStyle/>
        <a:p>
          <a:pPr algn="ctr"/>
          <a:endParaRPr lang="en-US" sz="1800" b="1">
            <a:latin typeface="Arial" panose="020B0604020202020204" pitchFamily="34" charset="0"/>
            <a:cs typeface="Arial" panose="020B0604020202020204" pitchFamily="34" charset="0"/>
          </a:endParaRPr>
        </a:p>
      </dgm:t>
    </dgm:pt>
    <dgm:pt modelId="{A8609FFF-6FA8-4C0D-B4B0-44F6E32C3248}">
      <dgm:prSet custT="1"/>
      <dgm:spPr/>
      <dgm:t>
        <a:bodyPr/>
        <a:lstStyle/>
        <a:p>
          <a:pPr algn="ctr"/>
          <a:r>
            <a:rPr lang="en-SG" sz="1800" b="1" dirty="0">
              <a:latin typeface="Arial" panose="020B0604020202020204" pitchFamily="34" charset="0"/>
              <a:cs typeface="Arial" panose="020B0604020202020204" pitchFamily="34" charset="0"/>
            </a:rPr>
            <a:t>5. Evaluation</a:t>
          </a:r>
          <a:endParaRPr lang="en-US" sz="1800" b="1" dirty="0">
            <a:latin typeface="Arial" panose="020B0604020202020204" pitchFamily="34" charset="0"/>
            <a:cs typeface="Arial" panose="020B0604020202020204" pitchFamily="34" charset="0"/>
          </a:endParaRPr>
        </a:p>
      </dgm:t>
    </dgm:pt>
    <dgm:pt modelId="{FCB82E2E-D982-4118-9D81-344E43F5D4A2}" type="parTrans" cxnId="{43363183-54B7-410E-B185-D7D9FB84A903}">
      <dgm:prSet/>
      <dgm:spPr/>
      <dgm:t>
        <a:bodyPr/>
        <a:lstStyle/>
        <a:p>
          <a:pPr algn="ctr"/>
          <a:endParaRPr lang="en-US" sz="1800" b="1">
            <a:latin typeface="Arial" panose="020B0604020202020204" pitchFamily="34" charset="0"/>
            <a:cs typeface="Arial" panose="020B0604020202020204" pitchFamily="34" charset="0"/>
          </a:endParaRPr>
        </a:p>
      </dgm:t>
    </dgm:pt>
    <dgm:pt modelId="{90BA62CC-DF7A-4609-A1A9-AC4389A18B71}" type="sibTrans" cxnId="{43363183-54B7-410E-B185-D7D9FB84A903}">
      <dgm:prSet custT="1"/>
      <dgm:spPr/>
      <dgm:t>
        <a:bodyPr/>
        <a:lstStyle/>
        <a:p>
          <a:pPr algn="ctr"/>
          <a:endParaRPr lang="en-US" sz="1800" b="1">
            <a:latin typeface="Arial" panose="020B0604020202020204" pitchFamily="34" charset="0"/>
            <a:cs typeface="Arial" panose="020B0604020202020204" pitchFamily="34" charset="0"/>
          </a:endParaRPr>
        </a:p>
      </dgm:t>
    </dgm:pt>
    <dgm:pt modelId="{57CD2E34-2C75-491F-AEEC-457874CC329C}">
      <dgm:prSet custT="1"/>
      <dgm:spPr/>
      <dgm:t>
        <a:bodyPr/>
        <a:lstStyle/>
        <a:p>
          <a:pPr algn="ctr"/>
          <a:r>
            <a:rPr lang="en-SG" sz="1800" b="1" dirty="0">
              <a:latin typeface="Arial" panose="020B0604020202020204" pitchFamily="34" charset="0"/>
              <a:cs typeface="Arial" panose="020B0604020202020204" pitchFamily="34" charset="0"/>
            </a:rPr>
            <a:t>6. Deployment</a:t>
          </a:r>
          <a:endParaRPr lang="en-US" sz="1800" b="1" dirty="0">
            <a:latin typeface="Arial" panose="020B0604020202020204" pitchFamily="34" charset="0"/>
            <a:cs typeface="Arial" panose="020B0604020202020204" pitchFamily="34" charset="0"/>
          </a:endParaRPr>
        </a:p>
      </dgm:t>
    </dgm:pt>
    <dgm:pt modelId="{B1EBAB41-9809-4004-94D9-CBB3B2C3BF1C}" type="parTrans" cxnId="{EF33AF1F-E111-4944-B388-2D9769DEC253}">
      <dgm:prSet/>
      <dgm:spPr/>
      <dgm:t>
        <a:bodyPr/>
        <a:lstStyle/>
        <a:p>
          <a:pPr algn="ctr"/>
          <a:endParaRPr lang="en-US" sz="1800" b="1">
            <a:latin typeface="Arial" panose="020B0604020202020204" pitchFamily="34" charset="0"/>
            <a:cs typeface="Arial" panose="020B0604020202020204" pitchFamily="34" charset="0"/>
          </a:endParaRPr>
        </a:p>
      </dgm:t>
    </dgm:pt>
    <dgm:pt modelId="{A4C8DC25-0392-4E8F-8103-E651E365D32A}" type="sibTrans" cxnId="{EF33AF1F-E111-4944-B388-2D9769DEC253}">
      <dgm:prSet custT="1"/>
      <dgm:spPr/>
      <dgm:t>
        <a:bodyPr/>
        <a:lstStyle/>
        <a:p>
          <a:pPr algn="ctr"/>
          <a:endParaRPr lang="en-US" sz="1800" b="1">
            <a:latin typeface="Arial" panose="020B0604020202020204" pitchFamily="34" charset="0"/>
            <a:cs typeface="Arial" panose="020B0604020202020204" pitchFamily="34" charset="0"/>
          </a:endParaRPr>
        </a:p>
      </dgm:t>
    </dgm:pt>
    <dgm:pt modelId="{CF71FDF0-623D-4779-85EF-DE3643BD4D45}" type="pres">
      <dgm:prSet presAssocID="{461A0B61-5D1F-4E2D-950D-519EEA9844C2}" presName="cycle" presStyleCnt="0">
        <dgm:presLayoutVars>
          <dgm:dir/>
          <dgm:resizeHandles val="exact"/>
        </dgm:presLayoutVars>
      </dgm:prSet>
      <dgm:spPr/>
    </dgm:pt>
    <dgm:pt modelId="{1C92E4F5-108F-4304-801B-7D9688DC1E46}" type="pres">
      <dgm:prSet presAssocID="{6A8265F5-E0A4-4386-A64D-96E6B3BA1EC4}" presName="dummy" presStyleCnt="0"/>
      <dgm:spPr/>
    </dgm:pt>
    <dgm:pt modelId="{77165D1D-7D63-4871-ADB1-BF276A462764}" type="pres">
      <dgm:prSet presAssocID="{6A8265F5-E0A4-4386-A64D-96E6B3BA1EC4}" presName="node" presStyleLbl="revTx" presStyleIdx="0" presStyleCnt="6" custScaleX="207146">
        <dgm:presLayoutVars>
          <dgm:bulletEnabled val="1"/>
        </dgm:presLayoutVars>
      </dgm:prSet>
      <dgm:spPr/>
    </dgm:pt>
    <dgm:pt modelId="{8416F2F7-56E2-4939-8118-FD6897E6BAB2}" type="pres">
      <dgm:prSet presAssocID="{C0E132B2-1AC5-48D2-9C3F-EBDC0B9BFBE3}" presName="sibTrans" presStyleLbl="node1" presStyleIdx="0" presStyleCnt="6"/>
      <dgm:spPr/>
    </dgm:pt>
    <dgm:pt modelId="{DF1BEDED-4942-4E44-998A-B478832F97CE}" type="pres">
      <dgm:prSet presAssocID="{876B0297-F0BF-4C77-98CF-EBCAAAA6D1A6}" presName="dummy" presStyleCnt="0"/>
      <dgm:spPr/>
    </dgm:pt>
    <dgm:pt modelId="{42E8FDA7-C889-4AE5-9605-9B9822FA3D43}" type="pres">
      <dgm:prSet presAssocID="{876B0297-F0BF-4C77-98CF-EBCAAAA6D1A6}" presName="node" presStyleLbl="revTx" presStyleIdx="1" presStyleCnt="6" custScaleX="227646">
        <dgm:presLayoutVars>
          <dgm:bulletEnabled val="1"/>
        </dgm:presLayoutVars>
      </dgm:prSet>
      <dgm:spPr/>
    </dgm:pt>
    <dgm:pt modelId="{4D8A2C4F-2FC7-4276-A8FB-C48759A08DF0}" type="pres">
      <dgm:prSet presAssocID="{7593A09C-1236-4A0A-8374-3B6DD44E1715}" presName="sibTrans" presStyleLbl="node1" presStyleIdx="1" presStyleCnt="6"/>
      <dgm:spPr/>
    </dgm:pt>
    <dgm:pt modelId="{D4617532-E162-4DE0-9F47-1B495AEA5E04}" type="pres">
      <dgm:prSet presAssocID="{D9EE083C-589D-48C7-8692-75AF428488BA}" presName="dummy" presStyleCnt="0"/>
      <dgm:spPr/>
    </dgm:pt>
    <dgm:pt modelId="{CBEF6E68-C412-4EEC-BBE2-141EF79709A6}" type="pres">
      <dgm:prSet presAssocID="{D9EE083C-589D-48C7-8692-75AF428488BA}" presName="node" presStyleLbl="revTx" presStyleIdx="2" presStyleCnt="6" custScaleX="198687" custRadScaleRad="104095" custRadScaleInc="-14055">
        <dgm:presLayoutVars>
          <dgm:bulletEnabled val="1"/>
        </dgm:presLayoutVars>
      </dgm:prSet>
      <dgm:spPr/>
    </dgm:pt>
    <dgm:pt modelId="{9C53D5C9-268E-46DB-BF7C-21F139ADB2C9}" type="pres">
      <dgm:prSet presAssocID="{EDEF35EC-9EE1-4BBF-B31F-E44249D4833B}" presName="sibTrans" presStyleLbl="node1" presStyleIdx="2" presStyleCnt="6" custLinFactNeighborY="-3301"/>
      <dgm:spPr/>
    </dgm:pt>
    <dgm:pt modelId="{7444C5D5-A689-491B-ACA8-4E989D57A52F}" type="pres">
      <dgm:prSet presAssocID="{1C4F6B7C-1A66-4AF6-866B-9F39F8C88149}" presName="dummy" presStyleCnt="0"/>
      <dgm:spPr/>
    </dgm:pt>
    <dgm:pt modelId="{D6B0EDE3-3872-4DE6-A76E-64C71DF1462A}" type="pres">
      <dgm:prSet presAssocID="{1C4F6B7C-1A66-4AF6-866B-9F39F8C88149}" presName="node" presStyleLbl="revTx" presStyleIdx="3" presStyleCnt="6" custScaleX="157916">
        <dgm:presLayoutVars>
          <dgm:bulletEnabled val="1"/>
        </dgm:presLayoutVars>
      </dgm:prSet>
      <dgm:spPr/>
    </dgm:pt>
    <dgm:pt modelId="{D0F51A5A-449F-472B-98A3-DDED4296D4B0}" type="pres">
      <dgm:prSet presAssocID="{EA6EECCB-6C34-408D-AE73-FC804DB19527}" presName="sibTrans" presStyleLbl="node1" presStyleIdx="3" presStyleCnt="6"/>
      <dgm:spPr/>
    </dgm:pt>
    <dgm:pt modelId="{DEF104FD-5424-4786-822E-FD4F45F2690D}" type="pres">
      <dgm:prSet presAssocID="{A8609FFF-6FA8-4C0D-B4B0-44F6E32C3248}" presName="dummy" presStyleCnt="0"/>
      <dgm:spPr/>
    </dgm:pt>
    <dgm:pt modelId="{BF68211A-EA9A-4092-BCB5-6D64F3F31169}" type="pres">
      <dgm:prSet presAssocID="{A8609FFF-6FA8-4C0D-B4B0-44F6E32C3248}" presName="node" presStyleLbl="revTx" presStyleIdx="4" presStyleCnt="6" custScaleX="147380">
        <dgm:presLayoutVars>
          <dgm:bulletEnabled val="1"/>
        </dgm:presLayoutVars>
      </dgm:prSet>
      <dgm:spPr/>
    </dgm:pt>
    <dgm:pt modelId="{17F16431-70C6-42D6-AF1B-FBBD714E959B}" type="pres">
      <dgm:prSet presAssocID="{90BA62CC-DF7A-4609-A1A9-AC4389A18B71}" presName="sibTrans" presStyleLbl="node1" presStyleIdx="4" presStyleCnt="6"/>
      <dgm:spPr/>
    </dgm:pt>
    <dgm:pt modelId="{EBDC6144-DFED-4871-8B37-225217486CCD}" type="pres">
      <dgm:prSet presAssocID="{57CD2E34-2C75-491F-AEEC-457874CC329C}" presName="dummy" presStyleCnt="0"/>
      <dgm:spPr/>
    </dgm:pt>
    <dgm:pt modelId="{6D7C7766-E35E-4F9B-BFBD-58FF39D4B67B}" type="pres">
      <dgm:prSet presAssocID="{57CD2E34-2C75-491F-AEEC-457874CC329C}" presName="node" presStyleLbl="revTx" presStyleIdx="5" presStyleCnt="6" custScaleX="204771">
        <dgm:presLayoutVars>
          <dgm:bulletEnabled val="1"/>
        </dgm:presLayoutVars>
      </dgm:prSet>
      <dgm:spPr/>
    </dgm:pt>
    <dgm:pt modelId="{48D78B64-6EED-4EE1-9789-8703C29CE8C5}" type="pres">
      <dgm:prSet presAssocID="{A4C8DC25-0392-4E8F-8103-E651E365D32A}" presName="sibTrans" presStyleLbl="node1" presStyleIdx="5" presStyleCnt="6"/>
      <dgm:spPr/>
    </dgm:pt>
  </dgm:ptLst>
  <dgm:cxnLst>
    <dgm:cxn modelId="{EF33AF1F-E111-4944-B388-2D9769DEC253}" srcId="{461A0B61-5D1F-4E2D-950D-519EEA9844C2}" destId="{57CD2E34-2C75-491F-AEEC-457874CC329C}" srcOrd="5" destOrd="0" parTransId="{B1EBAB41-9809-4004-94D9-CBB3B2C3BF1C}" sibTransId="{A4C8DC25-0392-4E8F-8103-E651E365D32A}"/>
    <dgm:cxn modelId="{2B0ADC20-9ED7-48BE-9C9C-4E938F146298}" type="presOf" srcId="{A8609FFF-6FA8-4C0D-B4B0-44F6E32C3248}" destId="{BF68211A-EA9A-4092-BCB5-6D64F3F31169}" srcOrd="0" destOrd="0" presId="urn:microsoft.com/office/officeart/2005/8/layout/cycle1"/>
    <dgm:cxn modelId="{AA374424-5F1C-4993-B965-AF4B19DFB9C0}" type="presOf" srcId="{EDEF35EC-9EE1-4BBF-B31F-E44249D4833B}" destId="{9C53D5C9-268E-46DB-BF7C-21F139ADB2C9}" srcOrd="0" destOrd="0" presId="urn:microsoft.com/office/officeart/2005/8/layout/cycle1"/>
    <dgm:cxn modelId="{4ACB8E29-1BB8-453F-9548-C1C0FC8EF251}" type="presOf" srcId="{57CD2E34-2C75-491F-AEEC-457874CC329C}" destId="{6D7C7766-E35E-4F9B-BFBD-58FF39D4B67B}" srcOrd="0" destOrd="0" presId="urn:microsoft.com/office/officeart/2005/8/layout/cycle1"/>
    <dgm:cxn modelId="{A1E06862-9B44-4A7F-A83A-BC8A3319192A}" type="presOf" srcId="{A4C8DC25-0392-4E8F-8103-E651E365D32A}" destId="{48D78B64-6EED-4EE1-9789-8703C29CE8C5}" srcOrd="0" destOrd="0" presId="urn:microsoft.com/office/officeart/2005/8/layout/cycle1"/>
    <dgm:cxn modelId="{9577726D-A1F9-4B04-93E4-FB0383430AD6}" type="presOf" srcId="{7593A09C-1236-4A0A-8374-3B6DD44E1715}" destId="{4D8A2C4F-2FC7-4276-A8FB-C48759A08DF0}" srcOrd="0" destOrd="0" presId="urn:microsoft.com/office/officeart/2005/8/layout/cycle1"/>
    <dgm:cxn modelId="{16E72253-49B5-4ED9-9963-956C21B4BA63}" srcId="{461A0B61-5D1F-4E2D-950D-519EEA9844C2}" destId="{6A8265F5-E0A4-4386-A64D-96E6B3BA1EC4}" srcOrd="0" destOrd="0" parTransId="{608DCAEC-3736-4874-9DAF-2ACDEA5F1449}" sibTransId="{C0E132B2-1AC5-48D2-9C3F-EBDC0B9BFBE3}"/>
    <dgm:cxn modelId="{43363183-54B7-410E-B185-D7D9FB84A903}" srcId="{461A0B61-5D1F-4E2D-950D-519EEA9844C2}" destId="{A8609FFF-6FA8-4C0D-B4B0-44F6E32C3248}" srcOrd="4" destOrd="0" parTransId="{FCB82E2E-D982-4118-9D81-344E43F5D4A2}" sibTransId="{90BA62CC-DF7A-4609-A1A9-AC4389A18B71}"/>
    <dgm:cxn modelId="{3495F891-5F1D-45D1-A76F-F8BD279063CF}" type="presOf" srcId="{90BA62CC-DF7A-4609-A1A9-AC4389A18B71}" destId="{17F16431-70C6-42D6-AF1B-FBBD714E959B}" srcOrd="0" destOrd="0" presId="urn:microsoft.com/office/officeart/2005/8/layout/cycle1"/>
    <dgm:cxn modelId="{F8CFB898-8979-4332-88BB-72FEF9C626D6}" type="presOf" srcId="{6A8265F5-E0A4-4386-A64D-96E6B3BA1EC4}" destId="{77165D1D-7D63-4871-ADB1-BF276A462764}" srcOrd="0" destOrd="0" presId="urn:microsoft.com/office/officeart/2005/8/layout/cycle1"/>
    <dgm:cxn modelId="{6D03AC9B-5528-4528-B4A6-2AB88184E919}" srcId="{461A0B61-5D1F-4E2D-950D-519EEA9844C2}" destId="{D9EE083C-589D-48C7-8692-75AF428488BA}" srcOrd="2" destOrd="0" parTransId="{B8494348-041A-44F1-811F-777892743E24}" sibTransId="{EDEF35EC-9EE1-4BBF-B31F-E44249D4833B}"/>
    <dgm:cxn modelId="{924DC4A0-944C-4631-B320-517E032669EC}" type="presOf" srcId="{1C4F6B7C-1A66-4AF6-866B-9F39F8C88149}" destId="{D6B0EDE3-3872-4DE6-A76E-64C71DF1462A}" srcOrd="0" destOrd="0" presId="urn:microsoft.com/office/officeart/2005/8/layout/cycle1"/>
    <dgm:cxn modelId="{90E78BBB-83B9-4FDD-B4E9-9ECBB10EBA93}" type="presOf" srcId="{D9EE083C-589D-48C7-8692-75AF428488BA}" destId="{CBEF6E68-C412-4EEC-BBE2-141EF79709A6}" srcOrd="0" destOrd="0" presId="urn:microsoft.com/office/officeart/2005/8/layout/cycle1"/>
    <dgm:cxn modelId="{41F779D9-4AE5-4871-8BC6-D18F7E374D60}" type="presOf" srcId="{876B0297-F0BF-4C77-98CF-EBCAAAA6D1A6}" destId="{42E8FDA7-C889-4AE5-9605-9B9822FA3D43}" srcOrd="0" destOrd="0" presId="urn:microsoft.com/office/officeart/2005/8/layout/cycle1"/>
    <dgm:cxn modelId="{32E180EA-92D3-4462-B985-182113589757}" srcId="{461A0B61-5D1F-4E2D-950D-519EEA9844C2}" destId="{876B0297-F0BF-4C77-98CF-EBCAAAA6D1A6}" srcOrd="1" destOrd="0" parTransId="{FB2A51FA-BA68-40C1-9098-C05B8A59E281}" sibTransId="{7593A09C-1236-4A0A-8374-3B6DD44E1715}"/>
    <dgm:cxn modelId="{776CF8F4-6F9B-44FC-8ECF-5E3A41517EEA}" type="presOf" srcId="{EA6EECCB-6C34-408D-AE73-FC804DB19527}" destId="{D0F51A5A-449F-472B-98A3-DDED4296D4B0}" srcOrd="0" destOrd="0" presId="urn:microsoft.com/office/officeart/2005/8/layout/cycle1"/>
    <dgm:cxn modelId="{4DA24BF6-1F20-44ED-B12E-32AC8D788191}" type="presOf" srcId="{461A0B61-5D1F-4E2D-950D-519EEA9844C2}" destId="{CF71FDF0-623D-4779-85EF-DE3643BD4D45}" srcOrd="0" destOrd="0" presId="urn:microsoft.com/office/officeart/2005/8/layout/cycle1"/>
    <dgm:cxn modelId="{1FC709F7-5E8E-489D-8262-FA7B212C3667}" type="presOf" srcId="{C0E132B2-1AC5-48D2-9C3F-EBDC0B9BFBE3}" destId="{8416F2F7-56E2-4939-8118-FD6897E6BAB2}" srcOrd="0" destOrd="0" presId="urn:microsoft.com/office/officeart/2005/8/layout/cycle1"/>
    <dgm:cxn modelId="{0D887BF7-8118-4AA6-9E16-77DFE5658A0C}" srcId="{461A0B61-5D1F-4E2D-950D-519EEA9844C2}" destId="{1C4F6B7C-1A66-4AF6-866B-9F39F8C88149}" srcOrd="3" destOrd="0" parTransId="{75BC1C2C-723D-4BD9-BCC6-41B85C3F4F67}" sibTransId="{EA6EECCB-6C34-408D-AE73-FC804DB19527}"/>
    <dgm:cxn modelId="{BB113A8B-BD97-4DAF-B0B1-0246BEBDFF7B}" type="presParOf" srcId="{CF71FDF0-623D-4779-85EF-DE3643BD4D45}" destId="{1C92E4F5-108F-4304-801B-7D9688DC1E46}" srcOrd="0" destOrd="0" presId="urn:microsoft.com/office/officeart/2005/8/layout/cycle1"/>
    <dgm:cxn modelId="{E2EF49B1-3BD1-419F-B765-CFBDAC4FE2E3}" type="presParOf" srcId="{CF71FDF0-623D-4779-85EF-DE3643BD4D45}" destId="{77165D1D-7D63-4871-ADB1-BF276A462764}" srcOrd="1" destOrd="0" presId="urn:microsoft.com/office/officeart/2005/8/layout/cycle1"/>
    <dgm:cxn modelId="{5877A1EB-C82A-42E2-B17B-2FFCF7AD6F18}" type="presParOf" srcId="{CF71FDF0-623D-4779-85EF-DE3643BD4D45}" destId="{8416F2F7-56E2-4939-8118-FD6897E6BAB2}" srcOrd="2" destOrd="0" presId="urn:microsoft.com/office/officeart/2005/8/layout/cycle1"/>
    <dgm:cxn modelId="{1DF4E940-8EDA-4646-8F78-5A734E2B9F20}" type="presParOf" srcId="{CF71FDF0-623D-4779-85EF-DE3643BD4D45}" destId="{DF1BEDED-4942-4E44-998A-B478832F97CE}" srcOrd="3" destOrd="0" presId="urn:microsoft.com/office/officeart/2005/8/layout/cycle1"/>
    <dgm:cxn modelId="{A5933F46-8B71-46C2-AF2F-B365576F6A41}" type="presParOf" srcId="{CF71FDF0-623D-4779-85EF-DE3643BD4D45}" destId="{42E8FDA7-C889-4AE5-9605-9B9822FA3D43}" srcOrd="4" destOrd="0" presId="urn:microsoft.com/office/officeart/2005/8/layout/cycle1"/>
    <dgm:cxn modelId="{728FAD3F-5C7E-461A-9E7C-B2ECDBA00353}" type="presParOf" srcId="{CF71FDF0-623D-4779-85EF-DE3643BD4D45}" destId="{4D8A2C4F-2FC7-4276-A8FB-C48759A08DF0}" srcOrd="5" destOrd="0" presId="urn:microsoft.com/office/officeart/2005/8/layout/cycle1"/>
    <dgm:cxn modelId="{FDE447B3-6FCC-443F-81EF-74BDC786D686}" type="presParOf" srcId="{CF71FDF0-623D-4779-85EF-DE3643BD4D45}" destId="{D4617532-E162-4DE0-9F47-1B495AEA5E04}" srcOrd="6" destOrd="0" presId="urn:microsoft.com/office/officeart/2005/8/layout/cycle1"/>
    <dgm:cxn modelId="{7D46D368-E7FE-44B6-A446-49D381F8D2BF}" type="presParOf" srcId="{CF71FDF0-623D-4779-85EF-DE3643BD4D45}" destId="{CBEF6E68-C412-4EEC-BBE2-141EF79709A6}" srcOrd="7" destOrd="0" presId="urn:microsoft.com/office/officeart/2005/8/layout/cycle1"/>
    <dgm:cxn modelId="{DE293D9B-0C04-4D77-9D7B-C6BFA2D64657}" type="presParOf" srcId="{CF71FDF0-623D-4779-85EF-DE3643BD4D45}" destId="{9C53D5C9-268E-46DB-BF7C-21F139ADB2C9}" srcOrd="8" destOrd="0" presId="urn:microsoft.com/office/officeart/2005/8/layout/cycle1"/>
    <dgm:cxn modelId="{70C69CBC-268C-4A09-BF70-6D9297FBB775}" type="presParOf" srcId="{CF71FDF0-623D-4779-85EF-DE3643BD4D45}" destId="{7444C5D5-A689-491B-ACA8-4E989D57A52F}" srcOrd="9" destOrd="0" presId="urn:microsoft.com/office/officeart/2005/8/layout/cycle1"/>
    <dgm:cxn modelId="{8C800DA9-EC4A-48A0-B8E3-992446DCEB4E}" type="presParOf" srcId="{CF71FDF0-623D-4779-85EF-DE3643BD4D45}" destId="{D6B0EDE3-3872-4DE6-A76E-64C71DF1462A}" srcOrd="10" destOrd="0" presId="urn:microsoft.com/office/officeart/2005/8/layout/cycle1"/>
    <dgm:cxn modelId="{89BE6C5A-3B42-49AC-B7E6-7F24016A9DD0}" type="presParOf" srcId="{CF71FDF0-623D-4779-85EF-DE3643BD4D45}" destId="{D0F51A5A-449F-472B-98A3-DDED4296D4B0}" srcOrd="11" destOrd="0" presId="urn:microsoft.com/office/officeart/2005/8/layout/cycle1"/>
    <dgm:cxn modelId="{64A16E7F-0178-4C60-B61D-A63D2DEF7713}" type="presParOf" srcId="{CF71FDF0-623D-4779-85EF-DE3643BD4D45}" destId="{DEF104FD-5424-4786-822E-FD4F45F2690D}" srcOrd="12" destOrd="0" presId="urn:microsoft.com/office/officeart/2005/8/layout/cycle1"/>
    <dgm:cxn modelId="{CE3963B5-8642-4D6D-A10E-8B556C1DE295}" type="presParOf" srcId="{CF71FDF0-623D-4779-85EF-DE3643BD4D45}" destId="{BF68211A-EA9A-4092-BCB5-6D64F3F31169}" srcOrd="13" destOrd="0" presId="urn:microsoft.com/office/officeart/2005/8/layout/cycle1"/>
    <dgm:cxn modelId="{2A9DA950-EC93-4BF7-954E-477B9EC4B51C}" type="presParOf" srcId="{CF71FDF0-623D-4779-85EF-DE3643BD4D45}" destId="{17F16431-70C6-42D6-AF1B-FBBD714E959B}" srcOrd="14" destOrd="0" presId="urn:microsoft.com/office/officeart/2005/8/layout/cycle1"/>
    <dgm:cxn modelId="{01384BF9-37D7-4484-B72F-89179BF477B8}" type="presParOf" srcId="{CF71FDF0-623D-4779-85EF-DE3643BD4D45}" destId="{EBDC6144-DFED-4871-8B37-225217486CCD}" srcOrd="15" destOrd="0" presId="urn:microsoft.com/office/officeart/2005/8/layout/cycle1"/>
    <dgm:cxn modelId="{0F555AE7-EAB3-4DA9-B93E-C5C805B670F9}" type="presParOf" srcId="{CF71FDF0-623D-4779-85EF-DE3643BD4D45}" destId="{6D7C7766-E35E-4F9B-BFBD-58FF39D4B67B}" srcOrd="16" destOrd="0" presId="urn:microsoft.com/office/officeart/2005/8/layout/cycle1"/>
    <dgm:cxn modelId="{839630B8-8462-495E-BDF4-38AE2596D625}" type="presParOf" srcId="{CF71FDF0-623D-4779-85EF-DE3643BD4D45}" destId="{48D78B64-6EED-4EE1-9789-8703C29CE8C5}"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25DD26-041D-4BDD-A6DA-CEF90621BB87}">
      <dsp:nvSpPr>
        <dsp:cNvPr id="0" name=""/>
        <dsp:cNvSpPr/>
      </dsp:nvSpPr>
      <dsp:spPr>
        <a:xfrm>
          <a:off x="561682" y="240411"/>
          <a:ext cx="1159480" cy="1234093"/>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3000" r="-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229D45-AB7F-4EFE-8C0D-23B7E1BE173F}">
      <dsp:nvSpPr>
        <dsp:cNvPr id="0" name=""/>
        <dsp:cNvSpPr/>
      </dsp:nvSpPr>
      <dsp:spPr>
        <a:xfrm>
          <a:off x="404899" y="1409869"/>
          <a:ext cx="1473046" cy="58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IE" sz="2000" i="1" kern="1200" dirty="0">
              <a:latin typeface="Arial" panose="020B0604020202020204" pitchFamily="34" charset="0"/>
              <a:cs typeface="Arial" panose="020B0604020202020204" pitchFamily="34" charset="0"/>
            </a:rPr>
            <a:t>Text file</a:t>
          </a:r>
          <a:endParaRPr lang="en-US" sz="2000" i="1" kern="1200" dirty="0">
            <a:latin typeface="Arial" panose="020B0604020202020204" pitchFamily="34" charset="0"/>
            <a:cs typeface="Arial" panose="020B0604020202020204" pitchFamily="34" charset="0"/>
          </a:endParaRPr>
        </a:p>
      </dsp:txBody>
      <dsp:txXfrm>
        <a:off x="404899" y="1409869"/>
        <a:ext cx="1473046" cy="589218"/>
      </dsp:txXfrm>
    </dsp:sp>
    <dsp:sp modelId="{719C8D6F-B653-4B14-9EDA-CAE62552B551}">
      <dsp:nvSpPr>
        <dsp:cNvPr id="0" name=""/>
        <dsp:cNvSpPr/>
      </dsp:nvSpPr>
      <dsp:spPr>
        <a:xfrm>
          <a:off x="2344588" y="246428"/>
          <a:ext cx="1055330" cy="121002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A78581-F438-4964-84CF-3B97E63C3A1B}">
      <dsp:nvSpPr>
        <dsp:cNvPr id="0" name=""/>
        <dsp:cNvSpPr/>
      </dsp:nvSpPr>
      <dsp:spPr>
        <a:xfrm>
          <a:off x="2135730" y="1403852"/>
          <a:ext cx="1473046" cy="58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IE" sz="2000" i="1" kern="1200" dirty="0">
              <a:latin typeface="Arial" panose="020B0604020202020204" pitchFamily="34" charset="0"/>
              <a:cs typeface="Arial" panose="020B0604020202020204" pitchFamily="34" charset="0"/>
            </a:rPr>
            <a:t>Spreadsheet</a:t>
          </a:r>
          <a:endParaRPr lang="en-US" sz="2000" i="1" kern="1200" dirty="0">
            <a:latin typeface="Arial" panose="020B0604020202020204" pitchFamily="34" charset="0"/>
            <a:cs typeface="Arial" panose="020B0604020202020204" pitchFamily="34" charset="0"/>
          </a:endParaRPr>
        </a:p>
      </dsp:txBody>
      <dsp:txXfrm>
        <a:off x="2135730" y="1403852"/>
        <a:ext cx="1473046" cy="589218"/>
      </dsp:txXfrm>
    </dsp:sp>
    <dsp:sp modelId="{5BE4FBDC-7592-456B-B229-3A71449B2E67}">
      <dsp:nvSpPr>
        <dsp:cNvPr id="0" name=""/>
        <dsp:cNvSpPr/>
      </dsp:nvSpPr>
      <dsp:spPr>
        <a:xfrm>
          <a:off x="3995346" y="108069"/>
          <a:ext cx="1215473" cy="1455519"/>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D57F02-18AC-4FEE-84F5-97DAB6451532}">
      <dsp:nvSpPr>
        <dsp:cNvPr id="0" name=""/>
        <dsp:cNvSpPr/>
      </dsp:nvSpPr>
      <dsp:spPr>
        <a:xfrm>
          <a:off x="3866560" y="1382346"/>
          <a:ext cx="1473046" cy="58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IE" sz="2000" i="1" kern="1200" dirty="0">
              <a:latin typeface="Arial" panose="020B0604020202020204" pitchFamily="34" charset="0"/>
              <a:cs typeface="Arial" panose="020B0604020202020204" pitchFamily="34" charset="0"/>
            </a:rPr>
            <a:t>Web </a:t>
          </a:r>
          <a:endParaRPr lang="en-US" sz="2000" i="1" kern="1200" dirty="0">
            <a:latin typeface="Arial" panose="020B0604020202020204" pitchFamily="34" charset="0"/>
            <a:cs typeface="Arial" panose="020B0604020202020204" pitchFamily="34" charset="0"/>
          </a:endParaRPr>
        </a:p>
      </dsp:txBody>
      <dsp:txXfrm>
        <a:off x="3866560" y="1382346"/>
        <a:ext cx="1473046" cy="589218"/>
      </dsp:txXfrm>
    </dsp:sp>
    <dsp:sp modelId="{9901FF49-4EA7-4B58-86B3-18BAE235D3B4}">
      <dsp:nvSpPr>
        <dsp:cNvPr id="0" name=""/>
        <dsp:cNvSpPr/>
      </dsp:nvSpPr>
      <dsp:spPr>
        <a:xfrm>
          <a:off x="5752542" y="260214"/>
          <a:ext cx="1162742" cy="115488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926CA2-6ECD-430F-8015-53D71ADAA856}">
      <dsp:nvSpPr>
        <dsp:cNvPr id="0" name=""/>
        <dsp:cNvSpPr/>
      </dsp:nvSpPr>
      <dsp:spPr>
        <a:xfrm>
          <a:off x="5597390" y="1390066"/>
          <a:ext cx="1473046" cy="58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IE" sz="2000" i="1" kern="1200" dirty="0">
              <a:latin typeface="Arial" panose="020B0604020202020204" pitchFamily="34" charset="0"/>
              <a:cs typeface="Arial" panose="020B0604020202020204" pitchFamily="34" charset="0"/>
            </a:rPr>
            <a:t>Database</a:t>
          </a:r>
          <a:endParaRPr lang="en-US" sz="2000" i="1" kern="1200" dirty="0">
            <a:latin typeface="Arial" panose="020B0604020202020204" pitchFamily="34" charset="0"/>
            <a:cs typeface="Arial" panose="020B0604020202020204" pitchFamily="34" charset="0"/>
          </a:endParaRPr>
        </a:p>
      </dsp:txBody>
      <dsp:txXfrm>
        <a:off x="5597390" y="1390066"/>
        <a:ext cx="1473046" cy="589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88108-8404-4E8C-86F5-27056E123EA4}">
      <dsp:nvSpPr>
        <dsp:cNvPr id="0" name=""/>
        <dsp:cNvSpPr/>
      </dsp:nvSpPr>
      <dsp:spPr>
        <a:xfrm>
          <a:off x="1291693" y="79368"/>
          <a:ext cx="1212591" cy="1176703"/>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E6C851F-4647-4244-A162-DF7746ADD19D}">
      <dsp:nvSpPr>
        <dsp:cNvPr id="0" name=""/>
        <dsp:cNvSpPr/>
      </dsp:nvSpPr>
      <dsp:spPr>
        <a:xfrm>
          <a:off x="1189590" y="1199051"/>
          <a:ext cx="1416796" cy="56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0" i="1" kern="1200" dirty="0">
              <a:latin typeface="Arial" panose="020B0604020202020204" pitchFamily="34" charset="0"/>
              <a:cs typeface="Arial" panose="020B0604020202020204" pitchFamily="34" charset="0"/>
            </a:rPr>
            <a:t>Connected/Dynamic</a:t>
          </a:r>
        </a:p>
      </dsp:txBody>
      <dsp:txXfrm>
        <a:off x="1189590" y="1199051"/>
        <a:ext cx="1416796" cy="566718"/>
      </dsp:txXfrm>
    </dsp:sp>
    <dsp:sp modelId="{216B2242-CBB9-41D4-B415-69DDCD98CA40}">
      <dsp:nvSpPr>
        <dsp:cNvPr id="0" name=""/>
        <dsp:cNvSpPr/>
      </dsp:nvSpPr>
      <dsp:spPr>
        <a:xfrm>
          <a:off x="2956429" y="79368"/>
          <a:ext cx="1212591" cy="1176703"/>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9433A50-E765-49F4-9EE3-C378CE19A7AD}">
      <dsp:nvSpPr>
        <dsp:cNvPr id="0" name=""/>
        <dsp:cNvSpPr/>
      </dsp:nvSpPr>
      <dsp:spPr>
        <a:xfrm>
          <a:off x="2854327" y="1199051"/>
          <a:ext cx="1416796" cy="56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IE" sz="2000" b="0" i="1" kern="1200" dirty="0">
              <a:latin typeface="Arial" panose="020B0604020202020204" pitchFamily="34" charset="0"/>
              <a:cs typeface="Arial" panose="020B0604020202020204" pitchFamily="34" charset="0"/>
            </a:rPr>
            <a:t>Static</a:t>
          </a:r>
          <a:endParaRPr lang="en-US" sz="2000" b="0" i="1" kern="1200" dirty="0">
            <a:latin typeface="Arial" panose="020B0604020202020204" pitchFamily="34" charset="0"/>
            <a:cs typeface="Arial" panose="020B0604020202020204" pitchFamily="34" charset="0"/>
          </a:endParaRPr>
        </a:p>
      </dsp:txBody>
      <dsp:txXfrm>
        <a:off x="2854327" y="1199051"/>
        <a:ext cx="1416796" cy="566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65D1D-7D63-4871-ADB1-BF276A462764}">
      <dsp:nvSpPr>
        <dsp:cNvPr id="0" name=""/>
        <dsp:cNvSpPr/>
      </dsp:nvSpPr>
      <dsp:spPr>
        <a:xfrm>
          <a:off x="3113474" y="10433"/>
          <a:ext cx="1706488" cy="823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SG" sz="1800" b="1" kern="1200" dirty="0">
              <a:latin typeface="Arial" panose="020B0604020202020204" pitchFamily="34" charset="0"/>
              <a:cs typeface="Arial" panose="020B0604020202020204" pitchFamily="34" charset="0"/>
            </a:rPr>
            <a:t>1. Business understanding</a:t>
          </a:r>
          <a:endParaRPr lang="en-US" sz="1800" b="1" kern="1200" dirty="0">
            <a:latin typeface="Arial" panose="020B0604020202020204" pitchFamily="34" charset="0"/>
            <a:cs typeface="Arial" panose="020B0604020202020204" pitchFamily="34" charset="0"/>
          </a:endParaRPr>
        </a:p>
      </dsp:txBody>
      <dsp:txXfrm>
        <a:off x="3113474" y="10433"/>
        <a:ext cx="1706488" cy="823809"/>
      </dsp:txXfrm>
    </dsp:sp>
    <dsp:sp modelId="{8416F2F7-56E2-4939-8118-FD6897E6BAB2}">
      <dsp:nvSpPr>
        <dsp:cNvPr id="0" name=""/>
        <dsp:cNvSpPr/>
      </dsp:nvSpPr>
      <dsp:spPr>
        <a:xfrm>
          <a:off x="1037530" y="2227"/>
          <a:ext cx="4021604" cy="4021604"/>
        </a:xfrm>
        <a:prstGeom prst="circularArrow">
          <a:avLst>
            <a:gd name="adj1" fmla="val 3994"/>
            <a:gd name="adj2" fmla="val 250608"/>
            <a:gd name="adj3" fmla="val 20571849"/>
            <a:gd name="adj4" fmla="val 19204561"/>
            <a:gd name="adj5" fmla="val 466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E8FDA7-C889-4AE5-9605-9B9822FA3D43}">
      <dsp:nvSpPr>
        <dsp:cNvPr id="0" name=""/>
        <dsp:cNvSpPr/>
      </dsp:nvSpPr>
      <dsp:spPr>
        <a:xfrm>
          <a:off x="3947420" y="1601124"/>
          <a:ext cx="1875369" cy="823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SG" sz="1800" b="1" kern="1200" dirty="0">
              <a:latin typeface="Arial" panose="020B0604020202020204" pitchFamily="34" charset="0"/>
              <a:cs typeface="Arial" panose="020B0604020202020204" pitchFamily="34" charset="0"/>
            </a:rPr>
            <a:t>2. Data understanding</a:t>
          </a:r>
          <a:endParaRPr lang="en-US" sz="1800" b="1" kern="1200" dirty="0">
            <a:latin typeface="Arial" panose="020B0604020202020204" pitchFamily="34" charset="0"/>
            <a:cs typeface="Arial" panose="020B0604020202020204" pitchFamily="34" charset="0"/>
          </a:endParaRPr>
        </a:p>
      </dsp:txBody>
      <dsp:txXfrm>
        <a:off x="3947420" y="1601124"/>
        <a:ext cx="1875369" cy="823809"/>
      </dsp:txXfrm>
    </dsp:sp>
    <dsp:sp modelId="{4D8A2C4F-2FC7-4276-A8FB-C48759A08DF0}">
      <dsp:nvSpPr>
        <dsp:cNvPr id="0" name=""/>
        <dsp:cNvSpPr/>
      </dsp:nvSpPr>
      <dsp:spPr>
        <a:xfrm>
          <a:off x="1008366" y="160346"/>
          <a:ext cx="4021604" cy="4021604"/>
        </a:xfrm>
        <a:prstGeom prst="circularArrow">
          <a:avLst>
            <a:gd name="adj1" fmla="val 3994"/>
            <a:gd name="adj2" fmla="val 250608"/>
            <a:gd name="adj3" fmla="val 1798408"/>
            <a:gd name="adj4" fmla="val 476515"/>
            <a:gd name="adj5" fmla="val 4660"/>
          </a:avLst>
        </a:prstGeom>
        <a:solidFill>
          <a:schemeClr val="accent5">
            <a:hueOff val="-1986775"/>
            <a:satOff val="7962"/>
            <a:lumOff val="1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EF6E68-C412-4EEC-BBE2-141EF79709A6}">
      <dsp:nvSpPr>
        <dsp:cNvPr id="0" name=""/>
        <dsp:cNvSpPr/>
      </dsp:nvSpPr>
      <dsp:spPr>
        <a:xfrm>
          <a:off x="3265979" y="3202249"/>
          <a:ext cx="1636802" cy="823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SG" sz="1800" b="1" kern="1200" dirty="0">
              <a:latin typeface="Arial" panose="020B0604020202020204" pitchFamily="34" charset="0"/>
              <a:cs typeface="Arial" panose="020B0604020202020204" pitchFamily="34" charset="0"/>
            </a:rPr>
            <a:t>3. Data preparation</a:t>
          </a:r>
          <a:endParaRPr lang="en-US" sz="1800" b="1" kern="1200" dirty="0">
            <a:latin typeface="Arial" panose="020B0604020202020204" pitchFamily="34" charset="0"/>
            <a:cs typeface="Arial" panose="020B0604020202020204" pitchFamily="34" charset="0"/>
          </a:endParaRPr>
        </a:p>
      </dsp:txBody>
      <dsp:txXfrm>
        <a:off x="3265979" y="3202249"/>
        <a:ext cx="1636802" cy="823809"/>
      </dsp:txXfrm>
    </dsp:sp>
    <dsp:sp modelId="{9C53D5C9-268E-46DB-BF7C-21F139ADB2C9}">
      <dsp:nvSpPr>
        <dsp:cNvPr id="0" name=""/>
        <dsp:cNvSpPr/>
      </dsp:nvSpPr>
      <dsp:spPr>
        <a:xfrm>
          <a:off x="1299298" y="-72137"/>
          <a:ext cx="4021604" cy="4021604"/>
        </a:xfrm>
        <a:prstGeom prst="circularArrow">
          <a:avLst>
            <a:gd name="adj1" fmla="val 3994"/>
            <a:gd name="adj2" fmla="val 250608"/>
            <a:gd name="adj3" fmla="val 6155055"/>
            <a:gd name="adj4" fmla="val 5482586"/>
            <a:gd name="adj5" fmla="val 4660"/>
          </a:avLst>
        </a:prstGeom>
        <a:solidFill>
          <a:schemeClr val="accent5">
            <a:hueOff val="-3973551"/>
            <a:satOff val="15924"/>
            <a:lumOff val="3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B0EDE3-3872-4DE6-A76E-64C71DF1462A}">
      <dsp:nvSpPr>
        <dsp:cNvPr id="0" name=""/>
        <dsp:cNvSpPr/>
      </dsp:nvSpPr>
      <dsp:spPr>
        <a:xfrm>
          <a:off x="1479482" y="3191816"/>
          <a:ext cx="1300927" cy="823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SG" sz="1800" b="1" kern="1200" dirty="0">
              <a:latin typeface="Arial" panose="020B0604020202020204" pitchFamily="34" charset="0"/>
              <a:cs typeface="Arial" panose="020B0604020202020204" pitchFamily="34" charset="0"/>
            </a:rPr>
            <a:t>4. Modelling</a:t>
          </a:r>
          <a:endParaRPr lang="en-US" sz="1800" b="1" kern="1200" dirty="0">
            <a:latin typeface="Arial" panose="020B0604020202020204" pitchFamily="34" charset="0"/>
            <a:cs typeface="Arial" panose="020B0604020202020204" pitchFamily="34" charset="0"/>
          </a:endParaRPr>
        </a:p>
      </dsp:txBody>
      <dsp:txXfrm>
        <a:off x="1479482" y="3191816"/>
        <a:ext cx="1300927" cy="823809"/>
      </dsp:txXfrm>
    </dsp:sp>
    <dsp:sp modelId="{D0F51A5A-449F-472B-98A3-DDED4296D4B0}">
      <dsp:nvSpPr>
        <dsp:cNvPr id="0" name=""/>
        <dsp:cNvSpPr/>
      </dsp:nvSpPr>
      <dsp:spPr>
        <a:xfrm>
          <a:off x="1037530" y="2227"/>
          <a:ext cx="4021604" cy="4021604"/>
        </a:xfrm>
        <a:prstGeom prst="circularArrow">
          <a:avLst>
            <a:gd name="adj1" fmla="val 3994"/>
            <a:gd name="adj2" fmla="val 250608"/>
            <a:gd name="adj3" fmla="val 9771849"/>
            <a:gd name="adj4" fmla="val 8404561"/>
            <a:gd name="adj5" fmla="val 4660"/>
          </a:avLst>
        </a:prstGeom>
        <a:solidFill>
          <a:schemeClr val="accent5">
            <a:hueOff val="-5960326"/>
            <a:satOff val="23887"/>
            <a:lumOff val="5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68211A-EA9A-4092-BCB5-6D64F3F31169}">
      <dsp:nvSpPr>
        <dsp:cNvPr id="0" name=""/>
        <dsp:cNvSpPr/>
      </dsp:nvSpPr>
      <dsp:spPr>
        <a:xfrm>
          <a:off x="604495" y="1601124"/>
          <a:ext cx="1214130" cy="823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SG" sz="1800" b="1" kern="1200" dirty="0">
              <a:latin typeface="Arial" panose="020B0604020202020204" pitchFamily="34" charset="0"/>
              <a:cs typeface="Arial" panose="020B0604020202020204" pitchFamily="34" charset="0"/>
            </a:rPr>
            <a:t>5. Evaluation</a:t>
          </a:r>
          <a:endParaRPr lang="en-US" sz="1800" b="1" kern="1200" dirty="0">
            <a:latin typeface="Arial" panose="020B0604020202020204" pitchFamily="34" charset="0"/>
            <a:cs typeface="Arial" panose="020B0604020202020204" pitchFamily="34" charset="0"/>
          </a:endParaRPr>
        </a:p>
      </dsp:txBody>
      <dsp:txXfrm>
        <a:off x="604495" y="1601124"/>
        <a:ext cx="1214130" cy="823809"/>
      </dsp:txXfrm>
    </dsp:sp>
    <dsp:sp modelId="{17F16431-70C6-42D6-AF1B-FBBD714E959B}">
      <dsp:nvSpPr>
        <dsp:cNvPr id="0" name=""/>
        <dsp:cNvSpPr/>
      </dsp:nvSpPr>
      <dsp:spPr>
        <a:xfrm>
          <a:off x="1037530" y="2227"/>
          <a:ext cx="4021604" cy="4021604"/>
        </a:xfrm>
        <a:prstGeom prst="circularArrow">
          <a:avLst>
            <a:gd name="adj1" fmla="val 3994"/>
            <a:gd name="adj2" fmla="val 250608"/>
            <a:gd name="adj3" fmla="val 12944831"/>
            <a:gd name="adj4" fmla="val 11577543"/>
            <a:gd name="adj5" fmla="val 4660"/>
          </a:avLst>
        </a:prstGeom>
        <a:solidFill>
          <a:schemeClr val="accent5">
            <a:hueOff val="-7947101"/>
            <a:satOff val="31849"/>
            <a:lumOff val="6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7C7766-E35E-4F9B-BFBD-58FF39D4B67B}">
      <dsp:nvSpPr>
        <dsp:cNvPr id="0" name=""/>
        <dsp:cNvSpPr/>
      </dsp:nvSpPr>
      <dsp:spPr>
        <a:xfrm>
          <a:off x="1286484" y="10433"/>
          <a:ext cx="1686923" cy="823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SG" sz="1800" b="1" kern="1200" dirty="0">
              <a:latin typeface="Arial" panose="020B0604020202020204" pitchFamily="34" charset="0"/>
              <a:cs typeface="Arial" panose="020B0604020202020204" pitchFamily="34" charset="0"/>
            </a:rPr>
            <a:t>6. Deployment</a:t>
          </a:r>
          <a:endParaRPr lang="en-US" sz="1800" b="1" kern="1200" dirty="0">
            <a:latin typeface="Arial" panose="020B0604020202020204" pitchFamily="34" charset="0"/>
            <a:cs typeface="Arial" panose="020B0604020202020204" pitchFamily="34" charset="0"/>
          </a:endParaRPr>
        </a:p>
      </dsp:txBody>
      <dsp:txXfrm>
        <a:off x="1286484" y="10433"/>
        <a:ext cx="1686923" cy="823809"/>
      </dsp:txXfrm>
    </dsp:sp>
    <dsp:sp modelId="{48D78B64-6EED-4EE1-9789-8703C29CE8C5}">
      <dsp:nvSpPr>
        <dsp:cNvPr id="0" name=""/>
        <dsp:cNvSpPr/>
      </dsp:nvSpPr>
      <dsp:spPr>
        <a:xfrm>
          <a:off x="1037530" y="2227"/>
          <a:ext cx="4021604" cy="4021604"/>
        </a:xfrm>
        <a:prstGeom prst="circularArrow">
          <a:avLst>
            <a:gd name="adj1" fmla="val 3994"/>
            <a:gd name="adj2" fmla="val 250608"/>
            <a:gd name="adj3" fmla="val 16071338"/>
            <a:gd name="adj4" fmla="val 16059731"/>
            <a:gd name="adj5" fmla="val 466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3177" tIns="46589" rIns="93177" bIns="46589" rtlCol="0"/>
          <a:lstStyle>
            <a:lvl1pPr algn="l">
              <a:defRPr sz="1200"/>
            </a:lvl1pPr>
          </a:lstStyle>
          <a:p>
            <a:endParaRPr lang="en-IE" dirty="0"/>
          </a:p>
        </p:txBody>
      </p:sp>
      <p:sp>
        <p:nvSpPr>
          <p:cNvPr id="3" name="Date Placeholder 2"/>
          <p:cNvSpPr>
            <a:spLocks noGrp="1"/>
          </p:cNvSpPr>
          <p:nvPr>
            <p:ph type="dt" sz="quarter" idx="1"/>
          </p:nvPr>
        </p:nvSpPr>
        <p:spPr>
          <a:xfrm>
            <a:off x="3850443" y="0"/>
            <a:ext cx="2945659" cy="496332"/>
          </a:xfrm>
          <a:prstGeom prst="rect">
            <a:avLst/>
          </a:prstGeom>
        </p:spPr>
        <p:txBody>
          <a:bodyPr vert="horz" lIns="93177" tIns="46589" rIns="93177" bIns="46589" rtlCol="0"/>
          <a:lstStyle>
            <a:lvl1pPr algn="r">
              <a:defRPr sz="1200"/>
            </a:lvl1pPr>
          </a:lstStyle>
          <a:p>
            <a:fld id="{E0CEE687-66DF-4325-AC5D-FA76B4F10D48}" type="datetimeFigureOut">
              <a:rPr lang="en-IE" smtClean="0"/>
              <a:t>17/04/2019</a:t>
            </a:fld>
            <a:endParaRPr lang="en-IE" dirty="0"/>
          </a:p>
        </p:txBody>
      </p:sp>
      <p:sp>
        <p:nvSpPr>
          <p:cNvPr id="4" name="Footer Placeholder 3"/>
          <p:cNvSpPr>
            <a:spLocks noGrp="1"/>
          </p:cNvSpPr>
          <p:nvPr>
            <p:ph type="ftr" sz="quarter" idx="2"/>
          </p:nvPr>
        </p:nvSpPr>
        <p:spPr>
          <a:xfrm>
            <a:off x="0" y="9428584"/>
            <a:ext cx="2945659" cy="496332"/>
          </a:xfrm>
          <a:prstGeom prst="rect">
            <a:avLst/>
          </a:prstGeom>
        </p:spPr>
        <p:txBody>
          <a:bodyPr vert="horz" lIns="93177" tIns="46589" rIns="93177" bIns="46589" rtlCol="0" anchor="b"/>
          <a:lstStyle>
            <a:lvl1pPr algn="l">
              <a:defRPr sz="1200"/>
            </a:lvl1pPr>
          </a:lstStyle>
          <a:p>
            <a:endParaRPr lang="en-IE" dirty="0"/>
          </a:p>
        </p:txBody>
      </p:sp>
      <p:sp>
        <p:nvSpPr>
          <p:cNvPr id="5" name="Slide Number Placeholder 4"/>
          <p:cNvSpPr>
            <a:spLocks noGrp="1"/>
          </p:cNvSpPr>
          <p:nvPr>
            <p:ph type="sldNum" sz="quarter" idx="3"/>
          </p:nvPr>
        </p:nvSpPr>
        <p:spPr>
          <a:xfrm>
            <a:off x="3850443" y="9428584"/>
            <a:ext cx="2945659" cy="496332"/>
          </a:xfrm>
          <a:prstGeom prst="rect">
            <a:avLst/>
          </a:prstGeom>
        </p:spPr>
        <p:txBody>
          <a:bodyPr vert="horz" lIns="93177" tIns="46589" rIns="93177" bIns="46589" rtlCol="0" anchor="b"/>
          <a:lstStyle>
            <a:lvl1pPr algn="r">
              <a:defRPr sz="1200"/>
            </a:lvl1pPr>
          </a:lstStyle>
          <a:p>
            <a:fld id="{317D697D-90B7-4570-8ADA-88BE653D69D4}" type="slidenum">
              <a:rPr lang="en-IE" smtClean="0"/>
              <a:t>‹#›</a:t>
            </a:fld>
            <a:endParaRPr lang="en-IE" dirty="0"/>
          </a:p>
        </p:txBody>
      </p:sp>
    </p:spTree>
    <p:extLst>
      <p:ext uri="{BB962C8B-B14F-4D97-AF65-F5344CB8AC3E}">
        <p14:creationId xmlns:p14="http://schemas.microsoft.com/office/powerpoint/2010/main" val="854508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6275" cy="49836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49862" y="1"/>
            <a:ext cx="2946275" cy="498366"/>
          </a:xfrm>
          <a:prstGeom prst="rect">
            <a:avLst/>
          </a:prstGeom>
        </p:spPr>
        <p:txBody>
          <a:bodyPr vert="horz" lIns="91440" tIns="45720" rIns="91440" bIns="45720" rtlCol="0"/>
          <a:lstStyle>
            <a:lvl1pPr algn="r">
              <a:defRPr sz="1200"/>
            </a:lvl1pPr>
          </a:lstStyle>
          <a:p>
            <a:fld id="{98220EEB-C024-4468-93C1-3E35F5315B4D}" type="datetimeFigureOut">
              <a:rPr lang="en-US" smtClean="0"/>
              <a:t>4/17/2019</a:t>
            </a:fld>
            <a:endParaRPr lang="en-US" dirty="0"/>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0383" y="4776856"/>
            <a:ext cx="5436909" cy="390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273"/>
            <a:ext cx="2946275" cy="498366"/>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49862" y="9428273"/>
            <a:ext cx="2946275" cy="498366"/>
          </a:xfrm>
          <a:prstGeom prst="rect">
            <a:avLst/>
          </a:prstGeom>
        </p:spPr>
        <p:txBody>
          <a:bodyPr vert="horz" lIns="91440" tIns="45720" rIns="91440" bIns="45720" rtlCol="0" anchor="b"/>
          <a:lstStyle>
            <a:lvl1pPr algn="r">
              <a:defRPr sz="1200"/>
            </a:lvl1pPr>
          </a:lstStyle>
          <a:p>
            <a:fld id="{3E9D8FAF-412B-4701-A261-C376593DEF71}" type="slidenum">
              <a:rPr lang="en-US" smtClean="0"/>
              <a:t>‹#›</a:t>
            </a:fld>
            <a:endParaRPr lang="en-US" dirty="0"/>
          </a:p>
        </p:txBody>
      </p:sp>
    </p:spTree>
    <p:extLst>
      <p:ext uri="{BB962C8B-B14F-4D97-AF65-F5344CB8AC3E}">
        <p14:creationId xmlns:p14="http://schemas.microsoft.com/office/powerpoint/2010/main" val="3602497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This presentation is a resource for instructors designed to be used in conjunction with the ICDL </a:t>
            </a:r>
            <a:r>
              <a:rPr lang="en-IE" dirty="0"/>
              <a:t>Data Analytics – Foundation </a:t>
            </a:r>
            <a:r>
              <a:rPr lang="en-IE" baseline="0" dirty="0"/>
              <a:t>Learning Materials. There are references in the notes on each slide to the relevant lesson in the learning materials.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There is a course outline document that can be  modified and shared with participants in advance of the training. See ICDL </a:t>
            </a:r>
            <a:r>
              <a:rPr lang="en-IE" dirty="0"/>
              <a:t>Data Analytics - Foundation</a:t>
            </a:r>
            <a:r>
              <a:rPr lang="en-IE" baseline="0" dirty="0"/>
              <a:t>1.0_course_outline.docx.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1" dirty="0"/>
              <a:t>Note: </a:t>
            </a:r>
            <a:r>
              <a:rPr lang="en-IE" b="0" baseline="0" dirty="0"/>
              <a:t>Lesson 12-Creating Additional Data Visualizations goes beyond the ICDL Data Analytics – Foundation syllabus by providing additional skills that learners may find useful when creating reports. Whether trainers cover the content in this lesson will depend on factors such as the learner’s abilities and the training schedule. </a:t>
            </a:r>
            <a:endParaRPr lang="en-IE"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i="0" dirty="0">
                <a:solidFill>
                  <a:srgbClr val="FF0000"/>
                </a:solidFill>
              </a:rPr>
              <a:t>There are notes provided in the slides to give high level guidance / directions for the instructor on the content</a:t>
            </a:r>
            <a:r>
              <a:rPr lang="en-IE" b="0" i="0" baseline="0" dirty="0">
                <a:solidFill>
                  <a:srgbClr val="FF0000"/>
                </a:solidFill>
              </a:rPr>
              <a:t> that needs to be covered in the slides.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Instructors will need to localise and tailor the presentation to suit the needs of their audience and local market. For example: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E" baseline="0" dirty="0"/>
              <a:t>Modify the content to use applications that are relevant for your audience/local market. The applications referenced in the practical lessons here are: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Microsoft Excel 2016</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Microsoft Power BI Desktop</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Microsoft Power BI Service</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E" baseline="0" dirty="0"/>
              <a:t>Modify the content to use examples and scenarios that are relevant for your audience/local market.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E" baseline="0" dirty="0"/>
              <a:t>Modify the content to suit your audience’s understanding of the subject matter. For example, provide additional explanations or introductory information if needed or focus on more advanced content as relevant.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E" baseline="0" dirty="0"/>
              <a:t>Modify the content to suit your teaching, learning and assessment strategy. </a:t>
            </a:r>
          </a:p>
          <a:p>
            <a:pPr marL="1143000" marR="0" lvl="2"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1" baseline="0" dirty="0"/>
              <a:t>Practical content</a:t>
            </a:r>
            <a:r>
              <a:rPr lang="en-IE" baseline="0" dirty="0"/>
              <a:t>: The instructor should decide the best approach to this for their audience. For example, they may choose to demonstrate practical steps in the relevant tool and facilitate learners practicing the steps after a demonstration. Or they may facilitate learners trying the steps themselves in the relevant tool without a demonstration. </a:t>
            </a:r>
          </a:p>
          <a:p>
            <a:pPr marL="1600200" marR="0" lvl="3"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Note: Where possible the steps to complete a discrete task have been included on one slide to allow learners refer to the steps on a shared screen while completing the steps on an individual computer. </a:t>
            </a:r>
          </a:p>
          <a:p>
            <a:pPr marL="1143000" marR="0" lvl="2"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1" baseline="0" dirty="0"/>
              <a:t>Review exercises</a:t>
            </a:r>
            <a:r>
              <a:rPr lang="en-IE" baseline="0" dirty="0"/>
              <a:t>: These are provided at the end of each lesson in the learning materials and are designed to allow the learners to reinforce their newly acquired knowledge and skills through practice. Modify and develop additional/new review exercises as required to suit your audience.</a:t>
            </a:r>
          </a:p>
          <a:p>
            <a:pPr marL="1143000" marR="0" lvl="2"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1" baseline="0" dirty="0"/>
              <a:t>Resources</a:t>
            </a:r>
            <a:r>
              <a:rPr lang="en-IE" baseline="0" dirty="0"/>
              <a:t>: Include additional resources such as videos, animations, images, statistics, cheat sheets etc. relevant to your audience as required. </a:t>
            </a:r>
          </a:p>
          <a:p>
            <a:endParaRPr lang="en-IE" dirty="0"/>
          </a:p>
        </p:txBody>
      </p:sp>
      <p:sp>
        <p:nvSpPr>
          <p:cNvPr id="4" name="Slide Number Placeholder 3"/>
          <p:cNvSpPr>
            <a:spLocks noGrp="1"/>
          </p:cNvSpPr>
          <p:nvPr>
            <p:ph type="sldNum" sz="quarter" idx="5"/>
          </p:nvPr>
        </p:nvSpPr>
        <p:spPr/>
        <p:txBody>
          <a:bodyPr/>
          <a:lstStyle/>
          <a:p>
            <a:fld id="{3E9D8FAF-412B-4701-A261-C376593DEF71}" type="slidenum">
              <a:rPr lang="en-US" smtClean="0"/>
              <a:t>1</a:t>
            </a:fld>
            <a:endParaRPr lang="en-US" dirty="0"/>
          </a:p>
        </p:txBody>
      </p:sp>
    </p:spTree>
    <p:extLst>
      <p:ext uri="{BB962C8B-B14F-4D97-AF65-F5344CB8AC3E}">
        <p14:creationId xmlns:p14="http://schemas.microsoft.com/office/powerpoint/2010/main" val="1955575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(3.4 Importing Data From Website tables)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11</a:t>
            </a:fld>
            <a:endParaRPr lang="en-US" dirty="0"/>
          </a:p>
        </p:txBody>
      </p:sp>
    </p:spTree>
    <p:extLst>
      <p:ext uri="{BB962C8B-B14F-4D97-AF65-F5344CB8AC3E}">
        <p14:creationId xmlns:p14="http://schemas.microsoft.com/office/powerpoint/2010/main" val="72529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(3.4 Importing Data From Website tables)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12</a:t>
            </a:fld>
            <a:endParaRPr lang="en-US" dirty="0"/>
          </a:p>
        </p:txBody>
      </p:sp>
    </p:spTree>
    <p:extLst>
      <p:ext uri="{BB962C8B-B14F-4D97-AF65-F5344CB8AC3E}">
        <p14:creationId xmlns:p14="http://schemas.microsoft.com/office/powerpoint/2010/main" val="1158992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(3.5 Importing Data From Database Tables)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13</a:t>
            </a:fld>
            <a:endParaRPr lang="en-US" dirty="0"/>
          </a:p>
        </p:txBody>
      </p:sp>
    </p:spTree>
    <p:extLst>
      <p:ext uri="{BB962C8B-B14F-4D97-AF65-F5344CB8AC3E}">
        <p14:creationId xmlns:p14="http://schemas.microsoft.com/office/powerpoint/2010/main" val="3483590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(3.5 Importing Data From Database Tables)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14</a:t>
            </a:fld>
            <a:endParaRPr lang="en-US" dirty="0"/>
          </a:p>
        </p:txBody>
      </p:sp>
    </p:spTree>
    <p:extLst>
      <p:ext uri="{BB962C8B-B14F-4D97-AF65-F5344CB8AC3E}">
        <p14:creationId xmlns:p14="http://schemas.microsoft.com/office/powerpoint/2010/main" val="2407886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Review Learning Objectives</a:t>
            </a:r>
          </a:p>
        </p:txBody>
      </p:sp>
      <p:sp>
        <p:nvSpPr>
          <p:cNvPr id="4" name="Slide Number Placeholder 3"/>
          <p:cNvSpPr>
            <a:spLocks noGrp="1"/>
          </p:cNvSpPr>
          <p:nvPr>
            <p:ph type="sldNum" sz="quarter" idx="10"/>
          </p:nvPr>
        </p:nvSpPr>
        <p:spPr/>
        <p:txBody>
          <a:bodyPr/>
          <a:lstStyle/>
          <a:p>
            <a:fld id="{3E9D8FAF-412B-4701-A261-C376593DEF71}" type="slidenum">
              <a:rPr lang="en-US" smtClean="0"/>
              <a:t>15</a:t>
            </a:fld>
            <a:endParaRPr lang="en-US" dirty="0"/>
          </a:p>
        </p:txBody>
      </p:sp>
    </p:spTree>
    <p:extLst>
      <p:ext uri="{BB962C8B-B14F-4D97-AF65-F5344CB8AC3E}">
        <p14:creationId xmlns:p14="http://schemas.microsoft.com/office/powerpoint/2010/main" val="1313211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Ask participants</a:t>
            </a:r>
            <a:r>
              <a:rPr lang="en-IE" baseline="0" dirty="0"/>
              <a:t> to complete the Review Exercise to review their knowledge and practice their skills and support them as required.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They will need access to Excel 2016</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Review answers with the group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Question answers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1-7 (learner will create Real Estate Imported.xlsx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(3.6 Review Exercise – page 46)</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Relevant </a:t>
            </a:r>
            <a:r>
              <a:rPr lang="en-IE" baseline="0" dirty="0" err="1"/>
              <a:t>workfiles</a:t>
            </a:r>
            <a:r>
              <a:rPr lang="en-IE" baseline="0" dirty="0"/>
              <a:t> in Student folder (Real Estate.csv and Real Estate-Solution.xlsx solution file ) </a:t>
            </a:r>
            <a:endParaRPr lang="en-IE" dirty="0"/>
          </a:p>
        </p:txBody>
      </p:sp>
      <p:sp>
        <p:nvSpPr>
          <p:cNvPr id="4" name="Slide Number Placeholder 3"/>
          <p:cNvSpPr>
            <a:spLocks noGrp="1"/>
          </p:cNvSpPr>
          <p:nvPr>
            <p:ph type="sldNum" sz="quarter" idx="10"/>
          </p:nvPr>
        </p:nvSpPr>
        <p:spPr/>
        <p:txBody>
          <a:bodyPr/>
          <a:lstStyle/>
          <a:p>
            <a:fld id="{3E9D8FAF-412B-4701-A261-C376593DEF71}" type="slidenum">
              <a:rPr lang="en-US" smtClean="0"/>
              <a:t>16</a:t>
            </a:fld>
            <a:endParaRPr lang="en-US" dirty="0"/>
          </a:p>
        </p:txBody>
      </p:sp>
    </p:spTree>
    <p:extLst>
      <p:ext uri="{BB962C8B-B14F-4D97-AF65-F5344CB8AC3E}">
        <p14:creationId xmlns:p14="http://schemas.microsoft.com/office/powerpoint/2010/main" val="2599244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3E9D8FAF-412B-4701-A261-C376593DEF71}" type="slidenum">
              <a:rPr lang="en-US" smtClean="0"/>
              <a:t>17</a:t>
            </a:fld>
            <a:endParaRPr lang="en-US" dirty="0"/>
          </a:p>
        </p:txBody>
      </p:sp>
    </p:spTree>
    <p:extLst>
      <p:ext uri="{BB962C8B-B14F-4D97-AF65-F5344CB8AC3E}">
        <p14:creationId xmlns:p14="http://schemas.microsoft.com/office/powerpoint/2010/main" val="724721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Review Learning Objectives</a:t>
            </a:r>
          </a:p>
        </p:txBody>
      </p:sp>
      <p:sp>
        <p:nvSpPr>
          <p:cNvPr id="4" name="Slide Number Placeholder 3"/>
          <p:cNvSpPr>
            <a:spLocks noGrp="1"/>
          </p:cNvSpPr>
          <p:nvPr>
            <p:ph type="sldNum" sz="quarter" idx="10"/>
          </p:nvPr>
        </p:nvSpPr>
        <p:spPr/>
        <p:txBody>
          <a:bodyPr/>
          <a:lstStyle/>
          <a:p>
            <a:fld id="{3E9D8FAF-412B-4701-A261-C376593DEF71}" type="slidenum">
              <a:rPr lang="en-US" smtClean="0"/>
              <a:t>18</a:t>
            </a:fld>
            <a:endParaRPr lang="en-US" dirty="0"/>
          </a:p>
        </p:txBody>
      </p:sp>
    </p:spTree>
    <p:extLst>
      <p:ext uri="{BB962C8B-B14F-4D97-AF65-F5344CB8AC3E}">
        <p14:creationId xmlns:p14="http://schemas.microsoft.com/office/powerpoint/2010/main" val="325280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(3.1 Shaping Data Sets Introduction)</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19</a:t>
            </a:fld>
            <a:endParaRPr lang="en-US" dirty="0"/>
          </a:p>
        </p:txBody>
      </p:sp>
    </p:spTree>
    <p:extLst>
      <p:ext uri="{BB962C8B-B14F-4D97-AF65-F5344CB8AC3E}">
        <p14:creationId xmlns:p14="http://schemas.microsoft.com/office/powerpoint/2010/main" val="3382994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(4.1 Shaping Data Sets Introduction)</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20</a:t>
            </a:fld>
            <a:endParaRPr lang="en-US" dirty="0"/>
          </a:p>
        </p:txBody>
      </p:sp>
    </p:spTree>
    <p:extLst>
      <p:ext uri="{BB962C8B-B14F-4D97-AF65-F5344CB8AC3E}">
        <p14:creationId xmlns:p14="http://schemas.microsoft.com/office/powerpoint/2010/main" val="1252534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Outline the agenda</a:t>
            </a:r>
          </a:p>
        </p:txBody>
      </p:sp>
      <p:sp>
        <p:nvSpPr>
          <p:cNvPr id="4" name="Slide Number Placeholder 3"/>
          <p:cNvSpPr>
            <a:spLocks noGrp="1"/>
          </p:cNvSpPr>
          <p:nvPr>
            <p:ph type="sldNum" sz="quarter" idx="10"/>
          </p:nvPr>
        </p:nvSpPr>
        <p:spPr/>
        <p:txBody>
          <a:bodyPr/>
          <a:lstStyle/>
          <a:p>
            <a:fld id="{3E9D8FAF-412B-4701-A261-C376593DEF71}" type="slidenum">
              <a:rPr lang="en-US" smtClean="0"/>
              <a:t>2</a:t>
            </a:fld>
            <a:endParaRPr lang="en-US" dirty="0"/>
          </a:p>
        </p:txBody>
      </p:sp>
    </p:spTree>
    <p:extLst>
      <p:ext uri="{BB962C8B-B14F-4D97-AF65-F5344CB8AC3E}">
        <p14:creationId xmlns:p14="http://schemas.microsoft.com/office/powerpoint/2010/main" val="593110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(4.2 Removing Duplicate Data)</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21</a:t>
            </a:fld>
            <a:endParaRPr lang="en-US" dirty="0"/>
          </a:p>
        </p:txBody>
      </p:sp>
    </p:spTree>
    <p:extLst>
      <p:ext uri="{BB962C8B-B14F-4D97-AF65-F5344CB8AC3E}">
        <p14:creationId xmlns:p14="http://schemas.microsoft.com/office/powerpoint/2010/main" val="1067859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(4.2 Removing Duplicate Data)</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22</a:t>
            </a:fld>
            <a:endParaRPr lang="en-US" dirty="0"/>
          </a:p>
        </p:txBody>
      </p:sp>
    </p:spTree>
    <p:extLst>
      <p:ext uri="{BB962C8B-B14F-4D97-AF65-F5344CB8AC3E}">
        <p14:creationId xmlns:p14="http://schemas.microsoft.com/office/powerpoint/2010/main" val="1684745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(4.3 Validating Data Using VLOOKUP)</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23</a:t>
            </a:fld>
            <a:endParaRPr lang="en-US" dirty="0"/>
          </a:p>
        </p:txBody>
      </p:sp>
    </p:spTree>
    <p:extLst>
      <p:ext uri="{BB962C8B-B14F-4D97-AF65-F5344CB8AC3E}">
        <p14:creationId xmlns:p14="http://schemas.microsoft.com/office/powerpoint/2010/main" val="1192568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(4.3 Validating Data Using VLOOKUP)</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24</a:t>
            </a:fld>
            <a:endParaRPr lang="en-US" dirty="0"/>
          </a:p>
        </p:txBody>
      </p:sp>
    </p:spTree>
    <p:extLst>
      <p:ext uri="{BB962C8B-B14F-4D97-AF65-F5344CB8AC3E}">
        <p14:creationId xmlns:p14="http://schemas.microsoft.com/office/powerpoint/2010/main" val="2512888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(4.3 Validating Data Using VLOOKUP)</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25</a:t>
            </a:fld>
            <a:endParaRPr lang="en-US" dirty="0"/>
          </a:p>
        </p:txBody>
      </p:sp>
    </p:spTree>
    <p:extLst>
      <p:ext uri="{BB962C8B-B14F-4D97-AF65-F5344CB8AC3E}">
        <p14:creationId xmlns:p14="http://schemas.microsoft.com/office/powerpoint/2010/main" val="4012290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(4.3 Validating Data Using VLOOKUP)</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26</a:t>
            </a:fld>
            <a:endParaRPr lang="en-US" dirty="0"/>
          </a:p>
        </p:txBody>
      </p:sp>
    </p:spTree>
    <p:extLst>
      <p:ext uri="{BB962C8B-B14F-4D97-AF65-F5344CB8AC3E}">
        <p14:creationId xmlns:p14="http://schemas.microsoft.com/office/powerpoint/2010/main" val="32603091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(4.3 Validating Data Using VLOOKUP)</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27</a:t>
            </a:fld>
            <a:endParaRPr lang="en-US" dirty="0"/>
          </a:p>
        </p:txBody>
      </p:sp>
    </p:spTree>
    <p:extLst>
      <p:ext uri="{BB962C8B-B14F-4D97-AF65-F5344CB8AC3E}">
        <p14:creationId xmlns:p14="http://schemas.microsoft.com/office/powerpoint/2010/main" val="1578647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(4.3 Validating Data Using VLOOKUP)</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28</a:t>
            </a:fld>
            <a:endParaRPr lang="en-US" dirty="0"/>
          </a:p>
        </p:txBody>
      </p:sp>
    </p:spTree>
    <p:extLst>
      <p:ext uri="{BB962C8B-B14F-4D97-AF65-F5344CB8AC3E}">
        <p14:creationId xmlns:p14="http://schemas.microsoft.com/office/powerpoint/2010/main" val="2667862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(4.3 Validating Data Using VLOOKUP)</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29</a:t>
            </a:fld>
            <a:endParaRPr lang="en-US" dirty="0"/>
          </a:p>
        </p:txBody>
      </p:sp>
    </p:spTree>
    <p:extLst>
      <p:ext uri="{BB962C8B-B14F-4D97-AF65-F5344CB8AC3E}">
        <p14:creationId xmlns:p14="http://schemas.microsoft.com/office/powerpoint/2010/main" val="1441300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(4.4 Validating Data Using IF Functions)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30</a:t>
            </a:fld>
            <a:endParaRPr lang="en-US" dirty="0"/>
          </a:p>
        </p:txBody>
      </p:sp>
    </p:spTree>
    <p:extLst>
      <p:ext uri="{BB962C8B-B14F-4D97-AF65-F5344CB8AC3E}">
        <p14:creationId xmlns:p14="http://schemas.microsoft.com/office/powerpoint/2010/main" val="405555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Review session/category level learning objectives</a:t>
            </a:r>
          </a:p>
        </p:txBody>
      </p:sp>
      <p:sp>
        <p:nvSpPr>
          <p:cNvPr id="4" name="Slide Number Placeholder 3"/>
          <p:cNvSpPr>
            <a:spLocks noGrp="1"/>
          </p:cNvSpPr>
          <p:nvPr>
            <p:ph type="sldNum" sz="quarter" idx="10"/>
          </p:nvPr>
        </p:nvSpPr>
        <p:spPr/>
        <p:txBody>
          <a:bodyPr/>
          <a:lstStyle/>
          <a:p>
            <a:fld id="{3E9D8FAF-412B-4701-A261-C376593DEF71}" type="slidenum">
              <a:rPr lang="en-US" smtClean="0"/>
              <a:t>3</a:t>
            </a:fld>
            <a:endParaRPr lang="en-US" dirty="0"/>
          </a:p>
        </p:txBody>
      </p:sp>
    </p:spTree>
    <p:extLst>
      <p:ext uri="{BB962C8B-B14F-4D97-AF65-F5344CB8AC3E}">
        <p14:creationId xmlns:p14="http://schemas.microsoft.com/office/powerpoint/2010/main" val="1010183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(4.4 Validating Data Using IF Functions)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31</a:t>
            </a:fld>
            <a:endParaRPr lang="en-US" dirty="0"/>
          </a:p>
        </p:txBody>
      </p:sp>
    </p:spTree>
    <p:extLst>
      <p:ext uri="{BB962C8B-B14F-4D97-AF65-F5344CB8AC3E}">
        <p14:creationId xmlns:p14="http://schemas.microsoft.com/office/powerpoint/2010/main" val="40847488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(4.4 Validating Data Using IF Functions)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32</a:t>
            </a:fld>
            <a:endParaRPr lang="en-US" dirty="0"/>
          </a:p>
        </p:txBody>
      </p:sp>
    </p:spTree>
    <p:extLst>
      <p:ext uri="{BB962C8B-B14F-4D97-AF65-F5344CB8AC3E}">
        <p14:creationId xmlns:p14="http://schemas.microsoft.com/office/powerpoint/2010/main" val="2893501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(4.4 Validating Data Using IF Functions)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33</a:t>
            </a:fld>
            <a:endParaRPr lang="en-US" dirty="0"/>
          </a:p>
        </p:txBody>
      </p:sp>
    </p:spTree>
    <p:extLst>
      <p:ext uri="{BB962C8B-B14F-4D97-AF65-F5344CB8AC3E}">
        <p14:creationId xmlns:p14="http://schemas.microsoft.com/office/powerpoint/2010/main" val="7592022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(4.4 Validating Data Using IF Functions)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34</a:t>
            </a:fld>
            <a:endParaRPr lang="en-US" dirty="0"/>
          </a:p>
        </p:txBody>
      </p:sp>
    </p:spTree>
    <p:extLst>
      <p:ext uri="{BB962C8B-B14F-4D97-AF65-F5344CB8AC3E}">
        <p14:creationId xmlns:p14="http://schemas.microsoft.com/office/powerpoint/2010/main" val="34392175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(4.4 Validating Data Using IF Functions)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35</a:t>
            </a:fld>
            <a:endParaRPr lang="en-US" dirty="0"/>
          </a:p>
        </p:txBody>
      </p:sp>
    </p:spTree>
    <p:extLst>
      <p:ext uri="{BB962C8B-B14F-4D97-AF65-F5344CB8AC3E}">
        <p14:creationId xmlns:p14="http://schemas.microsoft.com/office/powerpoint/2010/main" val="192026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(4.4 Validating Data Using IF Functions)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36</a:t>
            </a:fld>
            <a:endParaRPr lang="en-US" dirty="0"/>
          </a:p>
        </p:txBody>
      </p:sp>
    </p:spTree>
    <p:extLst>
      <p:ext uri="{BB962C8B-B14F-4D97-AF65-F5344CB8AC3E}">
        <p14:creationId xmlns:p14="http://schemas.microsoft.com/office/powerpoint/2010/main" val="24945991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(4.5 Extracting Values using Text Functions)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37</a:t>
            </a:fld>
            <a:endParaRPr lang="en-US" dirty="0"/>
          </a:p>
        </p:txBody>
      </p:sp>
    </p:spTree>
    <p:extLst>
      <p:ext uri="{BB962C8B-B14F-4D97-AF65-F5344CB8AC3E}">
        <p14:creationId xmlns:p14="http://schemas.microsoft.com/office/powerpoint/2010/main" val="38472483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Ask learners what the examples will return.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(4.5 Extracting Values using Text Functions)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38</a:t>
            </a:fld>
            <a:endParaRPr lang="en-US" dirty="0"/>
          </a:p>
        </p:txBody>
      </p:sp>
    </p:spTree>
    <p:extLst>
      <p:ext uri="{BB962C8B-B14F-4D97-AF65-F5344CB8AC3E}">
        <p14:creationId xmlns:p14="http://schemas.microsoft.com/office/powerpoint/2010/main" val="25873467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Ask learners what the examples will return.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(4.5 Extracting Values using Text Functions)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39</a:t>
            </a:fld>
            <a:endParaRPr lang="en-US" dirty="0"/>
          </a:p>
        </p:txBody>
      </p:sp>
    </p:spTree>
    <p:extLst>
      <p:ext uri="{BB962C8B-B14F-4D97-AF65-F5344CB8AC3E}">
        <p14:creationId xmlns:p14="http://schemas.microsoft.com/office/powerpoint/2010/main" val="16978084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Ask learners what the examples will return.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(4.5 Extracting Values using Text Functions)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40</a:t>
            </a:fld>
            <a:endParaRPr lang="en-US" dirty="0"/>
          </a:p>
        </p:txBody>
      </p:sp>
    </p:spTree>
    <p:extLst>
      <p:ext uri="{BB962C8B-B14F-4D97-AF65-F5344CB8AC3E}">
        <p14:creationId xmlns:p14="http://schemas.microsoft.com/office/powerpoint/2010/main" val="2446244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Review Learning Objectives</a:t>
            </a:r>
          </a:p>
        </p:txBody>
      </p:sp>
      <p:sp>
        <p:nvSpPr>
          <p:cNvPr id="4" name="Slide Number Placeholder 3"/>
          <p:cNvSpPr>
            <a:spLocks noGrp="1"/>
          </p:cNvSpPr>
          <p:nvPr>
            <p:ph type="sldNum" sz="quarter" idx="10"/>
          </p:nvPr>
        </p:nvSpPr>
        <p:spPr/>
        <p:txBody>
          <a:bodyPr/>
          <a:lstStyle/>
          <a:p>
            <a:fld id="{3E9D8FAF-412B-4701-A261-C376593DEF71}" type="slidenum">
              <a:rPr lang="en-US" smtClean="0"/>
              <a:t>5</a:t>
            </a:fld>
            <a:endParaRPr lang="en-US" dirty="0"/>
          </a:p>
        </p:txBody>
      </p:sp>
    </p:spTree>
    <p:extLst>
      <p:ext uri="{BB962C8B-B14F-4D97-AF65-F5344CB8AC3E}">
        <p14:creationId xmlns:p14="http://schemas.microsoft.com/office/powerpoint/2010/main" val="436296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Ask learners what the examples will return.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(4.5 Extracting Values using Text Functions)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41</a:t>
            </a:fld>
            <a:endParaRPr lang="en-US" dirty="0"/>
          </a:p>
        </p:txBody>
      </p:sp>
    </p:spTree>
    <p:extLst>
      <p:ext uri="{BB962C8B-B14F-4D97-AF65-F5344CB8AC3E}">
        <p14:creationId xmlns:p14="http://schemas.microsoft.com/office/powerpoint/2010/main" val="3218902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Ask learners what the examples will return.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(4.5 Extracting Values using Text Functions)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42</a:t>
            </a:fld>
            <a:endParaRPr lang="en-US" dirty="0"/>
          </a:p>
        </p:txBody>
      </p:sp>
    </p:spTree>
    <p:extLst>
      <p:ext uri="{BB962C8B-B14F-4D97-AF65-F5344CB8AC3E}">
        <p14:creationId xmlns:p14="http://schemas.microsoft.com/office/powerpoint/2010/main" val="26771570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Ask learners what the examples will return.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(4.5 Extracting Values using Text Functions)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43</a:t>
            </a:fld>
            <a:endParaRPr lang="en-US" dirty="0"/>
          </a:p>
        </p:txBody>
      </p:sp>
    </p:spTree>
    <p:extLst>
      <p:ext uri="{BB962C8B-B14F-4D97-AF65-F5344CB8AC3E}">
        <p14:creationId xmlns:p14="http://schemas.microsoft.com/office/powerpoint/2010/main" val="5140310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(4.5 Extracting Values using Text Functions)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44</a:t>
            </a:fld>
            <a:endParaRPr lang="en-US" dirty="0"/>
          </a:p>
        </p:txBody>
      </p:sp>
    </p:spTree>
    <p:extLst>
      <p:ext uri="{BB962C8B-B14F-4D97-AF65-F5344CB8AC3E}">
        <p14:creationId xmlns:p14="http://schemas.microsoft.com/office/powerpoint/2010/main" val="39751776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(4.5 Extracting Values using Text Functions)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45</a:t>
            </a:fld>
            <a:endParaRPr lang="en-US" dirty="0"/>
          </a:p>
        </p:txBody>
      </p:sp>
    </p:spTree>
    <p:extLst>
      <p:ext uri="{BB962C8B-B14F-4D97-AF65-F5344CB8AC3E}">
        <p14:creationId xmlns:p14="http://schemas.microsoft.com/office/powerpoint/2010/main" val="3575394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Review Learning Objectives</a:t>
            </a:r>
          </a:p>
        </p:txBody>
      </p:sp>
      <p:sp>
        <p:nvSpPr>
          <p:cNvPr id="4" name="Slide Number Placeholder 3"/>
          <p:cNvSpPr>
            <a:spLocks noGrp="1"/>
          </p:cNvSpPr>
          <p:nvPr>
            <p:ph type="sldNum" sz="quarter" idx="10"/>
          </p:nvPr>
        </p:nvSpPr>
        <p:spPr/>
        <p:txBody>
          <a:bodyPr/>
          <a:lstStyle/>
          <a:p>
            <a:fld id="{3E9D8FAF-412B-4701-A261-C376593DEF71}" type="slidenum">
              <a:rPr lang="en-US" smtClean="0"/>
              <a:t>46</a:t>
            </a:fld>
            <a:endParaRPr lang="en-US" dirty="0"/>
          </a:p>
        </p:txBody>
      </p:sp>
    </p:spTree>
    <p:extLst>
      <p:ext uri="{BB962C8B-B14F-4D97-AF65-F5344CB8AC3E}">
        <p14:creationId xmlns:p14="http://schemas.microsoft.com/office/powerpoint/2010/main" val="38898846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Ask participants</a:t>
            </a:r>
            <a:r>
              <a:rPr lang="en-IE" baseline="0" dirty="0"/>
              <a:t> to complete the Review Exercise to review their knowledge and practice their skills and support them as required.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They will need access to Excel 2016</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Review answers with the group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Question answers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1-9 (Shipping.xlsx)</a:t>
            </a:r>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(4.6 Review Exercise – page 61)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Relevant </a:t>
            </a:r>
            <a:r>
              <a:rPr lang="en-IE" baseline="0" dirty="0" err="1"/>
              <a:t>workfiles</a:t>
            </a:r>
            <a:r>
              <a:rPr lang="en-IE" baseline="0" dirty="0"/>
              <a:t> in Student folder (Shipping.xlsx and Shipping-Solution.xlsx solution file) </a:t>
            </a:r>
            <a:endParaRPr lang="en-IE" dirty="0"/>
          </a:p>
        </p:txBody>
      </p:sp>
      <p:sp>
        <p:nvSpPr>
          <p:cNvPr id="4" name="Slide Number Placeholder 3"/>
          <p:cNvSpPr>
            <a:spLocks noGrp="1"/>
          </p:cNvSpPr>
          <p:nvPr>
            <p:ph type="sldNum" sz="quarter" idx="10"/>
          </p:nvPr>
        </p:nvSpPr>
        <p:spPr/>
        <p:txBody>
          <a:bodyPr/>
          <a:lstStyle/>
          <a:p>
            <a:fld id="{3E9D8FAF-412B-4701-A261-C376593DEF71}" type="slidenum">
              <a:rPr lang="en-US" smtClean="0"/>
              <a:t>47</a:t>
            </a:fld>
            <a:endParaRPr lang="en-US" dirty="0"/>
          </a:p>
        </p:txBody>
      </p:sp>
    </p:spTree>
    <p:extLst>
      <p:ext uri="{BB962C8B-B14F-4D97-AF65-F5344CB8AC3E}">
        <p14:creationId xmlns:p14="http://schemas.microsoft.com/office/powerpoint/2010/main" val="7006189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3E9D8FAF-412B-4701-A261-C376593DEF71}" type="slidenum">
              <a:rPr lang="en-US" smtClean="0"/>
              <a:t>48</a:t>
            </a:fld>
            <a:endParaRPr lang="en-US" dirty="0"/>
          </a:p>
        </p:txBody>
      </p:sp>
    </p:spTree>
    <p:extLst>
      <p:ext uri="{BB962C8B-B14F-4D97-AF65-F5344CB8AC3E}">
        <p14:creationId xmlns:p14="http://schemas.microsoft.com/office/powerpoint/2010/main" val="15165384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Review Learning Objectives</a:t>
            </a:r>
          </a:p>
        </p:txBody>
      </p:sp>
      <p:sp>
        <p:nvSpPr>
          <p:cNvPr id="4" name="Slide Number Placeholder 3"/>
          <p:cNvSpPr>
            <a:spLocks noGrp="1"/>
          </p:cNvSpPr>
          <p:nvPr>
            <p:ph type="sldNum" sz="quarter" idx="10"/>
          </p:nvPr>
        </p:nvSpPr>
        <p:spPr/>
        <p:txBody>
          <a:bodyPr/>
          <a:lstStyle/>
          <a:p>
            <a:fld id="{3E9D8FAF-412B-4701-A261-C376593DEF71}" type="slidenum">
              <a:rPr lang="en-US" smtClean="0"/>
              <a:t>49</a:t>
            </a:fld>
            <a:endParaRPr lang="en-US" dirty="0"/>
          </a:p>
        </p:txBody>
      </p:sp>
    </p:spTree>
    <p:extLst>
      <p:ext uri="{BB962C8B-B14F-4D97-AF65-F5344CB8AC3E}">
        <p14:creationId xmlns:p14="http://schemas.microsoft.com/office/powerpoint/2010/main" val="39006514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(5.1 Formatting Data Sets As Tables)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50</a:t>
            </a:fld>
            <a:endParaRPr lang="en-US" dirty="0"/>
          </a:p>
        </p:txBody>
      </p:sp>
    </p:spTree>
    <p:extLst>
      <p:ext uri="{BB962C8B-B14F-4D97-AF65-F5344CB8AC3E}">
        <p14:creationId xmlns:p14="http://schemas.microsoft.com/office/powerpoint/2010/main" val="377593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(3.1 Importing Data Sets Introduction)</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6</a:t>
            </a:fld>
            <a:endParaRPr lang="en-US" dirty="0"/>
          </a:p>
        </p:txBody>
      </p:sp>
    </p:spTree>
    <p:extLst>
      <p:ext uri="{BB962C8B-B14F-4D97-AF65-F5344CB8AC3E}">
        <p14:creationId xmlns:p14="http://schemas.microsoft.com/office/powerpoint/2010/main" val="22575514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51</a:t>
            </a:fld>
            <a:endParaRPr lang="en-US" dirty="0"/>
          </a:p>
        </p:txBody>
      </p:sp>
    </p:spTree>
    <p:extLst>
      <p:ext uri="{BB962C8B-B14F-4D97-AF65-F5344CB8AC3E}">
        <p14:creationId xmlns:p14="http://schemas.microsoft.com/office/powerpoint/2010/main" val="8304543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52</a:t>
            </a:fld>
            <a:endParaRPr lang="en-US" dirty="0"/>
          </a:p>
        </p:txBody>
      </p:sp>
    </p:spTree>
    <p:extLst>
      <p:ext uri="{BB962C8B-B14F-4D97-AF65-F5344CB8AC3E}">
        <p14:creationId xmlns:p14="http://schemas.microsoft.com/office/powerpoint/2010/main" val="30561399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53</a:t>
            </a:fld>
            <a:endParaRPr lang="en-US" dirty="0"/>
          </a:p>
        </p:txBody>
      </p:sp>
    </p:spTree>
    <p:extLst>
      <p:ext uri="{BB962C8B-B14F-4D97-AF65-F5344CB8AC3E}">
        <p14:creationId xmlns:p14="http://schemas.microsoft.com/office/powerpoint/2010/main" val="14945981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Review Learning Objectives</a:t>
            </a:r>
          </a:p>
        </p:txBody>
      </p:sp>
      <p:sp>
        <p:nvSpPr>
          <p:cNvPr id="4" name="Slide Number Placeholder 3"/>
          <p:cNvSpPr>
            <a:spLocks noGrp="1"/>
          </p:cNvSpPr>
          <p:nvPr>
            <p:ph type="sldNum" sz="quarter" idx="10"/>
          </p:nvPr>
        </p:nvSpPr>
        <p:spPr/>
        <p:txBody>
          <a:bodyPr/>
          <a:lstStyle/>
          <a:p>
            <a:fld id="{3E9D8FAF-412B-4701-A261-C376593DEF71}" type="slidenum">
              <a:rPr lang="en-US" smtClean="0"/>
              <a:t>54</a:t>
            </a:fld>
            <a:endParaRPr lang="en-US" dirty="0"/>
          </a:p>
        </p:txBody>
      </p:sp>
    </p:spTree>
    <p:extLst>
      <p:ext uri="{BB962C8B-B14F-4D97-AF65-F5344CB8AC3E}">
        <p14:creationId xmlns:p14="http://schemas.microsoft.com/office/powerpoint/2010/main" val="19295854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Ask participants</a:t>
            </a:r>
            <a:r>
              <a:rPr lang="en-IE" baseline="0" dirty="0"/>
              <a:t> to complete the Review Exercise to review their knowledge and practice their skills and support them as required.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They will need access to Excel 2016</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Review answers with the group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Question answers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1-7 (Regional Sales.xlsx and Regional Sales –Solution.xlsx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(5. 3 Review Exercise – page 70)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Relevant </a:t>
            </a:r>
            <a:r>
              <a:rPr lang="en-IE" baseline="0" dirty="0" err="1"/>
              <a:t>workfiles</a:t>
            </a:r>
            <a:r>
              <a:rPr lang="en-IE" baseline="0" dirty="0"/>
              <a:t> in Student folder (Regional Sales.xlsx and Regional Sales –Solution.xlsx ) </a:t>
            </a:r>
            <a:endParaRPr lang="en-IE" dirty="0"/>
          </a:p>
        </p:txBody>
      </p:sp>
      <p:sp>
        <p:nvSpPr>
          <p:cNvPr id="4" name="Slide Number Placeholder 3"/>
          <p:cNvSpPr>
            <a:spLocks noGrp="1"/>
          </p:cNvSpPr>
          <p:nvPr>
            <p:ph type="sldNum" sz="quarter" idx="10"/>
          </p:nvPr>
        </p:nvSpPr>
        <p:spPr/>
        <p:txBody>
          <a:bodyPr/>
          <a:lstStyle/>
          <a:p>
            <a:fld id="{3E9D8FAF-412B-4701-A261-C376593DEF71}" type="slidenum">
              <a:rPr lang="en-US" smtClean="0"/>
              <a:t>55</a:t>
            </a:fld>
            <a:endParaRPr lang="en-US" dirty="0"/>
          </a:p>
        </p:txBody>
      </p:sp>
    </p:spTree>
    <p:extLst>
      <p:ext uri="{BB962C8B-B14F-4D97-AF65-F5344CB8AC3E}">
        <p14:creationId xmlns:p14="http://schemas.microsoft.com/office/powerpoint/2010/main" val="40464745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Review session/category level learning objectives</a:t>
            </a:r>
          </a:p>
        </p:txBody>
      </p:sp>
      <p:sp>
        <p:nvSpPr>
          <p:cNvPr id="4" name="Slide Number Placeholder 3"/>
          <p:cNvSpPr>
            <a:spLocks noGrp="1"/>
          </p:cNvSpPr>
          <p:nvPr>
            <p:ph type="sldNum" sz="quarter" idx="10"/>
          </p:nvPr>
        </p:nvSpPr>
        <p:spPr/>
        <p:txBody>
          <a:bodyPr/>
          <a:lstStyle/>
          <a:p>
            <a:fld id="{3E9D8FAF-412B-4701-A261-C376593DEF71}" type="slidenum">
              <a:rPr lang="en-US" smtClean="0"/>
              <a:t>56</a:t>
            </a:fld>
            <a:endParaRPr lang="en-US" dirty="0"/>
          </a:p>
        </p:txBody>
      </p:sp>
    </p:spTree>
    <p:extLst>
      <p:ext uri="{BB962C8B-B14F-4D97-AF65-F5344CB8AC3E}">
        <p14:creationId xmlns:p14="http://schemas.microsoft.com/office/powerpoint/2010/main" val="15751873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Ask participants</a:t>
            </a:r>
            <a:r>
              <a:rPr lang="en-IE" baseline="0" dirty="0"/>
              <a:t> if they have any questions on this category before moving onto the next category</a:t>
            </a:r>
            <a:endParaRPr lang="en-IE" dirty="0"/>
          </a:p>
        </p:txBody>
      </p:sp>
      <p:sp>
        <p:nvSpPr>
          <p:cNvPr id="4" name="Slide Number Placeholder 3"/>
          <p:cNvSpPr>
            <a:spLocks noGrp="1"/>
          </p:cNvSpPr>
          <p:nvPr>
            <p:ph type="sldNum" sz="quarter" idx="10"/>
          </p:nvPr>
        </p:nvSpPr>
        <p:spPr/>
        <p:txBody>
          <a:bodyPr/>
          <a:lstStyle/>
          <a:p>
            <a:fld id="{3E9D8FAF-412B-4701-A261-C376593DEF71}" type="slidenum">
              <a:rPr lang="en-US" smtClean="0"/>
              <a:t>57</a:t>
            </a:fld>
            <a:endParaRPr lang="en-US" dirty="0"/>
          </a:p>
        </p:txBody>
      </p:sp>
    </p:spTree>
    <p:extLst>
      <p:ext uri="{BB962C8B-B14F-4D97-AF65-F5344CB8AC3E}">
        <p14:creationId xmlns:p14="http://schemas.microsoft.com/office/powerpoint/2010/main" val="695911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(3.2 Importing Data From Text Files)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7</a:t>
            </a:fld>
            <a:endParaRPr lang="en-US" dirty="0"/>
          </a:p>
        </p:txBody>
      </p:sp>
    </p:spTree>
    <p:extLst>
      <p:ext uri="{BB962C8B-B14F-4D97-AF65-F5344CB8AC3E}">
        <p14:creationId xmlns:p14="http://schemas.microsoft.com/office/powerpoint/2010/main" val="2087743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(3.2 Importing Data From Text Files)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8</a:t>
            </a:fld>
            <a:endParaRPr lang="en-US" dirty="0"/>
          </a:p>
        </p:txBody>
      </p:sp>
    </p:spTree>
    <p:extLst>
      <p:ext uri="{BB962C8B-B14F-4D97-AF65-F5344CB8AC3E}">
        <p14:creationId xmlns:p14="http://schemas.microsoft.com/office/powerpoint/2010/main" val="593687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(3.3 Importing Data From Spreadsheets)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9</a:t>
            </a:fld>
            <a:endParaRPr lang="en-US" dirty="0"/>
          </a:p>
        </p:txBody>
      </p:sp>
    </p:spTree>
    <p:extLst>
      <p:ext uri="{BB962C8B-B14F-4D97-AF65-F5344CB8AC3E}">
        <p14:creationId xmlns:p14="http://schemas.microsoft.com/office/powerpoint/2010/main" val="625670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(3.3 Importing Data From Spreadsheets)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10</a:t>
            </a:fld>
            <a:endParaRPr lang="en-US" dirty="0"/>
          </a:p>
        </p:txBody>
      </p:sp>
    </p:spTree>
    <p:extLst>
      <p:ext uri="{BB962C8B-B14F-4D97-AF65-F5344CB8AC3E}">
        <p14:creationId xmlns:p14="http://schemas.microsoft.com/office/powerpoint/2010/main" val="1494598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5C880A-ACB6-E74D-B0AA-AD0DCDBA4C7A}"/>
              </a:ext>
            </a:extLst>
          </p:cNvPr>
          <p:cNvPicPr>
            <a:picLocks noChangeAspect="1"/>
          </p:cNvPicPr>
          <p:nvPr userDrawn="1"/>
        </p:nvPicPr>
        <p:blipFill>
          <a:blip r:embed="rId3"/>
          <a:stretch>
            <a:fillRect/>
          </a:stretch>
        </p:blipFill>
        <p:spPr>
          <a:xfrm>
            <a:off x="3326296" y="1513840"/>
            <a:ext cx="5464458" cy="3873300"/>
          </a:xfrm>
          <a:prstGeom prst="rect">
            <a:avLst/>
          </a:prstGeom>
        </p:spPr>
      </p:pic>
      <p:sp>
        <p:nvSpPr>
          <p:cNvPr id="6" name="Title 1">
            <a:extLst>
              <a:ext uri="{FF2B5EF4-FFF2-40B4-BE49-F238E27FC236}">
                <a16:creationId xmlns:a16="http://schemas.microsoft.com/office/drawing/2014/main" id="{910D6585-B7FC-C749-BE6B-BBE46C809E1D}"/>
              </a:ext>
            </a:extLst>
          </p:cNvPr>
          <p:cNvSpPr>
            <a:spLocks noGrp="1"/>
          </p:cNvSpPr>
          <p:nvPr>
            <p:ph type="ctrTitle" hasCustomPrompt="1"/>
          </p:nvPr>
        </p:nvSpPr>
        <p:spPr>
          <a:xfrm>
            <a:off x="3657600" y="1841198"/>
            <a:ext cx="4850296" cy="1655762"/>
          </a:xfrm>
        </p:spPr>
        <p:txBody>
          <a:bodyPr anchor="t" anchorCtr="0">
            <a:normAutofit/>
          </a:bodyPr>
          <a:lstStyle>
            <a:lvl1pPr algn="l">
              <a:defRPr sz="2400" b="1" i="0">
                <a:solidFill>
                  <a:schemeClr val="bg1"/>
                </a:solidFill>
                <a:latin typeface="Montserrat" pitchFamily="2" charset="77"/>
              </a:defRPr>
            </a:lvl1pPr>
          </a:lstStyle>
          <a:p>
            <a:r>
              <a:rPr lang="en-IE" noProof="0" dirty="0"/>
              <a:t>CLICK TO EDIT MASTER TITLE STYLE</a:t>
            </a:r>
          </a:p>
        </p:txBody>
      </p:sp>
      <p:sp>
        <p:nvSpPr>
          <p:cNvPr id="7" name="Subtitle 2">
            <a:extLst>
              <a:ext uri="{FF2B5EF4-FFF2-40B4-BE49-F238E27FC236}">
                <a16:creationId xmlns:a16="http://schemas.microsoft.com/office/drawing/2014/main" id="{43868808-1EDA-7441-9E19-EB6C1E0425D2}"/>
              </a:ext>
            </a:extLst>
          </p:cNvPr>
          <p:cNvSpPr>
            <a:spLocks noGrp="1"/>
          </p:cNvSpPr>
          <p:nvPr>
            <p:ph type="subTitle" idx="1"/>
          </p:nvPr>
        </p:nvSpPr>
        <p:spPr>
          <a:xfrm>
            <a:off x="3657600" y="3667070"/>
            <a:ext cx="4850296" cy="1487277"/>
          </a:xfrm>
        </p:spPr>
        <p:txBody>
          <a:bodyPr>
            <a:normAutofit/>
          </a:bodyPr>
          <a:lstStyle>
            <a:lvl1pPr marL="0" indent="0" algn="l">
              <a:buNone/>
              <a:defRPr sz="1600" b="0" i="0">
                <a:solidFill>
                  <a:schemeClr val="bg1"/>
                </a:solidFill>
                <a:latin typeface="Montserrat Light" pitchFamily="2" charset="77"/>
              </a:defRPr>
            </a:lvl1pPr>
            <a:lvl2pPr marL="257168" indent="0" algn="ctr">
              <a:buNone/>
              <a:defRPr sz="1125"/>
            </a:lvl2pPr>
            <a:lvl3pPr marL="514337" indent="0" algn="ctr">
              <a:buNone/>
              <a:defRPr sz="1013"/>
            </a:lvl3pPr>
            <a:lvl4pPr marL="771506" indent="0" algn="ctr">
              <a:buNone/>
              <a:defRPr sz="900"/>
            </a:lvl4pPr>
            <a:lvl5pPr marL="1028675" indent="0" algn="ctr">
              <a:buNone/>
              <a:defRPr sz="900"/>
            </a:lvl5pPr>
            <a:lvl6pPr marL="1285843" indent="0" algn="ctr">
              <a:buNone/>
              <a:defRPr sz="900"/>
            </a:lvl6pPr>
            <a:lvl7pPr marL="1543012" indent="0" algn="ctr">
              <a:buNone/>
              <a:defRPr sz="900"/>
            </a:lvl7pPr>
            <a:lvl8pPr marL="1800180" indent="0" algn="ctr">
              <a:buNone/>
              <a:defRPr sz="900"/>
            </a:lvl8pPr>
            <a:lvl9pPr marL="2057348" indent="0" algn="ctr">
              <a:buNone/>
              <a:defRPr sz="900"/>
            </a:lvl9pPr>
          </a:lstStyle>
          <a:p>
            <a:r>
              <a:rPr lang="en-IE" noProof="0" dirty="0"/>
              <a:t>Click to edit Master subtitle style</a:t>
            </a:r>
          </a:p>
        </p:txBody>
      </p:sp>
      <p:pic>
        <p:nvPicPr>
          <p:cNvPr id="8" name="Picture 7">
            <a:extLst>
              <a:ext uri="{FF2B5EF4-FFF2-40B4-BE49-F238E27FC236}">
                <a16:creationId xmlns:a16="http://schemas.microsoft.com/office/drawing/2014/main" id="{D9BE0200-74E2-D94D-825E-2FB3B136DC54}"/>
              </a:ext>
            </a:extLst>
          </p:cNvPr>
          <p:cNvPicPr>
            <a:picLocks noChangeAspect="1"/>
          </p:cNvPicPr>
          <p:nvPr userDrawn="1"/>
        </p:nvPicPr>
        <p:blipFill>
          <a:blip r:embed="rId4"/>
          <a:stretch>
            <a:fillRect/>
          </a:stretch>
        </p:blipFill>
        <p:spPr>
          <a:xfrm>
            <a:off x="7540488" y="286719"/>
            <a:ext cx="1368124" cy="956608"/>
          </a:xfrm>
          <a:prstGeom prst="rect">
            <a:avLst/>
          </a:prstGeom>
        </p:spPr>
      </p:pic>
      <p:sp>
        <p:nvSpPr>
          <p:cNvPr id="9" name="Content Placeholder 11">
            <a:extLst>
              <a:ext uri="{FF2B5EF4-FFF2-40B4-BE49-F238E27FC236}">
                <a16:creationId xmlns:a16="http://schemas.microsoft.com/office/drawing/2014/main" id="{946694AB-0ECB-C24F-8D51-752AA2F641DA}"/>
              </a:ext>
            </a:extLst>
          </p:cNvPr>
          <p:cNvSpPr txBox="1">
            <a:spLocks/>
          </p:cNvSpPr>
          <p:nvPr userDrawn="1"/>
        </p:nvSpPr>
        <p:spPr>
          <a:xfrm>
            <a:off x="6365591" y="6443012"/>
            <a:ext cx="2451858" cy="293396"/>
          </a:xfrm>
          <a:prstGeom prst="rect">
            <a:avLst/>
          </a:prstGeom>
        </p:spPr>
        <p:txBody>
          <a:bodyPr vert="horz" lIns="51435" tIns="25718" rIns="51435" bIns="25718"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675" b="1" dirty="0">
                <a:solidFill>
                  <a:schemeClr val="bg1"/>
                </a:solidFill>
                <a:latin typeface="Montserrat ExtraBold" pitchFamily="2" charset="77"/>
              </a:rPr>
              <a:t>ICDL Foundation </a:t>
            </a:r>
            <a:r>
              <a:rPr lang="en-US" sz="675" b="1" dirty="0">
                <a:solidFill>
                  <a:schemeClr val="bg1"/>
                </a:solidFill>
                <a:latin typeface="Montserrat SemiBold" pitchFamily="2" charset="77"/>
              </a:rPr>
              <a:t>icdl.org</a:t>
            </a:r>
          </a:p>
        </p:txBody>
      </p:sp>
      <p:sp>
        <p:nvSpPr>
          <p:cNvPr id="11" name="Picture Placeholder 10">
            <a:extLst>
              <a:ext uri="{FF2B5EF4-FFF2-40B4-BE49-F238E27FC236}">
                <a16:creationId xmlns:a16="http://schemas.microsoft.com/office/drawing/2014/main" id="{60618E2C-77E0-2E4E-8B68-0873A236FABB}"/>
              </a:ext>
            </a:extLst>
          </p:cNvPr>
          <p:cNvSpPr>
            <a:spLocks noGrp="1"/>
          </p:cNvSpPr>
          <p:nvPr>
            <p:ph type="pic" sz="quarter" idx="10"/>
          </p:nvPr>
        </p:nvSpPr>
        <p:spPr>
          <a:xfrm>
            <a:off x="0" y="0"/>
            <a:ext cx="2902226" cy="6858000"/>
          </a:xfrm>
        </p:spPr>
        <p:txBody>
          <a:bodyPr/>
          <a:lstStyle/>
          <a:p>
            <a:endParaRPr lang="en-US"/>
          </a:p>
        </p:txBody>
      </p:sp>
    </p:spTree>
    <p:extLst>
      <p:ext uri="{BB962C8B-B14F-4D97-AF65-F5344CB8AC3E}">
        <p14:creationId xmlns:p14="http://schemas.microsoft.com/office/powerpoint/2010/main" val="288648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a:extLst>
              <a:ext uri="{FF2B5EF4-FFF2-40B4-BE49-F238E27FC236}">
                <a16:creationId xmlns:a16="http://schemas.microsoft.com/office/drawing/2014/main" id="{8C4D2C9F-2472-42C3-A8E1-FF876A94EE21}"/>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a:p>
            <a:endParaRPr lang="en-IE" dirty="0"/>
          </a:p>
        </p:txBody>
      </p:sp>
      <p:sp>
        <p:nvSpPr>
          <p:cNvPr id="9" name="Date Placeholder 3">
            <a:extLst>
              <a:ext uri="{FF2B5EF4-FFF2-40B4-BE49-F238E27FC236}">
                <a16:creationId xmlns:a16="http://schemas.microsoft.com/office/drawing/2014/main" id="{D64FB7EA-0A88-48B3-9882-17015BE5DE59}"/>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1DED54C0-034F-4301-9E0F-0C57EE8AA6FA}" type="datetime1">
              <a:rPr lang="en-IE" smtClean="0"/>
              <a:t>17/04/2019</a:t>
            </a:fld>
            <a:endParaRPr lang="en-IE" dirty="0"/>
          </a:p>
        </p:txBody>
      </p:sp>
      <p:sp>
        <p:nvSpPr>
          <p:cNvPr id="10" name="Slide Number Placeholder 5">
            <a:extLst>
              <a:ext uri="{FF2B5EF4-FFF2-40B4-BE49-F238E27FC236}">
                <a16:creationId xmlns:a16="http://schemas.microsoft.com/office/drawing/2014/main" id="{C51D0EEA-ADD7-4B69-8BC1-F76A1830DCD9}"/>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2975584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Footer Placeholder 4">
            <a:extLst>
              <a:ext uri="{FF2B5EF4-FFF2-40B4-BE49-F238E27FC236}">
                <a16:creationId xmlns:a16="http://schemas.microsoft.com/office/drawing/2014/main" id="{098784DE-E178-48D0-92AB-66B4009ED38B}"/>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a:p>
            <a:endParaRPr lang="en-IE" dirty="0"/>
          </a:p>
        </p:txBody>
      </p:sp>
      <p:sp>
        <p:nvSpPr>
          <p:cNvPr id="8" name="Date Placeholder 3">
            <a:extLst>
              <a:ext uri="{FF2B5EF4-FFF2-40B4-BE49-F238E27FC236}">
                <a16:creationId xmlns:a16="http://schemas.microsoft.com/office/drawing/2014/main" id="{AC742BD2-2988-4766-973A-8B440E415BFB}"/>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1CE5FCB1-B9C9-4DD3-A558-D36A028AA6A2}" type="datetime1">
              <a:rPr lang="en-IE" smtClean="0"/>
              <a:t>17/04/2019</a:t>
            </a:fld>
            <a:endParaRPr lang="en-IE" dirty="0"/>
          </a:p>
        </p:txBody>
      </p:sp>
      <p:sp>
        <p:nvSpPr>
          <p:cNvPr id="9" name="Slide Number Placeholder 5">
            <a:extLst>
              <a:ext uri="{FF2B5EF4-FFF2-40B4-BE49-F238E27FC236}">
                <a16:creationId xmlns:a16="http://schemas.microsoft.com/office/drawing/2014/main" id="{BAD27496-4130-460C-983C-CC9954BC5496}"/>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1763371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Footer Placeholder 4">
            <a:extLst>
              <a:ext uri="{FF2B5EF4-FFF2-40B4-BE49-F238E27FC236}">
                <a16:creationId xmlns:a16="http://schemas.microsoft.com/office/drawing/2014/main" id="{04150842-204B-445C-BA50-98426B56FA44}"/>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a:p>
            <a:endParaRPr lang="en-IE" dirty="0"/>
          </a:p>
        </p:txBody>
      </p:sp>
      <p:sp>
        <p:nvSpPr>
          <p:cNvPr id="8" name="Date Placeholder 3">
            <a:extLst>
              <a:ext uri="{FF2B5EF4-FFF2-40B4-BE49-F238E27FC236}">
                <a16:creationId xmlns:a16="http://schemas.microsoft.com/office/drawing/2014/main" id="{268FA3A2-A908-4DB8-A83F-BE6105559D5C}"/>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11226D83-F679-4769-9883-8E3C85B6A57D}" type="datetime1">
              <a:rPr lang="en-IE" smtClean="0"/>
              <a:t>17/04/2019</a:t>
            </a:fld>
            <a:endParaRPr lang="en-IE" dirty="0"/>
          </a:p>
        </p:txBody>
      </p:sp>
      <p:sp>
        <p:nvSpPr>
          <p:cNvPr id="9" name="Slide Number Placeholder 5">
            <a:extLst>
              <a:ext uri="{FF2B5EF4-FFF2-40B4-BE49-F238E27FC236}">
                <a16:creationId xmlns:a16="http://schemas.microsoft.com/office/drawing/2014/main" id="{828EC44C-78D9-4B97-87FC-C944D8F44C64}"/>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8862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mj-lt"/>
              </a:defRPr>
            </a:lvl1pPr>
          </a:lstStyle>
          <a:p>
            <a:r>
              <a:rPr lang="en-US" dirty="0"/>
              <a:t>Click to edit Master title style</a:t>
            </a:r>
            <a:endParaRPr lang="en-IE" dirty="0"/>
          </a:p>
        </p:txBody>
      </p:sp>
    </p:spTree>
    <p:extLst>
      <p:ext uri="{BB962C8B-B14F-4D97-AF65-F5344CB8AC3E}">
        <p14:creationId xmlns:p14="http://schemas.microsoft.com/office/powerpoint/2010/main" val="179325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a:extLst>
              <a:ext uri="{FF2B5EF4-FFF2-40B4-BE49-F238E27FC236}">
                <a16:creationId xmlns:a16="http://schemas.microsoft.com/office/drawing/2014/main" id="{D11CA427-DFA5-450E-99FE-19DE9EBA5069}"/>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a:p>
            <a:endParaRPr lang="en-IE" dirty="0"/>
          </a:p>
        </p:txBody>
      </p:sp>
      <p:sp>
        <p:nvSpPr>
          <p:cNvPr id="4" name="Date Placeholder 3">
            <a:extLst>
              <a:ext uri="{FF2B5EF4-FFF2-40B4-BE49-F238E27FC236}">
                <a16:creationId xmlns:a16="http://schemas.microsoft.com/office/drawing/2014/main" id="{60614619-E973-4168-836B-5FB930761100}"/>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3874FE29-2DCF-482B-A6B9-293D31DE95B0}" type="datetime1">
              <a:rPr lang="en-IE" smtClean="0"/>
              <a:t>17/04/2019</a:t>
            </a:fld>
            <a:endParaRPr lang="en-IE" dirty="0"/>
          </a:p>
        </p:txBody>
      </p:sp>
      <p:sp>
        <p:nvSpPr>
          <p:cNvPr id="5" name="Slide Number Placeholder 5">
            <a:extLst>
              <a:ext uri="{FF2B5EF4-FFF2-40B4-BE49-F238E27FC236}">
                <a16:creationId xmlns:a16="http://schemas.microsoft.com/office/drawing/2014/main" id="{483D3174-61BC-4DAF-8D98-176EA7E81049}"/>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2454452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IE"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Footer Placeholder 4">
            <a:extLst>
              <a:ext uri="{FF2B5EF4-FFF2-40B4-BE49-F238E27FC236}">
                <a16:creationId xmlns:a16="http://schemas.microsoft.com/office/drawing/2014/main" id="{49C712CA-7BA4-43BC-96D6-270E0329C99F}"/>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a:p>
            <a:endParaRPr lang="en-IE" dirty="0"/>
          </a:p>
        </p:txBody>
      </p:sp>
      <p:sp>
        <p:nvSpPr>
          <p:cNvPr id="8" name="Date Placeholder 3">
            <a:extLst>
              <a:ext uri="{FF2B5EF4-FFF2-40B4-BE49-F238E27FC236}">
                <a16:creationId xmlns:a16="http://schemas.microsoft.com/office/drawing/2014/main" id="{C261D3AD-8862-4B19-B89F-AB440D0E0E90}"/>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F69453D9-FBF3-4D11-87C4-103AF438EC7E}" type="datetime1">
              <a:rPr lang="en-IE" smtClean="0"/>
              <a:t>17/04/2019</a:t>
            </a:fld>
            <a:endParaRPr lang="en-IE" dirty="0"/>
          </a:p>
        </p:txBody>
      </p:sp>
      <p:sp>
        <p:nvSpPr>
          <p:cNvPr id="10" name="Slide Number Placeholder 5">
            <a:extLst>
              <a:ext uri="{FF2B5EF4-FFF2-40B4-BE49-F238E27FC236}">
                <a16:creationId xmlns:a16="http://schemas.microsoft.com/office/drawing/2014/main" id="{D55B6F89-9B66-4F0B-9CDE-14B93FF93C21}"/>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24240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endParaRPr lang="en-IE" dirty="0"/>
          </a:p>
        </p:txBody>
      </p:sp>
      <p:sp>
        <p:nvSpPr>
          <p:cNvPr id="3" name="Text Placeholder 2"/>
          <p:cNvSpPr>
            <a:spLocks noGrp="1"/>
          </p:cNvSpPr>
          <p:nvPr>
            <p:ph type="body" idx="1"/>
          </p:nvPr>
        </p:nvSpPr>
        <p:spPr>
          <a:xfrm>
            <a:off x="722313" y="2906713"/>
            <a:ext cx="7772400" cy="1500187"/>
          </a:xfrm>
        </p:spPr>
        <p:txBody>
          <a:bodyPr anchor="b">
            <a:normAutofit/>
          </a:bodyPr>
          <a:lstStyle>
            <a:lvl1pPr marL="0" indent="0">
              <a:buNone/>
              <a:defRPr sz="2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Footer Placeholder 4">
            <a:extLst>
              <a:ext uri="{FF2B5EF4-FFF2-40B4-BE49-F238E27FC236}">
                <a16:creationId xmlns:a16="http://schemas.microsoft.com/office/drawing/2014/main" id="{584FEEB2-779A-4D2C-9F73-B4477247F6F3}"/>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a:p>
            <a:endParaRPr lang="en-IE" dirty="0"/>
          </a:p>
        </p:txBody>
      </p:sp>
      <p:sp>
        <p:nvSpPr>
          <p:cNvPr id="8" name="Date Placeholder 3">
            <a:extLst>
              <a:ext uri="{FF2B5EF4-FFF2-40B4-BE49-F238E27FC236}">
                <a16:creationId xmlns:a16="http://schemas.microsoft.com/office/drawing/2014/main" id="{EB7DA42E-ECD3-4C13-8968-9A051017CF61}"/>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C3317F2C-EE5C-4F7F-B537-4196252C1142}" type="datetime1">
              <a:rPr lang="en-IE" smtClean="0"/>
              <a:t>17/04/2019</a:t>
            </a:fld>
            <a:endParaRPr lang="en-IE" dirty="0"/>
          </a:p>
        </p:txBody>
      </p:sp>
      <p:sp>
        <p:nvSpPr>
          <p:cNvPr id="9" name="Slide Number Placeholder 5">
            <a:extLst>
              <a:ext uri="{FF2B5EF4-FFF2-40B4-BE49-F238E27FC236}">
                <a16:creationId xmlns:a16="http://schemas.microsoft.com/office/drawing/2014/main" id="{BB6342DC-5919-4905-A339-A146DE9ED110}"/>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256247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IE"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8" name="Footer Placeholder 4">
            <a:extLst>
              <a:ext uri="{FF2B5EF4-FFF2-40B4-BE49-F238E27FC236}">
                <a16:creationId xmlns:a16="http://schemas.microsoft.com/office/drawing/2014/main" id="{850D54D8-FCFE-4211-B5BF-130ACF382C91}"/>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a:p>
            <a:endParaRPr lang="en-IE" dirty="0"/>
          </a:p>
        </p:txBody>
      </p:sp>
      <p:sp>
        <p:nvSpPr>
          <p:cNvPr id="9" name="Date Placeholder 3">
            <a:extLst>
              <a:ext uri="{FF2B5EF4-FFF2-40B4-BE49-F238E27FC236}">
                <a16:creationId xmlns:a16="http://schemas.microsoft.com/office/drawing/2014/main" id="{3C75D08C-C854-4E5D-89DA-8E140A839E20}"/>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3C14FEAF-2ACF-4541-89BD-308A85305626}" type="datetime1">
              <a:rPr lang="en-IE" smtClean="0"/>
              <a:t>17/04/2019</a:t>
            </a:fld>
            <a:endParaRPr lang="en-IE" dirty="0"/>
          </a:p>
        </p:txBody>
      </p:sp>
      <p:sp>
        <p:nvSpPr>
          <p:cNvPr id="10" name="Slide Number Placeholder 5">
            <a:extLst>
              <a:ext uri="{FF2B5EF4-FFF2-40B4-BE49-F238E27FC236}">
                <a16:creationId xmlns:a16="http://schemas.microsoft.com/office/drawing/2014/main" id="{76AE1E92-C0F7-4B6A-821F-7A467C8F191B}"/>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297671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IE"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10" name="Footer Placeholder 4">
            <a:extLst>
              <a:ext uri="{FF2B5EF4-FFF2-40B4-BE49-F238E27FC236}">
                <a16:creationId xmlns:a16="http://schemas.microsoft.com/office/drawing/2014/main" id="{E4D31FC5-F913-437D-9E38-507F3839CA40}"/>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a:p>
            <a:endParaRPr lang="en-IE" dirty="0"/>
          </a:p>
        </p:txBody>
      </p:sp>
      <p:sp>
        <p:nvSpPr>
          <p:cNvPr id="11" name="Date Placeholder 3">
            <a:extLst>
              <a:ext uri="{FF2B5EF4-FFF2-40B4-BE49-F238E27FC236}">
                <a16:creationId xmlns:a16="http://schemas.microsoft.com/office/drawing/2014/main" id="{81D99B88-BA17-4787-9BD8-801F27A12257}"/>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7F2C7155-302D-4872-8DEF-93B0101FAEBA}" type="datetime1">
              <a:rPr lang="en-IE" smtClean="0"/>
              <a:t>17/04/2019</a:t>
            </a:fld>
            <a:endParaRPr lang="en-IE" dirty="0"/>
          </a:p>
        </p:txBody>
      </p:sp>
      <p:sp>
        <p:nvSpPr>
          <p:cNvPr id="12" name="Slide Number Placeholder 5">
            <a:extLst>
              <a:ext uri="{FF2B5EF4-FFF2-40B4-BE49-F238E27FC236}">
                <a16:creationId xmlns:a16="http://schemas.microsoft.com/office/drawing/2014/main" id="{EF9D116A-C413-405B-BC70-8FAD959E61C9}"/>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310534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IE" dirty="0"/>
          </a:p>
        </p:txBody>
      </p:sp>
    </p:spTree>
    <p:extLst>
      <p:ext uri="{BB962C8B-B14F-4D97-AF65-F5344CB8AC3E}">
        <p14:creationId xmlns:p14="http://schemas.microsoft.com/office/powerpoint/2010/main" val="400078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FBE9B09-6519-4564-A5A1-2AFC80261B4D}"/>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a:p>
            <a:endParaRPr lang="en-IE" dirty="0"/>
          </a:p>
        </p:txBody>
      </p:sp>
      <p:sp>
        <p:nvSpPr>
          <p:cNvPr id="6" name="Date Placeholder 3">
            <a:extLst>
              <a:ext uri="{FF2B5EF4-FFF2-40B4-BE49-F238E27FC236}">
                <a16:creationId xmlns:a16="http://schemas.microsoft.com/office/drawing/2014/main" id="{F5886D1D-6E43-4EC1-802F-72F5BB899CCD}"/>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3AC3C4BE-EEA5-49F0-BCD3-93AF30C38679}" type="datetime1">
              <a:rPr lang="en-IE" smtClean="0"/>
              <a:t>17/04/2019</a:t>
            </a:fld>
            <a:endParaRPr lang="en-IE" dirty="0"/>
          </a:p>
        </p:txBody>
      </p:sp>
      <p:sp>
        <p:nvSpPr>
          <p:cNvPr id="7" name="Slide Number Placeholder 5">
            <a:extLst>
              <a:ext uri="{FF2B5EF4-FFF2-40B4-BE49-F238E27FC236}">
                <a16:creationId xmlns:a16="http://schemas.microsoft.com/office/drawing/2014/main" id="{BDC8806A-E8D5-4AE7-8FE3-B7906D612F8F}"/>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2481176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a:extLst>
              <a:ext uri="{FF2B5EF4-FFF2-40B4-BE49-F238E27FC236}">
                <a16:creationId xmlns:a16="http://schemas.microsoft.com/office/drawing/2014/main" id="{6920A036-E57A-4EA1-9D5A-DE451304F96B}"/>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a:p>
            <a:endParaRPr lang="en-IE" dirty="0"/>
          </a:p>
        </p:txBody>
      </p:sp>
      <p:sp>
        <p:nvSpPr>
          <p:cNvPr id="9" name="Date Placeholder 3">
            <a:extLst>
              <a:ext uri="{FF2B5EF4-FFF2-40B4-BE49-F238E27FC236}">
                <a16:creationId xmlns:a16="http://schemas.microsoft.com/office/drawing/2014/main" id="{7C0CF4AB-2A49-439A-9E7D-5F3D0D977801}"/>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F2A0364F-BA5F-45AA-909F-8021EDA7D087}" type="datetime1">
              <a:rPr lang="en-IE" smtClean="0"/>
              <a:t>17/04/2019</a:t>
            </a:fld>
            <a:endParaRPr lang="en-IE" dirty="0"/>
          </a:p>
        </p:txBody>
      </p:sp>
      <p:sp>
        <p:nvSpPr>
          <p:cNvPr id="10" name="Slide Number Placeholder 5">
            <a:extLst>
              <a:ext uri="{FF2B5EF4-FFF2-40B4-BE49-F238E27FC236}">
                <a16:creationId xmlns:a16="http://schemas.microsoft.com/office/drawing/2014/main" id="{E6174D9B-3D9E-4CB8-AFA8-750BB84EB600}"/>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67638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274638"/>
            <a:ext cx="8229600" cy="1143000"/>
          </a:xfrm>
          <a:prstGeom prst="rect">
            <a:avLst/>
          </a:prstGeom>
        </p:spPr>
        <p:txBody>
          <a:bodyPr vert="horz" lIns="91440" tIns="45720" rIns="91440" bIns="45720" rtlCol="0" anchor="ctr">
            <a:normAutofit/>
          </a:bodyPr>
          <a:lstStyle/>
          <a:p>
            <a:r>
              <a:rPr lang="en-IE" sz="3200" b="1" dirty="0">
                <a:solidFill>
                  <a:srgbClr val="00B0F0"/>
                </a:solidFill>
                <a:latin typeface="Arial" pitchFamily="34" charset="0"/>
                <a:cs typeface="Arial" pitchFamily="34" charset="0"/>
              </a:rPr>
              <a:t>Title Here</a:t>
            </a:r>
          </a:p>
        </p:txBody>
      </p:sp>
      <p:sp>
        <p:nvSpPr>
          <p:cNvPr id="3" name="Text Placeholder 2"/>
          <p:cNvSpPr>
            <a:spLocks noGrp="1"/>
          </p:cNvSpPr>
          <p:nvPr>
            <p:ph type="body" idx="1"/>
          </p:nvPr>
        </p:nvSpPr>
        <p:spPr>
          <a:xfrm>
            <a:off x="251520" y="1600201"/>
            <a:ext cx="8495246" cy="3917032"/>
          </a:xfrm>
          <a:prstGeom prst="rect">
            <a:avLst/>
          </a:prstGeom>
        </p:spPr>
        <p:txBody>
          <a:bodyPr vert="horz" lIns="91440" tIns="45720" rIns="91440" bIns="45720" rtlCol="0">
            <a:normAutofit/>
          </a:bodyPr>
          <a:lstStyle/>
          <a:p>
            <a:pPr lvl="0"/>
            <a:r>
              <a:rPr lang="en-US" dirty="0"/>
              <a:t>Text</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5" name="Rectangle 4">
            <a:extLst>
              <a:ext uri="{FF2B5EF4-FFF2-40B4-BE49-F238E27FC236}">
                <a16:creationId xmlns:a16="http://schemas.microsoft.com/office/drawing/2014/main" id="{AD7463B7-BEE9-42B5-8686-844FA9201372}"/>
              </a:ext>
            </a:extLst>
          </p:cNvPr>
          <p:cNvSpPr/>
          <p:nvPr userDrawn="1"/>
        </p:nvSpPr>
        <p:spPr>
          <a:xfrm>
            <a:off x="323091" y="6609600"/>
            <a:ext cx="8431200" cy="248400"/>
          </a:xfrm>
          <a:prstGeom prst="rect">
            <a:avLst/>
          </a:prstGeom>
          <a:solidFill>
            <a:srgbClr val="003C71"/>
          </a:solidFill>
          <a:ln>
            <a:solidFill>
              <a:srgbClr val="003C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832789655"/>
      </p:ext>
    </p:extLst>
  </p:cSld>
  <p:clrMap bg1="lt1" tx1="dk1" bg2="lt2" tx2="dk2" accent1="accent1" accent2="accent2" accent3="accent3" accent4="accent4" accent5="accent5" accent6="accent6" hlink="hlink" folHlink="folHlink"/>
  <p:sldLayoutIdLst>
    <p:sldLayoutId id="2147483674" r:id="rId1"/>
    <p:sldLayoutId id="2147483673"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dt="0"/>
  <p:txStyles>
    <p:titleStyle>
      <a:lvl1pPr algn="l" defTabSz="914400" rtl="0" eaLnBrk="1" latinLnBrk="0" hangingPunct="1">
        <a:spcBef>
          <a:spcPct val="0"/>
        </a:spcBef>
        <a:buNone/>
        <a:defRPr sz="3200" b="0" i="0" kern="1200">
          <a:solidFill>
            <a:srgbClr val="003C7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hyperlink" Target="http://www.icdl.org/exchangerat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14.sv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16.sv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35.svg"/><Relationship Id="rId4" Type="http://schemas.openxmlformats.org/officeDocument/2006/relationships/diagramLayout" Target="../diagrams/layout3.xml"/><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8.png"/><Relationship Id="rId7" Type="http://schemas.openxmlformats.org/officeDocument/2006/relationships/image" Target="../media/image31.sv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 Id="rId9" Type="http://schemas.openxmlformats.org/officeDocument/2006/relationships/image" Target="../media/image38.sv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42.sv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1.png"/><Relationship Id="rId7" Type="http://schemas.openxmlformats.org/officeDocument/2006/relationships/image" Target="../media/image38.sv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1.svg"/><Relationship Id="rId4" Type="http://schemas.openxmlformats.org/officeDocument/2006/relationships/image" Target="../media/image36.png"/><Relationship Id="rId9" Type="http://schemas.openxmlformats.org/officeDocument/2006/relationships/image" Target="../media/image42.sv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1.png"/><Relationship Id="rId7" Type="http://schemas.openxmlformats.org/officeDocument/2006/relationships/image" Target="../media/image38.sv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1.svg"/><Relationship Id="rId4" Type="http://schemas.openxmlformats.org/officeDocument/2006/relationships/image" Target="../media/image36.png"/><Relationship Id="rId9" Type="http://schemas.openxmlformats.org/officeDocument/2006/relationships/image" Target="../media/image42.sv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3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8.png"/><Relationship Id="rId7" Type="http://schemas.openxmlformats.org/officeDocument/2006/relationships/image" Target="../media/image31.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42.svg"/><Relationship Id="rId4" Type="http://schemas.openxmlformats.org/officeDocument/2006/relationships/image" Target="../media/image41.png"/><Relationship Id="rId9" Type="http://schemas.openxmlformats.org/officeDocument/2006/relationships/image" Target="../media/image38.sv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8.sv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1.sv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49.png"/><Relationship Id="rId7"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31.svg"/><Relationship Id="rId5" Type="http://schemas.openxmlformats.org/officeDocument/2006/relationships/image" Target="../media/image36.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8.sv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1.sv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51.svg"/><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51.sv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51.svg"/><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55.png"/><Relationship Id="rId4" Type="http://schemas.openxmlformats.org/officeDocument/2006/relationships/image" Target="../media/image54.png"/></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3.xml"/><Relationship Id="rId5" Type="http://schemas.openxmlformats.org/officeDocument/2006/relationships/image" Target="../media/image58.png"/><Relationship Id="rId4" Type="http://schemas.openxmlformats.org/officeDocument/2006/relationships/image" Target="../media/image57.png"/></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3.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3.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3.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51.sv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8.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4C7A2BD-8BB9-8945-AC73-6E19542FDB3B}"/>
              </a:ext>
            </a:extLst>
          </p:cNvPr>
          <p:cNvSpPr>
            <a:spLocks noGrp="1"/>
          </p:cNvSpPr>
          <p:nvPr>
            <p:ph type="ctrTitle"/>
          </p:nvPr>
        </p:nvSpPr>
        <p:spPr/>
        <p:txBody>
          <a:bodyPr>
            <a:normAutofit/>
          </a:bodyPr>
          <a:lstStyle/>
          <a:p>
            <a:r>
              <a:rPr lang="en-IE" sz="2400" dirty="0"/>
              <a:t>ICDL Data Analytics - Foundation</a:t>
            </a:r>
            <a:br>
              <a:rPr lang="en-IE" sz="2400" dirty="0"/>
            </a:br>
            <a:r>
              <a:rPr lang="en-IE" sz="2400" dirty="0"/>
              <a:t>Syllabus 1.0</a:t>
            </a:r>
            <a:br>
              <a:rPr lang="en-IE" sz="2400" dirty="0"/>
            </a:br>
            <a:r>
              <a:rPr lang="en-IE" sz="2400" dirty="0"/>
              <a:t>Training</a:t>
            </a:r>
            <a:br>
              <a:rPr lang="en-IE" sz="2400" dirty="0"/>
            </a:br>
            <a:r>
              <a:rPr lang="en-IE" sz="2400" dirty="0"/>
              <a:t>MS Excel 2016 and MS Power BI</a:t>
            </a:r>
          </a:p>
        </p:txBody>
      </p:sp>
      <p:sp>
        <p:nvSpPr>
          <p:cNvPr id="9" name="Subtitle 8">
            <a:extLst>
              <a:ext uri="{FF2B5EF4-FFF2-40B4-BE49-F238E27FC236}">
                <a16:creationId xmlns:a16="http://schemas.microsoft.com/office/drawing/2014/main" id="{8C7A6562-A02D-4340-9E32-711D3D4EB016}"/>
              </a:ext>
            </a:extLst>
          </p:cNvPr>
          <p:cNvSpPr>
            <a:spLocks noGrp="1"/>
          </p:cNvSpPr>
          <p:nvPr>
            <p:ph type="subTitle" idx="1"/>
          </p:nvPr>
        </p:nvSpPr>
        <p:spPr/>
        <p:txBody>
          <a:bodyPr>
            <a:normAutofit/>
          </a:bodyPr>
          <a:lstStyle/>
          <a:p>
            <a:r>
              <a:rPr lang="en-IE" sz="1600" b="1" dirty="0"/>
              <a:t>2 - Data Set Preparation</a:t>
            </a:r>
          </a:p>
          <a:p>
            <a:r>
              <a:rPr lang="en-IE" sz="1600" b="1" dirty="0"/>
              <a:t>Lessons 3-5</a:t>
            </a:r>
          </a:p>
          <a:p>
            <a:endParaRPr lang="en-IE" sz="1600" b="1" dirty="0"/>
          </a:p>
          <a:p>
            <a:r>
              <a:rPr lang="en-IE" sz="1600" dirty="0"/>
              <a:t>&lt;insert Name of Presenter&gt;</a:t>
            </a:r>
          </a:p>
          <a:p>
            <a:endParaRPr lang="en-IE" sz="1600" b="1" dirty="0"/>
          </a:p>
        </p:txBody>
      </p:sp>
    </p:spTree>
    <p:extLst>
      <p:ext uri="{BB962C8B-B14F-4D97-AF65-F5344CB8AC3E}">
        <p14:creationId xmlns:p14="http://schemas.microsoft.com/office/powerpoint/2010/main" val="1185017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196752"/>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Task: Import data into a spreadsheet application: spreadsheet</a:t>
            </a:r>
          </a:p>
          <a:p>
            <a:pPr marL="0" indent="0">
              <a:buNone/>
            </a:pPr>
            <a:endParaRPr lang="en-IE" sz="2000" b="1" dirty="0">
              <a:solidFill>
                <a:srgbClr val="00B0F0"/>
              </a:solidFill>
            </a:endParaRPr>
          </a:p>
          <a:p>
            <a:pPr marL="0" indent="0">
              <a:buNone/>
            </a:pPr>
            <a:r>
              <a:rPr lang="en-IE" sz="2000" b="1" dirty="0"/>
              <a:t>Example: </a:t>
            </a:r>
            <a:r>
              <a:rPr lang="en-IE" sz="2000" dirty="0"/>
              <a:t>I</a:t>
            </a:r>
            <a:r>
              <a:rPr lang="en-GB" sz="2000" dirty="0" err="1"/>
              <a:t>mport</a:t>
            </a:r>
            <a:r>
              <a:rPr lang="en-GB" sz="2000" dirty="0"/>
              <a:t> ticket sales data from a </a:t>
            </a:r>
            <a:r>
              <a:rPr lang="en-GB" sz="2000" b="1" dirty="0"/>
              <a:t>spreadsheet</a:t>
            </a:r>
            <a:r>
              <a:rPr lang="en-GB" sz="2000" dirty="0"/>
              <a:t> into Excel.</a:t>
            </a:r>
          </a:p>
          <a:p>
            <a:pPr marL="0" indent="0">
              <a:buNone/>
            </a:pPr>
            <a:endParaRPr lang="en-IE" sz="2000" b="1" dirty="0"/>
          </a:p>
          <a:p>
            <a:pPr marL="0" indent="0">
              <a:buNone/>
            </a:pPr>
            <a:r>
              <a:rPr lang="en-IE" sz="2000" b="1" dirty="0"/>
              <a:t>Result:  </a:t>
            </a:r>
            <a:r>
              <a:rPr lang="en-SG" sz="2000" dirty="0"/>
              <a:t>The data is imported into Excel:</a:t>
            </a:r>
            <a:endParaRPr lang="en-SG" sz="2000" b="1" dirty="0"/>
          </a:p>
          <a:p>
            <a:pPr marL="0" indent="0">
              <a:buNone/>
            </a:pPr>
            <a:endParaRPr lang="en-IE" sz="2000"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68760"/>
            <a:ext cx="588830" cy="588830"/>
          </a:xfrm>
          <a:prstGeom prst="rect">
            <a:avLst/>
          </a:prstGeom>
        </p:spPr>
      </p:pic>
      <p:pic>
        <p:nvPicPr>
          <p:cNvPr id="12" name="Picture 11">
            <a:extLst>
              <a:ext uri="{FF2B5EF4-FFF2-40B4-BE49-F238E27FC236}">
                <a16:creationId xmlns:a16="http://schemas.microsoft.com/office/drawing/2014/main" id="{A7CA5B5A-AAC8-469A-99D4-F7A86ACF2469}"/>
              </a:ext>
            </a:extLst>
          </p:cNvPr>
          <p:cNvPicPr/>
          <p:nvPr/>
        </p:nvPicPr>
        <p:blipFill>
          <a:blip r:embed="rId4"/>
          <a:stretch>
            <a:fillRect/>
          </a:stretch>
        </p:blipFill>
        <p:spPr>
          <a:xfrm>
            <a:off x="1726028" y="3085361"/>
            <a:ext cx="6950428" cy="3452416"/>
          </a:xfrm>
          <a:prstGeom prst="rect">
            <a:avLst/>
          </a:prstGeom>
          <a:ln>
            <a:solidFill>
              <a:schemeClr val="tx1"/>
            </a:solidFill>
          </a:ln>
        </p:spPr>
      </p:pic>
      <p:sp>
        <p:nvSpPr>
          <p:cNvPr id="13" name="Rectangle 12" descr="Table">
            <a:extLst>
              <a:ext uri="{FF2B5EF4-FFF2-40B4-BE49-F238E27FC236}">
                <a16:creationId xmlns:a16="http://schemas.microsoft.com/office/drawing/2014/main" id="{8CE35728-1E68-4754-ABB2-E60FF7CF3484}"/>
              </a:ext>
            </a:extLst>
          </p:cNvPr>
          <p:cNvSpPr/>
          <p:nvPr/>
        </p:nvSpPr>
        <p:spPr>
          <a:xfrm>
            <a:off x="7668344" y="-3330"/>
            <a:ext cx="1388484" cy="1434377"/>
          </a:xfrm>
          <a:prstGeom prst="rect">
            <a:avLst/>
          </a:prstGeom>
          <a: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0">
            <a:scrgbClr r="0" g="0" b="0"/>
          </a:lnRef>
          <a:fillRef idx="3">
            <a:scrgbClr r="0" g="0" b="0"/>
          </a:fillRef>
          <a:effectRef idx="2">
            <a:schemeClr val="accent5">
              <a:hueOff val="-2451115"/>
              <a:satOff val="-3409"/>
              <a:lumOff val="-1307"/>
              <a:alphaOff val="0"/>
            </a:schemeClr>
          </a:effectRef>
          <a:fontRef idx="minor">
            <a:schemeClr val="lt1"/>
          </a:fontRef>
        </p:style>
      </p:sp>
      <p:sp>
        <p:nvSpPr>
          <p:cNvPr id="5" name="Rectangle 4">
            <a:extLst>
              <a:ext uri="{FF2B5EF4-FFF2-40B4-BE49-F238E27FC236}">
                <a16:creationId xmlns:a16="http://schemas.microsoft.com/office/drawing/2014/main" id="{76794745-8129-4F7C-8913-6B13FB816A87}"/>
              </a:ext>
            </a:extLst>
          </p:cNvPr>
          <p:cNvSpPr/>
          <p:nvPr/>
        </p:nvSpPr>
        <p:spPr>
          <a:xfrm>
            <a:off x="156163" y="4608906"/>
            <a:ext cx="1759016" cy="1027461"/>
          </a:xfrm>
          <a:prstGeom prst="rect">
            <a:avLst/>
          </a:prstGeom>
        </p:spPr>
        <p:txBody>
          <a:bodyPr wrap="square">
            <a:spAutoFit/>
          </a:bodyPr>
          <a:lstStyle/>
          <a:p>
            <a:pPr>
              <a:lnSpc>
                <a:spcPct val="115000"/>
              </a:lnSpc>
              <a:spcAft>
                <a:spcPts val="0"/>
              </a:spcAft>
            </a:pPr>
            <a:r>
              <a:rPr lang="en-SG" i="1" dirty="0">
                <a:latin typeface="Arial" panose="020B0604020202020204" pitchFamily="34" charset="0"/>
                <a:ea typeface="Calibri" panose="020F0502020204030204" pitchFamily="34" charset="0"/>
                <a:cs typeface="Times New Roman" panose="02020603050405020304" pitchFamily="18" charset="0"/>
              </a:rPr>
              <a:t>Imported Spreadsheet Data</a:t>
            </a:r>
            <a:endParaRPr lang="en-IE"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29A3342-17C6-4882-8508-D07065067C5D}"/>
              </a:ext>
            </a:extLst>
          </p:cNvPr>
          <p:cNvSpPr>
            <a:spLocks noGrp="1"/>
          </p:cNvSpPr>
          <p:nvPr>
            <p:ph type="ftr" sz="quarter" idx="11"/>
          </p:nvPr>
        </p:nvSpPr>
        <p:spPr/>
        <p:txBody>
          <a:bodyPr/>
          <a:lstStyle/>
          <a:p>
            <a:r>
              <a:rPr lang="en-IE"/>
              <a:t>Data Analytics - Foundation 1.0</a:t>
            </a:r>
          </a:p>
          <a:p>
            <a:endParaRPr lang="en-IE" dirty="0"/>
          </a:p>
        </p:txBody>
      </p:sp>
      <p:sp>
        <p:nvSpPr>
          <p:cNvPr id="14" name="Title 1">
            <a:extLst>
              <a:ext uri="{FF2B5EF4-FFF2-40B4-BE49-F238E27FC236}">
                <a16:creationId xmlns:a16="http://schemas.microsoft.com/office/drawing/2014/main" id="{BC313445-A2E0-4E1E-B5B7-E892B30EB6F0}"/>
              </a:ext>
            </a:extLst>
          </p:cNvPr>
          <p:cNvSpPr>
            <a:spLocks noGrp="1"/>
          </p:cNvSpPr>
          <p:nvPr>
            <p:ph type="title"/>
          </p:nvPr>
        </p:nvSpPr>
        <p:spPr>
          <a:xfrm>
            <a:off x="201109" y="52617"/>
            <a:ext cx="8229600" cy="1143000"/>
          </a:xfrm>
        </p:spPr>
        <p:txBody>
          <a:bodyPr/>
          <a:lstStyle/>
          <a:p>
            <a:r>
              <a:rPr lang="en-IE" dirty="0"/>
              <a:t>3 – Importing Data Sets	</a:t>
            </a:r>
            <a:endParaRPr lang="en-US" dirty="0"/>
          </a:p>
        </p:txBody>
      </p:sp>
    </p:spTree>
    <p:extLst>
      <p:ext uri="{BB962C8B-B14F-4D97-AF65-F5344CB8AC3E}">
        <p14:creationId xmlns:p14="http://schemas.microsoft.com/office/powerpoint/2010/main" val="4201623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3 – Importing Data Sets	</a:t>
            </a:r>
            <a:endParaRPr lang="en-US" dirty="0"/>
          </a:p>
        </p:txBody>
      </p:sp>
      <p:sp>
        <p:nvSpPr>
          <p:cNvPr id="14" name="Rectangle 13">
            <a:extLst>
              <a:ext uri="{FF2B5EF4-FFF2-40B4-BE49-F238E27FC236}">
                <a16:creationId xmlns:a16="http://schemas.microsoft.com/office/drawing/2014/main" id="{10A2D34B-6EC9-43B2-BAF8-57FCE10E1FBD}"/>
              </a:ext>
            </a:extLst>
          </p:cNvPr>
          <p:cNvSpPr/>
          <p:nvPr/>
        </p:nvSpPr>
        <p:spPr>
          <a:xfrm>
            <a:off x="864000" y="1188000"/>
            <a:ext cx="7827638" cy="5570756"/>
          </a:xfrm>
          <a:prstGeom prst="rect">
            <a:avLst/>
          </a:prstGeom>
        </p:spPr>
        <p:txBody>
          <a:bodyPr wrap="square">
            <a:spAutoFit/>
          </a:bodyPr>
          <a:lstStyle/>
          <a:p>
            <a:r>
              <a:rPr lang="en-IE" sz="2000" b="1" dirty="0">
                <a:solidFill>
                  <a:srgbClr val="009FE9"/>
                </a:solidFill>
              </a:rPr>
              <a:t>Task: Import data into a spreadsheet application: website table</a:t>
            </a:r>
          </a:p>
          <a:p>
            <a:endParaRPr lang="en-IE" sz="2000" b="1" dirty="0">
              <a:solidFill>
                <a:srgbClr val="00B0F0"/>
              </a:solidFill>
            </a:endParaRPr>
          </a:p>
          <a:p>
            <a:r>
              <a:rPr lang="en-IE" sz="2000" b="1" dirty="0"/>
              <a:t>Example: </a:t>
            </a:r>
            <a:r>
              <a:rPr lang="en-IE" sz="2000" dirty="0"/>
              <a:t>I</a:t>
            </a:r>
            <a:r>
              <a:rPr lang="en-GB" sz="2000" dirty="0" err="1"/>
              <a:t>mport</a:t>
            </a:r>
            <a:r>
              <a:rPr lang="en-GB" sz="2000" dirty="0"/>
              <a:t> exchange rate data from a </a:t>
            </a:r>
            <a:r>
              <a:rPr lang="en-GB" sz="2000" b="1" dirty="0"/>
              <a:t>web page </a:t>
            </a:r>
            <a:r>
              <a:rPr lang="en-GB" sz="2000" dirty="0"/>
              <a:t>into Excel.</a:t>
            </a:r>
          </a:p>
          <a:p>
            <a:endParaRPr lang="en-GB" sz="2000" b="1" dirty="0">
              <a:latin typeface="+mj-lt"/>
              <a:ea typeface="+mj-ea"/>
              <a:cs typeface="+mj-cs"/>
            </a:endParaRPr>
          </a:p>
          <a:p>
            <a:r>
              <a:rPr lang="en-GB" sz="2000" b="1" dirty="0">
                <a:latin typeface="+mj-lt"/>
                <a:ea typeface="+mj-ea"/>
                <a:cs typeface="+mj-cs"/>
              </a:rPr>
              <a:t>Steps:</a:t>
            </a:r>
          </a:p>
          <a:p>
            <a:pPr lvl="0">
              <a:buFont typeface="+mj-lt"/>
              <a:buAutoNum type="arabicPeriod"/>
            </a:pPr>
            <a:r>
              <a:rPr lang="en-SG" sz="2000" dirty="0"/>
              <a:t>Open the </a:t>
            </a:r>
            <a:r>
              <a:rPr lang="en-SG" sz="2000" b="1" dirty="0"/>
              <a:t>Rates.xlsx</a:t>
            </a:r>
            <a:r>
              <a:rPr lang="en-SG" sz="2000" dirty="0"/>
              <a:t> workbook.</a:t>
            </a:r>
            <a:endParaRPr lang="en-GB" sz="2000" dirty="0"/>
          </a:p>
          <a:p>
            <a:pPr>
              <a:buFont typeface="+mj-lt"/>
              <a:buAutoNum type="arabicPeriod"/>
            </a:pPr>
            <a:r>
              <a:rPr lang="en-SG" sz="2000" dirty="0"/>
              <a:t>On the </a:t>
            </a:r>
            <a:r>
              <a:rPr lang="en-SG" sz="2000" b="1" dirty="0"/>
              <a:t>Data</a:t>
            </a:r>
            <a:r>
              <a:rPr lang="en-SG" sz="2000" dirty="0"/>
              <a:t> tab, in the </a:t>
            </a:r>
            <a:r>
              <a:rPr lang="en-SG" sz="2000" b="1" dirty="0"/>
              <a:t>Get External Data</a:t>
            </a:r>
            <a:r>
              <a:rPr lang="en-SG" sz="2000" dirty="0"/>
              <a:t> group, click </a:t>
            </a:r>
            <a:r>
              <a:rPr lang="en-SG" sz="2000" b="1" dirty="0"/>
              <a:t>From Web</a:t>
            </a:r>
            <a:r>
              <a:rPr lang="en-SG" sz="2000" dirty="0"/>
              <a:t>. </a:t>
            </a:r>
            <a:endParaRPr lang="en-GB" sz="2000" dirty="0"/>
          </a:p>
          <a:p>
            <a:pPr>
              <a:buFont typeface="+mj-lt"/>
              <a:buAutoNum type="arabicPeriod"/>
            </a:pPr>
            <a:r>
              <a:rPr lang="en-SG" sz="2000" dirty="0"/>
              <a:t>In the </a:t>
            </a:r>
            <a:r>
              <a:rPr lang="en-SG" sz="2000" b="1" dirty="0"/>
              <a:t>New Web Query</a:t>
            </a:r>
            <a:r>
              <a:rPr lang="en-SG" sz="2000" dirty="0"/>
              <a:t> dialog box, in the </a:t>
            </a:r>
            <a:r>
              <a:rPr lang="en-SG" sz="2000" b="1" dirty="0"/>
              <a:t>Address</a:t>
            </a:r>
            <a:r>
              <a:rPr lang="en-SG" sz="2000" dirty="0"/>
              <a:t> text box type </a:t>
            </a:r>
            <a:r>
              <a:rPr lang="en-SG" sz="2000" b="1" dirty="0">
                <a:solidFill>
                  <a:srgbClr val="0070C0"/>
                </a:solidFill>
                <a:hlinkClick r:id="rId3">
                  <a:extLst>
                    <a:ext uri="{A12FA001-AC4F-418D-AE19-62706E023703}">
                      <ahyp:hlinkClr xmlns:ahyp="http://schemas.microsoft.com/office/drawing/2018/hyperlinkcolor" val="tx"/>
                    </a:ext>
                  </a:extLst>
                </a:hlinkClick>
              </a:rPr>
              <a:t>http://www.icdl.org/exchangerate</a:t>
            </a:r>
            <a:r>
              <a:rPr lang="en-SG" sz="2000" b="1" dirty="0">
                <a:solidFill>
                  <a:srgbClr val="0070C0"/>
                </a:solidFill>
              </a:rPr>
              <a:t>s </a:t>
            </a:r>
            <a:r>
              <a:rPr lang="en-SG" sz="2000" dirty="0"/>
              <a:t>and click</a:t>
            </a:r>
            <a:r>
              <a:rPr lang="en-SG" sz="2000" b="1" dirty="0"/>
              <a:t> Go</a:t>
            </a:r>
            <a:r>
              <a:rPr lang="en-SG" sz="2000" dirty="0"/>
              <a:t>.</a:t>
            </a:r>
          </a:p>
          <a:p>
            <a:pPr lvl="0">
              <a:buFont typeface="+mj-lt"/>
              <a:buAutoNum type="arabicPeriod"/>
            </a:pPr>
            <a:r>
              <a:rPr lang="en-SG" sz="2000" dirty="0"/>
              <a:t>Click the table selection arrow next to the table to import.</a:t>
            </a:r>
            <a:endParaRPr lang="en-GB" sz="2000" dirty="0"/>
          </a:p>
          <a:p>
            <a:pPr>
              <a:buFont typeface="+mj-lt"/>
              <a:buAutoNum type="arabicPeriod"/>
            </a:pPr>
            <a:r>
              <a:rPr lang="en-SG" sz="2000" dirty="0"/>
              <a:t>Click </a:t>
            </a:r>
            <a:r>
              <a:rPr lang="en-SG" sz="2000" b="1" dirty="0"/>
              <a:t>Import</a:t>
            </a:r>
            <a:r>
              <a:rPr lang="en-SG" sz="2000" dirty="0"/>
              <a:t>.</a:t>
            </a:r>
            <a:endParaRPr lang="en-GB" sz="2000" dirty="0"/>
          </a:p>
          <a:p>
            <a:pPr>
              <a:buFont typeface="+mj-lt"/>
              <a:buAutoNum type="arabicPeriod"/>
            </a:pPr>
            <a:r>
              <a:rPr lang="en-SG" sz="2000" dirty="0"/>
              <a:t>In the </a:t>
            </a:r>
            <a:r>
              <a:rPr lang="en-SG" sz="2000" b="1" dirty="0"/>
              <a:t>Import Data</a:t>
            </a:r>
            <a:r>
              <a:rPr lang="en-SG" sz="2000" dirty="0"/>
              <a:t> dialog box, ensure the option </a:t>
            </a:r>
            <a:r>
              <a:rPr lang="en-SG" sz="2000" b="1" dirty="0"/>
              <a:t>Existing worksheet</a:t>
            </a:r>
            <a:r>
              <a:rPr lang="en-SG" sz="2000" dirty="0"/>
              <a:t> is selected and click on cell </a:t>
            </a:r>
            <a:r>
              <a:rPr lang="en-SG" sz="2000" b="1" dirty="0"/>
              <a:t>B3</a:t>
            </a:r>
            <a:r>
              <a:rPr lang="en-SG" sz="2000" dirty="0"/>
              <a:t>.</a:t>
            </a:r>
            <a:endParaRPr lang="en-GB" sz="2000" dirty="0"/>
          </a:p>
          <a:p>
            <a:pPr>
              <a:buFont typeface="+mj-lt"/>
              <a:buAutoNum type="arabicPeriod"/>
            </a:pPr>
            <a:r>
              <a:rPr lang="en-SG" sz="2000" dirty="0"/>
              <a:t>Click </a:t>
            </a:r>
            <a:r>
              <a:rPr lang="en-SG" sz="2000" b="1" dirty="0"/>
              <a:t>OK</a:t>
            </a:r>
            <a:r>
              <a:rPr lang="en-SG" sz="2000" dirty="0"/>
              <a:t>.</a:t>
            </a:r>
            <a:endParaRPr lang="en-GB" sz="2000" dirty="0"/>
          </a:p>
          <a:p>
            <a:endParaRPr lang="en-GB" sz="2800" b="1" dirty="0">
              <a:solidFill>
                <a:srgbClr val="00B0F0"/>
              </a:solidFill>
              <a:latin typeface="+mj-lt"/>
              <a:ea typeface="+mj-ea"/>
              <a:cs typeface="+mj-cs"/>
            </a:endParaRPr>
          </a:p>
          <a:p>
            <a:endParaRPr lang="en-IE" sz="2800" b="1" dirty="0">
              <a:solidFill>
                <a:srgbClr val="00B0F0"/>
              </a:solidFill>
              <a:latin typeface="+mj-lt"/>
              <a:ea typeface="+mj-ea"/>
              <a:cs typeface="+mj-cs"/>
            </a:endParaRPr>
          </a:p>
        </p:txBody>
      </p:sp>
      <p:pic>
        <p:nvPicPr>
          <p:cNvPr id="8" name="Content Placeholder 12">
            <a:extLst>
              <a:ext uri="{FF2B5EF4-FFF2-40B4-BE49-F238E27FC236}">
                <a16:creationId xmlns:a16="http://schemas.microsoft.com/office/drawing/2014/main" id="{3CA2D6E4-B729-4F6E-9F03-173EAEB9B802}"/>
              </a:ext>
            </a:extLst>
          </p:cNvPr>
          <p:cNvPicPr>
            <a:picLocks noChangeAspect="1"/>
          </p:cNvPicPr>
          <p:nvPr/>
        </p:nvPicPr>
        <p:blipFill>
          <a:blip r:embed="rId4"/>
          <a:stretch>
            <a:fillRect/>
          </a:stretch>
        </p:blipFill>
        <p:spPr>
          <a:xfrm>
            <a:off x="252248" y="1260000"/>
            <a:ext cx="588830" cy="588830"/>
          </a:xfrm>
          <a:prstGeom prst="rect">
            <a:avLst/>
          </a:prstGeom>
        </p:spPr>
      </p:pic>
      <p:sp>
        <p:nvSpPr>
          <p:cNvPr id="10" name="Rectangle 9" descr="Internet">
            <a:extLst>
              <a:ext uri="{FF2B5EF4-FFF2-40B4-BE49-F238E27FC236}">
                <a16:creationId xmlns:a16="http://schemas.microsoft.com/office/drawing/2014/main" id="{3E95613D-F9D0-4DB2-ABEF-8DDCDF4F4A68}"/>
              </a:ext>
            </a:extLst>
          </p:cNvPr>
          <p:cNvSpPr/>
          <p:nvPr/>
        </p:nvSpPr>
        <p:spPr>
          <a:xfrm>
            <a:off x="7698755" y="-68381"/>
            <a:ext cx="1409749" cy="1384995"/>
          </a:xfrm>
          <a:prstGeom prst="rect">
            <a:avLst/>
          </a:prstGeom>
          <a: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0">
            <a:scrgbClr r="0" g="0" b="0"/>
          </a:lnRef>
          <a:fillRef idx="3">
            <a:scrgbClr r="0" g="0" b="0"/>
          </a:fillRef>
          <a:effectRef idx="2">
            <a:schemeClr val="accent5">
              <a:hueOff val="-4902230"/>
              <a:satOff val="-6819"/>
              <a:lumOff val="-2615"/>
              <a:alphaOff val="0"/>
            </a:schemeClr>
          </a:effectRef>
          <a:fontRef idx="minor">
            <a:schemeClr val="lt1"/>
          </a:fontRef>
        </p:style>
      </p:sp>
      <p:sp>
        <p:nvSpPr>
          <p:cNvPr id="11" name="Footer Placeholder 10">
            <a:extLst>
              <a:ext uri="{FF2B5EF4-FFF2-40B4-BE49-F238E27FC236}">
                <a16:creationId xmlns:a16="http://schemas.microsoft.com/office/drawing/2014/main" id="{9D1CB099-5133-4790-8CD4-8ED5E11612E4}"/>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1599899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196752"/>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Task: Import data into a spreadsheet application: website table</a:t>
            </a:r>
          </a:p>
          <a:p>
            <a:pPr marL="0" indent="0">
              <a:buNone/>
            </a:pPr>
            <a:endParaRPr lang="en-IE" sz="2000" b="1" dirty="0">
              <a:solidFill>
                <a:srgbClr val="00B0F0"/>
              </a:solidFill>
            </a:endParaRPr>
          </a:p>
          <a:p>
            <a:pPr marL="0" indent="0">
              <a:buNone/>
            </a:pPr>
            <a:r>
              <a:rPr lang="en-IE" sz="2000" b="1" dirty="0"/>
              <a:t>Example: </a:t>
            </a:r>
            <a:r>
              <a:rPr lang="en-IE" sz="2000" dirty="0"/>
              <a:t>I</a:t>
            </a:r>
            <a:r>
              <a:rPr lang="en-GB" sz="2000" dirty="0" err="1"/>
              <a:t>mport</a:t>
            </a:r>
            <a:r>
              <a:rPr lang="en-GB" sz="2000" dirty="0"/>
              <a:t> exchange rate data from a </a:t>
            </a:r>
            <a:r>
              <a:rPr lang="en-GB" sz="2000" b="1" dirty="0"/>
              <a:t>web page </a:t>
            </a:r>
            <a:r>
              <a:rPr lang="en-GB" sz="2000" dirty="0"/>
              <a:t>into Excel.</a:t>
            </a:r>
          </a:p>
          <a:p>
            <a:pPr marL="0" indent="0">
              <a:buNone/>
            </a:pPr>
            <a:endParaRPr lang="en-IE" sz="2000" b="1" dirty="0"/>
          </a:p>
          <a:p>
            <a:pPr marL="0" indent="0">
              <a:buNone/>
            </a:pPr>
            <a:r>
              <a:rPr lang="en-IE" sz="2000" b="1" dirty="0"/>
              <a:t>Result:  </a:t>
            </a:r>
            <a:r>
              <a:rPr lang="en-SG" sz="2000" dirty="0"/>
              <a:t>The data is imported into Excel:</a:t>
            </a:r>
            <a:endParaRPr lang="en-SG" sz="2000" b="1" dirty="0"/>
          </a:p>
          <a:p>
            <a:pPr marL="0" indent="0">
              <a:buNone/>
            </a:pPr>
            <a:endParaRPr lang="en-IE" sz="2000"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68760"/>
            <a:ext cx="588830" cy="588830"/>
          </a:xfrm>
          <a:prstGeom prst="rect">
            <a:avLst/>
          </a:prstGeom>
        </p:spPr>
      </p:pic>
      <p:sp>
        <p:nvSpPr>
          <p:cNvPr id="7" name="Rectangle 6" descr="Internet">
            <a:extLst>
              <a:ext uri="{FF2B5EF4-FFF2-40B4-BE49-F238E27FC236}">
                <a16:creationId xmlns:a16="http://schemas.microsoft.com/office/drawing/2014/main" id="{22003FF2-8F3E-4A19-846C-F35286827DFF}"/>
              </a:ext>
            </a:extLst>
          </p:cNvPr>
          <p:cNvSpPr/>
          <p:nvPr/>
        </p:nvSpPr>
        <p:spPr>
          <a:xfrm>
            <a:off x="7698755" y="-68381"/>
            <a:ext cx="1409749" cy="1384995"/>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0">
            <a:scrgbClr r="0" g="0" b="0"/>
          </a:lnRef>
          <a:fillRef idx="3">
            <a:scrgbClr r="0" g="0" b="0"/>
          </a:fillRef>
          <a:effectRef idx="2">
            <a:schemeClr val="accent5">
              <a:hueOff val="-4902230"/>
              <a:satOff val="-6819"/>
              <a:lumOff val="-2615"/>
              <a:alphaOff val="0"/>
            </a:schemeClr>
          </a:effectRef>
          <a:fontRef idx="minor">
            <a:schemeClr val="lt1"/>
          </a:fontRef>
        </p:style>
      </p:sp>
      <p:pic>
        <p:nvPicPr>
          <p:cNvPr id="8" name="Picture 7">
            <a:extLst>
              <a:ext uri="{FF2B5EF4-FFF2-40B4-BE49-F238E27FC236}">
                <a16:creationId xmlns:a16="http://schemas.microsoft.com/office/drawing/2014/main" id="{3D46A605-9E00-4DEE-B529-973162CB89F6}"/>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2339752" y="3140968"/>
            <a:ext cx="6090957" cy="3396809"/>
          </a:xfrm>
          <a:prstGeom prst="rect">
            <a:avLst/>
          </a:prstGeom>
          <a:noFill/>
          <a:ln>
            <a:solidFill>
              <a:schemeClr val="tx1"/>
            </a:solidFill>
          </a:ln>
        </p:spPr>
      </p:pic>
      <p:sp>
        <p:nvSpPr>
          <p:cNvPr id="3" name="Rectangle 2">
            <a:extLst>
              <a:ext uri="{FF2B5EF4-FFF2-40B4-BE49-F238E27FC236}">
                <a16:creationId xmlns:a16="http://schemas.microsoft.com/office/drawing/2014/main" id="{6A508F38-B50C-4E5D-8643-EDA25B135C78}"/>
              </a:ext>
            </a:extLst>
          </p:cNvPr>
          <p:cNvSpPr/>
          <p:nvPr/>
        </p:nvSpPr>
        <p:spPr>
          <a:xfrm>
            <a:off x="840350" y="4484916"/>
            <a:ext cx="1275029" cy="708912"/>
          </a:xfrm>
          <a:prstGeom prst="rect">
            <a:avLst/>
          </a:prstGeom>
        </p:spPr>
        <p:txBody>
          <a:bodyPr wrap="none">
            <a:spAutoFit/>
          </a:bodyPr>
          <a:lstStyle/>
          <a:p>
            <a:pPr>
              <a:lnSpc>
                <a:spcPct val="115000"/>
              </a:lnSpc>
              <a:spcAft>
                <a:spcPts val="0"/>
              </a:spcAft>
            </a:pPr>
            <a:r>
              <a:rPr lang="en-SG" i="1" dirty="0">
                <a:latin typeface="Arial" panose="020B0604020202020204" pitchFamily="34" charset="0"/>
                <a:ea typeface="Calibri" panose="020F0502020204030204" pitchFamily="34" charset="0"/>
                <a:cs typeface="Times New Roman" panose="02020603050405020304" pitchFamily="18" charset="0"/>
              </a:rPr>
              <a:t>Imported </a:t>
            </a:r>
          </a:p>
          <a:p>
            <a:pPr>
              <a:lnSpc>
                <a:spcPct val="115000"/>
              </a:lnSpc>
              <a:spcAft>
                <a:spcPts val="0"/>
              </a:spcAft>
            </a:pPr>
            <a:r>
              <a:rPr lang="en-SG" i="1" dirty="0">
                <a:latin typeface="Arial" panose="020B0604020202020204" pitchFamily="34" charset="0"/>
                <a:ea typeface="Calibri" panose="020F0502020204030204" pitchFamily="34" charset="0"/>
                <a:cs typeface="Times New Roman" panose="02020603050405020304" pitchFamily="18" charset="0"/>
              </a:rPr>
              <a:t>Web Table</a:t>
            </a:r>
            <a:endParaRPr lang="en-IE"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D3353BE-DE51-4ECE-8C4B-967A3AD88946}"/>
              </a:ext>
            </a:extLst>
          </p:cNvPr>
          <p:cNvSpPr>
            <a:spLocks noGrp="1"/>
          </p:cNvSpPr>
          <p:nvPr>
            <p:ph type="ftr" sz="quarter" idx="11"/>
          </p:nvPr>
        </p:nvSpPr>
        <p:spPr/>
        <p:txBody>
          <a:bodyPr/>
          <a:lstStyle/>
          <a:p>
            <a:r>
              <a:rPr lang="en-IE"/>
              <a:t>Data Analytics - Foundation 1.0</a:t>
            </a:r>
          </a:p>
          <a:p>
            <a:endParaRPr lang="en-IE" dirty="0"/>
          </a:p>
        </p:txBody>
      </p:sp>
      <p:sp>
        <p:nvSpPr>
          <p:cNvPr id="12" name="Title 1">
            <a:extLst>
              <a:ext uri="{FF2B5EF4-FFF2-40B4-BE49-F238E27FC236}">
                <a16:creationId xmlns:a16="http://schemas.microsoft.com/office/drawing/2014/main" id="{DF31A5D6-87E3-41C2-8C41-2E6B08EDD527}"/>
              </a:ext>
            </a:extLst>
          </p:cNvPr>
          <p:cNvSpPr>
            <a:spLocks noGrp="1"/>
          </p:cNvSpPr>
          <p:nvPr>
            <p:ph type="title"/>
          </p:nvPr>
        </p:nvSpPr>
        <p:spPr>
          <a:xfrm>
            <a:off x="201109" y="52617"/>
            <a:ext cx="8229600" cy="1143000"/>
          </a:xfrm>
        </p:spPr>
        <p:txBody>
          <a:bodyPr/>
          <a:lstStyle/>
          <a:p>
            <a:r>
              <a:rPr lang="en-IE" dirty="0"/>
              <a:t>3 – Importing Data Sets	</a:t>
            </a:r>
            <a:endParaRPr lang="en-US" dirty="0"/>
          </a:p>
        </p:txBody>
      </p:sp>
    </p:spTree>
    <p:extLst>
      <p:ext uri="{BB962C8B-B14F-4D97-AF65-F5344CB8AC3E}">
        <p14:creationId xmlns:p14="http://schemas.microsoft.com/office/powerpoint/2010/main" val="1958764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3 – Importing Data Sets	</a:t>
            </a:r>
            <a:endParaRPr lang="en-US" dirty="0"/>
          </a:p>
        </p:txBody>
      </p:sp>
      <p:sp>
        <p:nvSpPr>
          <p:cNvPr id="14" name="Rectangle 13">
            <a:extLst>
              <a:ext uri="{FF2B5EF4-FFF2-40B4-BE49-F238E27FC236}">
                <a16:creationId xmlns:a16="http://schemas.microsoft.com/office/drawing/2014/main" id="{10A2D34B-6EC9-43B2-BAF8-57FCE10E1FBD}"/>
              </a:ext>
            </a:extLst>
          </p:cNvPr>
          <p:cNvSpPr/>
          <p:nvPr/>
        </p:nvSpPr>
        <p:spPr>
          <a:xfrm>
            <a:off x="864000" y="1188000"/>
            <a:ext cx="7956472" cy="4708981"/>
          </a:xfrm>
          <a:prstGeom prst="rect">
            <a:avLst/>
          </a:prstGeom>
        </p:spPr>
        <p:txBody>
          <a:bodyPr wrap="square">
            <a:spAutoFit/>
          </a:bodyPr>
          <a:lstStyle/>
          <a:p>
            <a:r>
              <a:rPr lang="en-IE" sz="2000" b="1" dirty="0">
                <a:solidFill>
                  <a:srgbClr val="009FE9"/>
                </a:solidFill>
              </a:rPr>
              <a:t>Task: Import data into a spreadsheet application: database table</a:t>
            </a:r>
          </a:p>
          <a:p>
            <a:endParaRPr lang="en-IE" sz="2000" b="1" dirty="0">
              <a:solidFill>
                <a:srgbClr val="009FE9"/>
              </a:solidFill>
            </a:endParaRPr>
          </a:p>
          <a:p>
            <a:r>
              <a:rPr lang="en-IE" sz="2000" b="1" dirty="0"/>
              <a:t>Example: </a:t>
            </a:r>
            <a:r>
              <a:rPr lang="en-IE" sz="2000" dirty="0"/>
              <a:t>I</a:t>
            </a:r>
            <a:r>
              <a:rPr lang="en-GB" sz="2000" dirty="0" err="1"/>
              <a:t>mport</a:t>
            </a:r>
            <a:r>
              <a:rPr lang="en-GB" sz="2000" dirty="0"/>
              <a:t> customer data from a </a:t>
            </a:r>
            <a:r>
              <a:rPr lang="en-GB" sz="2000" b="1" dirty="0"/>
              <a:t>database table </a:t>
            </a:r>
            <a:r>
              <a:rPr lang="en-GB" sz="2000" dirty="0"/>
              <a:t>into Excel.</a:t>
            </a:r>
          </a:p>
          <a:p>
            <a:endParaRPr lang="en-GB" sz="2000" b="1" dirty="0">
              <a:latin typeface="+mj-lt"/>
              <a:ea typeface="+mj-ea"/>
              <a:cs typeface="+mj-cs"/>
            </a:endParaRPr>
          </a:p>
          <a:p>
            <a:r>
              <a:rPr lang="en-GB" sz="2000" b="1" dirty="0">
                <a:latin typeface="+mj-lt"/>
                <a:ea typeface="+mj-ea"/>
                <a:cs typeface="+mj-cs"/>
              </a:rPr>
              <a:t>Steps:</a:t>
            </a:r>
          </a:p>
          <a:p>
            <a:pPr lvl="0">
              <a:buFont typeface="+mj-lt"/>
              <a:buAutoNum type="arabicPeriod"/>
            </a:pPr>
            <a:r>
              <a:rPr lang="en-SG" sz="2000" dirty="0"/>
              <a:t>Open the </a:t>
            </a:r>
            <a:r>
              <a:rPr lang="en-SG" sz="2000" b="1" dirty="0"/>
              <a:t>Customer Details.xlsx</a:t>
            </a:r>
            <a:r>
              <a:rPr lang="en-SG" sz="2000" dirty="0"/>
              <a:t> workbook.</a:t>
            </a:r>
            <a:endParaRPr lang="en-GB" sz="2000" dirty="0"/>
          </a:p>
          <a:p>
            <a:pPr>
              <a:buFont typeface="+mj-lt"/>
              <a:buAutoNum type="arabicPeriod"/>
            </a:pPr>
            <a:r>
              <a:rPr lang="en-SG" sz="2000" dirty="0"/>
              <a:t>On the </a:t>
            </a:r>
            <a:r>
              <a:rPr lang="en-SG" sz="2000" b="1" dirty="0"/>
              <a:t>Data</a:t>
            </a:r>
            <a:r>
              <a:rPr lang="en-SG" sz="2000" dirty="0"/>
              <a:t> tab, in the </a:t>
            </a:r>
            <a:r>
              <a:rPr lang="en-SG" sz="2000" b="1" dirty="0"/>
              <a:t>Get External Data</a:t>
            </a:r>
            <a:r>
              <a:rPr lang="en-SG" sz="2000" dirty="0"/>
              <a:t> group, click </a:t>
            </a:r>
            <a:r>
              <a:rPr lang="en-SG" sz="2000" b="1" dirty="0"/>
              <a:t>From Access</a:t>
            </a:r>
            <a:r>
              <a:rPr lang="en-SG" sz="2000" dirty="0"/>
              <a:t>.  </a:t>
            </a:r>
            <a:endParaRPr lang="en-GB" sz="2000" dirty="0"/>
          </a:p>
          <a:p>
            <a:pPr lvl="0">
              <a:buFont typeface="+mj-lt"/>
              <a:buAutoNum type="arabicPeriod"/>
            </a:pPr>
            <a:r>
              <a:rPr lang="en-SG" sz="2000" dirty="0"/>
              <a:t>Locate and select the </a:t>
            </a:r>
            <a:r>
              <a:rPr lang="en-SG" sz="2000" b="1" dirty="0" err="1"/>
              <a:t>BakeryDatabase</a:t>
            </a:r>
            <a:r>
              <a:rPr lang="en-SG" sz="2000" dirty="0"/>
              <a:t> database.</a:t>
            </a:r>
            <a:endParaRPr lang="en-GB" sz="2000" dirty="0"/>
          </a:p>
          <a:p>
            <a:pPr>
              <a:buFont typeface="+mj-lt"/>
              <a:buAutoNum type="arabicPeriod"/>
            </a:pPr>
            <a:r>
              <a:rPr lang="en-SG" sz="2000" dirty="0"/>
              <a:t>Click </a:t>
            </a:r>
            <a:r>
              <a:rPr lang="en-SG" sz="2000" b="1" dirty="0"/>
              <a:t>Open</a:t>
            </a:r>
            <a:r>
              <a:rPr lang="en-SG" sz="2000" dirty="0"/>
              <a:t>.</a:t>
            </a:r>
            <a:endParaRPr lang="en-GB" sz="2000" dirty="0"/>
          </a:p>
          <a:p>
            <a:pPr>
              <a:buFont typeface="+mj-lt"/>
              <a:buAutoNum type="arabicPeriod"/>
            </a:pPr>
            <a:r>
              <a:rPr lang="en-SG" sz="2000" dirty="0"/>
              <a:t>Select the table </a:t>
            </a:r>
            <a:r>
              <a:rPr lang="en-SG" sz="2000" b="1" dirty="0" err="1"/>
              <a:t>tblCustomers</a:t>
            </a:r>
            <a:r>
              <a:rPr lang="en-SG" sz="2000" dirty="0"/>
              <a:t> and Click </a:t>
            </a:r>
            <a:r>
              <a:rPr lang="en-SG" sz="2000" b="1" dirty="0"/>
              <a:t>OK</a:t>
            </a:r>
            <a:r>
              <a:rPr lang="en-SG" sz="2000" dirty="0"/>
              <a:t>.</a:t>
            </a:r>
            <a:endParaRPr lang="en-GB" sz="2000" dirty="0"/>
          </a:p>
          <a:p>
            <a:pPr>
              <a:buFont typeface="+mj-lt"/>
              <a:buAutoNum type="arabicPeriod"/>
            </a:pPr>
            <a:r>
              <a:rPr lang="en-SG" sz="2000" dirty="0"/>
              <a:t>In the </a:t>
            </a:r>
            <a:r>
              <a:rPr lang="en-SG" sz="2000" b="1" dirty="0"/>
              <a:t>Import Data</a:t>
            </a:r>
            <a:r>
              <a:rPr lang="en-SG" sz="2000" dirty="0"/>
              <a:t> dialog box, ensure the option </a:t>
            </a:r>
            <a:r>
              <a:rPr lang="en-SG" sz="2000" b="1" dirty="0"/>
              <a:t>Table</a:t>
            </a:r>
            <a:r>
              <a:rPr lang="en-SG" sz="2000" dirty="0"/>
              <a:t> is selected.</a:t>
            </a:r>
          </a:p>
          <a:p>
            <a:pPr>
              <a:buFont typeface="+mj-lt"/>
              <a:buAutoNum type="arabicPeriod"/>
            </a:pPr>
            <a:r>
              <a:rPr lang="en-SG" sz="2000" dirty="0"/>
              <a:t>Click </a:t>
            </a:r>
            <a:r>
              <a:rPr lang="en-SG" sz="2000" b="1" dirty="0"/>
              <a:t>OK</a:t>
            </a:r>
            <a:r>
              <a:rPr lang="en-SG" sz="2000" dirty="0"/>
              <a:t>.</a:t>
            </a:r>
            <a:endParaRPr lang="en-GB" sz="2000" dirty="0"/>
          </a:p>
          <a:p>
            <a:endParaRPr lang="en-GB" sz="2000" b="1" dirty="0">
              <a:solidFill>
                <a:srgbClr val="00B0F0"/>
              </a:solidFill>
              <a:latin typeface="+mj-lt"/>
              <a:ea typeface="+mj-ea"/>
              <a:cs typeface="+mj-cs"/>
            </a:endParaRPr>
          </a:p>
          <a:p>
            <a:endParaRPr lang="en-IE" sz="2000" b="1" dirty="0">
              <a:solidFill>
                <a:srgbClr val="00B0F0"/>
              </a:solidFill>
              <a:latin typeface="+mj-lt"/>
              <a:ea typeface="+mj-ea"/>
              <a:cs typeface="+mj-cs"/>
            </a:endParaRPr>
          </a:p>
        </p:txBody>
      </p:sp>
      <p:pic>
        <p:nvPicPr>
          <p:cNvPr id="8" name="Content Placeholder 12">
            <a:extLst>
              <a:ext uri="{FF2B5EF4-FFF2-40B4-BE49-F238E27FC236}">
                <a16:creationId xmlns:a16="http://schemas.microsoft.com/office/drawing/2014/main" id="{3CA2D6E4-B729-4F6E-9F03-173EAEB9B802}"/>
              </a:ext>
            </a:extLst>
          </p:cNvPr>
          <p:cNvPicPr>
            <a:picLocks noChangeAspect="1"/>
          </p:cNvPicPr>
          <p:nvPr/>
        </p:nvPicPr>
        <p:blipFill>
          <a:blip r:embed="rId3"/>
          <a:stretch>
            <a:fillRect/>
          </a:stretch>
        </p:blipFill>
        <p:spPr>
          <a:xfrm>
            <a:off x="252248" y="1260000"/>
            <a:ext cx="588830" cy="588830"/>
          </a:xfrm>
          <a:prstGeom prst="rect">
            <a:avLst/>
          </a:prstGeom>
        </p:spPr>
      </p:pic>
      <p:sp>
        <p:nvSpPr>
          <p:cNvPr id="10" name="Rectangle 9" descr="Database">
            <a:extLst>
              <a:ext uri="{FF2B5EF4-FFF2-40B4-BE49-F238E27FC236}">
                <a16:creationId xmlns:a16="http://schemas.microsoft.com/office/drawing/2014/main" id="{7CC458B8-1E44-430E-B451-5B135424E622}"/>
              </a:ext>
            </a:extLst>
          </p:cNvPr>
          <p:cNvSpPr/>
          <p:nvPr/>
        </p:nvSpPr>
        <p:spPr>
          <a:xfrm>
            <a:off x="7953200" y="5932"/>
            <a:ext cx="1227312" cy="1172662"/>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0">
            <a:scrgbClr r="0" g="0" b="0"/>
          </a:lnRef>
          <a:fillRef idx="3">
            <a:scrgbClr r="0" g="0" b="0"/>
          </a:fillRef>
          <a:effectRef idx="2">
            <a:schemeClr val="accent5">
              <a:hueOff val="-7353344"/>
              <a:satOff val="-10228"/>
              <a:lumOff val="-3922"/>
              <a:alphaOff val="0"/>
            </a:schemeClr>
          </a:effectRef>
          <a:fontRef idx="minor">
            <a:schemeClr val="lt1"/>
          </a:fontRef>
        </p:style>
      </p:sp>
      <p:sp>
        <p:nvSpPr>
          <p:cNvPr id="6" name="Footer Placeholder 5">
            <a:extLst>
              <a:ext uri="{FF2B5EF4-FFF2-40B4-BE49-F238E27FC236}">
                <a16:creationId xmlns:a16="http://schemas.microsoft.com/office/drawing/2014/main" id="{C41C16F5-B7F6-4EC6-A48D-1D79765A5B90}"/>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3199922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64000" y="1188000"/>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Task: Import data into a spreadsheet application: database table</a:t>
            </a:r>
          </a:p>
          <a:p>
            <a:pPr marL="0" indent="0">
              <a:buNone/>
            </a:pPr>
            <a:endParaRPr lang="en-IE" sz="2000" b="1" dirty="0">
              <a:solidFill>
                <a:srgbClr val="00B0F0"/>
              </a:solidFill>
            </a:endParaRPr>
          </a:p>
          <a:p>
            <a:pPr marL="0" indent="0">
              <a:buNone/>
            </a:pPr>
            <a:r>
              <a:rPr lang="en-IE" sz="2000" b="1" dirty="0"/>
              <a:t>Example: </a:t>
            </a:r>
            <a:r>
              <a:rPr lang="en-IE" sz="2000" dirty="0"/>
              <a:t>I</a:t>
            </a:r>
            <a:r>
              <a:rPr lang="en-GB" sz="2000" dirty="0" err="1"/>
              <a:t>mport</a:t>
            </a:r>
            <a:r>
              <a:rPr lang="en-GB" sz="2000" dirty="0"/>
              <a:t> customer data from a </a:t>
            </a:r>
            <a:r>
              <a:rPr lang="en-GB" sz="2000" b="1" dirty="0"/>
              <a:t>database table </a:t>
            </a:r>
            <a:r>
              <a:rPr lang="en-GB" sz="2000" dirty="0"/>
              <a:t>into Excel.</a:t>
            </a:r>
          </a:p>
          <a:p>
            <a:pPr marL="0" indent="0">
              <a:buNone/>
            </a:pPr>
            <a:endParaRPr lang="en-IE" sz="2000" b="1" dirty="0"/>
          </a:p>
          <a:p>
            <a:pPr marL="0" indent="0">
              <a:buNone/>
            </a:pPr>
            <a:r>
              <a:rPr lang="en-IE" sz="2000" b="1" dirty="0"/>
              <a:t>Result:  </a:t>
            </a:r>
            <a:r>
              <a:rPr lang="en-SG" sz="2000" dirty="0"/>
              <a:t>The data is imported into Excel:</a:t>
            </a:r>
            <a:endParaRPr lang="en-SG" sz="2000" b="1" dirty="0"/>
          </a:p>
          <a:p>
            <a:pPr marL="0" indent="0">
              <a:buNone/>
            </a:pPr>
            <a:endParaRPr lang="en-IE" sz="2000"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60000"/>
            <a:ext cx="588830" cy="588830"/>
          </a:xfrm>
          <a:prstGeom prst="rect">
            <a:avLst/>
          </a:prstGeom>
        </p:spPr>
      </p:pic>
      <p:sp>
        <p:nvSpPr>
          <p:cNvPr id="8" name="Rectangle 7" descr="Database">
            <a:extLst>
              <a:ext uri="{FF2B5EF4-FFF2-40B4-BE49-F238E27FC236}">
                <a16:creationId xmlns:a16="http://schemas.microsoft.com/office/drawing/2014/main" id="{977B9537-A116-4CC8-A920-DB6E0B0DF2CC}"/>
              </a:ext>
            </a:extLst>
          </p:cNvPr>
          <p:cNvSpPr/>
          <p:nvPr/>
        </p:nvSpPr>
        <p:spPr>
          <a:xfrm>
            <a:off x="7953200" y="5932"/>
            <a:ext cx="1227312" cy="1172662"/>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0">
            <a:scrgbClr r="0" g="0" b="0"/>
          </a:lnRef>
          <a:fillRef idx="3">
            <a:scrgbClr r="0" g="0" b="0"/>
          </a:fillRef>
          <a:effectRef idx="2">
            <a:schemeClr val="accent5">
              <a:hueOff val="-7353344"/>
              <a:satOff val="-10228"/>
              <a:lumOff val="-3922"/>
              <a:alphaOff val="0"/>
            </a:schemeClr>
          </a:effectRef>
          <a:fontRef idx="minor">
            <a:schemeClr val="lt1"/>
          </a:fontRef>
        </p:style>
      </p:sp>
      <p:pic>
        <p:nvPicPr>
          <p:cNvPr id="12" name="Picture 11">
            <a:extLst>
              <a:ext uri="{FF2B5EF4-FFF2-40B4-BE49-F238E27FC236}">
                <a16:creationId xmlns:a16="http://schemas.microsoft.com/office/drawing/2014/main" id="{3AC95C17-236D-4BA6-9224-5C71A510DC5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606732" y="3087118"/>
            <a:ext cx="7027061" cy="3451794"/>
          </a:xfrm>
          <a:prstGeom prst="rect">
            <a:avLst/>
          </a:prstGeom>
          <a:noFill/>
          <a:ln w="3175">
            <a:solidFill>
              <a:schemeClr val="tx1"/>
            </a:solidFill>
          </a:ln>
        </p:spPr>
      </p:pic>
      <p:sp>
        <p:nvSpPr>
          <p:cNvPr id="3" name="Rectangle 2">
            <a:extLst>
              <a:ext uri="{FF2B5EF4-FFF2-40B4-BE49-F238E27FC236}">
                <a16:creationId xmlns:a16="http://schemas.microsoft.com/office/drawing/2014/main" id="{5BC9C9D2-19D8-46B8-990C-975BAC08AA16}"/>
              </a:ext>
            </a:extLst>
          </p:cNvPr>
          <p:cNvSpPr/>
          <p:nvPr/>
        </p:nvSpPr>
        <p:spPr>
          <a:xfrm>
            <a:off x="14873" y="4004090"/>
            <a:ext cx="1577322" cy="1027461"/>
          </a:xfrm>
          <a:prstGeom prst="rect">
            <a:avLst/>
          </a:prstGeom>
        </p:spPr>
        <p:txBody>
          <a:bodyPr wrap="square">
            <a:spAutoFit/>
          </a:bodyPr>
          <a:lstStyle/>
          <a:p>
            <a:pPr algn="ctr">
              <a:lnSpc>
                <a:spcPct val="115000"/>
              </a:lnSpc>
              <a:spcAft>
                <a:spcPts val="0"/>
              </a:spcAft>
            </a:pPr>
            <a:r>
              <a:rPr lang="en-SG" i="1" dirty="0">
                <a:latin typeface="Arial" panose="020B0604020202020204" pitchFamily="34" charset="0"/>
                <a:ea typeface="Calibri" panose="020F0502020204030204" pitchFamily="34" charset="0"/>
                <a:cs typeface="Times New Roman" panose="02020603050405020304" pitchFamily="18" charset="0"/>
              </a:rPr>
              <a:t>Imported Database Table</a:t>
            </a:r>
            <a:endParaRPr lang="en-IE"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AC51A60-0B08-4B03-B44F-960543EE3B54}"/>
              </a:ext>
            </a:extLst>
          </p:cNvPr>
          <p:cNvSpPr>
            <a:spLocks noGrp="1"/>
          </p:cNvSpPr>
          <p:nvPr>
            <p:ph type="ftr" sz="quarter" idx="11"/>
          </p:nvPr>
        </p:nvSpPr>
        <p:spPr/>
        <p:txBody>
          <a:bodyPr/>
          <a:lstStyle/>
          <a:p>
            <a:r>
              <a:rPr lang="en-IE"/>
              <a:t>Data Analytics - Foundation 1.0</a:t>
            </a:r>
          </a:p>
          <a:p>
            <a:endParaRPr lang="en-IE" dirty="0"/>
          </a:p>
        </p:txBody>
      </p:sp>
      <p:sp>
        <p:nvSpPr>
          <p:cNvPr id="13" name="Title 1">
            <a:extLst>
              <a:ext uri="{FF2B5EF4-FFF2-40B4-BE49-F238E27FC236}">
                <a16:creationId xmlns:a16="http://schemas.microsoft.com/office/drawing/2014/main" id="{25CFBD46-282E-4ED9-BFA5-72D9DB01030D}"/>
              </a:ext>
            </a:extLst>
          </p:cNvPr>
          <p:cNvSpPr>
            <a:spLocks noGrp="1"/>
          </p:cNvSpPr>
          <p:nvPr>
            <p:ph type="title"/>
          </p:nvPr>
        </p:nvSpPr>
        <p:spPr>
          <a:xfrm>
            <a:off x="201109" y="52617"/>
            <a:ext cx="8229600" cy="1143000"/>
          </a:xfrm>
        </p:spPr>
        <p:txBody>
          <a:bodyPr/>
          <a:lstStyle/>
          <a:p>
            <a:r>
              <a:rPr lang="en-IE" dirty="0"/>
              <a:t>3 – Importing Data Sets	</a:t>
            </a:r>
            <a:endParaRPr lang="en-US" dirty="0"/>
          </a:p>
        </p:txBody>
      </p:sp>
    </p:spTree>
    <p:extLst>
      <p:ext uri="{BB962C8B-B14F-4D97-AF65-F5344CB8AC3E}">
        <p14:creationId xmlns:p14="http://schemas.microsoft.com/office/powerpoint/2010/main" val="3559242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000" y="1152000"/>
            <a:ext cx="7909666" cy="4781127"/>
          </a:xfrm>
        </p:spPr>
        <p:txBody>
          <a:bodyPr>
            <a:normAutofit lnSpcReduction="10000"/>
          </a:bodyPr>
          <a:lstStyle/>
          <a:p>
            <a:pPr marL="0" indent="0">
              <a:buNone/>
            </a:pPr>
            <a:r>
              <a:rPr lang="en-US" sz="3200" b="1" dirty="0">
                <a:solidFill>
                  <a:srgbClr val="009FE9"/>
                </a:solidFill>
              </a:rPr>
              <a:t>Learning Objectives Review</a:t>
            </a:r>
          </a:p>
          <a:p>
            <a:pPr marL="0" indent="0">
              <a:buNone/>
            </a:pPr>
            <a:endParaRPr lang="en-US" sz="2400" dirty="0"/>
          </a:p>
          <a:p>
            <a:pPr marL="0" indent="0">
              <a:buNone/>
            </a:pPr>
            <a:r>
              <a:rPr lang="en-US" sz="2400" dirty="0"/>
              <a:t>You should now be able to:</a:t>
            </a:r>
            <a:br>
              <a:rPr lang="en-US" sz="2400" dirty="0"/>
            </a:br>
            <a:endParaRPr lang="en-US" sz="2400" dirty="0"/>
          </a:p>
          <a:p>
            <a:pPr lvl="0">
              <a:buFont typeface="Wingdings" panose="05000000000000000000" pitchFamily="2" charset="2"/>
              <a:buChar char="ü"/>
            </a:pPr>
            <a:r>
              <a:rPr lang="en-GB" sz="2400" dirty="0"/>
              <a:t>Import data into a spreadsheet application from a text file</a:t>
            </a:r>
          </a:p>
          <a:p>
            <a:pPr lvl="0">
              <a:buFont typeface="Wingdings" panose="05000000000000000000" pitchFamily="2" charset="2"/>
              <a:buChar char="ü"/>
            </a:pPr>
            <a:r>
              <a:rPr lang="en-GB" sz="2400" dirty="0"/>
              <a:t>Import data into a spreadsheet application from a spreadsheet</a:t>
            </a:r>
          </a:p>
          <a:p>
            <a:pPr lvl="0">
              <a:buFont typeface="Wingdings" panose="05000000000000000000" pitchFamily="2" charset="2"/>
              <a:buChar char="ü"/>
            </a:pPr>
            <a:r>
              <a:rPr lang="en-GB" sz="2400" dirty="0"/>
              <a:t>Import data into a spreadsheet application from a website table</a:t>
            </a:r>
          </a:p>
          <a:p>
            <a:pPr lvl="0">
              <a:buFont typeface="Wingdings" panose="05000000000000000000" pitchFamily="2" charset="2"/>
              <a:buChar char="ü"/>
            </a:pPr>
            <a:r>
              <a:rPr lang="en-GB" sz="2400" dirty="0"/>
              <a:t>Import data into a spreadsheet application from a database table</a:t>
            </a:r>
          </a:p>
          <a:p>
            <a:pPr lvl="0"/>
            <a:endParaRPr lang="en-US" sz="2000" dirty="0"/>
          </a:p>
        </p:txBody>
      </p:sp>
      <p:grpSp>
        <p:nvGrpSpPr>
          <p:cNvPr id="6" name="Group 5">
            <a:extLst>
              <a:ext uri="{FF2B5EF4-FFF2-40B4-BE49-F238E27FC236}">
                <a16:creationId xmlns:a16="http://schemas.microsoft.com/office/drawing/2014/main" id="{73A0EBE7-8087-412F-8903-160147503660}"/>
              </a:ext>
            </a:extLst>
          </p:cNvPr>
          <p:cNvGrpSpPr/>
          <p:nvPr/>
        </p:nvGrpSpPr>
        <p:grpSpPr>
          <a:xfrm>
            <a:off x="180000" y="1188000"/>
            <a:ext cx="864096" cy="925850"/>
            <a:chOff x="6588224" y="1090993"/>
            <a:chExt cx="2036172" cy="2036172"/>
          </a:xfrm>
        </p:grpSpPr>
        <p:pic>
          <p:nvPicPr>
            <p:cNvPr id="7" name="Graphic 6" descr="Clipboard">
              <a:extLst>
                <a:ext uri="{FF2B5EF4-FFF2-40B4-BE49-F238E27FC236}">
                  <a16:creationId xmlns:a16="http://schemas.microsoft.com/office/drawing/2014/main" id="{0D481A42-3508-41C5-803C-C9F2C11BBD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88224" y="1090993"/>
              <a:ext cx="2036172" cy="2036172"/>
            </a:xfrm>
            <a:prstGeom prst="rect">
              <a:avLst/>
            </a:prstGeom>
          </p:spPr>
        </p:pic>
        <p:pic>
          <p:nvPicPr>
            <p:cNvPr id="8" name="Graphic 7" descr="Checklist">
              <a:extLst>
                <a:ext uri="{FF2B5EF4-FFF2-40B4-BE49-F238E27FC236}">
                  <a16:creationId xmlns:a16="http://schemas.microsoft.com/office/drawing/2014/main" id="{5B453840-A327-461D-8812-2115E4813B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32240" y="1311950"/>
              <a:ext cx="1772099" cy="1772099"/>
            </a:xfrm>
            <a:prstGeom prst="rect">
              <a:avLst/>
            </a:prstGeom>
          </p:spPr>
        </p:pic>
      </p:grpSp>
      <p:sp>
        <p:nvSpPr>
          <p:cNvPr id="5" name="Footer Placeholder 4">
            <a:extLst>
              <a:ext uri="{FF2B5EF4-FFF2-40B4-BE49-F238E27FC236}">
                <a16:creationId xmlns:a16="http://schemas.microsoft.com/office/drawing/2014/main" id="{5C99143A-7F7D-4C6F-8041-8BAEA1FB2930}"/>
              </a:ext>
            </a:extLst>
          </p:cNvPr>
          <p:cNvSpPr>
            <a:spLocks noGrp="1"/>
          </p:cNvSpPr>
          <p:nvPr>
            <p:ph type="ftr" sz="quarter" idx="11"/>
          </p:nvPr>
        </p:nvSpPr>
        <p:spPr/>
        <p:txBody>
          <a:bodyPr/>
          <a:lstStyle/>
          <a:p>
            <a:r>
              <a:rPr lang="en-IE"/>
              <a:t>Data Analytics - Foundation 1.0</a:t>
            </a:r>
          </a:p>
          <a:p>
            <a:endParaRPr lang="en-IE" dirty="0"/>
          </a:p>
        </p:txBody>
      </p:sp>
      <p:sp>
        <p:nvSpPr>
          <p:cNvPr id="10" name="Title 1">
            <a:extLst>
              <a:ext uri="{FF2B5EF4-FFF2-40B4-BE49-F238E27FC236}">
                <a16:creationId xmlns:a16="http://schemas.microsoft.com/office/drawing/2014/main" id="{8885B973-6A27-4C38-8A13-CFD044177DF4}"/>
              </a:ext>
            </a:extLst>
          </p:cNvPr>
          <p:cNvSpPr>
            <a:spLocks noGrp="1"/>
          </p:cNvSpPr>
          <p:nvPr>
            <p:ph type="title"/>
          </p:nvPr>
        </p:nvSpPr>
        <p:spPr>
          <a:xfrm>
            <a:off x="201109" y="52617"/>
            <a:ext cx="8229600" cy="1143000"/>
          </a:xfrm>
        </p:spPr>
        <p:txBody>
          <a:bodyPr/>
          <a:lstStyle/>
          <a:p>
            <a:r>
              <a:rPr lang="en-IE" dirty="0"/>
              <a:t>3 – Importing Data Sets	</a:t>
            </a:r>
            <a:endParaRPr lang="en-US" dirty="0"/>
          </a:p>
        </p:txBody>
      </p:sp>
    </p:spTree>
    <p:extLst>
      <p:ext uri="{BB962C8B-B14F-4D97-AF65-F5344CB8AC3E}">
        <p14:creationId xmlns:p14="http://schemas.microsoft.com/office/powerpoint/2010/main" val="2473924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6534" y="1679317"/>
            <a:ext cx="5544616" cy="3477875"/>
          </a:xfrm>
          <a:prstGeom prst="rect">
            <a:avLst/>
          </a:prstGeom>
          <a:noFill/>
        </p:spPr>
        <p:txBody>
          <a:bodyPr wrap="square" lIns="91440" tIns="45720" rIns="91440" bIns="45720">
            <a:spAutoFit/>
          </a:bodyPr>
          <a:lstStyle/>
          <a:p>
            <a:pPr algn="ctr"/>
            <a:r>
              <a:rPr lang="en-US" sz="9600" dirty="0">
                <a:solidFill>
                  <a:srgbClr val="009FE9"/>
                </a:solidFill>
              </a:rPr>
              <a:t>Review Exercise</a:t>
            </a:r>
          </a:p>
          <a:p>
            <a:pPr algn="ctr"/>
            <a:endParaRPr lang="en-US" sz="2800" b="1" dirty="0">
              <a:ln w="9525">
                <a:solidFill>
                  <a:schemeClr val="bg1"/>
                </a:solidFill>
                <a:prstDash val="solid"/>
              </a:ln>
            </a:endParaRPr>
          </a:p>
        </p:txBody>
      </p:sp>
      <p:grpSp>
        <p:nvGrpSpPr>
          <p:cNvPr id="27" name="Group 26">
            <a:extLst>
              <a:ext uri="{FF2B5EF4-FFF2-40B4-BE49-F238E27FC236}">
                <a16:creationId xmlns:a16="http://schemas.microsoft.com/office/drawing/2014/main" id="{D9486C3E-8D2C-4AD5-97D0-500BE5E99090}"/>
              </a:ext>
            </a:extLst>
          </p:cNvPr>
          <p:cNvGrpSpPr/>
          <p:nvPr/>
        </p:nvGrpSpPr>
        <p:grpSpPr>
          <a:xfrm>
            <a:off x="206901" y="923829"/>
            <a:ext cx="1607996" cy="1793615"/>
            <a:chOff x="3275856" y="617676"/>
            <a:chExt cx="2088232" cy="1828628"/>
          </a:xfrm>
        </p:grpSpPr>
        <p:pic>
          <p:nvPicPr>
            <p:cNvPr id="23" name="Graphic 22" descr="Laptop">
              <a:extLst>
                <a:ext uri="{FF2B5EF4-FFF2-40B4-BE49-F238E27FC236}">
                  <a16:creationId xmlns:a16="http://schemas.microsoft.com/office/drawing/2014/main" id="{0487DA86-3297-456A-8DFB-71EFA42D83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75856" y="617676"/>
              <a:ext cx="2088232" cy="1828628"/>
            </a:xfrm>
            <a:prstGeom prst="rect">
              <a:avLst/>
            </a:prstGeom>
          </p:spPr>
        </p:pic>
        <p:pic>
          <p:nvPicPr>
            <p:cNvPr id="25" name="Graphic 24" descr="Blackboard">
              <a:extLst>
                <a:ext uri="{FF2B5EF4-FFF2-40B4-BE49-F238E27FC236}">
                  <a16:creationId xmlns:a16="http://schemas.microsoft.com/office/drawing/2014/main" id="{F397D74A-D662-4C5F-82DB-93E924B663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36458" y="692696"/>
              <a:ext cx="1539598" cy="1466649"/>
            </a:xfrm>
            <a:prstGeom prst="rect">
              <a:avLst/>
            </a:prstGeom>
          </p:spPr>
        </p:pic>
      </p:grpSp>
      <p:sp>
        <p:nvSpPr>
          <p:cNvPr id="3" name="Footer Placeholder 2">
            <a:extLst>
              <a:ext uri="{FF2B5EF4-FFF2-40B4-BE49-F238E27FC236}">
                <a16:creationId xmlns:a16="http://schemas.microsoft.com/office/drawing/2014/main" id="{3447C5A2-79EF-4B6A-8C62-9367B910A3BA}"/>
              </a:ext>
            </a:extLst>
          </p:cNvPr>
          <p:cNvSpPr>
            <a:spLocks noGrp="1"/>
          </p:cNvSpPr>
          <p:nvPr>
            <p:ph type="ftr" sz="quarter" idx="11"/>
          </p:nvPr>
        </p:nvSpPr>
        <p:spPr/>
        <p:txBody>
          <a:bodyPr/>
          <a:lstStyle/>
          <a:p>
            <a:r>
              <a:rPr lang="en-IE"/>
              <a:t>Data Analytics - Foundation 1.0</a:t>
            </a:r>
          </a:p>
          <a:p>
            <a:endParaRPr lang="en-IE" dirty="0"/>
          </a:p>
        </p:txBody>
      </p:sp>
      <p:sp>
        <p:nvSpPr>
          <p:cNvPr id="10" name="Title 1">
            <a:extLst>
              <a:ext uri="{FF2B5EF4-FFF2-40B4-BE49-F238E27FC236}">
                <a16:creationId xmlns:a16="http://schemas.microsoft.com/office/drawing/2014/main" id="{6AC42C3F-09C9-4D3B-B5B4-75E5D981F054}"/>
              </a:ext>
            </a:extLst>
          </p:cNvPr>
          <p:cNvSpPr txBox="1">
            <a:spLocks/>
          </p:cNvSpPr>
          <p:nvPr/>
        </p:nvSpPr>
        <p:spPr>
          <a:xfrm>
            <a:off x="201109" y="52617"/>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i="0" kern="1200">
                <a:solidFill>
                  <a:srgbClr val="003C71"/>
                </a:solidFill>
                <a:latin typeface="+mj-lt"/>
                <a:ea typeface="+mj-ea"/>
                <a:cs typeface="+mj-cs"/>
              </a:defRPr>
            </a:lvl1pPr>
          </a:lstStyle>
          <a:p>
            <a:r>
              <a:rPr lang="en-IE"/>
              <a:t>3 – Importing Data Sets	</a:t>
            </a:r>
            <a:endParaRPr lang="en-US" dirty="0"/>
          </a:p>
        </p:txBody>
      </p:sp>
    </p:spTree>
    <p:extLst>
      <p:ext uri="{BB962C8B-B14F-4D97-AF65-F5344CB8AC3E}">
        <p14:creationId xmlns:p14="http://schemas.microsoft.com/office/powerpoint/2010/main" val="406596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C670-1538-473A-BBED-B496BA073067}"/>
              </a:ext>
            </a:extLst>
          </p:cNvPr>
          <p:cNvSpPr>
            <a:spLocks noGrp="1"/>
          </p:cNvSpPr>
          <p:nvPr>
            <p:ph type="title"/>
          </p:nvPr>
        </p:nvSpPr>
        <p:spPr/>
        <p:txBody>
          <a:bodyPr/>
          <a:lstStyle/>
          <a:p>
            <a:r>
              <a:rPr lang="en-IE" dirty="0"/>
              <a:t>Shaping Data Sets</a:t>
            </a:r>
          </a:p>
        </p:txBody>
      </p:sp>
      <p:sp>
        <p:nvSpPr>
          <p:cNvPr id="3" name="Text Placeholder 2">
            <a:extLst>
              <a:ext uri="{FF2B5EF4-FFF2-40B4-BE49-F238E27FC236}">
                <a16:creationId xmlns:a16="http://schemas.microsoft.com/office/drawing/2014/main" id="{5FB08C9F-4F32-409C-8ACB-25118FB61B46}"/>
              </a:ext>
            </a:extLst>
          </p:cNvPr>
          <p:cNvSpPr>
            <a:spLocks noGrp="1"/>
          </p:cNvSpPr>
          <p:nvPr>
            <p:ph type="body" idx="1"/>
          </p:nvPr>
        </p:nvSpPr>
        <p:spPr/>
        <p:txBody>
          <a:bodyPr/>
          <a:lstStyle/>
          <a:p>
            <a:r>
              <a:rPr lang="en-IE" dirty="0"/>
              <a:t>Lesson 4</a:t>
            </a:r>
          </a:p>
        </p:txBody>
      </p:sp>
      <p:sp>
        <p:nvSpPr>
          <p:cNvPr id="5" name="Footer Placeholder 4">
            <a:extLst>
              <a:ext uri="{FF2B5EF4-FFF2-40B4-BE49-F238E27FC236}">
                <a16:creationId xmlns:a16="http://schemas.microsoft.com/office/drawing/2014/main" id="{400E2C0D-F6F8-41B2-A4EC-3788B42A2247}"/>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1917779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92480" cy="1143000"/>
          </a:xfrm>
        </p:spPr>
        <p:txBody>
          <a:bodyPr/>
          <a:lstStyle/>
          <a:p>
            <a:r>
              <a:rPr lang="en-IE" dirty="0"/>
              <a:t> 4 – Shaping Data Sets</a:t>
            </a:r>
          </a:p>
        </p:txBody>
      </p:sp>
      <p:sp>
        <p:nvSpPr>
          <p:cNvPr id="3" name="Content Placeholder 2"/>
          <p:cNvSpPr>
            <a:spLocks noGrp="1"/>
          </p:cNvSpPr>
          <p:nvPr>
            <p:ph idx="1"/>
          </p:nvPr>
        </p:nvSpPr>
        <p:spPr>
          <a:xfrm>
            <a:off x="900000" y="1152000"/>
            <a:ext cx="7776864" cy="4565104"/>
          </a:xfrm>
        </p:spPr>
        <p:txBody>
          <a:bodyPr>
            <a:normAutofit/>
          </a:bodyPr>
          <a:lstStyle/>
          <a:p>
            <a:pPr marL="0" indent="0">
              <a:buNone/>
            </a:pPr>
            <a:r>
              <a:rPr lang="en-US" sz="3200" b="1" dirty="0">
                <a:solidFill>
                  <a:srgbClr val="009FE9"/>
                </a:solidFill>
              </a:rPr>
              <a:t>Learning Objectives</a:t>
            </a:r>
          </a:p>
          <a:p>
            <a:pPr marL="0" indent="0">
              <a:buNone/>
            </a:pPr>
            <a:endParaRPr lang="en-US" sz="2400" dirty="0"/>
          </a:p>
          <a:p>
            <a:pPr marL="0" indent="0">
              <a:buNone/>
            </a:pPr>
            <a:r>
              <a:rPr lang="en-US" sz="2400" dirty="0"/>
              <a:t>After completing this lesson, you should be able to:</a:t>
            </a:r>
            <a:br>
              <a:rPr lang="en-US" sz="2400" dirty="0"/>
            </a:br>
            <a:endParaRPr lang="en-US" sz="2400" dirty="0"/>
          </a:p>
          <a:p>
            <a:pPr marL="457200" lvl="0" indent="-457200">
              <a:buFont typeface="+mj-lt"/>
              <a:buAutoNum type="arabicPeriod"/>
            </a:pPr>
            <a:r>
              <a:rPr lang="en-GB" sz="2400" dirty="0"/>
              <a:t>Remove duplicate data</a:t>
            </a:r>
          </a:p>
          <a:p>
            <a:pPr marL="457200" lvl="0" indent="-457200">
              <a:buFont typeface="+mj-lt"/>
              <a:buAutoNum type="arabicPeriod"/>
            </a:pPr>
            <a:r>
              <a:rPr lang="en-GB" sz="2400" dirty="0"/>
              <a:t>Validate that given values belong to a reference data set using the VLOOKUP function</a:t>
            </a:r>
          </a:p>
          <a:p>
            <a:pPr marL="457200" lvl="0" indent="-457200">
              <a:buFont typeface="+mj-lt"/>
              <a:buAutoNum type="arabicPeriod"/>
            </a:pPr>
            <a:r>
              <a:rPr lang="en-GB" sz="2400" dirty="0"/>
              <a:t>Validate that given values belong to a specific range using one or more IF functions</a:t>
            </a:r>
          </a:p>
          <a:p>
            <a:pPr marL="457200" lvl="0" indent="-457200">
              <a:buFont typeface="+mj-lt"/>
              <a:buAutoNum type="arabicPeriod"/>
            </a:pPr>
            <a:r>
              <a:rPr lang="en-GB" sz="2400" dirty="0"/>
              <a:t>Extract values from a string using text functions</a:t>
            </a:r>
          </a:p>
          <a:p>
            <a:pPr lvl="0">
              <a:buFont typeface="Wingdings" panose="05000000000000000000" pitchFamily="2" charset="2"/>
              <a:buChar char="ü"/>
            </a:pPr>
            <a:endParaRPr lang="en-GB" sz="2400" dirty="0"/>
          </a:p>
          <a:p>
            <a:pPr lvl="0"/>
            <a:endParaRPr lang="en-US" sz="2000" dirty="0"/>
          </a:p>
        </p:txBody>
      </p:sp>
      <p:pic>
        <p:nvPicPr>
          <p:cNvPr id="6" name="Graphic 5" descr="Bullseye">
            <a:extLst>
              <a:ext uri="{FF2B5EF4-FFF2-40B4-BE49-F238E27FC236}">
                <a16:creationId xmlns:a16="http://schemas.microsoft.com/office/drawing/2014/main" id="{2CDDC901-0A95-401E-AF9A-D11D9D9EB8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0000" y="1188000"/>
            <a:ext cx="792088" cy="792088"/>
          </a:xfrm>
          <a:prstGeom prst="rect">
            <a:avLst/>
          </a:prstGeom>
        </p:spPr>
      </p:pic>
      <p:sp>
        <p:nvSpPr>
          <p:cNvPr id="5" name="Footer Placeholder 4">
            <a:extLst>
              <a:ext uri="{FF2B5EF4-FFF2-40B4-BE49-F238E27FC236}">
                <a16:creationId xmlns:a16="http://schemas.microsoft.com/office/drawing/2014/main" id="{4F5D7D4C-DAA2-4EAF-BDA3-A78A5EEF1846}"/>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204603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BF5CB19C-31F3-4678-90F1-B297B0A98FFE}"/>
              </a:ext>
            </a:extLst>
          </p:cNvPr>
          <p:cNvGraphicFramePr/>
          <p:nvPr>
            <p:extLst>
              <p:ext uri="{D42A27DB-BD31-4B8C-83A1-F6EECF244321}">
                <p14:modId xmlns:p14="http://schemas.microsoft.com/office/powerpoint/2010/main" val="3549627292"/>
              </p:ext>
            </p:extLst>
          </p:nvPr>
        </p:nvGraphicFramePr>
        <p:xfrm>
          <a:off x="1365199" y="2587160"/>
          <a:ext cx="6427285" cy="40260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B1CA7B05-1F36-4ADD-9F60-88B6A6820012}"/>
              </a:ext>
            </a:extLst>
          </p:cNvPr>
          <p:cNvSpPr/>
          <p:nvPr/>
        </p:nvSpPr>
        <p:spPr>
          <a:xfrm>
            <a:off x="4715492" y="5855556"/>
            <a:ext cx="1473815" cy="686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50000"/>
                </a:schemeClr>
              </a:solidFill>
            </a:endParaRPr>
          </a:p>
        </p:txBody>
      </p:sp>
      <p:pic>
        <p:nvPicPr>
          <p:cNvPr id="9" name="Picture 8">
            <a:extLst>
              <a:ext uri="{FF2B5EF4-FFF2-40B4-BE49-F238E27FC236}">
                <a16:creationId xmlns:a16="http://schemas.microsoft.com/office/drawing/2014/main" id="{BFDB3216-4242-48C3-9991-4519EAC85438}"/>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1520" y="1260000"/>
            <a:ext cx="590400" cy="590400"/>
          </a:xfrm>
          <a:prstGeom prst="rect">
            <a:avLst/>
          </a:prstGeom>
          <a:noFill/>
          <a:ln>
            <a:noFill/>
          </a:ln>
        </p:spPr>
      </p:pic>
      <p:sp>
        <p:nvSpPr>
          <p:cNvPr id="4" name="Rectangle 3">
            <a:extLst>
              <a:ext uri="{FF2B5EF4-FFF2-40B4-BE49-F238E27FC236}">
                <a16:creationId xmlns:a16="http://schemas.microsoft.com/office/drawing/2014/main" id="{EC4651F2-0E08-4B45-B29B-D0F248F55B3A}"/>
              </a:ext>
            </a:extLst>
          </p:cNvPr>
          <p:cNvSpPr/>
          <p:nvPr/>
        </p:nvSpPr>
        <p:spPr>
          <a:xfrm>
            <a:off x="864000" y="1188000"/>
            <a:ext cx="8280000" cy="1323439"/>
          </a:xfrm>
          <a:prstGeom prst="rect">
            <a:avLst/>
          </a:prstGeom>
        </p:spPr>
        <p:txBody>
          <a:bodyPr wrap="square">
            <a:spAutoFit/>
          </a:bodyPr>
          <a:lstStyle/>
          <a:p>
            <a:r>
              <a:rPr lang="en-SG" sz="2000" b="1" dirty="0">
                <a:solidFill>
                  <a:srgbClr val="009FE9"/>
                </a:solidFill>
              </a:rPr>
              <a:t>Concepts: Shaping Data Sets</a:t>
            </a:r>
          </a:p>
          <a:p>
            <a:endParaRPr lang="en-SG" sz="2000" b="1" dirty="0"/>
          </a:p>
          <a:p>
            <a:r>
              <a:rPr lang="en-SG" sz="2000" dirty="0"/>
              <a:t>Before analysis you may need to </a:t>
            </a:r>
            <a:r>
              <a:rPr lang="en-SG" sz="2000" b="1" dirty="0"/>
              <a:t>Shape and Prepare </a:t>
            </a:r>
            <a:r>
              <a:rPr lang="en-SG" sz="2000" dirty="0"/>
              <a:t>the data set in the </a:t>
            </a:r>
            <a:r>
              <a:rPr lang="en-SG" sz="2000" b="1" dirty="0"/>
              <a:t>Data Preparation </a:t>
            </a:r>
            <a:r>
              <a:rPr lang="en-SG" sz="2000" dirty="0"/>
              <a:t>phase.</a:t>
            </a:r>
          </a:p>
        </p:txBody>
      </p:sp>
      <p:sp>
        <p:nvSpPr>
          <p:cNvPr id="5" name="Footer Placeholder 4">
            <a:extLst>
              <a:ext uri="{FF2B5EF4-FFF2-40B4-BE49-F238E27FC236}">
                <a16:creationId xmlns:a16="http://schemas.microsoft.com/office/drawing/2014/main" id="{6876A136-C443-4002-BF1E-ECC100E44799}"/>
              </a:ext>
            </a:extLst>
          </p:cNvPr>
          <p:cNvSpPr>
            <a:spLocks noGrp="1"/>
          </p:cNvSpPr>
          <p:nvPr>
            <p:ph type="ftr" sz="quarter" idx="11"/>
          </p:nvPr>
        </p:nvSpPr>
        <p:spPr/>
        <p:txBody>
          <a:bodyPr/>
          <a:lstStyle/>
          <a:p>
            <a:r>
              <a:rPr lang="en-IE"/>
              <a:t>Data Analytics - Foundation 1.0</a:t>
            </a:r>
          </a:p>
          <a:p>
            <a:endParaRPr lang="en-IE" dirty="0"/>
          </a:p>
        </p:txBody>
      </p:sp>
      <p:sp>
        <p:nvSpPr>
          <p:cNvPr id="10" name="Rectangle 9" descr="Mop and bucket">
            <a:extLst>
              <a:ext uri="{FF2B5EF4-FFF2-40B4-BE49-F238E27FC236}">
                <a16:creationId xmlns:a16="http://schemas.microsoft.com/office/drawing/2014/main" id="{3B1996F2-22E5-4003-8610-FAEB866E158A}"/>
              </a:ext>
            </a:extLst>
          </p:cNvPr>
          <p:cNvSpPr/>
          <p:nvPr/>
        </p:nvSpPr>
        <p:spPr>
          <a:xfrm>
            <a:off x="7630085" y="170181"/>
            <a:ext cx="1299829" cy="1490037"/>
          </a:xfrm>
          <a:prstGeom prst="rect">
            <a:avLst/>
          </a:prstGeom>
          <a: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endParaRPr lang="en-IE" dirty="0"/>
          </a:p>
        </p:txBody>
      </p:sp>
      <p:sp>
        <p:nvSpPr>
          <p:cNvPr id="11" name="Rectangle 10">
            <a:extLst>
              <a:ext uri="{FF2B5EF4-FFF2-40B4-BE49-F238E27FC236}">
                <a16:creationId xmlns:a16="http://schemas.microsoft.com/office/drawing/2014/main" id="{D59628BB-FD38-4DBD-9DF0-AA64B9F12E4E}"/>
              </a:ext>
            </a:extLst>
          </p:cNvPr>
          <p:cNvSpPr/>
          <p:nvPr/>
        </p:nvSpPr>
        <p:spPr>
          <a:xfrm>
            <a:off x="841920" y="5862646"/>
            <a:ext cx="1602653" cy="708912"/>
          </a:xfrm>
          <a:prstGeom prst="rect">
            <a:avLst/>
          </a:prstGeom>
        </p:spPr>
        <p:txBody>
          <a:bodyPr wrap="square">
            <a:spAutoFit/>
          </a:bodyPr>
          <a:lstStyle/>
          <a:p>
            <a:pPr>
              <a:lnSpc>
                <a:spcPct val="115000"/>
              </a:lnSpc>
              <a:spcAft>
                <a:spcPts val="0"/>
              </a:spcAft>
            </a:pPr>
            <a:r>
              <a:rPr lang="en-SG" i="1" dirty="0">
                <a:latin typeface="Arial" panose="020B0604020202020204" pitchFamily="34" charset="0"/>
                <a:ea typeface="Calibri" panose="020F0502020204030204" pitchFamily="34" charset="0"/>
                <a:cs typeface="Times New Roman" panose="02020603050405020304" pitchFamily="18" charset="0"/>
              </a:rPr>
              <a:t>Data Analysis Phases</a:t>
            </a:r>
            <a:endParaRPr lang="en-IE"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itle 1">
            <a:extLst>
              <a:ext uri="{FF2B5EF4-FFF2-40B4-BE49-F238E27FC236}">
                <a16:creationId xmlns:a16="http://schemas.microsoft.com/office/drawing/2014/main" id="{5298FE3E-718E-43FB-B3AF-1767382F246F}"/>
              </a:ext>
            </a:extLst>
          </p:cNvPr>
          <p:cNvSpPr>
            <a:spLocks noGrp="1"/>
          </p:cNvSpPr>
          <p:nvPr>
            <p:ph type="title"/>
          </p:nvPr>
        </p:nvSpPr>
        <p:spPr>
          <a:xfrm>
            <a:off x="201109" y="52617"/>
            <a:ext cx="8229600" cy="1143000"/>
          </a:xfrm>
        </p:spPr>
        <p:txBody>
          <a:bodyPr/>
          <a:lstStyle/>
          <a:p>
            <a:r>
              <a:rPr lang="en-IE" dirty="0"/>
              <a:t>4 – Shaping Data Sets	</a:t>
            </a:r>
            <a:endParaRPr lang="en-US" dirty="0"/>
          </a:p>
        </p:txBody>
      </p:sp>
    </p:spTree>
    <p:extLst>
      <p:ext uri="{BB962C8B-B14F-4D97-AF65-F5344CB8AC3E}">
        <p14:creationId xmlns:p14="http://schemas.microsoft.com/office/powerpoint/2010/main" val="1481148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396536" cy="1143000"/>
          </a:xfrm>
        </p:spPr>
        <p:txBody>
          <a:bodyPr/>
          <a:lstStyle/>
          <a:p>
            <a:r>
              <a:rPr lang="en-IE" dirty="0"/>
              <a:t> 2 - Data Set Preparation</a:t>
            </a:r>
          </a:p>
        </p:txBody>
      </p:sp>
      <p:sp>
        <p:nvSpPr>
          <p:cNvPr id="3" name="Content Placeholder 2"/>
          <p:cNvSpPr>
            <a:spLocks noGrp="1"/>
          </p:cNvSpPr>
          <p:nvPr>
            <p:ph idx="1"/>
          </p:nvPr>
        </p:nvSpPr>
        <p:spPr>
          <a:xfrm>
            <a:off x="827584" y="1124744"/>
            <a:ext cx="7776864" cy="5256584"/>
          </a:xfrm>
        </p:spPr>
        <p:txBody>
          <a:bodyPr>
            <a:normAutofit/>
          </a:bodyPr>
          <a:lstStyle/>
          <a:p>
            <a:pPr marL="0" indent="0">
              <a:buNone/>
            </a:pPr>
            <a:r>
              <a:rPr lang="en-US" sz="3200" b="1" dirty="0">
                <a:solidFill>
                  <a:srgbClr val="009FE9"/>
                </a:solidFill>
              </a:rPr>
              <a:t>Agenda</a:t>
            </a:r>
          </a:p>
          <a:p>
            <a:pPr marL="0" indent="0">
              <a:buNone/>
            </a:pPr>
            <a:endParaRPr lang="en-US" sz="2600" dirty="0"/>
          </a:p>
          <a:p>
            <a:pPr marL="0" indent="0">
              <a:buNone/>
            </a:pPr>
            <a:r>
              <a:rPr lang="en-IE" sz="2400" dirty="0"/>
              <a:t>Lesson 3 – Importing Data Sets</a:t>
            </a:r>
          </a:p>
          <a:p>
            <a:pPr marL="0" indent="0">
              <a:buNone/>
            </a:pPr>
            <a:r>
              <a:rPr lang="en-IE" sz="2400" dirty="0"/>
              <a:t>Lesson 4 – Shaping Data Sets</a:t>
            </a:r>
          </a:p>
          <a:p>
            <a:pPr marL="0" indent="0">
              <a:buNone/>
            </a:pPr>
            <a:r>
              <a:rPr lang="en-IE" sz="2400" dirty="0"/>
              <a:t>Lesson 5 – Filtering Data Sets</a:t>
            </a:r>
          </a:p>
          <a:p>
            <a:pPr lvl="0">
              <a:buFont typeface="Wingdings" panose="05000000000000000000" pitchFamily="2" charset="2"/>
              <a:buChar char="ü"/>
            </a:pPr>
            <a:endParaRPr lang="en-GB" sz="2200" dirty="0"/>
          </a:p>
          <a:p>
            <a:pPr lvl="0"/>
            <a:endParaRPr lang="en-US" sz="2000" dirty="0"/>
          </a:p>
        </p:txBody>
      </p:sp>
      <p:pic>
        <p:nvPicPr>
          <p:cNvPr id="7" name="Graphic 6" descr="Signpost">
            <a:extLst>
              <a:ext uri="{FF2B5EF4-FFF2-40B4-BE49-F238E27FC236}">
                <a16:creationId xmlns:a16="http://schemas.microsoft.com/office/drawing/2014/main" id="{7A5CC175-5C07-4C47-9156-6176B62560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134" y="959242"/>
            <a:ext cx="914400" cy="914400"/>
          </a:xfrm>
          <a:prstGeom prst="rect">
            <a:avLst/>
          </a:prstGeom>
        </p:spPr>
      </p:pic>
      <p:sp>
        <p:nvSpPr>
          <p:cNvPr id="5" name="Footer Placeholder 4">
            <a:extLst>
              <a:ext uri="{FF2B5EF4-FFF2-40B4-BE49-F238E27FC236}">
                <a16:creationId xmlns:a16="http://schemas.microsoft.com/office/drawing/2014/main" id="{F6146B87-3921-4430-908F-C64CA0A67232}"/>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1458325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4" name="Content Placeholder 3">
            <a:extLst>
              <a:ext uri="{FF2B5EF4-FFF2-40B4-BE49-F238E27FC236}">
                <a16:creationId xmlns:a16="http://schemas.microsoft.com/office/drawing/2014/main" id="{2F815014-6A8B-40C2-BB28-3F4CDA7F63DE}"/>
              </a:ext>
            </a:extLst>
          </p:cNvPr>
          <p:cNvSpPr>
            <a:spLocks noGrp="1"/>
          </p:cNvSpPr>
          <p:nvPr>
            <p:ph idx="1"/>
          </p:nvPr>
        </p:nvSpPr>
        <p:spPr>
          <a:xfrm>
            <a:off x="864000" y="1188000"/>
            <a:ext cx="7272808" cy="5351214"/>
          </a:xfrm>
        </p:spPr>
        <p:txBody>
          <a:bodyPr>
            <a:noAutofit/>
          </a:bodyPr>
          <a:lstStyle/>
          <a:p>
            <a:pPr marL="0" indent="0">
              <a:buNone/>
            </a:pPr>
            <a:r>
              <a:rPr lang="en-SG" sz="2000" b="1" dirty="0">
                <a:solidFill>
                  <a:srgbClr val="009FE9"/>
                </a:solidFill>
              </a:rPr>
              <a:t>Concepts: Shaping Data Sets</a:t>
            </a:r>
          </a:p>
          <a:p>
            <a:pPr marL="0" indent="0">
              <a:buNone/>
            </a:pPr>
            <a:endParaRPr lang="en-SG" sz="2000" b="1" dirty="0"/>
          </a:p>
          <a:p>
            <a:pPr marL="0" indent="0">
              <a:buNone/>
            </a:pPr>
            <a:r>
              <a:rPr lang="en-SG" sz="2000" b="1" dirty="0"/>
              <a:t>Shaping and Preparing </a:t>
            </a:r>
            <a:r>
              <a:rPr lang="en-SG" sz="2000" dirty="0"/>
              <a:t>a data set may include: </a:t>
            </a:r>
          </a:p>
          <a:p>
            <a:r>
              <a:rPr lang="en-SG" sz="2000" b="1" dirty="0"/>
              <a:t>Identifying and removing duplicate data</a:t>
            </a:r>
            <a:endParaRPr lang="en-GB" sz="2000" b="1" dirty="0"/>
          </a:p>
          <a:p>
            <a:r>
              <a:rPr lang="en-SG" sz="2000" b="1" dirty="0"/>
              <a:t>Reconciling data by comparing or matching values</a:t>
            </a:r>
          </a:p>
          <a:p>
            <a:r>
              <a:rPr lang="en-SG" sz="2000" b="1" dirty="0"/>
              <a:t>Finding and replacing text </a:t>
            </a:r>
          </a:p>
          <a:p>
            <a:r>
              <a:rPr lang="en-SG" sz="2000" dirty="0"/>
              <a:t>Fixing spelling mistakes</a:t>
            </a:r>
            <a:endParaRPr lang="en-GB" sz="2000" dirty="0"/>
          </a:p>
          <a:p>
            <a:r>
              <a:rPr lang="en-SG" sz="2000" dirty="0"/>
              <a:t>Fixing incorrect formatting</a:t>
            </a:r>
            <a:endParaRPr lang="en-GB" sz="2000" dirty="0"/>
          </a:p>
          <a:p>
            <a:r>
              <a:rPr lang="en-SG" sz="2000" dirty="0"/>
              <a:t>Changing the case of text</a:t>
            </a:r>
            <a:endParaRPr lang="en-GB" sz="2000" dirty="0"/>
          </a:p>
          <a:p>
            <a:r>
              <a:rPr lang="en-SG" sz="2000" dirty="0"/>
              <a:t>Removing extra spaces from text </a:t>
            </a:r>
            <a:endParaRPr lang="en-GB" sz="2000" dirty="0"/>
          </a:p>
          <a:p>
            <a:r>
              <a:rPr lang="en-SG" sz="2000" dirty="0"/>
              <a:t>Fixing number or date and time formats</a:t>
            </a:r>
            <a:endParaRPr lang="en-GB" sz="2000" dirty="0"/>
          </a:p>
          <a:p>
            <a:r>
              <a:rPr lang="en-SG" sz="2000" dirty="0"/>
              <a:t>Merging and splitting columns</a:t>
            </a:r>
            <a:endParaRPr lang="en-GB" sz="2000" dirty="0"/>
          </a:p>
          <a:p>
            <a:r>
              <a:rPr lang="en-SG" sz="2000" dirty="0"/>
              <a:t>Transforming and rearranging columns and rows</a:t>
            </a:r>
            <a:endParaRPr lang="en-GB" sz="2000" dirty="0"/>
          </a:p>
          <a:p>
            <a:endParaRPr lang="en-IE" sz="2000" b="1" dirty="0"/>
          </a:p>
        </p:txBody>
      </p:sp>
      <p:sp>
        <p:nvSpPr>
          <p:cNvPr id="8" name="TextBox 7">
            <a:extLst>
              <a:ext uri="{FF2B5EF4-FFF2-40B4-BE49-F238E27FC236}">
                <a16:creationId xmlns:a16="http://schemas.microsoft.com/office/drawing/2014/main" id="{BD254F5D-A813-4B0A-B2BD-0C4DC762B068}"/>
              </a:ext>
            </a:extLst>
          </p:cNvPr>
          <p:cNvSpPr txBox="1"/>
          <p:nvPr/>
        </p:nvSpPr>
        <p:spPr>
          <a:xfrm>
            <a:off x="1113631" y="6104756"/>
            <a:ext cx="7295712" cy="707886"/>
          </a:xfrm>
          <a:prstGeom prst="rect">
            <a:avLst/>
          </a:prstGeom>
          <a:noFill/>
        </p:spPr>
        <p:txBody>
          <a:bodyPr wrap="square" rtlCol="0">
            <a:spAutoFit/>
          </a:bodyPr>
          <a:lstStyle/>
          <a:p>
            <a:r>
              <a:rPr lang="en-SG" sz="2000" i="1" dirty="0"/>
              <a:t>Always save a backup copy of the original data set. </a:t>
            </a:r>
          </a:p>
          <a:p>
            <a:endParaRPr lang="en-IE" sz="2000" i="1" dirty="0"/>
          </a:p>
        </p:txBody>
      </p:sp>
      <p:pic>
        <p:nvPicPr>
          <p:cNvPr id="9" name="Picture 8">
            <a:extLst>
              <a:ext uri="{FF2B5EF4-FFF2-40B4-BE49-F238E27FC236}">
                <a16:creationId xmlns:a16="http://schemas.microsoft.com/office/drawing/2014/main" id="{002D8A10-641A-4D44-A595-0F4FFABA121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000" y="1260000"/>
            <a:ext cx="590400" cy="590400"/>
          </a:xfrm>
          <a:prstGeom prst="rect">
            <a:avLst/>
          </a:prstGeom>
          <a:noFill/>
          <a:ln>
            <a:noFill/>
          </a:ln>
        </p:spPr>
      </p:pic>
      <p:sp>
        <p:nvSpPr>
          <p:cNvPr id="6" name="Footer Placeholder 5">
            <a:extLst>
              <a:ext uri="{FF2B5EF4-FFF2-40B4-BE49-F238E27FC236}">
                <a16:creationId xmlns:a16="http://schemas.microsoft.com/office/drawing/2014/main" id="{2674655A-5F5D-4269-A390-AAD20869614F}"/>
              </a:ext>
            </a:extLst>
          </p:cNvPr>
          <p:cNvSpPr>
            <a:spLocks noGrp="1"/>
          </p:cNvSpPr>
          <p:nvPr>
            <p:ph type="ftr" sz="quarter" idx="11"/>
          </p:nvPr>
        </p:nvSpPr>
        <p:spPr/>
        <p:txBody>
          <a:bodyPr/>
          <a:lstStyle/>
          <a:p>
            <a:r>
              <a:rPr lang="en-IE"/>
              <a:t>Data Analytics - Foundation 1.0</a:t>
            </a:r>
          </a:p>
          <a:p>
            <a:endParaRPr lang="en-IE" dirty="0"/>
          </a:p>
        </p:txBody>
      </p:sp>
      <p:sp>
        <p:nvSpPr>
          <p:cNvPr id="11" name="Rectangle 10" descr="Mop and bucket">
            <a:extLst>
              <a:ext uri="{FF2B5EF4-FFF2-40B4-BE49-F238E27FC236}">
                <a16:creationId xmlns:a16="http://schemas.microsoft.com/office/drawing/2014/main" id="{41CCABD8-C313-4356-9ED8-121C1BAC857F}"/>
              </a:ext>
            </a:extLst>
          </p:cNvPr>
          <p:cNvSpPr/>
          <p:nvPr/>
        </p:nvSpPr>
        <p:spPr>
          <a:xfrm>
            <a:off x="7630085" y="170181"/>
            <a:ext cx="1299829" cy="1490037"/>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endParaRPr lang="en-IE" dirty="0"/>
          </a:p>
        </p:txBody>
      </p:sp>
      <p:grpSp>
        <p:nvGrpSpPr>
          <p:cNvPr id="19" name="Group 18">
            <a:extLst>
              <a:ext uri="{FF2B5EF4-FFF2-40B4-BE49-F238E27FC236}">
                <a16:creationId xmlns:a16="http://schemas.microsoft.com/office/drawing/2014/main" id="{13C87685-7BEF-4473-BB68-ABE4E1943872}"/>
              </a:ext>
            </a:extLst>
          </p:cNvPr>
          <p:cNvGrpSpPr/>
          <p:nvPr/>
        </p:nvGrpSpPr>
        <p:grpSpPr>
          <a:xfrm>
            <a:off x="107504" y="5805264"/>
            <a:ext cx="936000" cy="936000"/>
            <a:chOff x="215616" y="5877272"/>
            <a:chExt cx="936000" cy="936000"/>
          </a:xfrm>
        </p:grpSpPr>
        <p:pic>
          <p:nvPicPr>
            <p:cNvPr id="15" name="Graphic 14" descr="Laptop">
              <a:extLst>
                <a:ext uri="{FF2B5EF4-FFF2-40B4-BE49-F238E27FC236}">
                  <a16:creationId xmlns:a16="http://schemas.microsoft.com/office/drawing/2014/main" id="{FEC1621F-CD04-46D8-9741-F8B5283300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5616" y="5877272"/>
              <a:ext cx="936000" cy="936000"/>
            </a:xfrm>
            <a:prstGeom prst="rect">
              <a:avLst/>
            </a:prstGeom>
          </p:spPr>
        </p:pic>
        <p:pic>
          <p:nvPicPr>
            <p:cNvPr id="3" name="Graphic 2" descr="Information">
              <a:extLst>
                <a:ext uri="{FF2B5EF4-FFF2-40B4-BE49-F238E27FC236}">
                  <a16:creationId xmlns:a16="http://schemas.microsoft.com/office/drawing/2014/main" id="{C5E65E8F-7077-4E58-BEBA-3DD96838A71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13088" y="6106588"/>
              <a:ext cx="360000" cy="360000"/>
            </a:xfrm>
            <a:prstGeom prst="rect">
              <a:avLst/>
            </a:prstGeom>
          </p:spPr>
        </p:pic>
      </p:grpSp>
    </p:spTree>
    <p:extLst>
      <p:ext uri="{BB962C8B-B14F-4D97-AF65-F5344CB8AC3E}">
        <p14:creationId xmlns:p14="http://schemas.microsoft.com/office/powerpoint/2010/main" val="4207288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4" name="Content Placeholder 3">
            <a:extLst>
              <a:ext uri="{FF2B5EF4-FFF2-40B4-BE49-F238E27FC236}">
                <a16:creationId xmlns:a16="http://schemas.microsoft.com/office/drawing/2014/main" id="{2F815014-6A8B-40C2-BB28-3F4CDA7F63DE}"/>
              </a:ext>
            </a:extLst>
          </p:cNvPr>
          <p:cNvSpPr>
            <a:spLocks noGrp="1"/>
          </p:cNvSpPr>
          <p:nvPr>
            <p:ph idx="1"/>
          </p:nvPr>
        </p:nvSpPr>
        <p:spPr>
          <a:xfrm>
            <a:off x="864000" y="1188000"/>
            <a:ext cx="7536094" cy="5494094"/>
          </a:xfrm>
        </p:spPr>
        <p:txBody>
          <a:bodyPr>
            <a:normAutofit/>
          </a:bodyPr>
          <a:lstStyle/>
          <a:p>
            <a:pPr marL="0" indent="0">
              <a:buNone/>
            </a:pPr>
            <a:r>
              <a:rPr lang="en-IE" sz="2000" b="1" dirty="0">
                <a:solidFill>
                  <a:srgbClr val="009FE9"/>
                </a:solidFill>
                <a:latin typeface="+mj-lt"/>
                <a:ea typeface="+mj-ea"/>
                <a:cs typeface="+mj-cs"/>
              </a:rPr>
              <a:t>Task: Remove Duplicate Data.</a:t>
            </a:r>
          </a:p>
          <a:p>
            <a:pPr marL="0" lvl="0" indent="0">
              <a:buNone/>
            </a:pPr>
            <a:endParaRPr lang="en-IE" sz="2000" b="1" dirty="0"/>
          </a:p>
          <a:p>
            <a:pPr marL="0" lvl="0" indent="0">
              <a:buNone/>
            </a:pPr>
            <a:r>
              <a:rPr lang="en-IE" sz="2000" b="1" dirty="0"/>
              <a:t>Example</a:t>
            </a:r>
            <a:r>
              <a:rPr lang="en-IE" sz="2000" dirty="0"/>
              <a:t>: Remove duplicate </a:t>
            </a:r>
            <a:r>
              <a:rPr lang="en-IE" sz="2000" b="1" dirty="0"/>
              <a:t>salesperson</a:t>
            </a:r>
            <a:r>
              <a:rPr lang="en-IE" sz="2000" dirty="0"/>
              <a:t> entries from a data set using Excel’s </a:t>
            </a:r>
            <a:r>
              <a:rPr lang="en-IE" sz="2000" b="1" dirty="0"/>
              <a:t>Remove Duplicate</a:t>
            </a:r>
            <a:r>
              <a:rPr lang="en-IE" sz="2000" dirty="0"/>
              <a:t> tool.</a:t>
            </a:r>
          </a:p>
          <a:p>
            <a:pPr marL="0" lvl="0" indent="0">
              <a:buNone/>
            </a:pPr>
            <a:endParaRPr lang="en-IE" sz="2000" dirty="0"/>
          </a:p>
          <a:p>
            <a:pPr marL="0" lvl="0" indent="0">
              <a:buNone/>
            </a:pPr>
            <a:r>
              <a:rPr lang="en-IE" sz="2000" b="1" dirty="0"/>
              <a:t>Steps:</a:t>
            </a:r>
          </a:p>
          <a:p>
            <a:pPr lvl="0">
              <a:buFont typeface="+mj-lt"/>
              <a:buAutoNum type="arabicPeriod"/>
            </a:pPr>
            <a:r>
              <a:rPr lang="en-IE" sz="2000" dirty="0"/>
              <a:t> </a:t>
            </a:r>
            <a:r>
              <a:rPr lang="en-SG" sz="2000" dirty="0"/>
              <a:t>Open the </a:t>
            </a:r>
            <a:r>
              <a:rPr lang="en-SG" sz="2000" b="1" dirty="0"/>
              <a:t>Duplicate Records.xlsx</a:t>
            </a:r>
            <a:r>
              <a:rPr lang="en-SG" sz="2000" dirty="0"/>
              <a:t> workbook.</a:t>
            </a:r>
            <a:endParaRPr lang="en-GB" sz="2000" dirty="0"/>
          </a:p>
          <a:p>
            <a:pPr lvl="0">
              <a:buFont typeface="+mj-lt"/>
              <a:buAutoNum type="arabicPeriod"/>
            </a:pPr>
            <a:r>
              <a:rPr lang="en-SG" sz="2000" dirty="0"/>
              <a:t>Copy the range </a:t>
            </a:r>
            <a:r>
              <a:rPr lang="en-SG" sz="2000" b="1" dirty="0"/>
              <a:t>A4:E11 </a:t>
            </a:r>
            <a:r>
              <a:rPr lang="en-SG" sz="2000" dirty="0"/>
              <a:t>and paste the copied range starting from cell </a:t>
            </a:r>
            <a:r>
              <a:rPr lang="en-SG" sz="2000" b="1" dirty="0"/>
              <a:t>G4</a:t>
            </a:r>
            <a:r>
              <a:rPr lang="en-SG" sz="2000" dirty="0"/>
              <a:t> onwards. </a:t>
            </a:r>
            <a:endParaRPr lang="en-GB" sz="2000" dirty="0"/>
          </a:p>
          <a:p>
            <a:pPr lvl="0">
              <a:buFont typeface="+mj-lt"/>
              <a:buAutoNum type="arabicPeriod"/>
            </a:pPr>
            <a:r>
              <a:rPr lang="en-SG" sz="2000" dirty="0"/>
              <a:t>Select any cell within the data set that starts from cell G4.</a:t>
            </a:r>
            <a:endParaRPr lang="en-GB" sz="2000" dirty="0"/>
          </a:p>
          <a:p>
            <a:pPr lvl="0">
              <a:buFont typeface="+mj-lt"/>
              <a:buAutoNum type="arabicPeriod"/>
            </a:pPr>
            <a:r>
              <a:rPr lang="en-SG" sz="2000" dirty="0"/>
              <a:t>On the </a:t>
            </a:r>
            <a:r>
              <a:rPr lang="en-SG" sz="2000" b="1" dirty="0"/>
              <a:t>Data</a:t>
            </a:r>
            <a:r>
              <a:rPr lang="en-SG" sz="2000" dirty="0"/>
              <a:t> tab, in the </a:t>
            </a:r>
            <a:r>
              <a:rPr lang="en-SG" sz="2000" b="1" dirty="0"/>
              <a:t>Data Tools</a:t>
            </a:r>
            <a:r>
              <a:rPr lang="en-SG" sz="2000" dirty="0"/>
              <a:t> group, click </a:t>
            </a:r>
            <a:r>
              <a:rPr lang="en-SG" sz="2000" b="1" dirty="0"/>
              <a:t>Remove Duplicates</a:t>
            </a:r>
            <a:r>
              <a:rPr lang="en-SG" sz="2000" dirty="0"/>
              <a:t>.</a:t>
            </a:r>
          </a:p>
          <a:p>
            <a:pPr>
              <a:buFont typeface="+mj-lt"/>
              <a:buAutoNum type="arabicPeriod"/>
            </a:pPr>
            <a:r>
              <a:rPr lang="en-SG" sz="2000" dirty="0"/>
              <a:t>Click </a:t>
            </a:r>
            <a:r>
              <a:rPr lang="en-SG" sz="2000" b="1" dirty="0"/>
              <a:t>OK</a:t>
            </a:r>
            <a:r>
              <a:rPr lang="en-SG" sz="2000" dirty="0"/>
              <a:t>.</a:t>
            </a:r>
            <a:endParaRPr lang="en-GB" sz="2000" dirty="0"/>
          </a:p>
          <a:p>
            <a:pPr>
              <a:buFont typeface="+mj-lt"/>
              <a:buAutoNum type="arabicPeriod"/>
            </a:pPr>
            <a:r>
              <a:rPr lang="en-SG" sz="2000" dirty="0"/>
              <a:t>Click </a:t>
            </a:r>
            <a:r>
              <a:rPr lang="en-SG" sz="2000" b="1" dirty="0"/>
              <a:t>OK</a:t>
            </a:r>
            <a:r>
              <a:rPr lang="en-SG" sz="2000" dirty="0"/>
              <a:t>.</a:t>
            </a:r>
          </a:p>
          <a:p>
            <a:pPr lvl="0"/>
            <a:endParaRPr lang="en-GB" sz="2000" dirty="0"/>
          </a:p>
          <a:p>
            <a:pPr>
              <a:buFont typeface="+mj-lt"/>
              <a:buAutoNum type="arabicPeriod"/>
            </a:pPr>
            <a:endParaRPr lang="en-IE" sz="2000" dirty="0"/>
          </a:p>
        </p:txBody>
      </p:sp>
      <p:pic>
        <p:nvPicPr>
          <p:cNvPr id="8" name="Content Placeholder 12">
            <a:extLst>
              <a:ext uri="{FF2B5EF4-FFF2-40B4-BE49-F238E27FC236}">
                <a16:creationId xmlns:a16="http://schemas.microsoft.com/office/drawing/2014/main" id="{3CA2D6E4-B729-4F6E-9F03-173EAEB9B802}"/>
              </a:ext>
            </a:extLst>
          </p:cNvPr>
          <p:cNvPicPr>
            <a:picLocks noChangeAspect="1"/>
          </p:cNvPicPr>
          <p:nvPr/>
        </p:nvPicPr>
        <p:blipFill>
          <a:blip r:embed="rId3"/>
          <a:stretch>
            <a:fillRect/>
          </a:stretch>
        </p:blipFill>
        <p:spPr>
          <a:xfrm>
            <a:off x="252000" y="1260000"/>
            <a:ext cx="588830" cy="588830"/>
          </a:xfrm>
          <a:prstGeom prst="rect">
            <a:avLst/>
          </a:prstGeom>
        </p:spPr>
      </p:pic>
      <p:sp>
        <p:nvSpPr>
          <p:cNvPr id="3" name="Footer Placeholder 2">
            <a:extLst>
              <a:ext uri="{FF2B5EF4-FFF2-40B4-BE49-F238E27FC236}">
                <a16:creationId xmlns:a16="http://schemas.microsoft.com/office/drawing/2014/main" id="{1BFDFBFE-5F80-46C1-8E51-467AA3ADCC8A}"/>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705044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4" name="Content Placeholder 3">
            <a:extLst>
              <a:ext uri="{FF2B5EF4-FFF2-40B4-BE49-F238E27FC236}">
                <a16:creationId xmlns:a16="http://schemas.microsoft.com/office/drawing/2014/main" id="{2F815014-6A8B-40C2-BB28-3F4CDA7F63DE}"/>
              </a:ext>
            </a:extLst>
          </p:cNvPr>
          <p:cNvSpPr>
            <a:spLocks noGrp="1"/>
          </p:cNvSpPr>
          <p:nvPr>
            <p:ph idx="1"/>
          </p:nvPr>
        </p:nvSpPr>
        <p:spPr>
          <a:xfrm>
            <a:off x="864000" y="1188000"/>
            <a:ext cx="7536094" cy="3888432"/>
          </a:xfrm>
        </p:spPr>
        <p:txBody>
          <a:bodyPr>
            <a:normAutofit/>
          </a:bodyPr>
          <a:lstStyle/>
          <a:p>
            <a:pPr marL="0" indent="0">
              <a:buNone/>
            </a:pPr>
            <a:r>
              <a:rPr lang="en-IE" sz="2000" b="1" dirty="0">
                <a:solidFill>
                  <a:srgbClr val="009FE9"/>
                </a:solidFill>
              </a:rPr>
              <a:t>Task: Remove Duplicate Data.</a:t>
            </a:r>
          </a:p>
          <a:p>
            <a:pPr marL="0" lvl="0" indent="0">
              <a:buNone/>
            </a:pPr>
            <a:endParaRPr lang="en-IE" sz="2000" b="1" dirty="0"/>
          </a:p>
          <a:p>
            <a:pPr marL="0" lvl="0" indent="0">
              <a:buNone/>
            </a:pPr>
            <a:r>
              <a:rPr lang="en-IE" sz="2000" b="1" dirty="0"/>
              <a:t>Example</a:t>
            </a:r>
            <a:r>
              <a:rPr lang="en-IE" sz="2000" dirty="0"/>
              <a:t>: Remove duplicate </a:t>
            </a:r>
            <a:r>
              <a:rPr lang="en-IE" sz="2000" b="1" dirty="0"/>
              <a:t>salesperson</a:t>
            </a:r>
            <a:r>
              <a:rPr lang="en-IE" sz="2000" dirty="0"/>
              <a:t> entries from a data set using Excel’s </a:t>
            </a:r>
            <a:r>
              <a:rPr lang="en-IE" sz="2000" b="1" dirty="0"/>
              <a:t>Remove Duplicate</a:t>
            </a:r>
            <a:r>
              <a:rPr lang="en-IE" sz="2000" dirty="0"/>
              <a:t> tool.</a:t>
            </a:r>
          </a:p>
          <a:p>
            <a:pPr marL="0" lvl="0" indent="0">
              <a:buNone/>
            </a:pPr>
            <a:endParaRPr lang="en-IE" sz="2000" b="1" dirty="0"/>
          </a:p>
          <a:p>
            <a:pPr marL="0" lvl="0" indent="0">
              <a:buNone/>
            </a:pPr>
            <a:r>
              <a:rPr lang="en-IE" sz="2000" b="1" dirty="0"/>
              <a:t>Result: </a:t>
            </a:r>
            <a:r>
              <a:rPr lang="en-IE" sz="2000" dirty="0"/>
              <a:t>Duplicate entries are removed.</a:t>
            </a:r>
          </a:p>
          <a:p>
            <a:pPr lvl="0"/>
            <a:endParaRPr lang="en-GB" sz="2000" dirty="0"/>
          </a:p>
          <a:p>
            <a:pPr>
              <a:buFont typeface="+mj-lt"/>
              <a:buAutoNum type="arabicPeriod"/>
            </a:pPr>
            <a:endParaRPr lang="en-IE" sz="2000" dirty="0"/>
          </a:p>
        </p:txBody>
      </p:sp>
      <p:pic>
        <p:nvPicPr>
          <p:cNvPr id="9" name="Picture 8">
            <a:extLst>
              <a:ext uri="{FF2B5EF4-FFF2-40B4-BE49-F238E27FC236}">
                <a16:creationId xmlns:a16="http://schemas.microsoft.com/office/drawing/2014/main" id="{D5997BCA-9C32-47F7-AFF4-FA86942F3E5A}"/>
              </a:ext>
            </a:extLst>
          </p:cNvPr>
          <p:cNvPicPr/>
          <p:nvPr/>
        </p:nvPicPr>
        <p:blipFill rotWithShape="1">
          <a:blip r:embed="rId3">
            <a:extLst>
              <a:ext uri="{28A0092B-C50C-407E-A947-70E740481C1C}">
                <a14:useLocalDpi xmlns:a14="http://schemas.microsoft.com/office/drawing/2010/main" val="0"/>
              </a:ext>
            </a:extLst>
          </a:blip>
          <a:srcRect r="24909"/>
          <a:stretch/>
        </p:blipFill>
        <p:spPr>
          <a:xfrm>
            <a:off x="201109" y="3707054"/>
            <a:ext cx="4711781" cy="2418779"/>
          </a:xfrm>
          <a:prstGeom prst="rect">
            <a:avLst/>
          </a:prstGeom>
          <a:ln>
            <a:solidFill>
              <a:schemeClr val="tx1"/>
            </a:solidFill>
          </a:ln>
        </p:spPr>
      </p:pic>
      <p:pic>
        <p:nvPicPr>
          <p:cNvPr id="10" name="Picture 9">
            <a:extLst>
              <a:ext uri="{FF2B5EF4-FFF2-40B4-BE49-F238E27FC236}">
                <a16:creationId xmlns:a16="http://schemas.microsoft.com/office/drawing/2014/main" id="{59A7090A-A329-4D0A-A7F8-1F49F34C252F}"/>
              </a:ext>
            </a:extLst>
          </p:cNvPr>
          <p:cNvPicPr/>
          <p:nvPr/>
        </p:nvPicPr>
        <p:blipFill rotWithShape="1">
          <a:blip r:embed="rId4"/>
          <a:srcRect l="812" t="2737" b="-1"/>
          <a:stretch/>
        </p:blipFill>
        <p:spPr bwMode="auto">
          <a:xfrm>
            <a:off x="5014706" y="3698707"/>
            <a:ext cx="4119463" cy="2418779"/>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98D6B916-F983-4D42-BF04-1A8105C63088}"/>
              </a:ext>
            </a:extLst>
          </p:cNvPr>
          <p:cNvSpPr txBox="1"/>
          <p:nvPr/>
        </p:nvSpPr>
        <p:spPr>
          <a:xfrm>
            <a:off x="1924976" y="6188402"/>
            <a:ext cx="1779340" cy="307777"/>
          </a:xfrm>
          <a:prstGeom prst="rect">
            <a:avLst/>
          </a:prstGeom>
          <a:noFill/>
        </p:spPr>
        <p:txBody>
          <a:bodyPr wrap="square" rtlCol="0">
            <a:spAutoFit/>
          </a:bodyPr>
          <a:lstStyle/>
          <a:p>
            <a:r>
              <a:rPr lang="en-SG" sz="1400" i="1" dirty="0"/>
              <a:t>With duplicates</a:t>
            </a:r>
            <a:endParaRPr lang="en-IE" sz="1400" i="1" dirty="0"/>
          </a:p>
        </p:txBody>
      </p:sp>
      <p:sp>
        <p:nvSpPr>
          <p:cNvPr id="12" name="TextBox 11">
            <a:extLst>
              <a:ext uri="{FF2B5EF4-FFF2-40B4-BE49-F238E27FC236}">
                <a16:creationId xmlns:a16="http://schemas.microsoft.com/office/drawing/2014/main" id="{7F80C2FD-3FB2-4285-B031-F0783A311DAE}"/>
              </a:ext>
            </a:extLst>
          </p:cNvPr>
          <p:cNvSpPr txBox="1"/>
          <p:nvPr/>
        </p:nvSpPr>
        <p:spPr>
          <a:xfrm>
            <a:off x="6097811" y="6231135"/>
            <a:ext cx="3046189" cy="307777"/>
          </a:xfrm>
          <a:prstGeom prst="rect">
            <a:avLst/>
          </a:prstGeom>
          <a:noFill/>
        </p:spPr>
        <p:txBody>
          <a:bodyPr wrap="square" rtlCol="0">
            <a:spAutoFit/>
          </a:bodyPr>
          <a:lstStyle/>
          <a:p>
            <a:r>
              <a:rPr lang="en-SG" sz="1400" i="1" dirty="0"/>
              <a:t>With duplicates removed</a:t>
            </a:r>
            <a:endParaRPr lang="en-IE" sz="1400" i="1" dirty="0"/>
          </a:p>
        </p:txBody>
      </p:sp>
      <p:pic>
        <p:nvPicPr>
          <p:cNvPr id="13" name="Content Placeholder 12">
            <a:extLst>
              <a:ext uri="{FF2B5EF4-FFF2-40B4-BE49-F238E27FC236}">
                <a16:creationId xmlns:a16="http://schemas.microsoft.com/office/drawing/2014/main" id="{0E5C426A-8E90-433F-ABB2-C9E3ECA487FE}"/>
              </a:ext>
            </a:extLst>
          </p:cNvPr>
          <p:cNvPicPr>
            <a:picLocks noChangeAspect="1"/>
          </p:cNvPicPr>
          <p:nvPr/>
        </p:nvPicPr>
        <p:blipFill>
          <a:blip r:embed="rId5"/>
          <a:stretch>
            <a:fillRect/>
          </a:stretch>
        </p:blipFill>
        <p:spPr>
          <a:xfrm>
            <a:off x="252000" y="1260000"/>
            <a:ext cx="588830" cy="588830"/>
          </a:xfrm>
          <a:prstGeom prst="rect">
            <a:avLst/>
          </a:prstGeom>
        </p:spPr>
      </p:pic>
      <p:sp>
        <p:nvSpPr>
          <p:cNvPr id="3" name="Footer Placeholder 2">
            <a:extLst>
              <a:ext uri="{FF2B5EF4-FFF2-40B4-BE49-F238E27FC236}">
                <a16:creationId xmlns:a16="http://schemas.microsoft.com/office/drawing/2014/main" id="{9BBF389A-BD0D-46EF-A697-8470AA1503D1}"/>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281117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14" name="Rectangle 13">
            <a:extLst>
              <a:ext uri="{FF2B5EF4-FFF2-40B4-BE49-F238E27FC236}">
                <a16:creationId xmlns:a16="http://schemas.microsoft.com/office/drawing/2014/main" id="{10A2D34B-6EC9-43B2-BAF8-57FCE10E1FBD}"/>
              </a:ext>
            </a:extLst>
          </p:cNvPr>
          <p:cNvSpPr/>
          <p:nvPr/>
        </p:nvSpPr>
        <p:spPr>
          <a:xfrm>
            <a:off x="864000" y="1188000"/>
            <a:ext cx="8065510" cy="2246769"/>
          </a:xfrm>
          <a:prstGeom prst="rect">
            <a:avLst/>
          </a:prstGeom>
        </p:spPr>
        <p:txBody>
          <a:bodyPr wrap="square">
            <a:spAutoFit/>
          </a:bodyPr>
          <a:lstStyle/>
          <a:p>
            <a:r>
              <a:rPr lang="en-GB" sz="2000" b="1" dirty="0">
                <a:solidFill>
                  <a:srgbClr val="009FE9"/>
                </a:solidFill>
                <a:latin typeface="+mj-lt"/>
                <a:ea typeface="+mj-ea"/>
                <a:cs typeface="+mj-cs"/>
              </a:rPr>
              <a:t>Concepts: </a:t>
            </a:r>
            <a:r>
              <a:rPr lang="en-IE" sz="2000" b="1" dirty="0">
                <a:solidFill>
                  <a:srgbClr val="009FE9"/>
                </a:solidFill>
                <a:latin typeface="+mj-lt"/>
                <a:ea typeface="+mj-ea"/>
                <a:cs typeface="+mj-cs"/>
              </a:rPr>
              <a:t>Validating Data Using VLOOKUP</a:t>
            </a:r>
            <a:endParaRPr lang="en-GB" sz="2000" b="1" dirty="0">
              <a:solidFill>
                <a:srgbClr val="009FE9"/>
              </a:solidFill>
              <a:latin typeface="+mj-lt"/>
              <a:ea typeface="+mj-ea"/>
              <a:cs typeface="+mj-cs"/>
            </a:endParaRPr>
          </a:p>
          <a:p>
            <a:endParaRPr lang="en-GB" sz="2000" b="1" dirty="0">
              <a:solidFill>
                <a:srgbClr val="00B0F0"/>
              </a:solidFill>
              <a:latin typeface="+mj-lt"/>
              <a:ea typeface="+mj-ea"/>
              <a:cs typeface="+mj-cs"/>
            </a:endParaRPr>
          </a:p>
          <a:p>
            <a:r>
              <a:rPr lang="en-GB" sz="2000" dirty="0">
                <a:latin typeface="+mj-lt"/>
                <a:ea typeface="+mj-ea"/>
                <a:cs typeface="+mj-cs"/>
              </a:rPr>
              <a:t>You can use the </a:t>
            </a:r>
            <a:r>
              <a:rPr lang="en-GB" sz="2000" b="1" dirty="0">
                <a:latin typeface="+mj-lt"/>
                <a:ea typeface="+mj-ea"/>
                <a:cs typeface="+mj-cs"/>
              </a:rPr>
              <a:t>VLOOKUP</a:t>
            </a:r>
            <a:r>
              <a:rPr lang="en-GB" sz="2000" dirty="0">
                <a:latin typeface="+mj-lt"/>
                <a:ea typeface="+mj-ea"/>
                <a:cs typeface="+mj-cs"/>
              </a:rPr>
              <a:t> function to validate </a:t>
            </a:r>
            <a:r>
              <a:rPr lang="en-IE" sz="2000" dirty="0">
                <a:latin typeface="+mj-lt"/>
                <a:ea typeface="+mj-ea"/>
                <a:cs typeface="+mj-cs"/>
              </a:rPr>
              <a:t>that given values belong to a reference data set.</a:t>
            </a:r>
            <a:endParaRPr lang="en-GB" sz="2000" dirty="0">
              <a:latin typeface="+mj-lt"/>
              <a:ea typeface="+mj-ea"/>
              <a:cs typeface="+mj-cs"/>
            </a:endParaRPr>
          </a:p>
          <a:p>
            <a:endParaRPr lang="en-GB" sz="2000" dirty="0">
              <a:latin typeface="+mj-lt"/>
              <a:ea typeface="+mj-ea"/>
              <a:cs typeface="+mj-cs"/>
            </a:endParaRPr>
          </a:p>
          <a:p>
            <a:r>
              <a:rPr lang="en-GB" sz="2000" dirty="0">
                <a:latin typeface="+mj-lt"/>
                <a:ea typeface="+mj-ea"/>
                <a:cs typeface="+mj-cs"/>
              </a:rPr>
              <a:t>The </a:t>
            </a:r>
            <a:r>
              <a:rPr lang="en-GB" sz="2000" b="1" dirty="0"/>
              <a:t>VLOOKUP </a:t>
            </a:r>
            <a:r>
              <a:rPr lang="en-GB" sz="2000" dirty="0"/>
              <a:t>function syntax is:</a:t>
            </a:r>
            <a:endParaRPr lang="en-GB" sz="2000" dirty="0">
              <a:latin typeface="+mj-lt"/>
              <a:ea typeface="+mj-ea"/>
              <a:cs typeface="+mj-cs"/>
            </a:endParaRPr>
          </a:p>
          <a:p>
            <a:endParaRPr lang="en-IE" sz="2000" b="1" dirty="0">
              <a:solidFill>
                <a:srgbClr val="00B0F0"/>
              </a:solidFill>
              <a:latin typeface="+mj-lt"/>
              <a:ea typeface="+mj-ea"/>
              <a:cs typeface="+mj-cs"/>
            </a:endParaRPr>
          </a:p>
        </p:txBody>
      </p:sp>
      <p:sp>
        <p:nvSpPr>
          <p:cNvPr id="16" name="Content Placeholder 3">
            <a:extLst>
              <a:ext uri="{FF2B5EF4-FFF2-40B4-BE49-F238E27FC236}">
                <a16:creationId xmlns:a16="http://schemas.microsoft.com/office/drawing/2014/main" id="{FC1B4101-D42C-4F61-B08F-61B3ED8D158F}"/>
              </a:ext>
            </a:extLst>
          </p:cNvPr>
          <p:cNvSpPr>
            <a:spLocks noGrp="1"/>
          </p:cNvSpPr>
          <p:nvPr>
            <p:ph idx="1"/>
          </p:nvPr>
        </p:nvSpPr>
        <p:spPr>
          <a:xfrm>
            <a:off x="230928" y="2980109"/>
            <a:ext cx="8959365" cy="1384995"/>
          </a:xfrm>
        </p:spPr>
        <p:txBody>
          <a:bodyPr>
            <a:normAutofit/>
          </a:bodyPr>
          <a:lstStyle/>
          <a:p>
            <a:pPr marL="0" lvl="0" indent="0">
              <a:buNone/>
            </a:pPr>
            <a:endParaRPr lang="en-GB" sz="2000" b="1" dirty="0"/>
          </a:p>
          <a:p>
            <a:pPr marL="0" lvl="0" indent="0">
              <a:buNone/>
            </a:pPr>
            <a:r>
              <a:rPr lang="en-GB" sz="2000" b="1" dirty="0"/>
              <a:t>VLOOKUP (</a:t>
            </a:r>
            <a:r>
              <a:rPr lang="en-GB" sz="2000" b="1" dirty="0" err="1"/>
              <a:t>lookup_value</a:t>
            </a:r>
            <a:r>
              <a:rPr lang="en-GB" sz="2000" b="1" dirty="0"/>
              <a:t>, </a:t>
            </a:r>
            <a:r>
              <a:rPr lang="en-GB" sz="2000" b="1" dirty="0" err="1"/>
              <a:t>table_array</a:t>
            </a:r>
            <a:r>
              <a:rPr lang="en-GB" sz="2000" b="1" dirty="0"/>
              <a:t>, </a:t>
            </a:r>
            <a:r>
              <a:rPr lang="en-GB" sz="2000" b="1" dirty="0" err="1"/>
              <a:t>col_index_num</a:t>
            </a:r>
            <a:r>
              <a:rPr lang="en-GB" sz="2000" b="1" dirty="0"/>
              <a:t>, [</a:t>
            </a:r>
            <a:r>
              <a:rPr lang="en-GB" sz="2000" b="1" dirty="0" err="1"/>
              <a:t>range_lookup</a:t>
            </a:r>
            <a:r>
              <a:rPr lang="en-GB" sz="2000" b="1" dirty="0"/>
              <a:t>])</a:t>
            </a:r>
            <a:endParaRPr lang="en-IE" sz="2000" b="1" dirty="0"/>
          </a:p>
          <a:p>
            <a:pPr>
              <a:buFont typeface="+mj-lt"/>
              <a:buAutoNum type="arabicPeriod"/>
            </a:pPr>
            <a:endParaRPr lang="en-IE" sz="2000" dirty="0"/>
          </a:p>
        </p:txBody>
      </p:sp>
      <p:sp>
        <p:nvSpPr>
          <p:cNvPr id="13" name="Arrow: Up 12">
            <a:extLst>
              <a:ext uri="{FF2B5EF4-FFF2-40B4-BE49-F238E27FC236}">
                <a16:creationId xmlns:a16="http://schemas.microsoft.com/office/drawing/2014/main" id="{9248FD20-1B2A-458C-9A62-DB2513A40054}"/>
              </a:ext>
            </a:extLst>
          </p:cNvPr>
          <p:cNvSpPr/>
          <p:nvPr/>
        </p:nvSpPr>
        <p:spPr>
          <a:xfrm flipV="1">
            <a:off x="2546512" y="3723029"/>
            <a:ext cx="216024" cy="468000"/>
          </a:xfrm>
          <a:prstGeom prst="up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a:p>
        </p:txBody>
      </p:sp>
      <p:sp>
        <p:nvSpPr>
          <p:cNvPr id="18" name="Arrow: Up 17">
            <a:extLst>
              <a:ext uri="{FF2B5EF4-FFF2-40B4-BE49-F238E27FC236}">
                <a16:creationId xmlns:a16="http://schemas.microsoft.com/office/drawing/2014/main" id="{832129D9-E91E-4303-ABD4-CD2D48A5DB40}"/>
              </a:ext>
            </a:extLst>
          </p:cNvPr>
          <p:cNvSpPr/>
          <p:nvPr/>
        </p:nvSpPr>
        <p:spPr>
          <a:xfrm flipV="1">
            <a:off x="4034501" y="3723029"/>
            <a:ext cx="216024" cy="468000"/>
          </a:xfrm>
          <a:prstGeom prst="up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a:p>
        </p:txBody>
      </p:sp>
      <p:sp>
        <p:nvSpPr>
          <p:cNvPr id="19" name="Arrow: Up 18">
            <a:extLst>
              <a:ext uri="{FF2B5EF4-FFF2-40B4-BE49-F238E27FC236}">
                <a16:creationId xmlns:a16="http://schemas.microsoft.com/office/drawing/2014/main" id="{A5DC699C-0233-4C7F-99EF-D31DFDE47482}"/>
              </a:ext>
            </a:extLst>
          </p:cNvPr>
          <p:cNvSpPr/>
          <p:nvPr/>
        </p:nvSpPr>
        <p:spPr>
          <a:xfrm flipV="1">
            <a:off x="5653376" y="3699764"/>
            <a:ext cx="216024" cy="468000"/>
          </a:xfrm>
          <a:prstGeom prst="up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a:p>
        </p:txBody>
      </p:sp>
      <p:sp>
        <p:nvSpPr>
          <p:cNvPr id="20" name="Arrow: Up 19">
            <a:extLst>
              <a:ext uri="{FF2B5EF4-FFF2-40B4-BE49-F238E27FC236}">
                <a16:creationId xmlns:a16="http://schemas.microsoft.com/office/drawing/2014/main" id="{F080E1BD-DAC7-41DB-9871-0B85F454F05E}"/>
              </a:ext>
            </a:extLst>
          </p:cNvPr>
          <p:cNvSpPr/>
          <p:nvPr/>
        </p:nvSpPr>
        <p:spPr>
          <a:xfrm flipV="1">
            <a:off x="7740352" y="3699764"/>
            <a:ext cx="216024" cy="468000"/>
          </a:xfrm>
          <a:prstGeom prst="up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a:p>
        </p:txBody>
      </p:sp>
      <p:graphicFrame>
        <p:nvGraphicFramePr>
          <p:cNvPr id="21" name="Table 20">
            <a:extLst>
              <a:ext uri="{FF2B5EF4-FFF2-40B4-BE49-F238E27FC236}">
                <a16:creationId xmlns:a16="http://schemas.microsoft.com/office/drawing/2014/main" id="{9B2329C4-DC87-4FB7-8489-294CC0BCE817}"/>
              </a:ext>
            </a:extLst>
          </p:cNvPr>
          <p:cNvGraphicFramePr>
            <a:graphicFrameLocks noGrp="1"/>
          </p:cNvGraphicFramePr>
          <p:nvPr>
            <p:extLst>
              <p:ext uri="{D42A27DB-BD31-4B8C-83A1-F6EECF244321}">
                <p14:modId xmlns:p14="http://schemas.microsoft.com/office/powerpoint/2010/main" val="4261428339"/>
              </p:ext>
            </p:extLst>
          </p:nvPr>
        </p:nvGraphicFramePr>
        <p:xfrm>
          <a:off x="1689623" y="4149080"/>
          <a:ext cx="7021807" cy="2025248"/>
        </p:xfrm>
        <a:graphic>
          <a:graphicData uri="http://schemas.openxmlformats.org/drawingml/2006/table">
            <a:tbl>
              <a:tblPr firstRow="1" bandRow="1"/>
              <a:tblGrid>
                <a:gridCol w="1728192">
                  <a:extLst>
                    <a:ext uri="{9D8B030D-6E8A-4147-A177-3AD203B41FA5}">
                      <a16:colId xmlns:a16="http://schemas.microsoft.com/office/drawing/2014/main" val="429637685"/>
                    </a:ext>
                  </a:extLst>
                </a:gridCol>
                <a:gridCol w="1440160">
                  <a:extLst>
                    <a:ext uri="{9D8B030D-6E8A-4147-A177-3AD203B41FA5}">
                      <a16:colId xmlns:a16="http://schemas.microsoft.com/office/drawing/2014/main" val="3010450238"/>
                    </a:ext>
                  </a:extLst>
                </a:gridCol>
                <a:gridCol w="1944216">
                  <a:extLst>
                    <a:ext uri="{9D8B030D-6E8A-4147-A177-3AD203B41FA5}">
                      <a16:colId xmlns:a16="http://schemas.microsoft.com/office/drawing/2014/main" val="989443786"/>
                    </a:ext>
                  </a:extLst>
                </a:gridCol>
                <a:gridCol w="1909239">
                  <a:extLst>
                    <a:ext uri="{9D8B030D-6E8A-4147-A177-3AD203B41FA5}">
                      <a16:colId xmlns:a16="http://schemas.microsoft.com/office/drawing/2014/main" val="3020009976"/>
                    </a:ext>
                  </a:extLst>
                </a:gridCol>
              </a:tblGrid>
              <a:tr h="2025248">
                <a:tc>
                  <a:txBody>
                    <a:bodyPr/>
                    <a:lstStyle/>
                    <a:p>
                      <a:pPr marL="0" indent="0" algn="ctr">
                        <a:spcBef>
                          <a:spcPts val="0"/>
                        </a:spcBef>
                        <a:buNone/>
                      </a:pPr>
                      <a:r>
                        <a:rPr lang="en-GB" sz="1800" dirty="0"/>
                        <a:t>Value or cell reference to look up = the data set to validate.</a:t>
                      </a:r>
                      <a:endParaRPr lang="en-IE" sz="1800" dirty="0"/>
                    </a:p>
                    <a:p>
                      <a:pPr algn="ctr"/>
                      <a:endParaRPr lang="en-IE"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t>Name or address of the lookup table = the reference data set.</a:t>
                      </a:r>
                      <a:endParaRPr lang="en-IE" sz="1800" dirty="0"/>
                    </a:p>
                    <a:p>
                      <a:pPr algn="ctr"/>
                      <a:endParaRPr lang="en-IE" b="0" dirty="0"/>
                    </a:p>
                  </a:txBody>
                  <a:tcPr/>
                </a:tc>
                <a:tc>
                  <a:txBody>
                    <a:bodyPr/>
                    <a:lstStyle/>
                    <a:p>
                      <a:pPr lvl="0" algn="ctr"/>
                      <a:r>
                        <a:rPr lang="en-GB" sz="1800" dirty="0"/>
                        <a:t>Column number in the lookup table.</a:t>
                      </a:r>
                      <a:endParaRPr lang="en-IE" sz="1800" dirty="0"/>
                    </a:p>
                    <a:p>
                      <a:pPr algn="ctr"/>
                      <a:endParaRPr lang="en-IE"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t>Optional – used to specify if the return value is an exact match (FALSE) or an approximate match (TRUE).</a:t>
                      </a:r>
                      <a:endParaRPr lang="en-IE" b="0" dirty="0"/>
                    </a:p>
                  </a:txBody>
                  <a:tcPr/>
                </a:tc>
                <a:extLst>
                  <a:ext uri="{0D108BD9-81ED-4DB2-BD59-A6C34878D82A}">
                    <a16:rowId xmlns:a16="http://schemas.microsoft.com/office/drawing/2014/main" val="860668432"/>
                  </a:ext>
                </a:extLst>
              </a:tr>
            </a:tbl>
          </a:graphicData>
        </a:graphic>
      </p:graphicFrame>
      <p:pic>
        <p:nvPicPr>
          <p:cNvPr id="11" name="Picture 10">
            <a:extLst>
              <a:ext uri="{FF2B5EF4-FFF2-40B4-BE49-F238E27FC236}">
                <a16:creationId xmlns:a16="http://schemas.microsoft.com/office/drawing/2014/main" id="{1FB730DD-0B63-4446-B10A-AD7F5722A17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000" y="1260000"/>
            <a:ext cx="590400" cy="590400"/>
          </a:xfrm>
          <a:prstGeom prst="rect">
            <a:avLst/>
          </a:prstGeom>
          <a:noFill/>
          <a:ln>
            <a:noFill/>
          </a:ln>
        </p:spPr>
      </p:pic>
      <p:sp>
        <p:nvSpPr>
          <p:cNvPr id="3" name="Footer Placeholder 2">
            <a:extLst>
              <a:ext uri="{FF2B5EF4-FFF2-40B4-BE49-F238E27FC236}">
                <a16:creationId xmlns:a16="http://schemas.microsoft.com/office/drawing/2014/main" id="{DF694CB2-47BD-48D5-91CA-F6465546EE3B}"/>
              </a:ext>
            </a:extLst>
          </p:cNvPr>
          <p:cNvSpPr>
            <a:spLocks noGrp="1"/>
          </p:cNvSpPr>
          <p:nvPr>
            <p:ph type="ftr" sz="quarter" idx="11"/>
          </p:nvPr>
        </p:nvSpPr>
        <p:spPr/>
        <p:txBody>
          <a:bodyPr/>
          <a:lstStyle/>
          <a:p>
            <a:r>
              <a:rPr lang="en-IE" dirty="0"/>
              <a:t>Data Analytics - Foundation 1.0</a:t>
            </a:r>
          </a:p>
          <a:p>
            <a:endParaRPr lang="en-IE" dirty="0"/>
          </a:p>
        </p:txBody>
      </p:sp>
    </p:spTree>
    <p:extLst>
      <p:ext uri="{BB962C8B-B14F-4D97-AF65-F5344CB8AC3E}">
        <p14:creationId xmlns:p14="http://schemas.microsoft.com/office/powerpoint/2010/main" val="1214911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14" name="Rectangle 13">
            <a:extLst>
              <a:ext uri="{FF2B5EF4-FFF2-40B4-BE49-F238E27FC236}">
                <a16:creationId xmlns:a16="http://schemas.microsoft.com/office/drawing/2014/main" id="{10A2D34B-6EC9-43B2-BAF8-57FCE10E1FBD}"/>
              </a:ext>
            </a:extLst>
          </p:cNvPr>
          <p:cNvSpPr/>
          <p:nvPr/>
        </p:nvSpPr>
        <p:spPr>
          <a:xfrm>
            <a:off x="864000" y="1188000"/>
            <a:ext cx="8065510" cy="3139321"/>
          </a:xfrm>
          <a:prstGeom prst="rect">
            <a:avLst/>
          </a:prstGeom>
        </p:spPr>
        <p:txBody>
          <a:bodyPr wrap="square">
            <a:spAutoFit/>
          </a:bodyPr>
          <a:lstStyle/>
          <a:p>
            <a:r>
              <a:rPr lang="en-GB" sz="2000" b="1" dirty="0">
                <a:solidFill>
                  <a:srgbClr val="009FE9"/>
                </a:solidFill>
                <a:latin typeface="+mj-lt"/>
                <a:ea typeface="+mj-ea"/>
                <a:cs typeface="+mj-cs"/>
              </a:rPr>
              <a:t>Concepts: </a:t>
            </a:r>
            <a:r>
              <a:rPr lang="en-IE" sz="2000" b="1" dirty="0">
                <a:solidFill>
                  <a:srgbClr val="009FE9"/>
                </a:solidFill>
                <a:latin typeface="+mj-lt"/>
                <a:ea typeface="+mj-ea"/>
                <a:cs typeface="+mj-cs"/>
              </a:rPr>
              <a:t>Validating Data Using VLOOKUP</a:t>
            </a:r>
            <a:endParaRPr lang="en-GB" sz="2000" b="1" dirty="0">
              <a:solidFill>
                <a:srgbClr val="009FE9"/>
              </a:solidFill>
              <a:latin typeface="+mj-lt"/>
              <a:ea typeface="+mj-ea"/>
              <a:cs typeface="+mj-cs"/>
            </a:endParaRPr>
          </a:p>
          <a:p>
            <a:endParaRPr lang="en-GB" sz="2000" b="1" dirty="0">
              <a:solidFill>
                <a:srgbClr val="00B0F0"/>
              </a:solidFill>
              <a:latin typeface="+mj-lt"/>
              <a:ea typeface="+mj-ea"/>
              <a:cs typeface="+mj-cs"/>
            </a:endParaRPr>
          </a:p>
          <a:p>
            <a:r>
              <a:rPr lang="en-GB" sz="2000" dirty="0">
                <a:latin typeface="+mj-lt"/>
                <a:ea typeface="+mj-ea"/>
                <a:cs typeface="+mj-cs"/>
              </a:rPr>
              <a:t>You can use the </a:t>
            </a:r>
            <a:r>
              <a:rPr lang="en-GB" sz="2000" b="1" dirty="0">
                <a:latin typeface="+mj-lt"/>
                <a:ea typeface="+mj-ea"/>
                <a:cs typeface="+mj-cs"/>
              </a:rPr>
              <a:t>VLOOKUP</a:t>
            </a:r>
            <a:r>
              <a:rPr lang="en-GB" sz="2000" dirty="0">
                <a:latin typeface="+mj-lt"/>
                <a:ea typeface="+mj-ea"/>
                <a:cs typeface="+mj-cs"/>
              </a:rPr>
              <a:t> function to validate </a:t>
            </a:r>
            <a:r>
              <a:rPr lang="en-IE" sz="2000" dirty="0">
                <a:latin typeface="+mj-lt"/>
                <a:ea typeface="+mj-ea"/>
                <a:cs typeface="+mj-cs"/>
              </a:rPr>
              <a:t>that given values belong to a reference data set.</a:t>
            </a:r>
            <a:endParaRPr lang="en-GB" sz="2000" dirty="0">
              <a:latin typeface="+mj-lt"/>
              <a:ea typeface="+mj-ea"/>
              <a:cs typeface="+mj-cs"/>
            </a:endParaRPr>
          </a:p>
          <a:p>
            <a:endParaRPr lang="en-GB" sz="2000" dirty="0">
              <a:latin typeface="+mj-lt"/>
              <a:ea typeface="+mj-ea"/>
              <a:cs typeface="+mj-cs"/>
            </a:endParaRPr>
          </a:p>
          <a:p>
            <a:r>
              <a:rPr lang="en-GB" sz="2000" dirty="0">
                <a:latin typeface="+mj-lt"/>
                <a:ea typeface="+mj-ea"/>
                <a:cs typeface="+mj-cs"/>
              </a:rPr>
              <a:t>The </a:t>
            </a:r>
            <a:r>
              <a:rPr lang="en-GB" sz="2000" b="1" dirty="0"/>
              <a:t>VLOOKUP </a:t>
            </a:r>
            <a:r>
              <a:rPr lang="en-GB" sz="2000" dirty="0"/>
              <a:t>function syntax is:</a:t>
            </a:r>
          </a:p>
          <a:p>
            <a:endParaRPr lang="en-GB" sz="2000" dirty="0">
              <a:latin typeface="+mj-lt"/>
              <a:ea typeface="+mj-ea"/>
              <a:cs typeface="+mj-cs"/>
            </a:endParaRPr>
          </a:p>
          <a:p>
            <a:r>
              <a:rPr lang="en-GB" b="1" dirty="0"/>
              <a:t>VLOOKUP (</a:t>
            </a:r>
            <a:r>
              <a:rPr lang="en-GB" b="1" dirty="0" err="1"/>
              <a:t>lookup_value</a:t>
            </a:r>
            <a:r>
              <a:rPr lang="en-GB" b="1" dirty="0"/>
              <a:t>, </a:t>
            </a:r>
            <a:r>
              <a:rPr lang="en-GB" b="1" dirty="0" err="1"/>
              <a:t>table_array</a:t>
            </a:r>
            <a:r>
              <a:rPr lang="en-GB" b="1" dirty="0"/>
              <a:t>, </a:t>
            </a:r>
            <a:r>
              <a:rPr lang="en-GB" b="1" dirty="0" err="1"/>
              <a:t>col_index_num</a:t>
            </a:r>
            <a:r>
              <a:rPr lang="en-GB" b="1" dirty="0"/>
              <a:t>, [</a:t>
            </a:r>
            <a:r>
              <a:rPr lang="en-GB" b="1" dirty="0" err="1"/>
              <a:t>range_lookup</a:t>
            </a:r>
            <a:r>
              <a:rPr lang="en-GB" b="1" dirty="0"/>
              <a:t>])</a:t>
            </a:r>
            <a:endParaRPr lang="en-IE" b="1" dirty="0"/>
          </a:p>
          <a:p>
            <a:endParaRPr lang="en-GB" sz="2000" dirty="0">
              <a:latin typeface="+mj-lt"/>
              <a:ea typeface="+mj-ea"/>
              <a:cs typeface="+mj-cs"/>
            </a:endParaRPr>
          </a:p>
          <a:p>
            <a:endParaRPr lang="en-IE" sz="2000" b="1" dirty="0">
              <a:solidFill>
                <a:srgbClr val="00B0F0"/>
              </a:solidFill>
              <a:latin typeface="+mj-lt"/>
              <a:ea typeface="+mj-ea"/>
              <a:cs typeface="+mj-cs"/>
            </a:endParaRPr>
          </a:p>
        </p:txBody>
      </p:sp>
      <p:pic>
        <p:nvPicPr>
          <p:cNvPr id="11" name="Picture 10">
            <a:extLst>
              <a:ext uri="{FF2B5EF4-FFF2-40B4-BE49-F238E27FC236}">
                <a16:creationId xmlns:a16="http://schemas.microsoft.com/office/drawing/2014/main" id="{1FB730DD-0B63-4446-B10A-AD7F5722A17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000" y="1260000"/>
            <a:ext cx="590400" cy="590400"/>
          </a:xfrm>
          <a:prstGeom prst="rect">
            <a:avLst/>
          </a:prstGeom>
          <a:noFill/>
          <a:ln>
            <a:noFill/>
          </a:ln>
        </p:spPr>
      </p:pic>
      <p:sp>
        <p:nvSpPr>
          <p:cNvPr id="3" name="Footer Placeholder 2">
            <a:extLst>
              <a:ext uri="{FF2B5EF4-FFF2-40B4-BE49-F238E27FC236}">
                <a16:creationId xmlns:a16="http://schemas.microsoft.com/office/drawing/2014/main" id="{DF694CB2-47BD-48D5-91CA-F6465546EE3B}"/>
              </a:ext>
            </a:extLst>
          </p:cNvPr>
          <p:cNvSpPr>
            <a:spLocks noGrp="1"/>
          </p:cNvSpPr>
          <p:nvPr>
            <p:ph type="ftr" sz="quarter" idx="11"/>
          </p:nvPr>
        </p:nvSpPr>
        <p:spPr/>
        <p:txBody>
          <a:bodyPr/>
          <a:lstStyle/>
          <a:p>
            <a:r>
              <a:rPr lang="en-IE" dirty="0"/>
              <a:t>Data Analytics - Foundation 1.0</a:t>
            </a:r>
          </a:p>
          <a:p>
            <a:endParaRPr lang="en-IE" dirty="0"/>
          </a:p>
        </p:txBody>
      </p:sp>
      <p:sp>
        <p:nvSpPr>
          <p:cNvPr id="2" name="Rectangle 1">
            <a:extLst>
              <a:ext uri="{FF2B5EF4-FFF2-40B4-BE49-F238E27FC236}">
                <a16:creationId xmlns:a16="http://schemas.microsoft.com/office/drawing/2014/main" id="{67717A44-3355-4776-9808-DA80B30EFD34}"/>
              </a:ext>
            </a:extLst>
          </p:cNvPr>
          <p:cNvSpPr/>
          <p:nvPr/>
        </p:nvSpPr>
        <p:spPr>
          <a:xfrm>
            <a:off x="200915" y="4228433"/>
            <a:ext cx="2442410" cy="1015663"/>
          </a:xfrm>
          <a:prstGeom prst="rect">
            <a:avLst/>
          </a:prstGeom>
        </p:spPr>
        <p:txBody>
          <a:bodyPr wrap="square">
            <a:spAutoFit/>
          </a:bodyPr>
          <a:lstStyle/>
          <a:p>
            <a:pPr algn="ctr"/>
            <a:r>
              <a:rPr lang="en-GB" sz="2000" dirty="0"/>
              <a:t>Value or cell reference to look up/validate.</a:t>
            </a:r>
            <a:endParaRPr lang="en-IE" sz="2000" dirty="0"/>
          </a:p>
        </p:txBody>
      </p:sp>
      <p:sp>
        <p:nvSpPr>
          <p:cNvPr id="4" name="Rectangle 3">
            <a:extLst>
              <a:ext uri="{FF2B5EF4-FFF2-40B4-BE49-F238E27FC236}">
                <a16:creationId xmlns:a16="http://schemas.microsoft.com/office/drawing/2014/main" id="{BCA914FD-9E9A-42A9-AB5E-A29D1FEC108A}"/>
              </a:ext>
            </a:extLst>
          </p:cNvPr>
          <p:cNvSpPr/>
          <p:nvPr/>
        </p:nvSpPr>
        <p:spPr>
          <a:xfrm>
            <a:off x="2363122" y="5192580"/>
            <a:ext cx="2208878" cy="1323439"/>
          </a:xfrm>
          <a:prstGeom prst="rect">
            <a:avLst/>
          </a:prstGeom>
        </p:spPr>
        <p:txBody>
          <a:bodyPr wrap="square">
            <a:spAutoFit/>
          </a:bodyPr>
          <a:lstStyle/>
          <a:p>
            <a:pPr lvl="0" algn="ctr">
              <a:defRPr/>
            </a:pPr>
            <a:r>
              <a:rPr lang="en-GB" sz="2000" dirty="0"/>
              <a:t>Name or address of the lookup table/ reference data set.</a:t>
            </a:r>
            <a:endParaRPr lang="en-IE" sz="2000" dirty="0"/>
          </a:p>
        </p:txBody>
      </p:sp>
      <p:sp>
        <p:nvSpPr>
          <p:cNvPr id="5" name="Rectangle 4">
            <a:extLst>
              <a:ext uri="{FF2B5EF4-FFF2-40B4-BE49-F238E27FC236}">
                <a16:creationId xmlns:a16="http://schemas.microsoft.com/office/drawing/2014/main" id="{F0116DD9-12AB-4F23-BF71-05A85037FF5F}"/>
              </a:ext>
            </a:extLst>
          </p:cNvPr>
          <p:cNvSpPr/>
          <p:nvPr/>
        </p:nvSpPr>
        <p:spPr>
          <a:xfrm>
            <a:off x="5103491" y="5163565"/>
            <a:ext cx="2038123" cy="1323439"/>
          </a:xfrm>
          <a:prstGeom prst="rect">
            <a:avLst/>
          </a:prstGeom>
        </p:spPr>
        <p:txBody>
          <a:bodyPr wrap="square">
            <a:spAutoFit/>
          </a:bodyPr>
          <a:lstStyle/>
          <a:p>
            <a:pPr lvl="0" algn="ctr"/>
            <a:r>
              <a:rPr lang="en-GB" sz="2000" dirty="0"/>
              <a:t>Column number in the lookup table/reference data set.</a:t>
            </a:r>
            <a:endParaRPr lang="en-IE" sz="2000" dirty="0"/>
          </a:p>
        </p:txBody>
      </p:sp>
      <p:sp>
        <p:nvSpPr>
          <p:cNvPr id="6" name="Rectangle 5">
            <a:extLst>
              <a:ext uri="{FF2B5EF4-FFF2-40B4-BE49-F238E27FC236}">
                <a16:creationId xmlns:a16="http://schemas.microsoft.com/office/drawing/2014/main" id="{ACC525C9-22EF-4467-B257-B64AC9FB4D55}"/>
              </a:ext>
            </a:extLst>
          </p:cNvPr>
          <p:cNvSpPr/>
          <p:nvPr/>
        </p:nvSpPr>
        <p:spPr>
          <a:xfrm>
            <a:off x="7315980" y="4534155"/>
            <a:ext cx="1874313" cy="2031325"/>
          </a:xfrm>
          <a:prstGeom prst="rect">
            <a:avLst/>
          </a:prstGeom>
        </p:spPr>
        <p:txBody>
          <a:bodyPr wrap="square">
            <a:spAutoFit/>
          </a:bodyPr>
          <a:lstStyle/>
          <a:p>
            <a:pPr lvl="0" algn="ctr">
              <a:defRPr/>
            </a:pPr>
            <a:r>
              <a:rPr lang="en-GB" dirty="0"/>
              <a:t>Optional – specifies if the return value is an exact match (FALSE) or an approximate match (TRUE).</a:t>
            </a:r>
            <a:endParaRPr lang="en-IE" dirty="0"/>
          </a:p>
        </p:txBody>
      </p:sp>
      <p:pic>
        <p:nvPicPr>
          <p:cNvPr id="22" name="Graphic 21" descr="Line arrow: Straight">
            <a:extLst>
              <a:ext uri="{FF2B5EF4-FFF2-40B4-BE49-F238E27FC236}">
                <a16:creationId xmlns:a16="http://schemas.microsoft.com/office/drawing/2014/main" id="{50772BEA-A73B-4D0C-8D2E-6D893F092A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5043024">
            <a:off x="7595416" y="3653930"/>
            <a:ext cx="981102" cy="914400"/>
          </a:xfrm>
          <a:prstGeom prst="rect">
            <a:avLst/>
          </a:prstGeom>
        </p:spPr>
      </p:pic>
      <p:pic>
        <p:nvPicPr>
          <p:cNvPr id="23" name="Graphic 22" descr="Line arrow: Straight">
            <a:extLst>
              <a:ext uri="{FF2B5EF4-FFF2-40B4-BE49-F238E27FC236}">
                <a16:creationId xmlns:a16="http://schemas.microsoft.com/office/drawing/2014/main" id="{B753DDE2-3E27-4680-B582-FD67AB427B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7985600">
            <a:off x="2083529" y="3676749"/>
            <a:ext cx="1119592" cy="914400"/>
          </a:xfrm>
          <a:prstGeom prst="rect">
            <a:avLst/>
          </a:prstGeom>
        </p:spPr>
      </p:pic>
      <p:pic>
        <p:nvPicPr>
          <p:cNvPr id="24" name="Graphic 23" descr="Line arrow: Straight">
            <a:extLst>
              <a:ext uri="{FF2B5EF4-FFF2-40B4-BE49-F238E27FC236}">
                <a16:creationId xmlns:a16="http://schemas.microsoft.com/office/drawing/2014/main" id="{92627E33-CAA3-480B-B2A1-FC202EC962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5495142">
            <a:off x="5347128" y="3870121"/>
            <a:ext cx="1267045" cy="914400"/>
          </a:xfrm>
          <a:prstGeom prst="rect">
            <a:avLst/>
          </a:prstGeom>
        </p:spPr>
      </p:pic>
      <p:pic>
        <p:nvPicPr>
          <p:cNvPr id="25" name="Graphic 24" descr="Line arrow: Straight">
            <a:extLst>
              <a:ext uri="{FF2B5EF4-FFF2-40B4-BE49-F238E27FC236}">
                <a16:creationId xmlns:a16="http://schemas.microsoft.com/office/drawing/2014/main" id="{E002A663-4A94-4885-B912-2390E03E09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942057">
            <a:off x="3318866" y="3894690"/>
            <a:ext cx="1346108" cy="914400"/>
          </a:xfrm>
          <a:prstGeom prst="rect">
            <a:avLst/>
          </a:prstGeom>
        </p:spPr>
      </p:pic>
    </p:spTree>
    <p:extLst>
      <p:ext uri="{BB962C8B-B14F-4D97-AF65-F5344CB8AC3E}">
        <p14:creationId xmlns:p14="http://schemas.microsoft.com/office/powerpoint/2010/main" val="3885567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pic>
        <p:nvPicPr>
          <p:cNvPr id="8" name="Content Placeholder 12">
            <a:extLst>
              <a:ext uri="{FF2B5EF4-FFF2-40B4-BE49-F238E27FC236}">
                <a16:creationId xmlns:a16="http://schemas.microsoft.com/office/drawing/2014/main" id="{3CA2D6E4-B729-4F6E-9F03-173EAEB9B802}"/>
              </a:ext>
            </a:extLst>
          </p:cNvPr>
          <p:cNvPicPr>
            <a:picLocks noChangeAspect="1"/>
          </p:cNvPicPr>
          <p:nvPr/>
        </p:nvPicPr>
        <p:blipFill>
          <a:blip r:embed="rId3"/>
          <a:stretch>
            <a:fillRect/>
          </a:stretch>
        </p:blipFill>
        <p:spPr>
          <a:xfrm>
            <a:off x="252425" y="1260000"/>
            <a:ext cx="588830" cy="588830"/>
          </a:xfrm>
          <a:prstGeom prst="rect">
            <a:avLst/>
          </a:prstGeom>
        </p:spPr>
      </p:pic>
      <p:sp>
        <p:nvSpPr>
          <p:cNvPr id="17" name="Content Placeholder 3">
            <a:extLst>
              <a:ext uri="{FF2B5EF4-FFF2-40B4-BE49-F238E27FC236}">
                <a16:creationId xmlns:a16="http://schemas.microsoft.com/office/drawing/2014/main" id="{2E0CA888-400B-4723-AACB-88E8DC61019E}"/>
              </a:ext>
            </a:extLst>
          </p:cNvPr>
          <p:cNvSpPr txBox="1">
            <a:spLocks/>
          </p:cNvSpPr>
          <p:nvPr/>
        </p:nvSpPr>
        <p:spPr>
          <a:xfrm>
            <a:off x="864000" y="1188000"/>
            <a:ext cx="7956611"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Validate </a:t>
            </a:r>
            <a:r>
              <a:rPr lang="en-IE" sz="2000" b="1" dirty="0">
                <a:solidFill>
                  <a:srgbClr val="009FE9"/>
                </a:solidFill>
              </a:rPr>
              <a:t>that given values belong to a reference data set using</a:t>
            </a:r>
            <a:r>
              <a:rPr lang="en-GB" sz="2000" b="1" dirty="0">
                <a:solidFill>
                  <a:srgbClr val="009FE9"/>
                </a:solidFill>
              </a:rPr>
              <a:t> the VLOOKUP function.</a:t>
            </a:r>
            <a:endParaRPr lang="en-IE" sz="2000" b="1" dirty="0">
              <a:solidFill>
                <a:srgbClr val="009FE9"/>
              </a:solidFill>
            </a:endParaRPr>
          </a:p>
          <a:p>
            <a:pPr marL="0" indent="0">
              <a:buNone/>
            </a:pPr>
            <a:endParaRPr lang="en-IE" sz="2000" b="1" dirty="0"/>
          </a:p>
          <a:p>
            <a:pPr marL="0" indent="0">
              <a:buNone/>
            </a:pPr>
            <a:r>
              <a:rPr lang="en-IE" sz="2000" b="1" dirty="0"/>
              <a:t>Example</a:t>
            </a:r>
            <a:r>
              <a:rPr lang="en-IE" sz="2000" dirty="0"/>
              <a:t>: Check if </a:t>
            </a:r>
            <a:r>
              <a:rPr lang="en-IE" sz="2000" b="1" dirty="0"/>
              <a:t>country codes</a:t>
            </a:r>
            <a:r>
              <a:rPr lang="en-IE" sz="2000" dirty="0"/>
              <a:t> used in the data set are correct by comparing them to the country codes in the reference data set. </a:t>
            </a:r>
          </a:p>
          <a:p>
            <a:pPr marL="0" indent="0">
              <a:buNone/>
            </a:pPr>
            <a:endParaRPr lang="en-IE" sz="2000" b="1" dirty="0"/>
          </a:p>
          <a:p>
            <a:pPr>
              <a:buFont typeface="+mj-lt"/>
              <a:buAutoNum type="arabicPeriod"/>
            </a:pPr>
            <a:endParaRPr lang="en-IE" sz="2000" dirty="0"/>
          </a:p>
        </p:txBody>
      </p:sp>
      <p:grpSp>
        <p:nvGrpSpPr>
          <p:cNvPr id="5" name="Group 4">
            <a:extLst>
              <a:ext uri="{FF2B5EF4-FFF2-40B4-BE49-F238E27FC236}">
                <a16:creationId xmlns:a16="http://schemas.microsoft.com/office/drawing/2014/main" id="{B6DA2B98-A7BD-448A-8BC9-BABA6E391803}"/>
              </a:ext>
            </a:extLst>
          </p:cNvPr>
          <p:cNvGrpSpPr/>
          <p:nvPr/>
        </p:nvGrpSpPr>
        <p:grpSpPr>
          <a:xfrm>
            <a:off x="2123728" y="2924944"/>
            <a:ext cx="5583159" cy="3613968"/>
            <a:chOff x="4967846" y="1523482"/>
            <a:chExt cx="4394125" cy="2722316"/>
          </a:xfrm>
        </p:grpSpPr>
        <p:pic>
          <p:nvPicPr>
            <p:cNvPr id="13" name="Picture 12">
              <a:extLst>
                <a:ext uri="{FF2B5EF4-FFF2-40B4-BE49-F238E27FC236}">
                  <a16:creationId xmlns:a16="http://schemas.microsoft.com/office/drawing/2014/main" id="{CA149DD1-DDF3-429C-9E80-CAD6AACC25B5}"/>
                </a:ext>
              </a:extLst>
            </p:cNvPr>
            <p:cNvPicPr/>
            <p:nvPr/>
          </p:nvPicPr>
          <p:blipFill>
            <a:blip r:embed="rId4"/>
            <a:stretch>
              <a:fillRect/>
            </a:stretch>
          </p:blipFill>
          <p:spPr>
            <a:xfrm>
              <a:off x="4967846" y="1523482"/>
              <a:ext cx="4170721" cy="2722316"/>
            </a:xfrm>
            <a:prstGeom prst="rect">
              <a:avLst/>
            </a:prstGeom>
            <a:ln>
              <a:solidFill>
                <a:schemeClr val="tx1"/>
              </a:solidFill>
            </a:ln>
          </p:spPr>
        </p:pic>
        <p:sp>
          <p:nvSpPr>
            <p:cNvPr id="15" name="Rectangle 14">
              <a:extLst>
                <a:ext uri="{FF2B5EF4-FFF2-40B4-BE49-F238E27FC236}">
                  <a16:creationId xmlns:a16="http://schemas.microsoft.com/office/drawing/2014/main" id="{862A8123-C1A9-4248-8FEF-93B1AE945814}"/>
                </a:ext>
              </a:extLst>
            </p:cNvPr>
            <p:cNvSpPr/>
            <p:nvPr/>
          </p:nvSpPr>
          <p:spPr>
            <a:xfrm>
              <a:off x="7881195" y="2362052"/>
              <a:ext cx="1280423" cy="9911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sp>
          <p:nvSpPr>
            <p:cNvPr id="16" name="Text Box 94041783">
              <a:extLst>
                <a:ext uri="{FF2B5EF4-FFF2-40B4-BE49-F238E27FC236}">
                  <a16:creationId xmlns:a16="http://schemas.microsoft.com/office/drawing/2014/main" id="{1DBB83AF-A331-4794-A681-8C5B022A7D8E}"/>
                </a:ext>
              </a:extLst>
            </p:cNvPr>
            <p:cNvSpPr txBox="1"/>
            <p:nvPr/>
          </p:nvSpPr>
          <p:spPr>
            <a:xfrm>
              <a:off x="7549491" y="1964719"/>
              <a:ext cx="1812480" cy="3933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0"/>
                </a:spcAft>
              </a:pPr>
              <a:r>
                <a:rPr lang="en-IE"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Reference data set </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7DB2B495-BFEE-4BA8-A744-8AFA4D49C47F}"/>
                </a:ext>
              </a:extLst>
            </p:cNvPr>
            <p:cNvSpPr/>
            <p:nvPr/>
          </p:nvSpPr>
          <p:spPr>
            <a:xfrm>
              <a:off x="5735024" y="2358094"/>
              <a:ext cx="380411" cy="18877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sp>
          <p:nvSpPr>
            <p:cNvPr id="24" name="Text Box 94041789">
              <a:extLst>
                <a:ext uri="{FF2B5EF4-FFF2-40B4-BE49-F238E27FC236}">
                  <a16:creationId xmlns:a16="http://schemas.microsoft.com/office/drawing/2014/main" id="{9395037A-9C00-4B91-9C5B-E05B030DD49F}"/>
                </a:ext>
              </a:extLst>
            </p:cNvPr>
            <p:cNvSpPr txBox="1"/>
            <p:nvPr/>
          </p:nvSpPr>
          <p:spPr>
            <a:xfrm>
              <a:off x="5024518" y="1954547"/>
              <a:ext cx="2164652" cy="2992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0"/>
                </a:spcAft>
              </a:pPr>
              <a:r>
                <a:rPr lang="en-IE"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Data set to validate</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4" name="Footer Placeholder 3">
            <a:extLst>
              <a:ext uri="{FF2B5EF4-FFF2-40B4-BE49-F238E27FC236}">
                <a16:creationId xmlns:a16="http://schemas.microsoft.com/office/drawing/2014/main" id="{30926677-7C81-4FE0-89CF-691E74170CC4}"/>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2056354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pic>
        <p:nvPicPr>
          <p:cNvPr id="8" name="Content Placeholder 12">
            <a:extLst>
              <a:ext uri="{FF2B5EF4-FFF2-40B4-BE49-F238E27FC236}">
                <a16:creationId xmlns:a16="http://schemas.microsoft.com/office/drawing/2014/main" id="{3CA2D6E4-B729-4F6E-9F03-173EAEB9B802}"/>
              </a:ext>
            </a:extLst>
          </p:cNvPr>
          <p:cNvPicPr>
            <a:picLocks noChangeAspect="1"/>
          </p:cNvPicPr>
          <p:nvPr/>
        </p:nvPicPr>
        <p:blipFill>
          <a:blip r:embed="rId3"/>
          <a:stretch>
            <a:fillRect/>
          </a:stretch>
        </p:blipFill>
        <p:spPr>
          <a:xfrm>
            <a:off x="252425" y="1260000"/>
            <a:ext cx="588830" cy="588830"/>
          </a:xfrm>
          <a:prstGeom prst="rect">
            <a:avLst/>
          </a:prstGeom>
        </p:spPr>
      </p:pic>
      <p:sp>
        <p:nvSpPr>
          <p:cNvPr id="17" name="Content Placeholder 3">
            <a:extLst>
              <a:ext uri="{FF2B5EF4-FFF2-40B4-BE49-F238E27FC236}">
                <a16:creationId xmlns:a16="http://schemas.microsoft.com/office/drawing/2014/main" id="{2E0CA888-400B-4723-AACB-88E8DC61019E}"/>
              </a:ext>
            </a:extLst>
          </p:cNvPr>
          <p:cNvSpPr txBox="1">
            <a:spLocks/>
          </p:cNvSpPr>
          <p:nvPr/>
        </p:nvSpPr>
        <p:spPr>
          <a:xfrm>
            <a:off x="864000" y="1188000"/>
            <a:ext cx="7956611"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Validate </a:t>
            </a:r>
            <a:r>
              <a:rPr lang="en-IE" sz="2000" b="1" dirty="0">
                <a:solidFill>
                  <a:srgbClr val="009FE9"/>
                </a:solidFill>
              </a:rPr>
              <a:t>that given values belong to a reference data set using</a:t>
            </a:r>
            <a:r>
              <a:rPr lang="en-GB" sz="2000" b="1" dirty="0">
                <a:solidFill>
                  <a:srgbClr val="009FE9"/>
                </a:solidFill>
              </a:rPr>
              <a:t> the VLOOKUP function.</a:t>
            </a:r>
            <a:endParaRPr lang="en-IE" sz="2000" b="1" dirty="0">
              <a:solidFill>
                <a:srgbClr val="009FE9"/>
              </a:solidFill>
            </a:endParaRPr>
          </a:p>
          <a:p>
            <a:pPr marL="0" indent="0">
              <a:buNone/>
            </a:pPr>
            <a:endParaRPr lang="en-IE" sz="2000" b="1" dirty="0"/>
          </a:p>
          <a:p>
            <a:pPr marL="0" indent="0">
              <a:buNone/>
            </a:pPr>
            <a:r>
              <a:rPr lang="en-IE" sz="2000" b="1" dirty="0"/>
              <a:t>Example</a:t>
            </a:r>
            <a:r>
              <a:rPr lang="en-IE" sz="2000" dirty="0"/>
              <a:t>: Check if </a:t>
            </a:r>
            <a:r>
              <a:rPr lang="en-IE" sz="2000" b="1" dirty="0"/>
              <a:t>country codes</a:t>
            </a:r>
            <a:r>
              <a:rPr lang="en-IE" sz="2000" dirty="0"/>
              <a:t> used in a data set (B6:B19) are correct by checking if they are exactly the same as country codes in a reference data set (</a:t>
            </a:r>
            <a:r>
              <a:rPr lang="en-SG" sz="2000" dirty="0"/>
              <a:t>H6:l12).</a:t>
            </a:r>
            <a:endParaRPr lang="en-IE" sz="2000" b="1" dirty="0"/>
          </a:p>
          <a:p>
            <a:pPr marL="0" indent="0">
              <a:buNone/>
            </a:pPr>
            <a:r>
              <a:rPr lang="en-IE" sz="2000" b="1" dirty="0"/>
              <a:t>Steps: </a:t>
            </a:r>
          </a:p>
          <a:p>
            <a:pPr>
              <a:buFont typeface="+mj-lt"/>
              <a:buAutoNum type="arabicPeriod"/>
            </a:pPr>
            <a:r>
              <a:rPr lang="en-SG" sz="2000" dirty="0"/>
              <a:t>Open </a:t>
            </a:r>
            <a:r>
              <a:rPr lang="en-SG" sz="2000" b="1" dirty="0"/>
              <a:t>Value Validation.xlsx</a:t>
            </a:r>
            <a:r>
              <a:rPr lang="en-SG" sz="2000" dirty="0"/>
              <a:t>.</a:t>
            </a:r>
          </a:p>
          <a:p>
            <a:pPr lvl="0">
              <a:buFont typeface="+mj-lt"/>
              <a:buAutoNum type="arabicPeriod" startAt="2"/>
            </a:pPr>
            <a:r>
              <a:rPr lang="en-SG" sz="2000" dirty="0"/>
              <a:t>Select the cell </a:t>
            </a:r>
            <a:r>
              <a:rPr lang="en-SG" sz="2000" b="1" dirty="0"/>
              <a:t>F6</a:t>
            </a:r>
            <a:r>
              <a:rPr lang="en-SG" sz="2000" dirty="0"/>
              <a:t>.</a:t>
            </a:r>
          </a:p>
          <a:p>
            <a:pPr lvl="0">
              <a:buFont typeface="+mj-lt"/>
              <a:buAutoNum type="arabicPeriod" startAt="2"/>
            </a:pPr>
            <a:r>
              <a:rPr lang="en-SG" sz="2000" dirty="0"/>
              <a:t>Type </a:t>
            </a:r>
            <a:r>
              <a:rPr lang="en-SG" sz="2000" b="1" dirty="0"/>
              <a:t>=VLOOKUP(B6, $H$6:$I$12, 1, FALSE)</a:t>
            </a:r>
            <a:r>
              <a:rPr lang="en-SG" sz="2000" dirty="0"/>
              <a:t> and press </a:t>
            </a:r>
            <a:r>
              <a:rPr lang="en-SG" sz="2000" b="1" dirty="0"/>
              <a:t>Enter</a:t>
            </a:r>
            <a:r>
              <a:rPr lang="en-SG" sz="2000" dirty="0"/>
              <a:t>.</a:t>
            </a:r>
          </a:p>
          <a:p>
            <a:pPr lvl="0">
              <a:buFont typeface="+mj-lt"/>
              <a:buAutoNum type="arabicPeriod" startAt="2"/>
            </a:pPr>
            <a:r>
              <a:rPr lang="en-SG" sz="2000" dirty="0"/>
              <a:t>Copy the formula to the cell range </a:t>
            </a:r>
            <a:r>
              <a:rPr lang="en-SG" sz="2000" b="1" dirty="0"/>
              <a:t>F7:F19</a:t>
            </a:r>
            <a:r>
              <a:rPr lang="en-SG" sz="2000" dirty="0"/>
              <a:t>.</a:t>
            </a:r>
          </a:p>
          <a:p>
            <a:pPr>
              <a:buFont typeface="+mj-lt"/>
              <a:buAutoNum type="arabicPeriod"/>
            </a:pPr>
            <a:endParaRPr lang="en-IE" sz="2000" dirty="0"/>
          </a:p>
        </p:txBody>
      </p:sp>
      <p:sp>
        <p:nvSpPr>
          <p:cNvPr id="4" name="Footer Placeholder 3">
            <a:extLst>
              <a:ext uri="{FF2B5EF4-FFF2-40B4-BE49-F238E27FC236}">
                <a16:creationId xmlns:a16="http://schemas.microsoft.com/office/drawing/2014/main" id="{30926677-7C81-4FE0-89CF-691E74170CC4}"/>
              </a:ext>
            </a:extLst>
          </p:cNvPr>
          <p:cNvSpPr>
            <a:spLocks noGrp="1"/>
          </p:cNvSpPr>
          <p:nvPr>
            <p:ph type="ftr" sz="quarter" idx="11"/>
          </p:nvPr>
        </p:nvSpPr>
        <p:spPr/>
        <p:txBody>
          <a:bodyPr/>
          <a:lstStyle/>
          <a:p>
            <a:r>
              <a:rPr lang="en-IE"/>
              <a:t>Data Analytics - Foundation 1.0</a:t>
            </a:r>
          </a:p>
          <a:p>
            <a:endParaRPr lang="en-IE" dirty="0"/>
          </a:p>
        </p:txBody>
      </p:sp>
      <p:sp>
        <p:nvSpPr>
          <p:cNvPr id="9" name="Rectangle 8">
            <a:extLst>
              <a:ext uri="{FF2B5EF4-FFF2-40B4-BE49-F238E27FC236}">
                <a16:creationId xmlns:a16="http://schemas.microsoft.com/office/drawing/2014/main" id="{E024B82E-0B32-468E-8FB2-48B657802A14}"/>
              </a:ext>
            </a:extLst>
          </p:cNvPr>
          <p:cNvSpPr/>
          <p:nvPr/>
        </p:nvSpPr>
        <p:spPr>
          <a:xfrm>
            <a:off x="1240185" y="5477162"/>
            <a:ext cx="4842263" cy="400110"/>
          </a:xfrm>
          <a:prstGeom prst="rect">
            <a:avLst/>
          </a:prstGeom>
          <a:ln>
            <a:noFill/>
          </a:ln>
        </p:spPr>
        <p:txBody>
          <a:bodyPr wrap="square">
            <a:spAutoFit/>
          </a:bodyPr>
          <a:lstStyle/>
          <a:p>
            <a:r>
              <a:rPr lang="en-SG" sz="2000" b="1" dirty="0"/>
              <a:t>=VLOOKUP(B6, $H$6:$I$12, 1, FALSE)</a:t>
            </a:r>
            <a:endParaRPr lang="en-GB" sz="2000" b="1" dirty="0"/>
          </a:p>
        </p:txBody>
      </p:sp>
      <p:grpSp>
        <p:nvGrpSpPr>
          <p:cNvPr id="34" name="Group 33">
            <a:extLst>
              <a:ext uri="{FF2B5EF4-FFF2-40B4-BE49-F238E27FC236}">
                <a16:creationId xmlns:a16="http://schemas.microsoft.com/office/drawing/2014/main" id="{F022F4DE-6291-4E24-B203-9908DB3E65BB}"/>
              </a:ext>
            </a:extLst>
          </p:cNvPr>
          <p:cNvGrpSpPr/>
          <p:nvPr/>
        </p:nvGrpSpPr>
        <p:grpSpPr>
          <a:xfrm>
            <a:off x="179616" y="5301312"/>
            <a:ext cx="936000" cy="936000"/>
            <a:chOff x="215616" y="5877272"/>
            <a:chExt cx="936000" cy="936000"/>
          </a:xfrm>
        </p:grpSpPr>
        <p:pic>
          <p:nvPicPr>
            <p:cNvPr id="35" name="Graphic 34" descr="Laptop">
              <a:extLst>
                <a:ext uri="{FF2B5EF4-FFF2-40B4-BE49-F238E27FC236}">
                  <a16:creationId xmlns:a16="http://schemas.microsoft.com/office/drawing/2014/main" id="{A4ED7A85-6A20-4A14-864F-C56007DAA6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5616" y="5877272"/>
              <a:ext cx="936000" cy="936000"/>
            </a:xfrm>
            <a:prstGeom prst="rect">
              <a:avLst/>
            </a:prstGeom>
          </p:spPr>
        </p:pic>
        <p:pic>
          <p:nvPicPr>
            <p:cNvPr id="36" name="Graphic 35" descr="Information">
              <a:extLst>
                <a:ext uri="{FF2B5EF4-FFF2-40B4-BE49-F238E27FC236}">
                  <a16:creationId xmlns:a16="http://schemas.microsoft.com/office/drawing/2014/main" id="{28B44BE8-79AC-4700-BAFC-63ED92D8C18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3088" y="6106588"/>
              <a:ext cx="360000" cy="360000"/>
            </a:xfrm>
            <a:prstGeom prst="rect">
              <a:avLst/>
            </a:prstGeom>
          </p:spPr>
        </p:pic>
      </p:grpSp>
      <p:sp>
        <p:nvSpPr>
          <p:cNvPr id="42" name="Rectangle 41">
            <a:extLst>
              <a:ext uri="{FF2B5EF4-FFF2-40B4-BE49-F238E27FC236}">
                <a16:creationId xmlns:a16="http://schemas.microsoft.com/office/drawing/2014/main" id="{91A883ED-DE92-4FF9-A6DE-24DEFA5E327D}"/>
              </a:ext>
            </a:extLst>
          </p:cNvPr>
          <p:cNvSpPr/>
          <p:nvPr/>
        </p:nvSpPr>
        <p:spPr>
          <a:xfrm>
            <a:off x="1175524" y="6021288"/>
            <a:ext cx="1236236" cy="646331"/>
          </a:xfrm>
          <a:prstGeom prst="rect">
            <a:avLst/>
          </a:prstGeom>
        </p:spPr>
        <p:txBody>
          <a:bodyPr wrap="none">
            <a:spAutoFit/>
          </a:bodyPr>
          <a:lstStyle/>
          <a:p>
            <a:pPr algn="ctr"/>
            <a:r>
              <a:rPr lang="en-GB" i="1" dirty="0"/>
              <a:t>Data set </a:t>
            </a:r>
          </a:p>
          <a:p>
            <a:pPr algn="ctr"/>
            <a:r>
              <a:rPr lang="en-GB" i="1" dirty="0"/>
              <a:t>to validate</a:t>
            </a:r>
          </a:p>
        </p:txBody>
      </p:sp>
      <p:sp>
        <p:nvSpPr>
          <p:cNvPr id="43" name="Rectangle 42">
            <a:extLst>
              <a:ext uri="{FF2B5EF4-FFF2-40B4-BE49-F238E27FC236}">
                <a16:creationId xmlns:a16="http://schemas.microsoft.com/office/drawing/2014/main" id="{0A72592B-DEC9-4D53-A4B5-4175E2080889}"/>
              </a:ext>
            </a:extLst>
          </p:cNvPr>
          <p:cNvSpPr/>
          <p:nvPr/>
        </p:nvSpPr>
        <p:spPr>
          <a:xfrm>
            <a:off x="2659765" y="6021288"/>
            <a:ext cx="1249060" cy="646331"/>
          </a:xfrm>
          <a:prstGeom prst="rect">
            <a:avLst/>
          </a:prstGeom>
        </p:spPr>
        <p:txBody>
          <a:bodyPr wrap="none">
            <a:spAutoFit/>
          </a:bodyPr>
          <a:lstStyle/>
          <a:p>
            <a:pPr lvl="0" algn="ctr">
              <a:defRPr/>
            </a:pPr>
            <a:r>
              <a:rPr lang="en-GB" i="1" dirty="0"/>
              <a:t>Reference</a:t>
            </a:r>
          </a:p>
          <a:p>
            <a:pPr lvl="0" algn="ctr">
              <a:defRPr/>
            </a:pPr>
            <a:r>
              <a:rPr lang="en-GB" i="1" dirty="0"/>
              <a:t> data set</a:t>
            </a:r>
            <a:endParaRPr lang="en-IE" i="1" dirty="0"/>
          </a:p>
        </p:txBody>
      </p:sp>
      <p:sp>
        <p:nvSpPr>
          <p:cNvPr id="44" name="Rectangle 43">
            <a:extLst>
              <a:ext uri="{FF2B5EF4-FFF2-40B4-BE49-F238E27FC236}">
                <a16:creationId xmlns:a16="http://schemas.microsoft.com/office/drawing/2014/main" id="{F7FA402A-6D60-4AF1-AB8C-06038DB6DACB}"/>
              </a:ext>
            </a:extLst>
          </p:cNvPr>
          <p:cNvSpPr/>
          <p:nvPr/>
        </p:nvSpPr>
        <p:spPr>
          <a:xfrm>
            <a:off x="4168719" y="5733256"/>
            <a:ext cx="3014885" cy="923330"/>
          </a:xfrm>
          <a:prstGeom prst="rect">
            <a:avLst/>
          </a:prstGeom>
        </p:spPr>
        <p:txBody>
          <a:bodyPr wrap="square">
            <a:spAutoFit/>
          </a:bodyPr>
          <a:lstStyle/>
          <a:p>
            <a:pPr lvl="0" algn="ctr"/>
            <a:r>
              <a:rPr lang="en-GB" i="1" dirty="0"/>
              <a:t>Column</a:t>
            </a:r>
          </a:p>
          <a:p>
            <a:pPr lvl="0" algn="ctr"/>
            <a:r>
              <a:rPr lang="en-GB" i="1" dirty="0"/>
              <a:t>in reference data set from which to return value</a:t>
            </a:r>
          </a:p>
        </p:txBody>
      </p:sp>
      <p:sp>
        <p:nvSpPr>
          <p:cNvPr id="45" name="Rectangle 44">
            <a:extLst>
              <a:ext uri="{FF2B5EF4-FFF2-40B4-BE49-F238E27FC236}">
                <a16:creationId xmlns:a16="http://schemas.microsoft.com/office/drawing/2014/main" id="{6441E2D6-F79B-4819-BA53-65FFF3456049}"/>
              </a:ext>
            </a:extLst>
          </p:cNvPr>
          <p:cNvSpPr/>
          <p:nvPr/>
        </p:nvSpPr>
        <p:spPr>
          <a:xfrm>
            <a:off x="6868855" y="5208335"/>
            <a:ext cx="1755371" cy="923330"/>
          </a:xfrm>
          <a:prstGeom prst="rect">
            <a:avLst/>
          </a:prstGeom>
        </p:spPr>
        <p:txBody>
          <a:bodyPr wrap="square">
            <a:spAutoFit/>
          </a:bodyPr>
          <a:lstStyle/>
          <a:p>
            <a:pPr lvl="0" algn="ctr">
              <a:defRPr/>
            </a:pPr>
            <a:r>
              <a:rPr lang="en-GB" i="1" dirty="0"/>
              <a:t>Return value </a:t>
            </a:r>
          </a:p>
          <a:p>
            <a:pPr lvl="0" algn="ctr">
              <a:defRPr/>
            </a:pPr>
            <a:r>
              <a:rPr lang="en-GB" i="1" dirty="0"/>
              <a:t>only if it is exact match</a:t>
            </a:r>
            <a:endParaRPr lang="en-IE" i="1" dirty="0"/>
          </a:p>
        </p:txBody>
      </p:sp>
      <p:pic>
        <p:nvPicPr>
          <p:cNvPr id="48" name="Graphic 47" descr="Line arrow: Straight">
            <a:extLst>
              <a:ext uri="{FF2B5EF4-FFF2-40B4-BE49-F238E27FC236}">
                <a16:creationId xmlns:a16="http://schemas.microsoft.com/office/drawing/2014/main" id="{E02DB875-CDF9-4E7F-9A15-693D31E20A0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5940153" y="5301208"/>
            <a:ext cx="1300667" cy="720000"/>
          </a:xfrm>
          <a:prstGeom prst="rect">
            <a:avLst/>
          </a:prstGeom>
        </p:spPr>
      </p:pic>
      <p:pic>
        <p:nvPicPr>
          <p:cNvPr id="49" name="Graphic 48" descr="Line arrow: Straight">
            <a:extLst>
              <a:ext uri="{FF2B5EF4-FFF2-40B4-BE49-F238E27FC236}">
                <a16:creationId xmlns:a16="http://schemas.microsoft.com/office/drawing/2014/main" id="{0DFE8553-3ED2-45B8-AC04-6D0FD75A316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9150425">
            <a:off x="2191393" y="5615397"/>
            <a:ext cx="734163" cy="684000"/>
          </a:xfrm>
          <a:prstGeom prst="rect">
            <a:avLst/>
          </a:prstGeom>
        </p:spPr>
      </p:pic>
      <p:pic>
        <p:nvPicPr>
          <p:cNvPr id="51" name="Graphic 50" descr="Line arrow: Straight">
            <a:extLst>
              <a:ext uri="{FF2B5EF4-FFF2-40B4-BE49-F238E27FC236}">
                <a16:creationId xmlns:a16="http://schemas.microsoft.com/office/drawing/2014/main" id="{7B7C3897-F80F-4BFE-B340-5071F2F9AC5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4271750">
            <a:off x="4644052" y="5640597"/>
            <a:ext cx="520144" cy="612000"/>
          </a:xfrm>
          <a:prstGeom prst="rect">
            <a:avLst/>
          </a:prstGeom>
        </p:spPr>
      </p:pic>
      <p:pic>
        <p:nvPicPr>
          <p:cNvPr id="52" name="Graphic 51" descr="Line arrow: Straight">
            <a:extLst>
              <a:ext uri="{FF2B5EF4-FFF2-40B4-BE49-F238E27FC236}">
                <a16:creationId xmlns:a16="http://schemas.microsoft.com/office/drawing/2014/main" id="{627F764C-8D29-4944-970F-54FBEB39172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7916172">
            <a:off x="3315515" y="5627628"/>
            <a:ext cx="543467" cy="612000"/>
          </a:xfrm>
          <a:prstGeom prst="rect">
            <a:avLst/>
          </a:prstGeom>
        </p:spPr>
      </p:pic>
    </p:spTree>
    <p:extLst>
      <p:ext uri="{BB962C8B-B14F-4D97-AF65-F5344CB8AC3E}">
        <p14:creationId xmlns:p14="http://schemas.microsoft.com/office/powerpoint/2010/main" val="1008657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17" name="Content Placeholder 3">
            <a:extLst>
              <a:ext uri="{FF2B5EF4-FFF2-40B4-BE49-F238E27FC236}">
                <a16:creationId xmlns:a16="http://schemas.microsoft.com/office/drawing/2014/main" id="{2E0CA888-400B-4723-AACB-88E8DC61019E}"/>
              </a:ext>
            </a:extLst>
          </p:cNvPr>
          <p:cNvSpPr txBox="1">
            <a:spLocks/>
          </p:cNvSpPr>
          <p:nvPr/>
        </p:nvSpPr>
        <p:spPr>
          <a:xfrm>
            <a:off x="864000" y="1188000"/>
            <a:ext cx="7956611" cy="54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Validate </a:t>
            </a:r>
            <a:r>
              <a:rPr lang="en-IE" sz="2000" b="1" dirty="0">
                <a:solidFill>
                  <a:srgbClr val="009FE9"/>
                </a:solidFill>
              </a:rPr>
              <a:t>that given values belong to a reference data set using</a:t>
            </a:r>
            <a:r>
              <a:rPr lang="en-GB" sz="2000" b="1" dirty="0">
                <a:solidFill>
                  <a:srgbClr val="009FE9"/>
                </a:solidFill>
              </a:rPr>
              <a:t> the VLOOKUP function</a:t>
            </a:r>
            <a:endParaRPr lang="en-IE" sz="2000" b="1" dirty="0">
              <a:solidFill>
                <a:srgbClr val="009FE9"/>
              </a:solidFill>
            </a:endParaRPr>
          </a:p>
          <a:p>
            <a:pPr marL="0" indent="0">
              <a:buNone/>
            </a:pPr>
            <a:endParaRPr lang="en-IE" sz="2000" b="1" dirty="0"/>
          </a:p>
          <a:p>
            <a:pPr marL="0" indent="0">
              <a:buNone/>
            </a:pPr>
            <a:r>
              <a:rPr lang="en-IE" sz="2000" b="1" dirty="0"/>
              <a:t>Example: </a:t>
            </a:r>
            <a:r>
              <a:rPr lang="en-IE" sz="2000" dirty="0"/>
              <a:t>Check if </a:t>
            </a:r>
            <a:r>
              <a:rPr lang="en-IE" sz="2000" b="1" dirty="0"/>
              <a:t>country codes</a:t>
            </a:r>
            <a:r>
              <a:rPr lang="en-IE" sz="2000" dirty="0"/>
              <a:t> used in a data set (B6:B19) are correct by checking if they are exactly the same as country codes in a reference data set (</a:t>
            </a:r>
            <a:r>
              <a:rPr lang="en-SG" sz="2000" dirty="0"/>
              <a:t>H6:l12).</a:t>
            </a:r>
            <a:endParaRPr lang="en-IE" sz="2000" dirty="0"/>
          </a:p>
        </p:txBody>
      </p:sp>
      <p:grpSp>
        <p:nvGrpSpPr>
          <p:cNvPr id="5" name="Group 4">
            <a:extLst>
              <a:ext uri="{FF2B5EF4-FFF2-40B4-BE49-F238E27FC236}">
                <a16:creationId xmlns:a16="http://schemas.microsoft.com/office/drawing/2014/main" id="{9BAD0119-E977-4C60-B657-34CF334A0AF2}"/>
              </a:ext>
            </a:extLst>
          </p:cNvPr>
          <p:cNvGrpSpPr/>
          <p:nvPr/>
        </p:nvGrpSpPr>
        <p:grpSpPr>
          <a:xfrm>
            <a:off x="3313532" y="3276548"/>
            <a:ext cx="5830468" cy="3312052"/>
            <a:chOff x="3373528" y="2851525"/>
            <a:chExt cx="6059012" cy="3444926"/>
          </a:xfrm>
        </p:grpSpPr>
        <p:pic>
          <p:nvPicPr>
            <p:cNvPr id="12" name="Picture 11">
              <a:extLst>
                <a:ext uri="{FF2B5EF4-FFF2-40B4-BE49-F238E27FC236}">
                  <a16:creationId xmlns:a16="http://schemas.microsoft.com/office/drawing/2014/main" id="{8FE63E24-11BA-4F9F-9419-1C14A788B729}"/>
                </a:ext>
              </a:extLst>
            </p:cNvPr>
            <p:cNvPicPr/>
            <p:nvPr/>
          </p:nvPicPr>
          <p:blipFill>
            <a:blip r:embed="rId3"/>
            <a:stretch>
              <a:fillRect/>
            </a:stretch>
          </p:blipFill>
          <p:spPr>
            <a:xfrm>
              <a:off x="3373528" y="2851525"/>
              <a:ext cx="5724128" cy="3444926"/>
            </a:xfrm>
            <a:prstGeom prst="rect">
              <a:avLst/>
            </a:prstGeom>
            <a:ln>
              <a:solidFill>
                <a:schemeClr val="tx1"/>
              </a:solidFill>
            </a:ln>
          </p:spPr>
        </p:pic>
        <p:sp>
          <p:nvSpPr>
            <p:cNvPr id="13" name="Rectangle 12">
              <a:extLst>
                <a:ext uri="{FF2B5EF4-FFF2-40B4-BE49-F238E27FC236}">
                  <a16:creationId xmlns:a16="http://schemas.microsoft.com/office/drawing/2014/main" id="{649EA6F5-9801-4082-AD15-61F91FC0D24B}"/>
                </a:ext>
              </a:extLst>
            </p:cNvPr>
            <p:cNvSpPr/>
            <p:nvPr/>
          </p:nvSpPr>
          <p:spPr>
            <a:xfrm>
              <a:off x="7349871" y="3917843"/>
              <a:ext cx="1728192" cy="12666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sp>
          <p:nvSpPr>
            <p:cNvPr id="15" name="Text Box 94041783">
              <a:extLst>
                <a:ext uri="{FF2B5EF4-FFF2-40B4-BE49-F238E27FC236}">
                  <a16:creationId xmlns:a16="http://schemas.microsoft.com/office/drawing/2014/main" id="{449F0B13-4301-4AEB-AD93-520A7A6635C3}"/>
                </a:ext>
              </a:extLst>
            </p:cNvPr>
            <p:cNvSpPr txBox="1"/>
            <p:nvPr/>
          </p:nvSpPr>
          <p:spPr>
            <a:xfrm>
              <a:off x="7020272" y="3392279"/>
              <a:ext cx="2412268"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0"/>
                </a:spcAft>
              </a:pPr>
              <a:r>
                <a:rPr lang="en-IE"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Reference data set </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B9ED951C-F239-4E90-B173-6DB0DFBB9516}"/>
                </a:ext>
              </a:extLst>
            </p:cNvPr>
            <p:cNvSpPr/>
            <p:nvPr/>
          </p:nvSpPr>
          <p:spPr>
            <a:xfrm>
              <a:off x="4351531" y="3903815"/>
              <a:ext cx="652517" cy="23606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sp>
          <p:nvSpPr>
            <p:cNvPr id="23" name="Text Box 94041789">
              <a:extLst>
                <a:ext uri="{FF2B5EF4-FFF2-40B4-BE49-F238E27FC236}">
                  <a16:creationId xmlns:a16="http://schemas.microsoft.com/office/drawing/2014/main" id="{AE1F7BD7-6063-4AEE-9CA9-49DDFE8DB6BA}"/>
                </a:ext>
              </a:extLst>
            </p:cNvPr>
            <p:cNvSpPr txBox="1"/>
            <p:nvPr/>
          </p:nvSpPr>
          <p:spPr>
            <a:xfrm>
              <a:off x="3482302" y="3311903"/>
              <a:ext cx="2412268" cy="37333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0"/>
                </a:spcAft>
              </a:pPr>
              <a:r>
                <a:rPr lang="en-IE"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Data set to validate</a:t>
              </a:r>
              <a:endParaRPr lang="en-IE"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BC96334E-519F-4C5D-8AD9-52B36B1D7A8C}"/>
                </a:ext>
              </a:extLst>
            </p:cNvPr>
            <p:cNvSpPr/>
            <p:nvPr/>
          </p:nvSpPr>
          <p:spPr>
            <a:xfrm>
              <a:off x="6190245" y="3889010"/>
              <a:ext cx="1010047" cy="23902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dirty="0"/>
            </a:p>
          </p:txBody>
        </p:sp>
      </p:grpSp>
      <p:sp>
        <p:nvSpPr>
          <p:cNvPr id="25" name="Rectangle 24">
            <a:extLst>
              <a:ext uri="{FF2B5EF4-FFF2-40B4-BE49-F238E27FC236}">
                <a16:creationId xmlns:a16="http://schemas.microsoft.com/office/drawing/2014/main" id="{EE740952-F796-4EDF-8128-757D9E75623E}"/>
              </a:ext>
            </a:extLst>
          </p:cNvPr>
          <p:cNvSpPr/>
          <p:nvPr/>
        </p:nvSpPr>
        <p:spPr>
          <a:xfrm>
            <a:off x="877659" y="3145623"/>
            <a:ext cx="2328034" cy="3575851"/>
          </a:xfrm>
          <a:prstGeom prst="rect">
            <a:avLst/>
          </a:prstGeom>
        </p:spPr>
        <p:txBody>
          <a:bodyPr wrap="square">
            <a:spAutoFit/>
          </a:bodyPr>
          <a:lstStyle/>
          <a:p>
            <a:pPr>
              <a:lnSpc>
                <a:spcPct val="115000"/>
              </a:lnSpc>
              <a:spcAft>
                <a:spcPts val="0"/>
              </a:spcAft>
            </a:pPr>
            <a:r>
              <a:rPr lang="en-SG" b="1" dirty="0">
                <a:latin typeface="Arial" panose="020B0604020202020204" pitchFamily="34" charset="0"/>
                <a:ea typeface="Calibri" panose="020F0502020204030204" pitchFamily="34" charset="0"/>
                <a:cs typeface="Times New Roman" panose="02020603050405020304" pitchFamily="18" charset="0"/>
              </a:rPr>
              <a:t>Result:</a:t>
            </a:r>
            <a:r>
              <a:rPr lang="en-SG" dirty="0">
                <a:latin typeface="Arial" panose="020B0604020202020204" pitchFamily="34" charset="0"/>
                <a:ea typeface="Calibri" panose="020F0502020204030204" pitchFamily="34" charset="0"/>
                <a:cs typeface="Times New Roman" panose="02020603050405020304" pitchFamily="18" charset="0"/>
              </a:rPr>
              <a:t> The country code is returned if it is in the 1st column of the reference data set, otherwise </a:t>
            </a:r>
            <a:r>
              <a:rPr lang="en-SG" b="1" dirty="0">
                <a:latin typeface="Arial" panose="020B0604020202020204" pitchFamily="34" charset="0"/>
                <a:ea typeface="Calibri" panose="020F0502020204030204" pitchFamily="34" charset="0"/>
                <a:cs typeface="Times New Roman" panose="02020603050405020304" pitchFamily="18" charset="0"/>
              </a:rPr>
              <a:t>#N/A</a:t>
            </a:r>
            <a:r>
              <a:rPr lang="en-SG" dirty="0">
                <a:latin typeface="Arial" panose="020B0604020202020204" pitchFamily="34" charset="0"/>
                <a:ea typeface="Calibri" panose="020F0502020204030204" pitchFamily="34" charset="0"/>
                <a:cs typeface="Times New Roman" panose="02020603050405020304" pitchFamily="18" charset="0"/>
              </a:rPr>
              <a:t> is returned indicating that the exact value is not found and that the country code in the data set to validate is incorrect.</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Content Placeholder 12">
            <a:extLst>
              <a:ext uri="{FF2B5EF4-FFF2-40B4-BE49-F238E27FC236}">
                <a16:creationId xmlns:a16="http://schemas.microsoft.com/office/drawing/2014/main" id="{25AD5439-1F7B-4B8D-98E5-1A16EB562CFB}"/>
              </a:ext>
            </a:extLst>
          </p:cNvPr>
          <p:cNvPicPr>
            <a:picLocks noChangeAspect="1"/>
          </p:cNvPicPr>
          <p:nvPr/>
        </p:nvPicPr>
        <p:blipFill>
          <a:blip r:embed="rId4"/>
          <a:stretch>
            <a:fillRect/>
          </a:stretch>
        </p:blipFill>
        <p:spPr>
          <a:xfrm>
            <a:off x="252425" y="1260000"/>
            <a:ext cx="588830" cy="588830"/>
          </a:xfrm>
          <a:prstGeom prst="rect">
            <a:avLst/>
          </a:prstGeom>
        </p:spPr>
      </p:pic>
      <p:sp>
        <p:nvSpPr>
          <p:cNvPr id="4" name="Footer Placeholder 3">
            <a:extLst>
              <a:ext uri="{FF2B5EF4-FFF2-40B4-BE49-F238E27FC236}">
                <a16:creationId xmlns:a16="http://schemas.microsoft.com/office/drawing/2014/main" id="{AF5E1B0D-18BE-4A69-AFCB-21C786E48743}"/>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2912086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17" name="Content Placeholder 3">
            <a:extLst>
              <a:ext uri="{FF2B5EF4-FFF2-40B4-BE49-F238E27FC236}">
                <a16:creationId xmlns:a16="http://schemas.microsoft.com/office/drawing/2014/main" id="{2E0CA888-400B-4723-AACB-88E8DC61019E}"/>
              </a:ext>
            </a:extLst>
          </p:cNvPr>
          <p:cNvSpPr txBox="1">
            <a:spLocks/>
          </p:cNvSpPr>
          <p:nvPr/>
        </p:nvSpPr>
        <p:spPr>
          <a:xfrm>
            <a:off x="864000" y="1188000"/>
            <a:ext cx="7704856" cy="53181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Validate </a:t>
            </a:r>
            <a:r>
              <a:rPr lang="en-IE" sz="2000" b="1" dirty="0">
                <a:solidFill>
                  <a:srgbClr val="009FE9"/>
                </a:solidFill>
              </a:rPr>
              <a:t>that given values belong to a reference data set using</a:t>
            </a:r>
            <a:r>
              <a:rPr lang="en-GB" sz="2000" b="1" dirty="0">
                <a:solidFill>
                  <a:srgbClr val="009FE9"/>
                </a:solidFill>
              </a:rPr>
              <a:t> the VLOOKUP function</a:t>
            </a:r>
            <a:endParaRPr lang="en-IE" sz="2000" b="1" dirty="0">
              <a:solidFill>
                <a:srgbClr val="009FE9"/>
              </a:solidFill>
            </a:endParaRPr>
          </a:p>
          <a:p>
            <a:pPr marL="0" indent="0">
              <a:buNone/>
            </a:pPr>
            <a:endParaRPr lang="en-IE" sz="2000" b="1" dirty="0"/>
          </a:p>
          <a:p>
            <a:pPr marL="0" indent="0">
              <a:buNone/>
            </a:pPr>
            <a:r>
              <a:rPr lang="en-IE" sz="2000" b="1" dirty="0"/>
              <a:t>Example: </a:t>
            </a:r>
            <a:r>
              <a:rPr lang="en-IE" sz="2000" dirty="0"/>
              <a:t>Replace the </a:t>
            </a:r>
            <a:r>
              <a:rPr lang="en-IE" sz="2000" b="1" dirty="0"/>
              <a:t>incorrect country codes </a:t>
            </a:r>
            <a:r>
              <a:rPr lang="en-IE" sz="2000" dirty="0"/>
              <a:t>with the correct codes. </a:t>
            </a:r>
          </a:p>
          <a:p>
            <a:pPr marL="0" indent="0">
              <a:buNone/>
            </a:pPr>
            <a:endParaRPr lang="en-IE" sz="2000" b="1" dirty="0"/>
          </a:p>
          <a:p>
            <a:pPr marL="0" indent="0">
              <a:buNone/>
            </a:pPr>
            <a:r>
              <a:rPr lang="en-IE" sz="2000" b="1" dirty="0"/>
              <a:t>Steps:</a:t>
            </a:r>
          </a:p>
          <a:p>
            <a:pPr lvl="0">
              <a:buFont typeface="+mj-lt"/>
              <a:buAutoNum type="arabicPeriod"/>
            </a:pPr>
            <a:r>
              <a:rPr lang="en-SG" sz="2000" dirty="0"/>
              <a:t>In the </a:t>
            </a:r>
            <a:r>
              <a:rPr lang="en-SG" sz="2000" b="1" dirty="0"/>
              <a:t>Value Validation.xlsx </a:t>
            </a:r>
            <a:r>
              <a:rPr lang="en-SG" sz="2000" dirty="0"/>
              <a:t>sheet select the cell </a:t>
            </a:r>
            <a:r>
              <a:rPr lang="en-SG" sz="2000" b="1" dirty="0"/>
              <a:t>B13</a:t>
            </a:r>
            <a:r>
              <a:rPr lang="en-SG" sz="2000" dirty="0"/>
              <a:t>.</a:t>
            </a:r>
          </a:p>
          <a:p>
            <a:pPr>
              <a:buFont typeface="+mj-lt"/>
              <a:buAutoNum type="arabicPeriod"/>
            </a:pPr>
            <a:r>
              <a:rPr lang="en-SG" sz="2000" dirty="0"/>
              <a:t>Type </a:t>
            </a:r>
            <a:r>
              <a:rPr lang="en-SG" sz="2000" b="1" dirty="0"/>
              <a:t>=VLOOKUP(A13, $H$6:$I$12, 1)</a:t>
            </a:r>
            <a:r>
              <a:rPr lang="en-SG" sz="2000" dirty="0"/>
              <a:t> and press </a:t>
            </a:r>
            <a:r>
              <a:rPr lang="en-SG" sz="2000" b="1" dirty="0"/>
              <a:t>Enter</a:t>
            </a:r>
            <a:r>
              <a:rPr lang="en-SG" sz="2000" dirty="0"/>
              <a:t>.</a:t>
            </a:r>
          </a:p>
          <a:p>
            <a:pPr>
              <a:buFont typeface="+mj-lt"/>
              <a:buAutoNum type="arabicPeriod"/>
            </a:pPr>
            <a:r>
              <a:rPr lang="en-SG" sz="2000" dirty="0"/>
              <a:t>Copy the formula to the cell range </a:t>
            </a:r>
            <a:r>
              <a:rPr lang="en-SG" sz="2000" b="1" dirty="0"/>
              <a:t>B14:B19</a:t>
            </a:r>
            <a:r>
              <a:rPr lang="en-SG" sz="2000" dirty="0"/>
              <a:t>.</a:t>
            </a:r>
          </a:p>
          <a:p>
            <a:pPr>
              <a:buFont typeface="+mj-lt"/>
              <a:buAutoNum type="arabicPeriod"/>
            </a:pPr>
            <a:endParaRPr lang="en-SG" sz="2000" dirty="0"/>
          </a:p>
          <a:p>
            <a:pPr>
              <a:buFont typeface="+mj-lt"/>
              <a:buAutoNum type="arabicPeriod"/>
            </a:pPr>
            <a:endParaRPr lang="en-IE" sz="2000" dirty="0"/>
          </a:p>
        </p:txBody>
      </p:sp>
      <p:pic>
        <p:nvPicPr>
          <p:cNvPr id="8" name="Content Placeholder 12">
            <a:extLst>
              <a:ext uri="{FF2B5EF4-FFF2-40B4-BE49-F238E27FC236}">
                <a16:creationId xmlns:a16="http://schemas.microsoft.com/office/drawing/2014/main" id="{8322758A-C9F9-4386-8F45-CAE4D8502C04}"/>
              </a:ext>
            </a:extLst>
          </p:cNvPr>
          <p:cNvPicPr>
            <a:picLocks noChangeAspect="1"/>
          </p:cNvPicPr>
          <p:nvPr/>
        </p:nvPicPr>
        <p:blipFill>
          <a:blip r:embed="rId3"/>
          <a:stretch>
            <a:fillRect/>
          </a:stretch>
        </p:blipFill>
        <p:spPr>
          <a:xfrm>
            <a:off x="252000" y="1260000"/>
            <a:ext cx="588830" cy="588830"/>
          </a:xfrm>
          <a:prstGeom prst="rect">
            <a:avLst/>
          </a:prstGeom>
        </p:spPr>
      </p:pic>
      <p:sp>
        <p:nvSpPr>
          <p:cNvPr id="3" name="Footer Placeholder 2">
            <a:extLst>
              <a:ext uri="{FF2B5EF4-FFF2-40B4-BE49-F238E27FC236}">
                <a16:creationId xmlns:a16="http://schemas.microsoft.com/office/drawing/2014/main" id="{091C69D0-9A95-4EC0-A16C-CFAC2DC0D128}"/>
              </a:ext>
            </a:extLst>
          </p:cNvPr>
          <p:cNvSpPr>
            <a:spLocks noGrp="1"/>
          </p:cNvSpPr>
          <p:nvPr>
            <p:ph type="ftr" sz="quarter" idx="11"/>
          </p:nvPr>
        </p:nvSpPr>
        <p:spPr/>
        <p:txBody>
          <a:bodyPr/>
          <a:lstStyle/>
          <a:p>
            <a:r>
              <a:rPr lang="en-IE"/>
              <a:t>Data Analytics - Foundation 1.0</a:t>
            </a:r>
          </a:p>
          <a:p>
            <a:endParaRPr lang="en-IE" dirty="0"/>
          </a:p>
        </p:txBody>
      </p:sp>
      <p:sp>
        <p:nvSpPr>
          <p:cNvPr id="13" name="Rectangle 12">
            <a:extLst>
              <a:ext uri="{FF2B5EF4-FFF2-40B4-BE49-F238E27FC236}">
                <a16:creationId xmlns:a16="http://schemas.microsoft.com/office/drawing/2014/main" id="{E6A16F9C-6941-4304-B846-FCD4A9B04FFF}"/>
              </a:ext>
            </a:extLst>
          </p:cNvPr>
          <p:cNvSpPr/>
          <p:nvPr/>
        </p:nvSpPr>
        <p:spPr>
          <a:xfrm>
            <a:off x="1240185" y="5477162"/>
            <a:ext cx="4842263" cy="400110"/>
          </a:xfrm>
          <a:prstGeom prst="rect">
            <a:avLst/>
          </a:prstGeom>
          <a:ln>
            <a:noFill/>
          </a:ln>
        </p:spPr>
        <p:txBody>
          <a:bodyPr wrap="square">
            <a:spAutoFit/>
          </a:bodyPr>
          <a:lstStyle/>
          <a:p>
            <a:r>
              <a:rPr lang="en-SG" sz="2000" b="1" dirty="0"/>
              <a:t>=VLOOKUP(A13, $H$6:$I$12, 1)</a:t>
            </a:r>
            <a:endParaRPr lang="en-GB" sz="2000" b="1" dirty="0"/>
          </a:p>
        </p:txBody>
      </p:sp>
      <p:grpSp>
        <p:nvGrpSpPr>
          <p:cNvPr id="14" name="Group 13">
            <a:extLst>
              <a:ext uri="{FF2B5EF4-FFF2-40B4-BE49-F238E27FC236}">
                <a16:creationId xmlns:a16="http://schemas.microsoft.com/office/drawing/2014/main" id="{7E680CBD-7F41-4412-A908-7AD9B778FEFE}"/>
              </a:ext>
            </a:extLst>
          </p:cNvPr>
          <p:cNvGrpSpPr/>
          <p:nvPr/>
        </p:nvGrpSpPr>
        <p:grpSpPr>
          <a:xfrm>
            <a:off x="107504" y="5301312"/>
            <a:ext cx="936000" cy="936000"/>
            <a:chOff x="215616" y="5877272"/>
            <a:chExt cx="936000" cy="936000"/>
          </a:xfrm>
        </p:grpSpPr>
        <p:pic>
          <p:nvPicPr>
            <p:cNvPr id="15" name="Graphic 14" descr="Laptop">
              <a:extLst>
                <a:ext uri="{FF2B5EF4-FFF2-40B4-BE49-F238E27FC236}">
                  <a16:creationId xmlns:a16="http://schemas.microsoft.com/office/drawing/2014/main" id="{7D613EE1-A932-4C6A-8CE1-329AB8303D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5616" y="5877272"/>
              <a:ext cx="936000" cy="936000"/>
            </a:xfrm>
            <a:prstGeom prst="rect">
              <a:avLst/>
            </a:prstGeom>
          </p:spPr>
        </p:pic>
        <p:pic>
          <p:nvPicPr>
            <p:cNvPr id="16" name="Graphic 15" descr="Information">
              <a:extLst>
                <a:ext uri="{FF2B5EF4-FFF2-40B4-BE49-F238E27FC236}">
                  <a16:creationId xmlns:a16="http://schemas.microsoft.com/office/drawing/2014/main" id="{6785CD29-3AC2-4CE5-B612-6508C560E08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3088" y="6106588"/>
              <a:ext cx="360000" cy="360000"/>
            </a:xfrm>
            <a:prstGeom prst="rect">
              <a:avLst/>
            </a:prstGeom>
          </p:spPr>
        </p:pic>
      </p:grpSp>
      <p:sp>
        <p:nvSpPr>
          <p:cNvPr id="18" name="Rectangle 17">
            <a:extLst>
              <a:ext uri="{FF2B5EF4-FFF2-40B4-BE49-F238E27FC236}">
                <a16:creationId xmlns:a16="http://schemas.microsoft.com/office/drawing/2014/main" id="{AF54D458-B1E6-474C-AF44-CB613E4DE09F}"/>
              </a:ext>
            </a:extLst>
          </p:cNvPr>
          <p:cNvSpPr/>
          <p:nvPr/>
        </p:nvSpPr>
        <p:spPr>
          <a:xfrm>
            <a:off x="1175524" y="6021288"/>
            <a:ext cx="1236236" cy="646331"/>
          </a:xfrm>
          <a:prstGeom prst="rect">
            <a:avLst/>
          </a:prstGeom>
        </p:spPr>
        <p:txBody>
          <a:bodyPr wrap="none">
            <a:spAutoFit/>
          </a:bodyPr>
          <a:lstStyle/>
          <a:p>
            <a:pPr algn="ctr"/>
            <a:r>
              <a:rPr lang="en-GB" i="1" dirty="0"/>
              <a:t>Data set </a:t>
            </a:r>
          </a:p>
          <a:p>
            <a:pPr algn="ctr"/>
            <a:r>
              <a:rPr lang="en-GB" i="1" dirty="0"/>
              <a:t>to validate</a:t>
            </a:r>
          </a:p>
        </p:txBody>
      </p:sp>
      <p:sp>
        <p:nvSpPr>
          <p:cNvPr id="19" name="Rectangle 18">
            <a:extLst>
              <a:ext uri="{FF2B5EF4-FFF2-40B4-BE49-F238E27FC236}">
                <a16:creationId xmlns:a16="http://schemas.microsoft.com/office/drawing/2014/main" id="{EB8D538B-FB69-401A-AD92-34037D439822}"/>
              </a:ext>
            </a:extLst>
          </p:cNvPr>
          <p:cNvSpPr/>
          <p:nvPr/>
        </p:nvSpPr>
        <p:spPr>
          <a:xfrm>
            <a:off x="2659765" y="6021288"/>
            <a:ext cx="1249060" cy="646331"/>
          </a:xfrm>
          <a:prstGeom prst="rect">
            <a:avLst/>
          </a:prstGeom>
        </p:spPr>
        <p:txBody>
          <a:bodyPr wrap="none">
            <a:spAutoFit/>
          </a:bodyPr>
          <a:lstStyle/>
          <a:p>
            <a:pPr lvl="0" algn="ctr">
              <a:defRPr/>
            </a:pPr>
            <a:r>
              <a:rPr lang="en-GB" i="1" dirty="0"/>
              <a:t>Reference</a:t>
            </a:r>
          </a:p>
          <a:p>
            <a:pPr lvl="0" algn="ctr">
              <a:defRPr/>
            </a:pPr>
            <a:r>
              <a:rPr lang="en-GB" i="1" dirty="0"/>
              <a:t> data set</a:t>
            </a:r>
            <a:endParaRPr lang="en-IE" i="1" dirty="0"/>
          </a:p>
        </p:txBody>
      </p:sp>
      <p:sp>
        <p:nvSpPr>
          <p:cNvPr id="20" name="Rectangle 19">
            <a:extLst>
              <a:ext uri="{FF2B5EF4-FFF2-40B4-BE49-F238E27FC236}">
                <a16:creationId xmlns:a16="http://schemas.microsoft.com/office/drawing/2014/main" id="{A3808676-35F2-42AD-A32C-564C7261A53F}"/>
              </a:ext>
            </a:extLst>
          </p:cNvPr>
          <p:cNvSpPr/>
          <p:nvPr/>
        </p:nvSpPr>
        <p:spPr>
          <a:xfrm>
            <a:off x="4168719" y="5733256"/>
            <a:ext cx="3014885" cy="923330"/>
          </a:xfrm>
          <a:prstGeom prst="rect">
            <a:avLst/>
          </a:prstGeom>
        </p:spPr>
        <p:txBody>
          <a:bodyPr wrap="square">
            <a:spAutoFit/>
          </a:bodyPr>
          <a:lstStyle/>
          <a:p>
            <a:pPr lvl="0" algn="ctr"/>
            <a:r>
              <a:rPr lang="en-GB" i="1" dirty="0"/>
              <a:t>Column</a:t>
            </a:r>
          </a:p>
          <a:p>
            <a:pPr lvl="0" algn="ctr"/>
            <a:r>
              <a:rPr lang="en-GB" i="1" dirty="0"/>
              <a:t>in reference data set from which to return value</a:t>
            </a:r>
          </a:p>
        </p:txBody>
      </p:sp>
      <p:sp>
        <p:nvSpPr>
          <p:cNvPr id="21" name="Rectangle 20">
            <a:extLst>
              <a:ext uri="{FF2B5EF4-FFF2-40B4-BE49-F238E27FC236}">
                <a16:creationId xmlns:a16="http://schemas.microsoft.com/office/drawing/2014/main" id="{A2F8C5E0-5B80-4B91-B37F-C02702C5516F}"/>
              </a:ext>
            </a:extLst>
          </p:cNvPr>
          <p:cNvSpPr/>
          <p:nvPr/>
        </p:nvSpPr>
        <p:spPr>
          <a:xfrm>
            <a:off x="6534392" y="4899303"/>
            <a:ext cx="2419333" cy="1200329"/>
          </a:xfrm>
          <a:prstGeom prst="rect">
            <a:avLst/>
          </a:prstGeom>
        </p:spPr>
        <p:txBody>
          <a:bodyPr wrap="square">
            <a:spAutoFit/>
          </a:bodyPr>
          <a:lstStyle/>
          <a:p>
            <a:pPr lvl="0" algn="ctr">
              <a:defRPr/>
            </a:pPr>
            <a:r>
              <a:rPr lang="en-GB" i="1" dirty="0"/>
              <a:t>If FALSE isn’t specified, return value </a:t>
            </a:r>
          </a:p>
          <a:p>
            <a:pPr lvl="0" algn="ctr">
              <a:defRPr/>
            </a:pPr>
            <a:r>
              <a:rPr lang="en-GB" i="1" dirty="0"/>
              <a:t>is an approximate match by default</a:t>
            </a:r>
            <a:endParaRPr lang="en-IE" i="1" dirty="0"/>
          </a:p>
        </p:txBody>
      </p:sp>
      <p:pic>
        <p:nvPicPr>
          <p:cNvPr id="22" name="Graphic 21" descr="Line arrow: Straight">
            <a:extLst>
              <a:ext uri="{FF2B5EF4-FFF2-40B4-BE49-F238E27FC236}">
                <a16:creationId xmlns:a16="http://schemas.microsoft.com/office/drawing/2014/main" id="{D65A2D9E-35AB-4FCB-9105-A02DDCBD59A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5255054" y="5229279"/>
            <a:ext cx="1300667" cy="720000"/>
          </a:xfrm>
          <a:prstGeom prst="rect">
            <a:avLst/>
          </a:prstGeom>
        </p:spPr>
      </p:pic>
      <p:pic>
        <p:nvPicPr>
          <p:cNvPr id="23" name="Graphic 22" descr="Line arrow: Straight">
            <a:extLst>
              <a:ext uri="{FF2B5EF4-FFF2-40B4-BE49-F238E27FC236}">
                <a16:creationId xmlns:a16="http://schemas.microsoft.com/office/drawing/2014/main" id="{64816E32-9BCA-497A-BCB8-E69CD23973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9150425">
            <a:off x="2224398" y="5694870"/>
            <a:ext cx="734163" cy="684000"/>
          </a:xfrm>
          <a:prstGeom prst="rect">
            <a:avLst/>
          </a:prstGeom>
        </p:spPr>
      </p:pic>
      <p:pic>
        <p:nvPicPr>
          <p:cNvPr id="24" name="Graphic 23" descr="Line arrow: Straight">
            <a:extLst>
              <a:ext uri="{FF2B5EF4-FFF2-40B4-BE49-F238E27FC236}">
                <a16:creationId xmlns:a16="http://schemas.microsoft.com/office/drawing/2014/main" id="{BE32AA4F-1A89-4208-8906-0365804D390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4271750">
            <a:off x="4815959" y="5666093"/>
            <a:ext cx="489547" cy="576000"/>
          </a:xfrm>
          <a:prstGeom prst="rect">
            <a:avLst/>
          </a:prstGeom>
        </p:spPr>
      </p:pic>
      <p:pic>
        <p:nvPicPr>
          <p:cNvPr id="25" name="Graphic 24" descr="Line arrow: Straight">
            <a:extLst>
              <a:ext uri="{FF2B5EF4-FFF2-40B4-BE49-F238E27FC236}">
                <a16:creationId xmlns:a16="http://schemas.microsoft.com/office/drawing/2014/main" id="{7708EE61-E3A9-4C83-BA0C-58ADD76DB3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7916172">
            <a:off x="3723210" y="5689481"/>
            <a:ext cx="543467" cy="612000"/>
          </a:xfrm>
          <a:prstGeom prst="rect">
            <a:avLst/>
          </a:prstGeom>
        </p:spPr>
      </p:pic>
    </p:spTree>
    <p:extLst>
      <p:ext uri="{BB962C8B-B14F-4D97-AF65-F5344CB8AC3E}">
        <p14:creationId xmlns:p14="http://schemas.microsoft.com/office/powerpoint/2010/main" val="171661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17" name="Content Placeholder 3">
            <a:extLst>
              <a:ext uri="{FF2B5EF4-FFF2-40B4-BE49-F238E27FC236}">
                <a16:creationId xmlns:a16="http://schemas.microsoft.com/office/drawing/2014/main" id="{2E0CA888-400B-4723-AACB-88E8DC61019E}"/>
              </a:ext>
            </a:extLst>
          </p:cNvPr>
          <p:cNvSpPr txBox="1">
            <a:spLocks/>
          </p:cNvSpPr>
          <p:nvPr/>
        </p:nvSpPr>
        <p:spPr>
          <a:xfrm>
            <a:off x="864000" y="1188000"/>
            <a:ext cx="7704856" cy="53181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Validate </a:t>
            </a:r>
            <a:r>
              <a:rPr lang="en-IE" sz="2000" b="1" dirty="0">
                <a:solidFill>
                  <a:srgbClr val="009FE9"/>
                </a:solidFill>
              </a:rPr>
              <a:t>that given values belong to a reference data set using</a:t>
            </a:r>
            <a:r>
              <a:rPr lang="en-GB" sz="2000" b="1" dirty="0">
                <a:solidFill>
                  <a:srgbClr val="009FE9"/>
                </a:solidFill>
              </a:rPr>
              <a:t> the VLOOKUP function</a:t>
            </a:r>
            <a:endParaRPr lang="en-IE" sz="2000" b="1" dirty="0">
              <a:solidFill>
                <a:srgbClr val="009FE9"/>
              </a:solidFill>
            </a:endParaRPr>
          </a:p>
          <a:p>
            <a:pPr marL="0" indent="0">
              <a:buNone/>
            </a:pPr>
            <a:endParaRPr lang="en-IE" sz="2000" b="1" dirty="0"/>
          </a:p>
          <a:p>
            <a:pPr marL="0" indent="0">
              <a:buNone/>
            </a:pPr>
            <a:r>
              <a:rPr lang="en-IE" sz="2000" b="1" dirty="0"/>
              <a:t>Example: </a:t>
            </a:r>
            <a:r>
              <a:rPr lang="en-IE" sz="2000" dirty="0"/>
              <a:t>Replace </a:t>
            </a:r>
            <a:r>
              <a:rPr lang="en-IE" sz="2000" b="1" dirty="0"/>
              <a:t>incorrect country </a:t>
            </a:r>
            <a:r>
              <a:rPr lang="en-IE" sz="2000" dirty="0"/>
              <a:t>codes with correct codes. </a:t>
            </a:r>
          </a:p>
          <a:p>
            <a:pPr marL="0" indent="0">
              <a:buNone/>
            </a:pPr>
            <a:endParaRPr lang="en-IE" sz="2000" b="1" dirty="0"/>
          </a:p>
          <a:p>
            <a:pPr marL="0" indent="0">
              <a:buNone/>
            </a:pPr>
            <a:r>
              <a:rPr lang="en-SG" sz="2000" b="1" dirty="0"/>
              <a:t>Result: </a:t>
            </a:r>
            <a:r>
              <a:rPr lang="en-SG" sz="2000" dirty="0"/>
              <a:t>The data contains the correct codes.</a:t>
            </a:r>
            <a:endParaRPr lang="en-GB" sz="2000" dirty="0"/>
          </a:p>
          <a:p>
            <a:pPr>
              <a:buFont typeface="+mj-lt"/>
              <a:buAutoNum type="arabicPeriod"/>
            </a:pPr>
            <a:endParaRPr lang="en-IE" sz="2000" dirty="0"/>
          </a:p>
        </p:txBody>
      </p:sp>
      <p:grpSp>
        <p:nvGrpSpPr>
          <p:cNvPr id="4" name="Group 3">
            <a:extLst>
              <a:ext uri="{FF2B5EF4-FFF2-40B4-BE49-F238E27FC236}">
                <a16:creationId xmlns:a16="http://schemas.microsoft.com/office/drawing/2014/main" id="{AA92EC8D-41EA-444C-AC2F-F83245DF5F9D}"/>
              </a:ext>
            </a:extLst>
          </p:cNvPr>
          <p:cNvGrpSpPr/>
          <p:nvPr/>
        </p:nvGrpSpPr>
        <p:grpSpPr>
          <a:xfrm>
            <a:off x="3710774" y="3256226"/>
            <a:ext cx="2805442" cy="3341126"/>
            <a:chOff x="3710774" y="3197786"/>
            <a:chExt cx="2632264" cy="3121022"/>
          </a:xfrm>
        </p:grpSpPr>
        <p:pic>
          <p:nvPicPr>
            <p:cNvPr id="13" name="Picture 12">
              <a:extLst>
                <a:ext uri="{FF2B5EF4-FFF2-40B4-BE49-F238E27FC236}">
                  <a16:creationId xmlns:a16="http://schemas.microsoft.com/office/drawing/2014/main" id="{ECB66249-BE0D-479C-A953-A900596F8190}"/>
                </a:ext>
              </a:extLst>
            </p:cNvPr>
            <p:cNvPicPr/>
            <p:nvPr/>
          </p:nvPicPr>
          <p:blipFill rotWithShape="1">
            <a:blip r:embed="rId3"/>
            <a:srcRect l="9209" t="18500" r="-1159"/>
            <a:stretch/>
          </p:blipFill>
          <p:spPr>
            <a:xfrm>
              <a:off x="3710774" y="3197786"/>
              <a:ext cx="2632264" cy="3111075"/>
            </a:xfrm>
            <a:prstGeom prst="rect">
              <a:avLst/>
            </a:prstGeom>
            <a:ln>
              <a:solidFill>
                <a:schemeClr val="tx1"/>
              </a:solidFill>
            </a:ln>
          </p:spPr>
        </p:pic>
        <p:sp>
          <p:nvSpPr>
            <p:cNvPr id="14" name="Rectangle 13">
              <a:extLst>
                <a:ext uri="{FF2B5EF4-FFF2-40B4-BE49-F238E27FC236}">
                  <a16:creationId xmlns:a16="http://schemas.microsoft.com/office/drawing/2014/main" id="{FBF1D770-BEA2-4BAA-92D7-0BF792BA4C11}"/>
                </a:ext>
              </a:extLst>
            </p:cNvPr>
            <p:cNvSpPr/>
            <p:nvPr/>
          </p:nvSpPr>
          <p:spPr>
            <a:xfrm>
              <a:off x="4716016" y="4758612"/>
              <a:ext cx="432048" cy="15601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grpSp>
      <p:sp>
        <p:nvSpPr>
          <p:cNvPr id="15" name="Text Box 94041789">
            <a:extLst>
              <a:ext uri="{FF2B5EF4-FFF2-40B4-BE49-F238E27FC236}">
                <a16:creationId xmlns:a16="http://schemas.microsoft.com/office/drawing/2014/main" id="{0D4D42CD-B873-4DEC-BF46-D8E2EB55F75C}"/>
              </a:ext>
            </a:extLst>
          </p:cNvPr>
          <p:cNvSpPr txBox="1"/>
          <p:nvPr/>
        </p:nvSpPr>
        <p:spPr>
          <a:xfrm>
            <a:off x="6516216" y="5719951"/>
            <a:ext cx="2191416" cy="27081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0"/>
              </a:spcAft>
            </a:pPr>
            <a:r>
              <a:rPr lang="en-SG" sz="1400" i="1" dirty="0"/>
              <a:t>Corrected Data set</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Content Placeholder 12">
            <a:extLst>
              <a:ext uri="{FF2B5EF4-FFF2-40B4-BE49-F238E27FC236}">
                <a16:creationId xmlns:a16="http://schemas.microsoft.com/office/drawing/2014/main" id="{FB346BE6-B29C-4076-A888-5C978B5B7078}"/>
              </a:ext>
            </a:extLst>
          </p:cNvPr>
          <p:cNvPicPr>
            <a:picLocks noChangeAspect="1"/>
          </p:cNvPicPr>
          <p:nvPr/>
        </p:nvPicPr>
        <p:blipFill>
          <a:blip r:embed="rId4"/>
          <a:stretch>
            <a:fillRect/>
          </a:stretch>
        </p:blipFill>
        <p:spPr>
          <a:xfrm>
            <a:off x="252425" y="1260000"/>
            <a:ext cx="588830" cy="588830"/>
          </a:xfrm>
          <a:prstGeom prst="rect">
            <a:avLst/>
          </a:prstGeom>
        </p:spPr>
      </p:pic>
      <p:sp>
        <p:nvSpPr>
          <p:cNvPr id="3" name="Footer Placeholder 2">
            <a:extLst>
              <a:ext uri="{FF2B5EF4-FFF2-40B4-BE49-F238E27FC236}">
                <a16:creationId xmlns:a16="http://schemas.microsoft.com/office/drawing/2014/main" id="{45D13873-3B2D-43C5-A4AD-09735D500EBA}"/>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388606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396536" cy="1143000"/>
          </a:xfrm>
        </p:spPr>
        <p:txBody>
          <a:bodyPr/>
          <a:lstStyle/>
          <a:p>
            <a:r>
              <a:rPr lang="en-IE" dirty="0"/>
              <a:t> 2 - Data Set Preparation</a:t>
            </a:r>
          </a:p>
        </p:txBody>
      </p:sp>
      <p:sp>
        <p:nvSpPr>
          <p:cNvPr id="3" name="Content Placeholder 2"/>
          <p:cNvSpPr>
            <a:spLocks noGrp="1"/>
          </p:cNvSpPr>
          <p:nvPr>
            <p:ph idx="1"/>
          </p:nvPr>
        </p:nvSpPr>
        <p:spPr>
          <a:xfrm>
            <a:off x="900000" y="1152000"/>
            <a:ext cx="7776864" cy="5422086"/>
          </a:xfrm>
        </p:spPr>
        <p:txBody>
          <a:bodyPr>
            <a:normAutofit/>
          </a:bodyPr>
          <a:lstStyle/>
          <a:p>
            <a:pPr marL="0" indent="0">
              <a:buNone/>
            </a:pPr>
            <a:r>
              <a:rPr lang="en-US" sz="3200" b="1" dirty="0">
                <a:solidFill>
                  <a:srgbClr val="009FE9"/>
                </a:solidFill>
              </a:rPr>
              <a:t>Learning Objectives Overview</a:t>
            </a:r>
          </a:p>
          <a:p>
            <a:pPr marL="0" indent="0">
              <a:buNone/>
            </a:pPr>
            <a:endParaRPr lang="en-US" sz="2400" dirty="0"/>
          </a:p>
          <a:p>
            <a:pPr marL="0" indent="0">
              <a:buNone/>
            </a:pPr>
            <a:r>
              <a:rPr lang="en-US" sz="2400" dirty="0"/>
              <a:t>After completing these lessons, you should be able to:</a:t>
            </a:r>
          </a:p>
          <a:p>
            <a:pPr marL="0" indent="0">
              <a:buNone/>
            </a:pPr>
            <a:endParaRPr lang="en-US" sz="2400" dirty="0"/>
          </a:p>
          <a:p>
            <a:pPr marL="457200" lvl="0" indent="-457200">
              <a:buFont typeface="+mj-lt"/>
              <a:buAutoNum type="arabicPeriod"/>
            </a:pPr>
            <a:r>
              <a:rPr lang="en-IE" sz="2200" dirty="0"/>
              <a:t>Import data into a spreadsheet. </a:t>
            </a:r>
          </a:p>
          <a:p>
            <a:pPr marL="457200" lvl="0" indent="-457200">
              <a:buFont typeface="+mj-lt"/>
              <a:buAutoNum type="arabicPeriod"/>
            </a:pPr>
            <a:r>
              <a:rPr lang="en-IE" sz="2200" dirty="0"/>
              <a:t>Prepare data for analysis using data cleansing techniques</a:t>
            </a:r>
          </a:p>
          <a:p>
            <a:pPr marL="457200" lvl="0" indent="-457200">
              <a:buFont typeface="+mj-lt"/>
              <a:buAutoNum type="arabicPeriod"/>
            </a:pPr>
            <a:r>
              <a:rPr lang="en-IE" sz="2200" dirty="0"/>
              <a:t>Prepare data for analysis using data filtering techniques</a:t>
            </a:r>
          </a:p>
          <a:p>
            <a:pPr marL="0" indent="0">
              <a:buNone/>
            </a:pPr>
            <a:endParaRPr lang="en-US" sz="2000" dirty="0"/>
          </a:p>
        </p:txBody>
      </p:sp>
      <p:pic>
        <p:nvPicPr>
          <p:cNvPr id="5" name="Graphic 4" descr="Bullseye">
            <a:extLst>
              <a:ext uri="{FF2B5EF4-FFF2-40B4-BE49-F238E27FC236}">
                <a16:creationId xmlns:a16="http://schemas.microsoft.com/office/drawing/2014/main" id="{B1E4F642-086A-40E7-8ED8-9CAB6301C3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0000" y="1188000"/>
            <a:ext cx="792088" cy="792088"/>
          </a:xfrm>
          <a:prstGeom prst="rect">
            <a:avLst/>
          </a:prstGeom>
        </p:spPr>
      </p:pic>
      <p:sp>
        <p:nvSpPr>
          <p:cNvPr id="4" name="Footer Placeholder 3">
            <a:extLst>
              <a:ext uri="{FF2B5EF4-FFF2-40B4-BE49-F238E27FC236}">
                <a16:creationId xmlns:a16="http://schemas.microsoft.com/office/drawing/2014/main" id="{490E3517-2C21-4726-A334-2799E4FCB852}"/>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3130912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16" name="Content Placeholder 3">
            <a:extLst>
              <a:ext uri="{FF2B5EF4-FFF2-40B4-BE49-F238E27FC236}">
                <a16:creationId xmlns:a16="http://schemas.microsoft.com/office/drawing/2014/main" id="{FC1B4101-D42C-4F61-B08F-61B3ED8D158F}"/>
              </a:ext>
            </a:extLst>
          </p:cNvPr>
          <p:cNvSpPr>
            <a:spLocks noGrp="1"/>
          </p:cNvSpPr>
          <p:nvPr>
            <p:ph idx="1"/>
          </p:nvPr>
        </p:nvSpPr>
        <p:spPr>
          <a:xfrm>
            <a:off x="863999" y="1188000"/>
            <a:ext cx="7823517" cy="5494094"/>
          </a:xfrm>
        </p:spPr>
        <p:txBody>
          <a:bodyPr>
            <a:noAutofit/>
          </a:bodyPr>
          <a:lstStyle/>
          <a:p>
            <a:pPr marL="0" indent="0">
              <a:buNone/>
            </a:pPr>
            <a:r>
              <a:rPr lang="en-GB" sz="2000" b="1" dirty="0">
                <a:solidFill>
                  <a:srgbClr val="009FE9"/>
                </a:solidFill>
              </a:rPr>
              <a:t>Concepts: Validating Data Using IF Functions </a:t>
            </a:r>
          </a:p>
          <a:p>
            <a:endParaRPr lang="en-GB" sz="2000" dirty="0">
              <a:solidFill>
                <a:srgbClr val="009FE9"/>
              </a:solidFill>
            </a:endParaRPr>
          </a:p>
          <a:p>
            <a:pPr marL="0" indent="0">
              <a:buNone/>
            </a:pPr>
            <a:r>
              <a:rPr lang="en-GB" sz="2000" dirty="0"/>
              <a:t>You can validate </a:t>
            </a:r>
            <a:r>
              <a:rPr lang="en-IE" sz="2000" dirty="0"/>
              <a:t>that given values belong to a specified range using</a:t>
            </a:r>
            <a:r>
              <a:rPr lang="en-GB" sz="2000" dirty="0"/>
              <a:t> one or more IF functions</a:t>
            </a:r>
          </a:p>
          <a:p>
            <a:pPr marL="0" indent="0">
              <a:buNone/>
            </a:pPr>
            <a:r>
              <a:rPr lang="en-GB" sz="2000" dirty="0"/>
              <a:t>The </a:t>
            </a:r>
            <a:r>
              <a:rPr lang="en-GB" sz="2000" b="1" dirty="0"/>
              <a:t>IF</a:t>
            </a:r>
            <a:r>
              <a:rPr lang="en-GB" sz="2000" dirty="0"/>
              <a:t> Function syntax is:</a:t>
            </a:r>
          </a:p>
          <a:p>
            <a:pPr marL="0" indent="0">
              <a:buNone/>
            </a:pPr>
            <a:endParaRPr lang="en-GB" sz="2000" dirty="0"/>
          </a:p>
          <a:p>
            <a:pPr marL="0" indent="0">
              <a:buNone/>
            </a:pPr>
            <a:r>
              <a:rPr lang="en-GB" sz="2000" b="1" dirty="0"/>
              <a:t>	IF(</a:t>
            </a:r>
            <a:r>
              <a:rPr lang="en-GB" sz="2000" b="1" dirty="0" err="1"/>
              <a:t>logical_test</a:t>
            </a:r>
            <a:r>
              <a:rPr lang="en-GB" sz="2000" b="1" dirty="0"/>
              <a:t>, [</a:t>
            </a:r>
            <a:r>
              <a:rPr lang="en-GB" sz="2000" b="1" dirty="0" err="1"/>
              <a:t>value_if_true</a:t>
            </a:r>
            <a:r>
              <a:rPr lang="en-GB" sz="2000" b="1" dirty="0"/>
              <a:t>], [</a:t>
            </a:r>
            <a:r>
              <a:rPr lang="en-GB" sz="2000" b="1" dirty="0" err="1"/>
              <a:t>value_if_false</a:t>
            </a:r>
            <a:r>
              <a:rPr lang="en-GB" sz="2000" b="1" dirty="0"/>
              <a:t>])</a:t>
            </a:r>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indent="0">
              <a:buNone/>
            </a:pPr>
            <a:r>
              <a:rPr lang="en-GB" sz="2000" i="1" dirty="0">
                <a:ea typeface="Calibri" panose="020F0502020204030204" pitchFamily="34" charset="0"/>
              </a:rPr>
              <a:t>You can use multiple </a:t>
            </a:r>
            <a:r>
              <a:rPr lang="en-GB" sz="2000" b="1" i="1" dirty="0">
                <a:ea typeface="Calibri" panose="020F0502020204030204" pitchFamily="34" charset="0"/>
              </a:rPr>
              <a:t>IF</a:t>
            </a:r>
            <a:r>
              <a:rPr lang="en-GB" sz="2000" i="1" dirty="0">
                <a:ea typeface="Calibri" panose="020F0502020204030204" pitchFamily="34" charset="0"/>
              </a:rPr>
              <a:t> functions to create complex logical tests by adding </a:t>
            </a:r>
            <a:r>
              <a:rPr lang="en-GB" sz="2000" b="1" i="1" dirty="0">
                <a:ea typeface="Calibri" panose="020F0502020204030204" pitchFamily="34" charset="0"/>
              </a:rPr>
              <a:t>IF</a:t>
            </a:r>
            <a:r>
              <a:rPr lang="en-GB" sz="2000" i="1" dirty="0">
                <a:ea typeface="Calibri" panose="020F0502020204030204" pitchFamily="34" charset="0"/>
              </a:rPr>
              <a:t> statements to the </a:t>
            </a:r>
            <a:r>
              <a:rPr lang="en-GB" sz="2000" b="1" i="1" dirty="0" err="1">
                <a:ea typeface="Calibri" panose="020F0502020204030204" pitchFamily="34" charset="0"/>
              </a:rPr>
              <a:t>value_if_true</a:t>
            </a:r>
            <a:r>
              <a:rPr lang="en-GB" sz="2000" i="1" dirty="0">
                <a:ea typeface="Calibri" panose="020F0502020204030204" pitchFamily="34" charset="0"/>
              </a:rPr>
              <a:t> and </a:t>
            </a:r>
            <a:r>
              <a:rPr lang="en-GB" sz="2000" b="1" i="1" dirty="0" err="1">
                <a:ea typeface="Calibri" panose="020F0502020204030204" pitchFamily="34" charset="0"/>
              </a:rPr>
              <a:t>value_if_false</a:t>
            </a:r>
            <a:r>
              <a:rPr lang="en-GB" sz="2000" i="1" dirty="0">
                <a:ea typeface="Calibri" panose="020F0502020204030204" pitchFamily="34" charset="0"/>
              </a:rPr>
              <a:t> arguments</a:t>
            </a:r>
            <a:endParaRPr lang="en-IE" sz="2000" i="1" dirty="0"/>
          </a:p>
        </p:txBody>
      </p:sp>
      <p:pic>
        <p:nvPicPr>
          <p:cNvPr id="10" name="Picture 9">
            <a:extLst>
              <a:ext uri="{FF2B5EF4-FFF2-40B4-BE49-F238E27FC236}">
                <a16:creationId xmlns:a16="http://schemas.microsoft.com/office/drawing/2014/main" id="{3F2A1CD5-8DC0-458D-8BC1-F594700CEC8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000" y="1260000"/>
            <a:ext cx="590400" cy="590400"/>
          </a:xfrm>
          <a:prstGeom prst="rect">
            <a:avLst/>
          </a:prstGeom>
          <a:noFill/>
          <a:ln>
            <a:noFill/>
          </a:ln>
        </p:spPr>
      </p:pic>
      <p:sp>
        <p:nvSpPr>
          <p:cNvPr id="3" name="Footer Placeholder 2">
            <a:extLst>
              <a:ext uri="{FF2B5EF4-FFF2-40B4-BE49-F238E27FC236}">
                <a16:creationId xmlns:a16="http://schemas.microsoft.com/office/drawing/2014/main" id="{65554E9C-429B-4373-B3BA-78DBC3F5B754}"/>
              </a:ext>
            </a:extLst>
          </p:cNvPr>
          <p:cNvSpPr>
            <a:spLocks noGrp="1"/>
          </p:cNvSpPr>
          <p:nvPr>
            <p:ph type="ftr" sz="quarter" idx="11"/>
          </p:nvPr>
        </p:nvSpPr>
        <p:spPr/>
        <p:txBody>
          <a:bodyPr/>
          <a:lstStyle/>
          <a:p>
            <a:r>
              <a:rPr lang="en-IE"/>
              <a:t>Data Analytics - Foundation 1.0</a:t>
            </a:r>
          </a:p>
          <a:p>
            <a:endParaRPr lang="en-IE" dirty="0"/>
          </a:p>
        </p:txBody>
      </p:sp>
      <p:sp>
        <p:nvSpPr>
          <p:cNvPr id="5" name="Rectangle 4">
            <a:extLst>
              <a:ext uri="{FF2B5EF4-FFF2-40B4-BE49-F238E27FC236}">
                <a16:creationId xmlns:a16="http://schemas.microsoft.com/office/drawing/2014/main" id="{36EB7656-47B3-4061-A0E7-03E8483C5844}"/>
              </a:ext>
            </a:extLst>
          </p:cNvPr>
          <p:cNvSpPr/>
          <p:nvPr/>
        </p:nvSpPr>
        <p:spPr>
          <a:xfrm>
            <a:off x="904767" y="4308230"/>
            <a:ext cx="3013286" cy="1200329"/>
          </a:xfrm>
          <a:prstGeom prst="rect">
            <a:avLst/>
          </a:prstGeom>
        </p:spPr>
        <p:txBody>
          <a:bodyPr wrap="square">
            <a:spAutoFit/>
          </a:bodyPr>
          <a:lstStyle/>
          <a:p>
            <a:pPr lvl="0">
              <a:defRPr/>
            </a:pPr>
            <a:r>
              <a:rPr lang="en-IE" dirty="0"/>
              <a:t>A value or logical expression that can be evaluated as TRUE or FALSE. </a:t>
            </a:r>
          </a:p>
        </p:txBody>
      </p:sp>
      <p:sp>
        <p:nvSpPr>
          <p:cNvPr id="6" name="Rectangle 5">
            <a:extLst>
              <a:ext uri="{FF2B5EF4-FFF2-40B4-BE49-F238E27FC236}">
                <a16:creationId xmlns:a16="http://schemas.microsoft.com/office/drawing/2014/main" id="{1F0B0FF2-7497-4F3E-95EE-8E069A01F4AF}"/>
              </a:ext>
            </a:extLst>
          </p:cNvPr>
          <p:cNvSpPr/>
          <p:nvPr/>
        </p:nvSpPr>
        <p:spPr>
          <a:xfrm>
            <a:off x="3575768" y="4335024"/>
            <a:ext cx="2907031" cy="1200329"/>
          </a:xfrm>
          <a:prstGeom prst="rect">
            <a:avLst/>
          </a:prstGeom>
        </p:spPr>
        <p:txBody>
          <a:bodyPr wrap="square">
            <a:spAutoFit/>
          </a:bodyPr>
          <a:lstStyle/>
          <a:p>
            <a:pPr lvl="0">
              <a:defRPr/>
            </a:pPr>
            <a:r>
              <a:rPr lang="en-IE" dirty="0"/>
              <a:t>Optional - the value to return when the </a:t>
            </a:r>
            <a:r>
              <a:rPr lang="en-IE" dirty="0" err="1"/>
              <a:t>logical_test</a:t>
            </a:r>
            <a:r>
              <a:rPr lang="en-IE" dirty="0"/>
              <a:t> evaluates to TRUE.</a:t>
            </a:r>
            <a:endParaRPr lang="en-GB" dirty="0"/>
          </a:p>
        </p:txBody>
      </p:sp>
      <p:sp>
        <p:nvSpPr>
          <p:cNvPr id="8" name="Rectangle 7">
            <a:extLst>
              <a:ext uri="{FF2B5EF4-FFF2-40B4-BE49-F238E27FC236}">
                <a16:creationId xmlns:a16="http://schemas.microsoft.com/office/drawing/2014/main" id="{EED3804A-E202-46EA-B298-B1941E1CE49C}"/>
              </a:ext>
            </a:extLst>
          </p:cNvPr>
          <p:cNvSpPr/>
          <p:nvPr/>
        </p:nvSpPr>
        <p:spPr>
          <a:xfrm>
            <a:off x="6297622" y="4274794"/>
            <a:ext cx="2907032" cy="1200329"/>
          </a:xfrm>
          <a:prstGeom prst="rect">
            <a:avLst/>
          </a:prstGeom>
        </p:spPr>
        <p:txBody>
          <a:bodyPr wrap="square">
            <a:spAutoFit/>
          </a:bodyPr>
          <a:lstStyle/>
          <a:p>
            <a:pPr lvl="0">
              <a:defRPr/>
            </a:pPr>
            <a:r>
              <a:rPr lang="en-IE" dirty="0"/>
              <a:t>Optional - the value to return when the </a:t>
            </a:r>
            <a:r>
              <a:rPr lang="en-IE" dirty="0" err="1"/>
              <a:t>logical_test</a:t>
            </a:r>
            <a:r>
              <a:rPr lang="en-IE" dirty="0"/>
              <a:t> evaluates to FALSE.</a:t>
            </a:r>
          </a:p>
        </p:txBody>
      </p:sp>
      <p:pic>
        <p:nvPicPr>
          <p:cNvPr id="14" name="Graphic 13" descr="Line arrow: Straight">
            <a:extLst>
              <a:ext uri="{FF2B5EF4-FFF2-40B4-BE49-F238E27FC236}">
                <a16:creationId xmlns:a16="http://schemas.microsoft.com/office/drawing/2014/main" id="{4154D096-6CC5-44FD-8ACF-FF6C89BBC5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7985600">
            <a:off x="2424444" y="3700088"/>
            <a:ext cx="855470" cy="684000"/>
          </a:xfrm>
          <a:prstGeom prst="rect">
            <a:avLst/>
          </a:prstGeom>
        </p:spPr>
      </p:pic>
      <p:pic>
        <p:nvPicPr>
          <p:cNvPr id="15" name="Graphic 14" descr="Line arrow: Straight">
            <a:extLst>
              <a:ext uri="{FF2B5EF4-FFF2-40B4-BE49-F238E27FC236}">
                <a16:creationId xmlns:a16="http://schemas.microsoft.com/office/drawing/2014/main" id="{029120B7-C82D-4FF6-99C2-3C9F81AC31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5495142">
            <a:off x="6274023" y="3693885"/>
            <a:ext cx="774015" cy="648000"/>
          </a:xfrm>
          <a:prstGeom prst="rect">
            <a:avLst/>
          </a:prstGeom>
        </p:spPr>
      </p:pic>
      <p:pic>
        <p:nvPicPr>
          <p:cNvPr id="17" name="Graphic 16" descr="Line arrow: Straight">
            <a:extLst>
              <a:ext uri="{FF2B5EF4-FFF2-40B4-BE49-F238E27FC236}">
                <a16:creationId xmlns:a16="http://schemas.microsoft.com/office/drawing/2014/main" id="{BF1064D4-1C15-4541-9D3A-611D80E22B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4184285" y="3734366"/>
            <a:ext cx="850051" cy="684000"/>
          </a:xfrm>
          <a:prstGeom prst="rect">
            <a:avLst/>
          </a:prstGeom>
        </p:spPr>
      </p:pic>
      <p:grpSp>
        <p:nvGrpSpPr>
          <p:cNvPr id="20" name="Group 19">
            <a:extLst>
              <a:ext uri="{FF2B5EF4-FFF2-40B4-BE49-F238E27FC236}">
                <a16:creationId xmlns:a16="http://schemas.microsoft.com/office/drawing/2014/main" id="{16789CA9-3674-4514-86FF-0DF8A4991BE5}"/>
              </a:ext>
            </a:extLst>
          </p:cNvPr>
          <p:cNvGrpSpPr/>
          <p:nvPr/>
        </p:nvGrpSpPr>
        <p:grpSpPr>
          <a:xfrm>
            <a:off x="15050" y="5389311"/>
            <a:ext cx="936000" cy="936000"/>
            <a:chOff x="215616" y="5877272"/>
            <a:chExt cx="936000" cy="936000"/>
          </a:xfrm>
        </p:grpSpPr>
        <p:pic>
          <p:nvPicPr>
            <p:cNvPr id="21" name="Graphic 20" descr="Laptop">
              <a:extLst>
                <a:ext uri="{FF2B5EF4-FFF2-40B4-BE49-F238E27FC236}">
                  <a16:creationId xmlns:a16="http://schemas.microsoft.com/office/drawing/2014/main" id="{E7272E54-F921-4FC3-BA5B-792E3DD928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5616" y="5877272"/>
              <a:ext cx="936000" cy="936000"/>
            </a:xfrm>
            <a:prstGeom prst="rect">
              <a:avLst/>
            </a:prstGeom>
          </p:spPr>
        </p:pic>
        <p:pic>
          <p:nvPicPr>
            <p:cNvPr id="22" name="Graphic 21" descr="Information">
              <a:extLst>
                <a:ext uri="{FF2B5EF4-FFF2-40B4-BE49-F238E27FC236}">
                  <a16:creationId xmlns:a16="http://schemas.microsoft.com/office/drawing/2014/main" id="{4FC32020-1E8E-4B27-885A-623127681DD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13088" y="6106588"/>
              <a:ext cx="360000" cy="360000"/>
            </a:xfrm>
            <a:prstGeom prst="rect">
              <a:avLst/>
            </a:prstGeom>
          </p:spPr>
        </p:pic>
      </p:grpSp>
    </p:spTree>
    <p:extLst>
      <p:ext uri="{BB962C8B-B14F-4D97-AF65-F5344CB8AC3E}">
        <p14:creationId xmlns:p14="http://schemas.microsoft.com/office/powerpoint/2010/main" val="2267562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15" name="Content Placeholder 3">
            <a:extLst>
              <a:ext uri="{FF2B5EF4-FFF2-40B4-BE49-F238E27FC236}">
                <a16:creationId xmlns:a16="http://schemas.microsoft.com/office/drawing/2014/main" id="{EFD2D2DB-11C6-45C3-8851-DB9DD32DEBCE}"/>
              </a:ext>
            </a:extLst>
          </p:cNvPr>
          <p:cNvSpPr txBox="1">
            <a:spLocks/>
          </p:cNvSpPr>
          <p:nvPr/>
        </p:nvSpPr>
        <p:spPr>
          <a:xfrm>
            <a:off x="864000" y="1188000"/>
            <a:ext cx="7632847" cy="5976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Validate </a:t>
            </a:r>
            <a:r>
              <a:rPr lang="en-IE" sz="2000" b="1" dirty="0">
                <a:solidFill>
                  <a:srgbClr val="009FE9"/>
                </a:solidFill>
              </a:rPr>
              <a:t>that given values belong to a specified range using</a:t>
            </a:r>
            <a:r>
              <a:rPr lang="en-GB" sz="2000" b="1" dirty="0">
                <a:solidFill>
                  <a:srgbClr val="009FE9"/>
                </a:solidFill>
              </a:rPr>
              <a:t> one or more IF functions</a:t>
            </a:r>
          </a:p>
          <a:p>
            <a:pPr marL="0" indent="0">
              <a:buNone/>
            </a:pPr>
            <a:endParaRPr lang="en-IE" sz="2000" b="1" dirty="0"/>
          </a:p>
          <a:p>
            <a:pPr marL="0" indent="0">
              <a:buNone/>
            </a:pPr>
            <a:r>
              <a:rPr lang="en-IE" sz="2000" b="1" dirty="0"/>
              <a:t>Example: </a:t>
            </a:r>
            <a:r>
              <a:rPr lang="en-IE" sz="2000" dirty="0"/>
              <a:t>Check if the regional sales results are within the </a:t>
            </a:r>
            <a:r>
              <a:rPr lang="en-IE" sz="2000" b="1" dirty="0"/>
              <a:t>maximum range of 800,000</a:t>
            </a:r>
            <a:r>
              <a:rPr lang="en-IE" sz="2000" dirty="0"/>
              <a:t>.</a:t>
            </a:r>
          </a:p>
          <a:p>
            <a:pPr marL="0" indent="0">
              <a:buNone/>
            </a:pPr>
            <a:endParaRPr lang="en-IE" sz="2000" b="1" dirty="0"/>
          </a:p>
          <a:p>
            <a:pPr marL="0" indent="0">
              <a:buNone/>
            </a:pPr>
            <a:endParaRPr lang="en-IE" sz="2000" b="1" dirty="0"/>
          </a:p>
          <a:p>
            <a:pPr marL="0" indent="0">
              <a:buNone/>
            </a:pPr>
            <a:endParaRPr lang="en-IE" sz="2000" b="1" dirty="0"/>
          </a:p>
        </p:txBody>
      </p:sp>
      <p:pic>
        <p:nvPicPr>
          <p:cNvPr id="20" name="Content Placeholder 12">
            <a:extLst>
              <a:ext uri="{FF2B5EF4-FFF2-40B4-BE49-F238E27FC236}">
                <a16:creationId xmlns:a16="http://schemas.microsoft.com/office/drawing/2014/main" id="{A50E7F1A-6828-483F-902C-43BEE2D7A05D}"/>
              </a:ext>
            </a:extLst>
          </p:cNvPr>
          <p:cNvPicPr>
            <a:picLocks noChangeAspect="1"/>
          </p:cNvPicPr>
          <p:nvPr/>
        </p:nvPicPr>
        <p:blipFill>
          <a:blip r:embed="rId3"/>
          <a:stretch>
            <a:fillRect/>
          </a:stretch>
        </p:blipFill>
        <p:spPr>
          <a:xfrm>
            <a:off x="252000" y="1260000"/>
            <a:ext cx="588830" cy="588830"/>
          </a:xfrm>
          <a:prstGeom prst="rect">
            <a:avLst/>
          </a:prstGeom>
        </p:spPr>
      </p:pic>
      <p:grpSp>
        <p:nvGrpSpPr>
          <p:cNvPr id="11" name="Group 10">
            <a:extLst>
              <a:ext uri="{FF2B5EF4-FFF2-40B4-BE49-F238E27FC236}">
                <a16:creationId xmlns:a16="http://schemas.microsoft.com/office/drawing/2014/main" id="{A5FA27E3-6A92-4842-B104-1B26E38B87D8}"/>
              </a:ext>
            </a:extLst>
          </p:cNvPr>
          <p:cNvGrpSpPr/>
          <p:nvPr/>
        </p:nvGrpSpPr>
        <p:grpSpPr>
          <a:xfrm>
            <a:off x="2098522" y="3075176"/>
            <a:ext cx="5425806" cy="3463736"/>
            <a:chOff x="1548172" y="3390334"/>
            <a:chExt cx="6168734" cy="2774969"/>
          </a:xfrm>
        </p:grpSpPr>
        <p:pic>
          <p:nvPicPr>
            <p:cNvPr id="12" name="Picture 11">
              <a:extLst>
                <a:ext uri="{FF2B5EF4-FFF2-40B4-BE49-F238E27FC236}">
                  <a16:creationId xmlns:a16="http://schemas.microsoft.com/office/drawing/2014/main" id="{A8BF214F-E48F-4700-9C8E-8724D1F63456}"/>
                </a:ext>
              </a:extLst>
            </p:cNvPr>
            <p:cNvPicPr/>
            <p:nvPr/>
          </p:nvPicPr>
          <p:blipFill>
            <a:blip r:embed="rId4"/>
            <a:stretch>
              <a:fillRect/>
            </a:stretch>
          </p:blipFill>
          <p:spPr>
            <a:xfrm>
              <a:off x="1548172" y="3390334"/>
              <a:ext cx="6168734" cy="2774969"/>
            </a:xfrm>
            <a:prstGeom prst="rect">
              <a:avLst/>
            </a:prstGeom>
            <a:ln>
              <a:solidFill>
                <a:schemeClr val="tx1"/>
              </a:solidFill>
            </a:ln>
          </p:spPr>
        </p:pic>
        <p:sp>
          <p:nvSpPr>
            <p:cNvPr id="13" name="Rectangle 12">
              <a:extLst>
                <a:ext uri="{FF2B5EF4-FFF2-40B4-BE49-F238E27FC236}">
                  <a16:creationId xmlns:a16="http://schemas.microsoft.com/office/drawing/2014/main" id="{37511B42-E207-4FF5-97B5-FCA4829368C0}"/>
                </a:ext>
              </a:extLst>
            </p:cNvPr>
            <p:cNvSpPr/>
            <p:nvPr/>
          </p:nvSpPr>
          <p:spPr>
            <a:xfrm>
              <a:off x="1835696" y="4646724"/>
              <a:ext cx="1584176" cy="15185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sp>
          <p:nvSpPr>
            <p:cNvPr id="14" name="Rectangle 13">
              <a:extLst>
                <a:ext uri="{FF2B5EF4-FFF2-40B4-BE49-F238E27FC236}">
                  <a16:creationId xmlns:a16="http://schemas.microsoft.com/office/drawing/2014/main" id="{D4F25DA9-1C51-4E34-8E78-D3D63BAB56C2}"/>
                </a:ext>
              </a:extLst>
            </p:cNvPr>
            <p:cNvSpPr/>
            <p:nvPr/>
          </p:nvSpPr>
          <p:spPr>
            <a:xfrm>
              <a:off x="6443303" y="4909518"/>
              <a:ext cx="1225041" cy="2372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grpSp>
      <p:sp>
        <p:nvSpPr>
          <p:cNvPr id="3" name="Footer Placeholder 2">
            <a:extLst>
              <a:ext uri="{FF2B5EF4-FFF2-40B4-BE49-F238E27FC236}">
                <a16:creationId xmlns:a16="http://schemas.microsoft.com/office/drawing/2014/main" id="{0D1F2D60-613F-45E2-9739-C3B91472C675}"/>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765532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15" name="Content Placeholder 3">
            <a:extLst>
              <a:ext uri="{FF2B5EF4-FFF2-40B4-BE49-F238E27FC236}">
                <a16:creationId xmlns:a16="http://schemas.microsoft.com/office/drawing/2014/main" id="{EFD2D2DB-11C6-45C3-8851-DB9DD32DEBCE}"/>
              </a:ext>
            </a:extLst>
          </p:cNvPr>
          <p:cNvSpPr txBox="1">
            <a:spLocks/>
          </p:cNvSpPr>
          <p:nvPr/>
        </p:nvSpPr>
        <p:spPr>
          <a:xfrm>
            <a:off x="864000" y="1188000"/>
            <a:ext cx="7632847" cy="52653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Validate </a:t>
            </a:r>
            <a:r>
              <a:rPr lang="en-IE" sz="2000" b="1" dirty="0">
                <a:solidFill>
                  <a:srgbClr val="009FE9"/>
                </a:solidFill>
              </a:rPr>
              <a:t>that given values belong to a specified range using</a:t>
            </a:r>
            <a:r>
              <a:rPr lang="en-GB" sz="2000" b="1" dirty="0">
                <a:solidFill>
                  <a:srgbClr val="009FE9"/>
                </a:solidFill>
              </a:rPr>
              <a:t> one or more IF functions</a:t>
            </a:r>
          </a:p>
          <a:p>
            <a:pPr marL="0" indent="0">
              <a:buNone/>
            </a:pPr>
            <a:endParaRPr lang="en-IE" sz="2000" b="1" dirty="0"/>
          </a:p>
          <a:p>
            <a:pPr marL="0" indent="0">
              <a:buNone/>
            </a:pPr>
            <a:r>
              <a:rPr lang="en-IE" sz="2000" b="1" dirty="0"/>
              <a:t>Example: </a:t>
            </a:r>
            <a:r>
              <a:rPr lang="en-IE" sz="2000" dirty="0"/>
              <a:t>Check if the regional sales results are within the </a:t>
            </a:r>
            <a:r>
              <a:rPr lang="en-IE" sz="2000" b="1" dirty="0"/>
              <a:t>maximum range of 800,000</a:t>
            </a:r>
            <a:r>
              <a:rPr lang="en-IE" sz="2000" dirty="0"/>
              <a:t>.</a:t>
            </a:r>
          </a:p>
          <a:p>
            <a:pPr marL="0" indent="0">
              <a:buNone/>
            </a:pPr>
            <a:endParaRPr lang="en-IE" sz="2000" b="1" dirty="0"/>
          </a:p>
          <a:p>
            <a:pPr marL="0" indent="0">
              <a:buNone/>
            </a:pPr>
            <a:r>
              <a:rPr lang="en-IE" sz="2000" b="1" dirty="0"/>
              <a:t>Steps:</a:t>
            </a:r>
          </a:p>
          <a:p>
            <a:pPr>
              <a:buFont typeface="+mj-lt"/>
              <a:buAutoNum type="arabicPeriod"/>
            </a:pPr>
            <a:r>
              <a:rPr lang="en-IE" sz="2000" dirty="0"/>
              <a:t>Open </a:t>
            </a:r>
            <a:r>
              <a:rPr lang="en-IE" sz="2000" b="1" dirty="0"/>
              <a:t>Value Validation.xlsx </a:t>
            </a:r>
            <a:r>
              <a:rPr lang="en-IE" sz="2000" dirty="0"/>
              <a:t>and go to the </a:t>
            </a:r>
            <a:r>
              <a:rPr lang="en-IE" sz="2000" b="1" dirty="0"/>
              <a:t>IF</a:t>
            </a:r>
            <a:r>
              <a:rPr lang="en-IE" sz="2000" dirty="0"/>
              <a:t> worksheet.</a:t>
            </a:r>
          </a:p>
          <a:p>
            <a:pPr>
              <a:buFont typeface="+mj-lt"/>
              <a:buAutoNum type="arabicPeriod"/>
            </a:pPr>
            <a:r>
              <a:rPr lang="en-IE" sz="2000" dirty="0"/>
              <a:t>Select the cell </a:t>
            </a:r>
            <a:r>
              <a:rPr lang="en-IE" sz="2000" b="1" dirty="0"/>
              <a:t>D6</a:t>
            </a:r>
            <a:r>
              <a:rPr lang="en-IE" sz="2000" dirty="0"/>
              <a:t>.</a:t>
            </a:r>
          </a:p>
          <a:p>
            <a:pPr>
              <a:buFont typeface="+mj-lt"/>
              <a:buAutoNum type="arabicPeriod"/>
            </a:pPr>
            <a:r>
              <a:rPr lang="en-IE" sz="2000" dirty="0"/>
              <a:t>Type </a:t>
            </a:r>
            <a:r>
              <a:rPr lang="en-IE" sz="2000" b="1" dirty="0"/>
              <a:t>=IF(B6&gt;$F$6,"Error",B6) </a:t>
            </a:r>
            <a:r>
              <a:rPr lang="en-IE" sz="2000" dirty="0"/>
              <a:t>and press </a:t>
            </a:r>
            <a:r>
              <a:rPr lang="en-IE" sz="2000" b="1" dirty="0"/>
              <a:t>Enter</a:t>
            </a:r>
            <a:r>
              <a:rPr lang="en-IE" sz="2000" dirty="0"/>
              <a:t>. </a:t>
            </a:r>
          </a:p>
          <a:p>
            <a:pPr>
              <a:buFont typeface="+mj-lt"/>
              <a:buAutoNum type="arabicPeriod"/>
            </a:pPr>
            <a:r>
              <a:rPr lang="en-IE" sz="2000" dirty="0"/>
              <a:t>Copy the formula to the cell range </a:t>
            </a:r>
            <a:r>
              <a:rPr lang="en-IE" sz="2000" b="1" dirty="0"/>
              <a:t>D7:D10</a:t>
            </a:r>
            <a:r>
              <a:rPr lang="en-IE" sz="2000" dirty="0"/>
              <a:t>.</a:t>
            </a:r>
          </a:p>
          <a:p>
            <a:pPr>
              <a:buFont typeface="+mj-lt"/>
              <a:buAutoNum type="arabicPeriod"/>
            </a:pPr>
            <a:endParaRPr lang="en-IE" sz="2000" dirty="0"/>
          </a:p>
          <a:p>
            <a:pPr marL="0" indent="0">
              <a:buNone/>
            </a:pPr>
            <a:r>
              <a:rPr lang="en-SG" sz="2000" i="1" dirty="0">
                <a:ea typeface="Calibri" panose="020F0502020204030204" pitchFamily="34" charset="0"/>
                <a:cs typeface="Times New Roman" panose="02020603050405020304" pitchFamily="18" charset="0"/>
              </a:rPr>
              <a:t>If the sales amount in B6 exceeds the range specified in F6, the function returns </a:t>
            </a:r>
            <a:r>
              <a:rPr lang="en-SG" sz="2000" b="1" i="1" dirty="0">
                <a:ea typeface="Calibri" panose="020F0502020204030204" pitchFamily="34" charset="0"/>
                <a:cs typeface="Times New Roman" panose="02020603050405020304" pitchFamily="18" charset="0"/>
              </a:rPr>
              <a:t>Error</a:t>
            </a:r>
            <a:r>
              <a:rPr lang="en-SG" sz="2000" i="1" dirty="0">
                <a:ea typeface="Calibri" panose="020F0502020204030204" pitchFamily="34" charset="0"/>
                <a:cs typeface="Times New Roman" panose="02020603050405020304" pitchFamily="18" charset="0"/>
              </a:rPr>
              <a:t>, otherwise it returns the sales amount in B6</a:t>
            </a:r>
            <a:r>
              <a:rPr lang="en-SG" sz="2000" dirty="0">
                <a:ea typeface="Calibri" panose="020F0502020204030204" pitchFamily="34" charset="0"/>
                <a:cs typeface="Times New Roman" panose="02020603050405020304" pitchFamily="18" charset="0"/>
              </a:rPr>
              <a:t>. </a:t>
            </a:r>
          </a:p>
          <a:p>
            <a:pPr>
              <a:buFont typeface="+mj-lt"/>
              <a:buAutoNum type="arabicPeriod"/>
            </a:pPr>
            <a:endParaRPr lang="en-IE" sz="2000" dirty="0"/>
          </a:p>
        </p:txBody>
      </p:sp>
      <p:pic>
        <p:nvPicPr>
          <p:cNvPr id="20" name="Content Placeholder 12">
            <a:extLst>
              <a:ext uri="{FF2B5EF4-FFF2-40B4-BE49-F238E27FC236}">
                <a16:creationId xmlns:a16="http://schemas.microsoft.com/office/drawing/2014/main" id="{A50E7F1A-6828-483F-902C-43BEE2D7A05D}"/>
              </a:ext>
            </a:extLst>
          </p:cNvPr>
          <p:cNvPicPr>
            <a:picLocks noChangeAspect="1"/>
          </p:cNvPicPr>
          <p:nvPr/>
        </p:nvPicPr>
        <p:blipFill>
          <a:blip r:embed="rId3"/>
          <a:stretch>
            <a:fillRect/>
          </a:stretch>
        </p:blipFill>
        <p:spPr>
          <a:xfrm>
            <a:off x="252000" y="1260000"/>
            <a:ext cx="588830" cy="588830"/>
          </a:xfrm>
          <a:prstGeom prst="rect">
            <a:avLst/>
          </a:prstGeom>
        </p:spPr>
      </p:pic>
      <p:sp>
        <p:nvSpPr>
          <p:cNvPr id="3" name="Footer Placeholder 2">
            <a:extLst>
              <a:ext uri="{FF2B5EF4-FFF2-40B4-BE49-F238E27FC236}">
                <a16:creationId xmlns:a16="http://schemas.microsoft.com/office/drawing/2014/main" id="{0D1F2D60-613F-45E2-9739-C3B91472C675}"/>
              </a:ext>
            </a:extLst>
          </p:cNvPr>
          <p:cNvSpPr>
            <a:spLocks noGrp="1"/>
          </p:cNvSpPr>
          <p:nvPr>
            <p:ph type="ftr" sz="quarter" idx="11"/>
          </p:nvPr>
        </p:nvSpPr>
        <p:spPr/>
        <p:txBody>
          <a:bodyPr/>
          <a:lstStyle/>
          <a:p>
            <a:r>
              <a:rPr lang="en-IE"/>
              <a:t>Data Analytics - Foundation 1.0</a:t>
            </a:r>
          </a:p>
          <a:p>
            <a:endParaRPr lang="en-IE" dirty="0"/>
          </a:p>
        </p:txBody>
      </p:sp>
      <p:grpSp>
        <p:nvGrpSpPr>
          <p:cNvPr id="16" name="Group 15">
            <a:extLst>
              <a:ext uri="{FF2B5EF4-FFF2-40B4-BE49-F238E27FC236}">
                <a16:creationId xmlns:a16="http://schemas.microsoft.com/office/drawing/2014/main" id="{9C593086-ED11-4C0D-9244-EFE27866396B}"/>
              </a:ext>
            </a:extLst>
          </p:cNvPr>
          <p:cNvGrpSpPr/>
          <p:nvPr/>
        </p:nvGrpSpPr>
        <p:grpSpPr>
          <a:xfrm>
            <a:off x="15050" y="5389311"/>
            <a:ext cx="936000" cy="936000"/>
            <a:chOff x="215616" y="5877272"/>
            <a:chExt cx="936000" cy="936000"/>
          </a:xfrm>
        </p:grpSpPr>
        <p:pic>
          <p:nvPicPr>
            <p:cNvPr id="17" name="Graphic 16" descr="Laptop">
              <a:extLst>
                <a:ext uri="{FF2B5EF4-FFF2-40B4-BE49-F238E27FC236}">
                  <a16:creationId xmlns:a16="http://schemas.microsoft.com/office/drawing/2014/main" id="{64422A3E-FB69-4619-AD8F-723D305F21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5616" y="5877272"/>
              <a:ext cx="936000" cy="936000"/>
            </a:xfrm>
            <a:prstGeom prst="rect">
              <a:avLst/>
            </a:prstGeom>
          </p:spPr>
        </p:pic>
        <p:pic>
          <p:nvPicPr>
            <p:cNvPr id="18" name="Graphic 17" descr="Information">
              <a:extLst>
                <a:ext uri="{FF2B5EF4-FFF2-40B4-BE49-F238E27FC236}">
                  <a16:creationId xmlns:a16="http://schemas.microsoft.com/office/drawing/2014/main" id="{20178BB5-FDB4-4417-BB67-8A1DA71971A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3088" y="6106588"/>
              <a:ext cx="360000" cy="360000"/>
            </a:xfrm>
            <a:prstGeom prst="rect">
              <a:avLst/>
            </a:prstGeom>
          </p:spPr>
        </p:pic>
      </p:grpSp>
    </p:spTree>
    <p:extLst>
      <p:ext uri="{BB962C8B-B14F-4D97-AF65-F5344CB8AC3E}">
        <p14:creationId xmlns:p14="http://schemas.microsoft.com/office/powerpoint/2010/main" val="66515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15" name="Content Placeholder 3">
            <a:extLst>
              <a:ext uri="{FF2B5EF4-FFF2-40B4-BE49-F238E27FC236}">
                <a16:creationId xmlns:a16="http://schemas.microsoft.com/office/drawing/2014/main" id="{EFD2D2DB-11C6-45C3-8851-DB9DD32DEBCE}"/>
              </a:ext>
            </a:extLst>
          </p:cNvPr>
          <p:cNvSpPr txBox="1">
            <a:spLocks/>
          </p:cNvSpPr>
          <p:nvPr/>
        </p:nvSpPr>
        <p:spPr>
          <a:xfrm>
            <a:off x="864000" y="1188000"/>
            <a:ext cx="7632847" cy="5976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Validate </a:t>
            </a:r>
            <a:r>
              <a:rPr lang="en-IE" sz="2000" b="1" dirty="0">
                <a:solidFill>
                  <a:srgbClr val="009FE9"/>
                </a:solidFill>
              </a:rPr>
              <a:t>that given values belong to a specified range using</a:t>
            </a:r>
            <a:r>
              <a:rPr lang="en-GB" sz="2000" b="1" dirty="0">
                <a:solidFill>
                  <a:srgbClr val="009FE9"/>
                </a:solidFill>
              </a:rPr>
              <a:t> one or more IF functions</a:t>
            </a:r>
          </a:p>
          <a:p>
            <a:pPr marL="0" indent="0">
              <a:buNone/>
            </a:pPr>
            <a:endParaRPr lang="en-IE" sz="2000" b="1" dirty="0"/>
          </a:p>
          <a:p>
            <a:pPr marL="0" indent="0">
              <a:buNone/>
            </a:pPr>
            <a:r>
              <a:rPr lang="en-IE" sz="2000" b="1" dirty="0"/>
              <a:t>Example: </a:t>
            </a:r>
            <a:r>
              <a:rPr lang="en-IE" sz="2000" dirty="0"/>
              <a:t>Check if the regional sales results are within the </a:t>
            </a:r>
            <a:r>
              <a:rPr lang="en-IE" sz="2000" b="1" dirty="0"/>
              <a:t>maximum range of 800,000</a:t>
            </a:r>
            <a:r>
              <a:rPr lang="en-IE" sz="2000" dirty="0"/>
              <a:t>.</a:t>
            </a:r>
          </a:p>
          <a:p>
            <a:pPr marL="0" indent="0">
              <a:buNone/>
            </a:pPr>
            <a:endParaRPr lang="en-IE" sz="2000" b="1" dirty="0"/>
          </a:p>
          <a:p>
            <a:pPr marL="0" indent="0">
              <a:buNone/>
            </a:pPr>
            <a:r>
              <a:rPr lang="en-SG" sz="2000" b="1" dirty="0"/>
              <a:t>Result: </a:t>
            </a:r>
            <a:r>
              <a:rPr lang="en-SG" sz="2000" dirty="0"/>
              <a:t>All the sales results are within the maximum range of 800,000, except for Germany.</a:t>
            </a:r>
            <a:endParaRPr lang="en-IE" sz="2000" dirty="0"/>
          </a:p>
          <a:p>
            <a:pPr marL="0" indent="0">
              <a:buNone/>
            </a:pPr>
            <a:endParaRPr lang="en-IE" b="1" dirty="0"/>
          </a:p>
          <a:p>
            <a:pPr marL="0" indent="0">
              <a:buNone/>
            </a:pPr>
            <a:endParaRPr lang="en-IE" b="1" dirty="0"/>
          </a:p>
          <a:p>
            <a:pPr marL="0" indent="0">
              <a:buNone/>
            </a:pPr>
            <a:endParaRPr lang="en-IE" b="1" dirty="0"/>
          </a:p>
          <a:p>
            <a:pPr marL="0" indent="0">
              <a:buNone/>
            </a:pPr>
            <a:endParaRPr lang="en-IE" b="1" dirty="0"/>
          </a:p>
        </p:txBody>
      </p:sp>
      <p:pic>
        <p:nvPicPr>
          <p:cNvPr id="10" name="Picture 9">
            <a:extLst>
              <a:ext uri="{FF2B5EF4-FFF2-40B4-BE49-F238E27FC236}">
                <a16:creationId xmlns:a16="http://schemas.microsoft.com/office/drawing/2014/main" id="{6E67F9F0-8DD7-4184-891D-4ADBEB16FD75}"/>
              </a:ext>
            </a:extLst>
          </p:cNvPr>
          <p:cNvPicPr/>
          <p:nvPr/>
        </p:nvPicPr>
        <p:blipFill>
          <a:blip r:embed="rId3"/>
          <a:stretch>
            <a:fillRect/>
          </a:stretch>
        </p:blipFill>
        <p:spPr>
          <a:xfrm>
            <a:off x="1680270" y="3964625"/>
            <a:ext cx="6395254" cy="2248884"/>
          </a:xfrm>
          <a:prstGeom prst="rect">
            <a:avLst/>
          </a:prstGeom>
          <a:ln>
            <a:solidFill>
              <a:schemeClr val="tx1"/>
            </a:solidFill>
          </a:ln>
        </p:spPr>
      </p:pic>
      <p:sp>
        <p:nvSpPr>
          <p:cNvPr id="16" name="Rectangle 15">
            <a:extLst>
              <a:ext uri="{FF2B5EF4-FFF2-40B4-BE49-F238E27FC236}">
                <a16:creationId xmlns:a16="http://schemas.microsoft.com/office/drawing/2014/main" id="{DD62327A-49DB-4BDF-88C4-C15A8BAEA9E9}"/>
              </a:ext>
            </a:extLst>
          </p:cNvPr>
          <p:cNvSpPr/>
          <p:nvPr/>
        </p:nvSpPr>
        <p:spPr>
          <a:xfrm>
            <a:off x="4139952" y="4934770"/>
            <a:ext cx="2137780" cy="3085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sp>
        <p:nvSpPr>
          <p:cNvPr id="17" name="Rectangle 16">
            <a:extLst>
              <a:ext uri="{FF2B5EF4-FFF2-40B4-BE49-F238E27FC236}">
                <a16:creationId xmlns:a16="http://schemas.microsoft.com/office/drawing/2014/main" id="{4FC86349-F0EC-43FA-9563-D176E5FDE131}"/>
              </a:ext>
            </a:extLst>
          </p:cNvPr>
          <p:cNvSpPr/>
          <p:nvPr/>
        </p:nvSpPr>
        <p:spPr>
          <a:xfrm>
            <a:off x="2603603" y="6273224"/>
            <a:ext cx="3364126" cy="324128"/>
          </a:xfrm>
          <a:prstGeom prst="rect">
            <a:avLst/>
          </a:prstGeom>
        </p:spPr>
        <p:txBody>
          <a:bodyPr wrap="none">
            <a:spAutoFit/>
          </a:bodyPr>
          <a:lstStyle/>
          <a:p>
            <a:pPr marL="8693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Validate for Maximum Range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Content Placeholder 12">
            <a:extLst>
              <a:ext uri="{FF2B5EF4-FFF2-40B4-BE49-F238E27FC236}">
                <a16:creationId xmlns:a16="http://schemas.microsoft.com/office/drawing/2014/main" id="{368A2260-2B91-44F0-BAB6-693BF29356CA}"/>
              </a:ext>
            </a:extLst>
          </p:cNvPr>
          <p:cNvPicPr>
            <a:picLocks noChangeAspect="1"/>
          </p:cNvPicPr>
          <p:nvPr/>
        </p:nvPicPr>
        <p:blipFill>
          <a:blip r:embed="rId4"/>
          <a:stretch>
            <a:fillRect/>
          </a:stretch>
        </p:blipFill>
        <p:spPr>
          <a:xfrm>
            <a:off x="252425" y="1260000"/>
            <a:ext cx="588830" cy="588830"/>
          </a:xfrm>
          <a:prstGeom prst="rect">
            <a:avLst/>
          </a:prstGeom>
        </p:spPr>
      </p:pic>
      <p:sp>
        <p:nvSpPr>
          <p:cNvPr id="3" name="Footer Placeholder 2">
            <a:extLst>
              <a:ext uri="{FF2B5EF4-FFF2-40B4-BE49-F238E27FC236}">
                <a16:creationId xmlns:a16="http://schemas.microsoft.com/office/drawing/2014/main" id="{781AE67F-A6D1-4C07-BF62-91FC827F362E}"/>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3638318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15" name="Content Placeholder 3">
            <a:extLst>
              <a:ext uri="{FF2B5EF4-FFF2-40B4-BE49-F238E27FC236}">
                <a16:creationId xmlns:a16="http://schemas.microsoft.com/office/drawing/2014/main" id="{EFD2D2DB-11C6-45C3-8851-DB9DD32DEBCE}"/>
              </a:ext>
            </a:extLst>
          </p:cNvPr>
          <p:cNvSpPr txBox="1">
            <a:spLocks/>
          </p:cNvSpPr>
          <p:nvPr/>
        </p:nvSpPr>
        <p:spPr>
          <a:xfrm>
            <a:off x="864000" y="1188000"/>
            <a:ext cx="8005654" cy="56166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Validate </a:t>
            </a:r>
            <a:r>
              <a:rPr lang="en-IE" sz="2000" b="1" dirty="0">
                <a:solidFill>
                  <a:srgbClr val="009FE9"/>
                </a:solidFill>
              </a:rPr>
              <a:t>that given values belong to a specified range using</a:t>
            </a:r>
            <a:r>
              <a:rPr lang="en-GB" sz="2000" b="1" dirty="0">
                <a:solidFill>
                  <a:srgbClr val="009FE9"/>
                </a:solidFill>
              </a:rPr>
              <a:t> one or more IF functions</a:t>
            </a:r>
          </a:p>
          <a:p>
            <a:pPr marL="0" indent="0">
              <a:buNone/>
            </a:pPr>
            <a:endParaRPr lang="en-GB" sz="2000" b="1" dirty="0">
              <a:solidFill>
                <a:srgbClr val="00B0F0"/>
              </a:solidFill>
            </a:endParaRPr>
          </a:p>
          <a:p>
            <a:pPr marL="0" indent="0">
              <a:buNone/>
            </a:pPr>
            <a:r>
              <a:rPr lang="en-IE" sz="2000" b="1" dirty="0"/>
              <a:t>Example: </a:t>
            </a:r>
            <a:r>
              <a:rPr lang="en-IE" sz="2000" dirty="0"/>
              <a:t>Check that </a:t>
            </a:r>
            <a:r>
              <a:rPr lang="en-IE" sz="2000" b="1" dirty="0"/>
              <a:t>regional sales </a:t>
            </a:r>
            <a:r>
              <a:rPr lang="en-IE" sz="2000" dirty="0"/>
              <a:t>results are within a </a:t>
            </a:r>
            <a:r>
              <a:rPr lang="en-IE" sz="2000" b="1" dirty="0"/>
              <a:t>minimum </a:t>
            </a:r>
            <a:r>
              <a:rPr lang="en-IE" sz="2000" dirty="0"/>
              <a:t>and</a:t>
            </a:r>
            <a:r>
              <a:rPr lang="en-IE" sz="2000" b="1" dirty="0"/>
              <a:t> maximum </a:t>
            </a:r>
            <a:r>
              <a:rPr lang="en-IE" sz="2000" dirty="0"/>
              <a:t>range.</a:t>
            </a:r>
          </a:p>
          <a:p>
            <a:pPr marL="0" indent="0">
              <a:buNone/>
            </a:pPr>
            <a:endParaRPr lang="en-IE" sz="2000" b="1" dirty="0"/>
          </a:p>
          <a:p>
            <a:pPr marL="0" indent="0">
              <a:buNone/>
            </a:pPr>
            <a:endParaRPr lang="en-IE" sz="2000" b="1" dirty="0"/>
          </a:p>
          <a:p>
            <a:pPr marL="0" indent="0">
              <a:buNone/>
            </a:pPr>
            <a:endParaRPr lang="en-IE" sz="2000" b="1" dirty="0"/>
          </a:p>
          <a:p>
            <a:pPr marL="0" indent="0">
              <a:buNone/>
            </a:pPr>
            <a:endParaRPr lang="en-IE" sz="2000" b="1" dirty="0"/>
          </a:p>
          <a:p>
            <a:pPr marL="0" indent="0">
              <a:buNone/>
            </a:pPr>
            <a:r>
              <a:rPr lang="en-IE" sz="2000" b="1" dirty="0"/>
              <a:t>Steps:</a:t>
            </a:r>
          </a:p>
          <a:p>
            <a:pPr marL="457200" indent="-457200">
              <a:buFont typeface="+mj-lt"/>
              <a:buAutoNum type="arabicPeriod"/>
            </a:pPr>
            <a:r>
              <a:rPr lang="en-IE" sz="2000" dirty="0"/>
              <a:t>Go to the </a:t>
            </a:r>
            <a:r>
              <a:rPr lang="en-IE" sz="2000" b="1" dirty="0"/>
              <a:t>IF</a:t>
            </a:r>
            <a:r>
              <a:rPr lang="en-IE" sz="2000" dirty="0"/>
              <a:t> worksheet in </a:t>
            </a:r>
            <a:r>
              <a:rPr lang="en-IE" sz="2000" b="1" dirty="0"/>
              <a:t>Value Validation.xlsx</a:t>
            </a:r>
            <a:r>
              <a:rPr lang="en-IE" sz="2000" dirty="0"/>
              <a:t>.</a:t>
            </a:r>
          </a:p>
          <a:p>
            <a:pPr marL="457200" lvl="0" indent="-457200">
              <a:buFont typeface="+mj-lt"/>
              <a:buAutoNum type="arabicPeriod"/>
            </a:pPr>
            <a:r>
              <a:rPr lang="en-SG" sz="2000" dirty="0"/>
              <a:t>Select the cell </a:t>
            </a:r>
            <a:r>
              <a:rPr lang="en-SG" sz="2000" b="1" dirty="0"/>
              <a:t>D16</a:t>
            </a:r>
            <a:r>
              <a:rPr lang="en-SG" sz="2000" dirty="0"/>
              <a:t>.</a:t>
            </a:r>
            <a:endParaRPr lang="en-GB" sz="2000" dirty="0"/>
          </a:p>
          <a:p>
            <a:pPr marL="457200" indent="-457200">
              <a:buFont typeface="+mj-lt"/>
              <a:buAutoNum type="arabicPeriod"/>
            </a:pPr>
            <a:r>
              <a:rPr lang="en-SG" sz="2000" dirty="0"/>
              <a:t>Type </a:t>
            </a:r>
            <a:r>
              <a:rPr lang="en-SG" sz="2000" b="1" dirty="0"/>
              <a:t>=IF(AND(B16&gt;=$F$16,B16&lt;=$G$16),B16,"Error")</a:t>
            </a:r>
            <a:r>
              <a:rPr lang="en-SG" sz="2000" dirty="0"/>
              <a:t> and press </a:t>
            </a:r>
            <a:r>
              <a:rPr lang="en-SG" sz="2000" b="1" dirty="0"/>
              <a:t>Enter</a:t>
            </a:r>
            <a:r>
              <a:rPr lang="en-SG" sz="2000" dirty="0"/>
              <a:t>. </a:t>
            </a:r>
          </a:p>
          <a:p>
            <a:pPr marL="457200" lvl="0" indent="-457200">
              <a:buFont typeface="+mj-lt"/>
              <a:buAutoNum type="arabicPeriod"/>
            </a:pPr>
            <a:r>
              <a:rPr lang="en-SG" sz="2000" dirty="0"/>
              <a:t>Copy the formula to the cell range </a:t>
            </a:r>
            <a:r>
              <a:rPr lang="en-SG" sz="2000" b="1" dirty="0"/>
              <a:t>D17:D20</a:t>
            </a:r>
            <a:r>
              <a:rPr lang="en-SG" sz="2000" dirty="0"/>
              <a:t>.</a:t>
            </a:r>
            <a:endParaRPr lang="en-GB" sz="2000" dirty="0"/>
          </a:p>
          <a:p>
            <a:pPr>
              <a:buFont typeface="+mj-lt"/>
              <a:buAutoNum type="arabicPeriod"/>
            </a:pPr>
            <a:endParaRPr lang="en-IE" sz="2000" dirty="0"/>
          </a:p>
        </p:txBody>
      </p:sp>
      <p:pic>
        <p:nvPicPr>
          <p:cNvPr id="20" name="Content Placeholder 12">
            <a:extLst>
              <a:ext uri="{FF2B5EF4-FFF2-40B4-BE49-F238E27FC236}">
                <a16:creationId xmlns:a16="http://schemas.microsoft.com/office/drawing/2014/main" id="{A50E7F1A-6828-483F-902C-43BEE2D7A05D}"/>
              </a:ext>
            </a:extLst>
          </p:cNvPr>
          <p:cNvPicPr>
            <a:picLocks noChangeAspect="1"/>
          </p:cNvPicPr>
          <p:nvPr/>
        </p:nvPicPr>
        <p:blipFill>
          <a:blip r:embed="rId3"/>
          <a:stretch>
            <a:fillRect/>
          </a:stretch>
        </p:blipFill>
        <p:spPr>
          <a:xfrm>
            <a:off x="252000" y="1260000"/>
            <a:ext cx="588830" cy="588830"/>
          </a:xfrm>
          <a:prstGeom prst="rect">
            <a:avLst/>
          </a:prstGeom>
        </p:spPr>
      </p:pic>
      <p:grpSp>
        <p:nvGrpSpPr>
          <p:cNvPr id="4" name="Group 3">
            <a:extLst>
              <a:ext uri="{FF2B5EF4-FFF2-40B4-BE49-F238E27FC236}">
                <a16:creationId xmlns:a16="http://schemas.microsoft.com/office/drawing/2014/main" id="{B7DE4FC9-C4CC-4DA5-81C1-5071AB8448A8}"/>
              </a:ext>
            </a:extLst>
          </p:cNvPr>
          <p:cNvGrpSpPr/>
          <p:nvPr/>
        </p:nvGrpSpPr>
        <p:grpSpPr>
          <a:xfrm>
            <a:off x="3874076" y="2586360"/>
            <a:ext cx="4730372" cy="1994768"/>
            <a:chOff x="4659015" y="2373368"/>
            <a:chExt cx="4334493" cy="1778744"/>
          </a:xfrm>
        </p:grpSpPr>
        <p:pic>
          <p:nvPicPr>
            <p:cNvPr id="8" name="Picture 7">
              <a:extLst>
                <a:ext uri="{FF2B5EF4-FFF2-40B4-BE49-F238E27FC236}">
                  <a16:creationId xmlns:a16="http://schemas.microsoft.com/office/drawing/2014/main" id="{157D592C-004C-4B1A-9FA9-8227DA969570}"/>
                </a:ext>
              </a:extLst>
            </p:cNvPr>
            <p:cNvPicPr/>
            <p:nvPr/>
          </p:nvPicPr>
          <p:blipFill>
            <a:blip r:embed="rId4"/>
            <a:stretch>
              <a:fillRect/>
            </a:stretch>
          </p:blipFill>
          <p:spPr>
            <a:xfrm>
              <a:off x="4659015" y="2373368"/>
              <a:ext cx="4333246" cy="1778744"/>
            </a:xfrm>
            <a:prstGeom prst="rect">
              <a:avLst/>
            </a:prstGeom>
            <a:ln>
              <a:solidFill>
                <a:schemeClr val="tx1"/>
              </a:solidFill>
            </a:ln>
          </p:spPr>
        </p:pic>
        <p:sp>
          <p:nvSpPr>
            <p:cNvPr id="9" name="Rectangle 8">
              <a:extLst>
                <a:ext uri="{FF2B5EF4-FFF2-40B4-BE49-F238E27FC236}">
                  <a16:creationId xmlns:a16="http://schemas.microsoft.com/office/drawing/2014/main" id="{81C6F821-7104-4824-A814-EF34968B7A35}"/>
                </a:ext>
              </a:extLst>
            </p:cNvPr>
            <p:cNvSpPr/>
            <p:nvPr/>
          </p:nvSpPr>
          <p:spPr>
            <a:xfrm>
              <a:off x="4788023" y="2852936"/>
              <a:ext cx="1080121" cy="12519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sp>
          <p:nvSpPr>
            <p:cNvPr id="10" name="Rectangle 9">
              <a:extLst>
                <a:ext uri="{FF2B5EF4-FFF2-40B4-BE49-F238E27FC236}">
                  <a16:creationId xmlns:a16="http://schemas.microsoft.com/office/drawing/2014/main" id="{DE75F70C-FBD6-4A95-B844-D89E8560DCD0}"/>
                </a:ext>
              </a:extLst>
            </p:cNvPr>
            <p:cNvSpPr/>
            <p:nvPr/>
          </p:nvSpPr>
          <p:spPr>
            <a:xfrm>
              <a:off x="8306930" y="2924944"/>
              <a:ext cx="686578" cy="1926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sp>
          <p:nvSpPr>
            <p:cNvPr id="11" name="Rectangle 10">
              <a:extLst>
                <a:ext uri="{FF2B5EF4-FFF2-40B4-BE49-F238E27FC236}">
                  <a16:creationId xmlns:a16="http://schemas.microsoft.com/office/drawing/2014/main" id="{8BD468C0-1FB9-494D-A064-0F03E1A17B1D}"/>
                </a:ext>
              </a:extLst>
            </p:cNvPr>
            <p:cNvSpPr/>
            <p:nvPr/>
          </p:nvSpPr>
          <p:spPr>
            <a:xfrm>
              <a:off x="7620352" y="2924944"/>
              <a:ext cx="686578" cy="1926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grpSp>
      <p:sp>
        <p:nvSpPr>
          <p:cNvPr id="3" name="Footer Placeholder 2">
            <a:extLst>
              <a:ext uri="{FF2B5EF4-FFF2-40B4-BE49-F238E27FC236}">
                <a16:creationId xmlns:a16="http://schemas.microsoft.com/office/drawing/2014/main" id="{D700343D-4D30-4CA4-AD7D-CA10AEBD4462}"/>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444480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15" name="Content Placeholder 3">
            <a:extLst>
              <a:ext uri="{FF2B5EF4-FFF2-40B4-BE49-F238E27FC236}">
                <a16:creationId xmlns:a16="http://schemas.microsoft.com/office/drawing/2014/main" id="{EFD2D2DB-11C6-45C3-8851-DB9DD32DEBCE}"/>
              </a:ext>
            </a:extLst>
          </p:cNvPr>
          <p:cNvSpPr txBox="1">
            <a:spLocks/>
          </p:cNvSpPr>
          <p:nvPr/>
        </p:nvSpPr>
        <p:spPr>
          <a:xfrm>
            <a:off x="864000" y="1188000"/>
            <a:ext cx="8078891"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Validate </a:t>
            </a:r>
            <a:r>
              <a:rPr lang="en-IE" sz="2000" b="1" dirty="0">
                <a:solidFill>
                  <a:srgbClr val="009FE9"/>
                </a:solidFill>
              </a:rPr>
              <a:t>that given values belong to a specified range using</a:t>
            </a:r>
            <a:r>
              <a:rPr lang="en-GB" sz="2000" b="1" dirty="0">
                <a:solidFill>
                  <a:srgbClr val="009FE9"/>
                </a:solidFill>
              </a:rPr>
              <a:t> one or more IF functions</a:t>
            </a:r>
          </a:p>
          <a:p>
            <a:pPr marL="0" indent="0">
              <a:buNone/>
            </a:pPr>
            <a:endParaRPr lang="en-IE" sz="2000" b="1" dirty="0"/>
          </a:p>
          <a:p>
            <a:pPr marL="0" indent="0">
              <a:lnSpc>
                <a:spcPct val="80000"/>
              </a:lnSpc>
              <a:buNone/>
            </a:pPr>
            <a:r>
              <a:rPr lang="en-IE" sz="2000" b="1" dirty="0"/>
              <a:t>Example: </a:t>
            </a:r>
            <a:r>
              <a:rPr lang="en-IE" sz="2000" dirty="0"/>
              <a:t>Check that </a:t>
            </a:r>
            <a:r>
              <a:rPr lang="en-IE" sz="2000" b="1" dirty="0"/>
              <a:t>regional sales </a:t>
            </a:r>
            <a:r>
              <a:rPr lang="en-IE" sz="2000" dirty="0"/>
              <a:t>results are within a </a:t>
            </a:r>
            <a:r>
              <a:rPr lang="en-IE" sz="2000" b="1" dirty="0"/>
              <a:t>minimum </a:t>
            </a:r>
            <a:r>
              <a:rPr lang="en-IE" sz="2000" dirty="0"/>
              <a:t>and </a:t>
            </a:r>
            <a:r>
              <a:rPr lang="en-IE" sz="2000" b="1" dirty="0"/>
              <a:t>maximum</a:t>
            </a:r>
            <a:r>
              <a:rPr lang="en-IE" sz="2000" dirty="0"/>
              <a:t> range.</a:t>
            </a:r>
          </a:p>
          <a:p>
            <a:pPr marL="0" indent="0">
              <a:buNone/>
            </a:pPr>
            <a:endParaRPr lang="en-SG" sz="2000" dirty="0"/>
          </a:p>
          <a:p>
            <a:pPr marL="0" indent="0">
              <a:buNone/>
            </a:pPr>
            <a:r>
              <a:rPr lang="en-SG" sz="2000" b="1" dirty="0"/>
              <a:t>Result:</a:t>
            </a:r>
            <a:r>
              <a:rPr lang="en-SG" sz="2000" dirty="0"/>
              <a:t> All the sales results are within the range, except for Germany.</a:t>
            </a:r>
            <a:endParaRPr lang="en-IE" sz="2000" dirty="0"/>
          </a:p>
          <a:p>
            <a:pPr marL="0" indent="0">
              <a:buNone/>
            </a:pPr>
            <a:endParaRPr lang="en-IE" sz="2000" dirty="0"/>
          </a:p>
          <a:p>
            <a:pPr>
              <a:buFont typeface="+mj-lt"/>
              <a:buAutoNum type="arabicPeriod"/>
            </a:pPr>
            <a:endParaRPr lang="en-IE" sz="2000" dirty="0"/>
          </a:p>
        </p:txBody>
      </p:sp>
      <p:pic>
        <p:nvPicPr>
          <p:cNvPr id="12" name="Picture 11">
            <a:extLst>
              <a:ext uri="{FF2B5EF4-FFF2-40B4-BE49-F238E27FC236}">
                <a16:creationId xmlns:a16="http://schemas.microsoft.com/office/drawing/2014/main" id="{F6CEE9B8-B24B-4848-B06B-4B0895308BAE}"/>
              </a:ext>
            </a:extLst>
          </p:cNvPr>
          <p:cNvPicPr/>
          <p:nvPr/>
        </p:nvPicPr>
        <p:blipFill>
          <a:blip r:embed="rId3"/>
          <a:stretch>
            <a:fillRect/>
          </a:stretch>
        </p:blipFill>
        <p:spPr>
          <a:xfrm>
            <a:off x="899592" y="3854465"/>
            <a:ext cx="7603125" cy="2520280"/>
          </a:xfrm>
          <a:prstGeom prst="rect">
            <a:avLst/>
          </a:prstGeom>
          <a:ln>
            <a:solidFill>
              <a:schemeClr val="tx1"/>
            </a:solidFill>
          </a:ln>
        </p:spPr>
      </p:pic>
      <p:sp>
        <p:nvSpPr>
          <p:cNvPr id="9" name="Rectangle 8">
            <a:extLst>
              <a:ext uri="{FF2B5EF4-FFF2-40B4-BE49-F238E27FC236}">
                <a16:creationId xmlns:a16="http://schemas.microsoft.com/office/drawing/2014/main" id="{32B416C7-91AC-4910-B10F-1A24EF68AC73}"/>
              </a:ext>
            </a:extLst>
          </p:cNvPr>
          <p:cNvSpPr/>
          <p:nvPr/>
        </p:nvSpPr>
        <p:spPr>
          <a:xfrm>
            <a:off x="3289596" y="4869160"/>
            <a:ext cx="2052626" cy="4257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sp>
        <p:nvSpPr>
          <p:cNvPr id="10" name="Rectangle 9">
            <a:extLst>
              <a:ext uri="{FF2B5EF4-FFF2-40B4-BE49-F238E27FC236}">
                <a16:creationId xmlns:a16="http://schemas.microsoft.com/office/drawing/2014/main" id="{6F7D03E4-D729-4594-A073-31C407337D84}"/>
              </a:ext>
            </a:extLst>
          </p:cNvPr>
          <p:cNvSpPr/>
          <p:nvPr/>
        </p:nvSpPr>
        <p:spPr>
          <a:xfrm>
            <a:off x="7362370" y="4606085"/>
            <a:ext cx="1152525" cy="3665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sp>
        <p:nvSpPr>
          <p:cNvPr id="11" name="Rectangle 10">
            <a:extLst>
              <a:ext uri="{FF2B5EF4-FFF2-40B4-BE49-F238E27FC236}">
                <a16:creationId xmlns:a16="http://schemas.microsoft.com/office/drawing/2014/main" id="{DDFBA5B0-7DDE-4E55-8CA9-D25CC599102E}"/>
              </a:ext>
            </a:extLst>
          </p:cNvPr>
          <p:cNvSpPr/>
          <p:nvPr/>
        </p:nvSpPr>
        <p:spPr>
          <a:xfrm>
            <a:off x="6040705" y="4606085"/>
            <a:ext cx="1152525" cy="3665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sp>
        <p:nvSpPr>
          <p:cNvPr id="13" name="Rectangle 12">
            <a:extLst>
              <a:ext uri="{FF2B5EF4-FFF2-40B4-BE49-F238E27FC236}">
                <a16:creationId xmlns:a16="http://schemas.microsoft.com/office/drawing/2014/main" id="{7A3E2FC6-2234-4692-A2A4-4648FC728F53}"/>
              </a:ext>
            </a:extLst>
          </p:cNvPr>
          <p:cNvSpPr/>
          <p:nvPr/>
        </p:nvSpPr>
        <p:spPr>
          <a:xfrm>
            <a:off x="2374215" y="6302015"/>
            <a:ext cx="4487832" cy="571888"/>
          </a:xfrm>
          <a:prstGeom prst="rect">
            <a:avLst/>
          </a:prstGeom>
        </p:spPr>
        <p:txBody>
          <a:bodyPr wrap="none">
            <a:spAutoFit/>
          </a:bodyPr>
          <a:lstStyle/>
          <a:p>
            <a:pPr marL="869315" algn="ctr">
              <a:lnSpc>
                <a:spcPct val="115000"/>
              </a:lnSpc>
            </a:pPr>
            <a:r>
              <a:rPr lang="en-SG" sz="1400" i="1" dirty="0"/>
              <a:t>Validate for Minimum and Maximum Range</a:t>
            </a:r>
            <a:endParaRPr lang="en-IE" sz="1400" dirty="0"/>
          </a:p>
          <a:p>
            <a:pPr marL="8693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 </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Content Placeholder 12">
            <a:extLst>
              <a:ext uri="{FF2B5EF4-FFF2-40B4-BE49-F238E27FC236}">
                <a16:creationId xmlns:a16="http://schemas.microsoft.com/office/drawing/2014/main" id="{B1F0FEBC-8484-4238-94C6-B8E9F7C79523}"/>
              </a:ext>
            </a:extLst>
          </p:cNvPr>
          <p:cNvPicPr>
            <a:picLocks noChangeAspect="1"/>
          </p:cNvPicPr>
          <p:nvPr/>
        </p:nvPicPr>
        <p:blipFill>
          <a:blip r:embed="rId4"/>
          <a:stretch>
            <a:fillRect/>
          </a:stretch>
        </p:blipFill>
        <p:spPr>
          <a:xfrm>
            <a:off x="252425" y="1260000"/>
            <a:ext cx="588830" cy="588830"/>
          </a:xfrm>
          <a:prstGeom prst="rect">
            <a:avLst/>
          </a:prstGeom>
        </p:spPr>
      </p:pic>
      <p:sp>
        <p:nvSpPr>
          <p:cNvPr id="3" name="Footer Placeholder 2">
            <a:extLst>
              <a:ext uri="{FF2B5EF4-FFF2-40B4-BE49-F238E27FC236}">
                <a16:creationId xmlns:a16="http://schemas.microsoft.com/office/drawing/2014/main" id="{EE128333-58CE-4291-8158-46242EE604FF}"/>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477605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15" name="Content Placeholder 3">
            <a:extLst>
              <a:ext uri="{FF2B5EF4-FFF2-40B4-BE49-F238E27FC236}">
                <a16:creationId xmlns:a16="http://schemas.microsoft.com/office/drawing/2014/main" id="{EFD2D2DB-11C6-45C3-8851-DB9DD32DEBCE}"/>
              </a:ext>
            </a:extLst>
          </p:cNvPr>
          <p:cNvSpPr txBox="1">
            <a:spLocks/>
          </p:cNvSpPr>
          <p:nvPr/>
        </p:nvSpPr>
        <p:spPr>
          <a:xfrm>
            <a:off x="864000" y="1188000"/>
            <a:ext cx="7956611"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Validate </a:t>
            </a:r>
            <a:r>
              <a:rPr lang="en-IE" sz="2000" b="1" dirty="0">
                <a:solidFill>
                  <a:srgbClr val="009FE9"/>
                </a:solidFill>
              </a:rPr>
              <a:t>that given values belong to a specified range using</a:t>
            </a:r>
            <a:r>
              <a:rPr lang="en-GB" sz="2000" b="1" dirty="0">
                <a:solidFill>
                  <a:srgbClr val="009FE9"/>
                </a:solidFill>
              </a:rPr>
              <a:t> one or more IF functions</a:t>
            </a:r>
          </a:p>
          <a:p>
            <a:pPr marL="0" indent="0">
              <a:buNone/>
            </a:pPr>
            <a:endParaRPr lang="en-IE" sz="2000" b="1" dirty="0"/>
          </a:p>
          <a:p>
            <a:pPr marL="0" indent="0">
              <a:lnSpc>
                <a:spcPct val="80000"/>
              </a:lnSpc>
              <a:buNone/>
            </a:pPr>
            <a:r>
              <a:rPr lang="en-IE" sz="2000" b="1" dirty="0"/>
              <a:t>Example: </a:t>
            </a:r>
            <a:r>
              <a:rPr lang="en-IE" sz="2000" dirty="0"/>
              <a:t>Check that </a:t>
            </a:r>
            <a:r>
              <a:rPr lang="en-IE" sz="2000" b="1" dirty="0"/>
              <a:t>regional sales </a:t>
            </a:r>
            <a:r>
              <a:rPr lang="en-IE" sz="2000" dirty="0"/>
              <a:t>results are within a </a:t>
            </a:r>
            <a:r>
              <a:rPr lang="en-IE" sz="2000" b="1" dirty="0"/>
              <a:t>minimum</a:t>
            </a:r>
            <a:r>
              <a:rPr lang="en-IE" sz="2000" dirty="0"/>
              <a:t> and </a:t>
            </a:r>
            <a:r>
              <a:rPr lang="en-IE" sz="2000" b="1" dirty="0"/>
              <a:t>maximum </a:t>
            </a:r>
            <a:r>
              <a:rPr lang="en-IE" sz="2000" dirty="0"/>
              <a:t>range.</a:t>
            </a:r>
          </a:p>
          <a:p>
            <a:pPr marL="0" indent="0">
              <a:buNone/>
            </a:pPr>
            <a:endParaRPr lang="en-SG" sz="2000" b="1" dirty="0"/>
          </a:p>
          <a:p>
            <a:pPr marL="0" indent="0">
              <a:buNone/>
            </a:pPr>
            <a:r>
              <a:rPr lang="en-SG" sz="2000" dirty="0"/>
              <a:t>Alternatively, use a nested IF function in cell D16:</a:t>
            </a:r>
            <a:endParaRPr lang="en-IE" sz="2000" dirty="0"/>
          </a:p>
          <a:p>
            <a:pPr marL="0" lvl="0" indent="0">
              <a:buNone/>
            </a:pPr>
            <a:r>
              <a:rPr lang="en-SG" b="1" dirty="0"/>
              <a:t>=IF(B16&gt;$G$16,"Error",IF(B16&lt;$F$16,"Error", IF(B16&lt;$G$16,B16)))</a:t>
            </a:r>
            <a:r>
              <a:rPr lang="en-SG" dirty="0"/>
              <a:t> </a:t>
            </a:r>
            <a:endParaRPr lang="en-IE" dirty="0"/>
          </a:p>
          <a:p>
            <a:pPr marL="0" lvl="0" indent="0">
              <a:buNone/>
            </a:pPr>
            <a:r>
              <a:rPr lang="en-SG" b="1" dirty="0"/>
              <a:t>=IF(B16&gt;$G$16,"Error",IF(B16&lt;$F$16,"Error", IF(B16&gt;$F$16,B16)))</a:t>
            </a:r>
            <a:endParaRPr lang="en-IE" dirty="0"/>
          </a:p>
          <a:p>
            <a:pPr marL="0" indent="0">
              <a:buNone/>
            </a:pPr>
            <a:endParaRPr lang="en-IE" sz="2000" dirty="0"/>
          </a:p>
          <a:p>
            <a:pPr>
              <a:buFont typeface="+mj-lt"/>
              <a:buAutoNum type="arabicPeriod"/>
            </a:pPr>
            <a:endParaRPr lang="en-IE" sz="2000" dirty="0"/>
          </a:p>
        </p:txBody>
      </p:sp>
      <p:pic>
        <p:nvPicPr>
          <p:cNvPr id="12" name="Picture 11">
            <a:extLst>
              <a:ext uri="{FF2B5EF4-FFF2-40B4-BE49-F238E27FC236}">
                <a16:creationId xmlns:a16="http://schemas.microsoft.com/office/drawing/2014/main" id="{F6CEE9B8-B24B-4848-B06B-4B0895308BAE}"/>
              </a:ext>
            </a:extLst>
          </p:cNvPr>
          <p:cNvPicPr/>
          <p:nvPr/>
        </p:nvPicPr>
        <p:blipFill>
          <a:blip r:embed="rId3"/>
          <a:stretch>
            <a:fillRect/>
          </a:stretch>
        </p:blipFill>
        <p:spPr>
          <a:xfrm>
            <a:off x="899592" y="4305420"/>
            <a:ext cx="7603125" cy="2081649"/>
          </a:xfrm>
          <a:prstGeom prst="rect">
            <a:avLst/>
          </a:prstGeom>
          <a:ln>
            <a:solidFill>
              <a:schemeClr val="tx1"/>
            </a:solidFill>
          </a:ln>
        </p:spPr>
      </p:pic>
      <p:sp>
        <p:nvSpPr>
          <p:cNvPr id="9" name="Rectangle 8">
            <a:extLst>
              <a:ext uri="{FF2B5EF4-FFF2-40B4-BE49-F238E27FC236}">
                <a16:creationId xmlns:a16="http://schemas.microsoft.com/office/drawing/2014/main" id="{32B416C7-91AC-4910-B10F-1A24EF68AC73}"/>
              </a:ext>
            </a:extLst>
          </p:cNvPr>
          <p:cNvSpPr/>
          <p:nvPr/>
        </p:nvSpPr>
        <p:spPr>
          <a:xfrm>
            <a:off x="3289596" y="5121029"/>
            <a:ext cx="2052626" cy="4257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sp>
        <p:nvSpPr>
          <p:cNvPr id="10" name="Rectangle 9">
            <a:extLst>
              <a:ext uri="{FF2B5EF4-FFF2-40B4-BE49-F238E27FC236}">
                <a16:creationId xmlns:a16="http://schemas.microsoft.com/office/drawing/2014/main" id="{6F7D03E4-D729-4594-A073-31C407337D84}"/>
              </a:ext>
            </a:extLst>
          </p:cNvPr>
          <p:cNvSpPr/>
          <p:nvPr/>
        </p:nvSpPr>
        <p:spPr>
          <a:xfrm>
            <a:off x="7362370" y="4934702"/>
            <a:ext cx="1152525" cy="3665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sp>
        <p:nvSpPr>
          <p:cNvPr id="11" name="Rectangle 10">
            <a:extLst>
              <a:ext uri="{FF2B5EF4-FFF2-40B4-BE49-F238E27FC236}">
                <a16:creationId xmlns:a16="http://schemas.microsoft.com/office/drawing/2014/main" id="{DDFBA5B0-7DDE-4E55-8CA9-D25CC599102E}"/>
              </a:ext>
            </a:extLst>
          </p:cNvPr>
          <p:cNvSpPr/>
          <p:nvPr/>
        </p:nvSpPr>
        <p:spPr>
          <a:xfrm>
            <a:off x="6040705" y="4934702"/>
            <a:ext cx="1152525" cy="3665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sp>
        <p:nvSpPr>
          <p:cNvPr id="13" name="Rectangle 12">
            <a:extLst>
              <a:ext uri="{FF2B5EF4-FFF2-40B4-BE49-F238E27FC236}">
                <a16:creationId xmlns:a16="http://schemas.microsoft.com/office/drawing/2014/main" id="{7A3E2FC6-2234-4692-A2A4-4648FC728F53}"/>
              </a:ext>
            </a:extLst>
          </p:cNvPr>
          <p:cNvSpPr/>
          <p:nvPr/>
        </p:nvSpPr>
        <p:spPr>
          <a:xfrm>
            <a:off x="2374215" y="6302015"/>
            <a:ext cx="4487832" cy="571888"/>
          </a:xfrm>
          <a:prstGeom prst="rect">
            <a:avLst/>
          </a:prstGeom>
        </p:spPr>
        <p:txBody>
          <a:bodyPr wrap="none">
            <a:spAutoFit/>
          </a:bodyPr>
          <a:lstStyle/>
          <a:p>
            <a:pPr marL="869315" algn="ctr">
              <a:lnSpc>
                <a:spcPct val="115000"/>
              </a:lnSpc>
            </a:pPr>
            <a:r>
              <a:rPr lang="en-SG" sz="1400" i="1" dirty="0"/>
              <a:t>Validate for Minimum and Maximum Range</a:t>
            </a:r>
            <a:endParaRPr lang="en-IE" sz="1400" dirty="0"/>
          </a:p>
          <a:p>
            <a:pPr marL="8693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 </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Content Placeholder 12">
            <a:extLst>
              <a:ext uri="{FF2B5EF4-FFF2-40B4-BE49-F238E27FC236}">
                <a16:creationId xmlns:a16="http://schemas.microsoft.com/office/drawing/2014/main" id="{1CB3C718-C1EC-40C1-9122-67FF593DF361}"/>
              </a:ext>
            </a:extLst>
          </p:cNvPr>
          <p:cNvPicPr>
            <a:picLocks noChangeAspect="1"/>
          </p:cNvPicPr>
          <p:nvPr/>
        </p:nvPicPr>
        <p:blipFill>
          <a:blip r:embed="rId4"/>
          <a:stretch>
            <a:fillRect/>
          </a:stretch>
        </p:blipFill>
        <p:spPr>
          <a:xfrm>
            <a:off x="252425" y="1260000"/>
            <a:ext cx="588830" cy="588830"/>
          </a:xfrm>
          <a:prstGeom prst="rect">
            <a:avLst/>
          </a:prstGeom>
        </p:spPr>
      </p:pic>
      <p:sp>
        <p:nvSpPr>
          <p:cNvPr id="3" name="Footer Placeholder 2">
            <a:extLst>
              <a:ext uri="{FF2B5EF4-FFF2-40B4-BE49-F238E27FC236}">
                <a16:creationId xmlns:a16="http://schemas.microsoft.com/office/drawing/2014/main" id="{BB34BE59-2B81-4D95-AEE0-A41BE0255D03}"/>
              </a:ext>
            </a:extLst>
          </p:cNvPr>
          <p:cNvSpPr>
            <a:spLocks noGrp="1"/>
          </p:cNvSpPr>
          <p:nvPr>
            <p:ph type="ftr" sz="quarter" idx="11"/>
          </p:nvPr>
        </p:nvSpPr>
        <p:spPr/>
        <p:txBody>
          <a:bodyPr/>
          <a:lstStyle/>
          <a:p>
            <a:r>
              <a:rPr lang="en-IE"/>
              <a:t>Data Analytics - Foundation 1.0</a:t>
            </a:r>
          </a:p>
          <a:p>
            <a:endParaRPr lang="en-IE" dirty="0"/>
          </a:p>
        </p:txBody>
      </p:sp>
      <p:grpSp>
        <p:nvGrpSpPr>
          <p:cNvPr id="16" name="Group 15">
            <a:extLst>
              <a:ext uri="{FF2B5EF4-FFF2-40B4-BE49-F238E27FC236}">
                <a16:creationId xmlns:a16="http://schemas.microsoft.com/office/drawing/2014/main" id="{6247F828-6E22-4B23-BA45-1EFB9D41636B}"/>
              </a:ext>
            </a:extLst>
          </p:cNvPr>
          <p:cNvGrpSpPr/>
          <p:nvPr/>
        </p:nvGrpSpPr>
        <p:grpSpPr>
          <a:xfrm>
            <a:off x="35496" y="3012109"/>
            <a:ext cx="936000" cy="936000"/>
            <a:chOff x="215616" y="5877272"/>
            <a:chExt cx="936000" cy="936000"/>
          </a:xfrm>
        </p:grpSpPr>
        <p:pic>
          <p:nvPicPr>
            <p:cNvPr id="17" name="Graphic 16" descr="Laptop">
              <a:extLst>
                <a:ext uri="{FF2B5EF4-FFF2-40B4-BE49-F238E27FC236}">
                  <a16:creationId xmlns:a16="http://schemas.microsoft.com/office/drawing/2014/main" id="{79AA73EC-2275-49E8-9CF9-835E7F832F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5616" y="5877272"/>
              <a:ext cx="936000" cy="936000"/>
            </a:xfrm>
            <a:prstGeom prst="rect">
              <a:avLst/>
            </a:prstGeom>
          </p:spPr>
        </p:pic>
        <p:pic>
          <p:nvPicPr>
            <p:cNvPr id="18" name="Graphic 17" descr="Information">
              <a:extLst>
                <a:ext uri="{FF2B5EF4-FFF2-40B4-BE49-F238E27FC236}">
                  <a16:creationId xmlns:a16="http://schemas.microsoft.com/office/drawing/2014/main" id="{189AC74E-6FF9-4326-8027-7C322D47DDD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3088" y="6106588"/>
              <a:ext cx="360000" cy="360000"/>
            </a:xfrm>
            <a:prstGeom prst="rect">
              <a:avLst/>
            </a:prstGeom>
          </p:spPr>
        </p:pic>
      </p:grpSp>
    </p:spTree>
    <p:extLst>
      <p:ext uri="{BB962C8B-B14F-4D97-AF65-F5344CB8AC3E}">
        <p14:creationId xmlns:p14="http://schemas.microsoft.com/office/powerpoint/2010/main" val="34001268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15" name="Content Placeholder 3">
            <a:extLst>
              <a:ext uri="{FF2B5EF4-FFF2-40B4-BE49-F238E27FC236}">
                <a16:creationId xmlns:a16="http://schemas.microsoft.com/office/drawing/2014/main" id="{EFD2D2DB-11C6-45C3-8851-DB9DD32DEBCE}"/>
              </a:ext>
            </a:extLst>
          </p:cNvPr>
          <p:cNvSpPr txBox="1">
            <a:spLocks/>
          </p:cNvSpPr>
          <p:nvPr/>
        </p:nvSpPr>
        <p:spPr>
          <a:xfrm>
            <a:off x="864000" y="1188000"/>
            <a:ext cx="7956611" cy="52709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200" b="1" dirty="0">
                <a:solidFill>
                  <a:srgbClr val="009FE9"/>
                </a:solidFill>
              </a:rPr>
              <a:t>Concepts: Extracting Data.</a:t>
            </a:r>
          </a:p>
          <a:p>
            <a:pPr marL="0" indent="0">
              <a:buNone/>
            </a:pPr>
            <a:endParaRPr lang="en-GB" sz="2000" b="1" dirty="0"/>
          </a:p>
          <a:p>
            <a:pPr marL="0" indent="0">
              <a:buNone/>
            </a:pPr>
            <a:r>
              <a:rPr lang="en-SG" sz="2000" dirty="0"/>
              <a:t>A common task in cleaning data is to extract parts of data and parse it to separate columns - for example:</a:t>
            </a:r>
          </a:p>
          <a:p>
            <a:r>
              <a:rPr lang="en-SG" sz="2000" dirty="0"/>
              <a:t>splitting the first name and last name contained in one cell into two columns </a:t>
            </a:r>
          </a:p>
          <a:p>
            <a:r>
              <a:rPr lang="en-SG" sz="2000" dirty="0"/>
              <a:t>splitting an address contained in one cell into several columns. </a:t>
            </a:r>
          </a:p>
          <a:p>
            <a:endParaRPr lang="en-SG" sz="2000" dirty="0"/>
          </a:p>
          <a:p>
            <a:pPr marL="0" indent="0">
              <a:buNone/>
            </a:pPr>
            <a:r>
              <a:rPr lang="en-SG" sz="2000" b="1" dirty="0"/>
              <a:t>Text</a:t>
            </a:r>
            <a:r>
              <a:rPr lang="en-SG" sz="2000" dirty="0"/>
              <a:t> functions commonly used to do this are:</a:t>
            </a:r>
          </a:p>
          <a:p>
            <a:pPr marL="514350" indent="-457200">
              <a:buFont typeface="+mj-lt"/>
              <a:buAutoNum type="arabicPeriod"/>
            </a:pPr>
            <a:r>
              <a:rPr lang="en-SG" sz="2000" dirty="0"/>
              <a:t>LEFT</a:t>
            </a:r>
          </a:p>
          <a:p>
            <a:pPr marL="514350" indent="-457200">
              <a:buFont typeface="+mj-lt"/>
              <a:buAutoNum type="arabicPeriod"/>
            </a:pPr>
            <a:r>
              <a:rPr lang="en-SG" sz="2000" dirty="0"/>
              <a:t>RIGHT</a:t>
            </a:r>
          </a:p>
          <a:p>
            <a:pPr marL="514350" indent="-457200">
              <a:buFont typeface="+mj-lt"/>
              <a:buAutoNum type="arabicPeriod"/>
            </a:pPr>
            <a:r>
              <a:rPr lang="en-SG" sz="2000" dirty="0"/>
              <a:t>MID</a:t>
            </a:r>
          </a:p>
          <a:p>
            <a:pPr marL="514350" indent="-457200">
              <a:buFont typeface="+mj-lt"/>
              <a:buAutoNum type="arabicPeriod"/>
            </a:pPr>
            <a:r>
              <a:rPr lang="en-SG" sz="2000" dirty="0"/>
              <a:t>LEN</a:t>
            </a:r>
          </a:p>
          <a:p>
            <a:pPr marL="514350" indent="-457200">
              <a:buFont typeface="+mj-lt"/>
              <a:buAutoNum type="arabicPeriod"/>
            </a:pPr>
            <a:r>
              <a:rPr lang="en-SG" sz="2000" dirty="0"/>
              <a:t>FIND </a:t>
            </a:r>
            <a:endParaRPr lang="en-GB" sz="2000" dirty="0"/>
          </a:p>
          <a:p>
            <a:pPr marL="0" indent="0">
              <a:buNone/>
            </a:pPr>
            <a:endParaRPr lang="en-SG" i="1" dirty="0">
              <a:ea typeface="Calibri" panose="020F0502020204030204" pitchFamily="34" charset="0"/>
            </a:endParaRPr>
          </a:p>
          <a:p>
            <a:pPr marL="0" indent="0">
              <a:buNone/>
            </a:pPr>
            <a:r>
              <a:rPr lang="en-SG" sz="2200" i="1" dirty="0">
                <a:ea typeface="Calibri" panose="020F0502020204030204" pitchFamily="34" charset="0"/>
              </a:rPr>
              <a:t>You can combine functions to complete more complex tasks.</a:t>
            </a:r>
          </a:p>
          <a:p>
            <a:pPr marL="0" indent="0">
              <a:buNone/>
            </a:pPr>
            <a:endParaRPr lang="en-IE" sz="2000" dirty="0"/>
          </a:p>
          <a:p>
            <a:pPr>
              <a:buFont typeface="+mj-lt"/>
              <a:buAutoNum type="arabicPeriod"/>
            </a:pPr>
            <a:endParaRPr lang="en-IE" sz="2000" dirty="0"/>
          </a:p>
        </p:txBody>
      </p:sp>
      <p:pic>
        <p:nvPicPr>
          <p:cNvPr id="8" name="Picture 7">
            <a:extLst>
              <a:ext uri="{FF2B5EF4-FFF2-40B4-BE49-F238E27FC236}">
                <a16:creationId xmlns:a16="http://schemas.microsoft.com/office/drawing/2014/main" id="{E2AF0655-7E94-479A-AE8F-75EC79F4D5A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000" y="1260000"/>
            <a:ext cx="590400" cy="590400"/>
          </a:xfrm>
          <a:prstGeom prst="rect">
            <a:avLst/>
          </a:prstGeom>
          <a:noFill/>
          <a:ln>
            <a:noFill/>
          </a:ln>
        </p:spPr>
      </p:pic>
      <p:sp>
        <p:nvSpPr>
          <p:cNvPr id="3" name="Footer Placeholder 2">
            <a:extLst>
              <a:ext uri="{FF2B5EF4-FFF2-40B4-BE49-F238E27FC236}">
                <a16:creationId xmlns:a16="http://schemas.microsoft.com/office/drawing/2014/main" id="{9159C4F9-001E-4638-B148-CA1FD9E6F941}"/>
              </a:ext>
            </a:extLst>
          </p:cNvPr>
          <p:cNvSpPr>
            <a:spLocks noGrp="1"/>
          </p:cNvSpPr>
          <p:nvPr>
            <p:ph type="ftr" sz="quarter" idx="11"/>
          </p:nvPr>
        </p:nvSpPr>
        <p:spPr/>
        <p:txBody>
          <a:bodyPr/>
          <a:lstStyle/>
          <a:p>
            <a:r>
              <a:rPr lang="en-IE"/>
              <a:t>Data Analytics - Foundation 1.0</a:t>
            </a:r>
          </a:p>
          <a:p>
            <a:endParaRPr lang="en-IE" dirty="0"/>
          </a:p>
        </p:txBody>
      </p:sp>
      <p:grpSp>
        <p:nvGrpSpPr>
          <p:cNvPr id="9" name="Group 8">
            <a:extLst>
              <a:ext uri="{FF2B5EF4-FFF2-40B4-BE49-F238E27FC236}">
                <a16:creationId xmlns:a16="http://schemas.microsoft.com/office/drawing/2014/main" id="{791ABA2D-9F5F-40C3-8325-992F1FFC0B84}"/>
              </a:ext>
            </a:extLst>
          </p:cNvPr>
          <p:cNvGrpSpPr/>
          <p:nvPr/>
        </p:nvGrpSpPr>
        <p:grpSpPr>
          <a:xfrm>
            <a:off x="9955" y="5602912"/>
            <a:ext cx="936000" cy="936000"/>
            <a:chOff x="215616" y="5877272"/>
            <a:chExt cx="936000" cy="936000"/>
          </a:xfrm>
        </p:grpSpPr>
        <p:pic>
          <p:nvPicPr>
            <p:cNvPr id="10" name="Graphic 9" descr="Laptop">
              <a:extLst>
                <a:ext uri="{FF2B5EF4-FFF2-40B4-BE49-F238E27FC236}">
                  <a16:creationId xmlns:a16="http://schemas.microsoft.com/office/drawing/2014/main" id="{C3E68C69-3BE8-4BE5-9AE6-086CE20D05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5616" y="5877272"/>
              <a:ext cx="936000" cy="936000"/>
            </a:xfrm>
            <a:prstGeom prst="rect">
              <a:avLst/>
            </a:prstGeom>
          </p:spPr>
        </p:pic>
        <p:pic>
          <p:nvPicPr>
            <p:cNvPr id="11" name="Graphic 10" descr="Information">
              <a:extLst>
                <a:ext uri="{FF2B5EF4-FFF2-40B4-BE49-F238E27FC236}">
                  <a16:creationId xmlns:a16="http://schemas.microsoft.com/office/drawing/2014/main" id="{69F1F2A3-3351-44F1-B272-40460298532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3088" y="6106588"/>
              <a:ext cx="360000" cy="360000"/>
            </a:xfrm>
            <a:prstGeom prst="rect">
              <a:avLst/>
            </a:prstGeom>
          </p:spPr>
        </p:pic>
      </p:grpSp>
    </p:spTree>
    <p:extLst>
      <p:ext uri="{BB962C8B-B14F-4D97-AF65-F5344CB8AC3E}">
        <p14:creationId xmlns:p14="http://schemas.microsoft.com/office/powerpoint/2010/main" val="1594123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17" name="Rectangle 16">
            <a:extLst>
              <a:ext uri="{FF2B5EF4-FFF2-40B4-BE49-F238E27FC236}">
                <a16:creationId xmlns:a16="http://schemas.microsoft.com/office/drawing/2014/main" id="{A16EB7DF-4BDE-4DD5-87BE-1ABED28599E7}"/>
              </a:ext>
            </a:extLst>
          </p:cNvPr>
          <p:cNvSpPr/>
          <p:nvPr/>
        </p:nvSpPr>
        <p:spPr>
          <a:xfrm>
            <a:off x="864000" y="1188000"/>
            <a:ext cx="8532783" cy="707886"/>
          </a:xfrm>
          <a:prstGeom prst="rect">
            <a:avLst/>
          </a:prstGeom>
        </p:spPr>
        <p:txBody>
          <a:bodyPr wrap="square">
            <a:spAutoFit/>
          </a:bodyPr>
          <a:lstStyle/>
          <a:p>
            <a:r>
              <a:rPr lang="en-GB" sz="2000" b="1" dirty="0">
                <a:solidFill>
                  <a:srgbClr val="009FE9"/>
                </a:solidFill>
                <a:latin typeface="+mj-lt"/>
                <a:ea typeface="+mj-ea"/>
                <a:cs typeface="+mj-cs"/>
              </a:rPr>
              <a:t>Task: </a:t>
            </a:r>
            <a:r>
              <a:rPr lang="en-IE" sz="2000" b="1" dirty="0">
                <a:solidFill>
                  <a:srgbClr val="009FE9"/>
                </a:solidFill>
                <a:latin typeface="+mj-lt"/>
                <a:ea typeface="+mj-ea"/>
                <a:cs typeface="+mj-cs"/>
              </a:rPr>
              <a:t>Extract values from a string using text functions</a:t>
            </a:r>
            <a:endParaRPr lang="en-GB" sz="2000" b="1" dirty="0">
              <a:solidFill>
                <a:srgbClr val="009FE9"/>
              </a:solidFill>
              <a:latin typeface="+mj-lt"/>
              <a:ea typeface="+mj-ea"/>
              <a:cs typeface="+mj-cs"/>
            </a:endParaRPr>
          </a:p>
          <a:p>
            <a:endParaRPr lang="en-IE" sz="2000" b="1" dirty="0">
              <a:solidFill>
                <a:srgbClr val="00B0F0"/>
              </a:solidFill>
              <a:latin typeface="+mj-lt"/>
              <a:ea typeface="+mj-ea"/>
              <a:cs typeface="+mj-cs"/>
            </a:endParaRPr>
          </a:p>
        </p:txBody>
      </p:sp>
      <p:graphicFrame>
        <p:nvGraphicFramePr>
          <p:cNvPr id="8" name="Table 7">
            <a:extLst>
              <a:ext uri="{FF2B5EF4-FFF2-40B4-BE49-F238E27FC236}">
                <a16:creationId xmlns:a16="http://schemas.microsoft.com/office/drawing/2014/main" id="{B29E633E-72D3-49C2-B9AE-936B7E84A7E0}"/>
              </a:ext>
            </a:extLst>
          </p:cNvPr>
          <p:cNvGraphicFramePr>
            <a:graphicFrameLocks noGrp="1"/>
          </p:cNvGraphicFramePr>
          <p:nvPr>
            <p:extLst>
              <p:ext uri="{D42A27DB-BD31-4B8C-83A1-F6EECF244321}">
                <p14:modId xmlns:p14="http://schemas.microsoft.com/office/powerpoint/2010/main" val="192402036"/>
              </p:ext>
            </p:extLst>
          </p:nvPr>
        </p:nvGraphicFramePr>
        <p:xfrm>
          <a:off x="1039091" y="1828800"/>
          <a:ext cx="7997405" cy="4909143"/>
        </p:xfrm>
        <a:graphic>
          <a:graphicData uri="http://schemas.openxmlformats.org/drawingml/2006/table">
            <a:tbl>
              <a:tblPr firstRow="1" firstCol="1" bandRow="1" bandCol="1">
                <a:tableStyleId>{69012ECD-51FC-41F1-AA8D-1B2483CD663E}</a:tableStyleId>
              </a:tblPr>
              <a:tblGrid>
                <a:gridCol w="1216907">
                  <a:extLst>
                    <a:ext uri="{9D8B030D-6E8A-4147-A177-3AD203B41FA5}">
                      <a16:colId xmlns:a16="http://schemas.microsoft.com/office/drawing/2014/main" val="2623216650"/>
                    </a:ext>
                  </a:extLst>
                </a:gridCol>
                <a:gridCol w="2171986">
                  <a:extLst>
                    <a:ext uri="{9D8B030D-6E8A-4147-A177-3AD203B41FA5}">
                      <a16:colId xmlns:a16="http://schemas.microsoft.com/office/drawing/2014/main" val="2788521739"/>
                    </a:ext>
                  </a:extLst>
                </a:gridCol>
                <a:gridCol w="2265323">
                  <a:extLst>
                    <a:ext uri="{9D8B030D-6E8A-4147-A177-3AD203B41FA5}">
                      <a16:colId xmlns:a16="http://schemas.microsoft.com/office/drawing/2014/main" val="282104184"/>
                    </a:ext>
                  </a:extLst>
                </a:gridCol>
                <a:gridCol w="2343189">
                  <a:extLst>
                    <a:ext uri="{9D8B030D-6E8A-4147-A177-3AD203B41FA5}">
                      <a16:colId xmlns:a16="http://schemas.microsoft.com/office/drawing/2014/main" val="3968457350"/>
                    </a:ext>
                  </a:extLst>
                </a:gridCol>
              </a:tblGrid>
              <a:tr h="377489">
                <a:tc>
                  <a:txBody>
                    <a:bodyPr/>
                    <a:lstStyle/>
                    <a:p>
                      <a:pPr>
                        <a:lnSpc>
                          <a:spcPct val="115000"/>
                        </a:lnSpc>
                        <a:spcAft>
                          <a:spcPts val="0"/>
                        </a:spcAft>
                      </a:pPr>
                      <a:r>
                        <a:rPr lang="en-SG" sz="2000" dirty="0">
                          <a:effectLst/>
                        </a:rPr>
                        <a:t>Function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2000" dirty="0">
                          <a:effectLst/>
                        </a:rPr>
                        <a:t>Syntax</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GB" sz="2000" b="1" kern="1200" dirty="0">
                          <a:solidFill>
                            <a:schemeClr val="bg1"/>
                          </a:solidFill>
                          <a:effectLst/>
                          <a:latin typeface="+mn-lt"/>
                          <a:ea typeface="+mn-ea"/>
                          <a:cs typeface="+mn-cs"/>
                        </a:rPr>
                        <a:t>Extracts….</a:t>
                      </a:r>
                    </a:p>
                  </a:txBody>
                  <a:tcPr marL="35859" marR="35859" marT="0" marB="0"/>
                </a:tc>
                <a:tc>
                  <a:txBody>
                    <a:bodyPr/>
                    <a:lstStyle/>
                    <a:p>
                      <a:pPr marL="0" algn="l" defTabSz="914400" rtl="0" eaLnBrk="1" latinLnBrk="0" hangingPunct="1">
                        <a:lnSpc>
                          <a:spcPct val="115000"/>
                        </a:lnSpc>
                        <a:spcAft>
                          <a:spcPts val="0"/>
                        </a:spcAft>
                      </a:pPr>
                      <a:r>
                        <a:rPr lang="en-GB" sz="2000" b="1" kern="1200" dirty="0">
                          <a:solidFill>
                            <a:schemeClr val="bg1"/>
                          </a:solidFill>
                          <a:effectLst/>
                          <a:latin typeface="+mn-lt"/>
                          <a:ea typeface="+mn-ea"/>
                          <a:cs typeface="+mn-cs"/>
                        </a:rPr>
                        <a:t>Example</a:t>
                      </a:r>
                    </a:p>
                  </a:txBody>
                  <a:tcPr marL="35859" marR="35859" marT="0" marB="0"/>
                </a:tc>
                <a:extLst>
                  <a:ext uri="{0D108BD9-81ED-4DB2-BD59-A6C34878D82A}">
                    <a16:rowId xmlns:a16="http://schemas.microsoft.com/office/drawing/2014/main" val="1898633979"/>
                  </a:ext>
                </a:extLst>
              </a:tr>
              <a:tr h="1362878">
                <a:tc>
                  <a:txBody>
                    <a:bodyPr/>
                    <a:lstStyle/>
                    <a:p>
                      <a:pPr>
                        <a:lnSpc>
                          <a:spcPct val="115000"/>
                        </a:lnSpc>
                        <a:spcAft>
                          <a:spcPts val="0"/>
                        </a:spcAft>
                      </a:pPr>
                      <a:r>
                        <a:rPr lang="en-SG" sz="2000" dirty="0">
                          <a:effectLst/>
                        </a:rPr>
                        <a:t>1. LEFT</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1500" dirty="0">
                          <a:effectLst/>
                        </a:rPr>
                        <a:t>LEFT(text, [</a:t>
                      </a:r>
                      <a:r>
                        <a:rPr lang="en-SG" sz="1500" dirty="0" err="1">
                          <a:effectLst/>
                        </a:rPr>
                        <a:t>num_chars</a:t>
                      </a:r>
                      <a:r>
                        <a:rPr lang="en-SG" sz="1500" dirty="0">
                          <a:effectLst/>
                        </a:rPr>
                        <a:t>])</a:t>
                      </a:r>
                      <a:endParaRPr lang="en-GB" sz="1500" dirty="0">
                        <a:effectLst/>
                      </a:endParaRPr>
                    </a:p>
                    <a:p>
                      <a:pPr>
                        <a:lnSpc>
                          <a:spcPct val="115000"/>
                        </a:lnSpc>
                        <a:spcAft>
                          <a:spcPts val="0"/>
                        </a:spcAft>
                      </a:pPr>
                      <a:r>
                        <a:rPr lang="en-SG" sz="1500" dirty="0">
                          <a:effectLst/>
                        </a:rPr>
                        <a:t> </a:t>
                      </a:r>
                      <a:endParaRPr lang="en-GB" sz="1500" b="0" dirty="0">
                        <a:effectLst/>
                      </a:endParaRPr>
                    </a:p>
                  </a:txBody>
                  <a:tcPr marL="35859" marR="35859" marT="0" marB="0"/>
                </a:tc>
                <a:tc>
                  <a:txBody>
                    <a:bodyPr/>
                    <a:lstStyle/>
                    <a:p>
                      <a:pPr>
                        <a:lnSpc>
                          <a:spcPct val="115000"/>
                        </a:lnSpc>
                        <a:spcAft>
                          <a:spcPts val="0"/>
                        </a:spcAft>
                      </a:pPr>
                      <a:r>
                        <a:rPr lang="en-SG" sz="1500" dirty="0">
                          <a:effectLst/>
                        </a:rPr>
                        <a:t>…specified number of characters from </a:t>
                      </a:r>
                      <a:r>
                        <a:rPr lang="en-SG" sz="1500" b="1" dirty="0">
                          <a:effectLst/>
                        </a:rPr>
                        <a:t>left </a:t>
                      </a:r>
                      <a:r>
                        <a:rPr lang="en-SG" sz="1500" dirty="0">
                          <a:effectLst/>
                        </a:rPr>
                        <a:t>side of a string.</a:t>
                      </a:r>
                      <a:endParaRPr lang="en-GB" sz="1500" dirty="0">
                        <a:effectLst/>
                      </a:endParaRPr>
                    </a:p>
                    <a:p>
                      <a:pPr>
                        <a:lnSpc>
                          <a:spcPct val="115000"/>
                        </a:lnSpc>
                        <a:spcAft>
                          <a:spcPts val="0"/>
                        </a:spcAft>
                      </a:pPr>
                      <a:endParaRPr lang="en-GB"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1500" b="1" dirty="0">
                          <a:solidFill>
                            <a:srgbClr val="0070C0"/>
                          </a:solidFill>
                          <a:effectLst/>
                        </a:rPr>
                        <a:t>=LEFT("Ireland",3)</a:t>
                      </a:r>
                    </a:p>
                    <a:p>
                      <a:pPr>
                        <a:lnSpc>
                          <a:spcPct val="115000"/>
                        </a:lnSpc>
                        <a:spcAft>
                          <a:spcPts val="0"/>
                        </a:spcAft>
                      </a:pPr>
                      <a:r>
                        <a:rPr lang="en-SG" sz="1500" dirty="0">
                          <a:effectLst/>
                        </a:rPr>
                        <a:t> </a:t>
                      </a:r>
                      <a:endParaRPr lang="en-GB" sz="1500" dirty="0">
                        <a:effectLst/>
                      </a:endParaRPr>
                    </a:p>
                    <a:p>
                      <a:pPr>
                        <a:lnSpc>
                          <a:spcPct val="115000"/>
                        </a:lnSpc>
                        <a:spcAft>
                          <a:spcPts val="0"/>
                        </a:spcAft>
                      </a:pPr>
                      <a:endParaRPr lang="en-SG" sz="1500" b="1" dirty="0">
                        <a:solidFill>
                          <a:schemeClr val="tx1"/>
                        </a:solidFill>
                        <a:effectLst/>
                      </a:endParaRPr>
                    </a:p>
                    <a:p>
                      <a:pPr>
                        <a:lnSpc>
                          <a:spcPct val="115000"/>
                        </a:lnSpc>
                        <a:spcAft>
                          <a:spcPts val="0"/>
                        </a:spcAft>
                      </a:pPr>
                      <a:r>
                        <a:rPr lang="en-SG" sz="1500" b="1" dirty="0">
                          <a:solidFill>
                            <a:schemeClr val="tx1"/>
                          </a:solidFill>
                          <a:effectLst/>
                        </a:rPr>
                        <a:t>What will this return? </a:t>
                      </a:r>
                      <a:r>
                        <a:rPr lang="en-SG" sz="1500" dirty="0">
                          <a:effectLst/>
                        </a:rPr>
                        <a:t>_________________</a:t>
                      </a:r>
                      <a:endParaRPr lang="en-GB" sz="1500" dirty="0">
                        <a:effectLst/>
                      </a:endParaRPr>
                    </a:p>
                    <a:p>
                      <a:pPr>
                        <a:lnSpc>
                          <a:spcPct val="115000"/>
                        </a:lnSpc>
                        <a:spcAft>
                          <a:spcPts val="0"/>
                        </a:spcAft>
                      </a:pPr>
                      <a:endParaRPr lang="en-GB"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extLst>
                  <a:ext uri="{0D108BD9-81ED-4DB2-BD59-A6C34878D82A}">
                    <a16:rowId xmlns:a16="http://schemas.microsoft.com/office/drawing/2014/main" val="197353497"/>
                  </a:ext>
                </a:extLst>
              </a:tr>
              <a:tr h="1377474">
                <a:tc>
                  <a:txBody>
                    <a:bodyPr/>
                    <a:lstStyle/>
                    <a:p>
                      <a:pPr>
                        <a:lnSpc>
                          <a:spcPct val="115000"/>
                        </a:lnSpc>
                        <a:spcAft>
                          <a:spcPts val="0"/>
                        </a:spcAft>
                      </a:pPr>
                      <a:r>
                        <a:rPr lang="en-SG" sz="2000" dirty="0">
                          <a:effectLst/>
                        </a:rPr>
                        <a:t>2. RIGHT</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1500" dirty="0">
                          <a:effectLst/>
                        </a:rPr>
                        <a:t>RIGHT(text, [</a:t>
                      </a:r>
                      <a:r>
                        <a:rPr lang="en-SG" sz="1500" dirty="0" err="1">
                          <a:effectLst/>
                        </a:rPr>
                        <a:t>num_chars</a:t>
                      </a:r>
                      <a:r>
                        <a:rPr lang="en-SG" sz="1500" dirty="0">
                          <a:effectLst/>
                        </a:rPr>
                        <a:t>])</a:t>
                      </a:r>
                      <a:endParaRPr lang="en-GB" sz="1500" b="0" dirty="0">
                        <a:effectLst/>
                      </a:endParaRPr>
                    </a:p>
                  </a:txBody>
                  <a:tcPr marL="35859" marR="35859" marT="0" marB="0"/>
                </a:tc>
                <a:tc>
                  <a:txBody>
                    <a:bodyPr/>
                    <a:lstStyle/>
                    <a:p>
                      <a:pPr>
                        <a:lnSpc>
                          <a:spcPct val="115000"/>
                        </a:lnSpc>
                        <a:spcAft>
                          <a:spcPts val="0"/>
                        </a:spcAft>
                      </a:pPr>
                      <a:r>
                        <a:rPr lang="en-SG" sz="1500" dirty="0">
                          <a:effectLst/>
                        </a:rPr>
                        <a:t>…specified number of characters from </a:t>
                      </a:r>
                      <a:r>
                        <a:rPr lang="en-SG" sz="1500" b="1" dirty="0">
                          <a:effectLst/>
                        </a:rPr>
                        <a:t>right </a:t>
                      </a:r>
                      <a:r>
                        <a:rPr lang="en-SG" sz="1500" dirty="0">
                          <a:effectLst/>
                        </a:rPr>
                        <a:t>side of a string.</a:t>
                      </a:r>
                      <a:endParaRPr lang="en-GB"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1500" b="1" dirty="0">
                          <a:solidFill>
                            <a:srgbClr val="0070C0"/>
                          </a:solidFill>
                          <a:effectLst/>
                        </a:rPr>
                        <a:t>=RIGHT("Ireland",3)</a:t>
                      </a:r>
                    </a:p>
                    <a:p>
                      <a:pPr>
                        <a:lnSpc>
                          <a:spcPct val="115000"/>
                        </a:lnSpc>
                        <a:spcAft>
                          <a:spcPts val="0"/>
                        </a:spcAft>
                      </a:pPr>
                      <a:r>
                        <a:rPr lang="en-SG" sz="1500" dirty="0">
                          <a:effectLst/>
                        </a:rPr>
                        <a:t> </a:t>
                      </a:r>
                      <a:endParaRPr lang="en-GB" sz="1500" dirty="0">
                        <a:effectLst/>
                      </a:endParaRPr>
                    </a:p>
                    <a:p>
                      <a:pPr>
                        <a:lnSpc>
                          <a:spcPct val="115000"/>
                        </a:lnSpc>
                        <a:spcAft>
                          <a:spcPts val="0"/>
                        </a:spcAft>
                      </a:pPr>
                      <a:endParaRPr lang="en-SG" sz="1500" b="1" dirty="0">
                        <a:effectLst/>
                      </a:endParaRPr>
                    </a:p>
                    <a:p>
                      <a:pPr>
                        <a:lnSpc>
                          <a:spcPct val="115000"/>
                        </a:lnSpc>
                        <a:spcAft>
                          <a:spcPts val="0"/>
                        </a:spcAft>
                      </a:pPr>
                      <a:r>
                        <a:rPr lang="en-SG" sz="1500" b="1" dirty="0">
                          <a:effectLst/>
                        </a:rPr>
                        <a:t>What will this return? </a:t>
                      </a:r>
                      <a:r>
                        <a:rPr lang="en-SG" sz="1500" dirty="0">
                          <a:effectLst/>
                        </a:rPr>
                        <a:t>_________________</a:t>
                      </a:r>
                      <a:endParaRPr lang="en-GB"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extLst>
                  <a:ext uri="{0D108BD9-81ED-4DB2-BD59-A6C34878D82A}">
                    <a16:rowId xmlns:a16="http://schemas.microsoft.com/office/drawing/2014/main" val="2565107194"/>
                  </a:ext>
                </a:extLst>
              </a:tr>
              <a:tr h="1592270">
                <a:tc>
                  <a:txBody>
                    <a:bodyPr/>
                    <a:lstStyle/>
                    <a:p>
                      <a:pPr>
                        <a:lnSpc>
                          <a:spcPct val="115000"/>
                        </a:lnSpc>
                        <a:spcAft>
                          <a:spcPts val="0"/>
                        </a:spcAft>
                      </a:pPr>
                      <a:r>
                        <a:rPr lang="en-SG" sz="2000" dirty="0">
                          <a:effectLst/>
                        </a:rPr>
                        <a:t>3. MID</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1500" dirty="0">
                          <a:effectLst/>
                        </a:rPr>
                        <a:t>MID(text, </a:t>
                      </a:r>
                      <a:r>
                        <a:rPr lang="en-SG" sz="1500" dirty="0" err="1">
                          <a:effectLst/>
                        </a:rPr>
                        <a:t>start_num</a:t>
                      </a:r>
                      <a:r>
                        <a:rPr lang="en-SG" sz="1500" dirty="0">
                          <a:effectLst/>
                        </a:rPr>
                        <a:t>, </a:t>
                      </a:r>
                      <a:r>
                        <a:rPr lang="en-SG" sz="1500" dirty="0" err="1">
                          <a:effectLst/>
                        </a:rPr>
                        <a:t>num_chars</a:t>
                      </a:r>
                      <a:r>
                        <a:rPr lang="en-SG" sz="1500" dirty="0">
                          <a:effectLst/>
                        </a:rPr>
                        <a:t>)</a:t>
                      </a:r>
                      <a:endParaRPr lang="en-GB" sz="1500" dirty="0">
                        <a:effectLst/>
                      </a:endParaRPr>
                    </a:p>
                    <a:p>
                      <a:pPr>
                        <a:lnSpc>
                          <a:spcPct val="115000"/>
                        </a:lnSpc>
                        <a:spcAft>
                          <a:spcPts val="0"/>
                        </a:spcAft>
                      </a:pPr>
                      <a:r>
                        <a:rPr lang="en-SG" sz="1500" dirty="0">
                          <a:effectLst/>
                        </a:rPr>
                        <a:t> </a:t>
                      </a:r>
                      <a:endParaRPr lang="en-GB" sz="1500" b="0" dirty="0">
                        <a:effectLst/>
                      </a:endParaRPr>
                    </a:p>
                  </a:txBody>
                  <a:tcPr marL="35859" marR="35859" marT="0" marB="0"/>
                </a:tc>
                <a:tc>
                  <a:txBody>
                    <a:bodyPr/>
                    <a:lstStyle/>
                    <a:p>
                      <a:pPr>
                        <a:lnSpc>
                          <a:spcPct val="115000"/>
                        </a:lnSpc>
                        <a:spcAft>
                          <a:spcPts val="0"/>
                        </a:spcAft>
                      </a:pPr>
                      <a:r>
                        <a:rPr lang="en-SG" sz="1500" dirty="0">
                          <a:effectLst/>
                        </a:rPr>
                        <a:t>…specified number of characters from </a:t>
                      </a:r>
                      <a:r>
                        <a:rPr lang="en-SG" sz="1500" b="1" dirty="0">
                          <a:effectLst/>
                        </a:rPr>
                        <a:t>specified starting position </a:t>
                      </a:r>
                      <a:r>
                        <a:rPr lang="en-SG" sz="1500" dirty="0">
                          <a:effectLst/>
                        </a:rPr>
                        <a:t>in a string.</a:t>
                      </a:r>
                      <a:endParaRPr lang="en-GB" sz="1500" dirty="0">
                        <a:effectLst/>
                      </a:endParaRPr>
                    </a:p>
                    <a:p>
                      <a:pPr>
                        <a:lnSpc>
                          <a:spcPct val="115000"/>
                        </a:lnSpc>
                        <a:spcAft>
                          <a:spcPts val="0"/>
                        </a:spcAft>
                      </a:pPr>
                      <a:endParaRPr lang="en-GB"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1500" b="1" dirty="0">
                          <a:solidFill>
                            <a:srgbClr val="0070C0"/>
                          </a:solidFill>
                          <a:effectLst/>
                        </a:rPr>
                        <a:t>=MID("Ireland",2,3)</a:t>
                      </a:r>
                    </a:p>
                    <a:p>
                      <a:pPr>
                        <a:lnSpc>
                          <a:spcPct val="115000"/>
                        </a:lnSpc>
                        <a:spcAft>
                          <a:spcPts val="0"/>
                        </a:spcAft>
                      </a:pPr>
                      <a:r>
                        <a:rPr lang="en-SG" sz="1500" dirty="0">
                          <a:effectLst/>
                        </a:rPr>
                        <a:t> </a:t>
                      </a:r>
                      <a:endParaRPr lang="en-GB" sz="1500" dirty="0">
                        <a:effectLst/>
                      </a:endParaRPr>
                    </a:p>
                    <a:p>
                      <a:pPr>
                        <a:lnSpc>
                          <a:spcPct val="115000"/>
                        </a:lnSpc>
                        <a:spcAft>
                          <a:spcPts val="0"/>
                        </a:spcAft>
                      </a:pPr>
                      <a:endParaRPr lang="en-SG" sz="1500" b="1" dirty="0">
                        <a:effectLst/>
                      </a:endParaRPr>
                    </a:p>
                    <a:p>
                      <a:pPr>
                        <a:lnSpc>
                          <a:spcPct val="115000"/>
                        </a:lnSpc>
                        <a:spcAft>
                          <a:spcPts val="0"/>
                        </a:spcAft>
                      </a:pPr>
                      <a:r>
                        <a:rPr lang="en-SG" sz="1500" b="1" dirty="0">
                          <a:effectLst/>
                        </a:rPr>
                        <a:t>What will this return?</a:t>
                      </a:r>
                      <a:r>
                        <a:rPr lang="en-SG" sz="1500" dirty="0">
                          <a:effectLst/>
                        </a:rPr>
                        <a:t> _________________</a:t>
                      </a:r>
                      <a:endParaRPr lang="en-GB" sz="1500" dirty="0">
                        <a:effectLst/>
                      </a:endParaRPr>
                    </a:p>
                    <a:p>
                      <a:pPr>
                        <a:lnSpc>
                          <a:spcPct val="115000"/>
                        </a:lnSpc>
                        <a:spcAft>
                          <a:spcPts val="0"/>
                        </a:spcAft>
                      </a:pPr>
                      <a:endParaRPr lang="en-GB"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extLst>
                  <a:ext uri="{0D108BD9-81ED-4DB2-BD59-A6C34878D82A}">
                    <a16:rowId xmlns:a16="http://schemas.microsoft.com/office/drawing/2014/main" val="3840862555"/>
                  </a:ext>
                </a:extLst>
              </a:tr>
            </a:tbl>
          </a:graphicData>
        </a:graphic>
      </p:graphicFrame>
      <p:sp>
        <p:nvSpPr>
          <p:cNvPr id="3" name="Footer Placeholder 2">
            <a:extLst>
              <a:ext uri="{FF2B5EF4-FFF2-40B4-BE49-F238E27FC236}">
                <a16:creationId xmlns:a16="http://schemas.microsoft.com/office/drawing/2014/main" id="{C6C5F944-014D-4C2A-88F8-84C366297C40}"/>
              </a:ext>
            </a:extLst>
          </p:cNvPr>
          <p:cNvSpPr>
            <a:spLocks noGrp="1"/>
          </p:cNvSpPr>
          <p:nvPr>
            <p:ph type="ftr" sz="quarter" idx="11"/>
          </p:nvPr>
        </p:nvSpPr>
        <p:spPr/>
        <p:txBody>
          <a:bodyPr/>
          <a:lstStyle/>
          <a:p>
            <a:r>
              <a:rPr lang="en-IE" dirty="0"/>
              <a:t>Data Analytics - Foundation 1.0</a:t>
            </a:r>
          </a:p>
          <a:p>
            <a:endParaRPr lang="en-IE" dirty="0"/>
          </a:p>
        </p:txBody>
      </p:sp>
      <p:pic>
        <p:nvPicPr>
          <p:cNvPr id="10" name="Content Placeholder 12">
            <a:extLst>
              <a:ext uri="{FF2B5EF4-FFF2-40B4-BE49-F238E27FC236}">
                <a16:creationId xmlns:a16="http://schemas.microsoft.com/office/drawing/2014/main" id="{05FF9707-31DB-40B0-AE9D-7D09DC7A72F8}"/>
              </a:ext>
            </a:extLst>
          </p:cNvPr>
          <p:cNvPicPr>
            <a:picLocks noChangeAspect="1"/>
          </p:cNvPicPr>
          <p:nvPr/>
        </p:nvPicPr>
        <p:blipFill>
          <a:blip r:embed="rId3"/>
          <a:stretch>
            <a:fillRect/>
          </a:stretch>
        </p:blipFill>
        <p:spPr>
          <a:xfrm>
            <a:off x="252425" y="1260000"/>
            <a:ext cx="588830" cy="588830"/>
          </a:xfrm>
          <a:prstGeom prst="rect">
            <a:avLst/>
          </a:prstGeom>
        </p:spPr>
      </p:pic>
      <p:pic>
        <p:nvPicPr>
          <p:cNvPr id="11" name="Graphic 10" descr="Help">
            <a:extLst>
              <a:ext uri="{FF2B5EF4-FFF2-40B4-BE49-F238E27FC236}">
                <a16:creationId xmlns:a16="http://schemas.microsoft.com/office/drawing/2014/main" id="{17109D2D-EB63-4074-8E0C-932085058D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80312" y="2539752"/>
            <a:ext cx="457200" cy="457200"/>
          </a:xfrm>
          <a:prstGeom prst="rect">
            <a:avLst/>
          </a:prstGeom>
        </p:spPr>
      </p:pic>
      <p:pic>
        <p:nvPicPr>
          <p:cNvPr id="12" name="Graphic 11" descr="Help">
            <a:extLst>
              <a:ext uri="{FF2B5EF4-FFF2-40B4-BE49-F238E27FC236}">
                <a16:creationId xmlns:a16="http://schemas.microsoft.com/office/drawing/2014/main" id="{162D5D88-A0CE-4842-87D9-6ABCC3FA2C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80312" y="4077072"/>
            <a:ext cx="457200" cy="457200"/>
          </a:xfrm>
          <a:prstGeom prst="rect">
            <a:avLst/>
          </a:prstGeom>
        </p:spPr>
      </p:pic>
      <p:pic>
        <p:nvPicPr>
          <p:cNvPr id="13" name="Graphic 12" descr="Help">
            <a:extLst>
              <a:ext uri="{FF2B5EF4-FFF2-40B4-BE49-F238E27FC236}">
                <a16:creationId xmlns:a16="http://schemas.microsoft.com/office/drawing/2014/main" id="{8333C0C0-F36D-4CDE-9DB9-F728B9FA6D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80312" y="5492080"/>
            <a:ext cx="457200" cy="457200"/>
          </a:xfrm>
          <a:prstGeom prst="rect">
            <a:avLst/>
          </a:prstGeom>
        </p:spPr>
      </p:pic>
    </p:spTree>
    <p:extLst>
      <p:ext uri="{BB962C8B-B14F-4D97-AF65-F5344CB8AC3E}">
        <p14:creationId xmlns:p14="http://schemas.microsoft.com/office/powerpoint/2010/main" val="3936733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17" name="Rectangle 16">
            <a:extLst>
              <a:ext uri="{FF2B5EF4-FFF2-40B4-BE49-F238E27FC236}">
                <a16:creationId xmlns:a16="http://schemas.microsoft.com/office/drawing/2014/main" id="{A16EB7DF-4BDE-4DD5-87BE-1ABED28599E7}"/>
              </a:ext>
            </a:extLst>
          </p:cNvPr>
          <p:cNvSpPr/>
          <p:nvPr/>
        </p:nvSpPr>
        <p:spPr>
          <a:xfrm>
            <a:off x="864000" y="1188000"/>
            <a:ext cx="8532783" cy="707886"/>
          </a:xfrm>
          <a:prstGeom prst="rect">
            <a:avLst/>
          </a:prstGeom>
        </p:spPr>
        <p:txBody>
          <a:bodyPr wrap="square">
            <a:spAutoFit/>
          </a:bodyPr>
          <a:lstStyle/>
          <a:p>
            <a:r>
              <a:rPr lang="en-GB" sz="2000" b="1" dirty="0">
                <a:solidFill>
                  <a:srgbClr val="009FE9"/>
                </a:solidFill>
                <a:latin typeface="+mj-lt"/>
                <a:ea typeface="+mj-ea"/>
                <a:cs typeface="+mj-cs"/>
              </a:rPr>
              <a:t>Task: </a:t>
            </a:r>
            <a:r>
              <a:rPr lang="en-IE" sz="2000" b="1" dirty="0">
                <a:solidFill>
                  <a:srgbClr val="009FE9"/>
                </a:solidFill>
                <a:latin typeface="+mj-lt"/>
                <a:ea typeface="+mj-ea"/>
                <a:cs typeface="+mj-cs"/>
              </a:rPr>
              <a:t>Extract values from a string using text functions</a:t>
            </a:r>
            <a:endParaRPr lang="en-GB" sz="2000" b="1" dirty="0">
              <a:solidFill>
                <a:srgbClr val="009FE9"/>
              </a:solidFill>
              <a:latin typeface="+mj-lt"/>
              <a:ea typeface="+mj-ea"/>
              <a:cs typeface="+mj-cs"/>
            </a:endParaRPr>
          </a:p>
          <a:p>
            <a:endParaRPr lang="en-IE" sz="2000" b="1" dirty="0">
              <a:solidFill>
                <a:srgbClr val="00B0F0"/>
              </a:solidFill>
              <a:latin typeface="+mj-lt"/>
              <a:ea typeface="+mj-ea"/>
              <a:cs typeface="+mj-cs"/>
            </a:endParaRPr>
          </a:p>
        </p:txBody>
      </p:sp>
      <p:graphicFrame>
        <p:nvGraphicFramePr>
          <p:cNvPr id="8" name="Table 7">
            <a:extLst>
              <a:ext uri="{FF2B5EF4-FFF2-40B4-BE49-F238E27FC236}">
                <a16:creationId xmlns:a16="http://schemas.microsoft.com/office/drawing/2014/main" id="{B29E633E-72D3-49C2-B9AE-936B7E84A7E0}"/>
              </a:ext>
            </a:extLst>
          </p:cNvPr>
          <p:cNvGraphicFramePr>
            <a:graphicFrameLocks noGrp="1"/>
          </p:cNvGraphicFramePr>
          <p:nvPr>
            <p:extLst>
              <p:ext uri="{D42A27DB-BD31-4B8C-83A1-F6EECF244321}">
                <p14:modId xmlns:p14="http://schemas.microsoft.com/office/powerpoint/2010/main" val="983679814"/>
              </p:ext>
            </p:extLst>
          </p:nvPr>
        </p:nvGraphicFramePr>
        <p:xfrm>
          <a:off x="1039091" y="1828802"/>
          <a:ext cx="7997405" cy="5017579"/>
        </p:xfrm>
        <a:graphic>
          <a:graphicData uri="http://schemas.openxmlformats.org/drawingml/2006/table">
            <a:tbl>
              <a:tblPr firstRow="1" firstCol="1" bandRow="1" bandCol="1">
                <a:tableStyleId>{69012ECD-51FC-41F1-AA8D-1B2483CD663E}</a:tableStyleId>
              </a:tblPr>
              <a:tblGrid>
                <a:gridCol w="1216907">
                  <a:extLst>
                    <a:ext uri="{9D8B030D-6E8A-4147-A177-3AD203B41FA5}">
                      <a16:colId xmlns:a16="http://schemas.microsoft.com/office/drawing/2014/main" val="2623216650"/>
                    </a:ext>
                  </a:extLst>
                </a:gridCol>
                <a:gridCol w="2171986">
                  <a:extLst>
                    <a:ext uri="{9D8B030D-6E8A-4147-A177-3AD203B41FA5}">
                      <a16:colId xmlns:a16="http://schemas.microsoft.com/office/drawing/2014/main" val="2788521739"/>
                    </a:ext>
                  </a:extLst>
                </a:gridCol>
                <a:gridCol w="2265323">
                  <a:extLst>
                    <a:ext uri="{9D8B030D-6E8A-4147-A177-3AD203B41FA5}">
                      <a16:colId xmlns:a16="http://schemas.microsoft.com/office/drawing/2014/main" val="282104184"/>
                    </a:ext>
                  </a:extLst>
                </a:gridCol>
                <a:gridCol w="2343189">
                  <a:extLst>
                    <a:ext uri="{9D8B030D-6E8A-4147-A177-3AD203B41FA5}">
                      <a16:colId xmlns:a16="http://schemas.microsoft.com/office/drawing/2014/main" val="3968457350"/>
                    </a:ext>
                  </a:extLst>
                </a:gridCol>
              </a:tblGrid>
              <a:tr h="324122">
                <a:tc>
                  <a:txBody>
                    <a:bodyPr/>
                    <a:lstStyle/>
                    <a:p>
                      <a:pPr>
                        <a:lnSpc>
                          <a:spcPct val="115000"/>
                        </a:lnSpc>
                        <a:spcAft>
                          <a:spcPts val="0"/>
                        </a:spcAft>
                      </a:pPr>
                      <a:r>
                        <a:rPr lang="en-SG" sz="2000" dirty="0">
                          <a:effectLst/>
                        </a:rPr>
                        <a:t>Function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2000" dirty="0">
                          <a:effectLst/>
                        </a:rPr>
                        <a:t>Syntax</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GB" sz="2000" b="1" kern="1200" dirty="0">
                          <a:solidFill>
                            <a:schemeClr val="bg1"/>
                          </a:solidFill>
                          <a:effectLst/>
                          <a:latin typeface="+mn-lt"/>
                          <a:ea typeface="+mn-ea"/>
                          <a:cs typeface="+mn-cs"/>
                        </a:rPr>
                        <a:t>Extracts….</a:t>
                      </a:r>
                    </a:p>
                  </a:txBody>
                  <a:tcPr marL="35859" marR="35859" marT="0" marB="0"/>
                </a:tc>
                <a:tc>
                  <a:txBody>
                    <a:bodyPr/>
                    <a:lstStyle/>
                    <a:p>
                      <a:pPr marL="0" algn="l" defTabSz="914400" rtl="0" eaLnBrk="1" latinLnBrk="0" hangingPunct="1">
                        <a:lnSpc>
                          <a:spcPct val="115000"/>
                        </a:lnSpc>
                        <a:spcAft>
                          <a:spcPts val="0"/>
                        </a:spcAft>
                      </a:pPr>
                      <a:r>
                        <a:rPr lang="en-GB" sz="2000" b="1" kern="1200" dirty="0">
                          <a:solidFill>
                            <a:schemeClr val="bg1"/>
                          </a:solidFill>
                          <a:effectLst/>
                          <a:latin typeface="+mn-lt"/>
                          <a:ea typeface="+mn-ea"/>
                          <a:cs typeface="+mn-cs"/>
                        </a:rPr>
                        <a:t>Example</a:t>
                      </a:r>
                    </a:p>
                  </a:txBody>
                  <a:tcPr marL="35859" marR="35859" marT="0" marB="0"/>
                </a:tc>
                <a:extLst>
                  <a:ext uri="{0D108BD9-81ED-4DB2-BD59-A6C34878D82A}">
                    <a16:rowId xmlns:a16="http://schemas.microsoft.com/office/drawing/2014/main" val="1898633979"/>
                  </a:ext>
                </a:extLst>
              </a:tr>
              <a:tr h="1560866">
                <a:tc>
                  <a:txBody>
                    <a:bodyPr/>
                    <a:lstStyle/>
                    <a:p>
                      <a:pPr>
                        <a:lnSpc>
                          <a:spcPct val="115000"/>
                        </a:lnSpc>
                        <a:spcAft>
                          <a:spcPts val="0"/>
                        </a:spcAft>
                      </a:pPr>
                      <a:r>
                        <a:rPr lang="en-SG" sz="2000" dirty="0">
                          <a:effectLst/>
                        </a:rPr>
                        <a:t>1. LEFT</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1500" dirty="0">
                          <a:effectLst/>
                        </a:rPr>
                        <a:t>LEFT(text, [</a:t>
                      </a:r>
                      <a:r>
                        <a:rPr lang="en-SG" sz="1500" dirty="0" err="1">
                          <a:effectLst/>
                        </a:rPr>
                        <a:t>num_chars</a:t>
                      </a:r>
                      <a:r>
                        <a:rPr lang="en-SG" sz="1500" dirty="0">
                          <a:effectLst/>
                        </a:rPr>
                        <a:t>])</a:t>
                      </a:r>
                      <a:endParaRPr lang="en-GB" sz="1500" dirty="0">
                        <a:effectLst/>
                      </a:endParaRPr>
                    </a:p>
                    <a:p>
                      <a:pPr>
                        <a:lnSpc>
                          <a:spcPct val="115000"/>
                        </a:lnSpc>
                        <a:spcAft>
                          <a:spcPts val="0"/>
                        </a:spcAft>
                      </a:pPr>
                      <a:r>
                        <a:rPr lang="en-SG" sz="1500" dirty="0">
                          <a:effectLst/>
                        </a:rPr>
                        <a:t> </a:t>
                      </a:r>
                      <a:endParaRPr lang="en-GB" sz="1500" b="0" dirty="0">
                        <a:effectLst/>
                      </a:endParaRPr>
                    </a:p>
                  </a:txBody>
                  <a:tcPr marL="35859" marR="35859" marT="0" marB="0"/>
                </a:tc>
                <a:tc>
                  <a:txBody>
                    <a:bodyPr/>
                    <a:lstStyle/>
                    <a:p>
                      <a:pPr>
                        <a:lnSpc>
                          <a:spcPct val="115000"/>
                        </a:lnSpc>
                        <a:spcAft>
                          <a:spcPts val="0"/>
                        </a:spcAft>
                      </a:pPr>
                      <a:r>
                        <a:rPr lang="en-SG" sz="1500" dirty="0">
                          <a:effectLst/>
                        </a:rPr>
                        <a:t>…specified number of characters from </a:t>
                      </a:r>
                      <a:r>
                        <a:rPr lang="en-SG" sz="1500" b="1" dirty="0">
                          <a:effectLst/>
                        </a:rPr>
                        <a:t>left </a:t>
                      </a:r>
                      <a:r>
                        <a:rPr lang="en-SG" sz="1500" dirty="0">
                          <a:effectLst/>
                        </a:rPr>
                        <a:t>side of a string.</a:t>
                      </a:r>
                      <a:endParaRPr lang="en-GB" sz="1500" dirty="0">
                        <a:effectLst/>
                      </a:endParaRPr>
                    </a:p>
                    <a:p>
                      <a:pPr>
                        <a:lnSpc>
                          <a:spcPct val="115000"/>
                        </a:lnSpc>
                        <a:spcAft>
                          <a:spcPts val="0"/>
                        </a:spcAft>
                      </a:pPr>
                      <a:endParaRPr lang="en-GB"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1500" b="1" kern="1200" dirty="0">
                          <a:solidFill>
                            <a:srgbClr val="0070C0"/>
                          </a:solidFill>
                          <a:effectLst/>
                          <a:latin typeface="+mn-lt"/>
                          <a:ea typeface="+mn-ea"/>
                          <a:cs typeface="+mn-cs"/>
                        </a:rPr>
                        <a:t>=LEFT("Ireland",3)</a:t>
                      </a:r>
                    </a:p>
                    <a:p>
                      <a:pPr>
                        <a:lnSpc>
                          <a:spcPct val="115000"/>
                        </a:lnSpc>
                        <a:spcAft>
                          <a:spcPts val="0"/>
                        </a:spcAft>
                      </a:pPr>
                      <a:r>
                        <a:rPr lang="en-SG" sz="1500" dirty="0">
                          <a:effectLst/>
                        </a:rPr>
                        <a:t> </a:t>
                      </a:r>
                      <a:endParaRPr lang="en-GB" sz="1500" dirty="0">
                        <a:effectLst/>
                      </a:endParaRPr>
                    </a:p>
                    <a:p>
                      <a:pPr marL="0" marR="0" lvl="0" indent="0" algn="l" defTabSz="914400" rtl="0" eaLnBrk="1" fontAlgn="auto" latinLnBrk="0" hangingPunct="1">
                        <a:lnSpc>
                          <a:spcPct val="115000"/>
                        </a:lnSpc>
                        <a:spcBef>
                          <a:spcPts val="0"/>
                        </a:spcBef>
                        <a:spcAft>
                          <a:spcPts val="0"/>
                        </a:spcAft>
                        <a:buClrTx/>
                        <a:buSzTx/>
                        <a:buFontTx/>
                        <a:buNone/>
                        <a:tabLst/>
                        <a:defRPr/>
                      </a:pPr>
                      <a:endParaRPr lang="en-SG" sz="1500" b="1" dirty="0">
                        <a:solidFill>
                          <a:schemeClr val="tx1"/>
                        </a:solidFill>
                        <a:effectLst/>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SG" sz="1500" b="1" dirty="0">
                          <a:solidFill>
                            <a:schemeClr val="tx1"/>
                          </a:solidFill>
                          <a:effectLst/>
                        </a:rPr>
                        <a:t>What will this return?</a:t>
                      </a:r>
                    </a:p>
                    <a:p>
                      <a:pPr marL="0" marR="0" lvl="0" indent="0" algn="ctr" defTabSz="914400" rtl="0" eaLnBrk="1" fontAlgn="auto" latinLnBrk="0" hangingPunct="1">
                        <a:lnSpc>
                          <a:spcPct val="115000"/>
                        </a:lnSpc>
                        <a:spcBef>
                          <a:spcPts val="0"/>
                        </a:spcBef>
                        <a:spcAft>
                          <a:spcPts val="0"/>
                        </a:spcAft>
                        <a:buClrTx/>
                        <a:buSzTx/>
                        <a:buFontTx/>
                        <a:buNone/>
                        <a:tabLst/>
                        <a:defRPr/>
                      </a:pPr>
                      <a:r>
                        <a:rPr lang="en-SG" sz="1600" b="1" kern="1200" dirty="0">
                          <a:solidFill>
                            <a:srgbClr val="0070C0"/>
                          </a:solidFill>
                          <a:effectLst/>
                          <a:latin typeface="+mn-lt"/>
                          <a:ea typeface="+mn-ea"/>
                          <a:cs typeface="+mn-cs"/>
                        </a:rPr>
                        <a:t>"Ire"</a:t>
                      </a:r>
                      <a:endParaRPr lang="en-GB" sz="1600" b="1" kern="1200" dirty="0">
                        <a:solidFill>
                          <a:srgbClr val="0070C0"/>
                        </a:solidFill>
                        <a:effectLst/>
                        <a:latin typeface="+mn-lt"/>
                        <a:ea typeface="+mn-ea"/>
                        <a:cs typeface="+mn-cs"/>
                      </a:endParaRPr>
                    </a:p>
                    <a:p>
                      <a:pPr>
                        <a:lnSpc>
                          <a:spcPct val="115000"/>
                        </a:lnSpc>
                        <a:spcAft>
                          <a:spcPts val="0"/>
                        </a:spcAft>
                      </a:pPr>
                      <a:endParaRPr lang="en-GB"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extLst>
                  <a:ext uri="{0D108BD9-81ED-4DB2-BD59-A6C34878D82A}">
                    <a16:rowId xmlns:a16="http://schemas.microsoft.com/office/drawing/2014/main" val="197353497"/>
                  </a:ext>
                </a:extLst>
              </a:tr>
              <a:tr h="1560866">
                <a:tc>
                  <a:txBody>
                    <a:bodyPr/>
                    <a:lstStyle/>
                    <a:p>
                      <a:pPr>
                        <a:lnSpc>
                          <a:spcPct val="115000"/>
                        </a:lnSpc>
                        <a:spcAft>
                          <a:spcPts val="0"/>
                        </a:spcAft>
                      </a:pPr>
                      <a:r>
                        <a:rPr lang="en-SG" sz="2000" dirty="0">
                          <a:effectLst/>
                        </a:rPr>
                        <a:t>2. RIGHT</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1500" dirty="0">
                          <a:effectLst/>
                        </a:rPr>
                        <a:t>RIGHT(text, [</a:t>
                      </a:r>
                      <a:r>
                        <a:rPr lang="en-SG" sz="1500" dirty="0" err="1">
                          <a:effectLst/>
                        </a:rPr>
                        <a:t>num_chars</a:t>
                      </a:r>
                      <a:r>
                        <a:rPr lang="en-SG" sz="1500" dirty="0">
                          <a:effectLst/>
                        </a:rPr>
                        <a:t>])</a:t>
                      </a:r>
                      <a:endParaRPr lang="en-GB" sz="1500" dirty="0">
                        <a:effectLst/>
                      </a:endParaRPr>
                    </a:p>
                    <a:p>
                      <a:pPr>
                        <a:lnSpc>
                          <a:spcPct val="115000"/>
                        </a:lnSpc>
                        <a:spcAft>
                          <a:spcPts val="0"/>
                        </a:spcAft>
                      </a:pPr>
                      <a:r>
                        <a:rPr lang="en-SG" sz="1500" dirty="0">
                          <a:effectLst/>
                        </a:rPr>
                        <a:t> </a:t>
                      </a:r>
                      <a:endParaRPr lang="en-GB" sz="1500" b="0" dirty="0">
                        <a:effectLst/>
                      </a:endParaRPr>
                    </a:p>
                  </a:txBody>
                  <a:tcPr marL="35859" marR="35859" marT="0" marB="0"/>
                </a:tc>
                <a:tc>
                  <a:txBody>
                    <a:bodyPr/>
                    <a:lstStyle/>
                    <a:p>
                      <a:pPr>
                        <a:lnSpc>
                          <a:spcPct val="115000"/>
                        </a:lnSpc>
                        <a:spcAft>
                          <a:spcPts val="0"/>
                        </a:spcAft>
                      </a:pPr>
                      <a:r>
                        <a:rPr lang="en-SG" sz="1500" dirty="0">
                          <a:effectLst/>
                        </a:rPr>
                        <a:t>…specified number of characters from </a:t>
                      </a:r>
                      <a:r>
                        <a:rPr lang="en-SG" sz="1500" b="1" dirty="0">
                          <a:effectLst/>
                        </a:rPr>
                        <a:t>right </a:t>
                      </a:r>
                      <a:r>
                        <a:rPr lang="en-SG" sz="1500" dirty="0">
                          <a:effectLst/>
                        </a:rPr>
                        <a:t>side of a string.</a:t>
                      </a:r>
                      <a:endParaRPr lang="en-GB" sz="1500" dirty="0">
                        <a:effectLst/>
                      </a:endParaRPr>
                    </a:p>
                    <a:p>
                      <a:pPr>
                        <a:lnSpc>
                          <a:spcPct val="115000"/>
                        </a:lnSpc>
                        <a:spcAft>
                          <a:spcPts val="0"/>
                        </a:spcAft>
                      </a:pPr>
                      <a:endParaRPr lang="en-GB"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1500" b="1" kern="1200" dirty="0">
                          <a:solidFill>
                            <a:srgbClr val="0070C0"/>
                          </a:solidFill>
                          <a:effectLst/>
                          <a:latin typeface="+mn-lt"/>
                          <a:ea typeface="+mn-ea"/>
                          <a:cs typeface="+mn-cs"/>
                        </a:rPr>
                        <a:t>=RIGHT("Ireland",3)</a:t>
                      </a:r>
                    </a:p>
                    <a:p>
                      <a:pPr>
                        <a:lnSpc>
                          <a:spcPct val="115000"/>
                        </a:lnSpc>
                        <a:spcAft>
                          <a:spcPts val="0"/>
                        </a:spcAft>
                      </a:pPr>
                      <a:r>
                        <a:rPr lang="en-SG" sz="1500" dirty="0">
                          <a:effectLst/>
                        </a:rPr>
                        <a:t> </a:t>
                      </a:r>
                      <a:endParaRPr lang="en-GB" sz="1500" dirty="0">
                        <a:effectLst/>
                      </a:endParaRPr>
                    </a:p>
                    <a:p>
                      <a:pPr marL="0" marR="0" lvl="0" indent="0" algn="l" defTabSz="914400" rtl="0" eaLnBrk="1" fontAlgn="auto" latinLnBrk="0" hangingPunct="1">
                        <a:lnSpc>
                          <a:spcPct val="115000"/>
                        </a:lnSpc>
                        <a:spcBef>
                          <a:spcPts val="0"/>
                        </a:spcBef>
                        <a:spcAft>
                          <a:spcPts val="0"/>
                        </a:spcAft>
                        <a:buClrTx/>
                        <a:buSzTx/>
                        <a:buFontTx/>
                        <a:buNone/>
                        <a:tabLst/>
                        <a:defRPr/>
                      </a:pPr>
                      <a:endParaRPr lang="en-SG" sz="1500" b="1" dirty="0">
                        <a:effectLst/>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SG" sz="1500" b="1" dirty="0">
                          <a:effectLst/>
                        </a:rPr>
                        <a:t>What will this return?</a:t>
                      </a:r>
                    </a:p>
                    <a:p>
                      <a:pPr marL="0" marR="0" lvl="0" indent="0" algn="ctr" defTabSz="914400" rtl="0" eaLnBrk="1" fontAlgn="auto" latinLnBrk="0" hangingPunct="1">
                        <a:lnSpc>
                          <a:spcPct val="115000"/>
                        </a:lnSpc>
                        <a:spcBef>
                          <a:spcPts val="0"/>
                        </a:spcBef>
                        <a:spcAft>
                          <a:spcPts val="0"/>
                        </a:spcAft>
                        <a:buClrTx/>
                        <a:buSzTx/>
                        <a:buFontTx/>
                        <a:buNone/>
                        <a:tabLst/>
                        <a:defRPr/>
                      </a:pPr>
                      <a:r>
                        <a:rPr lang="en-SG" sz="1600" b="1" kern="1200" dirty="0">
                          <a:solidFill>
                            <a:srgbClr val="0070C0"/>
                          </a:solidFill>
                          <a:effectLst/>
                          <a:latin typeface="+mn-lt"/>
                          <a:ea typeface="+mn-ea"/>
                          <a:cs typeface="+mn-cs"/>
                        </a:rPr>
                        <a:t>"and“</a:t>
                      </a:r>
                    </a:p>
                    <a:p>
                      <a:pPr marL="0" marR="0" lvl="0" indent="0" algn="ctr" defTabSz="914400" rtl="0" eaLnBrk="1" fontAlgn="auto" latinLnBrk="0" hangingPunct="1">
                        <a:lnSpc>
                          <a:spcPct val="115000"/>
                        </a:lnSpc>
                        <a:spcBef>
                          <a:spcPts val="0"/>
                        </a:spcBef>
                        <a:spcAft>
                          <a:spcPts val="0"/>
                        </a:spcAft>
                        <a:buClrTx/>
                        <a:buSzTx/>
                        <a:buFontTx/>
                        <a:buNone/>
                        <a:tabLst/>
                        <a:defRPr/>
                      </a:pPr>
                      <a:endParaRPr lang="en-GB"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extLst>
                  <a:ext uri="{0D108BD9-81ED-4DB2-BD59-A6C34878D82A}">
                    <a16:rowId xmlns:a16="http://schemas.microsoft.com/office/drawing/2014/main" val="2565107194"/>
                  </a:ext>
                </a:extLst>
              </a:tr>
              <a:tr h="1530729">
                <a:tc>
                  <a:txBody>
                    <a:bodyPr/>
                    <a:lstStyle/>
                    <a:p>
                      <a:pPr>
                        <a:lnSpc>
                          <a:spcPct val="115000"/>
                        </a:lnSpc>
                        <a:spcAft>
                          <a:spcPts val="0"/>
                        </a:spcAft>
                      </a:pPr>
                      <a:r>
                        <a:rPr lang="en-SG" sz="2000" dirty="0">
                          <a:effectLst/>
                        </a:rPr>
                        <a:t>3. MID</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1500" dirty="0">
                          <a:effectLst/>
                        </a:rPr>
                        <a:t>MID(text, </a:t>
                      </a:r>
                      <a:r>
                        <a:rPr lang="en-SG" sz="1500" dirty="0" err="1">
                          <a:effectLst/>
                        </a:rPr>
                        <a:t>start_num</a:t>
                      </a:r>
                      <a:r>
                        <a:rPr lang="en-SG" sz="1500" dirty="0">
                          <a:effectLst/>
                        </a:rPr>
                        <a:t>, </a:t>
                      </a:r>
                      <a:r>
                        <a:rPr lang="en-SG" sz="1500" dirty="0" err="1">
                          <a:effectLst/>
                        </a:rPr>
                        <a:t>num_chars</a:t>
                      </a:r>
                      <a:r>
                        <a:rPr lang="en-SG" sz="1500" dirty="0">
                          <a:effectLst/>
                        </a:rPr>
                        <a:t>)</a:t>
                      </a:r>
                      <a:endParaRPr lang="en-GB" sz="1500" b="0" dirty="0">
                        <a:effectLst/>
                      </a:endParaRPr>
                    </a:p>
                  </a:txBody>
                  <a:tcPr marL="35859" marR="35859" marT="0" marB="0"/>
                </a:tc>
                <a:tc>
                  <a:txBody>
                    <a:bodyPr/>
                    <a:lstStyle/>
                    <a:p>
                      <a:pPr>
                        <a:lnSpc>
                          <a:spcPct val="115000"/>
                        </a:lnSpc>
                        <a:spcAft>
                          <a:spcPts val="0"/>
                        </a:spcAft>
                      </a:pPr>
                      <a:r>
                        <a:rPr lang="en-SG" sz="1500" dirty="0">
                          <a:effectLst/>
                        </a:rPr>
                        <a:t>…specified number of characters from </a:t>
                      </a:r>
                      <a:r>
                        <a:rPr lang="en-SG" sz="1500" b="1" dirty="0">
                          <a:effectLst/>
                        </a:rPr>
                        <a:t>specified starting position </a:t>
                      </a:r>
                      <a:r>
                        <a:rPr lang="en-SG" sz="1500" dirty="0">
                          <a:effectLst/>
                        </a:rPr>
                        <a:t>in a string.</a:t>
                      </a:r>
                      <a:endParaRPr lang="en-GB"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1500" b="1" kern="1200" dirty="0">
                          <a:solidFill>
                            <a:srgbClr val="0070C0"/>
                          </a:solidFill>
                          <a:effectLst/>
                          <a:latin typeface="+mn-lt"/>
                          <a:ea typeface="+mn-ea"/>
                          <a:cs typeface="+mn-cs"/>
                        </a:rPr>
                        <a:t>=MID("Ireland",2,3)</a:t>
                      </a:r>
                    </a:p>
                    <a:p>
                      <a:pPr>
                        <a:lnSpc>
                          <a:spcPct val="115000"/>
                        </a:lnSpc>
                        <a:spcAft>
                          <a:spcPts val="0"/>
                        </a:spcAft>
                      </a:pPr>
                      <a:r>
                        <a:rPr lang="en-SG" sz="1500" dirty="0">
                          <a:effectLst/>
                        </a:rPr>
                        <a:t> </a:t>
                      </a:r>
                      <a:endParaRPr lang="en-GB" sz="1500" dirty="0">
                        <a:effectLst/>
                      </a:endParaRPr>
                    </a:p>
                    <a:p>
                      <a:pPr marL="0" marR="0" lvl="0" indent="0" algn="l" defTabSz="914400" rtl="0" eaLnBrk="1" fontAlgn="auto" latinLnBrk="0" hangingPunct="1">
                        <a:lnSpc>
                          <a:spcPct val="115000"/>
                        </a:lnSpc>
                        <a:spcBef>
                          <a:spcPts val="0"/>
                        </a:spcBef>
                        <a:spcAft>
                          <a:spcPts val="0"/>
                        </a:spcAft>
                        <a:buClrTx/>
                        <a:buSzTx/>
                        <a:buFontTx/>
                        <a:buNone/>
                        <a:tabLst/>
                        <a:defRPr/>
                      </a:pPr>
                      <a:endParaRPr lang="en-SG" sz="1500" b="1" dirty="0">
                        <a:effectLst/>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SG" sz="1500" b="1" dirty="0">
                          <a:effectLst/>
                        </a:rPr>
                        <a:t>What will this return?</a:t>
                      </a:r>
                    </a:p>
                    <a:p>
                      <a:pPr marL="0" marR="0" lvl="0" indent="0" algn="ctr" defTabSz="914400" rtl="0" eaLnBrk="1" fontAlgn="auto" latinLnBrk="0" hangingPunct="1">
                        <a:lnSpc>
                          <a:spcPct val="115000"/>
                        </a:lnSpc>
                        <a:spcBef>
                          <a:spcPts val="0"/>
                        </a:spcBef>
                        <a:spcAft>
                          <a:spcPts val="0"/>
                        </a:spcAft>
                        <a:buClrTx/>
                        <a:buSzTx/>
                        <a:buFontTx/>
                        <a:buNone/>
                        <a:tabLst/>
                        <a:defRPr/>
                      </a:pPr>
                      <a:r>
                        <a:rPr lang="en-SG" sz="1600" b="1" kern="1200" dirty="0">
                          <a:solidFill>
                            <a:srgbClr val="0070C0"/>
                          </a:solidFill>
                          <a:effectLst/>
                          <a:latin typeface="+mn-lt"/>
                          <a:ea typeface="+mn-ea"/>
                          <a:cs typeface="+mn-cs"/>
                        </a:rPr>
                        <a:t>“</a:t>
                      </a:r>
                      <a:r>
                        <a:rPr lang="en-SG" sz="1600" b="1" kern="1200" dirty="0" err="1">
                          <a:solidFill>
                            <a:srgbClr val="0070C0"/>
                          </a:solidFill>
                          <a:effectLst/>
                          <a:latin typeface="+mn-lt"/>
                          <a:ea typeface="+mn-ea"/>
                          <a:cs typeface="+mn-cs"/>
                        </a:rPr>
                        <a:t>rel</a:t>
                      </a:r>
                      <a:r>
                        <a:rPr lang="en-SG" sz="1600" b="1" kern="1200" dirty="0">
                          <a:solidFill>
                            <a:srgbClr val="0070C0"/>
                          </a:solidFill>
                          <a:effectLst/>
                          <a:latin typeface="+mn-lt"/>
                          <a:ea typeface="+mn-ea"/>
                          <a:cs typeface="+mn-cs"/>
                        </a:rPr>
                        <a:t>"</a:t>
                      </a:r>
                      <a:endParaRPr lang="en-GB"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extLst>
                  <a:ext uri="{0D108BD9-81ED-4DB2-BD59-A6C34878D82A}">
                    <a16:rowId xmlns:a16="http://schemas.microsoft.com/office/drawing/2014/main" val="3840862555"/>
                  </a:ext>
                </a:extLst>
              </a:tr>
            </a:tbl>
          </a:graphicData>
        </a:graphic>
      </p:graphicFrame>
      <p:sp>
        <p:nvSpPr>
          <p:cNvPr id="3" name="Footer Placeholder 2">
            <a:extLst>
              <a:ext uri="{FF2B5EF4-FFF2-40B4-BE49-F238E27FC236}">
                <a16:creationId xmlns:a16="http://schemas.microsoft.com/office/drawing/2014/main" id="{C6C5F944-014D-4C2A-88F8-84C366297C40}"/>
              </a:ext>
            </a:extLst>
          </p:cNvPr>
          <p:cNvSpPr>
            <a:spLocks noGrp="1"/>
          </p:cNvSpPr>
          <p:nvPr>
            <p:ph type="ftr" sz="quarter" idx="11"/>
          </p:nvPr>
        </p:nvSpPr>
        <p:spPr/>
        <p:txBody>
          <a:bodyPr/>
          <a:lstStyle/>
          <a:p>
            <a:r>
              <a:rPr lang="en-IE"/>
              <a:t>Data Analytics - Foundation 1.0</a:t>
            </a:r>
          </a:p>
          <a:p>
            <a:endParaRPr lang="en-IE" dirty="0"/>
          </a:p>
        </p:txBody>
      </p:sp>
      <p:pic>
        <p:nvPicPr>
          <p:cNvPr id="10" name="Content Placeholder 12">
            <a:extLst>
              <a:ext uri="{FF2B5EF4-FFF2-40B4-BE49-F238E27FC236}">
                <a16:creationId xmlns:a16="http://schemas.microsoft.com/office/drawing/2014/main" id="{05FF9707-31DB-40B0-AE9D-7D09DC7A72F8}"/>
              </a:ext>
            </a:extLst>
          </p:cNvPr>
          <p:cNvPicPr>
            <a:picLocks noChangeAspect="1"/>
          </p:cNvPicPr>
          <p:nvPr/>
        </p:nvPicPr>
        <p:blipFill>
          <a:blip r:embed="rId3"/>
          <a:stretch>
            <a:fillRect/>
          </a:stretch>
        </p:blipFill>
        <p:spPr>
          <a:xfrm>
            <a:off x="252425" y="1260000"/>
            <a:ext cx="588830" cy="588830"/>
          </a:xfrm>
          <a:prstGeom prst="rect">
            <a:avLst/>
          </a:prstGeom>
        </p:spPr>
      </p:pic>
    </p:spTree>
    <p:extLst>
      <p:ext uri="{BB962C8B-B14F-4D97-AF65-F5344CB8AC3E}">
        <p14:creationId xmlns:p14="http://schemas.microsoft.com/office/powerpoint/2010/main" val="7155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C670-1538-473A-BBED-B496BA073067}"/>
              </a:ext>
            </a:extLst>
          </p:cNvPr>
          <p:cNvSpPr>
            <a:spLocks noGrp="1"/>
          </p:cNvSpPr>
          <p:nvPr>
            <p:ph type="title"/>
          </p:nvPr>
        </p:nvSpPr>
        <p:spPr/>
        <p:txBody>
          <a:bodyPr/>
          <a:lstStyle/>
          <a:p>
            <a:r>
              <a:rPr lang="en-IE" dirty="0"/>
              <a:t>Importing Data Sets</a:t>
            </a:r>
          </a:p>
        </p:txBody>
      </p:sp>
      <p:sp>
        <p:nvSpPr>
          <p:cNvPr id="3" name="Text Placeholder 2">
            <a:extLst>
              <a:ext uri="{FF2B5EF4-FFF2-40B4-BE49-F238E27FC236}">
                <a16:creationId xmlns:a16="http://schemas.microsoft.com/office/drawing/2014/main" id="{5FB08C9F-4F32-409C-8ACB-25118FB61B46}"/>
              </a:ext>
            </a:extLst>
          </p:cNvPr>
          <p:cNvSpPr>
            <a:spLocks noGrp="1"/>
          </p:cNvSpPr>
          <p:nvPr>
            <p:ph type="body" idx="1"/>
          </p:nvPr>
        </p:nvSpPr>
        <p:spPr/>
        <p:txBody>
          <a:bodyPr/>
          <a:lstStyle/>
          <a:p>
            <a:r>
              <a:rPr lang="en-IE" dirty="0"/>
              <a:t>Lesson 3</a:t>
            </a:r>
          </a:p>
        </p:txBody>
      </p:sp>
      <p:sp>
        <p:nvSpPr>
          <p:cNvPr id="5" name="Footer Placeholder 4">
            <a:extLst>
              <a:ext uri="{FF2B5EF4-FFF2-40B4-BE49-F238E27FC236}">
                <a16:creationId xmlns:a16="http://schemas.microsoft.com/office/drawing/2014/main" id="{9F941401-7745-4482-B062-F01D3583AC03}"/>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23789641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17" name="Rectangle 16">
            <a:extLst>
              <a:ext uri="{FF2B5EF4-FFF2-40B4-BE49-F238E27FC236}">
                <a16:creationId xmlns:a16="http://schemas.microsoft.com/office/drawing/2014/main" id="{A16EB7DF-4BDE-4DD5-87BE-1ABED28599E7}"/>
              </a:ext>
            </a:extLst>
          </p:cNvPr>
          <p:cNvSpPr/>
          <p:nvPr/>
        </p:nvSpPr>
        <p:spPr>
          <a:xfrm>
            <a:off x="864000" y="1188000"/>
            <a:ext cx="8532783" cy="707886"/>
          </a:xfrm>
          <a:prstGeom prst="rect">
            <a:avLst/>
          </a:prstGeom>
        </p:spPr>
        <p:txBody>
          <a:bodyPr wrap="square">
            <a:spAutoFit/>
          </a:bodyPr>
          <a:lstStyle/>
          <a:p>
            <a:r>
              <a:rPr lang="en-GB" sz="2000" b="1" dirty="0">
                <a:solidFill>
                  <a:srgbClr val="009FE9"/>
                </a:solidFill>
                <a:latin typeface="+mj-lt"/>
                <a:ea typeface="+mj-ea"/>
                <a:cs typeface="+mj-cs"/>
              </a:rPr>
              <a:t>Task: </a:t>
            </a:r>
            <a:r>
              <a:rPr lang="en-IE" sz="2000" b="1" dirty="0">
                <a:solidFill>
                  <a:srgbClr val="009FE9"/>
                </a:solidFill>
                <a:latin typeface="+mj-lt"/>
                <a:ea typeface="+mj-ea"/>
                <a:cs typeface="+mj-cs"/>
              </a:rPr>
              <a:t>Extract values from a string using text functions</a:t>
            </a:r>
            <a:endParaRPr lang="en-GB" sz="2000" b="1" dirty="0">
              <a:solidFill>
                <a:srgbClr val="009FE9"/>
              </a:solidFill>
              <a:latin typeface="+mj-lt"/>
              <a:ea typeface="+mj-ea"/>
              <a:cs typeface="+mj-cs"/>
            </a:endParaRPr>
          </a:p>
          <a:p>
            <a:endParaRPr lang="en-IE" sz="2000" b="1" dirty="0">
              <a:solidFill>
                <a:srgbClr val="00B0F0"/>
              </a:solidFill>
              <a:latin typeface="+mj-lt"/>
              <a:ea typeface="+mj-ea"/>
              <a:cs typeface="+mj-cs"/>
            </a:endParaRPr>
          </a:p>
        </p:txBody>
      </p:sp>
      <p:graphicFrame>
        <p:nvGraphicFramePr>
          <p:cNvPr id="8" name="Table 7">
            <a:extLst>
              <a:ext uri="{FF2B5EF4-FFF2-40B4-BE49-F238E27FC236}">
                <a16:creationId xmlns:a16="http://schemas.microsoft.com/office/drawing/2014/main" id="{B29E633E-72D3-49C2-B9AE-936B7E84A7E0}"/>
              </a:ext>
            </a:extLst>
          </p:cNvPr>
          <p:cNvGraphicFramePr>
            <a:graphicFrameLocks noGrp="1"/>
          </p:cNvGraphicFramePr>
          <p:nvPr>
            <p:extLst>
              <p:ext uri="{D42A27DB-BD31-4B8C-83A1-F6EECF244321}">
                <p14:modId xmlns:p14="http://schemas.microsoft.com/office/powerpoint/2010/main" val="1187583862"/>
              </p:ext>
            </p:extLst>
          </p:nvPr>
        </p:nvGraphicFramePr>
        <p:xfrm>
          <a:off x="1039091" y="1828800"/>
          <a:ext cx="7997405" cy="4088747"/>
        </p:xfrm>
        <a:graphic>
          <a:graphicData uri="http://schemas.openxmlformats.org/drawingml/2006/table">
            <a:tbl>
              <a:tblPr firstRow="1" firstCol="1" bandRow="1" bandCol="1">
                <a:tableStyleId>{69012ECD-51FC-41F1-AA8D-1B2483CD663E}</a:tableStyleId>
              </a:tblPr>
              <a:tblGrid>
                <a:gridCol w="1216907">
                  <a:extLst>
                    <a:ext uri="{9D8B030D-6E8A-4147-A177-3AD203B41FA5}">
                      <a16:colId xmlns:a16="http://schemas.microsoft.com/office/drawing/2014/main" val="2623216650"/>
                    </a:ext>
                  </a:extLst>
                </a:gridCol>
                <a:gridCol w="2171986">
                  <a:extLst>
                    <a:ext uri="{9D8B030D-6E8A-4147-A177-3AD203B41FA5}">
                      <a16:colId xmlns:a16="http://schemas.microsoft.com/office/drawing/2014/main" val="2788521739"/>
                    </a:ext>
                  </a:extLst>
                </a:gridCol>
                <a:gridCol w="2265323">
                  <a:extLst>
                    <a:ext uri="{9D8B030D-6E8A-4147-A177-3AD203B41FA5}">
                      <a16:colId xmlns:a16="http://schemas.microsoft.com/office/drawing/2014/main" val="282104184"/>
                    </a:ext>
                  </a:extLst>
                </a:gridCol>
                <a:gridCol w="2343189">
                  <a:extLst>
                    <a:ext uri="{9D8B030D-6E8A-4147-A177-3AD203B41FA5}">
                      <a16:colId xmlns:a16="http://schemas.microsoft.com/office/drawing/2014/main" val="3968457350"/>
                    </a:ext>
                  </a:extLst>
                </a:gridCol>
              </a:tblGrid>
              <a:tr h="377489">
                <a:tc>
                  <a:txBody>
                    <a:bodyPr/>
                    <a:lstStyle/>
                    <a:p>
                      <a:pPr>
                        <a:lnSpc>
                          <a:spcPct val="115000"/>
                        </a:lnSpc>
                        <a:spcAft>
                          <a:spcPts val="0"/>
                        </a:spcAft>
                      </a:pPr>
                      <a:r>
                        <a:rPr lang="en-SG" sz="2000" dirty="0">
                          <a:effectLst/>
                        </a:rPr>
                        <a:t>Function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2000" dirty="0">
                          <a:effectLst/>
                        </a:rPr>
                        <a:t>Syntax</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GB" sz="2000" b="1" kern="1200" dirty="0">
                          <a:solidFill>
                            <a:schemeClr val="bg1"/>
                          </a:solidFill>
                          <a:effectLst/>
                          <a:latin typeface="+mn-lt"/>
                          <a:ea typeface="+mn-ea"/>
                          <a:cs typeface="+mn-cs"/>
                        </a:rPr>
                        <a:t>Extracts….</a:t>
                      </a:r>
                    </a:p>
                  </a:txBody>
                  <a:tcPr marL="35859" marR="35859" marT="0" marB="0"/>
                </a:tc>
                <a:tc>
                  <a:txBody>
                    <a:bodyPr/>
                    <a:lstStyle/>
                    <a:p>
                      <a:pPr marL="0" algn="l" defTabSz="914400" rtl="0" eaLnBrk="1" latinLnBrk="0" hangingPunct="1">
                        <a:lnSpc>
                          <a:spcPct val="115000"/>
                        </a:lnSpc>
                        <a:spcAft>
                          <a:spcPts val="0"/>
                        </a:spcAft>
                      </a:pPr>
                      <a:r>
                        <a:rPr lang="en-GB" sz="2000" b="1" kern="1200" dirty="0">
                          <a:solidFill>
                            <a:schemeClr val="bg1"/>
                          </a:solidFill>
                          <a:effectLst/>
                          <a:latin typeface="+mn-lt"/>
                          <a:ea typeface="+mn-ea"/>
                          <a:cs typeface="+mn-cs"/>
                        </a:rPr>
                        <a:t>Example</a:t>
                      </a:r>
                    </a:p>
                  </a:txBody>
                  <a:tcPr marL="35859" marR="35859" marT="0" marB="0"/>
                </a:tc>
                <a:extLst>
                  <a:ext uri="{0D108BD9-81ED-4DB2-BD59-A6C34878D82A}">
                    <a16:rowId xmlns:a16="http://schemas.microsoft.com/office/drawing/2014/main" val="1898633979"/>
                  </a:ext>
                </a:extLst>
              </a:tr>
              <a:tr h="1362878">
                <a:tc>
                  <a:txBody>
                    <a:bodyPr/>
                    <a:lstStyle/>
                    <a:p>
                      <a:pPr>
                        <a:lnSpc>
                          <a:spcPct val="115000"/>
                        </a:lnSpc>
                        <a:spcAft>
                          <a:spcPts val="0"/>
                        </a:spcAft>
                      </a:pPr>
                      <a:r>
                        <a:rPr lang="en-SG" sz="2000" dirty="0">
                          <a:effectLst/>
                        </a:rPr>
                        <a:t>4. LEN</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1600" dirty="0">
                          <a:effectLst/>
                        </a:rPr>
                        <a:t>LEN(text)</a:t>
                      </a:r>
                      <a:endParaRPr lang="en-GB" sz="1600" dirty="0">
                        <a:effectLst/>
                      </a:endParaRPr>
                    </a:p>
                    <a:p>
                      <a:pPr>
                        <a:lnSpc>
                          <a:spcPct val="115000"/>
                        </a:lnSpc>
                        <a:spcAft>
                          <a:spcPts val="0"/>
                        </a:spcAft>
                      </a:pPr>
                      <a:r>
                        <a:rPr lang="en-SG" sz="1500" dirty="0">
                          <a:effectLst/>
                        </a:rPr>
                        <a:t> </a:t>
                      </a:r>
                      <a:endParaRPr lang="en-GB" sz="1500" b="0" dirty="0">
                        <a:effectLst/>
                      </a:endParaRPr>
                    </a:p>
                  </a:txBody>
                  <a:tcPr marL="35859" marR="35859" marT="0" marB="0"/>
                </a:tc>
                <a:tc>
                  <a:txBody>
                    <a:bodyPr/>
                    <a:lstStyle/>
                    <a:p>
                      <a:pPr>
                        <a:lnSpc>
                          <a:spcPct val="115000"/>
                        </a:lnSpc>
                        <a:spcAft>
                          <a:spcPts val="0"/>
                        </a:spcAft>
                      </a:pPr>
                      <a:r>
                        <a:rPr lang="en-SG" sz="1600" dirty="0">
                          <a:effectLst/>
                        </a:rPr>
                        <a:t>…..the </a:t>
                      </a:r>
                      <a:r>
                        <a:rPr lang="en-SG" sz="1600" b="1" dirty="0">
                          <a:effectLst/>
                        </a:rPr>
                        <a:t>length</a:t>
                      </a:r>
                      <a:r>
                        <a:rPr lang="en-SG" sz="1600" dirty="0">
                          <a:effectLst/>
                        </a:rPr>
                        <a:t> of a string as a number of characters.</a:t>
                      </a:r>
                      <a:endParaRPr lang="en-GB"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1500" b="1" kern="1200" dirty="0">
                          <a:solidFill>
                            <a:srgbClr val="0070C0"/>
                          </a:solidFill>
                          <a:effectLst/>
                          <a:latin typeface="+mn-lt"/>
                          <a:ea typeface="+mn-ea"/>
                          <a:cs typeface="+mn-cs"/>
                        </a:rPr>
                        <a:t>=LEN("Ireland") </a:t>
                      </a:r>
                      <a:endParaRPr lang="en-GB" sz="1500" b="1" kern="1200" dirty="0">
                        <a:solidFill>
                          <a:srgbClr val="0070C0"/>
                        </a:solidFill>
                        <a:effectLst/>
                        <a:latin typeface="+mn-lt"/>
                        <a:ea typeface="+mn-ea"/>
                        <a:cs typeface="+mn-cs"/>
                      </a:endParaRPr>
                    </a:p>
                    <a:p>
                      <a:pPr>
                        <a:lnSpc>
                          <a:spcPct val="115000"/>
                        </a:lnSpc>
                        <a:spcAft>
                          <a:spcPts val="0"/>
                        </a:spcAft>
                      </a:pPr>
                      <a:endParaRPr lang="en-SG" sz="1400" dirty="0">
                        <a:effectLst/>
                      </a:endParaRPr>
                    </a:p>
                    <a:p>
                      <a:pPr>
                        <a:lnSpc>
                          <a:spcPct val="115000"/>
                        </a:lnSpc>
                        <a:spcAft>
                          <a:spcPts val="0"/>
                        </a:spcAft>
                      </a:pPr>
                      <a:endParaRPr lang="en-SG" sz="1400" b="1" dirty="0">
                        <a:effectLst/>
                      </a:endParaRPr>
                    </a:p>
                    <a:p>
                      <a:pPr>
                        <a:lnSpc>
                          <a:spcPct val="115000"/>
                        </a:lnSpc>
                        <a:spcAft>
                          <a:spcPts val="0"/>
                        </a:spcAft>
                      </a:pPr>
                      <a:r>
                        <a:rPr lang="en-SG" sz="1400" b="1" dirty="0">
                          <a:effectLst/>
                        </a:rPr>
                        <a:t>What will this return? </a:t>
                      </a:r>
                      <a:r>
                        <a:rPr lang="en-SG" sz="1400" dirty="0">
                          <a:effectLst/>
                        </a:rPr>
                        <a:t> _________________</a:t>
                      </a:r>
                      <a:endParaRPr lang="en-GB" sz="1400" dirty="0">
                        <a:effectLst/>
                      </a:endParaRPr>
                    </a:p>
                    <a:p>
                      <a:pPr>
                        <a:lnSpc>
                          <a:spcPct val="115000"/>
                        </a:lnSpc>
                        <a:spcAft>
                          <a:spcPts val="0"/>
                        </a:spcAft>
                      </a:pPr>
                      <a:endParaRPr lang="en-GB"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extLst>
                  <a:ext uri="{0D108BD9-81ED-4DB2-BD59-A6C34878D82A}">
                    <a16:rowId xmlns:a16="http://schemas.microsoft.com/office/drawing/2014/main" val="197353497"/>
                  </a:ext>
                </a:extLst>
              </a:tr>
              <a:tr h="1377474">
                <a:tc>
                  <a:txBody>
                    <a:bodyPr/>
                    <a:lstStyle/>
                    <a:p>
                      <a:pPr>
                        <a:lnSpc>
                          <a:spcPct val="115000"/>
                        </a:lnSpc>
                        <a:spcAft>
                          <a:spcPts val="0"/>
                        </a:spcAft>
                      </a:pPr>
                      <a:r>
                        <a:rPr lang="en-SG" sz="2000" dirty="0">
                          <a:effectLst/>
                        </a:rPr>
                        <a:t>5. FIND</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1600" dirty="0">
                          <a:effectLst/>
                        </a:rPr>
                        <a:t>FIND (</a:t>
                      </a:r>
                      <a:r>
                        <a:rPr lang="en-SG" sz="1600" dirty="0" err="1">
                          <a:effectLst/>
                        </a:rPr>
                        <a:t>find_text</a:t>
                      </a:r>
                      <a:r>
                        <a:rPr lang="en-SG" sz="1600" dirty="0">
                          <a:effectLst/>
                        </a:rPr>
                        <a:t>, </a:t>
                      </a:r>
                      <a:r>
                        <a:rPr lang="en-SG" sz="1600" dirty="0" err="1">
                          <a:effectLst/>
                        </a:rPr>
                        <a:t>within_text</a:t>
                      </a:r>
                      <a:r>
                        <a:rPr lang="en-SG" sz="1600" dirty="0">
                          <a:effectLst/>
                        </a:rPr>
                        <a:t>, [</a:t>
                      </a:r>
                      <a:r>
                        <a:rPr lang="en-SG" sz="1600" dirty="0" err="1">
                          <a:effectLst/>
                        </a:rPr>
                        <a:t>start_num</a:t>
                      </a:r>
                      <a:r>
                        <a:rPr lang="en-SG" sz="1600" dirty="0">
                          <a:effectLst/>
                        </a:rPr>
                        <a:t>])</a:t>
                      </a:r>
                      <a:endParaRPr lang="en-GB" sz="1600" dirty="0">
                        <a:effectLst/>
                      </a:endParaRPr>
                    </a:p>
                  </a:txBody>
                  <a:tcPr marL="35859" marR="35859" marT="0" marB="0"/>
                </a:tc>
                <a:tc>
                  <a:txBody>
                    <a:bodyPr/>
                    <a:lstStyle/>
                    <a:p>
                      <a:pPr>
                        <a:lnSpc>
                          <a:spcPct val="115000"/>
                        </a:lnSpc>
                        <a:spcAft>
                          <a:spcPts val="0"/>
                        </a:spcAft>
                      </a:pPr>
                      <a:r>
                        <a:rPr lang="en-SG" sz="1600" dirty="0">
                          <a:effectLst/>
                        </a:rPr>
                        <a:t>…. the </a:t>
                      </a:r>
                      <a:r>
                        <a:rPr lang="en-SG" sz="1600" b="1" dirty="0">
                          <a:effectLst/>
                        </a:rPr>
                        <a:t>position</a:t>
                      </a:r>
                      <a:r>
                        <a:rPr lang="en-SG" sz="1600" dirty="0">
                          <a:effectLst/>
                        </a:rPr>
                        <a:t>, as a number, of one text string inside another string. </a:t>
                      </a:r>
                    </a:p>
                    <a:p>
                      <a:pPr>
                        <a:lnSpc>
                          <a:spcPct val="115000"/>
                        </a:lnSpc>
                        <a:spcAft>
                          <a:spcPts val="0"/>
                        </a:spcAft>
                      </a:pPr>
                      <a:endParaRPr lang="en-SG" sz="1600" dirty="0">
                        <a:effectLst/>
                      </a:endParaRPr>
                    </a:p>
                    <a:p>
                      <a:pPr>
                        <a:lnSpc>
                          <a:spcPct val="115000"/>
                        </a:lnSpc>
                        <a:spcAft>
                          <a:spcPts val="0"/>
                        </a:spcAft>
                      </a:pPr>
                      <a:r>
                        <a:rPr lang="en-SG" sz="1600" dirty="0">
                          <a:effectLst/>
                        </a:rPr>
                        <a:t>If the text is not found, FIND returns a #VALUE error.</a:t>
                      </a:r>
                      <a:endParaRPr lang="en-GB" sz="1600" dirty="0">
                        <a:effectLst/>
                      </a:endParaRPr>
                    </a:p>
                  </a:txBody>
                  <a:tcPr marL="35859" marR="35859" marT="0" marB="0"/>
                </a:tc>
                <a:tc>
                  <a:txBody>
                    <a:bodyPr/>
                    <a:lstStyle/>
                    <a:p>
                      <a:pPr>
                        <a:lnSpc>
                          <a:spcPct val="115000"/>
                        </a:lnSpc>
                        <a:spcAft>
                          <a:spcPts val="0"/>
                        </a:spcAft>
                      </a:pPr>
                      <a:r>
                        <a:rPr lang="en-SG" sz="1500" b="1" kern="1200" dirty="0">
                          <a:solidFill>
                            <a:srgbClr val="0070C0"/>
                          </a:solidFill>
                          <a:effectLst/>
                          <a:latin typeface="+mn-lt"/>
                          <a:ea typeface="+mn-ea"/>
                          <a:cs typeface="+mn-cs"/>
                        </a:rPr>
                        <a:t>=FIND("land","Ireland",1)</a:t>
                      </a:r>
                    </a:p>
                    <a:p>
                      <a:pPr>
                        <a:lnSpc>
                          <a:spcPct val="115000"/>
                        </a:lnSpc>
                        <a:spcAft>
                          <a:spcPts val="0"/>
                        </a:spcAft>
                      </a:pPr>
                      <a:endParaRPr lang="en-SG" sz="1400" b="1" dirty="0">
                        <a:solidFill>
                          <a:srgbClr val="0070C0"/>
                        </a:solidFill>
                        <a:effectLst/>
                      </a:endParaRPr>
                    </a:p>
                    <a:p>
                      <a:pPr marL="0" marR="0" lvl="0" indent="0" algn="l" defTabSz="914400" rtl="0" eaLnBrk="1" fontAlgn="auto" latinLnBrk="0" hangingPunct="1">
                        <a:lnSpc>
                          <a:spcPct val="115000"/>
                        </a:lnSpc>
                        <a:spcBef>
                          <a:spcPts val="0"/>
                        </a:spcBef>
                        <a:spcAft>
                          <a:spcPts val="0"/>
                        </a:spcAft>
                        <a:buClrTx/>
                        <a:buSzTx/>
                        <a:buFontTx/>
                        <a:buNone/>
                        <a:tabLst/>
                        <a:defRPr/>
                      </a:pPr>
                      <a:endParaRPr lang="en-SG" sz="1400" b="1" dirty="0">
                        <a:effectLst/>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SG" sz="1400" b="1" dirty="0">
                          <a:effectLst/>
                        </a:rPr>
                        <a:t>What will this return? </a:t>
                      </a:r>
                      <a:r>
                        <a:rPr lang="en-SG" sz="1400" dirty="0">
                          <a:effectLst/>
                        </a:rPr>
                        <a:t> _________________</a:t>
                      </a:r>
                      <a:endParaRPr lang="en-GB" sz="1400" dirty="0">
                        <a:effectLst/>
                      </a:endParaRPr>
                    </a:p>
                    <a:p>
                      <a:pPr>
                        <a:lnSpc>
                          <a:spcPct val="115000"/>
                        </a:lnSpc>
                        <a:spcAft>
                          <a:spcPts val="0"/>
                        </a:spcAft>
                      </a:pPr>
                      <a:endParaRPr lang="en-GB" sz="1400" b="1" dirty="0">
                        <a:solidFill>
                          <a:srgbClr val="0070C0"/>
                        </a:solidFill>
                        <a:effectLst/>
                      </a:endParaRPr>
                    </a:p>
                  </a:txBody>
                  <a:tcPr marL="35859" marR="35859" marT="0" marB="0"/>
                </a:tc>
                <a:extLst>
                  <a:ext uri="{0D108BD9-81ED-4DB2-BD59-A6C34878D82A}">
                    <a16:rowId xmlns:a16="http://schemas.microsoft.com/office/drawing/2014/main" val="2565107194"/>
                  </a:ext>
                </a:extLst>
              </a:tr>
            </a:tbl>
          </a:graphicData>
        </a:graphic>
      </p:graphicFrame>
      <p:sp>
        <p:nvSpPr>
          <p:cNvPr id="3" name="Footer Placeholder 2">
            <a:extLst>
              <a:ext uri="{FF2B5EF4-FFF2-40B4-BE49-F238E27FC236}">
                <a16:creationId xmlns:a16="http://schemas.microsoft.com/office/drawing/2014/main" id="{C6C5F944-014D-4C2A-88F8-84C366297C40}"/>
              </a:ext>
            </a:extLst>
          </p:cNvPr>
          <p:cNvSpPr>
            <a:spLocks noGrp="1"/>
          </p:cNvSpPr>
          <p:nvPr>
            <p:ph type="ftr" sz="quarter" idx="11"/>
          </p:nvPr>
        </p:nvSpPr>
        <p:spPr/>
        <p:txBody>
          <a:bodyPr/>
          <a:lstStyle/>
          <a:p>
            <a:r>
              <a:rPr lang="en-IE"/>
              <a:t>Data Analytics - Foundation 1.0</a:t>
            </a:r>
          </a:p>
          <a:p>
            <a:endParaRPr lang="en-IE" dirty="0"/>
          </a:p>
        </p:txBody>
      </p:sp>
      <p:pic>
        <p:nvPicPr>
          <p:cNvPr id="10" name="Content Placeholder 12">
            <a:extLst>
              <a:ext uri="{FF2B5EF4-FFF2-40B4-BE49-F238E27FC236}">
                <a16:creationId xmlns:a16="http://schemas.microsoft.com/office/drawing/2014/main" id="{05FF9707-31DB-40B0-AE9D-7D09DC7A72F8}"/>
              </a:ext>
            </a:extLst>
          </p:cNvPr>
          <p:cNvPicPr>
            <a:picLocks noChangeAspect="1"/>
          </p:cNvPicPr>
          <p:nvPr/>
        </p:nvPicPr>
        <p:blipFill>
          <a:blip r:embed="rId3"/>
          <a:stretch>
            <a:fillRect/>
          </a:stretch>
        </p:blipFill>
        <p:spPr>
          <a:xfrm>
            <a:off x="252425" y="1260000"/>
            <a:ext cx="588830" cy="588830"/>
          </a:xfrm>
          <a:prstGeom prst="rect">
            <a:avLst/>
          </a:prstGeom>
        </p:spPr>
      </p:pic>
      <p:pic>
        <p:nvPicPr>
          <p:cNvPr id="9" name="Graphic 8" descr="Help">
            <a:extLst>
              <a:ext uri="{FF2B5EF4-FFF2-40B4-BE49-F238E27FC236}">
                <a16:creationId xmlns:a16="http://schemas.microsoft.com/office/drawing/2014/main" id="{3C35B2E5-5A13-4E33-8F7B-43F606937B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80312" y="4077072"/>
            <a:ext cx="457200" cy="457200"/>
          </a:xfrm>
          <a:prstGeom prst="rect">
            <a:avLst/>
          </a:prstGeom>
        </p:spPr>
      </p:pic>
      <p:pic>
        <p:nvPicPr>
          <p:cNvPr id="11" name="Graphic 10" descr="Help">
            <a:extLst>
              <a:ext uri="{FF2B5EF4-FFF2-40B4-BE49-F238E27FC236}">
                <a16:creationId xmlns:a16="http://schemas.microsoft.com/office/drawing/2014/main" id="{0D1A4238-1BE5-4373-B68E-772120F653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80312" y="2492896"/>
            <a:ext cx="457200" cy="457200"/>
          </a:xfrm>
          <a:prstGeom prst="rect">
            <a:avLst/>
          </a:prstGeom>
        </p:spPr>
      </p:pic>
    </p:spTree>
    <p:extLst>
      <p:ext uri="{BB962C8B-B14F-4D97-AF65-F5344CB8AC3E}">
        <p14:creationId xmlns:p14="http://schemas.microsoft.com/office/powerpoint/2010/main" val="3235782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17" name="Rectangle 16">
            <a:extLst>
              <a:ext uri="{FF2B5EF4-FFF2-40B4-BE49-F238E27FC236}">
                <a16:creationId xmlns:a16="http://schemas.microsoft.com/office/drawing/2014/main" id="{A16EB7DF-4BDE-4DD5-87BE-1ABED28599E7}"/>
              </a:ext>
            </a:extLst>
          </p:cNvPr>
          <p:cNvSpPr/>
          <p:nvPr/>
        </p:nvSpPr>
        <p:spPr>
          <a:xfrm>
            <a:off x="864000" y="1188000"/>
            <a:ext cx="8532783" cy="707886"/>
          </a:xfrm>
          <a:prstGeom prst="rect">
            <a:avLst/>
          </a:prstGeom>
        </p:spPr>
        <p:txBody>
          <a:bodyPr wrap="square">
            <a:spAutoFit/>
          </a:bodyPr>
          <a:lstStyle/>
          <a:p>
            <a:r>
              <a:rPr lang="en-GB" sz="2000" b="1" dirty="0">
                <a:solidFill>
                  <a:srgbClr val="009FE9"/>
                </a:solidFill>
                <a:latin typeface="+mj-lt"/>
                <a:ea typeface="+mj-ea"/>
                <a:cs typeface="+mj-cs"/>
              </a:rPr>
              <a:t>Task: </a:t>
            </a:r>
            <a:r>
              <a:rPr lang="en-IE" sz="2000" b="1" dirty="0">
                <a:solidFill>
                  <a:srgbClr val="009FE9"/>
                </a:solidFill>
                <a:latin typeface="+mj-lt"/>
                <a:ea typeface="+mj-ea"/>
                <a:cs typeface="+mj-cs"/>
              </a:rPr>
              <a:t>Extract values from a string using text functions</a:t>
            </a:r>
            <a:endParaRPr lang="en-GB" sz="2000" b="1" dirty="0">
              <a:solidFill>
                <a:srgbClr val="009FE9"/>
              </a:solidFill>
              <a:latin typeface="+mj-lt"/>
              <a:ea typeface="+mj-ea"/>
              <a:cs typeface="+mj-cs"/>
            </a:endParaRPr>
          </a:p>
          <a:p>
            <a:endParaRPr lang="en-IE" sz="2000" b="1" dirty="0">
              <a:solidFill>
                <a:srgbClr val="00B0F0"/>
              </a:solidFill>
              <a:latin typeface="+mj-lt"/>
              <a:ea typeface="+mj-ea"/>
              <a:cs typeface="+mj-cs"/>
            </a:endParaRPr>
          </a:p>
        </p:txBody>
      </p:sp>
      <p:graphicFrame>
        <p:nvGraphicFramePr>
          <p:cNvPr id="8" name="Table 7">
            <a:extLst>
              <a:ext uri="{FF2B5EF4-FFF2-40B4-BE49-F238E27FC236}">
                <a16:creationId xmlns:a16="http://schemas.microsoft.com/office/drawing/2014/main" id="{B29E633E-72D3-49C2-B9AE-936B7E84A7E0}"/>
              </a:ext>
            </a:extLst>
          </p:cNvPr>
          <p:cNvGraphicFramePr>
            <a:graphicFrameLocks noGrp="1"/>
          </p:cNvGraphicFramePr>
          <p:nvPr>
            <p:extLst>
              <p:ext uri="{D42A27DB-BD31-4B8C-83A1-F6EECF244321}">
                <p14:modId xmlns:p14="http://schemas.microsoft.com/office/powerpoint/2010/main" val="121765117"/>
              </p:ext>
            </p:extLst>
          </p:nvPr>
        </p:nvGraphicFramePr>
        <p:xfrm>
          <a:off x="1039091" y="1828800"/>
          <a:ext cx="7997405" cy="3562967"/>
        </p:xfrm>
        <a:graphic>
          <a:graphicData uri="http://schemas.openxmlformats.org/drawingml/2006/table">
            <a:tbl>
              <a:tblPr firstRow="1" firstCol="1" bandRow="1" bandCol="1">
                <a:tableStyleId>{69012ECD-51FC-41F1-AA8D-1B2483CD663E}</a:tableStyleId>
              </a:tblPr>
              <a:tblGrid>
                <a:gridCol w="1216907">
                  <a:extLst>
                    <a:ext uri="{9D8B030D-6E8A-4147-A177-3AD203B41FA5}">
                      <a16:colId xmlns:a16="http://schemas.microsoft.com/office/drawing/2014/main" val="2623216650"/>
                    </a:ext>
                  </a:extLst>
                </a:gridCol>
                <a:gridCol w="2171986">
                  <a:extLst>
                    <a:ext uri="{9D8B030D-6E8A-4147-A177-3AD203B41FA5}">
                      <a16:colId xmlns:a16="http://schemas.microsoft.com/office/drawing/2014/main" val="2788521739"/>
                    </a:ext>
                  </a:extLst>
                </a:gridCol>
                <a:gridCol w="2265323">
                  <a:extLst>
                    <a:ext uri="{9D8B030D-6E8A-4147-A177-3AD203B41FA5}">
                      <a16:colId xmlns:a16="http://schemas.microsoft.com/office/drawing/2014/main" val="282104184"/>
                    </a:ext>
                  </a:extLst>
                </a:gridCol>
                <a:gridCol w="2343189">
                  <a:extLst>
                    <a:ext uri="{9D8B030D-6E8A-4147-A177-3AD203B41FA5}">
                      <a16:colId xmlns:a16="http://schemas.microsoft.com/office/drawing/2014/main" val="3968457350"/>
                    </a:ext>
                  </a:extLst>
                </a:gridCol>
              </a:tblGrid>
              <a:tr h="377489">
                <a:tc>
                  <a:txBody>
                    <a:bodyPr/>
                    <a:lstStyle/>
                    <a:p>
                      <a:pPr>
                        <a:lnSpc>
                          <a:spcPct val="115000"/>
                        </a:lnSpc>
                        <a:spcAft>
                          <a:spcPts val="0"/>
                        </a:spcAft>
                      </a:pPr>
                      <a:r>
                        <a:rPr lang="en-SG" sz="2000" dirty="0">
                          <a:effectLst/>
                        </a:rPr>
                        <a:t>Function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2000" dirty="0">
                          <a:effectLst/>
                        </a:rPr>
                        <a:t>Syntax</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GB" sz="2000" b="1" kern="1200" dirty="0">
                          <a:solidFill>
                            <a:schemeClr val="bg1"/>
                          </a:solidFill>
                          <a:effectLst/>
                          <a:latin typeface="+mn-lt"/>
                          <a:ea typeface="+mn-ea"/>
                          <a:cs typeface="+mn-cs"/>
                        </a:rPr>
                        <a:t>Extracts….</a:t>
                      </a:r>
                    </a:p>
                  </a:txBody>
                  <a:tcPr marL="35859" marR="35859" marT="0" marB="0"/>
                </a:tc>
                <a:tc>
                  <a:txBody>
                    <a:bodyPr/>
                    <a:lstStyle/>
                    <a:p>
                      <a:pPr marL="0" algn="l" defTabSz="914400" rtl="0" eaLnBrk="1" latinLnBrk="0" hangingPunct="1">
                        <a:lnSpc>
                          <a:spcPct val="115000"/>
                        </a:lnSpc>
                        <a:spcAft>
                          <a:spcPts val="0"/>
                        </a:spcAft>
                      </a:pPr>
                      <a:r>
                        <a:rPr lang="en-GB" sz="2000" b="1" kern="1200" dirty="0">
                          <a:solidFill>
                            <a:schemeClr val="bg1"/>
                          </a:solidFill>
                          <a:effectLst/>
                          <a:latin typeface="+mn-lt"/>
                          <a:ea typeface="+mn-ea"/>
                          <a:cs typeface="+mn-cs"/>
                        </a:rPr>
                        <a:t>Example</a:t>
                      </a:r>
                    </a:p>
                  </a:txBody>
                  <a:tcPr marL="35859" marR="35859" marT="0" marB="0"/>
                </a:tc>
                <a:extLst>
                  <a:ext uri="{0D108BD9-81ED-4DB2-BD59-A6C34878D82A}">
                    <a16:rowId xmlns:a16="http://schemas.microsoft.com/office/drawing/2014/main" val="1898633979"/>
                  </a:ext>
                </a:extLst>
              </a:tr>
              <a:tr h="1362878">
                <a:tc>
                  <a:txBody>
                    <a:bodyPr/>
                    <a:lstStyle/>
                    <a:p>
                      <a:pPr>
                        <a:lnSpc>
                          <a:spcPct val="115000"/>
                        </a:lnSpc>
                        <a:spcAft>
                          <a:spcPts val="0"/>
                        </a:spcAft>
                      </a:pPr>
                      <a:r>
                        <a:rPr lang="en-SG" sz="2000" dirty="0">
                          <a:effectLst/>
                        </a:rPr>
                        <a:t>4. LEN</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1600" dirty="0">
                          <a:effectLst/>
                        </a:rPr>
                        <a:t>LEN(text)</a:t>
                      </a:r>
                      <a:endParaRPr lang="en-GB" sz="1600" dirty="0">
                        <a:effectLst/>
                      </a:endParaRPr>
                    </a:p>
                    <a:p>
                      <a:pPr>
                        <a:lnSpc>
                          <a:spcPct val="115000"/>
                        </a:lnSpc>
                        <a:spcAft>
                          <a:spcPts val="0"/>
                        </a:spcAft>
                      </a:pPr>
                      <a:r>
                        <a:rPr lang="en-SG" sz="1500" dirty="0">
                          <a:effectLst/>
                        </a:rPr>
                        <a:t> </a:t>
                      </a:r>
                      <a:endParaRPr lang="en-GB" sz="1500" b="0" dirty="0">
                        <a:effectLst/>
                      </a:endParaRPr>
                    </a:p>
                  </a:txBody>
                  <a:tcPr marL="35859" marR="35859" marT="0" marB="0"/>
                </a:tc>
                <a:tc>
                  <a:txBody>
                    <a:bodyPr/>
                    <a:lstStyle/>
                    <a:p>
                      <a:pPr>
                        <a:lnSpc>
                          <a:spcPct val="115000"/>
                        </a:lnSpc>
                        <a:spcAft>
                          <a:spcPts val="0"/>
                        </a:spcAft>
                      </a:pPr>
                      <a:r>
                        <a:rPr lang="en-SG" sz="1600" dirty="0">
                          <a:effectLst/>
                        </a:rPr>
                        <a:t>…..the length of a string as a number of characters.</a:t>
                      </a:r>
                      <a:endParaRPr lang="en-GB"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1500" b="1" kern="1200" dirty="0">
                          <a:solidFill>
                            <a:srgbClr val="0070C0"/>
                          </a:solidFill>
                          <a:effectLst/>
                          <a:latin typeface="+mn-lt"/>
                          <a:ea typeface="+mn-ea"/>
                          <a:cs typeface="+mn-cs"/>
                        </a:rPr>
                        <a:t>=LEN("Ireland") </a:t>
                      </a:r>
                      <a:endParaRPr lang="en-GB" sz="1500" b="1" kern="1200" dirty="0">
                        <a:solidFill>
                          <a:srgbClr val="0070C0"/>
                        </a:solidFill>
                        <a:effectLst/>
                        <a:latin typeface="+mn-lt"/>
                        <a:ea typeface="+mn-ea"/>
                        <a:cs typeface="+mn-cs"/>
                      </a:endParaRPr>
                    </a:p>
                    <a:p>
                      <a:pPr>
                        <a:lnSpc>
                          <a:spcPct val="115000"/>
                        </a:lnSpc>
                        <a:spcAft>
                          <a:spcPts val="0"/>
                        </a:spcAft>
                      </a:pPr>
                      <a:endParaRPr lang="en-SG" sz="1400" dirty="0">
                        <a:effectLst/>
                      </a:endParaRPr>
                    </a:p>
                    <a:p>
                      <a:pPr>
                        <a:lnSpc>
                          <a:spcPct val="115000"/>
                        </a:lnSpc>
                        <a:spcAft>
                          <a:spcPts val="0"/>
                        </a:spcAft>
                      </a:pPr>
                      <a:endParaRPr lang="en-SG" sz="1400" b="1" dirty="0">
                        <a:effectLst/>
                      </a:endParaRPr>
                    </a:p>
                    <a:p>
                      <a:pPr>
                        <a:lnSpc>
                          <a:spcPct val="115000"/>
                        </a:lnSpc>
                        <a:spcAft>
                          <a:spcPts val="0"/>
                        </a:spcAft>
                      </a:pPr>
                      <a:r>
                        <a:rPr lang="en-SG" sz="1400" b="1" dirty="0">
                          <a:effectLst/>
                        </a:rPr>
                        <a:t>What will this return? </a:t>
                      </a:r>
                    </a:p>
                    <a:p>
                      <a:pPr marL="0" marR="0" lvl="0" indent="0" algn="ctr" defTabSz="914400" rtl="0" eaLnBrk="1" fontAlgn="auto" latinLnBrk="0" hangingPunct="1">
                        <a:lnSpc>
                          <a:spcPct val="115000"/>
                        </a:lnSpc>
                        <a:spcBef>
                          <a:spcPts val="0"/>
                        </a:spcBef>
                        <a:spcAft>
                          <a:spcPts val="0"/>
                        </a:spcAft>
                        <a:buClrTx/>
                        <a:buSzTx/>
                        <a:buFontTx/>
                        <a:buNone/>
                        <a:tabLst/>
                        <a:defRPr/>
                      </a:pPr>
                      <a:r>
                        <a:rPr lang="en-SG" sz="1600" b="1" kern="1200" dirty="0">
                          <a:solidFill>
                            <a:srgbClr val="0070C0"/>
                          </a:solidFill>
                          <a:effectLst/>
                          <a:latin typeface="+mn-lt"/>
                          <a:ea typeface="+mn-ea"/>
                          <a:cs typeface="+mn-cs"/>
                        </a:rPr>
                        <a:t>7</a:t>
                      </a:r>
                      <a:endParaRPr lang="en-GB" sz="1600" b="1" kern="1200" dirty="0">
                        <a:solidFill>
                          <a:srgbClr val="0070C0"/>
                        </a:solidFill>
                        <a:effectLst/>
                        <a:latin typeface="+mn-lt"/>
                        <a:ea typeface="+mn-ea"/>
                        <a:cs typeface="+mn-cs"/>
                      </a:endParaRPr>
                    </a:p>
                    <a:p>
                      <a:pPr>
                        <a:lnSpc>
                          <a:spcPct val="115000"/>
                        </a:lnSpc>
                        <a:spcAft>
                          <a:spcPts val="0"/>
                        </a:spcAft>
                      </a:pPr>
                      <a:endParaRPr lang="en-GB"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extLst>
                  <a:ext uri="{0D108BD9-81ED-4DB2-BD59-A6C34878D82A}">
                    <a16:rowId xmlns:a16="http://schemas.microsoft.com/office/drawing/2014/main" val="197353497"/>
                  </a:ext>
                </a:extLst>
              </a:tr>
              <a:tr h="1377474">
                <a:tc>
                  <a:txBody>
                    <a:bodyPr/>
                    <a:lstStyle/>
                    <a:p>
                      <a:pPr>
                        <a:lnSpc>
                          <a:spcPct val="115000"/>
                        </a:lnSpc>
                        <a:spcAft>
                          <a:spcPts val="0"/>
                        </a:spcAft>
                      </a:pPr>
                      <a:r>
                        <a:rPr lang="en-SG" sz="2000" dirty="0">
                          <a:effectLst/>
                        </a:rPr>
                        <a:t>5. FIND</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1600" dirty="0">
                          <a:effectLst/>
                        </a:rPr>
                        <a:t>FIND (</a:t>
                      </a:r>
                      <a:r>
                        <a:rPr lang="en-SG" sz="1600" dirty="0" err="1">
                          <a:effectLst/>
                        </a:rPr>
                        <a:t>find_text</a:t>
                      </a:r>
                      <a:r>
                        <a:rPr lang="en-SG" sz="1600" dirty="0">
                          <a:effectLst/>
                        </a:rPr>
                        <a:t>, </a:t>
                      </a:r>
                      <a:r>
                        <a:rPr lang="en-SG" sz="1600" dirty="0" err="1">
                          <a:effectLst/>
                        </a:rPr>
                        <a:t>within_text</a:t>
                      </a:r>
                      <a:r>
                        <a:rPr lang="en-SG" sz="1600" dirty="0">
                          <a:effectLst/>
                        </a:rPr>
                        <a:t>, [</a:t>
                      </a:r>
                      <a:r>
                        <a:rPr lang="en-SG" sz="1600" dirty="0" err="1">
                          <a:effectLst/>
                        </a:rPr>
                        <a:t>start_num</a:t>
                      </a:r>
                      <a:r>
                        <a:rPr lang="en-SG" sz="1600" dirty="0">
                          <a:effectLst/>
                        </a:rPr>
                        <a:t>])</a:t>
                      </a:r>
                      <a:endParaRPr lang="en-GB" sz="1600" dirty="0">
                        <a:effectLst/>
                      </a:endParaRPr>
                    </a:p>
                  </a:txBody>
                  <a:tcPr marL="35859" marR="35859" marT="0" marB="0"/>
                </a:tc>
                <a:tc>
                  <a:txBody>
                    <a:bodyPr/>
                    <a:lstStyle/>
                    <a:p>
                      <a:pPr>
                        <a:lnSpc>
                          <a:spcPct val="115000"/>
                        </a:lnSpc>
                        <a:spcAft>
                          <a:spcPts val="0"/>
                        </a:spcAft>
                      </a:pPr>
                      <a:r>
                        <a:rPr lang="en-SG" sz="1600" dirty="0">
                          <a:effectLst/>
                        </a:rPr>
                        <a:t>…. the position, as a number, of one text string inside another string. If the text is not found, FIND returns a #VALUE error.</a:t>
                      </a:r>
                      <a:endParaRPr lang="en-GB" sz="1600" dirty="0">
                        <a:effectLst/>
                      </a:endParaRPr>
                    </a:p>
                  </a:txBody>
                  <a:tcPr marL="35859" marR="35859" marT="0" marB="0"/>
                </a:tc>
                <a:tc>
                  <a:txBody>
                    <a:bodyPr/>
                    <a:lstStyle/>
                    <a:p>
                      <a:pPr>
                        <a:lnSpc>
                          <a:spcPct val="115000"/>
                        </a:lnSpc>
                        <a:spcAft>
                          <a:spcPts val="0"/>
                        </a:spcAft>
                      </a:pPr>
                      <a:r>
                        <a:rPr lang="en-SG" sz="1500" b="1" kern="1200" dirty="0">
                          <a:solidFill>
                            <a:srgbClr val="0070C0"/>
                          </a:solidFill>
                          <a:effectLst/>
                          <a:latin typeface="+mn-lt"/>
                          <a:ea typeface="+mn-ea"/>
                          <a:cs typeface="+mn-cs"/>
                        </a:rPr>
                        <a:t>=FIND("land","Ireland",1)</a:t>
                      </a:r>
                    </a:p>
                    <a:p>
                      <a:pPr>
                        <a:lnSpc>
                          <a:spcPct val="115000"/>
                        </a:lnSpc>
                        <a:spcAft>
                          <a:spcPts val="0"/>
                        </a:spcAft>
                      </a:pPr>
                      <a:endParaRPr lang="en-SG" sz="1400" b="1" dirty="0">
                        <a:solidFill>
                          <a:srgbClr val="0070C0"/>
                        </a:solidFill>
                        <a:effectLst/>
                      </a:endParaRPr>
                    </a:p>
                    <a:p>
                      <a:pPr marL="0" marR="0" lvl="0" indent="0" algn="l" defTabSz="914400" rtl="0" eaLnBrk="1" fontAlgn="auto" latinLnBrk="0" hangingPunct="1">
                        <a:lnSpc>
                          <a:spcPct val="115000"/>
                        </a:lnSpc>
                        <a:spcBef>
                          <a:spcPts val="0"/>
                        </a:spcBef>
                        <a:spcAft>
                          <a:spcPts val="0"/>
                        </a:spcAft>
                        <a:buClrTx/>
                        <a:buSzTx/>
                        <a:buFontTx/>
                        <a:buNone/>
                        <a:tabLst/>
                        <a:defRPr/>
                      </a:pPr>
                      <a:endParaRPr lang="en-SG" sz="1400" b="1" dirty="0">
                        <a:effectLst/>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SG" sz="1400" b="1" dirty="0">
                          <a:effectLst/>
                        </a:rPr>
                        <a:t>What will this return? </a:t>
                      </a:r>
                      <a:r>
                        <a:rPr lang="en-SG" sz="1400" dirty="0">
                          <a:effectLst/>
                        </a:rPr>
                        <a:t> </a:t>
                      </a:r>
                    </a:p>
                    <a:p>
                      <a:pPr marL="0" marR="0" lvl="0" indent="0" algn="ctr" defTabSz="914400" rtl="0" eaLnBrk="1" fontAlgn="auto" latinLnBrk="0" hangingPunct="1">
                        <a:lnSpc>
                          <a:spcPct val="115000"/>
                        </a:lnSpc>
                        <a:spcBef>
                          <a:spcPts val="0"/>
                        </a:spcBef>
                        <a:spcAft>
                          <a:spcPts val="0"/>
                        </a:spcAft>
                        <a:buClrTx/>
                        <a:buSzTx/>
                        <a:buFontTx/>
                        <a:buNone/>
                        <a:tabLst/>
                        <a:defRPr/>
                      </a:pPr>
                      <a:r>
                        <a:rPr lang="en-SG" sz="1600" b="1" kern="1200" dirty="0">
                          <a:solidFill>
                            <a:srgbClr val="0070C0"/>
                          </a:solidFill>
                          <a:effectLst/>
                          <a:latin typeface="+mn-lt"/>
                          <a:ea typeface="+mn-ea"/>
                          <a:cs typeface="+mn-cs"/>
                        </a:rPr>
                        <a:t>4</a:t>
                      </a:r>
                      <a:endParaRPr lang="en-GB" sz="1600" b="1" kern="1200" dirty="0">
                        <a:solidFill>
                          <a:srgbClr val="0070C0"/>
                        </a:solidFill>
                        <a:effectLst/>
                        <a:latin typeface="+mn-lt"/>
                        <a:ea typeface="+mn-ea"/>
                        <a:cs typeface="+mn-cs"/>
                      </a:endParaRPr>
                    </a:p>
                  </a:txBody>
                  <a:tcPr marL="35859" marR="35859" marT="0" marB="0"/>
                </a:tc>
                <a:extLst>
                  <a:ext uri="{0D108BD9-81ED-4DB2-BD59-A6C34878D82A}">
                    <a16:rowId xmlns:a16="http://schemas.microsoft.com/office/drawing/2014/main" val="2565107194"/>
                  </a:ext>
                </a:extLst>
              </a:tr>
            </a:tbl>
          </a:graphicData>
        </a:graphic>
      </p:graphicFrame>
      <p:sp>
        <p:nvSpPr>
          <p:cNvPr id="3" name="Footer Placeholder 2">
            <a:extLst>
              <a:ext uri="{FF2B5EF4-FFF2-40B4-BE49-F238E27FC236}">
                <a16:creationId xmlns:a16="http://schemas.microsoft.com/office/drawing/2014/main" id="{C6C5F944-014D-4C2A-88F8-84C366297C40}"/>
              </a:ext>
            </a:extLst>
          </p:cNvPr>
          <p:cNvSpPr>
            <a:spLocks noGrp="1"/>
          </p:cNvSpPr>
          <p:nvPr>
            <p:ph type="ftr" sz="quarter" idx="11"/>
          </p:nvPr>
        </p:nvSpPr>
        <p:spPr/>
        <p:txBody>
          <a:bodyPr/>
          <a:lstStyle/>
          <a:p>
            <a:r>
              <a:rPr lang="en-IE"/>
              <a:t>Data Analytics - Foundation 1.0</a:t>
            </a:r>
          </a:p>
          <a:p>
            <a:endParaRPr lang="en-IE" dirty="0"/>
          </a:p>
        </p:txBody>
      </p:sp>
      <p:pic>
        <p:nvPicPr>
          <p:cNvPr id="10" name="Content Placeholder 12">
            <a:extLst>
              <a:ext uri="{FF2B5EF4-FFF2-40B4-BE49-F238E27FC236}">
                <a16:creationId xmlns:a16="http://schemas.microsoft.com/office/drawing/2014/main" id="{05FF9707-31DB-40B0-AE9D-7D09DC7A72F8}"/>
              </a:ext>
            </a:extLst>
          </p:cNvPr>
          <p:cNvPicPr>
            <a:picLocks noChangeAspect="1"/>
          </p:cNvPicPr>
          <p:nvPr/>
        </p:nvPicPr>
        <p:blipFill>
          <a:blip r:embed="rId3"/>
          <a:stretch>
            <a:fillRect/>
          </a:stretch>
        </p:blipFill>
        <p:spPr>
          <a:xfrm>
            <a:off x="252425" y="1260000"/>
            <a:ext cx="588830" cy="588830"/>
          </a:xfrm>
          <a:prstGeom prst="rect">
            <a:avLst/>
          </a:prstGeom>
        </p:spPr>
      </p:pic>
    </p:spTree>
    <p:extLst>
      <p:ext uri="{BB962C8B-B14F-4D97-AF65-F5344CB8AC3E}">
        <p14:creationId xmlns:p14="http://schemas.microsoft.com/office/powerpoint/2010/main" val="2907561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17" name="Rectangle 16">
            <a:extLst>
              <a:ext uri="{FF2B5EF4-FFF2-40B4-BE49-F238E27FC236}">
                <a16:creationId xmlns:a16="http://schemas.microsoft.com/office/drawing/2014/main" id="{A16EB7DF-4BDE-4DD5-87BE-1ABED28599E7}"/>
              </a:ext>
            </a:extLst>
          </p:cNvPr>
          <p:cNvSpPr/>
          <p:nvPr/>
        </p:nvSpPr>
        <p:spPr>
          <a:xfrm>
            <a:off x="864000" y="1188000"/>
            <a:ext cx="8532783" cy="707886"/>
          </a:xfrm>
          <a:prstGeom prst="rect">
            <a:avLst/>
          </a:prstGeom>
        </p:spPr>
        <p:txBody>
          <a:bodyPr wrap="square">
            <a:spAutoFit/>
          </a:bodyPr>
          <a:lstStyle/>
          <a:p>
            <a:r>
              <a:rPr lang="en-GB" sz="2000" b="1" dirty="0">
                <a:solidFill>
                  <a:srgbClr val="009FE9"/>
                </a:solidFill>
                <a:latin typeface="+mj-lt"/>
                <a:ea typeface="+mj-ea"/>
                <a:cs typeface="+mj-cs"/>
              </a:rPr>
              <a:t>Task: </a:t>
            </a:r>
            <a:r>
              <a:rPr lang="en-IE" sz="2000" b="1" dirty="0">
                <a:solidFill>
                  <a:srgbClr val="009FE9"/>
                </a:solidFill>
                <a:latin typeface="+mj-lt"/>
                <a:ea typeface="+mj-ea"/>
                <a:cs typeface="+mj-cs"/>
              </a:rPr>
              <a:t>Extract values from a string using text functions</a:t>
            </a:r>
            <a:endParaRPr lang="en-GB" sz="2000" b="1" dirty="0">
              <a:solidFill>
                <a:srgbClr val="009FE9"/>
              </a:solidFill>
              <a:latin typeface="+mj-lt"/>
              <a:ea typeface="+mj-ea"/>
              <a:cs typeface="+mj-cs"/>
            </a:endParaRPr>
          </a:p>
          <a:p>
            <a:endParaRPr lang="en-IE" sz="2000" b="1" dirty="0">
              <a:solidFill>
                <a:srgbClr val="00B0F0"/>
              </a:solidFill>
              <a:latin typeface="+mj-lt"/>
              <a:ea typeface="+mj-ea"/>
              <a:cs typeface="+mj-cs"/>
            </a:endParaRPr>
          </a:p>
        </p:txBody>
      </p:sp>
      <p:graphicFrame>
        <p:nvGraphicFramePr>
          <p:cNvPr id="8" name="Table 7">
            <a:extLst>
              <a:ext uri="{FF2B5EF4-FFF2-40B4-BE49-F238E27FC236}">
                <a16:creationId xmlns:a16="http://schemas.microsoft.com/office/drawing/2014/main" id="{B29E633E-72D3-49C2-B9AE-936B7E84A7E0}"/>
              </a:ext>
            </a:extLst>
          </p:cNvPr>
          <p:cNvGraphicFramePr>
            <a:graphicFrameLocks noGrp="1"/>
          </p:cNvGraphicFramePr>
          <p:nvPr>
            <p:extLst>
              <p:ext uri="{D42A27DB-BD31-4B8C-83A1-F6EECF244321}">
                <p14:modId xmlns:p14="http://schemas.microsoft.com/office/powerpoint/2010/main" val="1897919922"/>
              </p:ext>
            </p:extLst>
          </p:nvPr>
        </p:nvGraphicFramePr>
        <p:xfrm>
          <a:off x="1039091" y="1828800"/>
          <a:ext cx="7997405" cy="4048234"/>
        </p:xfrm>
        <a:graphic>
          <a:graphicData uri="http://schemas.openxmlformats.org/drawingml/2006/table">
            <a:tbl>
              <a:tblPr firstRow="1" firstCol="1" bandRow="1" bandCol="1">
                <a:tableStyleId>{69012ECD-51FC-41F1-AA8D-1B2483CD663E}</a:tableStyleId>
              </a:tblPr>
              <a:tblGrid>
                <a:gridCol w="1216907">
                  <a:extLst>
                    <a:ext uri="{9D8B030D-6E8A-4147-A177-3AD203B41FA5}">
                      <a16:colId xmlns:a16="http://schemas.microsoft.com/office/drawing/2014/main" val="2623216650"/>
                    </a:ext>
                  </a:extLst>
                </a:gridCol>
                <a:gridCol w="2171986">
                  <a:extLst>
                    <a:ext uri="{9D8B030D-6E8A-4147-A177-3AD203B41FA5}">
                      <a16:colId xmlns:a16="http://schemas.microsoft.com/office/drawing/2014/main" val="2788521739"/>
                    </a:ext>
                  </a:extLst>
                </a:gridCol>
                <a:gridCol w="2265323">
                  <a:extLst>
                    <a:ext uri="{9D8B030D-6E8A-4147-A177-3AD203B41FA5}">
                      <a16:colId xmlns:a16="http://schemas.microsoft.com/office/drawing/2014/main" val="282104184"/>
                    </a:ext>
                  </a:extLst>
                </a:gridCol>
                <a:gridCol w="2343189">
                  <a:extLst>
                    <a:ext uri="{9D8B030D-6E8A-4147-A177-3AD203B41FA5}">
                      <a16:colId xmlns:a16="http://schemas.microsoft.com/office/drawing/2014/main" val="3968457350"/>
                    </a:ext>
                  </a:extLst>
                </a:gridCol>
              </a:tblGrid>
              <a:tr h="377489">
                <a:tc>
                  <a:txBody>
                    <a:bodyPr/>
                    <a:lstStyle/>
                    <a:p>
                      <a:pPr>
                        <a:lnSpc>
                          <a:spcPct val="115000"/>
                        </a:lnSpc>
                        <a:spcAft>
                          <a:spcPts val="0"/>
                        </a:spcAft>
                      </a:pPr>
                      <a:r>
                        <a:rPr lang="en-SG" sz="2000" dirty="0">
                          <a:effectLst/>
                        </a:rPr>
                        <a:t>Function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2000" dirty="0">
                          <a:effectLst/>
                        </a:rPr>
                        <a:t>Syntax</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GB" sz="2000" b="1" kern="1200" dirty="0">
                          <a:solidFill>
                            <a:schemeClr val="bg1"/>
                          </a:solidFill>
                          <a:effectLst/>
                          <a:latin typeface="+mn-lt"/>
                          <a:ea typeface="+mn-ea"/>
                          <a:cs typeface="+mn-cs"/>
                        </a:rPr>
                        <a:t>Extracts….</a:t>
                      </a:r>
                    </a:p>
                  </a:txBody>
                  <a:tcPr marL="35859" marR="35859" marT="0" marB="0"/>
                </a:tc>
                <a:tc>
                  <a:txBody>
                    <a:bodyPr/>
                    <a:lstStyle/>
                    <a:p>
                      <a:pPr marL="0" algn="l" defTabSz="914400" rtl="0" eaLnBrk="1" latinLnBrk="0" hangingPunct="1">
                        <a:lnSpc>
                          <a:spcPct val="115000"/>
                        </a:lnSpc>
                        <a:spcAft>
                          <a:spcPts val="0"/>
                        </a:spcAft>
                      </a:pPr>
                      <a:r>
                        <a:rPr lang="en-GB" sz="2000" b="1" kern="1200" dirty="0">
                          <a:solidFill>
                            <a:schemeClr val="bg1"/>
                          </a:solidFill>
                          <a:effectLst/>
                          <a:latin typeface="+mn-lt"/>
                          <a:ea typeface="+mn-ea"/>
                          <a:cs typeface="+mn-cs"/>
                        </a:rPr>
                        <a:t>Example</a:t>
                      </a:r>
                    </a:p>
                  </a:txBody>
                  <a:tcPr marL="35859" marR="35859" marT="0" marB="0"/>
                </a:tc>
                <a:extLst>
                  <a:ext uri="{0D108BD9-81ED-4DB2-BD59-A6C34878D82A}">
                    <a16:rowId xmlns:a16="http://schemas.microsoft.com/office/drawing/2014/main" val="1898633979"/>
                  </a:ext>
                </a:extLst>
              </a:tr>
              <a:tr h="1362878">
                <a:tc>
                  <a:txBody>
                    <a:bodyPr/>
                    <a:lstStyle/>
                    <a:p>
                      <a:pPr>
                        <a:lnSpc>
                          <a:spcPct val="115000"/>
                        </a:lnSpc>
                        <a:spcAft>
                          <a:spcPts val="0"/>
                        </a:spcAft>
                      </a:pPr>
                      <a:r>
                        <a:rPr lang="en-SG" sz="2000" dirty="0">
                          <a:effectLst/>
                        </a:rPr>
                        <a:t>6. LEFT and LEN</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1600" dirty="0">
                          <a:effectLst/>
                        </a:rPr>
                        <a:t>LEFT(</a:t>
                      </a:r>
                      <a:r>
                        <a:rPr lang="en-SG" sz="1600" dirty="0" err="1">
                          <a:effectLst/>
                        </a:rPr>
                        <a:t>text,LEN</a:t>
                      </a:r>
                      <a:r>
                        <a:rPr lang="en-SG" sz="1600" dirty="0">
                          <a:effectLst/>
                        </a:rPr>
                        <a:t>(text)-n)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SG" sz="1500" dirty="0">
                          <a:effectLst/>
                        </a:rPr>
                        <a:t> </a:t>
                      </a:r>
                      <a:endParaRPr lang="en-GB" sz="1500" b="0" dirty="0">
                        <a:effectLst/>
                      </a:endParaRPr>
                    </a:p>
                  </a:txBody>
                  <a:tcPr marL="35859" marR="35859" marT="0" marB="0"/>
                </a:tc>
                <a:tc>
                  <a:txBody>
                    <a:bodyPr/>
                    <a:lstStyle/>
                    <a:p>
                      <a:pPr>
                        <a:lnSpc>
                          <a:spcPct val="115000"/>
                        </a:lnSpc>
                        <a:spcAft>
                          <a:spcPts val="0"/>
                        </a:spcAft>
                      </a:pPr>
                      <a:r>
                        <a:rPr lang="en-SG" sz="1600" dirty="0">
                          <a:effectLst/>
                        </a:rPr>
                        <a:t>.... a specified number of characters from the right. </a:t>
                      </a:r>
                    </a:p>
                    <a:p>
                      <a:pPr>
                        <a:lnSpc>
                          <a:spcPct val="115000"/>
                        </a:lnSpc>
                        <a:spcAft>
                          <a:spcPts val="0"/>
                        </a:spcAft>
                      </a:pPr>
                      <a:endParaRPr lang="en-SG" sz="1600" dirty="0">
                        <a:effectLst/>
                      </a:endParaRPr>
                    </a:p>
                    <a:p>
                      <a:pPr>
                        <a:lnSpc>
                          <a:spcPct val="115000"/>
                        </a:lnSpc>
                        <a:spcAft>
                          <a:spcPts val="0"/>
                        </a:spcAft>
                      </a:pPr>
                      <a:r>
                        <a:rPr lang="en-SG" sz="1600" dirty="0">
                          <a:effectLst/>
                        </a:rPr>
                        <a:t>This is useful for values with variable lengths </a:t>
                      </a:r>
                      <a:endParaRPr lang="en-GB" sz="1600" dirty="0">
                        <a:effectLst/>
                      </a:endParaRPr>
                    </a:p>
                    <a:p>
                      <a:pPr>
                        <a:lnSpc>
                          <a:spcPct val="115000"/>
                        </a:lnSpc>
                        <a:spcAft>
                          <a:spcPts val="0"/>
                        </a:spcAft>
                      </a:pPr>
                      <a:r>
                        <a:rPr lang="en-SG" sz="1600" dirty="0">
                          <a:effectLst/>
                        </a:rPr>
                        <a:t> </a:t>
                      </a:r>
                      <a:endParaRPr lang="en-GB" sz="1600" dirty="0">
                        <a:effectLst/>
                      </a:endParaRPr>
                    </a:p>
                  </a:txBody>
                  <a:tcPr marL="35859" marR="35859" marT="0" marB="0"/>
                </a:tc>
                <a:tc>
                  <a:txBody>
                    <a:bodyPr/>
                    <a:lstStyle/>
                    <a:p>
                      <a:pPr>
                        <a:lnSpc>
                          <a:spcPct val="115000"/>
                        </a:lnSpc>
                        <a:spcAft>
                          <a:spcPts val="0"/>
                        </a:spcAft>
                      </a:pPr>
                      <a:r>
                        <a:rPr lang="en-SG" sz="1500" b="1" kern="1200" dirty="0">
                          <a:solidFill>
                            <a:srgbClr val="0070C0"/>
                          </a:solidFill>
                          <a:effectLst/>
                          <a:latin typeface="+mn-lt"/>
                          <a:ea typeface="+mn-ea"/>
                          <a:cs typeface="+mn-cs"/>
                        </a:rPr>
                        <a:t>=LEFT("</a:t>
                      </a:r>
                      <a:r>
                        <a:rPr lang="en-SG" sz="1500" b="1" kern="1200" dirty="0" err="1">
                          <a:solidFill>
                            <a:srgbClr val="0070C0"/>
                          </a:solidFill>
                          <a:effectLst/>
                          <a:latin typeface="+mn-lt"/>
                          <a:ea typeface="+mn-ea"/>
                          <a:cs typeface="+mn-cs"/>
                        </a:rPr>
                        <a:t>IrelandIE</a:t>
                      </a:r>
                      <a:r>
                        <a:rPr lang="en-SG" sz="1500" b="1" kern="1200" dirty="0">
                          <a:solidFill>
                            <a:srgbClr val="0070C0"/>
                          </a:solidFill>
                          <a:effectLst/>
                          <a:latin typeface="+mn-lt"/>
                          <a:ea typeface="+mn-ea"/>
                          <a:cs typeface="+mn-cs"/>
                        </a:rPr>
                        <a:t>",LEN("</a:t>
                      </a:r>
                      <a:r>
                        <a:rPr lang="en-SG" sz="1500" b="1" kern="1200" dirty="0" err="1">
                          <a:solidFill>
                            <a:srgbClr val="0070C0"/>
                          </a:solidFill>
                          <a:effectLst/>
                          <a:latin typeface="+mn-lt"/>
                          <a:ea typeface="+mn-ea"/>
                          <a:cs typeface="+mn-cs"/>
                        </a:rPr>
                        <a:t>IrelandIE</a:t>
                      </a:r>
                      <a:r>
                        <a:rPr lang="en-SG" sz="1500" b="1" kern="1200" dirty="0">
                          <a:solidFill>
                            <a:srgbClr val="0070C0"/>
                          </a:solidFill>
                          <a:effectLst/>
                          <a:latin typeface="+mn-lt"/>
                          <a:ea typeface="+mn-ea"/>
                          <a:cs typeface="+mn-cs"/>
                        </a:rPr>
                        <a:t>")-2)</a:t>
                      </a:r>
                      <a:br>
                        <a:rPr lang="en-SG" sz="1600" dirty="0">
                          <a:effectLst/>
                        </a:rPr>
                      </a:br>
                      <a:endParaRPr lang="en-SG" sz="1400" dirty="0">
                        <a:effectLst/>
                      </a:endParaRPr>
                    </a:p>
                    <a:p>
                      <a:pPr>
                        <a:lnSpc>
                          <a:spcPct val="115000"/>
                        </a:lnSpc>
                        <a:spcAft>
                          <a:spcPts val="0"/>
                        </a:spcAft>
                      </a:pPr>
                      <a:endParaRPr lang="en-SG" sz="1400" b="1" dirty="0">
                        <a:effectLst/>
                      </a:endParaRPr>
                    </a:p>
                    <a:p>
                      <a:pPr>
                        <a:lnSpc>
                          <a:spcPct val="115000"/>
                        </a:lnSpc>
                        <a:spcAft>
                          <a:spcPts val="0"/>
                        </a:spcAft>
                      </a:pPr>
                      <a:r>
                        <a:rPr lang="en-SG" sz="1400" b="1" dirty="0">
                          <a:effectLst/>
                        </a:rPr>
                        <a:t>What will this return? </a:t>
                      </a:r>
                      <a:r>
                        <a:rPr lang="en-SG" sz="1400" dirty="0">
                          <a:effectLst/>
                        </a:rPr>
                        <a:t> _________________</a:t>
                      </a:r>
                      <a:endParaRPr lang="en-GB" sz="1400" dirty="0">
                        <a:effectLst/>
                      </a:endParaRPr>
                    </a:p>
                    <a:p>
                      <a:pPr>
                        <a:lnSpc>
                          <a:spcPct val="115000"/>
                        </a:lnSpc>
                        <a:spcAft>
                          <a:spcPts val="0"/>
                        </a:spcAft>
                      </a:pPr>
                      <a:endParaRPr lang="en-GB"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extLst>
                  <a:ext uri="{0D108BD9-81ED-4DB2-BD59-A6C34878D82A}">
                    <a16:rowId xmlns:a16="http://schemas.microsoft.com/office/drawing/2014/main" val="197353497"/>
                  </a:ext>
                </a:extLst>
              </a:tr>
              <a:tr h="1377474">
                <a:tc>
                  <a:txBody>
                    <a:bodyPr/>
                    <a:lstStyle/>
                    <a:p>
                      <a:pPr>
                        <a:lnSpc>
                          <a:spcPct val="115000"/>
                        </a:lnSpc>
                        <a:spcAft>
                          <a:spcPts val="0"/>
                        </a:spcAft>
                      </a:pPr>
                      <a:r>
                        <a:rPr lang="en-SG" sz="2000" dirty="0">
                          <a:effectLst/>
                        </a:rPr>
                        <a:t>7. LEFT and FIND</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1600" dirty="0">
                          <a:effectLst/>
                        </a:rPr>
                        <a:t>LEFT(</a:t>
                      </a:r>
                      <a:r>
                        <a:rPr lang="en-SG" sz="1600" dirty="0" err="1">
                          <a:effectLst/>
                        </a:rPr>
                        <a:t>text,FIND</a:t>
                      </a:r>
                      <a:r>
                        <a:rPr lang="en-SG" sz="1600" dirty="0">
                          <a:effectLst/>
                        </a:rPr>
                        <a:t>(</a:t>
                      </a:r>
                      <a:r>
                        <a:rPr lang="en-SG" sz="1600" dirty="0" err="1">
                          <a:effectLst/>
                        </a:rPr>
                        <a:t>character,text</a:t>
                      </a:r>
                      <a:r>
                        <a:rPr lang="en-SG" sz="1600" dirty="0">
                          <a:effectLst/>
                        </a:rPr>
                        <a:t>)-1)</a:t>
                      </a:r>
                      <a:endParaRPr lang="en-GB" sz="1600" dirty="0">
                        <a:effectLst/>
                      </a:endParaRPr>
                    </a:p>
                  </a:txBody>
                  <a:tcPr marL="35859" marR="35859" marT="0" marB="0"/>
                </a:tc>
                <a:tc>
                  <a:txBody>
                    <a:bodyPr/>
                    <a:lstStyle/>
                    <a:p>
                      <a:pPr>
                        <a:lnSpc>
                          <a:spcPct val="115000"/>
                        </a:lnSpc>
                        <a:spcAft>
                          <a:spcPts val="0"/>
                        </a:spcAft>
                      </a:pPr>
                      <a:r>
                        <a:rPr lang="en-SG" sz="1600" dirty="0">
                          <a:effectLst/>
                        </a:rPr>
                        <a:t>….characters from the left side of a string up until a specified character.</a:t>
                      </a:r>
                      <a:endParaRPr lang="en-GB" sz="1600" dirty="0">
                        <a:effectLst/>
                      </a:endParaRPr>
                    </a:p>
                  </a:txBody>
                  <a:tcPr marL="35859" marR="35859" marT="0" marB="0"/>
                </a:tc>
                <a:tc>
                  <a:txBody>
                    <a:bodyPr/>
                    <a:lstStyle/>
                    <a:p>
                      <a:pPr>
                        <a:lnSpc>
                          <a:spcPct val="115000"/>
                        </a:lnSpc>
                        <a:spcAft>
                          <a:spcPts val="0"/>
                        </a:spcAft>
                      </a:pPr>
                      <a:r>
                        <a:rPr lang="en-SG" sz="1500" b="1" kern="1200" dirty="0">
                          <a:solidFill>
                            <a:srgbClr val="0070C0"/>
                          </a:solidFill>
                          <a:effectLst/>
                          <a:latin typeface="+mn-lt"/>
                          <a:ea typeface="+mn-ea"/>
                          <a:cs typeface="+mn-cs"/>
                        </a:rPr>
                        <a:t>=LEFT("</a:t>
                      </a:r>
                      <a:r>
                        <a:rPr lang="en-SG" sz="1500" b="1" kern="1200" dirty="0" err="1">
                          <a:solidFill>
                            <a:srgbClr val="0070C0"/>
                          </a:solidFill>
                          <a:effectLst/>
                          <a:latin typeface="+mn-lt"/>
                          <a:ea typeface="+mn-ea"/>
                          <a:cs typeface="+mn-cs"/>
                        </a:rPr>
                        <a:t>Ireland_IE",FIND</a:t>
                      </a:r>
                      <a:r>
                        <a:rPr lang="en-SG" sz="1500" b="1" kern="1200" dirty="0">
                          <a:solidFill>
                            <a:srgbClr val="0070C0"/>
                          </a:solidFill>
                          <a:effectLst/>
                          <a:latin typeface="+mn-lt"/>
                          <a:ea typeface="+mn-ea"/>
                          <a:cs typeface="+mn-cs"/>
                        </a:rPr>
                        <a:t>("_","</a:t>
                      </a:r>
                      <a:r>
                        <a:rPr lang="en-SG" sz="1500" b="1" kern="1200" dirty="0" err="1">
                          <a:solidFill>
                            <a:srgbClr val="0070C0"/>
                          </a:solidFill>
                          <a:effectLst/>
                          <a:latin typeface="+mn-lt"/>
                          <a:ea typeface="+mn-ea"/>
                          <a:cs typeface="+mn-cs"/>
                        </a:rPr>
                        <a:t>Ireland_IE</a:t>
                      </a:r>
                      <a:r>
                        <a:rPr lang="en-SG" sz="1500" b="1" kern="1200" dirty="0">
                          <a:solidFill>
                            <a:srgbClr val="0070C0"/>
                          </a:solidFill>
                          <a:effectLst/>
                          <a:latin typeface="+mn-lt"/>
                          <a:ea typeface="+mn-ea"/>
                          <a:cs typeface="+mn-cs"/>
                        </a:rPr>
                        <a:t>")-1)</a:t>
                      </a:r>
                      <a:br>
                        <a:rPr lang="en-SG" sz="1400" dirty="0">
                          <a:effectLst/>
                        </a:rPr>
                      </a:br>
                      <a:endParaRPr lang="en-SG" sz="1400" b="1" dirty="0">
                        <a:solidFill>
                          <a:srgbClr val="0070C0"/>
                        </a:solidFill>
                        <a:effectLst/>
                      </a:endParaRPr>
                    </a:p>
                    <a:p>
                      <a:pPr marL="0" marR="0" lvl="0" indent="0" algn="l" defTabSz="914400" rtl="0" eaLnBrk="1" fontAlgn="auto" latinLnBrk="0" hangingPunct="1">
                        <a:lnSpc>
                          <a:spcPct val="115000"/>
                        </a:lnSpc>
                        <a:spcBef>
                          <a:spcPts val="0"/>
                        </a:spcBef>
                        <a:spcAft>
                          <a:spcPts val="0"/>
                        </a:spcAft>
                        <a:buClrTx/>
                        <a:buSzTx/>
                        <a:buFontTx/>
                        <a:buNone/>
                        <a:tabLst/>
                        <a:defRPr/>
                      </a:pPr>
                      <a:endParaRPr lang="en-SG" sz="1400" b="1" dirty="0">
                        <a:effectLst/>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SG" sz="1400" b="1" dirty="0">
                          <a:effectLst/>
                        </a:rPr>
                        <a:t>What will this return? </a:t>
                      </a:r>
                      <a:r>
                        <a:rPr lang="en-SG" sz="1400" dirty="0">
                          <a:effectLst/>
                        </a:rPr>
                        <a:t> _________________</a:t>
                      </a:r>
                      <a:endParaRPr lang="en-GB" sz="1400" dirty="0">
                        <a:effectLst/>
                      </a:endParaRPr>
                    </a:p>
                    <a:p>
                      <a:pPr>
                        <a:lnSpc>
                          <a:spcPct val="115000"/>
                        </a:lnSpc>
                        <a:spcAft>
                          <a:spcPts val="0"/>
                        </a:spcAft>
                      </a:pPr>
                      <a:endParaRPr lang="en-GB" sz="1400" b="1" dirty="0">
                        <a:solidFill>
                          <a:srgbClr val="0070C0"/>
                        </a:solidFill>
                        <a:effectLst/>
                      </a:endParaRPr>
                    </a:p>
                  </a:txBody>
                  <a:tcPr marL="35859" marR="35859" marT="0" marB="0"/>
                </a:tc>
                <a:extLst>
                  <a:ext uri="{0D108BD9-81ED-4DB2-BD59-A6C34878D82A}">
                    <a16:rowId xmlns:a16="http://schemas.microsoft.com/office/drawing/2014/main" val="2565107194"/>
                  </a:ext>
                </a:extLst>
              </a:tr>
            </a:tbl>
          </a:graphicData>
        </a:graphic>
      </p:graphicFrame>
      <p:sp>
        <p:nvSpPr>
          <p:cNvPr id="3" name="Footer Placeholder 2">
            <a:extLst>
              <a:ext uri="{FF2B5EF4-FFF2-40B4-BE49-F238E27FC236}">
                <a16:creationId xmlns:a16="http://schemas.microsoft.com/office/drawing/2014/main" id="{C6C5F944-014D-4C2A-88F8-84C366297C40}"/>
              </a:ext>
            </a:extLst>
          </p:cNvPr>
          <p:cNvSpPr>
            <a:spLocks noGrp="1"/>
          </p:cNvSpPr>
          <p:nvPr>
            <p:ph type="ftr" sz="quarter" idx="11"/>
          </p:nvPr>
        </p:nvSpPr>
        <p:spPr/>
        <p:txBody>
          <a:bodyPr/>
          <a:lstStyle/>
          <a:p>
            <a:r>
              <a:rPr lang="en-IE"/>
              <a:t>Data Analytics - Foundation 1.0</a:t>
            </a:r>
          </a:p>
          <a:p>
            <a:endParaRPr lang="en-IE" dirty="0"/>
          </a:p>
        </p:txBody>
      </p:sp>
      <p:pic>
        <p:nvPicPr>
          <p:cNvPr id="10" name="Content Placeholder 12">
            <a:extLst>
              <a:ext uri="{FF2B5EF4-FFF2-40B4-BE49-F238E27FC236}">
                <a16:creationId xmlns:a16="http://schemas.microsoft.com/office/drawing/2014/main" id="{05FF9707-31DB-40B0-AE9D-7D09DC7A72F8}"/>
              </a:ext>
            </a:extLst>
          </p:cNvPr>
          <p:cNvPicPr>
            <a:picLocks noChangeAspect="1"/>
          </p:cNvPicPr>
          <p:nvPr/>
        </p:nvPicPr>
        <p:blipFill>
          <a:blip r:embed="rId3"/>
          <a:stretch>
            <a:fillRect/>
          </a:stretch>
        </p:blipFill>
        <p:spPr>
          <a:xfrm>
            <a:off x="252425" y="1260000"/>
            <a:ext cx="588830" cy="588830"/>
          </a:xfrm>
          <a:prstGeom prst="rect">
            <a:avLst/>
          </a:prstGeom>
        </p:spPr>
      </p:pic>
      <p:pic>
        <p:nvPicPr>
          <p:cNvPr id="4" name="Graphic 3" descr="Help">
            <a:extLst>
              <a:ext uri="{FF2B5EF4-FFF2-40B4-BE49-F238E27FC236}">
                <a16:creationId xmlns:a16="http://schemas.microsoft.com/office/drawing/2014/main" id="{ED15B354-1D0B-4C99-BDE8-178875586E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80312" y="2802669"/>
            <a:ext cx="457200" cy="457200"/>
          </a:xfrm>
          <a:prstGeom prst="rect">
            <a:avLst/>
          </a:prstGeom>
        </p:spPr>
      </p:pic>
      <p:pic>
        <p:nvPicPr>
          <p:cNvPr id="9" name="Graphic 8" descr="Help">
            <a:extLst>
              <a:ext uri="{FF2B5EF4-FFF2-40B4-BE49-F238E27FC236}">
                <a16:creationId xmlns:a16="http://schemas.microsoft.com/office/drawing/2014/main" id="{B87E42D8-217A-4572-B8AF-1349EEC322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80312" y="4733515"/>
            <a:ext cx="457200" cy="457200"/>
          </a:xfrm>
          <a:prstGeom prst="rect">
            <a:avLst/>
          </a:prstGeom>
        </p:spPr>
      </p:pic>
    </p:spTree>
    <p:extLst>
      <p:ext uri="{BB962C8B-B14F-4D97-AF65-F5344CB8AC3E}">
        <p14:creationId xmlns:p14="http://schemas.microsoft.com/office/powerpoint/2010/main" val="20956322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17" name="Rectangle 16">
            <a:extLst>
              <a:ext uri="{FF2B5EF4-FFF2-40B4-BE49-F238E27FC236}">
                <a16:creationId xmlns:a16="http://schemas.microsoft.com/office/drawing/2014/main" id="{A16EB7DF-4BDE-4DD5-87BE-1ABED28599E7}"/>
              </a:ext>
            </a:extLst>
          </p:cNvPr>
          <p:cNvSpPr/>
          <p:nvPr/>
        </p:nvSpPr>
        <p:spPr>
          <a:xfrm>
            <a:off x="864000" y="1188000"/>
            <a:ext cx="8532783" cy="707886"/>
          </a:xfrm>
          <a:prstGeom prst="rect">
            <a:avLst/>
          </a:prstGeom>
        </p:spPr>
        <p:txBody>
          <a:bodyPr wrap="square">
            <a:spAutoFit/>
          </a:bodyPr>
          <a:lstStyle/>
          <a:p>
            <a:r>
              <a:rPr lang="en-GB" sz="2000" b="1" dirty="0">
                <a:solidFill>
                  <a:srgbClr val="009FE9"/>
                </a:solidFill>
                <a:latin typeface="+mj-lt"/>
                <a:ea typeface="+mj-ea"/>
                <a:cs typeface="+mj-cs"/>
              </a:rPr>
              <a:t>Task: </a:t>
            </a:r>
            <a:r>
              <a:rPr lang="en-IE" sz="2000" b="1" dirty="0">
                <a:solidFill>
                  <a:srgbClr val="009FE9"/>
                </a:solidFill>
                <a:latin typeface="+mj-lt"/>
                <a:ea typeface="+mj-ea"/>
                <a:cs typeface="+mj-cs"/>
              </a:rPr>
              <a:t>Extract values from a string using text functions</a:t>
            </a:r>
            <a:endParaRPr lang="en-GB" sz="2000" b="1" dirty="0">
              <a:solidFill>
                <a:srgbClr val="009FE9"/>
              </a:solidFill>
              <a:latin typeface="+mj-lt"/>
              <a:ea typeface="+mj-ea"/>
              <a:cs typeface="+mj-cs"/>
            </a:endParaRPr>
          </a:p>
          <a:p>
            <a:endParaRPr lang="en-IE" sz="2000" b="1" dirty="0">
              <a:solidFill>
                <a:srgbClr val="00B0F0"/>
              </a:solidFill>
              <a:latin typeface="+mj-lt"/>
              <a:ea typeface="+mj-ea"/>
              <a:cs typeface="+mj-cs"/>
            </a:endParaRPr>
          </a:p>
        </p:txBody>
      </p:sp>
      <p:graphicFrame>
        <p:nvGraphicFramePr>
          <p:cNvPr id="8" name="Table 7">
            <a:extLst>
              <a:ext uri="{FF2B5EF4-FFF2-40B4-BE49-F238E27FC236}">
                <a16:creationId xmlns:a16="http://schemas.microsoft.com/office/drawing/2014/main" id="{B29E633E-72D3-49C2-B9AE-936B7E84A7E0}"/>
              </a:ext>
            </a:extLst>
          </p:cNvPr>
          <p:cNvGraphicFramePr>
            <a:graphicFrameLocks noGrp="1"/>
          </p:cNvGraphicFramePr>
          <p:nvPr>
            <p:extLst>
              <p:ext uri="{D42A27DB-BD31-4B8C-83A1-F6EECF244321}">
                <p14:modId xmlns:p14="http://schemas.microsoft.com/office/powerpoint/2010/main" val="4195961828"/>
              </p:ext>
            </p:extLst>
          </p:nvPr>
        </p:nvGraphicFramePr>
        <p:xfrm>
          <a:off x="1039091" y="1828800"/>
          <a:ext cx="7997405" cy="4048234"/>
        </p:xfrm>
        <a:graphic>
          <a:graphicData uri="http://schemas.openxmlformats.org/drawingml/2006/table">
            <a:tbl>
              <a:tblPr firstRow="1" firstCol="1" bandRow="1" bandCol="1">
                <a:tableStyleId>{69012ECD-51FC-41F1-AA8D-1B2483CD663E}</a:tableStyleId>
              </a:tblPr>
              <a:tblGrid>
                <a:gridCol w="1216907">
                  <a:extLst>
                    <a:ext uri="{9D8B030D-6E8A-4147-A177-3AD203B41FA5}">
                      <a16:colId xmlns:a16="http://schemas.microsoft.com/office/drawing/2014/main" val="2623216650"/>
                    </a:ext>
                  </a:extLst>
                </a:gridCol>
                <a:gridCol w="2171986">
                  <a:extLst>
                    <a:ext uri="{9D8B030D-6E8A-4147-A177-3AD203B41FA5}">
                      <a16:colId xmlns:a16="http://schemas.microsoft.com/office/drawing/2014/main" val="2788521739"/>
                    </a:ext>
                  </a:extLst>
                </a:gridCol>
                <a:gridCol w="2265323">
                  <a:extLst>
                    <a:ext uri="{9D8B030D-6E8A-4147-A177-3AD203B41FA5}">
                      <a16:colId xmlns:a16="http://schemas.microsoft.com/office/drawing/2014/main" val="282104184"/>
                    </a:ext>
                  </a:extLst>
                </a:gridCol>
                <a:gridCol w="2343189">
                  <a:extLst>
                    <a:ext uri="{9D8B030D-6E8A-4147-A177-3AD203B41FA5}">
                      <a16:colId xmlns:a16="http://schemas.microsoft.com/office/drawing/2014/main" val="3968457350"/>
                    </a:ext>
                  </a:extLst>
                </a:gridCol>
              </a:tblGrid>
              <a:tr h="377489">
                <a:tc>
                  <a:txBody>
                    <a:bodyPr/>
                    <a:lstStyle/>
                    <a:p>
                      <a:pPr>
                        <a:lnSpc>
                          <a:spcPct val="115000"/>
                        </a:lnSpc>
                        <a:spcAft>
                          <a:spcPts val="0"/>
                        </a:spcAft>
                      </a:pPr>
                      <a:r>
                        <a:rPr lang="en-SG" sz="2000" dirty="0">
                          <a:effectLst/>
                        </a:rPr>
                        <a:t>Function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2000" dirty="0">
                          <a:effectLst/>
                        </a:rPr>
                        <a:t>Syntax</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GB" sz="2000" b="1" kern="1200" dirty="0">
                          <a:solidFill>
                            <a:schemeClr val="bg1"/>
                          </a:solidFill>
                          <a:effectLst/>
                          <a:latin typeface="+mn-lt"/>
                          <a:ea typeface="+mn-ea"/>
                          <a:cs typeface="+mn-cs"/>
                        </a:rPr>
                        <a:t>Extracts….</a:t>
                      </a:r>
                    </a:p>
                  </a:txBody>
                  <a:tcPr marL="35859" marR="35859" marT="0" marB="0"/>
                </a:tc>
                <a:tc>
                  <a:txBody>
                    <a:bodyPr/>
                    <a:lstStyle/>
                    <a:p>
                      <a:pPr marL="0" algn="l" defTabSz="914400" rtl="0" eaLnBrk="1" latinLnBrk="0" hangingPunct="1">
                        <a:lnSpc>
                          <a:spcPct val="115000"/>
                        </a:lnSpc>
                        <a:spcAft>
                          <a:spcPts val="0"/>
                        </a:spcAft>
                      </a:pPr>
                      <a:r>
                        <a:rPr lang="en-GB" sz="2000" b="1" kern="1200" dirty="0">
                          <a:solidFill>
                            <a:schemeClr val="bg1"/>
                          </a:solidFill>
                          <a:effectLst/>
                          <a:latin typeface="+mn-lt"/>
                          <a:ea typeface="+mn-ea"/>
                          <a:cs typeface="+mn-cs"/>
                        </a:rPr>
                        <a:t>Example</a:t>
                      </a:r>
                    </a:p>
                  </a:txBody>
                  <a:tcPr marL="35859" marR="35859" marT="0" marB="0"/>
                </a:tc>
                <a:extLst>
                  <a:ext uri="{0D108BD9-81ED-4DB2-BD59-A6C34878D82A}">
                    <a16:rowId xmlns:a16="http://schemas.microsoft.com/office/drawing/2014/main" val="1898633979"/>
                  </a:ext>
                </a:extLst>
              </a:tr>
              <a:tr h="1362878">
                <a:tc>
                  <a:txBody>
                    <a:bodyPr/>
                    <a:lstStyle/>
                    <a:p>
                      <a:pPr>
                        <a:lnSpc>
                          <a:spcPct val="115000"/>
                        </a:lnSpc>
                        <a:spcAft>
                          <a:spcPts val="0"/>
                        </a:spcAft>
                      </a:pPr>
                      <a:r>
                        <a:rPr lang="en-SG" sz="2000" dirty="0">
                          <a:effectLst/>
                        </a:rPr>
                        <a:t>6. LEFT and LEN</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1600" dirty="0">
                          <a:effectLst/>
                        </a:rPr>
                        <a:t>LEFT(</a:t>
                      </a:r>
                      <a:r>
                        <a:rPr lang="en-SG" sz="1600" dirty="0" err="1">
                          <a:effectLst/>
                        </a:rPr>
                        <a:t>text,LEN</a:t>
                      </a:r>
                      <a:r>
                        <a:rPr lang="en-SG" sz="1600" dirty="0">
                          <a:effectLst/>
                        </a:rPr>
                        <a:t>(text)-n)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SG" sz="1500" dirty="0">
                          <a:effectLst/>
                        </a:rPr>
                        <a:t> </a:t>
                      </a:r>
                      <a:endParaRPr lang="en-GB" sz="1500" b="0" dirty="0">
                        <a:effectLst/>
                      </a:endParaRPr>
                    </a:p>
                  </a:txBody>
                  <a:tcPr marL="35859" marR="35859" marT="0" marB="0"/>
                </a:tc>
                <a:tc>
                  <a:txBody>
                    <a:bodyPr/>
                    <a:lstStyle/>
                    <a:p>
                      <a:pPr>
                        <a:lnSpc>
                          <a:spcPct val="115000"/>
                        </a:lnSpc>
                        <a:spcAft>
                          <a:spcPts val="0"/>
                        </a:spcAft>
                      </a:pPr>
                      <a:r>
                        <a:rPr lang="en-SG" sz="1600" dirty="0">
                          <a:effectLst/>
                        </a:rPr>
                        <a:t>.... a specified number of characters from the right. </a:t>
                      </a:r>
                    </a:p>
                    <a:p>
                      <a:pPr>
                        <a:lnSpc>
                          <a:spcPct val="115000"/>
                        </a:lnSpc>
                        <a:spcAft>
                          <a:spcPts val="0"/>
                        </a:spcAft>
                      </a:pPr>
                      <a:endParaRPr lang="en-SG" sz="1600" dirty="0">
                        <a:effectLst/>
                      </a:endParaRPr>
                    </a:p>
                    <a:p>
                      <a:pPr>
                        <a:lnSpc>
                          <a:spcPct val="115000"/>
                        </a:lnSpc>
                        <a:spcAft>
                          <a:spcPts val="0"/>
                        </a:spcAft>
                      </a:pPr>
                      <a:r>
                        <a:rPr lang="en-SG" sz="1600" dirty="0">
                          <a:effectLst/>
                        </a:rPr>
                        <a:t>This is useful for values with variable lengths </a:t>
                      </a:r>
                      <a:endParaRPr lang="en-GB" sz="1600" dirty="0">
                        <a:effectLst/>
                      </a:endParaRPr>
                    </a:p>
                    <a:p>
                      <a:pPr>
                        <a:lnSpc>
                          <a:spcPct val="115000"/>
                        </a:lnSpc>
                        <a:spcAft>
                          <a:spcPts val="0"/>
                        </a:spcAft>
                      </a:pPr>
                      <a:r>
                        <a:rPr lang="en-SG" sz="1600" dirty="0">
                          <a:effectLst/>
                        </a:rPr>
                        <a:t> </a:t>
                      </a:r>
                      <a:endParaRPr lang="en-GB" sz="1600" dirty="0">
                        <a:effectLst/>
                      </a:endParaRPr>
                    </a:p>
                  </a:txBody>
                  <a:tcPr marL="35859" marR="35859" marT="0" marB="0"/>
                </a:tc>
                <a:tc>
                  <a:txBody>
                    <a:bodyPr/>
                    <a:lstStyle/>
                    <a:p>
                      <a:pPr>
                        <a:lnSpc>
                          <a:spcPct val="115000"/>
                        </a:lnSpc>
                        <a:spcAft>
                          <a:spcPts val="0"/>
                        </a:spcAft>
                      </a:pPr>
                      <a:r>
                        <a:rPr lang="en-SG" sz="1500" b="1" kern="1200" dirty="0">
                          <a:solidFill>
                            <a:srgbClr val="0070C0"/>
                          </a:solidFill>
                          <a:effectLst/>
                          <a:latin typeface="+mn-lt"/>
                          <a:ea typeface="+mn-ea"/>
                          <a:cs typeface="+mn-cs"/>
                        </a:rPr>
                        <a:t>=LEFT("</a:t>
                      </a:r>
                      <a:r>
                        <a:rPr lang="en-SG" sz="1500" b="1" kern="1200" dirty="0" err="1">
                          <a:solidFill>
                            <a:srgbClr val="0070C0"/>
                          </a:solidFill>
                          <a:effectLst/>
                          <a:latin typeface="+mn-lt"/>
                          <a:ea typeface="+mn-ea"/>
                          <a:cs typeface="+mn-cs"/>
                        </a:rPr>
                        <a:t>IrelandIE</a:t>
                      </a:r>
                      <a:r>
                        <a:rPr lang="en-SG" sz="1500" b="1" kern="1200" dirty="0">
                          <a:solidFill>
                            <a:srgbClr val="0070C0"/>
                          </a:solidFill>
                          <a:effectLst/>
                          <a:latin typeface="+mn-lt"/>
                          <a:ea typeface="+mn-ea"/>
                          <a:cs typeface="+mn-cs"/>
                        </a:rPr>
                        <a:t>",LEN("</a:t>
                      </a:r>
                      <a:r>
                        <a:rPr lang="en-SG" sz="1500" b="1" kern="1200" dirty="0" err="1">
                          <a:solidFill>
                            <a:srgbClr val="0070C0"/>
                          </a:solidFill>
                          <a:effectLst/>
                          <a:latin typeface="+mn-lt"/>
                          <a:ea typeface="+mn-ea"/>
                          <a:cs typeface="+mn-cs"/>
                        </a:rPr>
                        <a:t>IrelandIE</a:t>
                      </a:r>
                      <a:r>
                        <a:rPr lang="en-SG" sz="1500" b="1" kern="1200" dirty="0">
                          <a:solidFill>
                            <a:srgbClr val="0070C0"/>
                          </a:solidFill>
                          <a:effectLst/>
                          <a:latin typeface="+mn-lt"/>
                          <a:ea typeface="+mn-ea"/>
                          <a:cs typeface="+mn-cs"/>
                        </a:rPr>
                        <a:t>")-2)</a:t>
                      </a:r>
                      <a:br>
                        <a:rPr lang="en-SG" sz="1600" dirty="0">
                          <a:effectLst/>
                        </a:rPr>
                      </a:br>
                      <a:endParaRPr lang="en-SG" sz="1400" dirty="0">
                        <a:effectLst/>
                      </a:endParaRPr>
                    </a:p>
                    <a:p>
                      <a:pPr>
                        <a:lnSpc>
                          <a:spcPct val="115000"/>
                        </a:lnSpc>
                        <a:spcAft>
                          <a:spcPts val="0"/>
                        </a:spcAft>
                      </a:pPr>
                      <a:endParaRPr lang="en-SG" sz="1400" b="1" dirty="0">
                        <a:effectLst/>
                      </a:endParaRPr>
                    </a:p>
                    <a:p>
                      <a:pPr>
                        <a:lnSpc>
                          <a:spcPct val="115000"/>
                        </a:lnSpc>
                        <a:spcAft>
                          <a:spcPts val="0"/>
                        </a:spcAft>
                      </a:pPr>
                      <a:r>
                        <a:rPr lang="en-SG" sz="1400" b="1" dirty="0">
                          <a:effectLst/>
                        </a:rPr>
                        <a:t>What will this return? </a:t>
                      </a:r>
                      <a:r>
                        <a:rPr lang="en-SG" sz="1400" dirty="0">
                          <a:effectLst/>
                        </a:rPr>
                        <a:t> </a:t>
                      </a:r>
                    </a:p>
                    <a:p>
                      <a:pPr algn="ctr">
                        <a:lnSpc>
                          <a:spcPct val="115000"/>
                        </a:lnSpc>
                        <a:spcAft>
                          <a:spcPts val="0"/>
                        </a:spcAft>
                      </a:pPr>
                      <a:r>
                        <a:rPr lang="en-SG" sz="1500" b="1" kern="1200" dirty="0">
                          <a:solidFill>
                            <a:srgbClr val="0070C0"/>
                          </a:solidFill>
                          <a:effectLst/>
                          <a:latin typeface="+mn-lt"/>
                          <a:ea typeface="+mn-ea"/>
                          <a:cs typeface="+mn-cs"/>
                        </a:rPr>
                        <a:t>Ireland</a:t>
                      </a:r>
                      <a:endParaRPr lang="en-GB" sz="1500" b="1" kern="1200" dirty="0">
                        <a:solidFill>
                          <a:srgbClr val="0070C0"/>
                        </a:solidFill>
                        <a:effectLst/>
                        <a:latin typeface="+mn-lt"/>
                        <a:ea typeface="+mn-ea"/>
                        <a:cs typeface="+mn-cs"/>
                      </a:endParaRPr>
                    </a:p>
                    <a:p>
                      <a:pPr>
                        <a:lnSpc>
                          <a:spcPct val="115000"/>
                        </a:lnSpc>
                        <a:spcAft>
                          <a:spcPts val="0"/>
                        </a:spcAft>
                      </a:pPr>
                      <a:endParaRPr lang="en-GB"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extLst>
                  <a:ext uri="{0D108BD9-81ED-4DB2-BD59-A6C34878D82A}">
                    <a16:rowId xmlns:a16="http://schemas.microsoft.com/office/drawing/2014/main" val="197353497"/>
                  </a:ext>
                </a:extLst>
              </a:tr>
              <a:tr h="1377474">
                <a:tc>
                  <a:txBody>
                    <a:bodyPr/>
                    <a:lstStyle/>
                    <a:p>
                      <a:pPr>
                        <a:lnSpc>
                          <a:spcPct val="115000"/>
                        </a:lnSpc>
                        <a:spcAft>
                          <a:spcPts val="0"/>
                        </a:spcAft>
                      </a:pPr>
                      <a:r>
                        <a:rPr lang="en-SG" sz="2000" dirty="0">
                          <a:effectLst/>
                        </a:rPr>
                        <a:t>7. LEFT and FIND</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859" marR="35859" marT="0" marB="0"/>
                </a:tc>
                <a:tc>
                  <a:txBody>
                    <a:bodyPr/>
                    <a:lstStyle/>
                    <a:p>
                      <a:pPr>
                        <a:lnSpc>
                          <a:spcPct val="115000"/>
                        </a:lnSpc>
                        <a:spcAft>
                          <a:spcPts val="0"/>
                        </a:spcAft>
                      </a:pPr>
                      <a:r>
                        <a:rPr lang="en-SG" sz="1600" dirty="0">
                          <a:effectLst/>
                        </a:rPr>
                        <a:t>LEFT(</a:t>
                      </a:r>
                      <a:r>
                        <a:rPr lang="en-SG" sz="1600" dirty="0" err="1">
                          <a:effectLst/>
                        </a:rPr>
                        <a:t>text,FIND</a:t>
                      </a:r>
                      <a:r>
                        <a:rPr lang="en-SG" sz="1600" dirty="0">
                          <a:effectLst/>
                        </a:rPr>
                        <a:t>(</a:t>
                      </a:r>
                      <a:r>
                        <a:rPr lang="en-SG" sz="1600" dirty="0" err="1">
                          <a:effectLst/>
                        </a:rPr>
                        <a:t>character,text</a:t>
                      </a:r>
                      <a:r>
                        <a:rPr lang="en-SG" sz="1600" dirty="0">
                          <a:effectLst/>
                        </a:rPr>
                        <a:t>)-1)</a:t>
                      </a:r>
                      <a:endParaRPr lang="en-GB" sz="1600" dirty="0">
                        <a:effectLst/>
                      </a:endParaRPr>
                    </a:p>
                  </a:txBody>
                  <a:tcPr marL="35859" marR="35859" marT="0" marB="0"/>
                </a:tc>
                <a:tc>
                  <a:txBody>
                    <a:bodyPr/>
                    <a:lstStyle/>
                    <a:p>
                      <a:pPr>
                        <a:lnSpc>
                          <a:spcPct val="115000"/>
                        </a:lnSpc>
                        <a:spcAft>
                          <a:spcPts val="0"/>
                        </a:spcAft>
                      </a:pPr>
                      <a:r>
                        <a:rPr lang="en-SG" sz="1600" dirty="0">
                          <a:effectLst/>
                        </a:rPr>
                        <a:t>….characters from the left side of a string up until a specified character.</a:t>
                      </a:r>
                      <a:endParaRPr lang="en-GB" sz="1600" dirty="0">
                        <a:effectLst/>
                      </a:endParaRPr>
                    </a:p>
                  </a:txBody>
                  <a:tcPr marL="35859" marR="35859" marT="0" marB="0"/>
                </a:tc>
                <a:tc>
                  <a:txBody>
                    <a:bodyPr/>
                    <a:lstStyle/>
                    <a:p>
                      <a:pPr>
                        <a:lnSpc>
                          <a:spcPct val="115000"/>
                        </a:lnSpc>
                        <a:spcAft>
                          <a:spcPts val="0"/>
                        </a:spcAft>
                      </a:pPr>
                      <a:r>
                        <a:rPr lang="en-SG" sz="1500" b="1" kern="1200" dirty="0">
                          <a:solidFill>
                            <a:srgbClr val="0070C0"/>
                          </a:solidFill>
                          <a:effectLst/>
                          <a:latin typeface="+mn-lt"/>
                          <a:ea typeface="+mn-ea"/>
                          <a:cs typeface="+mn-cs"/>
                        </a:rPr>
                        <a:t>=LEFT("</a:t>
                      </a:r>
                      <a:r>
                        <a:rPr lang="en-SG" sz="1500" b="1" kern="1200" dirty="0" err="1">
                          <a:solidFill>
                            <a:srgbClr val="0070C0"/>
                          </a:solidFill>
                          <a:effectLst/>
                          <a:latin typeface="+mn-lt"/>
                          <a:ea typeface="+mn-ea"/>
                          <a:cs typeface="+mn-cs"/>
                        </a:rPr>
                        <a:t>Ireland_IE",FIND</a:t>
                      </a:r>
                      <a:r>
                        <a:rPr lang="en-SG" sz="1500" b="1" kern="1200" dirty="0">
                          <a:solidFill>
                            <a:srgbClr val="0070C0"/>
                          </a:solidFill>
                          <a:effectLst/>
                          <a:latin typeface="+mn-lt"/>
                          <a:ea typeface="+mn-ea"/>
                          <a:cs typeface="+mn-cs"/>
                        </a:rPr>
                        <a:t>("_","</a:t>
                      </a:r>
                      <a:r>
                        <a:rPr lang="en-SG" sz="1500" b="1" kern="1200" dirty="0" err="1">
                          <a:solidFill>
                            <a:srgbClr val="0070C0"/>
                          </a:solidFill>
                          <a:effectLst/>
                          <a:latin typeface="+mn-lt"/>
                          <a:ea typeface="+mn-ea"/>
                          <a:cs typeface="+mn-cs"/>
                        </a:rPr>
                        <a:t>Ireland_IE</a:t>
                      </a:r>
                      <a:r>
                        <a:rPr lang="en-SG" sz="1500" b="1" kern="1200" dirty="0">
                          <a:solidFill>
                            <a:srgbClr val="0070C0"/>
                          </a:solidFill>
                          <a:effectLst/>
                          <a:latin typeface="+mn-lt"/>
                          <a:ea typeface="+mn-ea"/>
                          <a:cs typeface="+mn-cs"/>
                        </a:rPr>
                        <a:t>")-1)</a:t>
                      </a:r>
                      <a:br>
                        <a:rPr lang="en-SG" sz="1400" dirty="0">
                          <a:effectLst/>
                        </a:rPr>
                      </a:br>
                      <a:endParaRPr lang="en-SG" sz="1400" b="1" dirty="0">
                        <a:solidFill>
                          <a:srgbClr val="0070C0"/>
                        </a:solidFill>
                        <a:effectLst/>
                      </a:endParaRPr>
                    </a:p>
                    <a:p>
                      <a:pPr marL="0" marR="0" lvl="0" indent="0" algn="l" defTabSz="914400" rtl="0" eaLnBrk="1" fontAlgn="auto" latinLnBrk="0" hangingPunct="1">
                        <a:lnSpc>
                          <a:spcPct val="115000"/>
                        </a:lnSpc>
                        <a:spcBef>
                          <a:spcPts val="0"/>
                        </a:spcBef>
                        <a:spcAft>
                          <a:spcPts val="0"/>
                        </a:spcAft>
                        <a:buClrTx/>
                        <a:buSzTx/>
                        <a:buFontTx/>
                        <a:buNone/>
                        <a:tabLst/>
                        <a:defRPr/>
                      </a:pPr>
                      <a:endParaRPr lang="en-SG" sz="1400" b="1" dirty="0">
                        <a:effectLst/>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SG" sz="1400" b="1" dirty="0">
                          <a:effectLst/>
                        </a:rPr>
                        <a:t>What will this return? </a:t>
                      </a:r>
                    </a:p>
                    <a:p>
                      <a:pPr marL="0" marR="0" lvl="0" indent="0" algn="ctr" defTabSz="914400" rtl="0" eaLnBrk="1" fontAlgn="auto" latinLnBrk="0" hangingPunct="1">
                        <a:lnSpc>
                          <a:spcPct val="115000"/>
                        </a:lnSpc>
                        <a:spcBef>
                          <a:spcPts val="0"/>
                        </a:spcBef>
                        <a:spcAft>
                          <a:spcPts val="0"/>
                        </a:spcAft>
                        <a:buClrTx/>
                        <a:buSzTx/>
                        <a:buFontTx/>
                        <a:buNone/>
                        <a:tabLst/>
                        <a:defRPr/>
                      </a:pPr>
                      <a:r>
                        <a:rPr lang="en-SG" sz="1400" b="1" kern="1200" dirty="0">
                          <a:solidFill>
                            <a:srgbClr val="0070C0"/>
                          </a:solidFill>
                          <a:effectLst/>
                          <a:latin typeface="+mn-lt"/>
                          <a:ea typeface="+mn-ea"/>
                          <a:cs typeface="+mn-cs"/>
                        </a:rPr>
                        <a:t>Ireland</a:t>
                      </a:r>
                      <a:endParaRPr lang="en-GB" sz="1400" b="1" kern="1200" dirty="0">
                        <a:solidFill>
                          <a:srgbClr val="0070C0"/>
                        </a:solidFill>
                        <a:effectLst/>
                        <a:latin typeface="+mn-lt"/>
                        <a:ea typeface="+mn-ea"/>
                        <a:cs typeface="+mn-cs"/>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SG" sz="1400" dirty="0">
                          <a:effectLst/>
                        </a:rPr>
                        <a:t> </a:t>
                      </a:r>
                      <a:endParaRPr lang="en-GB" sz="1400" b="1" dirty="0">
                        <a:solidFill>
                          <a:srgbClr val="0070C0"/>
                        </a:solidFill>
                        <a:effectLst/>
                      </a:endParaRPr>
                    </a:p>
                  </a:txBody>
                  <a:tcPr marL="35859" marR="35859" marT="0" marB="0"/>
                </a:tc>
                <a:extLst>
                  <a:ext uri="{0D108BD9-81ED-4DB2-BD59-A6C34878D82A}">
                    <a16:rowId xmlns:a16="http://schemas.microsoft.com/office/drawing/2014/main" val="2565107194"/>
                  </a:ext>
                </a:extLst>
              </a:tr>
            </a:tbl>
          </a:graphicData>
        </a:graphic>
      </p:graphicFrame>
      <p:sp>
        <p:nvSpPr>
          <p:cNvPr id="3" name="Footer Placeholder 2">
            <a:extLst>
              <a:ext uri="{FF2B5EF4-FFF2-40B4-BE49-F238E27FC236}">
                <a16:creationId xmlns:a16="http://schemas.microsoft.com/office/drawing/2014/main" id="{C6C5F944-014D-4C2A-88F8-84C366297C40}"/>
              </a:ext>
            </a:extLst>
          </p:cNvPr>
          <p:cNvSpPr>
            <a:spLocks noGrp="1"/>
          </p:cNvSpPr>
          <p:nvPr>
            <p:ph type="ftr" sz="quarter" idx="11"/>
          </p:nvPr>
        </p:nvSpPr>
        <p:spPr/>
        <p:txBody>
          <a:bodyPr/>
          <a:lstStyle/>
          <a:p>
            <a:r>
              <a:rPr lang="en-IE"/>
              <a:t>Data Analytics - Foundation 1.0</a:t>
            </a:r>
          </a:p>
          <a:p>
            <a:endParaRPr lang="en-IE" dirty="0"/>
          </a:p>
        </p:txBody>
      </p:sp>
      <p:pic>
        <p:nvPicPr>
          <p:cNvPr id="10" name="Content Placeholder 12">
            <a:extLst>
              <a:ext uri="{FF2B5EF4-FFF2-40B4-BE49-F238E27FC236}">
                <a16:creationId xmlns:a16="http://schemas.microsoft.com/office/drawing/2014/main" id="{05FF9707-31DB-40B0-AE9D-7D09DC7A72F8}"/>
              </a:ext>
            </a:extLst>
          </p:cNvPr>
          <p:cNvPicPr>
            <a:picLocks noChangeAspect="1"/>
          </p:cNvPicPr>
          <p:nvPr/>
        </p:nvPicPr>
        <p:blipFill>
          <a:blip r:embed="rId3"/>
          <a:stretch>
            <a:fillRect/>
          </a:stretch>
        </p:blipFill>
        <p:spPr>
          <a:xfrm>
            <a:off x="252425" y="1260000"/>
            <a:ext cx="588830" cy="588830"/>
          </a:xfrm>
          <a:prstGeom prst="rect">
            <a:avLst/>
          </a:prstGeom>
        </p:spPr>
      </p:pic>
    </p:spTree>
    <p:extLst>
      <p:ext uri="{BB962C8B-B14F-4D97-AF65-F5344CB8AC3E}">
        <p14:creationId xmlns:p14="http://schemas.microsoft.com/office/powerpoint/2010/main" val="24601611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64000" y="1188000"/>
            <a:ext cx="7783146" cy="558926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Extract values from a string using text functions</a:t>
            </a:r>
          </a:p>
          <a:p>
            <a:pPr marL="0" indent="0">
              <a:buNone/>
            </a:pPr>
            <a:endParaRPr lang="en-GB" sz="2000" b="1" dirty="0">
              <a:solidFill>
                <a:srgbClr val="009FE9"/>
              </a:solidFill>
            </a:endParaRPr>
          </a:p>
          <a:p>
            <a:pPr marL="0" indent="0">
              <a:buNone/>
            </a:pPr>
            <a:r>
              <a:rPr lang="en-IE" sz="2000" b="1" dirty="0"/>
              <a:t>Example: </a:t>
            </a:r>
            <a:r>
              <a:rPr lang="en-IE" sz="2000" dirty="0"/>
              <a:t>Split a </a:t>
            </a:r>
            <a:r>
              <a:rPr lang="en-IE" sz="2000" b="1" dirty="0"/>
              <a:t>country </a:t>
            </a:r>
            <a:r>
              <a:rPr lang="en-IE" sz="2000" dirty="0"/>
              <a:t>and </a:t>
            </a:r>
            <a:r>
              <a:rPr lang="en-IE" sz="2000" b="1" dirty="0"/>
              <a:t>code</a:t>
            </a:r>
            <a:r>
              <a:rPr lang="en-IE" sz="2000" dirty="0"/>
              <a:t> into separate columns. </a:t>
            </a:r>
          </a:p>
          <a:p>
            <a:pPr marL="0" indent="0">
              <a:buNone/>
            </a:pPr>
            <a:endParaRPr lang="en-IE" sz="2000" b="1" dirty="0"/>
          </a:p>
          <a:p>
            <a:pPr marL="0" indent="0">
              <a:buNone/>
            </a:pPr>
            <a:r>
              <a:rPr lang="en-IE" sz="2000" b="1" dirty="0"/>
              <a:t>Steps:</a:t>
            </a:r>
          </a:p>
          <a:p>
            <a:pPr>
              <a:buFont typeface="+mj-lt"/>
              <a:buAutoNum type="arabicPeriod"/>
            </a:pPr>
            <a:r>
              <a:rPr lang="en-SG" sz="2000" dirty="0"/>
              <a:t>Open the </a:t>
            </a:r>
            <a:r>
              <a:rPr lang="en-SG" sz="2000" b="1" dirty="0"/>
              <a:t>Text Functions.xlsx</a:t>
            </a:r>
            <a:r>
              <a:rPr lang="en-SG" sz="2000" dirty="0"/>
              <a:t> workbook.</a:t>
            </a:r>
            <a:endParaRPr lang="en-IE" sz="2000" dirty="0"/>
          </a:p>
          <a:p>
            <a:pPr>
              <a:buFont typeface="+mj-lt"/>
              <a:buAutoNum type="arabicPeriod"/>
            </a:pPr>
            <a:r>
              <a:rPr lang="en-SG" sz="2000" dirty="0"/>
              <a:t>To extract the country into the cell </a:t>
            </a:r>
            <a:r>
              <a:rPr lang="en-SG" sz="2000" b="1" dirty="0"/>
              <a:t>C4</a:t>
            </a:r>
            <a:r>
              <a:rPr lang="en-SG" sz="2000" dirty="0"/>
              <a:t>, select the cell </a:t>
            </a:r>
            <a:r>
              <a:rPr lang="en-SG" sz="2000" b="1" dirty="0"/>
              <a:t>C4 </a:t>
            </a:r>
          </a:p>
          <a:p>
            <a:pPr>
              <a:buFont typeface="+mj-lt"/>
              <a:buAutoNum type="arabicPeriod"/>
            </a:pPr>
            <a:r>
              <a:rPr lang="en-SG" sz="2000" dirty="0"/>
              <a:t>Type </a:t>
            </a:r>
            <a:r>
              <a:rPr lang="en-SG" sz="2000" b="1" dirty="0"/>
              <a:t>=LEFT(A4, LEN(A4)-2)</a:t>
            </a:r>
            <a:r>
              <a:rPr lang="en-SG" sz="2000" dirty="0"/>
              <a:t> and press </a:t>
            </a:r>
            <a:r>
              <a:rPr lang="en-SG" sz="2000" b="1" dirty="0"/>
              <a:t>Enter</a:t>
            </a:r>
            <a:r>
              <a:rPr lang="en-SG" sz="2000" dirty="0"/>
              <a:t>. </a:t>
            </a:r>
          </a:p>
          <a:p>
            <a:pPr marL="400050" lvl="1" indent="0">
              <a:buNone/>
            </a:pPr>
            <a:r>
              <a:rPr lang="en-SG" sz="2000" dirty="0"/>
              <a:t>This extracts all the entries in cell </a:t>
            </a:r>
            <a:r>
              <a:rPr lang="en-SG" sz="2000" b="1" dirty="0"/>
              <a:t>A4</a:t>
            </a:r>
            <a:r>
              <a:rPr lang="en-SG" sz="2000" dirty="0"/>
              <a:t> except for the last 2 characters. </a:t>
            </a:r>
            <a:endParaRPr lang="en-IE" sz="2000" dirty="0"/>
          </a:p>
          <a:p>
            <a:pPr>
              <a:buFont typeface="+mj-lt"/>
              <a:buAutoNum type="arabicPeriod"/>
            </a:pPr>
            <a:r>
              <a:rPr lang="en-SG" sz="2000" dirty="0"/>
              <a:t>Copy the formula to the cell range </a:t>
            </a:r>
            <a:r>
              <a:rPr lang="en-SG" sz="2000" b="1" dirty="0"/>
              <a:t>C5:C10</a:t>
            </a:r>
            <a:r>
              <a:rPr lang="en-SG" sz="2000" dirty="0"/>
              <a:t>.</a:t>
            </a:r>
            <a:endParaRPr lang="en-IE" sz="2000" dirty="0"/>
          </a:p>
          <a:p>
            <a:pPr lvl="0">
              <a:buFont typeface="+mj-lt"/>
              <a:buAutoNum type="arabicPeriod"/>
            </a:pPr>
            <a:r>
              <a:rPr lang="en-SG" sz="2000" dirty="0"/>
              <a:t>To extract the country code into the cell </a:t>
            </a:r>
            <a:r>
              <a:rPr lang="en-SG" sz="2000" b="1" dirty="0"/>
              <a:t>D4</a:t>
            </a:r>
            <a:r>
              <a:rPr lang="en-SG" sz="2000" dirty="0"/>
              <a:t>, select the cell </a:t>
            </a:r>
            <a:r>
              <a:rPr lang="en-SG" sz="2000" b="1" dirty="0"/>
              <a:t>D4</a:t>
            </a:r>
            <a:r>
              <a:rPr lang="en-SG" sz="2000" dirty="0"/>
              <a:t>.</a:t>
            </a:r>
            <a:endParaRPr lang="en-IE" sz="2000" dirty="0"/>
          </a:p>
          <a:p>
            <a:pPr>
              <a:buFont typeface="+mj-lt"/>
              <a:buAutoNum type="arabicPeriod"/>
            </a:pPr>
            <a:r>
              <a:rPr lang="en-SG" sz="2000" dirty="0"/>
              <a:t>Type </a:t>
            </a:r>
            <a:r>
              <a:rPr lang="en-SG" sz="2000" b="1" dirty="0"/>
              <a:t>=RIGHT(A4, 2)</a:t>
            </a:r>
            <a:r>
              <a:rPr lang="en-SG" sz="2000" dirty="0"/>
              <a:t> and press </a:t>
            </a:r>
            <a:r>
              <a:rPr lang="en-SG" sz="2000" b="1" dirty="0"/>
              <a:t>Enter</a:t>
            </a:r>
            <a:r>
              <a:rPr lang="en-SG" sz="2000" dirty="0"/>
              <a:t>. </a:t>
            </a:r>
          </a:p>
          <a:p>
            <a:pPr marL="400050" lvl="1" indent="0">
              <a:buNone/>
            </a:pPr>
            <a:r>
              <a:rPr lang="en-SG" sz="2000" dirty="0"/>
              <a:t>This extracts the last 2 characters in cell </a:t>
            </a:r>
            <a:r>
              <a:rPr lang="en-SG" sz="2000" b="1" dirty="0"/>
              <a:t>A4</a:t>
            </a:r>
            <a:r>
              <a:rPr lang="en-SG" sz="2000" dirty="0"/>
              <a:t>. </a:t>
            </a:r>
          </a:p>
          <a:p>
            <a:pPr>
              <a:buFont typeface="+mj-lt"/>
              <a:buAutoNum type="arabicPeriod"/>
            </a:pPr>
            <a:r>
              <a:rPr lang="en-SG" sz="2000" dirty="0"/>
              <a:t>Copy the formula to the cell range </a:t>
            </a:r>
            <a:r>
              <a:rPr lang="en-SG" sz="2000" b="1" dirty="0"/>
              <a:t>D5:D10</a:t>
            </a:r>
            <a:r>
              <a:rPr lang="en-SG" sz="2000" dirty="0"/>
              <a:t>.</a:t>
            </a:r>
          </a:p>
          <a:p>
            <a:pPr>
              <a:buFont typeface="+mj-lt"/>
              <a:buAutoNum type="arabicPeriod"/>
            </a:pPr>
            <a:r>
              <a:rPr lang="en-SG" sz="2000" dirty="0"/>
              <a:t>Copy the range </a:t>
            </a:r>
            <a:r>
              <a:rPr lang="en-SG" sz="2000" b="1" dirty="0"/>
              <a:t>C4:D10</a:t>
            </a:r>
            <a:r>
              <a:rPr lang="en-SG" sz="2000" dirty="0"/>
              <a:t> and paste as values starting from cell </a:t>
            </a:r>
            <a:r>
              <a:rPr lang="en-SG" sz="2000" b="1" dirty="0"/>
              <a:t>F4</a:t>
            </a:r>
            <a:r>
              <a:rPr lang="en-SG" sz="2000" dirty="0"/>
              <a:t> onwards.</a:t>
            </a:r>
            <a:endParaRPr lang="en-IE" sz="2000"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2000" y="1260000"/>
            <a:ext cx="588830" cy="588830"/>
          </a:xfrm>
          <a:prstGeom prst="rect">
            <a:avLst/>
          </a:prstGeom>
        </p:spPr>
      </p:pic>
      <p:pic>
        <p:nvPicPr>
          <p:cNvPr id="8" name="Picture 7">
            <a:extLst>
              <a:ext uri="{FF2B5EF4-FFF2-40B4-BE49-F238E27FC236}">
                <a16:creationId xmlns:a16="http://schemas.microsoft.com/office/drawing/2014/main" id="{F7D61ACB-D289-4EC8-BD1D-BCB2002A11E6}"/>
              </a:ext>
            </a:extLst>
          </p:cNvPr>
          <p:cNvPicPr/>
          <p:nvPr/>
        </p:nvPicPr>
        <p:blipFill rotWithShape="1">
          <a:blip r:embed="rId4"/>
          <a:srcRect t="1801"/>
          <a:stretch/>
        </p:blipFill>
        <p:spPr bwMode="auto">
          <a:xfrm>
            <a:off x="7524328" y="267979"/>
            <a:ext cx="1512168" cy="2293851"/>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
        <p:nvSpPr>
          <p:cNvPr id="11" name="Rectangle 10">
            <a:extLst>
              <a:ext uri="{FF2B5EF4-FFF2-40B4-BE49-F238E27FC236}">
                <a16:creationId xmlns:a16="http://schemas.microsoft.com/office/drawing/2014/main" id="{51F34594-F0A5-494C-BBC6-BB3904602749}"/>
              </a:ext>
            </a:extLst>
          </p:cNvPr>
          <p:cNvSpPr/>
          <p:nvPr/>
        </p:nvSpPr>
        <p:spPr>
          <a:xfrm>
            <a:off x="7601507" y="2609352"/>
            <a:ext cx="1512168" cy="819648"/>
          </a:xfrm>
          <a:prstGeom prst="rect">
            <a:avLst/>
          </a:prstGeom>
        </p:spPr>
        <p:txBody>
          <a:bodyPr wrap="square">
            <a:spAutoFit/>
          </a:bodyPr>
          <a:lstStyle/>
          <a:p>
            <a:pPr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Country and Code in One Column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A4AE0159-1F68-4B5D-BBD3-7634E7FF92F5}"/>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5519381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4 – Shaping Data Sets	</a:t>
            </a:r>
            <a:endParaRPr lang="en-US" dirty="0"/>
          </a:p>
        </p:txBody>
      </p:sp>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64000" y="1188000"/>
            <a:ext cx="7956611" cy="483561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Extract values from a string using text functions</a:t>
            </a:r>
          </a:p>
          <a:p>
            <a:pPr marL="0" indent="0">
              <a:buNone/>
            </a:pPr>
            <a:endParaRPr lang="en-IE" sz="2000" b="1" dirty="0"/>
          </a:p>
          <a:p>
            <a:pPr marL="0" indent="0">
              <a:buNone/>
            </a:pPr>
            <a:r>
              <a:rPr lang="en-IE" sz="2000" b="1" dirty="0"/>
              <a:t>Example</a:t>
            </a:r>
            <a:r>
              <a:rPr lang="en-IE" sz="2000" dirty="0"/>
              <a:t>: Split a </a:t>
            </a:r>
            <a:r>
              <a:rPr lang="en-IE" sz="2000" b="1" dirty="0"/>
              <a:t>country</a:t>
            </a:r>
            <a:r>
              <a:rPr lang="en-IE" sz="2000" dirty="0"/>
              <a:t> and </a:t>
            </a:r>
            <a:r>
              <a:rPr lang="en-IE" sz="2000" b="1" dirty="0"/>
              <a:t>code</a:t>
            </a:r>
            <a:r>
              <a:rPr lang="en-IE" sz="2000" dirty="0"/>
              <a:t> into separate columns. </a:t>
            </a:r>
          </a:p>
          <a:p>
            <a:pPr marL="0" indent="0">
              <a:buNone/>
            </a:pPr>
            <a:endParaRPr lang="en-IE" sz="2000" dirty="0"/>
          </a:p>
          <a:p>
            <a:pPr marL="0" indent="0">
              <a:buNone/>
            </a:pPr>
            <a:r>
              <a:rPr lang="en-IE" sz="2000" b="1" dirty="0"/>
              <a:t>Result: </a:t>
            </a:r>
            <a:r>
              <a:rPr lang="en-IE" sz="2000" dirty="0"/>
              <a:t>The country and code are separated into two columns.</a:t>
            </a:r>
          </a:p>
          <a:p>
            <a:pPr>
              <a:buFont typeface="+mj-lt"/>
              <a:buAutoNum type="arabicPeriod"/>
            </a:pPr>
            <a:endParaRPr lang="en-IE" dirty="0"/>
          </a:p>
          <a:p>
            <a:pPr>
              <a:buFont typeface="+mj-lt"/>
              <a:buAutoNum type="arabicPeriod"/>
            </a:pPr>
            <a:endParaRPr lang="en-IE" sz="2000" dirty="0"/>
          </a:p>
        </p:txBody>
      </p:sp>
      <p:pic>
        <p:nvPicPr>
          <p:cNvPr id="8" name="Picture 7">
            <a:extLst>
              <a:ext uri="{FF2B5EF4-FFF2-40B4-BE49-F238E27FC236}">
                <a16:creationId xmlns:a16="http://schemas.microsoft.com/office/drawing/2014/main" id="{BF2AD2EB-59B6-43E0-8664-411B3128F9CB}"/>
              </a:ext>
            </a:extLst>
          </p:cNvPr>
          <p:cNvPicPr/>
          <p:nvPr/>
        </p:nvPicPr>
        <p:blipFill rotWithShape="1">
          <a:blip r:embed="rId3"/>
          <a:srcRect t="914"/>
          <a:stretch/>
        </p:blipFill>
        <p:spPr bwMode="auto">
          <a:xfrm>
            <a:off x="3095836" y="3107692"/>
            <a:ext cx="3247202" cy="3079956"/>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
        <p:nvSpPr>
          <p:cNvPr id="12" name="Rectangle 11">
            <a:extLst>
              <a:ext uri="{FF2B5EF4-FFF2-40B4-BE49-F238E27FC236}">
                <a16:creationId xmlns:a16="http://schemas.microsoft.com/office/drawing/2014/main" id="{6E75881B-FC78-41FE-9C1D-B50E2BA2981D}"/>
              </a:ext>
            </a:extLst>
          </p:cNvPr>
          <p:cNvSpPr/>
          <p:nvPr/>
        </p:nvSpPr>
        <p:spPr>
          <a:xfrm>
            <a:off x="3116998" y="6201216"/>
            <a:ext cx="2247090" cy="324128"/>
          </a:xfrm>
          <a:prstGeom prst="rect">
            <a:avLst/>
          </a:prstGeom>
        </p:spPr>
        <p:txBody>
          <a:bodyPr wrap="none">
            <a:spAutoFit/>
          </a:bodyPr>
          <a:lstStyle/>
          <a:p>
            <a:pPr marL="8693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Cleansed Data</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Content Placeholder 12">
            <a:extLst>
              <a:ext uri="{FF2B5EF4-FFF2-40B4-BE49-F238E27FC236}">
                <a16:creationId xmlns:a16="http://schemas.microsoft.com/office/drawing/2014/main" id="{70770DF3-04DD-407D-90D8-CA5C650B5F2C}"/>
              </a:ext>
            </a:extLst>
          </p:cNvPr>
          <p:cNvPicPr>
            <a:picLocks noChangeAspect="1"/>
          </p:cNvPicPr>
          <p:nvPr/>
        </p:nvPicPr>
        <p:blipFill>
          <a:blip r:embed="rId4"/>
          <a:stretch>
            <a:fillRect/>
          </a:stretch>
        </p:blipFill>
        <p:spPr>
          <a:xfrm>
            <a:off x="252000" y="1260000"/>
            <a:ext cx="588830" cy="588830"/>
          </a:xfrm>
          <a:prstGeom prst="rect">
            <a:avLst/>
          </a:prstGeom>
        </p:spPr>
      </p:pic>
      <p:sp>
        <p:nvSpPr>
          <p:cNvPr id="3" name="Footer Placeholder 2">
            <a:extLst>
              <a:ext uri="{FF2B5EF4-FFF2-40B4-BE49-F238E27FC236}">
                <a16:creationId xmlns:a16="http://schemas.microsoft.com/office/drawing/2014/main" id="{629F6E40-8D6E-4EA4-87D8-25A80148127F}"/>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19529011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000" y="1152000"/>
            <a:ext cx="7776864" cy="4565104"/>
          </a:xfrm>
        </p:spPr>
        <p:txBody>
          <a:bodyPr>
            <a:normAutofit/>
          </a:bodyPr>
          <a:lstStyle/>
          <a:p>
            <a:pPr marL="0" indent="0">
              <a:buNone/>
            </a:pPr>
            <a:r>
              <a:rPr lang="en-US" sz="3200" b="1" dirty="0">
                <a:solidFill>
                  <a:srgbClr val="009FE9"/>
                </a:solidFill>
              </a:rPr>
              <a:t>Learning Objectives Review</a:t>
            </a:r>
          </a:p>
          <a:p>
            <a:pPr marL="0" indent="0">
              <a:buNone/>
            </a:pPr>
            <a:endParaRPr lang="en-US" sz="2400" dirty="0"/>
          </a:p>
          <a:p>
            <a:pPr marL="0" indent="0">
              <a:buNone/>
            </a:pPr>
            <a:r>
              <a:rPr lang="en-US" sz="2400" dirty="0"/>
              <a:t>You should now be able to: </a:t>
            </a:r>
            <a:br>
              <a:rPr lang="en-US" sz="2400" dirty="0"/>
            </a:br>
            <a:endParaRPr lang="en-US" sz="2400" dirty="0"/>
          </a:p>
          <a:p>
            <a:pPr lvl="0">
              <a:buFont typeface="Wingdings" panose="05000000000000000000" pitchFamily="2" charset="2"/>
              <a:buChar char="ü"/>
            </a:pPr>
            <a:r>
              <a:rPr lang="en-GB" sz="2400" dirty="0"/>
              <a:t>Remove duplicate data</a:t>
            </a:r>
          </a:p>
          <a:p>
            <a:pPr lvl="0">
              <a:buFont typeface="Wingdings" panose="05000000000000000000" pitchFamily="2" charset="2"/>
              <a:buChar char="ü"/>
            </a:pPr>
            <a:r>
              <a:rPr lang="en-GB" sz="2400" dirty="0"/>
              <a:t>Validate that given values belong to a reference data set using the VLOOKUP function</a:t>
            </a:r>
          </a:p>
          <a:p>
            <a:pPr lvl="0">
              <a:buFont typeface="Wingdings" panose="05000000000000000000" pitchFamily="2" charset="2"/>
              <a:buChar char="ü"/>
            </a:pPr>
            <a:r>
              <a:rPr lang="en-GB" sz="2400" dirty="0"/>
              <a:t>Validate that given values belong to a specific range using one or more IF functions</a:t>
            </a:r>
          </a:p>
          <a:p>
            <a:pPr lvl="0">
              <a:buFont typeface="Wingdings" panose="05000000000000000000" pitchFamily="2" charset="2"/>
              <a:buChar char="ü"/>
            </a:pPr>
            <a:r>
              <a:rPr lang="en-GB" sz="2400" dirty="0"/>
              <a:t>Extract values from a string using text functions</a:t>
            </a:r>
          </a:p>
          <a:p>
            <a:pPr lvl="0">
              <a:buFont typeface="Wingdings" panose="05000000000000000000" pitchFamily="2" charset="2"/>
              <a:buChar char="ü"/>
            </a:pPr>
            <a:endParaRPr lang="en-GB" sz="2400" dirty="0"/>
          </a:p>
          <a:p>
            <a:pPr lvl="0"/>
            <a:endParaRPr lang="en-US" sz="2000" dirty="0"/>
          </a:p>
        </p:txBody>
      </p:sp>
      <p:grpSp>
        <p:nvGrpSpPr>
          <p:cNvPr id="6" name="Group 5">
            <a:extLst>
              <a:ext uri="{FF2B5EF4-FFF2-40B4-BE49-F238E27FC236}">
                <a16:creationId xmlns:a16="http://schemas.microsoft.com/office/drawing/2014/main" id="{709C8BAD-DFD3-4C53-A4F6-D9B41024A74C}"/>
              </a:ext>
            </a:extLst>
          </p:cNvPr>
          <p:cNvGrpSpPr/>
          <p:nvPr/>
        </p:nvGrpSpPr>
        <p:grpSpPr>
          <a:xfrm>
            <a:off x="180000" y="1188000"/>
            <a:ext cx="864096" cy="925850"/>
            <a:chOff x="6588224" y="1090993"/>
            <a:chExt cx="2036172" cy="2036172"/>
          </a:xfrm>
        </p:grpSpPr>
        <p:pic>
          <p:nvPicPr>
            <p:cNvPr id="7" name="Graphic 6" descr="Clipboard">
              <a:extLst>
                <a:ext uri="{FF2B5EF4-FFF2-40B4-BE49-F238E27FC236}">
                  <a16:creationId xmlns:a16="http://schemas.microsoft.com/office/drawing/2014/main" id="{08CEE9A4-EFDD-42AA-BC9A-771DFBEC60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88224" y="1090993"/>
              <a:ext cx="2036172" cy="2036172"/>
            </a:xfrm>
            <a:prstGeom prst="rect">
              <a:avLst/>
            </a:prstGeom>
          </p:spPr>
        </p:pic>
        <p:pic>
          <p:nvPicPr>
            <p:cNvPr id="8" name="Graphic 7" descr="Checklist">
              <a:extLst>
                <a:ext uri="{FF2B5EF4-FFF2-40B4-BE49-F238E27FC236}">
                  <a16:creationId xmlns:a16="http://schemas.microsoft.com/office/drawing/2014/main" id="{2ED42FC3-6363-4DC6-905E-E03DBEC6BCD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32240" y="1311950"/>
              <a:ext cx="1772099" cy="1772099"/>
            </a:xfrm>
            <a:prstGeom prst="rect">
              <a:avLst/>
            </a:prstGeom>
          </p:spPr>
        </p:pic>
      </p:grpSp>
      <p:sp>
        <p:nvSpPr>
          <p:cNvPr id="5" name="Footer Placeholder 4">
            <a:extLst>
              <a:ext uri="{FF2B5EF4-FFF2-40B4-BE49-F238E27FC236}">
                <a16:creationId xmlns:a16="http://schemas.microsoft.com/office/drawing/2014/main" id="{6474AD5B-2662-41F6-A675-A3A644D013C0}"/>
              </a:ext>
            </a:extLst>
          </p:cNvPr>
          <p:cNvSpPr>
            <a:spLocks noGrp="1"/>
          </p:cNvSpPr>
          <p:nvPr>
            <p:ph type="ftr" sz="quarter" idx="11"/>
          </p:nvPr>
        </p:nvSpPr>
        <p:spPr/>
        <p:txBody>
          <a:bodyPr/>
          <a:lstStyle/>
          <a:p>
            <a:r>
              <a:rPr lang="en-IE"/>
              <a:t>Data Analytics - Foundation 1.0</a:t>
            </a:r>
          </a:p>
          <a:p>
            <a:endParaRPr lang="en-IE" dirty="0"/>
          </a:p>
        </p:txBody>
      </p:sp>
      <p:sp>
        <p:nvSpPr>
          <p:cNvPr id="10" name="Title 1">
            <a:extLst>
              <a:ext uri="{FF2B5EF4-FFF2-40B4-BE49-F238E27FC236}">
                <a16:creationId xmlns:a16="http://schemas.microsoft.com/office/drawing/2014/main" id="{62B79203-1338-4342-A776-B1DECFA6B837}"/>
              </a:ext>
            </a:extLst>
          </p:cNvPr>
          <p:cNvSpPr>
            <a:spLocks noGrp="1"/>
          </p:cNvSpPr>
          <p:nvPr>
            <p:ph type="title"/>
          </p:nvPr>
        </p:nvSpPr>
        <p:spPr>
          <a:xfrm>
            <a:off x="201109" y="52617"/>
            <a:ext cx="8229600" cy="1143000"/>
          </a:xfrm>
        </p:spPr>
        <p:txBody>
          <a:bodyPr/>
          <a:lstStyle/>
          <a:p>
            <a:r>
              <a:rPr lang="en-IE" dirty="0"/>
              <a:t>4 – Shaping Data Sets	</a:t>
            </a:r>
            <a:endParaRPr lang="en-US" dirty="0"/>
          </a:p>
        </p:txBody>
      </p:sp>
    </p:spTree>
    <p:extLst>
      <p:ext uri="{BB962C8B-B14F-4D97-AF65-F5344CB8AC3E}">
        <p14:creationId xmlns:p14="http://schemas.microsoft.com/office/powerpoint/2010/main" val="13253798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6534" y="1679317"/>
            <a:ext cx="5544616" cy="3477875"/>
          </a:xfrm>
          <a:prstGeom prst="rect">
            <a:avLst/>
          </a:prstGeom>
          <a:noFill/>
        </p:spPr>
        <p:txBody>
          <a:bodyPr wrap="square" lIns="91440" tIns="45720" rIns="91440" bIns="45720">
            <a:spAutoFit/>
          </a:bodyPr>
          <a:lstStyle/>
          <a:p>
            <a:pPr algn="ctr"/>
            <a:r>
              <a:rPr lang="en-US" sz="9600" dirty="0">
                <a:solidFill>
                  <a:srgbClr val="009FE9"/>
                </a:solidFill>
              </a:rPr>
              <a:t>Review Exercise</a:t>
            </a:r>
          </a:p>
          <a:p>
            <a:pPr algn="ctr"/>
            <a:endParaRPr lang="en-US" sz="2800" b="1" dirty="0">
              <a:ln w="9525">
                <a:solidFill>
                  <a:schemeClr val="bg1"/>
                </a:solidFill>
                <a:prstDash val="solid"/>
              </a:ln>
            </a:endParaRPr>
          </a:p>
        </p:txBody>
      </p:sp>
      <p:grpSp>
        <p:nvGrpSpPr>
          <p:cNvPr id="27" name="Group 26">
            <a:extLst>
              <a:ext uri="{FF2B5EF4-FFF2-40B4-BE49-F238E27FC236}">
                <a16:creationId xmlns:a16="http://schemas.microsoft.com/office/drawing/2014/main" id="{D9486C3E-8D2C-4AD5-97D0-500BE5E99090}"/>
              </a:ext>
            </a:extLst>
          </p:cNvPr>
          <p:cNvGrpSpPr/>
          <p:nvPr/>
        </p:nvGrpSpPr>
        <p:grpSpPr>
          <a:xfrm>
            <a:off x="206901" y="923829"/>
            <a:ext cx="1607996" cy="1793615"/>
            <a:chOff x="3275856" y="617676"/>
            <a:chExt cx="2088232" cy="1828628"/>
          </a:xfrm>
        </p:grpSpPr>
        <p:pic>
          <p:nvPicPr>
            <p:cNvPr id="23" name="Graphic 22" descr="Laptop">
              <a:extLst>
                <a:ext uri="{FF2B5EF4-FFF2-40B4-BE49-F238E27FC236}">
                  <a16:creationId xmlns:a16="http://schemas.microsoft.com/office/drawing/2014/main" id="{0487DA86-3297-456A-8DFB-71EFA42D83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75856" y="617676"/>
              <a:ext cx="2088232" cy="1828628"/>
            </a:xfrm>
            <a:prstGeom prst="rect">
              <a:avLst/>
            </a:prstGeom>
          </p:spPr>
        </p:pic>
        <p:pic>
          <p:nvPicPr>
            <p:cNvPr id="25" name="Graphic 24" descr="Blackboard">
              <a:extLst>
                <a:ext uri="{FF2B5EF4-FFF2-40B4-BE49-F238E27FC236}">
                  <a16:creationId xmlns:a16="http://schemas.microsoft.com/office/drawing/2014/main" id="{F397D74A-D662-4C5F-82DB-93E924B663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36458" y="692696"/>
              <a:ext cx="1539598" cy="1466649"/>
            </a:xfrm>
            <a:prstGeom prst="rect">
              <a:avLst/>
            </a:prstGeom>
          </p:spPr>
        </p:pic>
      </p:grpSp>
      <p:sp>
        <p:nvSpPr>
          <p:cNvPr id="3" name="Footer Placeholder 2">
            <a:extLst>
              <a:ext uri="{FF2B5EF4-FFF2-40B4-BE49-F238E27FC236}">
                <a16:creationId xmlns:a16="http://schemas.microsoft.com/office/drawing/2014/main" id="{7238D907-647E-4D48-B8F3-D2B31DAB990A}"/>
              </a:ext>
            </a:extLst>
          </p:cNvPr>
          <p:cNvSpPr>
            <a:spLocks noGrp="1"/>
          </p:cNvSpPr>
          <p:nvPr>
            <p:ph type="ftr" sz="quarter" idx="11"/>
          </p:nvPr>
        </p:nvSpPr>
        <p:spPr/>
        <p:txBody>
          <a:bodyPr/>
          <a:lstStyle/>
          <a:p>
            <a:r>
              <a:rPr lang="en-IE"/>
              <a:t>Data Analytics - Foundation 1.0</a:t>
            </a:r>
          </a:p>
          <a:p>
            <a:endParaRPr lang="en-IE" dirty="0"/>
          </a:p>
        </p:txBody>
      </p:sp>
      <p:sp>
        <p:nvSpPr>
          <p:cNvPr id="10" name="Title 1">
            <a:extLst>
              <a:ext uri="{FF2B5EF4-FFF2-40B4-BE49-F238E27FC236}">
                <a16:creationId xmlns:a16="http://schemas.microsoft.com/office/drawing/2014/main" id="{2EE7200B-2EB1-4189-B70B-D59C286958CC}"/>
              </a:ext>
            </a:extLst>
          </p:cNvPr>
          <p:cNvSpPr>
            <a:spLocks noGrp="1"/>
          </p:cNvSpPr>
          <p:nvPr>
            <p:ph type="title"/>
          </p:nvPr>
        </p:nvSpPr>
        <p:spPr>
          <a:xfrm>
            <a:off x="201109" y="52617"/>
            <a:ext cx="8229600" cy="1143000"/>
          </a:xfrm>
        </p:spPr>
        <p:txBody>
          <a:bodyPr/>
          <a:lstStyle/>
          <a:p>
            <a:r>
              <a:rPr lang="en-IE" dirty="0"/>
              <a:t>4 – Shaping Data Sets	</a:t>
            </a:r>
            <a:endParaRPr lang="en-US" dirty="0"/>
          </a:p>
        </p:txBody>
      </p:sp>
    </p:spTree>
    <p:extLst>
      <p:ext uri="{BB962C8B-B14F-4D97-AF65-F5344CB8AC3E}">
        <p14:creationId xmlns:p14="http://schemas.microsoft.com/office/powerpoint/2010/main" val="367006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C670-1538-473A-BBED-B496BA073067}"/>
              </a:ext>
            </a:extLst>
          </p:cNvPr>
          <p:cNvSpPr>
            <a:spLocks noGrp="1"/>
          </p:cNvSpPr>
          <p:nvPr>
            <p:ph type="title"/>
          </p:nvPr>
        </p:nvSpPr>
        <p:spPr/>
        <p:txBody>
          <a:bodyPr/>
          <a:lstStyle/>
          <a:p>
            <a:r>
              <a:rPr lang="en-IE" dirty="0"/>
              <a:t>Filtering Data Sets</a:t>
            </a:r>
          </a:p>
        </p:txBody>
      </p:sp>
      <p:sp>
        <p:nvSpPr>
          <p:cNvPr id="3" name="Text Placeholder 2">
            <a:extLst>
              <a:ext uri="{FF2B5EF4-FFF2-40B4-BE49-F238E27FC236}">
                <a16:creationId xmlns:a16="http://schemas.microsoft.com/office/drawing/2014/main" id="{5FB08C9F-4F32-409C-8ACB-25118FB61B46}"/>
              </a:ext>
            </a:extLst>
          </p:cNvPr>
          <p:cNvSpPr>
            <a:spLocks noGrp="1"/>
          </p:cNvSpPr>
          <p:nvPr>
            <p:ph type="body" idx="1"/>
          </p:nvPr>
        </p:nvSpPr>
        <p:spPr/>
        <p:txBody>
          <a:bodyPr/>
          <a:lstStyle/>
          <a:p>
            <a:r>
              <a:rPr lang="en-IE" dirty="0"/>
              <a:t>Lesson 5</a:t>
            </a:r>
          </a:p>
        </p:txBody>
      </p:sp>
      <p:sp>
        <p:nvSpPr>
          <p:cNvPr id="5" name="Footer Placeholder 4">
            <a:extLst>
              <a:ext uri="{FF2B5EF4-FFF2-40B4-BE49-F238E27FC236}">
                <a16:creationId xmlns:a16="http://schemas.microsoft.com/office/drawing/2014/main" id="{13E7F807-4772-4B84-80F3-91E43DE2CB99}"/>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9883377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000" y="1152000"/>
            <a:ext cx="7776864" cy="4565104"/>
          </a:xfrm>
        </p:spPr>
        <p:txBody>
          <a:bodyPr>
            <a:normAutofit/>
          </a:bodyPr>
          <a:lstStyle/>
          <a:p>
            <a:pPr marL="0" indent="0">
              <a:buNone/>
            </a:pPr>
            <a:r>
              <a:rPr lang="en-US" sz="3200" b="1" dirty="0">
                <a:solidFill>
                  <a:srgbClr val="009FE9"/>
                </a:solidFill>
              </a:rPr>
              <a:t>Learning Objectives</a:t>
            </a:r>
          </a:p>
          <a:p>
            <a:pPr marL="0" indent="0">
              <a:buNone/>
            </a:pPr>
            <a:endParaRPr lang="en-US" sz="2400" dirty="0"/>
          </a:p>
          <a:p>
            <a:pPr marL="0" indent="0">
              <a:buNone/>
            </a:pPr>
            <a:r>
              <a:rPr lang="en-US" sz="2400" dirty="0"/>
              <a:t>After completing this lesson, you should be able to:</a:t>
            </a:r>
            <a:br>
              <a:rPr lang="en-US" sz="2400" dirty="0"/>
            </a:br>
            <a:endParaRPr lang="en-US" sz="2400" dirty="0"/>
          </a:p>
          <a:p>
            <a:pPr marL="457200" lvl="0" indent="-457200">
              <a:buFont typeface="+mj-lt"/>
              <a:buAutoNum type="arabicPeriod"/>
            </a:pPr>
            <a:r>
              <a:rPr lang="en-IE" sz="2400" dirty="0"/>
              <a:t>Format a data set as table</a:t>
            </a:r>
          </a:p>
          <a:p>
            <a:pPr marL="457200" lvl="0" indent="-457200">
              <a:buFont typeface="+mj-lt"/>
              <a:buAutoNum type="arabicPeriod"/>
            </a:pPr>
            <a:r>
              <a:rPr lang="en-IE" sz="2400" dirty="0"/>
              <a:t>Insert and use table slicers</a:t>
            </a:r>
          </a:p>
          <a:p>
            <a:pPr lvl="0">
              <a:buFont typeface="Wingdings" panose="05000000000000000000" pitchFamily="2" charset="2"/>
              <a:buChar char="ü"/>
            </a:pPr>
            <a:endParaRPr lang="en-GB" sz="2400" dirty="0"/>
          </a:p>
          <a:p>
            <a:pPr lvl="0"/>
            <a:endParaRPr lang="en-US" sz="2000" dirty="0"/>
          </a:p>
        </p:txBody>
      </p:sp>
      <p:pic>
        <p:nvPicPr>
          <p:cNvPr id="6" name="Graphic 5" descr="Bullseye">
            <a:extLst>
              <a:ext uri="{FF2B5EF4-FFF2-40B4-BE49-F238E27FC236}">
                <a16:creationId xmlns:a16="http://schemas.microsoft.com/office/drawing/2014/main" id="{9CB395B7-64AE-4CDF-8F6B-52F3A0DB16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0000" y="1188000"/>
            <a:ext cx="792088" cy="792088"/>
          </a:xfrm>
          <a:prstGeom prst="rect">
            <a:avLst/>
          </a:prstGeom>
        </p:spPr>
      </p:pic>
      <p:sp>
        <p:nvSpPr>
          <p:cNvPr id="5" name="Footer Placeholder 4">
            <a:extLst>
              <a:ext uri="{FF2B5EF4-FFF2-40B4-BE49-F238E27FC236}">
                <a16:creationId xmlns:a16="http://schemas.microsoft.com/office/drawing/2014/main" id="{9280C911-F70D-46DE-9212-7F29514EF5C3}"/>
              </a:ext>
            </a:extLst>
          </p:cNvPr>
          <p:cNvSpPr>
            <a:spLocks noGrp="1"/>
          </p:cNvSpPr>
          <p:nvPr>
            <p:ph type="ftr" sz="quarter" idx="11"/>
          </p:nvPr>
        </p:nvSpPr>
        <p:spPr/>
        <p:txBody>
          <a:bodyPr/>
          <a:lstStyle/>
          <a:p>
            <a:r>
              <a:rPr lang="en-IE"/>
              <a:t>Data Analytics - Foundation 1.0</a:t>
            </a:r>
          </a:p>
          <a:p>
            <a:endParaRPr lang="en-IE" dirty="0"/>
          </a:p>
        </p:txBody>
      </p:sp>
      <p:sp>
        <p:nvSpPr>
          <p:cNvPr id="8" name="Title 1">
            <a:extLst>
              <a:ext uri="{FF2B5EF4-FFF2-40B4-BE49-F238E27FC236}">
                <a16:creationId xmlns:a16="http://schemas.microsoft.com/office/drawing/2014/main" id="{FB42F8C9-9159-4D7A-9C82-CC038D131E7E}"/>
              </a:ext>
            </a:extLst>
          </p:cNvPr>
          <p:cNvSpPr txBox="1">
            <a:spLocks/>
          </p:cNvSpPr>
          <p:nvPr/>
        </p:nvSpPr>
        <p:spPr>
          <a:xfrm>
            <a:off x="201109" y="52617"/>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i="0" kern="1200">
                <a:solidFill>
                  <a:srgbClr val="003C71"/>
                </a:solidFill>
                <a:latin typeface="+mj-lt"/>
                <a:ea typeface="+mj-ea"/>
                <a:cs typeface="+mj-cs"/>
              </a:defRPr>
            </a:lvl1pPr>
          </a:lstStyle>
          <a:p>
            <a:r>
              <a:rPr lang="en-IE"/>
              <a:t>5 – Filtering Data Sets</a:t>
            </a:r>
            <a:endParaRPr lang="en-US" dirty="0"/>
          </a:p>
        </p:txBody>
      </p:sp>
    </p:spTree>
    <p:extLst>
      <p:ext uri="{BB962C8B-B14F-4D97-AF65-F5344CB8AC3E}">
        <p14:creationId xmlns:p14="http://schemas.microsoft.com/office/powerpoint/2010/main" val="2288893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000" y="1152000"/>
            <a:ext cx="7776864" cy="4565104"/>
          </a:xfrm>
        </p:spPr>
        <p:txBody>
          <a:bodyPr>
            <a:normAutofit fontScale="92500"/>
          </a:bodyPr>
          <a:lstStyle/>
          <a:p>
            <a:pPr marL="0" indent="0">
              <a:buNone/>
            </a:pPr>
            <a:r>
              <a:rPr lang="en-US" sz="3500" b="1" dirty="0">
                <a:solidFill>
                  <a:srgbClr val="009FE9"/>
                </a:solidFill>
              </a:rPr>
              <a:t>Learning Objectives</a:t>
            </a:r>
          </a:p>
          <a:p>
            <a:pPr marL="0" indent="0">
              <a:buNone/>
            </a:pPr>
            <a:endParaRPr lang="en-US" sz="2400" dirty="0"/>
          </a:p>
          <a:p>
            <a:pPr marL="0" indent="0">
              <a:buNone/>
            </a:pPr>
            <a:r>
              <a:rPr lang="en-US" sz="2400" dirty="0"/>
              <a:t>After completing this lesson, you should be able to:</a:t>
            </a:r>
            <a:br>
              <a:rPr lang="en-US" sz="2400" dirty="0"/>
            </a:br>
            <a:endParaRPr lang="en-US" sz="2400" dirty="0"/>
          </a:p>
          <a:p>
            <a:pPr marL="457200" lvl="0" indent="-457200">
              <a:buFont typeface="+mj-lt"/>
              <a:buAutoNum type="arabicPeriod"/>
            </a:pPr>
            <a:r>
              <a:rPr lang="en-GB" sz="2400" dirty="0"/>
              <a:t>Import data into a spreadsheet application from a text file</a:t>
            </a:r>
          </a:p>
          <a:p>
            <a:pPr marL="457200" lvl="0" indent="-457200">
              <a:buFont typeface="+mj-lt"/>
              <a:buAutoNum type="arabicPeriod"/>
            </a:pPr>
            <a:r>
              <a:rPr lang="en-GB" sz="2400" dirty="0"/>
              <a:t>Import data into a spreadsheet application from a spreadsheet</a:t>
            </a:r>
          </a:p>
          <a:p>
            <a:pPr marL="457200" lvl="0" indent="-457200">
              <a:buFont typeface="+mj-lt"/>
              <a:buAutoNum type="arabicPeriod"/>
            </a:pPr>
            <a:r>
              <a:rPr lang="en-GB" sz="2400" dirty="0"/>
              <a:t>Import data into a spreadsheet application from a website table</a:t>
            </a:r>
          </a:p>
          <a:p>
            <a:pPr marL="457200" lvl="0" indent="-457200">
              <a:buFont typeface="+mj-lt"/>
              <a:buAutoNum type="arabicPeriod"/>
            </a:pPr>
            <a:r>
              <a:rPr lang="en-GB" sz="2400" dirty="0"/>
              <a:t>Import data into a spreadsheet application from a database table</a:t>
            </a:r>
          </a:p>
          <a:p>
            <a:pPr lvl="0"/>
            <a:endParaRPr lang="en-US" sz="2000" dirty="0"/>
          </a:p>
        </p:txBody>
      </p:sp>
      <p:pic>
        <p:nvPicPr>
          <p:cNvPr id="6" name="Graphic 5" descr="Bullseye">
            <a:extLst>
              <a:ext uri="{FF2B5EF4-FFF2-40B4-BE49-F238E27FC236}">
                <a16:creationId xmlns:a16="http://schemas.microsoft.com/office/drawing/2014/main" id="{D493B856-FDE0-4DF3-91D6-D6BC80AF33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0000" y="1188000"/>
            <a:ext cx="792088" cy="792088"/>
          </a:xfrm>
          <a:prstGeom prst="rect">
            <a:avLst/>
          </a:prstGeom>
        </p:spPr>
      </p:pic>
      <p:sp>
        <p:nvSpPr>
          <p:cNvPr id="5" name="Footer Placeholder 4">
            <a:extLst>
              <a:ext uri="{FF2B5EF4-FFF2-40B4-BE49-F238E27FC236}">
                <a16:creationId xmlns:a16="http://schemas.microsoft.com/office/drawing/2014/main" id="{7750042F-E0B9-4D90-A715-88B47A7B5A4D}"/>
              </a:ext>
            </a:extLst>
          </p:cNvPr>
          <p:cNvSpPr>
            <a:spLocks noGrp="1"/>
          </p:cNvSpPr>
          <p:nvPr>
            <p:ph type="ftr" sz="quarter" idx="11"/>
          </p:nvPr>
        </p:nvSpPr>
        <p:spPr/>
        <p:txBody>
          <a:bodyPr/>
          <a:lstStyle/>
          <a:p>
            <a:r>
              <a:rPr lang="en-IE"/>
              <a:t>Data Analytics - Foundation 1.0</a:t>
            </a:r>
          </a:p>
          <a:p>
            <a:endParaRPr lang="en-IE" dirty="0"/>
          </a:p>
        </p:txBody>
      </p:sp>
      <p:sp>
        <p:nvSpPr>
          <p:cNvPr id="8" name="Title 1">
            <a:extLst>
              <a:ext uri="{FF2B5EF4-FFF2-40B4-BE49-F238E27FC236}">
                <a16:creationId xmlns:a16="http://schemas.microsoft.com/office/drawing/2014/main" id="{E858A46A-4C17-42E9-B3B4-14FB2A72FC93}"/>
              </a:ext>
            </a:extLst>
          </p:cNvPr>
          <p:cNvSpPr>
            <a:spLocks noGrp="1"/>
          </p:cNvSpPr>
          <p:nvPr>
            <p:ph type="title"/>
          </p:nvPr>
        </p:nvSpPr>
        <p:spPr>
          <a:xfrm>
            <a:off x="201109" y="52617"/>
            <a:ext cx="8229600" cy="1143000"/>
          </a:xfrm>
        </p:spPr>
        <p:txBody>
          <a:bodyPr/>
          <a:lstStyle/>
          <a:p>
            <a:r>
              <a:rPr lang="en-IE" dirty="0"/>
              <a:t>3 – Importing Data Sets	</a:t>
            </a:r>
            <a:endParaRPr lang="en-US" dirty="0"/>
          </a:p>
        </p:txBody>
      </p:sp>
    </p:spTree>
    <p:extLst>
      <p:ext uri="{BB962C8B-B14F-4D97-AF65-F5344CB8AC3E}">
        <p14:creationId xmlns:p14="http://schemas.microsoft.com/office/powerpoint/2010/main" val="3658830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5 – Filtering Data Sets</a:t>
            </a:r>
            <a:endParaRPr lang="en-US" dirty="0"/>
          </a:p>
        </p:txBody>
      </p:sp>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64000" y="1188000"/>
            <a:ext cx="7956611" cy="533967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B0F0"/>
                </a:solidFill>
              </a:rPr>
              <a:t>Task: </a:t>
            </a:r>
            <a:r>
              <a:rPr lang="en-IE" sz="2000" b="1" dirty="0">
                <a:solidFill>
                  <a:srgbClr val="00B0F0"/>
                </a:solidFill>
              </a:rPr>
              <a:t>Format a data set as a built-in table</a:t>
            </a:r>
            <a:endParaRPr lang="en-GB" sz="2000" b="1" dirty="0">
              <a:solidFill>
                <a:srgbClr val="00B0F0"/>
              </a:solidFill>
            </a:endParaRPr>
          </a:p>
          <a:p>
            <a:pPr marL="0" indent="0">
              <a:buNone/>
            </a:pPr>
            <a:endParaRPr lang="en-IE" sz="2000" b="1" dirty="0"/>
          </a:p>
          <a:p>
            <a:pPr marL="0" indent="0">
              <a:buNone/>
            </a:pPr>
            <a:r>
              <a:rPr lang="en-IE" sz="2000" b="1" dirty="0"/>
              <a:t>Example: </a:t>
            </a:r>
            <a:r>
              <a:rPr lang="en-IE" sz="2000" dirty="0"/>
              <a:t>Format a data set as a table in Excel.</a:t>
            </a:r>
          </a:p>
          <a:p>
            <a:pPr marL="0" indent="0">
              <a:buNone/>
            </a:pPr>
            <a:endParaRPr lang="en-IE" sz="2000" b="1" dirty="0"/>
          </a:p>
          <a:p>
            <a:pPr marL="0" indent="0">
              <a:buNone/>
            </a:pPr>
            <a:r>
              <a:rPr lang="en-IE" sz="2000" b="1" dirty="0"/>
              <a:t>Steps:</a:t>
            </a:r>
          </a:p>
          <a:p>
            <a:pPr lvl="0">
              <a:buFont typeface="+mj-lt"/>
              <a:buAutoNum type="arabicPeriod"/>
            </a:pPr>
            <a:r>
              <a:rPr lang="en-SG" sz="2000" dirty="0"/>
              <a:t>Open the </a:t>
            </a:r>
            <a:r>
              <a:rPr lang="en-SG" sz="2000" b="1" dirty="0"/>
              <a:t>Sales.xlsx</a:t>
            </a:r>
            <a:r>
              <a:rPr lang="en-SG" sz="2000" dirty="0"/>
              <a:t> workbook.</a:t>
            </a:r>
            <a:endParaRPr lang="en-IE" sz="2000" dirty="0"/>
          </a:p>
          <a:p>
            <a:pPr>
              <a:buFont typeface="+mj-lt"/>
              <a:buAutoNum type="arabicPeriod"/>
            </a:pPr>
            <a:r>
              <a:rPr lang="en-SG" sz="2000" dirty="0"/>
              <a:t>Click on any cell in the data set. </a:t>
            </a:r>
            <a:endParaRPr lang="en-IE" sz="2000" dirty="0"/>
          </a:p>
          <a:p>
            <a:pPr>
              <a:buFont typeface="+mj-lt"/>
              <a:buAutoNum type="arabicPeriod"/>
            </a:pPr>
            <a:r>
              <a:rPr lang="en-SG" sz="2000" dirty="0"/>
              <a:t>On the </a:t>
            </a:r>
            <a:r>
              <a:rPr lang="en-SG" sz="2000" b="1" dirty="0"/>
              <a:t>Home</a:t>
            </a:r>
            <a:r>
              <a:rPr lang="en-SG" sz="2000" dirty="0"/>
              <a:t> tab, in the </a:t>
            </a:r>
            <a:r>
              <a:rPr lang="en-SG" sz="2000" b="1" dirty="0"/>
              <a:t>Styles</a:t>
            </a:r>
            <a:r>
              <a:rPr lang="en-SG" sz="2000" dirty="0"/>
              <a:t> group, click </a:t>
            </a:r>
            <a:r>
              <a:rPr lang="en-SG" sz="2000" b="1" dirty="0"/>
              <a:t>Format as Table</a:t>
            </a:r>
            <a:r>
              <a:rPr lang="en-SG" sz="2000" dirty="0"/>
              <a:t>.</a:t>
            </a:r>
            <a:endParaRPr lang="en-IE" sz="2000" dirty="0"/>
          </a:p>
          <a:p>
            <a:pPr>
              <a:buFont typeface="+mj-lt"/>
              <a:buAutoNum type="arabicPeriod" startAt="4"/>
            </a:pPr>
            <a:r>
              <a:rPr lang="en-SG" sz="2000" dirty="0"/>
              <a:t>Select a table style from the drop-down menu.</a:t>
            </a:r>
          </a:p>
          <a:p>
            <a:pPr>
              <a:buFont typeface="+mj-lt"/>
              <a:buAutoNum type="arabicPeriod" startAt="4"/>
            </a:pPr>
            <a:r>
              <a:rPr lang="en-SG" sz="2000" dirty="0"/>
              <a:t>Click </a:t>
            </a:r>
            <a:r>
              <a:rPr lang="en-SG" sz="2000" b="1" dirty="0"/>
              <a:t>OK i</a:t>
            </a:r>
            <a:r>
              <a:rPr lang="en-SG" sz="2000" dirty="0"/>
              <a:t>n the </a:t>
            </a:r>
            <a:r>
              <a:rPr lang="en-SG" sz="2000" b="1" dirty="0"/>
              <a:t>Format As Table</a:t>
            </a:r>
            <a:r>
              <a:rPr lang="en-SG" sz="2000" dirty="0"/>
              <a:t> dialog box.</a:t>
            </a:r>
          </a:p>
          <a:p>
            <a:pPr>
              <a:buFont typeface="+mj-lt"/>
              <a:buAutoNum type="arabicPeriod" startAt="6"/>
            </a:pPr>
            <a:r>
              <a:rPr lang="en-SG" sz="2000" dirty="0"/>
              <a:t>On the </a:t>
            </a:r>
            <a:r>
              <a:rPr lang="en-SG" sz="2000" b="1" dirty="0"/>
              <a:t>Design</a:t>
            </a:r>
            <a:r>
              <a:rPr lang="en-SG" sz="2000" dirty="0"/>
              <a:t> tab, check or uncheck the desired options in the </a:t>
            </a:r>
            <a:r>
              <a:rPr lang="en-SG" sz="2000" b="1" dirty="0"/>
              <a:t>Table Style Options</a:t>
            </a:r>
            <a:r>
              <a:rPr lang="en-SG" sz="2000" dirty="0"/>
              <a:t> group. </a:t>
            </a:r>
            <a:endParaRPr lang="en-IE" sz="2000" dirty="0"/>
          </a:p>
          <a:p>
            <a:pPr>
              <a:buFont typeface="+mj-lt"/>
              <a:buAutoNum type="arabicPeriod" startAt="6"/>
            </a:pPr>
            <a:endParaRPr lang="en-IE" dirty="0"/>
          </a:p>
          <a:p>
            <a:pPr>
              <a:buFont typeface="+mj-lt"/>
              <a:buAutoNum type="arabicPeriod" startAt="6"/>
            </a:pPr>
            <a:endParaRPr lang="en-IE" dirty="0"/>
          </a:p>
          <a:p>
            <a:pPr>
              <a:buFont typeface="+mj-lt"/>
              <a:buAutoNum type="arabicPeriod" startAt="6"/>
            </a:pPr>
            <a:endParaRPr lang="en-IE" dirty="0"/>
          </a:p>
          <a:p>
            <a:pPr>
              <a:buFont typeface="+mj-lt"/>
              <a:buAutoNum type="arabicPeriod" startAt="6"/>
            </a:pPr>
            <a:endParaRPr lang="en-IE" sz="2000"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2000" y="1260000"/>
            <a:ext cx="588830" cy="588830"/>
          </a:xfrm>
          <a:prstGeom prst="rect">
            <a:avLst/>
          </a:prstGeom>
        </p:spPr>
      </p:pic>
      <p:pic>
        <p:nvPicPr>
          <p:cNvPr id="11" name="Picture 10">
            <a:extLst>
              <a:ext uri="{FF2B5EF4-FFF2-40B4-BE49-F238E27FC236}">
                <a16:creationId xmlns:a16="http://schemas.microsoft.com/office/drawing/2014/main" id="{7CDC2365-775B-455B-9BFB-994B51717EB9}"/>
              </a:ext>
            </a:extLst>
          </p:cNvPr>
          <p:cNvPicPr/>
          <p:nvPr/>
        </p:nvPicPr>
        <p:blipFill rotWithShape="1">
          <a:blip r:embed="rId4">
            <a:extLst>
              <a:ext uri="{28A0092B-C50C-407E-A947-70E740481C1C}">
                <a14:useLocalDpi xmlns:a14="http://schemas.microsoft.com/office/drawing/2010/main" val="0"/>
              </a:ext>
            </a:extLst>
          </a:blip>
          <a:srcRect l="11538" r="76923" b="79363"/>
          <a:stretch/>
        </p:blipFill>
        <p:spPr bwMode="auto">
          <a:xfrm>
            <a:off x="6920803" y="3025924"/>
            <a:ext cx="874289" cy="806152"/>
          </a:xfrm>
          <a:prstGeom prst="rect">
            <a:avLst/>
          </a:prstGeom>
          <a:noFill/>
          <a:ln>
            <a:solidFill>
              <a:schemeClr val="tx1"/>
            </a:solidFill>
          </a:ln>
        </p:spPr>
      </p:pic>
      <p:pic>
        <p:nvPicPr>
          <p:cNvPr id="13" name="Picture 12">
            <a:extLst>
              <a:ext uri="{FF2B5EF4-FFF2-40B4-BE49-F238E27FC236}">
                <a16:creationId xmlns:a16="http://schemas.microsoft.com/office/drawing/2014/main" id="{83056541-5429-4494-AE3F-A602516A910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309167" y="5301208"/>
            <a:ext cx="3223273" cy="1029598"/>
          </a:xfrm>
          <a:prstGeom prst="rect">
            <a:avLst/>
          </a:prstGeom>
          <a:noFill/>
          <a:ln>
            <a:solidFill>
              <a:schemeClr val="tx1"/>
            </a:solidFill>
          </a:ln>
        </p:spPr>
      </p:pic>
      <p:sp>
        <p:nvSpPr>
          <p:cNvPr id="2" name="Rectangle 1">
            <a:extLst>
              <a:ext uri="{FF2B5EF4-FFF2-40B4-BE49-F238E27FC236}">
                <a16:creationId xmlns:a16="http://schemas.microsoft.com/office/drawing/2014/main" id="{C7868C4F-9F5B-47CB-868B-0F30C01A82E3}"/>
              </a:ext>
            </a:extLst>
          </p:cNvPr>
          <p:cNvSpPr/>
          <p:nvPr/>
        </p:nvSpPr>
        <p:spPr>
          <a:xfrm>
            <a:off x="4893004" y="6309974"/>
            <a:ext cx="3155544" cy="324128"/>
          </a:xfrm>
          <a:prstGeom prst="rect">
            <a:avLst/>
          </a:prstGeom>
        </p:spPr>
        <p:txBody>
          <a:bodyPr wrap="none">
            <a:spAutoFit/>
          </a:bodyPr>
          <a:lstStyle/>
          <a:p>
            <a:pPr marL="8693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Table Style Options Group</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8D6B3DC-FE1F-4FB5-8226-FC7D0A4627A8}"/>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642633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5 – Filtering Data Sets 	</a:t>
            </a:r>
            <a:endParaRPr lang="en-US" dirty="0"/>
          </a:p>
        </p:txBody>
      </p:sp>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64000" y="1188000"/>
            <a:ext cx="7956611" cy="533967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Format a data set as a built-in table</a:t>
            </a:r>
            <a:endParaRPr lang="en-GB" sz="2000" b="1" dirty="0">
              <a:solidFill>
                <a:srgbClr val="009FE9"/>
              </a:solidFill>
            </a:endParaRPr>
          </a:p>
          <a:p>
            <a:pPr marL="0" indent="0">
              <a:buNone/>
            </a:pPr>
            <a:endParaRPr lang="en-IE" sz="2000" b="1" dirty="0"/>
          </a:p>
          <a:p>
            <a:pPr marL="0" indent="0">
              <a:buNone/>
            </a:pPr>
            <a:r>
              <a:rPr lang="en-IE" sz="2000" b="1" dirty="0"/>
              <a:t>Example: </a:t>
            </a:r>
            <a:r>
              <a:rPr lang="en-IE" sz="2000" dirty="0"/>
              <a:t>Format a data set as a table in Excel.</a:t>
            </a:r>
          </a:p>
          <a:p>
            <a:pPr marL="0" indent="0">
              <a:buNone/>
            </a:pPr>
            <a:endParaRPr lang="en-IE" sz="2000" dirty="0"/>
          </a:p>
          <a:p>
            <a:pPr marL="0" indent="0">
              <a:buNone/>
            </a:pPr>
            <a:r>
              <a:rPr lang="en-IE" sz="2000" b="1" dirty="0"/>
              <a:t>Result: </a:t>
            </a:r>
            <a:r>
              <a:rPr lang="en-IE" sz="2000" dirty="0"/>
              <a:t>Data set formatted as a table</a:t>
            </a:r>
          </a:p>
          <a:p>
            <a:pPr marL="0" indent="0">
              <a:buNone/>
            </a:pPr>
            <a:endParaRPr lang="en-IE" sz="2000" b="1" dirty="0"/>
          </a:p>
          <a:p>
            <a:pPr>
              <a:buFont typeface="+mj-lt"/>
              <a:buAutoNum type="arabicPeriod" startAt="6"/>
            </a:pPr>
            <a:endParaRPr lang="en-IE" dirty="0"/>
          </a:p>
          <a:p>
            <a:pPr>
              <a:buFont typeface="+mj-lt"/>
              <a:buAutoNum type="arabicPeriod" startAt="6"/>
            </a:pPr>
            <a:endParaRPr lang="en-IE" dirty="0"/>
          </a:p>
          <a:p>
            <a:pPr>
              <a:buFont typeface="+mj-lt"/>
              <a:buAutoNum type="arabicPeriod" startAt="6"/>
            </a:pPr>
            <a:endParaRPr lang="en-IE" dirty="0"/>
          </a:p>
          <a:p>
            <a:pPr>
              <a:buFont typeface="+mj-lt"/>
              <a:buAutoNum type="arabicPeriod" startAt="6"/>
            </a:pPr>
            <a:endParaRPr lang="en-IE" sz="2000" dirty="0"/>
          </a:p>
        </p:txBody>
      </p:sp>
      <p:sp>
        <p:nvSpPr>
          <p:cNvPr id="3" name="Rectangle 2">
            <a:extLst>
              <a:ext uri="{FF2B5EF4-FFF2-40B4-BE49-F238E27FC236}">
                <a16:creationId xmlns:a16="http://schemas.microsoft.com/office/drawing/2014/main" id="{F29411BE-ACEE-4A6F-B384-709E1B6645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pic>
        <p:nvPicPr>
          <p:cNvPr id="1025" name="Picture 495">
            <a:extLst>
              <a:ext uri="{FF2B5EF4-FFF2-40B4-BE49-F238E27FC236}">
                <a16:creationId xmlns:a16="http://schemas.microsoft.com/office/drawing/2014/main" id="{61E19BD2-E815-4053-A5A0-3BBA8FEC3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525"/>
          <a:stretch>
            <a:fillRect/>
          </a:stretch>
        </p:blipFill>
        <p:spPr bwMode="auto">
          <a:xfrm>
            <a:off x="842675" y="3284984"/>
            <a:ext cx="8163394" cy="2880320"/>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12">
            <a:extLst>
              <a:ext uri="{FF2B5EF4-FFF2-40B4-BE49-F238E27FC236}">
                <a16:creationId xmlns:a16="http://schemas.microsoft.com/office/drawing/2014/main" id="{78894EB6-01BB-4969-8C07-2D8BABEA6D09}"/>
              </a:ext>
            </a:extLst>
          </p:cNvPr>
          <p:cNvPicPr>
            <a:picLocks noChangeAspect="1"/>
          </p:cNvPicPr>
          <p:nvPr/>
        </p:nvPicPr>
        <p:blipFill>
          <a:blip r:embed="rId4"/>
          <a:stretch>
            <a:fillRect/>
          </a:stretch>
        </p:blipFill>
        <p:spPr>
          <a:xfrm>
            <a:off x="252000" y="1260000"/>
            <a:ext cx="588830" cy="588830"/>
          </a:xfrm>
          <a:prstGeom prst="rect">
            <a:avLst/>
          </a:prstGeom>
        </p:spPr>
      </p:pic>
      <p:sp>
        <p:nvSpPr>
          <p:cNvPr id="4" name="Footer Placeholder 3">
            <a:extLst>
              <a:ext uri="{FF2B5EF4-FFF2-40B4-BE49-F238E27FC236}">
                <a16:creationId xmlns:a16="http://schemas.microsoft.com/office/drawing/2014/main" id="{866E7CCB-21D8-457B-8F66-82156CFADF56}"/>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12338535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5 – Filtering Data Sets 	</a:t>
            </a:r>
            <a:endParaRPr lang="en-US" dirty="0"/>
          </a:p>
        </p:txBody>
      </p:sp>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64000" y="1188000"/>
            <a:ext cx="7990501" cy="5566102"/>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200" b="1" dirty="0">
                <a:solidFill>
                  <a:srgbClr val="009FE9"/>
                </a:solidFill>
              </a:rPr>
              <a:t>Task: </a:t>
            </a:r>
            <a:r>
              <a:rPr lang="en-IE" sz="2200" b="1" dirty="0">
                <a:solidFill>
                  <a:srgbClr val="009FE9"/>
                </a:solidFill>
              </a:rPr>
              <a:t>Insert and use table slicers</a:t>
            </a:r>
            <a:endParaRPr lang="en-GB" sz="2200" b="1" dirty="0">
              <a:solidFill>
                <a:srgbClr val="009FE9"/>
              </a:solidFill>
            </a:endParaRPr>
          </a:p>
          <a:p>
            <a:pPr marL="0" indent="0">
              <a:buNone/>
            </a:pPr>
            <a:endParaRPr lang="en-IE" sz="2200" b="1" dirty="0"/>
          </a:p>
          <a:p>
            <a:pPr marL="0" indent="0">
              <a:buNone/>
            </a:pPr>
            <a:r>
              <a:rPr lang="en-IE" sz="2200" b="1" dirty="0"/>
              <a:t>Example: </a:t>
            </a:r>
            <a:r>
              <a:rPr lang="en-IE" sz="2200" dirty="0"/>
              <a:t>Create and use </a:t>
            </a:r>
            <a:r>
              <a:rPr lang="en-IE" sz="2200" b="1" dirty="0"/>
              <a:t>slicers</a:t>
            </a:r>
            <a:r>
              <a:rPr lang="en-IE" sz="2200" dirty="0"/>
              <a:t> to filter </a:t>
            </a:r>
            <a:r>
              <a:rPr lang="en-IE" sz="2200" b="1" dirty="0"/>
              <a:t>sales</a:t>
            </a:r>
            <a:r>
              <a:rPr lang="en-IE" sz="2200" dirty="0"/>
              <a:t> information by </a:t>
            </a:r>
            <a:r>
              <a:rPr lang="en-IE" sz="2200" b="1" dirty="0"/>
              <a:t>region</a:t>
            </a:r>
            <a:r>
              <a:rPr lang="en-IE" sz="2200" dirty="0"/>
              <a:t> and </a:t>
            </a:r>
            <a:r>
              <a:rPr lang="en-IE" sz="2200" b="1" dirty="0"/>
              <a:t>year</a:t>
            </a:r>
            <a:r>
              <a:rPr lang="en-IE" sz="2200" dirty="0"/>
              <a:t>.</a:t>
            </a:r>
          </a:p>
          <a:p>
            <a:pPr marL="0" indent="0">
              <a:buNone/>
            </a:pPr>
            <a:endParaRPr lang="en-IE" sz="2200" b="1" dirty="0"/>
          </a:p>
          <a:p>
            <a:pPr marL="0" indent="0">
              <a:buNone/>
            </a:pPr>
            <a:r>
              <a:rPr lang="en-IE" sz="2200" b="1" dirty="0"/>
              <a:t>Steps:</a:t>
            </a:r>
          </a:p>
          <a:p>
            <a:pPr lvl="0">
              <a:buFont typeface="+mj-lt"/>
              <a:buAutoNum type="arabicPeriod"/>
            </a:pPr>
            <a:r>
              <a:rPr lang="en-SG" sz="2000" dirty="0"/>
              <a:t>Open the </a:t>
            </a:r>
            <a:r>
              <a:rPr lang="en-SG" sz="2000" b="1" dirty="0"/>
              <a:t>Slicers.xlsx</a:t>
            </a:r>
            <a:r>
              <a:rPr lang="en-SG" sz="2000" dirty="0"/>
              <a:t> workbook.</a:t>
            </a:r>
            <a:endParaRPr lang="en-IE" sz="2000" dirty="0"/>
          </a:p>
          <a:p>
            <a:pPr>
              <a:buFont typeface="+mj-lt"/>
              <a:buAutoNum type="arabicPeriod"/>
            </a:pPr>
            <a:r>
              <a:rPr lang="en-SG" sz="2000" dirty="0"/>
              <a:t>Click on any cell in the table. </a:t>
            </a:r>
            <a:endParaRPr lang="en-IE" sz="2000" dirty="0"/>
          </a:p>
          <a:p>
            <a:pPr>
              <a:buFont typeface="+mj-lt"/>
              <a:buAutoNum type="arabicPeriod"/>
            </a:pPr>
            <a:r>
              <a:rPr lang="en-SG" sz="2000" dirty="0"/>
              <a:t>On the </a:t>
            </a:r>
            <a:r>
              <a:rPr lang="en-SG" sz="2000" b="1" dirty="0"/>
              <a:t>Table Tools</a:t>
            </a:r>
            <a:r>
              <a:rPr lang="en-SG" sz="2000" dirty="0"/>
              <a:t>, </a:t>
            </a:r>
            <a:r>
              <a:rPr lang="en-SG" sz="2000" b="1" dirty="0"/>
              <a:t>Design</a:t>
            </a:r>
            <a:r>
              <a:rPr lang="en-SG" sz="2000" dirty="0"/>
              <a:t> tab, in the </a:t>
            </a:r>
            <a:r>
              <a:rPr lang="en-SG" sz="2000" b="1" dirty="0"/>
              <a:t>Tools</a:t>
            </a:r>
            <a:r>
              <a:rPr lang="en-SG" sz="2000" dirty="0"/>
              <a:t> group, click </a:t>
            </a:r>
            <a:r>
              <a:rPr lang="en-SG" sz="2000" b="1" dirty="0"/>
              <a:t>Insert Slicer</a:t>
            </a:r>
            <a:r>
              <a:rPr lang="en-SG" sz="2000" dirty="0"/>
              <a:t>.</a:t>
            </a:r>
            <a:endParaRPr lang="en-IE" sz="2000" dirty="0"/>
          </a:p>
          <a:p>
            <a:pPr>
              <a:buFont typeface="+mj-lt"/>
              <a:buAutoNum type="arabicPeriod"/>
            </a:pPr>
            <a:r>
              <a:rPr lang="en-SG" sz="2000" dirty="0"/>
              <a:t>In the </a:t>
            </a:r>
            <a:r>
              <a:rPr lang="en-SG" sz="2000" b="1" dirty="0"/>
              <a:t>Insert Slicers</a:t>
            </a:r>
            <a:r>
              <a:rPr lang="en-SG" sz="2000" dirty="0"/>
              <a:t> dialog box, select the </a:t>
            </a:r>
            <a:r>
              <a:rPr lang="en-SG" sz="2000" b="1" dirty="0"/>
              <a:t>Region</a:t>
            </a:r>
            <a:r>
              <a:rPr lang="en-SG" sz="2000" dirty="0"/>
              <a:t> and </a:t>
            </a:r>
            <a:r>
              <a:rPr lang="en-SG" sz="2000" b="1" dirty="0"/>
              <a:t>Year </a:t>
            </a:r>
            <a:r>
              <a:rPr lang="en-SG" sz="2000" dirty="0"/>
              <a:t>fields (columns).</a:t>
            </a:r>
            <a:endParaRPr lang="en-IE" sz="2000" dirty="0"/>
          </a:p>
          <a:p>
            <a:pPr>
              <a:buFont typeface="+mj-lt"/>
              <a:buAutoNum type="arabicPeriod"/>
            </a:pPr>
            <a:r>
              <a:rPr lang="en-SG" sz="2000" dirty="0"/>
              <a:t>Click </a:t>
            </a:r>
            <a:r>
              <a:rPr lang="en-SG" sz="2000" b="1" dirty="0"/>
              <a:t>OK</a:t>
            </a:r>
            <a:r>
              <a:rPr lang="en-SG" sz="2000" dirty="0"/>
              <a:t>.</a:t>
            </a:r>
            <a:endParaRPr lang="en-IE" sz="2000" dirty="0"/>
          </a:p>
          <a:p>
            <a:pPr lvl="0">
              <a:buFont typeface="+mj-lt"/>
              <a:buAutoNum type="arabicPeriod"/>
            </a:pPr>
            <a:r>
              <a:rPr lang="en-SG" sz="2000" dirty="0"/>
              <a:t>Click and drag to position the slicer.</a:t>
            </a:r>
            <a:endParaRPr lang="en-IE" sz="2000" dirty="0"/>
          </a:p>
          <a:p>
            <a:pPr>
              <a:buFont typeface="+mj-lt"/>
              <a:buAutoNum type="arabicPeriod"/>
            </a:pPr>
            <a:r>
              <a:rPr lang="en-SG" sz="2000" dirty="0"/>
              <a:t>Resize the slicers using the sizing handles.</a:t>
            </a:r>
            <a:endParaRPr lang="en-IE" sz="2000" dirty="0"/>
          </a:p>
          <a:p>
            <a:pPr>
              <a:buFont typeface="+mj-lt"/>
              <a:buAutoNum type="arabicPeriod"/>
            </a:pPr>
            <a:r>
              <a:rPr lang="en-SG" sz="2000" dirty="0"/>
              <a:t>In each slicer, click the items on which you want to filter.</a:t>
            </a:r>
            <a:endParaRPr lang="en-IE" sz="2000" dirty="0"/>
          </a:p>
          <a:p>
            <a:pPr>
              <a:buFont typeface="+mj-lt"/>
              <a:buAutoNum type="arabicPeriod"/>
            </a:pPr>
            <a:r>
              <a:rPr lang="en-SG" sz="2000" dirty="0"/>
              <a:t>To select multiple items, press </a:t>
            </a:r>
            <a:r>
              <a:rPr lang="en-SG" sz="2000" b="1" dirty="0"/>
              <a:t>CTRL</a:t>
            </a:r>
            <a:r>
              <a:rPr lang="en-SG" sz="2000" dirty="0"/>
              <a:t>, and click the items.</a:t>
            </a:r>
            <a:endParaRPr lang="en-IE" sz="2000" dirty="0"/>
          </a:p>
          <a:p>
            <a:pPr>
              <a:buFont typeface="+mj-lt"/>
              <a:buAutoNum type="arabicPeriod"/>
            </a:pPr>
            <a:r>
              <a:rPr lang="en-SG" sz="2000" dirty="0"/>
              <a:t>To clear the filter, use the </a:t>
            </a:r>
            <a:r>
              <a:rPr lang="en-SG" sz="2000" b="1" dirty="0"/>
              <a:t>Clear Filter</a:t>
            </a:r>
            <a:r>
              <a:rPr lang="en-SG" sz="2000" dirty="0"/>
              <a:t> button.</a:t>
            </a:r>
            <a:endParaRPr lang="en-IE" sz="2000"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1704" y="1260000"/>
            <a:ext cx="588830" cy="588830"/>
          </a:xfrm>
          <a:prstGeom prst="rect">
            <a:avLst/>
          </a:prstGeom>
        </p:spPr>
      </p:pic>
      <p:grpSp>
        <p:nvGrpSpPr>
          <p:cNvPr id="12" name="Group 11">
            <a:extLst>
              <a:ext uri="{FF2B5EF4-FFF2-40B4-BE49-F238E27FC236}">
                <a16:creationId xmlns:a16="http://schemas.microsoft.com/office/drawing/2014/main" id="{E11A991F-AC97-4950-92B6-F475880E654F}"/>
              </a:ext>
            </a:extLst>
          </p:cNvPr>
          <p:cNvGrpSpPr/>
          <p:nvPr/>
        </p:nvGrpSpPr>
        <p:grpSpPr>
          <a:xfrm>
            <a:off x="6207821" y="2324100"/>
            <a:ext cx="2646680" cy="1104900"/>
            <a:chOff x="0" y="0"/>
            <a:chExt cx="2646680" cy="1104900"/>
          </a:xfrm>
        </p:grpSpPr>
        <p:pic>
          <p:nvPicPr>
            <p:cNvPr id="13" name="Picture 12">
              <a:extLst>
                <a:ext uri="{FF2B5EF4-FFF2-40B4-BE49-F238E27FC236}">
                  <a16:creationId xmlns:a16="http://schemas.microsoft.com/office/drawing/2014/main" id="{50DC4602-1A54-45DC-9A97-75606AC53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646680" cy="1104900"/>
            </a:xfrm>
            <a:prstGeom prst="rect">
              <a:avLst/>
            </a:prstGeom>
            <a:ln w="3175">
              <a:solidFill>
                <a:schemeClr val="tx1"/>
              </a:solidFill>
            </a:ln>
          </p:spPr>
        </p:pic>
        <p:sp>
          <p:nvSpPr>
            <p:cNvPr id="14" name="Rectangle 13">
              <a:extLst>
                <a:ext uri="{FF2B5EF4-FFF2-40B4-BE49-F238E27FC236}">
                  <a16:creationId xmlns:a16="http://schemas.microsoft.com/office/drawing/2014/main" id="{2878EB64-7822-4E75-9A47-8776D8A64024}"/>
                </a:ext>
              </a:extLst>
            </p:cNvPr>
            <p:cNvSpPr/>
            <p:nvPr/>
          </p:nvSpPr>
          <p:spPr>
            <a:xfrm>
              <a:off x="2133600" y="38100"/>
              <a:ext cx="494665"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grpSp>
      <p:pic>
        <p:nvPicPr>
          <p:cNvPr id="15" name="Picture 14">
            <a:extLst>
              <a:ext uri="{FF2B5EF4-FFF2-40B4-BE49-F238E27FC236}">
                <a16:creationId xmlns:a16="http://schemas.microsoft.com/office/drawing/2014/main" id="{D21C9470-572C-48CD-BDEB-7B3D6DE8DFE8}"/>
              </a:ext>
            </a:extLst>
          </p:cNvPr>
          <p:cNvPicPr/>
          <p:nvPr/>
        </p:nvPicPr>
        <p:blipFill rotWithShape="1">
          <a:blip r:embed="rId5">
            <a:extLst>
              <a:ext uri="{28A0092B-C50C-407E-A947-70E740481C1C}">
                <a14:useLocalDpi xmlns:a14="http://schemas.microsoft.com/office/drawing/2010/main" val="0"/>
              </a:ext>
            </a:extLst>
          </a:blip>
          <a:srcRect r="5073"/>
          <a:stretch/>
        </p:blipFill>
        <p:spPr bwMode="auto">
          <a:xfrm>
            <a:off x="7792301" y="4687306"/>
            <a:ext cx="1079500" cy="1442085"/>
          </a:xfrm>
          <a:prstGeom prst="rect">
            <a:avLst/>
          </a:prstGeom>
          <a:noFill/>
          <a:ln w="317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
        <p:nvSpPr>
          <p:cNvPr id="16" name="Rectangle 15">
            <a:extLst>
              <a:ext uri="{FF2B5EF4-FFF2-40B4-BE49-F238E27FC236}">
                <a16:creationId xmlns:a16="http://schemas.microsoft.com/office/drawing/2014/main" id="{252A6162-865B-4931-B9D9-07417CF14FAD}"/>
              </a:ext>
            </a:extLst>
          </p:cNvPr>
          <p:cNvSpPr/>
          <p:nvPr/>
        </p:nvSpPr>
        <p:spPr>
          <a:xfrm>
            <a:off x="6300192" y="6237312"/>
            <a:ext cx="3598169" cy="324128"/>
          </a:xfrm>
          <a:prstGeom prst="rect">
            <a:avLst/>
          </a:prstGeom>
        </p:spPr>
        <p:txBody>
          <a:bodyPr wrap="square">
            <a:spAutoFit/>
          </a:bodyPr>
          <a:lstStyle/>
          <a:p>
            <a:pPr marL="869315">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Selecting Multiple items</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4A67915-DE75-4307-B259-441DF478F466}"/>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34845399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5 – Filtering Data Sets	</a:t>
            </a:r>
            <a:endParaRPr lang="en-US" dirty="0"/>
          </a:p>
        </p:txBody>
      </p:sp>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64000" y="1188000"/>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Insert and use table slicers</a:t>
            </a:r>
            <a:endParaRPr lang="en-GB" sz="2000" b="1" dirty="0">
              <a:solidFill>
                <a:srgbClr val="009FE9"/>
              </a:solidFill>
            </a:endParaRPr>
          </a:p>
          <a:p>
            <a:pPr marL="0" indent="0">
              <a:buNone/>
            </a:pPr>
            <a:endParaRPr lang="en-IE" sz="2000" b="1" dirty="0"/>
          </a:p>
          <a:p>
            <a:pPr marL="0" indent="0">
              <a:buNone/>
            </a:pPr>
            <a:r>
              <a:rPr lang="en-IE" sz="2000" b="1" dirty="0"/>
              <a:t>Example: </a:t>
            </a:r>
            <a:r>
              <a:rPr lang="en-IE" sz="2000" dirty="0"/>
              <a:t>Create and use </a:t>
            </a:r>
            <a:r>
              <a:rPr lang="en-IE" sz="2000" b="1" dirty="0"/>
              <a:t>slicers</a:t>
            </a:r>
            <a:r>
              <a:rPr lang="en-IE" sz="2000" dirty="0"/>
              <a:t> to filter </a:t>
            </a:r>
            <a:r>
              <a:rPr lang="en-IE" sz="2000" b="1" dirty="0"/>
              <a:t>sales</a:t>
            </a:r>
            <a:r>
              <a:rPr lang="en-IE" sz="2000" dirty="0"/>
              <a:t> information by </a:t>
            </a:r>
            <a:r>
              <a:rPr lang="en-IE" sz="2000" b="1" dirty="0"/>
              <a:t>regio</a:t>
            </a:r>
            <a:r>
              <a:rPr lang="en-IE" sz="2000" dirty="0"/>
              <a:t>n and </a:t>
            </a:r>
            <a:r>
              <a:rPr lang="en-IE" sz="2000" b="1" dirty="0"/>
              <a:t>year</a:t>
            </a:r>
            <a:r>
              <a:rPr lang="en-IE" sz="2000" dirty="0"/>
              <a:t>.</a:t>
            </a:r>
          </a:p>
          <a:p>
            <a:pPr marL="0" indent="0">
              <a:buNone/>
            </a:pPr>
            <a:endParaRPr lang="en-IE" sz="2000" b="1" dirty="0"/>
          </a:p>
          <a:p>
            <a:pPr marL="0" indent="0">
              <a:buNone/>
            </a:pPr>
            <a:r>
              <a:rPr lang="en-IE" sz="2000" b="1" dirty="0"/>
              <a:t>Result: </a:t>
            </a:r>
            <a:r>
              <a:rPr lang="en-IE" sz="2000" dirty="0"/>
              <a:t>Using slicers to show the data for the Central Region for 2018</a:t>
            </a:r>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8" name="Picture 7">
            <a:extLst>
              <a:ext uri="{FF2B5EF4-FFF2-40B4-BE49-F238E27FC236}">
                <a16:creationId xmlns:a16="http://schemas.microsoft.com/office/drawing/2014/main" id="{C7B134C4-78E3-4BA2-8E0B-98F3AA253E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50026" y="3623146"/>
            <a:ext cx="6522374" cy="2902198"/>
          </a:xfrm>
          <a:prstGeom prst="rect">
            <a:avLst/>
          </a:prstGeom>
          <a:noFill/>
          <a:ln w="3175">
            <a:solidFill>
              <a:schemeClr val="tx1"/>
            </a:solidFill>
          </a:ln>
        </p:spPr>
      </p:pic>
      <p:pic>
        <p:nvPicPr>
          <p:cNvPr id="10" name="Content Placeholder 12">
            <a:extLst>
              <a:ext uri="{FF2B5EF4-FFF2-40B4-BE49-F238E27FC236}">
                <a16:creationId xmlns:a16="http://schemas.microsoft.com/office/drawing/2014/main" id="{275801DA-2EB2-4C43-8165-AA2337E7DF3A}"/>
              </a:ext>
            </a:extLst>
          </p:cNvPr>
          <p:cNvPicPr>
            <a:picLocks noChangeAspect="1"/>
          </p:cNvPicPr>
          <p:nvPr/>
        </p:nvPicPr>
        <p:blipFill>
          <a:blip r:embed="rId4"/>
          <a:stretch>
            <a:fillRect/>
          </a:stretch>
        </p:blipFill>
        <p:spPr>
          <a:xfrm>
            <a:off x="252000" y="1260000"/>
            <a:ext cx="588830" cy="588830"/>
          </a:xfrm>
          <a:prstGeom prst="rect">
            <a:avLst/>
          </a:prstGeom>
        </p:spPr>
      </p:pic>
      <p:sp>
        <p:nvSpPr>
          <p:cNvPr id="3" name="Footer Placeholder 2">
            <a:extLst>
              <a:ext uri="{FF2B5EF4-FFF2-40B4-BE49-F238E27FC236}">
                <a16:creationId xmlns:a16="http://schemas.microsoft.com/office/drawing/2014/main" id="{CC2DCDEC-B767-42B7-BB04-046E77DA0AAC}"/>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5950284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000" y="1188000"/>
            <a:ext cx="7776864" cy="4565104"/>
          </a:xfrm>
        </p:spPr>
        <p:txBody>
          <a:bodyPr>
            <a:normAutofit/>
          </a:bodyPr>
          <a:lstStyle/>
          <a:p>
            <a:pPr marL="0" indent="0">
              <a:buNone/>
            </a:pPr>
            <a:r>
              <a:rPr lang="en-US" sz="3200" b="1" dirty="0">
                <a:solidFill>
                  <a:srgbClr val="009FE9"/>
                </a:solidFill>
              </a:rPr>
              <a:t>Learning Objectives Review</a:t>
            </a:r>
          </a:p>
          <a:p>
            <a:pPr marL="0" indent="0">
              <a:buNone/>
            </a:pPr>
            <a:endParaRPr lang="en-US" sz="2400" dirty="0"/>
          </a:p>
          <a:p>
            <a:pPr marL="0" indent="0">
              <a:buNone/>
            </a:pPr>
            <a:r>
              <a:rPr lang="en-US" sz="2400" dirty="0"/>
              <a:t>You should now be able to: </a:t>
            </a:r>
            <a:br>
              <a:rPr lang="en-US" sz="2400" dirty="0"/>
            </a:br>
            <a:endParaRPr lang="en-US" sz="2400" dirty="0"/>
          </a:p>
          <a:p>
            <a:pPr lvl="0">
              <a:buFont typeface="Wingdings" panose="05000000000000000000" pitchFamily="2" charset="2"/>
              <a:buChar char="ü"/>
            </a:pPr>
            <a:r>
              <a:rPr lang="en-IE" sz="2400" dirty="0"/>
              <a:t>Format data set as table</a:t>
            </a:r>
          </a:p>
          <a:p>
            <a:pPr lvl="0">
              <a:buFont typeface="Wingdings" panose="05000000000000000000" pitchFamily="2" charset="2"/>
              <a:buChar char="ü"/>
            </a:pPr>
            <a:r>
              <a:rPr lang="en-IE" sz="2400" dirty="0"/>
              <a:t>Insert and use table slicers</a:t>
            </a:r>
          </a:p>
          <a:p>
            <a:pPr lvl="0">
              <a:buFont typeface="Wingdings" panose="05000000000000000000" pitchFamily="2" charset="2"/>
              <a:buChar char="ü"/>
            </a:pPr>
            <a:endParaRPr lang="en-GB" sz="2400" dirty="0"/>
          </a:p>
          <a:p>
            <a:pPr lvl="0"/>
            <a:endParaRPr lang="en-US" sz="2000" dirty="0"/>
          </a:p>
        </p:txBody>
      </p:sp>
      <p:grpSp>
        <p:nvGrpSpPr>
          <p:cNvPr id="6" name="Group 5">
            <a:extLst>
              <a:ext uri="{FF2B5EF4-FFF2-40B4-BE49-F238E27FC236}">
                <a16:creationId xmlns:a16="http://schemas.microsoft.com/office/drawing/2014/main" id="{5EEB1D67-F19F-4520-ABF8-6533D0103F17}"/>
              </a:ext>
            </a:extLst>
          </p:cNvPr>
          <p:cNvGrpSpPr/>
          <p:nvPr/>
        </p:nvGrpSpPr>
        <p:grpSpPr>
          <a:xfrm>
            <a:off x="180000" y="1188000"/>
            <a:ext cx="864096" cy="925850"/>
            <a:chOff x="6588224" y="1090993"/>
            <a:chExt cx="2036172" cy="2036172"/>
          </a:xfrm>
        </p:grpSpPr>
        <p:pic>
          <p:nvPicPr>
            <p:cNvPr id="7" name="Graphic 6" descr="Clipboard">
              <a:extLst>
                <a:ext uri="{FF2B5EF4-FFF2-40B4-BE49-F238E27FC236}">
                  <a16:creationId xmlns:a16="http://schemas.microsoft.com/office/drawing/2014/main" id="{14E6553F-A9DE-4F89-BD17-44D5ABD3B8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88224" y="1090993"/>
              <a:ext cx="2036172" cy="2036172"/>
            </a:xfrm>
            <a:prstGeom prst="rect">
              <a:avLst/>
            </a:prstGeom>
          </p:spPr>
        </p:pic>
        <p:pic>
          <p:nvPicPr>
            <p:cNvPr id="8" name="Graphic 7" descr="Checklist">
              <a:extLst>
                <a:ext uri="{FF2B5EF4-FFF2-40B4-BE49-F238E27FC236}">
                  <a16:creationId xmlns:a16="http://schemas.microsoft.com/office/drawing/2014/main" id="{FE8A5105-3513-42EC-BE2A-F958D11A12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32240" y="1311950"/>
              <a:ext cx="1772099" cy="1772099"/>
            </a:xfrm>
            <a:prstGeom prst="rect">
              <a:avLst/>
            </a:prstGeom>
          </p:spPr>
        </p:pic>
      </p:grpSp>
      <p:sp>
        <p:nvSpPr>
          <p:cNvPr id="5" name="Footer Placeholder 4">
            <a:extLst>
              <a:ext uri="{FF2B5EF4-FFF2-40B4-BE49-F238E27FC236}">
                <a16:creationId xmlns:a16="http://schemas.microsoft.com/office/drawing/2014/main" id="{47326AF4-0C47-4F54-9736-46EDA0F7DCA0}"/>
              </a:ext>
            </a:extLst>
          </p:cNvPr>
          <p:cNvSpPr>
            <a:spLocks noGrp="1"/>
          </p:cNvSpPr>
          <p:nvPr>
            <p:ph type="ftr" sz="quarter" idx="11"/>
          </p:nvPr>
        </p:nvSpPr>
        <p:spPr/>
        <p:txBody>
          <a:bodyPr/>
          <a:lstStyle/>
          <a:p>
            <a:r>
              <a:rPr lang="en-IE"/>
              <a:t>Data Analytics - Foundation 1.0</a:t>
            </a:r>
          </a:p>
          <a:p>
            <a:endParaRPr lang="en-IE" dirty="0"/>
          </a:p>
        </p:txBody>
      </p:sp>
      <p:sp>
        <p:nvSpPr>
          <p:cNvPr id="11" name="Title 1">
            <a:extLst>
              <a:ext uri="{FF2B5EF4-FFF2-40B4-BE49-F238E27FC236}">
                <a16:creationId xmlns:a16="http://schemas.microsoft.com/office/drawing/2014/main" id="{7FAC3FE6-5383-4EF5-AAE8-B0D784F19D4D}"/>
              </a:ext>
            </a:extLst>
          </p:cNvPr>
          <p:cNvSpPr>
            <a:spLocks noGrp="1"/>
          </p:cNvSpPr>
          <p:nvPr>
            <p:ph type="title"/>
          </p:nvPr>
        </p:nvSpPr>
        <p:spPr>
          <a:xfrm>
            <a:off x="201109" y="52617"/>
            <a:ext cx="8229600" cy="1143000"/>
          </a:xfrm>
        </p:spPr>
        <p:txBody>
          <a:bodyPr/>
          <a:lstStyle/>
          <a:p>
            <a:r>
              <a:rPr lang="en-IE" dirty="0"/>
              <a:t>5 – Filtering Data Sets	</a:t>
            </a:r>
            <a:endParaRPr lang="en-US" dirty="0"/>
          </a:p>
        </p:txBody>
      </p:sp>
    </p:spTree>
    <p:extLst>
      <p:ext uri="{BB962C8B-B14F-4D97-AF65-F5344CB8AC3E}">
        <p14:creationId xmlns:p14="http://schemas.microsoft.com/office/powerpoint/2010/main" val="29387607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6534" y="1679317"/>
            <a:ext cx="5544616" cy="3477875"/>
          </a:xfrm>
          <a:prstGeom prst="rect">
            <a:avLst/>
          </a:prstGeom>
          <a:noFill/>
        </p:spPr>
        <p:txBody>
          <a:bodyPr wrap="square" lIns="91440" tIns="45720" rIns="91440" bIns="45720">
            <a:spAutoFit/>
          </a:bodyPr>
          <a:lstStyle/>
          <a:p>
            <a:pPr algn="ctr"/>
            <a:r>
              <a:rPr lang="en-US" sz="9600" dirty="0">
                <a:solidFill>
                  <a:srgbClr val="009FE9"/>
                </a:solidFill>
              </a:rPr>
              <a:t>Review Exercise</a:t>
            </a:r>
          </a:p>
          <a:p>
            <a:pPr algn="ctr"/>
            <a:endParaRPr lang="en-US" sz="2800" b="1" dirty="0">
              <a:ln w="9525">
                <a:solidFill>
                  <a:schemeClr val="bg1"/>
                </a:solidFill>
                <a:prstDash val="solid"/>
              </a:ln>
            </a:endParaRPr>
          </a:p>
        </p:txBody>
      </p:sp>
      <p:grpSp>
        <p:nvGrpSpPr>
          <p:cNvPr id="27" name="Group 26">
            <a:extLst>
              <a:ext uri="{FF2B5EF4-FFF2-40B4-BE49-F238E27FC236}">
                <a16:creationId xmlns:a16="http://schemas.microsoft.com/office/drawing/2014/main" id="{D9486C3E-8D2C-4AD5-97D0-500BE5E99090}"/>
              </a:ext>
            </a:extLst>
          </p:cNvPr>
          <p:cNvGrpSpPr/>
          <p:nvPr/>
        </p:nvGrpSpPr>
        <p:grpSpPr>
          <a:xfrm>
            <a:off x="206901" y="923829"/>
            <a:ext cx="1607996" cy="1793615"/>
            <a:chOff x="3275856" y="617676"/>
            <a:chExt cx="2088232" cy="1828628"/>
          </a:xfrm>
        </p:grpSpPr>
        <p:pic>
          <p:nvPicPr>
            <p:cNvPr id="23" name="Graphic 22" descr="Laptop">
              <a:extLst>
                <a:ext uri="{FF2B5EF4-FFF2-40B4-BE49-F238E27FC236}">
                  <a16:creationId xmlns:a16="http://schemas.microsoft.com/office/drawing/2014/main" id="{0487DA86-3297-456A-8DFB-71EFA42D83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75856" y="617676"/>
              <a:ext cx="2088232" cy="1828628"/>
            </a:xfrm>
            <a:prstGeom prst="rect">
              <a:avLst/>
            </a:prstGeom>
          </p:spPr>
        </p:pic>
        <p:pic>
          <p:nvPicPr>
            <p:cNvPr id="25" name="Graphic 24" descr="Blackboard">
              <a:extLst>
                <a:ext uri="{FF2B5EF4-FFF2-40B4-BE49-F238E27FC236}">
                  <a16:creationId xmlns:a16="http://schemas.microsoft.com/office/drawing/2014/main" id="{F397D74A-D662-4C5F-82DB-93E924B663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36458" y="692696"/>
              <a:ext cx="1539598" cy="1466649"/>
            </a:xfrm>
            <a:prstGeom prst="rect">
              <a:avLst/>
            </a:prstGeom>
          </p:spPr>
        </p:pic>
      </p:grpSp>
      <p:sp>
        <p:nvSpPr>
          <p:cNvPr id="3" name="Footer Placeholder 2">
            <a:extLst>
              <a:ext uri="{FF2B5EF4-FFF2-40B4-BE49-F238E27FC236}">
                <a16:creationId xmlns:a16="http://schemas.microsoft.com/office/drawing/2014/main" id="{585362DF-CEF6-4FAF-BD67-B54B5B3A4F49}"/>
              </a:ext>
            </a:extLst>
          </p:cNvPr>
          <p:cNvSpPr>
            <a:spLocks noGrp="1"/>
          </p:cNvSpPr>
          <p:nvPr>
            <p:ph type="ftr" sz="quarter" idx="11"/>
          </p:nvPr>
        </p:nvSpPr>
        <p:spPr/>
        <p:txBody>
          <a:bodyPr/>
          <a:lstStyle/>
          <a:p>
            <a:r>
              <a:rPr lang="en-IE"/>
              <a:t>Data Analytics - Foundation 1.0</a:t>
            </a:r>
          </a:p>
          <a:p>
            <a:endParaRPr lang="en-IE" dirty="0"/>
          </a:p>
        </p:txBody>
      </p:sp>
      <p:sp>
        <p:nvSpPr>
          <p:cNvPr id="11" name="Title 1">
            <a:extLst>
              <a:ext uri="{FF2B5EF4-FFF2-40B4-BE49-F238E27FC236}">
                <a16:creationId xmlns:a16="http://schemas.microsoft.com/office/drawing/2014/main" id="{318E5E40-CCE0-4F96-BB21-E3A5DA4B4C70}"/>
              </a:ext>
            </a:extLst>
          </p:cNvPr>
          <p:cNvSpPr>
            <a:spLocks noGrp="1"/>
          </p:cNvSpPr>
          <p:nvPr>
            <p:ph type="title"/>
          </p:nvPr>
        </p:nvSpPr>
        <p:spPr>
          <a:xfrm>
            <a:off x="201109" y="52617"/>
            <a:ext cx="8229600" cy="1143000"/>
          </a:xfrm>
        </p:spPr>
        <p:txBody>
          <a:bodyPr/>
          <a:lstStyle/>
          <a:p>
            <a:r>
              <a:rPr lang="en-IE" dirty="0"/>
              <a:t>5 – Filtering Data Sets	</a:t>
            </a:r>
            <a:endParaRPr lang="en-US" dirty="0"/>
          </a:p>
        </p:txBody>
      </p:sp>
    </p:spTree>
    <p:extLst>
      <p:ext uri="{BB962C8B-B14F-4D97-AF65-F5344CB8AC3E}">
        <p14:creationId xmlns:p14="http://schemas.microsoft.com/office/powerpoint/2010/main" val="12768762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396536" cy="1143000"/>
          </a:xfrm>
        </p:spPr>
        <p:txBody>
          <a:bodyPr/>
          <a:lstStyle/>
          <a:p>
            <a:r>
              <a:rPr lang="en-IE" dirty="0"/>
              <a:t> 2 - Data Set Preparation</a:t>
            </a:r>
          </a:p>
        </p:txBody>
      </p:sp>
      <p:sp>
        <p:nvSpPr>
          <p:cNvPr id="3" name="Content Placeholder 2"/>
          <p:cNvSpPr>
            <a:spLocks noGrp="1"/>
          </p:cNvSpPr>
          <p:nvPr>
            <p:ph idx="1"/>
          </p:nvPr>
        </p:nvSpPr>
        <p:spPr>
          <a:xfrm>
            <a:off x="900000" y="1152000"/>
            <a:ext cx="7776864" cy="5422086"/>
          </a:xfrm>
        </p:spPr>
        <p:txBody>
          <a:bodyPr>
            <a:normAutofit/>
          </a:bodyPr>
          <a:lstStyle/>
          <a:p>
            <a:pPr marL="0" indent="0">
              <a:buNone/>
            </a:pPr>
            <a:r>
              <a:rPr lang="en-US" sz="3200" b="1" dirty="0">
                <a:solidFill>
                  <a:srgbClr val="009FE9"/>
                </a:solidFill>
              </a:rPr>
              <a:t>Category Learning Objectives Review</a:t>
            </a:r>
          </a:p>
          <a:p>
            <a:pPr marL="0" indent="0">
              <a:buNone/>
            </a:pPr>
            <a:endParaRPr lang="en-US" sz="2400" dirty="0"/>
          </a:p>
          <a:p>
            <a:pPr marL="0" indent="0">
              <a:buNone/>
            </a:pPr>
            <a:r>
              <a:rPr lang="en-US" sz="2400" dirty="0"/>
              <a:t>You should now be able to:</a:t>
            </a:r>
          </a:p>
          <a:p>
            <a:pPr marL="0" indent="0">
              <a:buNone/>
            </a:pPr>
            <a:endParaRPr lang="en-US" sz="2400" dirty="0"/>
          </a:p>
          <a:p>
            <a:pPr lvl="0">
              <a:buFont typeface="Wingdings" panose="05000000000000000000" pitchFamily="2" charset="2"/>
              <a:buChar char="ü"/>
            </a:pPr>
            <a:r>
              <a:rPr lang="en-IE" sz="2200" dirty="0"/>
              <a:t>Import data into a spreadsheet. </a:t>
            </a:r>
          </a:p>
          <a:p>
            <a:pPr lvl="0">
              <a:buFont typeface="Wingdings" panose="05000000000000000000" pitchFamily="2" charset="2"/>
              <a:buChar char="ü"/>
            </a:pPr>
            <a:r>
              <a:rPr lang="en-IE" sz="2200" dirty="0"/>
              <a:t>Prepare data for analysis using data cleansing techniques</a:t>
            </a:r>
          </a:p>
          <a:p>
            <a:pPr lvl="0">
              <a:buFont typeface="Wingdings" panose="05000000000000000000" pitchFamily="2" charset="2"/>
              <a:buChar char="ü"/>
            </a:pPr>
            <a:r>
              <a:rPr lang="en-IE" sz="2200" dirty="0"/>
              <a:t>Prepare data for analysis using data filtering techniques</a:t>
            </a:r>
          </a:p>
          <a:p>
            <a:pPr marL="0" indent="0">
              <a:buNone/>
            </a:pPr>
            <a:endParaRPr lang="en-US" sz="2000" dirty="0"/>
          </a:p>
        </p:txBody>
      </p:sp>
      <p:grpSp>
        <p:nvGrpSpPr>
          <p:cNvPr id="7" name="Group 6">
            <a:extLst>
              <a:ext uri="{FF2B5EF4-FFF2-40B4-BE49-F238E27FC236}">
                <a16:creationId xmlns:a16="http://schemas.microsoft.com/office/drawing/2014/main" id="{17E6FB83-9210-4E64-A094-0A24F777232C}"/>
              </a:ext>
            </a:extLst>
          </p:cNvPr>
          <p:cNvGrpSpPr/>
          <p:nvPr/>
        </p:nvGrpSpPr>
        <p:grpSpPr>
          <a:xfrm>
            <a:off x="180000" y="1188000"/>
            <a:ext cx="864096" cy="925850"/>
            <a:chOff x="6588224" y="1090993"/>
            <a:chExt cx="2036172" cy="2036172"/>
          </a:xfrm>
        </p:grpSpPr>
        <p:pic>
          <p:nvPicPr>
            <p:cNvPr id="8" name="Graphic 7" descr="Clipboard">
              <a:extLst>
                <a:ext uri="{FF2B5EF4-FFF2-40B4-BE49-F238E27FC236}">
                  <a16:creationId xmlns:a16="http://schemas.microsoft.com/office/drawing/2014/main" id="{C9D60ED4-651E-4240-8560-B0E40C963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88224" y="1090993"/>
              <a:ext cx="2036172" cy="2036172"/>
            </a:xfrm>
            <a:prstGeom prst="rect">
              <a:avLst/>
            </a:prstGeom>
          </p:spPr>
        </p:pic>
        <p:pic>
          <p:nvPicPr>
            <p:cNvPr id="9" name="Graphic 8" descr="Checklist">
              <a:extLst>
                <a:ext uri="{FF2B5EF4-FFF2-40B4-BE49-F238E27FC236}">
                  <a16:creationId xmlns:a16="http://schemas.microsoft.com/office/drawing/2014/main" id="{705427FD-660F-47CB-AD99-BC9FDDD39F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17945" y="1311949"/>
              <a:ext cx="1772100" cy="1772100"/>
            </a:xfrm>
            <a:prstGeom prst="rect">
              <a:avLst/>
            </a:prstGeom>
          </p:spPr>
        </p:pic>
      </p:grpSp>
      <p:sp>
        <p:nvSpPr>
          <p:cNvPr id="4" name="Footer Placeholder 3">
            <a:extLst>
              <a:ext uri="{FF2B5EF4-FFF2-40B4-BE49-F238E27FC236}">
                <a16:creationId xmlns:a16="http://schemas.microsoft.com/office/drawing/2014/main" id="{1F80E682-20BF-4EE3-9ED7-3FA0F47D6E68}"/>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3338075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92D23C-8508-495F-9897-EFD5AB9476CE}"/>
              </a:ext>
            </a:extLst>
          </p:cNvPr>
          <p:cNvSpPr/>
          <p:nvPr/>
        </p:nvSpPr>
        <p:spPr>
          <a:xfrm>
            <a:off x="395536" y="1628800"/>
            <a:ext cx="8064896" cy="1591269"/>
          </a:xfrm>
          <a:prstGeom prst="rect">
            <a:avLst/>
          </a:prstGeom>
        </p:spPr>
        <p:txBody>
          <a:bodyPr wrap="square">
            <a:spAutoFit/>
          </a:bodyPr>
          <a:lstStyle/>
          <a:p>
            <a:pPr algn="ctr">
              <a:lnSpc>
                <a:spcPct val="107000"/>
              </a:lnSpc>
              <a:spcAft>
                <a:spcPts val="800"/>
              </a:spcAft>
            </a:pPr>
            <a:r>
              <a:rPr lang="en-IE" sz="4400" dirty="0">
                <a:solidFill>
                  <a:srgbClr val="009FE9"/>
                </a:solidFill>
              </a:rPr>
              <a:t>Questions</a:t>
            </a:r>
          </a:p>
          <a:p>
            <a:pPr algn="ctr">
              <a:lnSpc>
                <a:spcPct val="107000"/>
              </a:lnSpc>
              <a:spcAft>
                <a:spcPts val="800"/>
              </a:spcAft>
            </a:pPr>
            <a:endParaRPr lang="en-IE" sz="4400" dirty="0"/>
          </a:p>
        </p:txBody>
      </p:sp>
      <p:pic>
        <p:nvPicPr>
          <p:cNvPr id="8" name="Graphic 7" descr="Help">
            <a:extLst>
              <a:ext uri="{FF2B5EF4-FFF2-40B4-BE49-F238E27FC236}">
                <a16:creationId xmlns:a16="http://schemas.microsoft.com/office/drawing/2014/main" id="{0A04559C-F3B7-4B5F-88CD-8469C58287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2321" y="3095935"/>
            <a:ext cx="1465312" cy="1465312"/>
          </a:xfrm>
          <a:prstGeom prst="rect">
            <a:avLst/>
          </a:prstGeom>
        </p:spPr>
      </p:pic>
      <p:sp>
        <p:nvSpPr>
          <p:cNvPr id="2" name="Footer Placeholder 1">
            <a:extLst>
              <a:ext uri="{FF2B5EF4-FFF2-40B4-BE49-F238E27FC236}">
                <a16:creationId xmlns:a16="http://schemas.microsoft.com/office/drawing/2014/main" id="{193B530C-5876-4876-9DBB-32CA456CC0D8}"/>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250492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3 – Importing Data Sets	</a:t>
            </a:r>
            <a:endParaRPr lang="en-US" dirty="0"/>
          </a:p>
        </p:txBody>
      </p:sp>
      <p:sp>
        <p:nvSpPr>
          <p:cNvPr id="4" name="Content Placeholder 3">
            <a:extLst>
              <a:ext uri="{FF2B5EF4-FFF2-40B4-BE49-F238E27FC236}">
                <a16:creationId xmlns:a16="http://schemas.microsoft.com/office/drawing/2014/main" id="{2F815014-6A8B-40C2-BB28-3F4CDA7F63DE}"/>
              </a:ext>
            </a:extLst>
          </p:cNvPr>
          <p:cNvSpPr>
            <a:spLocks noGrp="1"/>
          </p:cNvSpPr>
          <p:nvPr>
            <p:ph idx="1"/>
          </p:nvPr>
        </p:nvSpPr>
        <p:spPr>
          <a:xfrm>
            <a:off x="297031" y="1982494"/>
            <a:ext cx="8782580" cy="4686866"/>
          </a:xfrm>
        </p:spPr>
        <p:txBody>
          <a:bodyPr>
            <a:normAutofit/>
          </a:bodyPr>
          <a:lstStyle/>
          <a:p>
            <a:pPr lvl="1"/>
            <a:endParaRPr lang="en-GB" sz="1600" dirty="0"/>
          </a:p>
          <a:p>
            <a:pPr>
              <a:buFont typeface="+mj-lt"/>
              <a:buAutoNum type="arabicPeriod"/>
            </a:pPr>
            <a:endParaRPr lang="en-IE" sz="2000" dirty="0"/>
          </a:p>
        </p:txBody>
      </p:sp>
      <p:sp>
        <p:nvSpPr>
          <p:cNvPr id="2" name="TextBox 1">
            <a:extLst>
              <a:ext uri="{FF2B5EF4-FFF2-40B4-BE49-F238E27FC236}">
                <a16:creationId xmlns:a16="http://schemas.microsoft.com/office/drawing/2014/main" id="{0C94F431-E71B-456A-93CD-A5B8933FEE83}"/>
              </a:ext>
            </a:extLst>
          </p:cNvPr>
          <p:cNvSpPr txBox="1"/>
          <p:nvPr/>
        </p:nvSpPr>
        <p:spPr>
          <a:xfrm>
            <a:off x="864000" y="1188000"/>
            <a:ext cx="7475337" cy="5016758"/>
          </a:xfrm>
          <a:prstGeom prst="rect">
            <a:avLst/>
          </a:prstGeom>
          <a:noFill/>
        </p:spPr>
        <p:txBody>
          <a:bodyPr wrap="square" rtlCol="0">
            <a:spAutoFit/>
          </a:bodyPr>
          <a:lstStyle/>
          <a:p>
            <a:r>
              <a:rPr lang="en-SG" sz="2000" b="1" dirty="0">
                <a:solidFill>
                  <a:srgbClr val="009FE9"/>
                </a:solidFill>
                <a:latin typeface="Arial" pitchFamily="34" charset="0"/>
                <a:cs typeface="Arial" pitchFamily="34" charset="0"/>
              </a:rPr>
              <a:t>Concepts: Importing Data into Excel</a:t>
            </a:r>
          </a:p>
          <a:p>
            <a:endParaRPr lang="en-IE" sz="2000" dirty="0"/>
          </a:p>
          <a:p>
            <a:r>
              <a:rPr lang="en-IE" sz="2000" b="1" dirty="0"/>
              <a:t>Data sets </a:t>
            </a:r>
          </a:p>
          <a:p>
            <a:pPr marL="342900" indent="-342900">
              <a:buFont typeface="Arial" panose="020B0604020202020204" pitchFamily="34" charset="0"/>
              <a:buChar char="•"/>
            </a:pPr>
            <a:r>
              <a:rPr lang="en-IE" sz="2000" dirty="0"/>
              <a:t>Stored in various formats in different programs and sources such as:</a:t>
            </a:r>
          </a:p>
          <a:p>
            <a:pPr marL="342900" indent="-342900">
              <a:buFont typeface="Arial" panose="020B0604020202020204" pitchFamily="34" charset="0"/>
              <a:buChar char="•"/>
            </a:pPr>
            <a:endParaRPr lang="en-IE" sz="2000" dirty="0"/>
          </a:p>
          <a:p>
            <a:pPr marL="342900" indent="-342900">
              <a:buFont typeface="Arial" panose="020B0604020202020204" pitchFamily="34" charset="0"/>
              <a:buChar char="•"/>
            </a:pPr>
            <a:endParaRPr lang="en-IE" sz="2000" dirty="0"/>
          </a:p>
          <a:p>
            <a:pPr marL="342900" indent="-342900">
              <a:buFont typeface="Arial" panose="020B0604020202020204" pitchFamily="34" charset="0"/>
              <a:buChar char="•"/>
            </a:pPr>
            <a:endParaRPr lang="en-IE" sz="2000" dirty="0"/>
          </a:p>
          <a:p>
            <a:pPr marL="342900" indent="-342900">
              <a:buFont typeface="Arial" panose="020B0604020202020204" pitchFamily="34" charset="0"/>
              <a:buChar char="•"/>
            </a:pPr>
            <a:endParaRPr lang="en-IE" sz="2000" dirty="0"/>
          </a:p>
          <a:p>
            <a:pPr marL="342900" indent="-342900">
              <a:buFont typeface="Arial" panose="020B0604020202020204" pitchFamily="34" charset="0"/>
              <a:buChar char="•"/>
            </a:pPr>
            <a:endParaRPr lang="en-IE" sz="2000" dirty="0"/>
          </a:p>
          <a:p>
            <a:pPr marL="342900" indent="-342900">
              <a:buFont typeface="Arial" panose="020B0604020202020204" pitchFamily="34" charset="0"/>
              <a:buChar char="•"/>
            </a:pPr>
            <a:endParaRPr lang="en-IE" sz="2000" dirty="0"/>
          </a:p>
          <a:p>
            <a:pPr marL="342900" indent="-342900">
              <a:buFont typeface="Arial" panose="020B0604020202020204" pitchFamily="34" charset="0"/>
              <a:buChar char="•"/>
            </a:pPr>
            <a:r>
              <a:rPr lang="en-IE" sz="2000" dirty="0"/>
              <a:t>Can be imported into Excel for analysis. </a:t>
            </a:r>
          </a:p>
          <a:p>
            <a:pPr marL="342900" indent="-342900">
              <a:buFont typeface="Arial" panose="020B0604020202020204" pitchFamily="34" charset="0"/>
              <a:buChar char="•"/>
            </a:pPr>
            <a:endParaRPr lang="en-IE" sz="2000" dirty="0"/>
          </a:p>
          <a:p>
            <a:pPr marL="342900" indent="-342900">
              <a:buFont typeface="Arial" panose="020B0604020202020204" pitchFamily="34" charset="0"/>
              <a:buChar char="•"/>
            </a:pPr>
            <a:r>
              <a:rPr lang="en-IE" sz="2000" dirty="0"/>
              <a:t>Can be imported into Excel as: </a:t>
            </a:r>
          </a:p>
          <a:p>
            <a:endParaRPr lang="en-IE" sz="2000" dirty="0"/>
          </a:p>
          <a:p>
            <a:endParaRPr lang="en-IE" sz="2000" dirty="0"/>
          </a:p>
        </p:txBody>
      </p:sp>
      <p:pic>
        <p:nvPicPr>
          <p:cNvPr id="8" name="Picture 7">
            <a:extLst>
              <a:ext uri="{FF2B5EF4-FFF2-40B4-BE49-F238E27FC236}">
                <a16:creationId xmlns:a16="http://schemas.microsoft.com/office/drawing/2014/main" id="{CD775891-A28D-475C-9529-5DCA34D05CF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0000"/>
            <a:ext cx="590400" cy="590400"/>
          </a:xfrm>
          <a:prstGeom prst="rect">
            <a:avLst/>
          </a:prstGeom>
          <a:noFill/>
          <a:ln>
            <a:noFill/>
          </a:ln>
        </p:spPr>
      </p:pic>
      <p:sp>
        <p:nvSpPr>
          <p:cNvPr id="9" name="Rectangle 8">
            <a:extLst>
              <a:ext uri="{FF2B5EF4-FFF2-40B4-BE49-F238E27FC236}">
                <a16:creationId xmlns:a16="http://schemas.microsoft.com/office/drawing/2014/main" id="{3A92E8D5-13CA-4171-88E7-94382C2F081D}"/>
              </a:ext>
            </a:extLst>
          </p:cNvPr>
          <p:cNvSpPr/>
          <p:nvPr/>
        </p:nvSpPr>
        <p:spPr>
          <a:xfrm>
            <a:off x="931926" y="1259468"/>
            <a:ext cx="7168466" cy="369332"/>
          </a:xfrm>
          <a:prstGeom prst="rect">
            <a:avLst/>
          </a:prstGeom>
        </p:spPr>
        <p:txBody>
          <a:bodyPr wrap="square">
            <a:spAutoFit/>
          </a:bodyPr>
          <a:lstStyle/>
          <a:p>
            <a:endParaRPr lang="en-SG" b="1" dirty="0">
              <a:solidFill>
                <a:srgbClr val="00B0F0"/>
              </a:solidFill>
            </a:endParaRPr>
          </a:p>
        </p:txBody>
      </p:sp>
      <p:graphicFrame>
        <p:nvGraphicFramePr>
          <p:cNvPr id="10" name="Diagram 9">
            <a:extLst>
              <a:ext uri="{FF2B5EF4-FFF2-40B4-BE49-F238E27FC236}">
                <a16:creationId xmlns:a16="http://schemas.microsoft.com/office/drawing/2014/main" id="{E0A0A41E-9496-429F-B269-41D281A39239}"/>
              </a:ext>
            </a:extLst>
          </p:cNvPr>
          <p:cNvGraphicFramePr/>
          <p:nvPr>
            <p:extLst>
              <p:ext uri="{D42A27DB-BD31-4B8C-83A1-F6EECF244321}">
                <p14:modId xmlns:p14="http://schemas.microsoft.com/office/powerpoint/2010/main" val="2743451442"/>
              </p:ext>
            </p:extLst>
          </p:nvPr>
        </p:nvGraphicFramePr>
        <p:xfrm>
          <a:off x="1068824" y="2485644"/>
          <a:ext cx="7475337" cy="22395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Diagram 11">
            <a:extLst>
              <a:ext uri="{FF2B5EF4-FFF2-40B4-BE49-F238E27FC236}">
                <a16:creationId xmlns:a16="http://schemas.microsoft.com/office/drawing/2014/main" id="{719258B1-6008-4858-98D1-AA3CC00E6F8B}"/>
              </a:ext>
            </a:extLst>
          </p:cNvPr>
          <p:cNvGraphicFramePr/>
          <p:nvPr>
            <p:extLst>
              <p:ext uri="{D42A27DB-BD31-4B8C-83A1-F6EECF244321}">
                <p14:modId xmlns:p14="http://schemas.microsoft.com/office/powerpoint/2010/main" val="1749230759"/>
              </p:ext>
            </p:extLst>
          </p:nvPr>
        </p:nvGraphicFramePr>
        <p:xfrm>
          <a:off x="3631473" y="4790077"/>
          <a:ext cx="5460715" cy="184513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1" name="Footer Placeholder 10">
            <a:extLst>
              <a:ext uri="{FF2B5EF4-FFF2-40B4-BE49-F238E27FC236}">
                <a16:creationId xmlns:a16="http://schemas.microsoft.com/office/drawing/2014/main" id="{F0D69858-B15E-4FD2-88CF-9F43B2D9F94F}"/>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2044486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3 – Importing Data Sets	</a:t>
            </a:r>
            <a:endParaRPr lang="en-US" dirty="0"/>
          </a:p>
        </p:txBody>
      </p:sp>
      <p:sp>
        <p:nvSpPr>
          <p:cNvPr id="14" name="Rectangle 13">
            <a:extLst>
              <a:ext uri="{FF2B5EF4-FFF2-40B4-BE49-F238E27FC236}">
                <a16:creationId xmlns:a16="http://schemas.microsoft.com/office/drawing/2014/main" id="{10A2D34B-6EC9-43B2-BAF8-57FCE10E1FBD}"/>
              </a:ext>
            </a:extLst>
          </p:cNvPr>
          <p:cNvSpPr/>
          <p:nvPr/>
        </p:nvSpPr>
        <p:spPr>
          <a:xfrm>
            <a:off x="864000" y="1188000"/>
            <a:ext cx="8229599" cy="5986254"/>
          </a:xfrm>
          <a:prstGeom prst="rect">
            <a:avLst/>
          </a:prstGeom>
        </p:spPr>
        <p:txBody>
          <a:bodyPr wrap="square">
            <a:spAutoFit/>
          </a:bodyPr>
          <a:lstStyle/>
          <a:p>
            <a:r>
              <a:rPr lang="en-IE" sz="2000" b="1" dirty="0">
                <a:solidFill>
                  <a:srgbClr val="009FE9"/>
                </a:solidFill>
                <a:latin typeface="+mj-lt"/>
                <a:ea typeface="+mj-ea"/>
                <a:cs typeface="+mj-cs"/>
              </a:rPr>
              <a:t>Task: Import data into a spreadsheet application: .csv</a:t>
            </a:r>
          </a:p>
          <a:p>
            <a:endParaRPr lang="en-IE" sz="2000" b="1" dirty="0">
              <a:solidFill>
                <a:srgbClr val="00B0F0"/>
              </a:solidFill>
              <a:latin typeface="+mj-lt"/>
              <a:ea typeface="+mj-ea"/>
              <a:cs typeface="+mj-cs"/>
            </a:endParaRPr>
          </a:p>
          <a:p>
            <a:r>
              <a:rPr lang="en-IE" sz="2000" b="1" dirty="0">
                <a:latin typeface="+mj-lt"/>
                <a:ea typeface="+mj-ea"/>
                <a:cs typeface="+mj-cs"/>
              </a:rPr>
              <a:t>Example: </a:t>
            </a:r>
            <a:r>
              <a:rPr lang="en-IE" sz="2000" dirty="0">
                <a:latin typeface="+mj-lt"/>
                <a:ea typeface="+mj-ea"/>
                <a:cs typeface="+mj-cs"/>
              </a:rPr>
              <a:t>I</a:t>
            </a:r>
            <a:r>
              <a:rPr lang="en-GB" sz="2000" dirty="0" err="1">
                <a:latin typeface="+mj-lt"/>
                <a:ea typeface="+mj-ea"/>
                <a:cs typeface="+mj-cs"/>
              </a:rPr>
              <a:t>mport</a:t>
            </a:r>
            <a:r>
              <a:rPr lang="en-GB" sz="2000" dirty="0">
                <a:latin typeface="+mj-lt"/>
                <a:ea typeface="+mj-ea"/>
                <a:cs typeface="+mj-cs"/>
              </a:rPr>
              <a:t> customer data from a </a:t>
            </a:r>
            <a:r>
              <a:rPr lang="en-GB" sz="2000" b="1" dirty="0">
                <a:latin typeface="+mj-lt"/>
                <a:ea typeface="+mj-ea"/>
                <a:cs typeface="+mj-cs"/>
              </a:rPr>
              <a:t>.csv file </a:t>
            </a:r>
            <a:r>
              <a:rPr lang="en-GB" sz="2000" dirty="0">
                <a:latin typeface="+mj-lt"/>
                <a:ea typeface="+mj-ea"/>
                <a:cs typeface="+mj-cs"/>
              </a:rPr>
              <a:t>into Excel.</a:t>
            </a:r>
          </a:p>
          <a:p>
            <a:r>
              <a:rPr lang="en-GB" sz="2000" b="1" dirty="0">
                <a:latin typeface="+mj-lt"/>
                <a:ea typeface="+mj-ea"/>
                <a:cs typeface="+mj-cs"/>
              </a:rPr>
              <a:t>Steps: </a:t>
            </a:r>
          </a:p>
          <a:p>
            <a:pPr lvl="0">
              <a:buFont typeface="+mj-lt"/>
              <a:buAutoNum type="arabicPeriod"/>
            </a:pPr>
            <a:r>
              <a:rPr lang="en-SG" sz="1700" dirty="0"/>
              <a:t>Open the </a:t>
            </a:r>
            <a:r>
              <a:rPr lang="en-SG" sz="1700" b="1" dirty="0"/>
              <a:t>Customers.xlsx</a:t>
            </a:r>
            <a:r>
              <a:rPr lang="en-SG" sz="1700" dirty="0"/>
              <a:t> workbook.</a:t>
            </a:r>
            <a:endParaRPr lang="en-GB" sz="1700" dirty="0"/>
          </a:p>
          <a:p>
            <a:pPr>
              <a:buFont typeface="+mj-lt"/>
              <a:buAutoNum type="arabicPeriod"/>
            </a:pPr>
            <a:r>
              <a:rPr lang="en-SG" sz="1700" dirty="0"/>
              <a:t>On the </a:t>
            </a:r>
            <a:r>
              <a:rPr lang="en-SG" sz="1700" b="1" dirty="0"/>
              <a:t>Data</a:t>
            </a:r>
            <a:r>
              <a:rPr lang="en-SG" sz="1700" dirty="0"/>
              <a:t> tab, in the </a:t>
            </a:r>
            <a:r>
              <a:rPr lang="en-SG" sz="1700" b="1" dirty="0"/>
              <a:t>Get External Data</a:t>
            </a:r>
            <a:r>
              <a:rPr lang="en-SG" sz="1700" dirty="0"/>
              <a:t> group, click </a:t>
            </a:r>
            <a:r>
              <a:rPr lang="en-SG" sz="1700" b="1" dirty="0"/>
              <a:t>From Text</a:t>
            </a:r>
            <a:r>
              <a:rPr lang="en-SG" sz="1700" dirty="0"/>
              <a:t>. </a:t>
            </a:r>
            <a:endParaRPr lang="en-GB" sz="1700" dirty="0"/>
          </a:p>
          <a:p>
            <a:pPr>
              <a:buFont typeface="+mj-lt"/>
              <a:buAutoNum type="arabicPeriod"/>
            </a:pPr>
            <a:r>
              <a:rPr lang="en-SG" sz="1700" dirty="0"/>
              <a:t>Locate and select </a:t>
            </a:r>
            <a:r>
              <a:rPr lang="en-SG" sz="1700" b="1" dirty="0"/>
              <a:t>Customer Data.csv</a:t>
            </a:r>
            <a:r>
              <a:rPr lang="en-SG" sz="1700" dirty="0"/>
              <a:t> file.</a:t>
            </a:r>
            <a:endParaRPr lang="en-GB" sz="1700" dirty="0"/>
          </a:p>
          <a:p>
            <a:pPr lvl="0">
              <a:buFont typeface="+mj-lt"/>
              <a:buAutoNum type="arabicPeriod"/>
            </a:pPr>
            <a:r>
              <a:rPr lang="en-SG" sz="1700" dirty="0"/>
              <a:t>Click </a:t>
            </a:r>
            <a:r>
              <a:rPr lang="en-SG" sz="1700" b="1" dirty="0"/>
              <a:t>Import</a:t>
            </a:r>
            <a:r>
              <a:rPr lang="en-SG" sz="1700" dirty="0"/>
              <a:t>.</a:t>
            </a:r>
            <a:endParaRPr lang="en-GB" sz="1700" dirty="0"/>
          </a:p>
          <a:p>
            <a:pPr lvl="0">
              <a:buFont typeface="+mj-lt"/>
              <a:buAutoNum type="arabicPeriod"/>
            </a:pPr>
            <a:r>
              <a:rPr lang="en-SG" sz="1700" dirty="0"/>
              <a:t>Select </a:t>
            </a:r>
            <a:r>
              <a:rPr lang="en-SG" sz="1700" b="1" dirty="0"/>
              <a:t>Delimited</a:t>
            </a:r>
            <a:r>
              <a:rPr lang="en-SG" sz="1700" dirty="0"/>
              <a:t> under </a:t>
            </a:r>
            <a:r>
              <a:rPr lang="en-SG" sz="1700" b="1" dirty="0"/>
              <a:t>Original data type</a:t>
            </a:r>
            <a:r>
              <a:rPr lang="en-SG" sz="1700" dirty="0"/>
              <a:t> and check </a:t>
            </a:r>
            <a:r>
              <a:rPr lang="en-SG" sz="1700" b="1" dirty="0"/>
              <a:t>My data has headers</a:t>
            </a:r>
            <a:r>
              <a:rPr lang="en-SG" sz="1700" dirty="0"/>
              <a:t>.</a:t>
            </a:r>
            <a:endParaRPr lang="en-GB" sz="1700" dirty="0"/>
          </a:p>
          <a:p>
            <a:pPr lvl="0">
              <a:buFont typeface="+mj-lt"/>
              <a:buAutoNum type="arabicPeriod"/>
            </a:pPr>
            <a:r>
              <a:rPr lang="en-SG" sz="1700" dirty="0"/>
              <a:t>Click </a:t>
            </a:r>
            <a:r>
              <a:rPr lang="en-SG" sz="1700" b="1" dirty="0"/>
              <a:t>Next</a:t>
            </a:r>
            <a:r>
              <a:rPr lang="en-SG" sz="1700" dirty="0"/>
              <a:t>.</a:t>
            </a:r>
            <a:endParaRPr lang="en-GB" sz="1700" dirty="0"/>
          </a:p>
          <a:p>
            <a:pPr>
              <a:buFont typeface="+mj-lt"/>
              <a:buAutoNum type="arabicPeriod"/>
            </a:pPr>
            <a:r>
              <a:rPr lang="en-SG" sz="1700" dirty="0"/>
              <a:t>Check </a:t>
            </a:r>
            <a:r>
              <a:rPr lang="en-SG" sz="1700" b="1" dirty="0"/>
              <a:t>Comma</a:t>
            </a:r>
            <a:r>
              <a:rPr lang="en-SG" sz="1700" dirty="0"/>
              <a:t> under </a:t>
            </a:r>
            <a:r>
              <a:rPr lang="en-SG" sz="1700" b="1" dirty="0"/>
              <a:t>Delimiters</a:t>
            </a:r>
            <a:r>
              <a:rPr lang="en-SG" sz="1700" dirty="0"/>
              <a:t>.</a:t>
            </a:r>
            <a:endParaRPr lang="en-GB" sz="1700" dirty="0"/>
          </a:p>
          <a:p>
            <a:pPr lvl="0">
              <a:buFont typeface="+mj-lt"/>
              <a:buAutoNum type="arabicPeriod"/>
            </a:pPr>
            <a:r>
              <a:rPr lang="en-SG" sz="1700" dirty="0"/>
              <a:t>Click </a:t>
            </a:r>
            <a:r>
              <a:rPr lang="en-SG" sz="1700" b="1" dirty="0"/>
              <a:t>Next</a:t>
            </a:r>
            <a:r>
              <a:rPr lang="en-SG" sz="1700" dirty="0"/>
              <a:t>.</a:t>
            </a:r>
            <a:endParaRPr lang="en-GB" sz="1700" dirty="0"/>
          </a:p>
          <a:p>
            <a:pPr lvl="0">
              <a:buFont typeface="+mj-lt"/>
              <a:buAutoNum type="arabicPeriod"/>
            </a:pPr>
            <a:r>
              <a:rPr lang="en-SG" sz="1700" dirty="0"/>
              <a:t>Select the column data format and columns to skip:</a:t>
            </a:r>
            <a:endParaRPr lang="en-GB" sz="1700" dirty="0"/>
          </a:p>
          <a:p>
            <a:pPr marL="800100" lvl="1" indent="-342900">
              <a:buFont typeface="+mj-lt"/>
              <a:buAutoNum type="arabicPeriod"/>
            </a:pPr>
            <a:r>
              <a:rPr lang="en-SG" sz="1700" dirty="0"/>
              <a:t>Select the </a:t>
            </a:r>
            <a:r>
              <a:rPr lang="en-SG" sz="1700" b="1" dirty="0"/>
              <a:t>Contact</a:t>
            </a:r>
            <a:r>
              <a:rPr lang="en-SG" sz="1700" dirty="0"/>
              <a:t> column and select </a:t>
            </a:r>
            <a:r>
              <a:rPr lang="en-SG" sz="1700" b="1" dirty="0"/>
              <a:t>Do not import column (skip)</a:t>
            </a:r>
            <a:r>
              <a:rPr lang="en-SG" sz="1700" dirty="0"/>
              <a:t>.</a:t>
            </a:r>
            <a:endParaRPr lang="en-GB" sz="1700" dirty="0"/>
          </a:p>
          <a:p>
            <a:pPr marL="800100" lvl="1" indent="-342900">
              <a:buFont typeface="+mj-lt"/>
              <a:buAutoNum type="arabicPeriod"/>
            </a:pPr>
            <a:r>
              <a:rPr lang="en-SG" sz="1700" dirty="0"/>
              <a:t>Select the </a:t>
            </a:r>
            <a:r>
              <a:rPr lang="en-SG" sz="1700" b="1" dirty="0"/>
              <a:t>Phone Number</a:t>
            </a:r>
            <a:r>
              <a:rPr lang="en-SG" sz="1700" dirty="0"/>
              <a:t> column and </a:t>
            </a:r>
            <a:r>
              <a:rPr lang="en-SG" sz="1700" b="1" dirty="0"/>
              <a:t>Do not import column (skip)</a:t>
            </a:r>
            <a:r>
              <a:rPr lang="en-SG" sz="1700" dirty="0"/>
              <a:t>.</a:t>
            </a:r>
            <a:endParaRPr lang="en-GB" sz="1700" dirty="0"/>
          </a:p>
          <a:p>
            <a:pPr marL="800100" lvl="1" indent="-342900">
              <a:buFont typeface="+mj-lt"/>
              <a:buAutoNum type="arabicPeriod"/>
            </a:pPr>
            <a:r>
              <a:rPr lang="en-SG" sz="1700" dirty="0"/>
              <a:t>Select the </a:t>
            </a:r>
            <a:r>
              <a:rPr lang="en-SG" sz="1700" b="1" dirty="0"/>
              <a:t>Contract Date</a:t>
            </a:r>
            <a:r>
              <a:rPr lang="en-SG" sz="1700" dirty="0"/>
              <a:t> column and select </a:t>
            </a:r>
            <a:r>
              <a:rPr lang="en-SG" sz="1700" b="1" dirty="0"/>
              <a:t>Date</a:t>
            </a:r>
            <a:r>
              <a:rPr lang="en-SG" sz="1700" dirty="0"/>
              <a:t>. </a:t>
            </a:r>
          </a:p>
          <a:p>
            <a:pPr marL="800100" lvl="1" indent="-342900">
              <a:buFont typeface="+mj-lt"/>
              <a:buAutoNum type="arabicPeriod"/>
            </a:pPr>
            <a:r>
              <a:rPr lang="en-SG" sz="1700" dirty="0"/>
              <a:t>Ensure the date format is </a:t>
            </a:r>
            <a:r>
              <a:rPr lang="en-SG" sz="1700" b="1" dirty="0"/>
              <a:t>DMY</a:t>
            </a:r>
            <a:r>
              <a:rPr lang="en-SG" sz="1700" dirty="0"/>
              <a:t>.</a:t>
            </a:r>
          </a:p>
          <a:p>
            <a:pPr lvl="0">
              <a:buFont typeface="+mj-lt"/>
              <a:buAutoNum type="arabicPeriod"/>
            </a:pPr>
            <a:r>
              <a:rPr lang="en-SG" sz="1700" dirty="0"/>
              <a:t>Click </a:t>
            </a:r>
            <a:r>
              <a:rPr lang="en-SG" sz="1700" b="1" dirty="0"/>
              <a:t>Finish</a:t>
            </a:r>
            <a:r>
              <a:rPr lang="en-SG" sz="1700" dirty="0"/>
              <a:t>.</a:t>
            </a:r>
            <a:endParaRPr lang="en-GB" sz="1700" dirty="0"/>
          </a:p>
          <a:p>
            <a:pPr>
              <a:buFont typeface="+mj-lt"/>
              <a:buAutoNum type="arabicPeriod"/>
            </a:pPr>
            <a:r>
              <a:rPr lang="en-SG" sz="1700" dirty="0"/>
              <a:t>Ensure </a:t>
            </a:r>
            <a:r>
              <a:rPr lang="en-SG" sz="1700" b="1" dirty="0"/>
              <a:t>Existing worksheet</a:t>
            </a:r>
            <a:r>
              <a:rPr lang="en-SG" sz="1700" dirty="0"/>
              <a:t> is selected, click cell </a:t>
            </a:r>
            <a:r>
              <a:rPr lang="en-SG" sz="1700" b="1" dirty="0"/>
              <a:t>A3</a:t>
            </a:r>
            <a:r>
              <a:rPr lang="en-SG" sz="1700" dirty="0"/>
              <a:t>, and click </a:t>
            </a:r>
            <a:r>
              <a:rPr lang="en-SG" sz="1700" b="1" dirty="0"/>
              <a:t>OK</a:t>
            </a:r>
            <a:r>
              <a:rPr lang="en-SG" sz="1700" dirty="0"/>
              <a:t>.</a:t>
            </a:r>
            <a:endParaRPr lang="en-GB" sz="1700" dirty="0"/>
          </a:p>
          <a:p>
            <a:endParaRPr lang="en-GB" sz="2000" b="1" dirty="0">
              <a:solidFill>
                <a:srgbClr val="00B0F0"/>
              </a:solidFill>
              <a:latin typeface="+mj-lt"/>
              <a:ea typeface="+mj-ea"/>
              <a:cs typeface="+mj-cs"/>
            </a:endParaRPr>
          </a:p>
          <a:p>
            <a:endParaRPr lang="en-IE" sz="2800" b="1" dirty="0">
              <a:solidFill>
                <a:srgbClr val="00B0F0"/>
              </a:solidFill>
              <a:latin typeface="+mj-lt"/>
              <a:ea typeface="+mj-ea"/>
              <a:cs typeface="+mj-cs"/>
            </a:endParaRPr>
          </a:p>
        </p:txBody>
      </p:sp>
      <p:pic>
        <p:nvPicPr>
          <p:cNvPr id="8" name="Content Placeholder 12">
            <a:extLst>
              <a:ext uri="{FF2B5EF4-FFF2-40B4-BE49-F238E27FC236}">
                <a16:creationId xmlns:a16="http://schemas.microsoft.com/office/drawing/2014/main" id="{3CA2D6E4-B729-4F6E-9F03-173EAEB9B802}"/>
              </a:ext>
            </a:extLst>
          </p:cNvPr>
          <p:cNvPicPr>
            <a:picLocks noChangeAspect="1"/>
          </p:cNvPicPr>
          <p:nvPr/>
        </p:nvPicPr>
        <p:blipFill>
          <a:blip r:embed="rId3"/>
          <a:stretch>
            <a:fillRect/>
          </a:stretch>
        </p:blipFill>
        <p:spPr>
          <a:xfrm>
            <a:off x="252248" y="1260000"/>
            <a:ext cx="588830" cy="588830"/>
          </a:xfrm>
          <a:prstGeom prst="rect">
            <a:avLst/>
          </a:prstGeom>
        </p:spPr>
      </p:pic>
      <p:sp>
        <p:nvSpPr>
          <p:cNvPr id="9" name="Rectangle 8" descr="Document">
            <a:extLst>
              <a:ext uri="{FF2B5EF4-FFF2-40B4-BE49-F238E27FC236}">
                <a16:creationId xmlns:a16="http://schemas.microsoft.com/office/drawing/2014/main" id="{8106DEB6-349F-4A29-BDFF-3FBBA2540B9D}"/>
              </a:ext>
            </a:extLst>
          </p:cNvPr>
          <p:cNvSpPr/>
          <p:nvPr/>
        </p:nvSpPr>
        <p:spPr>
          <a:xfrm>
            <a:off x="7820601" y="169421"/>
            <a:ext cx="1296219" cy="1384994"/>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l="-3000" r="-3000"/>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10" name="Footer Placeholder 9">
            <a:extLst>
              <a:ext uri="{FF2B5EF4-FFF2-40B4-BE49-F238E27FC236}">
                <a16:creationId xmlns:a16="http://schemas.microsoft.com/office/drawing/2014/main" id="{C5A59F1B-AC80-4434-9CD5-86C9E875C5A1}"/>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42010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64000" y="1188000"/>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Task: Import data into a spreadsheet application: .csv</a:t>
            </a:r>
          </a:p>
          <a:p>
            <a:pPr marL="0" indent="0">
              <a:buNone/>
            </a:pPr>
            <a:endParaRPr lang="en-IE" sz="2000" b="1" dirty="0">
              <a:solidFill>
                <a:srgbClr val="00B0F0"/>
              </a:solidFill>
            </a:endParaRPr>
          </a:p>
          <a:p>
            <a:pPr marL="0" indent="0">
              <a:buNone/>
            </a:pPr>
            <a:r>
              <a:rPr lang="en-IE" sz="2000" b="1" dirty="0"/>
              <a:t>Example: </a:t>
            </a:r>
            <a:r>
              <a:rPr lang="en-IE" sz="2000" dirty="0"/>
              <a:t>I</a:t>
            </a:r>
            <a:r>
              <a:rPr lang="en-GB" sz="2000" dirty="0" err="1"/>
              <a:t>mport</a:t>
            </a:r>
            <a:r>
              <a:rPr lang="en-GB" sz="2000" dirty="0"/>
              <a:t> customer data from a </a:t>
            </a:r>
            <a:r>
              <a:rPr lang="en-GB" sz="2000" b="1" dirty="0"/>
              <a:t>.csv file </a:t>
            </a:r>
            <a:r>
              <a:rPr lang="en-GB" sz="2000" dirty="0"/>
              <a:t>into Excel</a:t>
            </a:r>
          </a:p>
          <a:p>
            <a:pPr marL="0" indent="0">
              <a:buNone/>
            </a:pPr>
            <a:endParaRPr lang="en-IE" sz="2000" b="1" dirty="0"/>
          </a:p>
          <a:p>
            <a:pPr marL="0" indent="0">
              <a:buNone/>
            </a:pPr>
            <a:r>
              <a:rPr lang="en-IE" sz="2000" b="1" dirty="0"/>
              <a:t>Result:  </a:t>
            </a:r>
            <a:r>
              <a:rPr lang="en-SG" sz="2000" dirty="0"/>
              <a:t>The data is imported into Excel:</a:t>
            </a:r>
            <a:endParaRPr lang="en-SG" sz="2000" b="1" dirty="0"/>
          </a:p>
          <a:p>
            <a:pPr marL="0" indent="0">
              <a:buNone/>
            </a:pPr>
            <a:endParaRPr lang="en-IE" sz="2000"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60000"/>
            <a:ext cx="588830" cy="588830"/>
          </a:xfrm>
          <a:prstGeom prst="rect">
            <a:avLst/>
          </a:prstGeom>
        </p:spPr>
      </p:pic>
      <p:sp>
        <p:nvSpPr>
          <p:cNvPr id="6" name="Rectangle 5" descr="Document">
            <a:extLst>
              <a:ext uri="{FF2B5EF4-FFF2-40B4-BE49-F238E27FC236}">
                <a16:creationId xmlns:a16="http://schemas.microsoft.com/office/drawing/2014/main" id="{E37846C7-096D-4D7D-9830-0B67C8298E64}"/>
              </a:ext>
            </a:extLst>
          </p:cNvPr>
          <p:cNvSpPr/>
          <p:nvPr/>
        </p:nvSpPr>
        <p:spPr>
          <a:xfrm>
            <a:off x="7820601" y="169421"/>
            <a:ext cx="1296219" cy="1384994"/>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l="-3000" r="-3000"/>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pic>
        <p:nvPicPr>
          <p:cNvPr id="12" name="Picture 11">
            <a:extLst>
              <a:ext uri="{FF2B5EF4-FFF2-40B4-BE49-F238E27FC236}">
                <a16:creationId xmlns:a16="http://schemas.microsoft.com/office/drawing/2014/main" id="{AEE23DBD-252C-45B3-8C3E-564CC1FA3893}"/>
              </a:ext>
            </a:extLst>
          </p:cNvPr>
          <p:cNvPicPr/>
          <p:nvPr/>
        </p:nvPicPr>
        <p:blipFill>
          <a:blip r:embed="rId6"/>
          <a:stretch>
            <a:fillRect/>
          </a:stretch>
        </p:blipFill>
        <p:spPr>
          <a:xfrm>
            <a:off x="2194954" y="3016131"/>
            <a:ext cx="5473390" cy="3522781"/>
          </a:xfrm>
          <a:prstGeom prst="rect">
            <a:avLst/>
          </a:prstGeom>
          <a:ln>
            <a:solidFill>
              <a:schemeClr val="tx1"/>
            </a:solidFill>
          </a:ln>
        </p:spPr>
      </p:pic>
      <p:sp>
        <p:nvSpPr>
          <p:cNvPr id="5" name="Rectangle 4">
            <a:extLst>
              <a:ext uri="{FF2B5EF4-FFF2-40B4-BE49-F238E27FC236}">
                <a16:creationId xmlns:a16="http://schemas.microsoft.com/office/drawing/2014/main" id="{8F3635A0-BCF0-40B7-A32F-7B84440BA318}"/>
              </a:ext>
            </a:extLst>
          </p:cNvPr>
          <p:cNvSpPr/>
          <p:nvPr/>
        </p:nvSpPr>
        <p:spPr>
          <a:xfrm>
            <a:off x="107504" y="4269157"/>
            <a:ext cx="2112906" cy="708912"/>
          </a:xfrm>
          <a:prstGeom prst="rect">
            <a:avLst/>
          </a:prstGeom>
        </p:spPr>
        <p:txBody>
          <a:bodyPr wrap="square">
            <a:spAutoFit/>
          </a:bodyPr>
          <a:lstStyle/>
          <a:p>
            <a:pPr>
              <a:lnSpc>
                <a:spcPct val="115000"/>
              </a:lnSpc>
              <a:spcAft>
                <a:spcPts val="0"/>
              </a:spcAft>
            </a:pPr>
            <a:r>
              <a:rPr lang="en-SG" i="1" dirty="0">
                <a:latin typeface="Arial" panose="020B0604020202020204" pitchFamily="34" charset="0"/>
                <a:ea typeface="Calibri" panose="020F0502020204030204" pitchFamily="34" charset="0"/>
                <a:cs typeface="Times New Roman" panose="02020603050405020304" pitchFamily="18" charset="0"/>
              </a:rPr>
              <a:t>Imported Comma Delimited Data</a:t>
            </a:r>
            <a:endParaRPr lang="en-IE"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AEF5E87B-7026-4B9E-BA00-5A01EB0F788D}"/>
              </a:ext>
            </a:extLst>
          </p:cNvPr>
          <p:cNvSpPr>
            <a:spLocks noGrp="1"/>
          </p:cNvSpPr>
          <p:nvPr>
            <p:ph type="ftr" sz="quarter" idx="11"/>
          </p:nvPr>
        </p:nvSpPr>
        <p:spPr/>
        <p:txBody>
          <a:bodyPr/>
          <a:lstStyle/>
          <a:p>
            <a:r>
              <a:rPr lang="en-IE"/>
              <a:t>Data Analytics - Foundation 1.0</a:t>
            </a:r>
          </a:p>
          <a:p>
            <a:endParaRPr lang="en-IE" dirty="0"/>
          </a:p>
        </p:txBody>
      </p:sp>
      <p:sp>
        <p:nvSpPr>
          <p:cNvPr id="13" name="Title 1">
            <a:extLst>
              <a:ext uri="{FF2B5EF4-FFF2-40B4-BE49-F238E27FC236}">
                <a16:creationId xmlns:a16="http://schemas.microsoft.com/office/drawing/2014/main" id="{8F65F402-6BF8-4E4E-9780-F1CA936B62EC}"/>
              </a:ext>
            </a:extLst>
          </p:cNvPr>
          <p:cNvSpPr>
            <a:spLocks noGrp="1"/>
          </p:cNvSpPr>
          <p:nvPr>
            <p:ph type="title"/>
          </p:nvPr>
        </p:nvSpPr>
        <p:spPr>
          <a:xfrm>
            <a:off x="201109" y="52617"/>
            <a:ext cx="8229600" cy="1143000"/>
          </a:xfrm>
        </p:spPr>
        <p:txBody>
          <a:bodyPr/>
          <a:lstStyle/>
          <a:p>
            <a:r>
              <a:rPr lang="en-IE" dirty="0"/>
              <a:t>3 – Importing Data Sets	</a:t>
            </a:r>
            <a:endParaRPr lang="en-US" dirty="0"/>
          </a:p>
        </p:txBody>
      </p:sp>
    </p:spTree>
    <p:extLst>
      <p:ext uri="{BB962C8B-B14F-4D97-AF65-F5344CB8AC3E}">
        <p14:creationId xmlns:p14="http://schemas.microsoft.com/office/powerpoint/2010/main" val="774207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109" y="52617"/>
            <a:ext cx="8229600" cy="1143000"/>
          </a:xfrm>
        </p:spPr>
        <p:txBody>
          <a:bodyPr/>
          <a:lstStyle/>
          <a:p>
            <a:r>
              <a:rPr lang="en-IE" dirty="0"/>
              <a:t>3 – Importing Data Sets	</a:t>
            </a:r>
            <a:endParaRPr lang="en-US" dirty="0"/>
          </a:p>
        </p:txBody>
      </p:sp>
      <p:sp>
        <p:nvSpPr>
          <p:cNvPr id="14" name="Rectangle 13">
            <a:extLst>
              <a:ext uri="{FF2B5EF4-FFF2-40B4-BE49-F238E27FC236}">
                <a16:creationId xmlns:a16="http://schemas.microsoft.com/office/drawing/2014/main" id="{10A2D34B-6EC9-43B2-BAF8-57FCE10E1FBD}"/>
              </a:ext>
            </a:extLst>
          </p:cNvPr>
          <p:cNvSpPr/>
          <p:nvPr/>
        </p:nvSpPr>
        <p:spPr>
          <a:xfrm>
            <a:off x="864000" y="1188000"/>
            <a:ext cx="7827638" cy="5324535"/>
          </a:xfrm>
          <a:prstGeom prst="rect">
            <a:avLst/>
          </a:prstGeom>
        </p:spPr>
        <p:txBody>
          <a:bodyPr wrap="square">
            <a:spAutoFit/>
          </a:bodyPr>
          <a:lstStyle/>
          <a:p>
            <a:r>
              <a:rPr lang="en-IE" sz="2000" b="1" dirty="0">
                <a:solidFill>
                  <a:srgbClr val="009FE9"/>
                </a:solidFill>
              </a:rPr>
              <a:t>Task: Import data into a spreadsheet application: spreadsheet</a:t>
            </a:r>
          </a:p>
          <a:p>
            <a:endParaRPr lang="en-IE" sz="2000" b="1" dirty="0">
              <a:solidFill>
                <a:srgbClr val="00B0F0"/>
              </a:solidFill>
            </a:endParaRPr>
          </a:p>
          <a:p>
            <a:r>
              <a:rPr lang="en-IE" sz="2000" b="1" dirty="0"/>
              <a:t>Example: </a:t>
            </a:r>
            <a:r>
              <a:rPr lang="en-IE" sz="2000" dirty="0"/>
              <a:t>I</a:t>
            </a:r>
            <a:r>
              <a:rPr lang="en-GB" sz="2000" dirty="0" err="1"/>
              <a:t>mport</a:t>
            </a:r>
            <a:r>
              <a:rPr lang="en-GB" sz="2000" dirty="0"/>
              <a:t> ticket sales data from a </a:t>
            </a:r>
            <a:r>
              <a:rPr lang="en-GB" sz="2000" b="1" dirty="0"/>
              <a:t>spreadsheet</a:t>
            </a:r>
            <a:r>
              <a:rPr lang="en-GB" sz="2000" dirty="0"/>
              <a:t> into Excel.</a:t>
            </a:r>
          </a:p>
          <a:p>
            <a:endParaRPr lang="en-GB" sz="2000" b="1" dirty="0"/>
          </a:p>
          <a:p>
            <a:r>
              <a:rPr lang="en-GB" sz="2000" b="1" dirty="0"/>
              <a:t>Steps: </a:t>
            </a:r>
            <a:endParaRPr lang="en-GB" sz="2000" b="1" dirty="0">
              <a:solidFill>
                <a:srgbClr val="00B0F0"/>
              </a:solidFill>
              <a:latin typeface="+mj-lt"/>
              <a:ea typeface="+mj-ea"/>
              <a:cs typeface="+mj-cs"/>
            </a:endParaRPr>
          </a:p>
          <a:p>
            <a:pPr lvl="0">
              <a:buFont typeface="+mj-lt"/>
              <a:buAutoNum type="arabicPeriod"/>
            </a:pPr>
            <a:r>
              <a:rPr lang="en-SG" sz="2000" dirty="0"/>
              <a:t>Open the </a:t>
            </a:r>
            <a:r>
              <a:rPr lang="en-SG" sz="2000" b="1" dirty="0"/>
              <a:t>Trips.xlsx</a:t>
            </a:r>
            <a:r>
              <a:rPr lang="en-SG" sz="2000" dirty="0"/>
              <a:t> workbook.</a:t>
            </a:r>
            <a:endParaRPr lang="en-GB" sz="2000" dirty="0"/>
          </a:p>
          <a:p>
            <a:pPr>
              <a:buFont typeface="+mj-lt"/>
              <a:buAutoNum type="arabicPeriod"/>
            </a:pPr>
            <a:r>
              <a:rPr lang="en-SG" sz="2000" dirty="0"/>
              <a:t>On the </a:t>
            </a:r>
            <a:r>
              <a:rPr lang="en-SG" sz="2000" b="1" dirty="0"/>
              <a:t>Data</a:t>
            </a:r>
            <a:r>
              <a:rPr lang="en-SG" sz="2000" dirty="0"/>
              <a:t> tab, in the </a:t>
            </a:r>
            <a:r>
              <a:rPr lang="en-SG" sz="2000" b="1" dirty="0"/>
              <a:t>Get External Data</a:t>
            </a:r>
            <a:r>
              <a:rPr lang="en-SG" sz="2000" dirty="0"/>
              <a:t> group, click </a:t>
            </a:r>
            <a:r>
              <a:rPr lang="en-SG" sz="2000" b="1" dirty="0"/>
              <a:t>Existing Connections</a:t>
            </a:r>
            <a:r>
              <a:rPr lang="en-SG" sz="2000" dirty="0"/>
              <a:t>. </a:t>
            </a:r>
            <a:endParaRPr lang="en-GB" sz="2000" dirty="0"/>
          </a:p>
          <a:p>
            <a:pPr>
              <a:buFont typeface="+mj-lt"/>
              <a:buAutoNum type="arabicPeriod"/>
            </a:pPr>
            <a:r>
              <a:rPr lang="en-SG" sz="2000" dirty="0"/>
              <a:t>In the </a:t>
            </a:r>
            <a:r>
              <a:rPr lang="en-SG" sz="2000" b="1" dirty="0"/>
              <a:t>Existing Connections</a:t>
            </a:r>
            <a:r>
              <a:rPr lang="en-SG" sz="2000" dirty="0"/>
              <a:t> dialog box, click </a:t>
            </a:r>
            <a:r>
              <a:rPr lang="en-SG" sz="2000" b="1" dirty="0"/>
              <a:t>Browse for More</a:t>
            </a:r>
            <a:r>
              <a:rPr lang="en-SG" sz="2000" dirty="0"/>
              <a:t>.</a:t>
            </a:r>
            <a:endParaRPr lang="en-GB" sz="2000" dirty="0"/>
          </a:p>
          <a:p>
            <a:pPr>
              <a:buFont typeface="+mj-lt"/>
              <a:buAutoNum type="arabicPeriod"/>
            </a:pPr>
            <a:r>
              <a:rPr lang="en-SG" sz="2000" dirty="0"/>
              <a:t>Locate and select the </a:t>
            </a:r>
            <a:r>
              <a:rPr lang="en-SG" sz="2000" b="1" dirty="0"/>
              <a:t>Ticket Sales.xlsx</a:t>
            </a:r>
            <a:r>
              <a:rPr lang="en-SG" sz="2000" dirty="0"/>
              <a:t> workbook.</a:t>
            </a:r>
            <a:endParaRPr lang="en-GB" sz="2000" dirty="0"/>
          </a:p>
          <a:p>
            <a:pPr>
              <a:buFont typeface="+mj-lt"/>
              <a:buAutoNum type="arabicPeriod"/>
            </a:pPr>
            <a:r>
              <a:rPr lang="en-SG" sz="2000" dirty="0"/>
              <a:t>Click </a:t>
            </a:r>
            <a:r>
              <a:rPr lang="en-SG" sz="2000" b="1" dirty="0"/>
              <a:t>Open</a:t>
            </a:r>
            <a:r>
              <a:rPr lang="en-SG" sz="2000" dirty="0"/>
              <a:t>.</a:t>
            </a:r>
            <a:endParaRPr lang="en-GB" sz="2000" dirty="0"/>
          </a:p>
          <a:p>
            <a:pPr>
              <a:buFont typeface="+mj-lt"/>
              <a:buAutoNum type="arabicPeriod"/>
            </a:pPr>
            <a:r>
              <a:rPr lang="en-SG" sz="2000" dirty="0"/>
              <a:t>In the </a:t>
            </a:r>
            <a:r>
              <a:rPr lang="en-SG" sz="2000" b="1" dirty="0"/>
              <a:t>Select Table</a:t>
            </a:r>
            <a:r>
              <a:rPr lang="en-SG" sz="2000" dirty="0"/>
              <a:t> dialog box, select </a:t>
            </a:r>
            <a:r>
              <a:rPr lang="en-SG" sz="2000" b="1" dirty="0"/>
              <a:t>Promotion Sales</a:t>
            </a:r>
            <a:r>
              <a:rPr lang="en-SG" sz="2000" dirty="0"/>
              <a:t>.</a:t>
            </a:r>
          </a:p>
          <a:p>
            <a:pPr lvl="0">
              <a:buFont typeface="+mj-lt"/>
              <a:buAutoNum type="arabicPeriod"/>
            </a:pPr>
            <a:r>
              <a:rPr lang="en-SG" sz="2000" dirty="0"/>
              <a:t>Click </a:t>
            </a:r>
            <a:r>
              <a:rPr lang="en-SG" sz="2000" b="1" dirty="0"/>
              <a:t>OK</a:t>
            </a:r>
            <a:r>
              <a:rPr lang="en-SG" sz="2000" dirty="0"/>
              <a:t>.</a:t>
            </a:r>
          </a:p>
          <a:p>
            <a:pPr lvl="0">
              <a:buFont typeface="+mj-lt"/>
              <a:buAutoNum type="arabicPeriod"/>
            </a:pPr>
            <a:r>
              <a:rPr lang="en-SG" sz="2000" dirty="0"/>
              <a:t>In the </a:t>
            </a:r>
            <a:r>
              <a:rPr lang="en-SG" sz="2000" b="1" dirty="0"/>
              <a:t>Import Data</a:t>
            </a:r>
            <a:r>
              <a:rPr lang="en-SG" sz="2000" dirty="0"/>
              <a:t> dialog box, ensure the option </a:t>
            </a:r>
            <a:r>
              <a:rPr lang="en-SG" sz="2000" b="1" dirty="0"/>
              <a:t>Existing worksheet</a:t>
            </a:r>
            <a:r>
              <a:rPr lang="en-SG" sz="2000" dirty="0"/>
              <a:t> is selected, click cell </a:t>
            </a:r>
            <a:r>
              <a:rPr lang="en-SG" sz="2000" b="1" dirty="0"/>
              <a:t>A3</a:t>
            </a:r>
            <a:r>
              <a:rPr lang="en-SG" sz="2000" dirty="0"/>
              <a:t>.</a:t>
            </a:r>
            <a:endParaRPr lang="en-GB" sz="2000" dirty="0"/>
          </a:p>
          <a:p>
            <a:pPr>
              <a:buFont typeface="+mj-lt"/>
              <a:buAutoNum type="arabicPeriod"/>
            </a:pPr>
            <a:r>
              <a:rPr lang="en-SG" sz="2000" dirty="0"/>
              <a:t>Click </a:t>
            </a:r>
            <a:r>
              <a:rPr lang="en-SG" sz="2000" b="1" dirty="0"/>
              <a:t>OK</a:t>
            </a:r>
            <a:r>
              <a:rPr lang="en-SG" sz="2000" dirty="0"/>
              <a:t>.</a:t>
            </a:r>
            <a:endParaRPr lang="en-GB" sz="2000" b="1" dirty="0">
              <a:solidFill>
                <a:srgbClr val="00B0F0"/>
              </a:solidFill>
              <a:latin typeface="+mj-lt"/>
              <a:ea typeface="+mj-ea"/>
              <a:cs typeface="+mj-cs"/>
            </a:endParaRPr>
          </a:p>
          <a:p>
            <a:endParaRPr lang="en-IE" sz="2000" b="1" dirty="0">
              <a:solidFill>
                <a:srgbClr val="00B0F0"/>
              </a:solidFill>
              <a:latin typeface="+mj-lt"/>
              <a:ea typeface="+mj-ea"/>
              <a:cs typeface="+mj-cs"/>
            </a:endParaRPr>
          </a:p>
        </p:txBody>
      </p:sp>
      <p:pic>
        <p:nvPicPr>
          <p:cNvPr id="8" name="Content Placeholder 12">
            <a:extLst>
              <a:ext uri="{FF2B5EF4-FFF2-40B4-BE49-F238E27FC236}">
                <a16:creationId xmlns:a16="http://schemas.microsoft.com/office/drawing/2014/main" id="{3CA2D6E4-B729-4F6E-9F03-173EAEB9B802}"/>
              </a:ext>
            </a:extLst>
          </p:cNvPr>
          <p:cNvPicPr>
            <a:picLocks noChangeAspect="1"/>
          </p:cNvPicPr>
          <p:nvPr/>
        </p:nvPicPr>
        <p:blipFill>
          <a:blip r:embed="rId3"/>
          <a:stretch>
            <a:fillRect/>
          </a:stretch>
        </p:blipFill>
        <p:spPr>
          <a:xfrm>
            <a:off x="252248" y="1260000"/>
            <a:ext cx="588830" cy="588830"/>
          </a:xfrm>
          <a:prstGeom prst="rect">
            <a:avLst/>
          </a:prstGeom>
        </p:spPr>
      </p:pic>
      <p:sp>
        <p:nvSpPr>
          <p:cNvPr id="10" name="Rectangle 9" descr="Table">
            <a:extLst>
              <a:ext uri="{FF2B5EF4-FFF2-40B4-BE49-F238E27FC236}">
                <a16:creationId xmlns:a16="http://schemas.microsoft.com/office/drawing/2014/main" id="{3E198B30-1E11-4A9D-9821-C822CDEB3868}"/>
              </a:ext>
            </a:extLst>
          </p:cNvPr>
          <p:cNvSpPr/>
          <p:nvPr/>
        </p:nvSpPr>
        <p:spPr>
          <a:xfrm>
            <a:off x="7648012" y="-3330"/>
            <a:ext cx="1388484" cy="1434377"/>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0">
            <a:scrgbClr r="0" g="0" b="0"/>
          </a:lnRef>
          <a:fillRef idx="3">
            <a:scrgbClr r="0" g="0" b="0"/>
          </a:fillRef>
          <a:effectRef idx="2">
            <a:schemeClr val="accent5">
              <a:hueOff val="-2451115"/>
              <a:satOff val="-3409"/>
              <a:lumOff val="-1307"/>
              <a:alphaOff val="0"/>
            </a:schemeClr>
          </a:effectRef>
          <a:fontRef idx="minor">
            <a:schemeClr val="lt1"/>
          </a:fontRef>
        </p:style>
      </p:sp>
      <p:sp>
        <p:nvSpPr>
          <p:cNvPr id="11" name="Footer Placeholder 10">
            <a:extLst>
              <a:ext uri="{FF2B5EF4-FFF2-40B4-BE49-F238E27FC236}">
                <a16:creationId xmlns:a16="http://schemas.microsoft.com/office/drawing/2014/main" id="{5A7DA97E-171B-4E60-B876-A9C81EDC039B}"/>
              </a:ext>
            </a:extLst>
          </p:cNvPr>
          <p:cNvSpPr>
            <a:spLocks noGrp="1"/>
          </p:cNvSpPr>
          <p:nvPr>
            <p:ph type="ftr" sz="quarter" idx="11"/>
          </p:nvPr>
        </p:nvSpPr>
        <p:spPr/>
        <p:txBody>
          <a:bodyPr/>
          <a:lstStyle/>
          <a:p>
            <a:r>
              <a:rPr lang="en-IE"/>
              <a:t>Data Analytics - Foundation 1.0</a:t>
            </a:r>
          </a:p>
          <a:p>
            <a:endParaRPr lang="en-IE" dirty="0"/>
          </a:p>
        </p:txBody>
      </p:sp>
    </p:spTree>
    <p:extLst>
      <p:ext uri="{BB962C8B-B14F-4D97-AF65-F5344CB8AC3E}">
        <p14:creationId xmlns:p14="http://schemas.microsoft.com/office/powerpoint/2010/main" val="696072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1113BA44884444A58736BCE39D899D" ma:contentTypeVersion="23" ma:contentTypeDescription="Create a new document." ma:contentTypeScope="" ma:versionID="2823f49616cfa33621019eaf591c0250">
  <xsd:schema xmlns:xsd="http://www.w3.org/2001/XMLSchema" xmlns:xs="http://www.w3.org/2001/XMLSchema" xmlns:p="http://schemas.microsoft.com/office/2006/metadata/properties" xmlns:ns2="1512afc9-94c8-40ab-90ed-fb743d540713" xmlns:ns3="e6f3563b-9f61-4338-a527-bd75149f763e" targetNamespace="http://schemas.microsoft.com/office/2006/metadata/properties" ma:root="true" ma:fieldsID="5049faca7f5a95539c92f1722be8cc7f" ns2:_="" ns3:_="">
    <xsd:import namespace="1512afc9-94c8-40ab-90ed-fb743d540713"/>
    <xsd:import namespace="e6f3563b-9f61-4338-a527-bd75149f763e"/>
    <xsd:element name="properties">
      <xsd:complexType>
        <xsd:sequence>
          <xsd:element name="documentManagement">
            <xsd:complexType>
              <xsd:all>
                <xsd:element ref="ns2:hc79317cc02c40cca9cdc9b7fa77336b" minOccurs="0"/>
                <xsd:element ref="ns2:f3f1d1e13e10480ebe6069a5bea5e3b8" minOccurs="0"/>
                <xsd:element ref="ns2:a137010705e8480e8b3268e3d845dcae" minOccurs="0"/>
                <xsd:element ref="ns2:TaxCatchAll" minOccurs="0"/>
                <xsd:element ref="ns3:MediaServiceMetadata" minOccurs="0"/>
                <xsd:element ref="ns3:MediaServiceFastMetadata" minOccurs="0"/>
                <xsd:element ref="ns3:MediaServiceAutoTags" minOccurs="0"/>
                <xsd:element ref="ns3:MediaServiceOCR"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12afc9-94c8-40ab-90ed-fb743d540713" elementFormDefault="qualified">
    <xsd:import namespace="http://schemas.microsoft.com/office/2006/documentManagement/types"/>
    <xsd:import namespace="http://schemas.microsoft.com/office/infopath/2007/PartnerControls"/>
    <xsd:element name="hc79317cc02c40cca9cdc9b7fa77336b" ma:index="5" nillable="true" ma:displayName="QA Doc Type_0" ma:hidden="true" ma:internalName="hc79317cc02c40cca9cdc9b7fa77336b" ma:readOnly="false">
      <xsd:simpleType>
        <xsd:restriction base="dms:Note"/>
      </xsd:simpleType>
    </xsd:element>
    <xsd:element name="f3f1d1e13e10480ebe6069a5bea5e3b8" ma:index="7" nillable="true" ma:displayName="Software Version_0" ma:hidden="true" ma:internalName="f3f1d1e13e10480ebe6069a5bea5e3b8" ma:readOnly="false">
      <xsd:simpleType>
        <xsd:restriction base="dms:Note"/>
      </xsd:simpleType>
    </xsd:element>
    <xsd:element name="a137010705e8480e8b3268e3d845dcae" ma:index="9" nillable="true" ma:displayName="Test Stream_0" ma:hidden="true" ma:internalName="a137010705e8480e8b3268e3d845dcae" ma:readOnly="false">
      <xsd:simpleType>
        <xsd:restriction base="dms:Note"/>
      </xsd:simpleType>
    </xsd:element>
    <xsd:element name="TaxCatchAll" ma:index="14" nillable="true" ma:displayName="Taxonomy Catch All Column" ma:hidden="true" ma:list="{0b656ff6-acc7-46b4-b4fb-5002a551ad93}" ma:internalName="TaxCatchAll" ma:showField="CatchAllData" ma:web="1512afc9-94c8-40ab-90ed-fb743d540713">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6f3563b-9f61-4338-a527-bd75149f763e" elementFormDefault="qualified">
    <xsd:import namespace="http://schemas.microsoft.com/office/2006/documentManagement/types"/>
    <xsd:import namespace="http://schemas.microsoft.com/office/infopath/2007/PartnerControls"/>
    <xsd:element name="MediaServiceMetadata" ma:index="15" nillable="true" ma:displayName="MediaServiceMetadata" ma:hidden="true" ma:internalName="MediaServiceMetadata" ma:readOnly="true">
      <xsd:simpleType>
        <xsd:restriction base="dms:Note"/>
      </xsd:simpleType>
    </xsd:element>
    <xsd:element name="MediaServiceFastMetadata" ma:index="16" nillable="true" ma:displayName="MediaServiceFastMetadata" ma:hidden="true" ma:internalName="MediaServiceFastMetadata" ma:readOnly="true">
      <xsd:simpleType>
        <xsd:restriction base="dms:Note"/>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137010705e8480e8b3268e3d845dcae xmlns="1512afc9-94c8-40ab-90ed-fb743d540713" xsi:nil="true"/>
    <f3f1d1e13e10480ebe6069a5bea5e3b8 xmlns="1512afc9-94c8-40ab-90ed-fb743d540713" xsi:nil="true"/>
    <hc79317cc02c40cca9cdc9b7fa77336b xmlns="1512afc9-94c8-40ab-90ed-fb743d540713" xsi:nil="true"/>
    <TaxCatchAll xmlns="1512afc9-94c8-40ab-90ed-fb743d540713"/>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257D86-DCBE-44BA-B458-0899FE3A85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12afc9-94c8-40ab-90ed-fb743d540713"/>
    <ds:schemaRef ds:uri="e6f3563b-9f61-4338-a527-bd75149f76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BE2A9C-4C36-414D-AE59-A2C4C1421E4B}">
  <ds:schemaRefs>
    <ds:schemaRef ds:uri="http://schemas.microsoft.com/office/2006/documentManagement/types"/>
    <ds:schemaRef ds:uri="http://purl.org/dc/terms/"/>
    <ds:schemaRef ds:uri="1512afc9-94c8-40ab-90ed-fb743d540713"/>
    <ds:schemaRef ds:uri="http://schemas.openxmlformats.org/package/2006/metadata/core-properties"/>
    <ds:schemaRef ds:uri="http://schemas.microsoft.com/office/2006/metadata/properties"/>
    <ds:schemaRef ds:uri="http://purl.org/dc/dcmitype/"/>
    <ds:schemaRef ds:uri="http://schemas.microsoft.com/office/infopath/2007/PartnerControls"/>
    <ds:schemaRef ds:uri="http://www.w3.org/XML/1998/namespace"/>
    <ds:schemaRef ds:uri="http://purl.org/dc/elements/1.1/"/>
    <ds:schemaRef ds:uri="e6f3563b-9f61-4338-a527-bd75149f763e"/>
  </ds:schemaRefs>
</ds:datastoreItem>
</file>

<file path=customXml/itemProps3.xml><?xml version="1.0" encoding="utf-8"?>
<ds:datastoreItem xmlns:ds="http://schemas.openxmlformats.org/officeDocument/2006/customXml" ds:itemID="{375338B7-5721-4DBD-B2D3-DF53019E07A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8963</TotalTime>
  <Words>5927</Words>
  <Application>Microsoft Office PowerPoint</Application>
  <PresentationFormat>On-screen Show (4:3)</PresentationFormat>
  <Paragraphs>1098</Paragraphs>
  <Slides>57</Slides>
  <Notes>56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Montserrat</vt:lpstr>
      <vt:lpstr>Montserrat ExtraBold</vt:lpstr>
      <vt:lpstr>Montserrat Light</vt:lpstr>
      <vt:lpstr>Montserrat SemiBold</vt:lpstr>
      <vt:lpstr>Wingdings</vt:lpstr>
      <vt:lpstr>Office Theme</vt:lpstr>
      <vt:lpstr>ICDL Data Analytics - Foundation Syllabus 1.0 Training MS Excel 2016 and MS Power BI</vt:lpstr>
      <vt:lpstr> 2 - Data Set Preparation</vt:lpstr>
      <vt:lpstr> 2 - Data Set Preparation</vt:lpstr>
      <vt:lpstr>Importing Data Sets</vt:lpstr>
      <vt:lpstr>3 – Importing Data Sets </vt:lpstr>
      <vt:lpstr>3 – Importing Data Sets </vt:lpstr>
      <vt:lpstr>3 – Importing Data Sets </vt:lpstr>
      <vt:lpstr>3 – Importing Data Sets </vt:lpstr>
      <vt:lpstr>3 – Importing Data Sets </vt:lpstr>
      <vt:lpstr>3 – Importing Data Sets </vt:lpstr>
      <vt:lpstr>3 – Importing Data Sets </vt:lpstr>
      <vt:lpstr>3 – Importing Data Sets </vt:lpstr>
      <vt:lpstr>3 – Importing Data Sets </vt:lpstr>
      <vt:lpstr>3 – Importing Data Sets </vt:lpstr>
      <vt:lpstr>3 – Importing Data Sets </vt:lpstr>
      <vt:lpstr>PowerPoint Presentation</vt:lpstr>
      <vt:lpstr>Shaping Data Sets</vt:lpstr>
      <vt:lpstr> 4 – Shaping Data Sets</vt:lpstr>
      <vt:lpstr>4 – Shaping Data Sets </vt:lpstr>
      <vt:lpstr>4 – Shaping Data Sets </vt:lpstr>
      <vt:lpstr>4 – Shaping Data Sets </vt:lpstr>
      <vt:lpstr>4 – Shaping Data Sets </vt:lpstr>
      <vt:lpstr>4 – Shaping Data Sets </vt:lpstr>
      <vt:lpstr>4 – Shaping Data Sets </vt:lpstr>
      <vt:lpstr>4 – Shaping Data Sets </vt:lpstr>
      <vt:lpstr>4 – Shaping Data Sets </vt:lpstr>
      <vt:lpstr>4 – Shaping Data Sets </vt:lpstr>
      <vt:lpstr>4 – Shaping Data Sets </vt:lpstr>
      <vt:lpstr>4 – Shaping Data Sets </vt:lpstr>
      <vt:lpstr>4 – Shaping Data Sets </vt:lpstr>
      <vt:lpstr>4 – Shaping Data Sets </vt:lpstr>
      <vt:lpstr>4 – Shaping Data Sets </vt:lpstr>
      <vt:lpstr>4 – Shaping Data Sets </vt:lpstr>
      <vt:lpstr>4 – Shaping Data Sets </vt:lpstr>
      <vt:lpstr>4 – Shaping Data Sets </vt:lpstr>
      <vt:lpstr>4 – Shaping Data Sets </vt:lpstr>
      <vt:lpstr>4 – Shaping Data Sets </vt:lpstr>
      <vt:lpstr>4 – Shaping Data Sets </vt:lpstr>
      <vt:lpstr>4 – Shaping Data Sets </vt:lpstr>
      <vt:lpstr>4 – Shaping Data Sets </vt:lpstr>
      <vt:lpstr>4 – Shaping Data Sets </vt:lpstr>
      <vt:lpstr>4 – Shaping Data Sets </vt:lpstr>
      <vt:lpstr>4 – Shaping Data Sets </vt:lpstr>
      <vt:lpstr>4 – Shaping Data Sets </vt:lpstr>
      <vt:lpstr>4 – Shaping Data Sets </vt:lpstr>
      <vt:lpstr>4 – Shaping Data Sets </vt:lpstr>
      <vt:lpstr>4 – Shaping Data Sets </vt:lpstr>
      <vt:lpstr>Filtering Data Sets</vt:lpstr>
      <vt:lpstr>PowerPoint Presentation</vt:lpstr>
      <vt:lpstr>5 – Filtering Data Sets</vt:lpstr>
      <vt:lpstr>5 – Filtering Data Sets  </vt:lpstr>
      <vt:lpstr>5 – Filtering Data Sets  </vt:lpstr>
      <vt:lpstr>5 – Filtering Data Sets </vt:lpstr>
      <vt:lpstr>5 – Filtering Data Sets </vt:lpstr>
      <vt:lpstr>5 – Filtering Data Sets </vt:lpstr>
      <vt:lpstr> 2 - Data Set Preparation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Printed>2016-11-21T19:51:57Z</cp:lastPrinted>
  <dcterms:created xsi:type="dcterms:W3CDTF">2013-02-28T09:27:03Z</dcterms:created>
  <dcterms:modified xsi:type="dcterms:W3CDTF">2019-04-17T18:20:44Z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0x010100EC1113BA44884444A58736BCE39D899D</vt:lpwstr>
  </property>
  <property fmtid="{D5CDD505-2E9C-101B-9397-08002B2CF9AE}" pid="3" name="Test Stream">
    <vt:lpwstr/>
  </property>
  <property fmtid="{D5CDD505-2E9C-101B-9397-08002B2CF9AE}" pid="4" name="Software Version">
    <vt:lpwstr/>
  </property>
  <property fmtid="{D5CDD505-2E9C-101B-9397-08002B2CF9AE}" pid="5" name="QA Doc Type">
    <vt:lpwstr/>
  </property>
  <property fmtid="{D5CDD505-2E9C-101B-9397-08002B2CF9AE}" pid="6" name="AuthorIds_UIVersion_58368">
    <vt:lpwstr>15</vt:lpwstr>
  </property>
</Properties>
</file>