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5" r:id="rId9"/>
    <p:sldId id="264" r:id="rId10"/>
    <p:sldId id="266" r:id="rId11"/>
    <p:sldId id="284" r:id="rId12"/>
    <p:sldId id="285" r:id="rId13"/>
    <p:sldId id="282" r:id="rId14"/>
    <p:sldId id="283" r:id="rId15"/>
    <p:sldId id="286" r:id="rId16"/>
    <p:sldId id="267" r:id="rId17"/>
    <p:sldId id="263" r:id="rId18"/>
    <p:sldId id="268" r:id="rId19"/>
    <p:sldId id="269" r:id="rId20"/>
    <p:sldId id="270" r:id="rId21"/>
    <p:sldId id="271" r:id="rId22"/>
    <p:sldId id="272" r:id="rId23"/>
    <p:sldId id="273" r:id="rId24"/>
    <p:sldId id="274" r:id="rId25"/>
    <p:sldId id="275" r:id="rId26"/>
    <p:sldId id="276" r:id="rId27"/>
    <p:sldId id="280" r:id="rId28"/>
    <p:sldId id="281" r:id="rId29"/>
    <p:sldId id="277" r:id="rId30"/>
    <p:sldId id="278" r:id="rId31"/>
    <p:sldId id="279"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500" autoAdjust="0"/>
  </p:normalViewPr>
  <p:slideViewPr>
    <p:cSldViewPr>
      <p:cViewPr>
        <p:scale>
          <a:sx n="62" d="100"/>
          <a:sy n="62" d="100"/>
        </p:scale>
        <p:origin x="-636" y="-66"/>
      </p:cViewPr>
      <p:guideLst>
        <p:guide orient="horz" pos="2160"/>
        <p:guide pos="2880"/>
      </p:guideLst>
    </p:cSldViewPr>
  </p:slideViewPr>
  <p:notesTextViewPr>
    <p:cViewPr>
      <p:scale>
        <a:sx n="100" d="100"/>
        <a:sy n="100" d="100"/>
      </p:scale>
      <p:origin x="0" y="0"/>
    </p:cViewPr>
  </p:notesTextViewPr>
  <p:sorterViewPr>
    <p:cViewPr>
      <p:scale>
        <a:sx n="43" d="100"/>
        <a:sy n="43" d="100"/>
      </p:scale>
      <p:origin x="0" y="34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7DFBCA-ACD2-434E-9962-9BCAAB5A7697}" type="datetimeFigureOut">
              <a:rPr lang="en-US" smtClean="0"/>
              <a:pPr/>
              <a:t>10/25/2023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A88B6B-7610-4862-B88A-D9B519E4B6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5B2CC-EABA-4E11-B980-B89D535F8016}"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D71AC4-0B40-49C1-9231-1C92745DE98B}"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8E3CF-56E0-4F65-AE25-FB15EDADCDCC}"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7D9992-A7BF-460C-94CA-85377C5975E1}"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AA515-48CA-484D-A73A-682A8D711454}" type="datetime1">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74C906-B6C4-402B-B0A3-3D2BE4E77437}" type="datetime1">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D83F42-99E0-4527-9C1B-9A52FEE2A93E}" type="datetime1">
              <a:rPr lang="en-US" smtClean="0"/>
              <a:pPr/>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6AD573-1AC8-4458-96C9-5633BCE0163B}" type="datetime1">
              <a:rPr lang="en-US" smtClean="0"/>
              <a:pPr/>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5886F-FE67-42B5-A3A9-D46BD73459D0}" type="datetime1">
              <a:rPr lang="en-US" smtClean="0"/>
              <a:pPr/>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725D4-90B8-4B8F-960A-39F78AABAC02}" type="datetime1">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3F99DA-E70C-4C59-920C-90C0A5923DC5}" type="datetime1">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5E0DA-C3EC-4F86-A6A0-C28EE379C149}" type="datetime1">
              <a:rPr lang="en-US" smtClean="0"/>
              <a:pPr/>
              <a:t>10/25/2023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20D0E-ADCC-48B4-90F1-960850B413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1"/>
            <a:ext cx="8001000" cy="5016758"/>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ANALYSIS OF REVENUE OF BIGGEST COMPANIES IN THE WORLD </a:t>
            </a:r>
            <a:endParaRPr lang="en-GB" sz="24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r>
              <a:rPr lang="en-GB" sz="2400" b="1" dirty="0" smtClean="0">
                <a:latin typeface="Times New Roman" panose="02020603050405020304" pitchFamily="18" charset="0"/>
                <a:cs typeface="Times New Roman" panose="02020603050405020304" pitchFamily="18" charset="0"/>
              </a:rPr>
              <a:t>BY </a:t>
            </a:r>
            <a:r>
              <a:rPr lang="en-GB" sz="2800" b="1" dirty="0" smtClean="0">
                <a:latin typeface="Times New Roman" panose="02020603050405020304" pitchFamily="18" charset="0"/>
                <a:cs typeface="Times New Roman" panose="02020603050405020304" pitchFamily="18" charset="0"/>
              </a:rPr>
              <a:t> </a:t>
            </a:r>
          </a:p>
          <a:p>
            <a:pPr algn="ctr"/>
            <a:endParaRPr lang="en-GB" sz="2800" b="1" dirty="0" smtClean="0">
              <a:latin typeface="Times New Roman" panose="02020603050405020304" pitchFamily="18" charset="0"/>
              <a:cs typeface="Times New Roman" panose="02020603050405020304" pitchFamily="18" charset="0"/>
            </a:endParaRPr>
          </a:p>
          <a:p>
            <a:pPr algn="ctr"/>
            <a:r>
              <a:rPr lang="en-GB" sz="2400" b="1" dirty="0" smtClean="0">
                <a:latin typeface="Times New Roman" panose="02020603050405020304" pitchFamily="18" charset="0"/>
                <a:cs typeface="Times New Roman" panose="02020603050405020304" pitchFamily="18" charset="0"/>
              </a:rPr>
              <a:t>MOSES ADEWOLE OYABIYI</a:t>
            </a:r>
            <a:endParaRPr lang="en-GB" sz="24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endParaRPr lang="en-GB" sz="2800" b="1" dirty="0" smtClean="0">
              <a:latin typeface="Times New Roman" panose="02020603050405020304" pitchFamily="18" charset="0"/>
              <a:cs typeface="Times New Roman" panose="02020603050405020304" pitchFamily="18" charset="0"/>
            </a:endParaRPr>
          </a:p>
          <a:p>
            <a:pPr algn="ctr"/>
            <a:r>
              <a:rPr lang="en-GB" sz="2400" b="1" dirty="0" smtClean="0">
                <a:latin typeface="Times New Roman" panose="02020603050405020304" pitchFamily="18" charset="0"/>
                <a:cs typeface="Times New Roman" panose="02020603050405020304" pitchFamily="18" charset="0"/>
              </a:rPr>
              <a:t>AUGUST,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descr="C:\Users\User PC\Desktop\NOUN\Industry Market Share based on Revenue (2018).jpg"/>
          <p:cNvPicPr>
            <a:picLocks noChangeAspect="1" noChangeArrowheads="1"/>
          </p:cNvPicPr>
          <p:nvPr/>
        </p:nvPicPr>
        <p:blipFill>
          <a:blip r:embed="rId2"/>
          <a:srcRect/>
          <a:stretch>
            <a:fillRect/>
          </a:stretch>
        </p:blipFill>
        <p:spPr bwMode="auto">
          <a:xfrm>
            <a:off x="735013" y="868363"/>
            <a:ext cx="7672387" cy="5121275"/>
          </a:xfrm>
          <a:prstGeom prst="rect">
            <a:avLst/>
          </a:prstGeom>
          <a:noFill/>
        </p:spPr>
      </p:pic>
      <p:sp>
        <p:nvSpPr>
          <p:cNvPr id="4" name="Rectangle 3"/>
          <p:cNvSpPr/>
          <p:nvPr/>
        </p:nvSpPr>
        <p:spPr>
          <a:xfrm>
            <a:off x="2209800" y="6248400"/>
            <a:ext cx="5257800" cy="369332"/>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Industry Market Share Based on Revenue in 2018 </a:t>
            </a:r>
            <a:endParaRPr lang="en-US" b="1" dirty="0">
              <a:solidFill>
                <a:srgbClr val="000000"/>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BC52795E-E3CB-4152-8290-5C27D3EFEFD9}" type="datetime1">
              <a:rPr lang="en-US" smtClean="0"/>
              <a:pPr/>
              <a:t>10/25/2023</a:t>
            </a:fld>
            <a:endParaRPr lang="en-US"/>
          </a:p>
        </p:txBody>
      </p:sp>
      <p:sp>
        <p:nvSpPr>
          <p:cNvPr id="6" name="Slide Number Placeholder 5"/>
          <p:cNvSpPr>
            <a:spLocks noGrp="1"/>
          </p:cNvSpPr>
          <p:nvPr>
            <p:ph type="sldNum" sz="quarter" idx="12"/>
          </p:nvPr>
        </p:nvSpPr>
        <p:spPr/>
        <p:txBody>
          <a:bodyPr/>
          <a:lstStyle/>
          <a:p>
            <a:fld id="{9FA20D0E-ADCC-48B4-90F1-960850B4131D}"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User PC\Desktop\NOUN\Industry Market Share based on Revenue (2019).jpg"/>
          <p:cNvPicPr>
            <a:picLocks noChangeAspect="1" noChangeArrowheads="1"/>
          </p:cNvPicPr>
          <p:nvPr/>
        </p:nvPicPr>
        <p:blipFill>
          <a:blip r:embed="rId2"/>
          <a:srcRect/>
          <a:stretch>
            <a:fillRect/>
          </a:stretch>
        </p:blipFill>
        <p:spPr bwMode="auto">
          <a:xfrm>
            <a:off x="739775" y="882650"/>
            <a:ext cx="7662863" cy="5092700"/>
          </a:xfrm>
          <a:prstGeom prst="rect">
            <a:avLst/>
          </a:prstGeom>
          <a:noFill/>
        </p:spPr>
      </p:pic>
      <p:sp>
        <p:nvSpPr>
          <p:cNvPr id="5" name="Rectangle 4"/>
          <p:cNvSpPr/>
          <p:nvPr/>
        </p:nvSpPr>
        <p:spPr>
          <a:xfrm>
            <a:off x="2209800" y="6096000"/>
            <a:ext cx="5257800" cy="369332"/>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Industry Market Share Based on Revenue in 2019 </a:t>
            </a:r>
            <a:endParaRPr lang="en-US" b="1" dirty="0">
              <a:solidFill>
                <a:srgbClr val="00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22EF89A-DE71-421F-9CA5-9F8F040745A4}" type="datetime1">
              <a:rPr lang="en-US" smtClean="0"/>
              <a:pPr/>
              <a:t>10/25/2023</a:t>
            </a:fld>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User PC\Desktop\NOUN\Industry Market Share based on Revenue (2020).jpg"/>
          <p:cNvPicPr>
            <a:picLocks noChangeAspect="1" noChangeArrowheads="1"/>
          </p:cNvPicPr>
          <p:nvPr/>
        </p:nvPicPr>
        <p:blipFill>
          <a:blip r:embed="rId2"/>
          <a:srcRect/>
          <a:stretch>
            <a:fillRect/>
          </a:stretch>
        </p:blipFill>
        <p:spPr bwMode="auto">
          <a:xfrm>
            <a:off x="448841" y="838199"/>
            <a:ext cx="7856959" cy="5197331"/>
          </a:xfrm>
          <a:prstGeom prst="rect">
            <a:avLst/>
          </a:prstGeom>
          <a:noFill/>
        </p:spPr>
      </p:pic>
      <p:sp>
        <p:nvSpPr>
          <p:cNvPr id="5" name="Rectangle 4"/>
          <p:cNvSpPr/>
          <p:nvPr/>
        </p:nvSpPr>
        <p:spPr>
          <a:xfrm>
            <a:off x="2057400" y="6096000"/>
            <a:ext cx="5257800" cy="369332"/>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Industry Market Share Based on Revenue in 2020 </a:t>
            </a:r>
            <a:endParaRPr lang="en-US" b="1" dirty="0">
              <a:solidFill>
                <a:srgbClr val="00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1026D098-7747-4CAE-A3BE-2926BC893559}" type="datetime1">
              <a:rPr lang="en-US" smtClean="0"/>
              <a:pPr/>
              <a:t>10/25/2023</a:t>
            </a:fld>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 PC\Desktop\NOUN\Average Revenue and Net Income.jpg"/>
          <p:cNvPicPr>
            <a:picLocks noChangeAspect="1" noChangeArrowheads="1"/>
          </p:cNvPicPr>
          <p:nvPr/>
        </p:nvPicPr>
        <p:blipFill>
          <a:blip r:embed="rId2"/>
          <a:srcRect/>
          <a:stretch>
            <a:fillRect/>
          </a:stretch>
        </p:blipFill>
        <p:spPr bwMode="auto">
          <a:xfrm>
            <a:off x="533400" y="685800"/>
            <a:ext cx="8077200" cy="4800600"/>
          </a:xfrm>
          <a:prstGeom prst="rect">
            <a:avLst/>
          </a:prstGeom>
          <a:noFill/>
        </p:spPr>
      </p:pic>
      <p:sp>
        <p:nvSpPr>
          <p:cNvPr id="5" name="Rectangle 4"/>
          <p:cNvSpPr/>
          <p:nvPr/>
        </p:nvSpPr>
        <p:spPr>
          <a:xfrm>
            <a:off x="1295400" y="5867400"/>
            <a:ext cx="6858000" cy="369332"/>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Top 10 Companies Average Revenue and Net Income (2018 – 2020)</a:t>
            </a:r>
            <a:endParaRPr lang="en-US" b="1" dirty="0">
              <a:solidFill>
                <a:srgbClr val="00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16C0708C-58AE-4634-9A53-3E0B58E46980}" type="datetime1">
              <a:rPr lang="en-US" smtClean="0"/>
              <a:pPr/>
              <a:t>10/25/2023</a:t>
            </a:fld>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descr="C:\Users\User PC\Desktop\NOUN\Difference between Average Revenue and Net Income.png"/>
          <p:cNvPicPr>
            <a:picLocks noChangeAspect="1" noChangeArrowheads="1"/>
          </p:cNvPicPr>
          <p:nvPr/>
        </p:nvPicPr>
        <p:blipFill>
          <a:blip r:embed="rId2"/>
          <a:srcRect/>
          <a:stretch>
            <a:fillRect/>
          </a:stretch>
        </p:blipFill>
        <p:spPr bwMode="auto">
          <a:xfrm>
            <a:off x="457200" y="685800"/>
            <a:ext cx="8001000" cy="4876800"/>
          </a:xfrm>
          <a:prstGeom prst="rect">
            <a:avLst/>
          </a:prstGeom>
          <a:noFill/>
        </p:spPr>
      </p:pic>
      <p:sp>
        <p:nvSpPr>
          <p:cNvPr id="6" name="Rectangle 5"/>
          <p:cNvSpPr/>
          <p:nvPr/>
        </p:nvSpPr>
        <p:spPr>
          <a:xfrm>
            <a:off x="533400" y="5867400"/>
            <a:ext cx="7848600" cy="338554"/>
          </a:xfrm>
          <a:prstGeom prst="rect">
            <a:avLst/>
          </a:prstGeom>
        </p:spPr>
        <p:txBody>
          <a:bodyPr wrap="square">
            <a:spAutoFit/>
          </a:bodyPr>
          <a:lstStyle/>
          <a:p>
            <a:pPr algn="r" fontAlgn="b"/>
            <a:r>
              <a:rPr lang="en-US" sz="1600" b="1" dirty="0" smtClean="0">
                <a:solidFill>
                  <a:srgbClr val="000000"/>
                </a:solidFill>
                <a:latin typeface="Times New Roman" pitchFamily="18" charset="0"/>
                <a:cs typeface="Times New Roman" pitchFamily="18" charset="0"/>
              </a:rPr>
              <a:t>Top 10 Companies: Difference between  Average Revenue and Net Income (2018 – 2020)</a:t>
            </a:r>
            <a:endParaRPr lang="en-US" sz="1600" b="1" dirty="0">
              <a:solidFill>
                <a:srgbClr val="000000"/>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58FAEF19-7516-4541-87A1-020D427B64F0}" type="datetime1">
              <a:rPr lang="en-US" smtClean="0"/>
              <a:pPr/>
              <a:t>10/25/2023</a:t>
            </a:fld>
            <a:endParaRPr lang="en-US"/>
          </a:p>
        </p:txBody>
      </p:sp>
      <p:sp>
        <p:nvSpPr>
          <p:cNvPr id="8" name="Slide Number Placeholder 7"/>
          <p:cNvSpPr>
            <a:spLocks noGrp="1"/>
          </p:cNvSpPr>
          <p:nvPr>
            <p:ph type="sldNum" sz="quarter" idx="12"/>
          </p:nvPr>
        </p:nvSpPr>
        <p:spPr/>
        <p:txBody>
          <a:bodyPr/>
          <a:lstStyle/>
          <a:p>
            <a:fld id="{9FA20D0E-ADCC-48B4-90F1-960850B4131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User PC\Desktop\NOUN\Companies with Highest Net Income.png"/>
          <p:cNvPicPr>
            <a:picLocks noChangeAspect="1" noChangeArrowheads="1"/>
          </p:cNvPicPr>
          <p:nvPr/>
        </p:nvPicPr>
        <p:blipFill>
          <a:blip r:embed="rId2"/>
          <a:srcRect/>
          <a:stretch>
            <a:fillRect/>
          </a:stretch>
        </p:blipFill>
        <p:spPr bwMode="auto">
          <a:xfrm>
            <a:off x="620713" y="838200"/>
            <a:ext cx="7900987" cy="4648200"/>
          </a:xfrm>
          <a:prstGeom prst="rect">
            <a:avLst/>
          </a:prstGeom>
          <a:noFill/>
        </p:spPr>
      </p:pic>
      <p:sp>
        <p:nvSpPr>
          <p:cNvPr id="5" name="Rectangle 4"/>
          <p:cNvSpPr/>
          <p:nvPr/>
        </p:nvSpPr>
        <p:spPr>
          <a:xfrm>
            <a:off x="1447800" y="5943600"/>
            <a:ext cx="6629400" cy="369332"/>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Company with Highest Revenue and Net Income (2018 – 2020)</a:t>
            </a:r>
            <a:endParaRPr lang="en-US" b="1" dirty="0">
              <a:solidFill>
                <a:srgbClr val="00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1B658285-61B7-4458-986E-CE126F612437}" type="datetime1">
              <a:rPr lang="en-US" smtClean="0"/>
              <a:pPr/>
              <a:t>10/25/2023</a:t>
            </a:fld>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514600"/>
            <a:ext cx="7696200" cy="1323439"/>
          </a:xfrm>
          <a:prstGeom prst="rect">
            <a:avLst/>
          </a:prstGeom>
        </p:spPr>
        <p:txBody>
          <a:bodyPr wrap="square">
            <a:spAutoFit/>
          </a:bodyPr>
          <a:lstStyle/>
          <a:p>
            <a:pPr algn="ctr"/>
            <a:r>
              <a:rPr lang="en-US" sz="4000" b="1" dirty="0" smtClean="0">
                <a:latin typeface="Times New Roman" pitchFamily="18" charset="0"/>
                <a:cs typeface="Times New Roman" pitchFamily="18" charset="0"/>
              </a:rPr>
              <a:t>COUNTRY AND COUNTRY ANALYSIS </a:t>
            </a:r>
          </a:p>
        </p:txBody>
      </p:sp>
      <p:sp>
        <p:nvSpPr>
          <p:cNvPr id="3" name="Date Placeholder 2"/>
          <p:cNvSpPr>
            <a:spLocks noGrp="1"/>
          </p:cNvSpPr>
          <p:nvPr>
            <p:ph type="dt" sz="half" idx="10"/>
          </p:nvPr>
        </p:nvSpPr>
        <p:spPr/>
        <p:txBody>
          <a:bodyPr/>
          <a:lstStyle/>
          <a:p>
            <a:fld id="{6D6D6450-F63C-44F3-96B7-C97F5A66D3D8}"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User PC\Desktop\NOUN\ US Industry Market Share based on Revenue (2020).jpg"/>
          <p:cNvPicPr>
            <a:picLocks noChangeAspect="1" noChangeArrowheads="1"/>
          </p:cNvPicPr>
          <p:nvPr/>
        </p:nvPicPr>
        <p:blipFill>
          <a:blip r:embed="rId2"/>
          <a:srcRect/>
          <a:stretch>
            <a:fillRect/>
          </a:stretch>
        </p:blipFill>
        <p:spPr bwMode="auto">
          <a:xfrm>
            <a:off x="838200" y="877888"/>
            <a:ext cx="7620000" cy="5102225"/>
          </a:xfrm>
          <a:prstGeom prst="rect">
            <a:avLst/>
          </a:prstGeom>
          <a:noFill/>
        </p:spPr>
      </p:pic>
      <p:sp>
        <p:nvSpPr>
          <p:cNvPr id="3" name="Rectangle 2"/>
          <p:cNvSpPr/>
          <p:nvPr/>
        </p:nvSpPr>
        <p:spPr>
          <a:xfrm>
            <a:off x="2286000" y="6096000"/>
            <a:ext cx="4876800" cy="381000"/>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US Industries Revenue Shares  in 2020 </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AF7A929-C8CF-45D2-A7A0-701681111F69}"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User PC\Desktop\NOUN\CHINA Industry Market Share based on Revenue (2020).jpg"/>
          <p:cNvPicPr>
            <a:picLocks noChangeAspect="1" noChangeArrowheads="1"/>
          </p:cNvPicPr>
          <p:nvPr/>
        </p:nvPicPr>
        <p:blipFill>
          <a:blip r:embed="rId2"/>
          <a:srcRect/>
          <a:stretch>
            <a:fillRect/>
          </a:stretch>
        </p:blipFill>
        <p:spPr bwMode="auto">
          <a:xfrm>
            <a:off x="635000" y="982663"/>
            <a:ext cx="7872413" cy="4892675"/>
          </a:xfrm>
          <a:prstGeom prst="rect">
            <a:avLst/>
          </a:prstGeom>
          <a:noFill/>
        </p:spPr>
      </p:pic>
      <p:sp>
        <p:nvSpPr>
          <p:cNvPr id="3" name="Rectangle 2"/>
          <p:cNvSpPr/>
          <p:nvPr/>
        </p:nvSpPr>
        <p:spPr>
          <a:xfrm>
            <a:off x="2133600" y="6096000"/>
            <a:ext cx="4876800" cy="381000"/>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China Industries Revenue Shares  in 2020 </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AB75AB3-154D-439F-8F60-6AC1D31A8F8E}"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User PC\Desktop\NOUN\UNITED KINGDOM Industry Market Share based on Revenue (2020).jpg"/>
          <p:cNvPicPr>
            <a:picLocks noChangeAspect="1" noChangeArrowheads="1"/>
          </p:cNvPicPr>
          <p:nvPr/>
        </p:nvPicPr>
        <p:blipFill>
          <a:blip r:embed="rId2"/>
          <a:srcRect/>
          <a:stretch>
            <a:fillRect/>
          </a:stretch>
        </p:blipFill>
        <p:spPr bwMode="auto">
          <a:xfrm>
            <a:off x="941388" y="1009650"/>
            <a:ext cx="7259637" cy="4837113"/>
          </a:xfrm>
          <a:prstGeom prst="rect">
            <a:avLst/>
          </a:prstGeom>
          <a:noFill/>
        </p:spPr>
      </p:pic>
      <p:sp>
        <p:nvSpPr>
          <p:cNvPr id="3" name="Rectangle 2"/>
          <p:cNvSpPr/>
          <p:nvPr/>
        </p:nvSpPr>
        <p:spPr>
          <a:xfrm>
            <a:off x="2286000" y="6096000"/>
            <a:ext cx="4876800" cy="646331"/>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United Kingdom  Industries Revenue Shares  in 2020 </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E57A52C-CAB6-4DFC-BFD8-9731152C2BBF}"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457200"/>
            <a:ext cx="2079415" cy="584775"/>
          </a:xfrm>
          <a:prstGeom prst="rect">
            <a:avLst/>
          </a:prstGeom>
        </p:spPr>
        <p:txBody>
          <a:bodyPr wrap="none">
            <a:spAutoFit/>
          </a:bodyPr>
          <a:lstStyle/>
          <a:p>
            <a:r>
              <a:rPr lang="en-US" sz="3200" b="1" dirty="0" smtClean="0">
                <a:latin typeface="Times New Roman" pitchFamily="18" charset="0"/>
                <a:cs typeface="Times New Roman" pitchFamily="18" charset="0"/>
              </a:rPr>
              <a:t>OUTLINE</a:t>
            </a:r>
            <a:endParaRPr lang="en-US" sz="3200" b="1" dirty="0">
              <a:latin typeface="Times New Roman" pitchFamily="18" charset="0"/>
              <a:cs typeface="Times New Roman" pitchFamily="18" charset="0"/>
            </a:endParaRPr>
          </a:p>
        </p:txBody>
      </p:sp>
      <p:sp>
        <p:nvSpPr>
          <p:cNvPr id="5" name="Rectangle 4"/>
          <p:cNvSpPr/>
          <p:nvPr/>
        </p:nvSpPr>
        <p:spPr>
          <a:xfrm>
            <a:off x="914400" y="1164134"/>
            <a:ext cx="4876800" cy="3903954"/>
          </a:xfrm>
          <a:prstGeom prst="rect">
            <a:avLst/>
          </a:prstGeom>
        </p:spPr>
        <p:txBody>
          <a:bodyPr wrap="square">
            <a:spAutoFit/>
          </a:bodyPr>
          <a:lstStyle/>
          <a:p>
            <a:pPr indent="411163">
              <a:lnSpc>
                <a:spcPct val="150000"/>
              </a:lnSpc>
              <a:buFont typeface="Arial" pitchFamily="34" charset="0"/>
              <a:buChar char="•"/>
            </a:pPr>
            <a:r>
              <a:rPr lang="en-US" sz="2400" dirty="0" smtClean="0">
                <a:latin typeface="Times New Roman" pitchFamily="18" charset="0"/>
                <a:cs typeface="Times New Roman" pitchFamily="18" charset="0"/>
              </a:rPr>
              <a:t>Introduction</a:t>
            </a:r>
          </a:p>
          <a:p>
            <a:pPr indent="411163">
              <a:lnSpc>
                <a:spcPct val="150000"/>
              </a:lnSpc>
              <a:buFont typeface="Arial" pitchFamily="34" charset="0"/>
              <a:buChar char="•"/>
            </a:pPr>
            <a:r>
              <a:rPr lang="en-US" sz="2400" dirty="0" smtClean="0">
                <a:latin typeface="Times New Roman" pitchFamily="18" charset="0"/>
                <a:cs typeface="Times New Roman" pitchFamily="18" charset="0"/>
              </a:rPr>
              <a:t>Data Description</a:t>
            </a:r>
          </a:p>
          <a:p>
            <a:pPr indent="411163">
              <a:lnSpc>
                <a:spcPct val="150000"/>
              </a:lnSpc>
              <a:buFont typeface="Arial" pitchFamily="34" charset="0"/>
              <a:buChar char="•"/>
            </a:pPr>
            <a:r>
              <a:rPr lang="en-US" sz="2400" dirty="0" smtClean="0">
                <a:latin typeface="Times New Roman" pitchFamily="18" charset="0"/>
                <a:cs typeface="Times New Roman" pitchFamily="18" charset="0"/>
              </a:rPr>
              <a:t>Tool for Data Analysis </a:t>
            </a:r>
          </a:p>
          <a:p>
            <a:pPr indent="411163">
              <a:lnSpc>
                <a:spcPct val="150000"/>
              </a:lnSpc>
              <a:buFont typeface="Arial" pitchFamily="34" charset="0"/>
              <a:buChar char="•"/>
            </a:pPr>
            <a:r>
              <a:rPr lang="en-US" sz="2400" dirty="0" smtClean="0">
                <a:latin typeface="Times New Roman" pitchFamily="18" charset="0"/>
                <a:cs typeface="Times New Roman" pitchFamily="18" charset="0"/>
              </a:rPr>
              <a:t>Explorative Data Analysis</a:t>
            </a:r>
          </a:p>
          <a:p>
            <a:pPr indent="411163">
              <a:lnSpc>
                <a:spcPct val="150000"/>
              </a:lnSpc>
              <a:buFont typeface="Arial" pitchFamily="34" charset="0"/>
              <a:buChar char="•"/>
            </a:pPr>
            <a:r>
              <a:rPr lang="en-US" sz="2400" dirty="0" smtClean="0">
                <a:latin typeface="Times New Roman" pitchFamily="18" charset="0"/>
                <a:cs typeface="Times New Roman" pitchFamily="18" charset="0"/>
              </a:rPr>
              <a:t>Insights from Data Analysis</a:t>
            </a:r>
          </a:p>
          <a:p>
            <a:pPr indent="411163">
              <a:lnSpc>
                <a:spcPct val="150000"/>
              </a:lnSpc>
              <a:buFont typeface="Arial" pitchFamily="34" charset="0"/>
              <a:buChar char="•"/>
            </a:pPr>
            <a:r>
              <a:rPr lang="en-US" sz="2400" dirty="0" smtClean="0">
                <a:latin typeface="Times New Roman" pitchFamily="18" charset="0"/>
                <a:cs typeface="Times New Roman" pitchFamily="18" charset="0"/>
              </a:rPr>
              <a:t>Conclusion</a:t>
            </a:r>
          </a:p>
          <a:p>
            <a:pPr indent="411163">
              <a:lnSpc>
                <a:spcPct val="150000"/>
              </a:lnSpc>
              <a:buFont typeface="Arial" pitchFamily="34" charset="0"/>
              <a:buChar char="•"/>
            </a:pPr>
            <a:r>
              <a:rPr lang="en-US" sz="2400" dirty="0" smtClean="0">
                <a:latin typeface="Times New Roman" pitchFamily="18" charset="0"/>
                <a:cs typeface="Times New Roman" pitchFamily="18" charset="0"/>
              </a:rPr>
              <a:t>References </a:t>
            </a:r>
          </a:p>
        </p:txBody>
      </p:sp>
      <p:sp>
        <p:nvSpPr>
          <p:cNvPr id="6" name="Date Placeholder 5"/>
          <p:cNvSpPr>
            <a:spLocks noGrp="1"/>
          </p:cNvSpPr>
          <p:nvPr>
            <p:ph type="dt" sz="half" idx="10"/>
          </p:nvPr>
        </p:nvSpPr>
        <p:spPr/>
        <p:txBody>
          <a:bodyPr/>
          <a:lstStyle/>
          <a:p>
            <a:fld id="{A0F899C2-CA15-40C9-8D4D-680DF6428303}" type="datetime1">
              <a:rPr lang="en-US" smtClean="0"/>
              <a:pPr/>
              <a:t>10/25/2023</a:t>
            </a:fld>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User PC\Desktop\NOUN\GERMANY Industry Market Share based on Revenue (2020).jpg"/>
          <p:cNvPicPr>
            <a:picLocks noChangeAspect="1" noChangeArrowheads="1"/>
          </p:cNvPicPr>
          <p:nvPr/>
        </p:nvPicPr>
        <p:blipFill>
          <a:blip r:embed="rId2"/>
          <a:srcRect/>
          <a:stretch>
            <a:fillRect/>
          </a:stretch>
        </p:blipFill>
        <p:spPr bwMode="auto">
          <a:xfrm>
            <a:off x="941388" y="1009650"/>
            <a:ext cx="7259637" cy="4837113"/>
          </a:xfrm>
          <a:prstGeom prst="rect">
            <a:avLst/>
          </a:prstGeom>
          <a:noFill/>
        </p:spPr>
      </p:pic>
      <p:sp>
        <p:nvSpPr>
          <p:cNvPr id="3" name="Rectangle 2"/>
          <p:cNvSpPr/>
          <p:nvPr/>
        </p:nvSpPr>
        <p:spPr>
          <a:xfrm>
            <a:off x="2286000" y="6096000"/>
            <a:ext cx="4876800" cy="381000"/>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Germany Industries Revenue Shares  in 2020 </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1E897E7-8C9B-460C-ABE0-0E1546DE4F6D}"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User PC\Desktop\NOUN\BRAZIL Industry Market Share based on Revenue (2020).jpg"/>
          <p:cNvPicPr>
            <a:picLocks noChangeAspect="1" noChangeArrowheads="1"/>
          </p:cNvPicPr>
          <p:nvPr/>
        </p:nvPicPr>
        <p:blipFill>
          <a:blip r:embed="rId2"/>
          <a:srcRect/>
          <a:stretch>
            <a:fillRect/>
          </a:stretch>
        </p:blipFill>
        <p:spPr bwMode="auto">
          <a:xfrm>
            <a:off x="941388" y="1055688"/>
            <a:ext cx="7259637" cy="4745037"/>
          </a:xfrm>
          <a:prstGeom prst="rect">
            <a:avLst/>
          </a:prstGeom>
          <a:noFill/>
        </p:spPr>
      </p:pic>
      <p:sp>
        <p:nvSpPr>
          <p:cNvPr id="3" name="Rectangle 2"/>
          <p:cNvSpPr/>
          <p:nvPr/>
        </p:nvSpPr>
        <p:spPr>
          <a:xfrm>
            <a:off x="2286000" y="6096000"/>
            <a:ext cx="4876800" cy="381000"/>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Brazil Industries Revenue Shares  in 2020 </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4387D90-A126-4F62-861A-5DD72879772E}"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User PC\Desktop\NOUN\CANADA Industry Market Share based on Revenue (2020).jpg"/>
          <p:cNvPicPr>
            <a:picLocks noChangeAspect="1" noChangeArrowheads="1"/>
          </p:cNvPicPr>
          <p:nvPr/>
        </p:nvPicPr>
        <p:blipFill>
          <a:blip r:embed="rId2"/>
          <a:srcRect/>
          <a:stretch>
            <a:fillRect/>
          </a:stretch>
        </p:blipFill>
        <p:spPr bwMode="auto">
          <a:xfrm>
            <a:off x="941388" y="955675"/>
            <a:ext cx="7259637" cy="4946650"/>
          </a:xfrm>
          <a:prstGeom prst="rect">
            <a:avLst/>
          </a:prstGeom>
          <a:noFill/>
        </p:spPr>
      </p:pic>
      <p:sp>
        <p:nvSpPr>
          <p:cNvPr id="3" name="Rectangle 2"/>
          <p:cNvSpPr/>
          <p:nvPr/>
        </p:nvSpPr>
        <p:spPr>
          <a:xfrm>
            <a:off x="2286000" y="6096000"/>
            <a:ext cx="4876800" cy="381000"/>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Canada Industries Revenue Shares  in 2020 </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960A23B-8519-4DFF-B6BA-510FD78C8A4A}"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User PC\Desktop\NOUN\SINGAPORE Industry Market Share based on Revenue (2020).jpg"/>
          <p:cNvPicPr>
            <a:picLocks noChangeAspect="1" noChangeArrowheads="1"/>
          </p:cNvPicPr>
          <p:nvPr/>
        </p:nvPicPr>
        <p:blipFill>
          <a:blip r:embed="rId2"/>
          <a:srcRect/>
          <a:stretch>
            <a:fillRect/>
          </a:stretch>
        </p:blipFill>
        <p:spPr bwMode="auto">
          <a:xfrm>
            <a:off x="549275" y="950913"/>
            <a:ext cx="8137525" cy="4956175"/>
          </a:xfrm>
          <a:prstGeom prst="rect">
            <a:avLst/>
          </a:prstGeom>
          <a:noFill/>
        </p:spPr>
      </p:pic>
      <p:sp>
        <p:nvSpPr>
          <p:cNvPr id="3" name="Rectangle 2"/>
          <p:cNvSpPr/>
          <p:nvPr/>
        </p:nvSpPr>
        <p:spPr>
          <a:xfrm>
            <a:off x="1905000" y="6019800"/>
            <a:ext cx="4876800" cy="381000"/>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Singapore Industries Revenue Shares  in 2020 </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0E9177A-204D-4B62-A409-126DF7423DEC}"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User PC\Desktop\NOUN\NIGERIA Industry Market Share based on Revenue (2020).jpg"/>
          <p:cNvPicPr>
            <a:picLocks noChangeAspect="1" noChangeArrowheads="1"/>
          </p:cNvPicPr>
          <p:nvPr/>
        </p:nvPicPr>
        <p:blipFill>
          <a:blip r:embed="rId2"/>
          <a:srcRect/>
          <a:stretch>
            <a:fillRect/>
          </a:stretch>
        </p:blipFill>
        <p:spPr bwMode="auto">
          <a:xfrm>
            <a:off x="941388" y="1055688"/>
            <a:ext cx="7259637" cy="4745037"/>
          </a:xfrm>
          <a:prstGeom prst="rect">
            <a:avLst/>
          </a:prstGeom>
          <a:noFill/>
        </p:spPr>
      </p:pic>
      <p:sp>
        <p:nvSpPr>
          <p:cNvPr id="3" name="Rectangle 2"/>
          <p:cNvSpPr/>
          <p:nvPr/>
        </p:nvSpPr>
        <p:spPr>
          <a:xfrm>
            <a:off x="2133600" y="6096000"/>
            <a:ext cx="4876800" cy="381000"/>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Nigeria Industries Revenue Shares  in 2020 </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1BAAFEB-BBBA-4989-AD85-8541F9F7024B}"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User PC\Desktop\NOUN\SOUTH AFRICA Industry Market Share based on Revenue (2020).jpg"/>
          <p:cNvPicPr>
            <a:picLocks noChangeAspect="1" noChangeArrowheads="1"/>
          </p:cNvPicPr>
          <p:nvPr/>
        </p:nvPicPr>
        <p:blipFill>
          <a:blip r:embed="rId2"/>
          <a:srcRect/>
          <a:stretch>
            <a:fillRect/>
          </a:stretch>
        </p:blipFill>
        <p:spPr bwMode="auto">
          <a:xfrm>
            <a:off x="941388" y="1055688"/>
            <a:ext cx="7259637" cy="4745037"/>
          </a:xfrm>
          <a:prstGeom prst="rect">
            <a:avLst/>
          </a:prstGeom>
          <a:noFill/>
        </p:spPr>
      </p:pic>
      <p:sp>
        <p:nvSpPr>
          <p:cNvPr id="3" name="Rectangle 2"/>
          <p:cNvSpPr/>
          <p:nvPr/>
        </p:nvSpPr>
        <p:spPr>
          <a:xfrm>
            <a:off x="2057400" y="6096000"/>
            <a:ext cx="4876800" cy="646331"/>
          </a:xfrm>
          <a:prstGeom prst="rect">
            <a:avLst/>
          </a:prstGeom>
        </p:spPr>
        <p:txBody>
          <a:bodyPr wrap="square">
            <a:spAutoFit/>
          </a:bodyPr>
          <a:lstStyle/>
          <a:p>
            <a:pPr algn="ctr" fontAlgn="b"/>
            <a:r>
              <a:rPr lang="en-US" b="1" dirty="0" smtClean="0">
                <a:solidFill>
                  <a:srgbClr val="000000"/>
                </a:solidFill>
                <a:latin typeface="Times New Roman" pitchFamily="18" charset="0"/>
                <a:cs typeface="Times New Roman" pitchFamily="18" charset="0"/>
              </a:rPr>
              <a:t>South Africa Industries Revenue Shares  in 2020 </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27626BD-9062-4B93-BCA4-9BDAAE71FD04}"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971800"/>
            <a:ext cx="4800600" cy="707886"/>
          </a:xfrm>
          <a:prstGeom prst="rect">
            <a:avLst/>
          </a:prstGeom>
        </p:spPr>
        <p:txBody>
          <a:bodyPr wrap="square">
            <a:spAutoFit/>
          </a:bodyPr>
          <a:lstStyle/>
          <a:p>
            <a:pPr algn="ctr"/>
            <a:r>
              <a:rPr lang="en-US" sz="4000" b="1" dirty="0" smtClean="0">
                <a:latin typeface="Times New Roman" pitchFamily="18" charset="0"/>
                <a:cs typeface="Times New Roman" pitchFamily="18" charset="0"/>
              </a:rPr>
              <a:t>INSIGHTS </a:t>
            </a:r>
          </a:p>
        </p:txBody>
      </p:sp>
      <p:sp>
        <p:nvSpPr>
          <p:cNvPr id="3" name="Date Placeholder 2"/>
          <p:cNvSpPr>
            <a:spLocks noGrp="1"/>
          </p:cNvSpPr>
          <p:nvPr>
            <p:ph type="dt" sz="half" idx="10"/>
          </p:nvPr>
        </p:nvSpPr>
        <p:spPr/>
        <p:txBody>
          <a:bodyPr/>
          <a:lstStyle/>
          <a:p>
            <a:fld id="{30710683-56FD-455C-94DE-356C67E5F8F7}"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0" y="1676400"/>
          <a:ext cx="7848599" cy="3785616"/>
        </p:xfrm>
        <a:graphic>
          <a:graphicData uri="http://schemas.openxmlformats.org/drawingml/2006/table">
            <a:tbl>
              <a:tblPr/>
              <a:tblGrid>
                <a:gridCol w="3048000"/>
                <a:gridCol w="1752600"/>
                <a:gridCol w="1524000"/>
                <a:gridCol w="1523999"/>
              </a:tblGrid>
              <a:tr h="553212">
                <a:tc>
                  <a:txBody>
                    <a:bodyPr/>
                    <a:lstStyle/>
                    <a:p>
                      <a:pPr marL="0" marR="0" algn="ctr">
                        <a:lnSpc>
                          <a:spcPct val="115000"/>
                        </a:lnSpc>
                        <a:spcBef>
                          <a:spcPts val="0"/>
                        </a:spcBef>
                        <a:spcAft>
                          <a:spcPts val="0"/>
                        </a:spcAft>
                      </a:pPr>
                      <a:r>
                        <a:rPr lang="en-US" sz="1800" b="1" dirty="0">
                          <a:solidFill>
                            <a:srgbClr val="000000"/>
                          </a:solidFill>
                          <a:latin typeface="Times New Roman"/>
                          <a:ea typeface="Arial Unicode MS"/>
                          <a:cs typeface="Times New Roman"/>
                        </a:rPr>
                        <a:t>Company Name</a:t>
                      </a:r>
                      <a:endParaRPr lang="en-US" sz="1800" dirty="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Arial Unicode MS"/>
                          <a:cs typeface="Times New Roman"/>
                        </a:rPr>
                        <a:t>Country</a:t>
                      </a:r>
                      <a:endParaRPr lang="en-US" sz="1800">
                        <a:latin typeface="Calibri"/>
                        <a:ea typeface="Calibri"/>
                        <a:cs typeface="Times New Roman"/>
                      </a:endParaRPr>
                    </a:p>
                    <a:p>
                      <a:pPr marL="0" marR="0" algn="ctr">
                        <a:lnSpc>
                          <a:spcPct val="115000"/>
                        </a:lnSpc>
                        <a:spcBef>
                          <a:spcPts val="0"/>
                        </a:spcBef>
                        <a:spcAft>
                          <a:spcPts val="0"/>
                        </a:spcAft>
                      </a:pPr>
                      <a:r>
                        <a:rPr lang="en-US" sz="1800" b="1">
                          <a:solidFill>
                            <a:srgbClr val="000000"/>
                          </a:solidFill>
                          <a:latin typeface="Times New Roman"/>
                          <a:ea typeface="Arial Unicode MS"/>
                          <a:cs typeface="Times New Roman"/>
                        </a:rPr>
                        <a:t>Founded</a:t>
                      </a:r>
                      <a:endParaRPr lang="en-US" sz="180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000000"/>
                          </a:solidFill>
                          <a:latin typeface="Times New Roman"/>
                          <a:ea typeface="Arial Unicode MS"/>
                          <a:cs typeface="Times New Roman"/>
                        </a:rPr>
                        <a:t>Year</a:t>
                      </a:r>
                      <a:endParaRPr lang="en-US" sz="1800" dirty="0">
                        <a:latin typeface="Calibri"/>
                        <a:ea typeface="Calibri"/>
                        <a:cs typeface="Times New Roman"/>
                      </a:endParaRPr>
                    </a:p>
                    <a:p>
                      <a:pPr marL="0" marR="0" algn="ctr">
                        <a:lnSpc>
                          <a:spcPct val="115000"/>
                        </a:lnSpc>
                        <a:spcBef>
                          <a:spcPts val="0"/>
                        </a:spcBef>
                        <a:spcAft>
                          <a:spcPts val="0"/>
                        </a:spcAft>
                      </a:pPr>
                      <a:r>
                        <a:rPr lang="en-US" sz="1800" b="1" dirty="0">
                          <a:solidFill>
                            <a:srgbClr val="000000"/>
                          </a:solidFill>
                          <a:latin typeface="Times New Roman"/>
                          <a:ea typeface="Arial Unicode MS"/>
                          <a:cs typeface="Times New Roman"/>
                        </a:rPr>
                        <a:t>Founded</a:t>
                      </a:r>
                      <a:endParaRPr lang="en-US" sz="1800" dirty="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rgbClr val="000000"/>
                          </a:solidFill>
                          <a:latin typeface="Times New Roman"/>
                          <a:ea typeface="Times New Roman"/>
                          <a:cs typeface="Times New Roman"/>
                        </a:rPr>
                        <a:t>Average</a:t>
                      </a:r>
                      <a:endParaRPr lang="en-US" sz="1800">
                        <a:latin typeface="Calibri"/>
                        <a:ea typeface="Calibri"/>
                        <a:cs typeface="Times New Roman"/>
                      </a:endParaRPr>
                    </a:p>
                    <a:p>
                      <a:pPr marL="0" marR="0" algn="ctr">
                        <a:lnSpc>
                          <a:spcPct val="115000"/>
                        </a:lnSpc>
                        <a:spcBef>
                          <a:spcPts val="0"/>
                        </a:spcBef>
                        <a:spcAft>
                          <a:spcPts val="0"/>
                        </a:spcAft>
                      </a:pPr>
                      <a:r>
                        <a:rPr lang="en-US" sz="1800" b="1">
                          <a:solidFill>
                            <a:srgbClr val="000000"/>
                          </a:solidFill>
                          <a:latin typeface="Times New Roman"/>
                          <a:ea typeface="Times New Roman"/>
                          <a:cs typeface="Times New Roman"/>
                        </a:rPr>
                        <a:t>Revenue</a:t>
                      </a:r>
                      <a:endParaRPr lang="en-US" sz="180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Dunkin' Brands Group Inc.  </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United States       </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Arial Unicode MS"/>
                          <a:cs typeface="Times New Roman"/>
                        </a:rPr>
                        <a:t>656.200000</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Wal-Mart</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United States</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1962</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Arial Unicode MS"/>
                          <a:cs typeface="Times New Roman"/>
                        </a:rPr>
                        <a:t>513.033333</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China National Petroleum</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China     </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1988  </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Arial Unicode MS"/>
                          <a:cs typeface="Times New Roman"/>
                        </a:rPr>
                        <a:t>446.600000</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Sinopec                     </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China</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1998</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Arial Unicode MS"/>
                          <a:cs typeface="Times New Roman"/>
                        </a:rPr>
                        <a:t>429.100000</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China State Grid</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China</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2002  </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Arial Unicode MS"/>
                          <a:cs typeface="Times New Roman"/>
                        </a:rPr>
                        <a:t>421.666667</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Royal Dutch Shell  </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United Kingdom</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1907</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Arial Unicode MS"/>
                          <a:cs typeface="Times New Roman"/>
                        </a:rPr>
                        <a:t>396.600000</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China Petroleum</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China  </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1988</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Arial Unicode MS"/>
                          <a:cs typeface="Times New Roman"/>
                        </a:rPr>
                        <a:t>383.600000</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Royal Dutch Shell</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Netherlands</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1907</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latin typeface="Times New Roman"/>
                          <a:ea typeface="Arial Unicode MS"/>
                          <a:cs typeface="Times New Roman"/>
                        </a:rPr>
                        <a:t>376.900000</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BP</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United Kingdom           </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1909</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Arial Unicode MS"/>
                          <a:cs typeface="Times New Roman"/>
                        </a:rPr>
                        <a:t>303.500000</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76606">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Amazon</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00"/>
                          </a:solidFill>
                          <a:latin typeface="Times New Roman"/>
                          <a:ea typeface="Times New Roman"/>
                          <a:cs typeface="Times New Roman"/>
                        </a:rPr>
                        <a:t> </a:t>
                      </a:r>
                      <a:r>
                        <a:rPr lang="en-US" sz="1800">
                          <a:solidFill>
                            <a:srgbClr val="000000"/>
                          </a:solidFill>
                          <a:latin typeface="Times New Roman"/>
                          <a:ea typeface="Arial Unicode MS"/>
                          <a:cs typeface="Times New Roman"/>
                        </a:rPr>
                        <a:t>United States</a:t>
                      </a:r>
                      <a:endParaRPr lang="en-US" sz="180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Times New Roman"/>
                          <a:cs typeface="Times New Roman"/>
                        </a:rPr>
                        <a:t> </a:t>
                      </a:r>
                      <a:r>
                        <a:rPr lang="en-US" sz="1800" dirty="0">
                          <a:solidFill>
                            <a:srgbClr val="000000"/>
                          </a:solidFill>
                          <a:latin typeface="Times New Roman"/>
                          <a:ea typeface="Arial Unicode MS"/>
                          <a:cs typeface="Times New Roman"/>
                        </a:rPr>
                        <a:t>1994  </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latin typeface="Times New Roman"/>
                          <a:ea typeface="Arial Unicode MS"/>
                          <a:cs typeface="Times New Roman"/>
                        </a:rPr>
                        <a:t>299.833333</a:t>
                      </a:r>
                      <a:endParaRPr lang="en-US" sz="1800" dirty="0">
                        <a:latin typeface="Calibri"/>
                        <a:ea typeface="Calibri"/>
                        <a:cs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1143000" y="1066800"/>
            <a:ext cx="6477000" cy="381000"/>
          </a:xfrm>
          <a:prstGeom prst="rect">
            <a:avLst/>
          </a:prstGeom>
        </p:spPr>
        <p:txBody>
          <a:bodyPr wrap="square">
            <a:spAutoFit/>
          </a:bodyPr>
          <a:lstStyle/>
          <a:p>
            <a:pPr fontAlgn="b">
              <a:tabLst>
                <a:tab pos="60325" algn="l"/>
              </a:tabLst>
            </a:pPr>
            <a:r>
              <a:rPr lang="en-US" b="1" dirty="0" smtClean="0">
                <a:solidFill>
                  <a:srgbClr val="000000"/>
                </a:solidFill>
                <a:latin typeface="Times New Roman" pitchFamily="18" charset="0"/>
                <a:cs typeface="Times New Roman" pitchFamily="18" charset="0"/>
              </a:rPr>
              <a:t>Table 2: Top 10 Companies Average Revenue (2018 – 2020)</a:t>
            </a:r>
            <a:endParaRPr lang="en-US" b="1" dirty="0">
              <a:solidFill>
                <a:srgbClr val="000000"/>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B7BAEF48-E9E9-4815-9C0D-CCC4A6734C80}" type="datetime1">
              <a:rPr lang="en-US" smtClean="0"/>
              <a:pPr/>
              <a:t>10/25/2023</a:t>
            </a:fld>
            <a:endParaRPr lang="en-US"/>
          </a:p>
        </p:txBody>
      </p:sp>
      <p:sp>
        <p:nvSpPr>
          <p:cNvPr id="8" name="Slide Number Placeholder 7"/>
          <p:cNvSpPr>
            <a:spLocks noGrp="1"/>
          </p:cNvSpPr>
          <p:nvPr>
            <p:ph type="sldNum" sz="quarter" idx="12"/>
          </p:nvPr>
        </p:nvSpPr>
        <p:spPr/>
        <p:txBody>
          <a:bodyPr/>
          <a:lstStyle/>
          <a:p>
            <a:fld id="{9FA20D0E-ADCC-48B4-90F1-960850B4131D}" type="slidenum">
              <a:rPr lang="en-US" smtClean="0"/>
              <a:pPr/>
              <a:t>27</a:t>
            </a:fld>
            <a:endParaRPr lang="en-US"/>
          </a:p>
        </p:txBody>
      </p:sp>
      <p:sp>
        <p:nvSpPr>
          <p:cNvPr id="9" name="Rectangle 8"/>
          <p:cNvSpPr/>
          <p:nvPr/>
        </p:nvSpPr>
        <p:spPr>
          <a:xfrm>
            <a:off x="3276600" y="304800"/>
            <a:ext cx="2590800" cy="400110"/>
          </a:xfrm>
          <a:prstGeom prst="rect">
            <a:avLst/>
          </a:prstGeom>
        </p:spPr>
        <p:txBody>
          <a:bodyPr wrap="square">
            <a:spAutoFit/>
          </a:bodyPr>
          <a:lstStyle/>
          <a:p>
            <a:pPr algn="ctr"/>
            <a:r>
              <a:rPr lang="en-US" sz="2000" b="1" dirty="0" smtClean="0">
                <a:latin typeface="Times New Roman" pitchFamily="18" charset="0"/>
                <a:cs typeface="Times New Roman" pitchFamily="18" charset="0"/>
              </a:rPr>
              <a:t>INSIGHTS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1676400"/>
          <a:ext cx="8153401" cy="3760343"/>
        </p:xfrm>
        <a:graphic>
          <a:graphicData uri="http://schemas.openxmlformats.org/drawingml/2006/table">
            <a:tbl>
              <a:tblPr/>
              <a:tblGrid>
                <a:gridCol w="4076701"/>
                <a:gridCol w="1411166"/>
                <a:gridCol w="1112506"/>
                <a:gridCol w="1553028"/>
              </a:tblGrid>
              <a:tr h="584200">
                <a:tc>
                  <a:txBody>
                    <a:bodyPr/>
                    <a:lstStyle/>
                    <a:p>
                      <a:pPr marL="0" marR="0" algn="ctr">
                        <a:lnSpc>
                          <a:spcPct val="115000"/>
                        </a:lnSpc>
                        <a:spcBef>
                          <a:spcPts val="0"/>
                        </a:spcBef>
                        <a:spcAft>
                          <a:spcPts val="0"/>
                        </a:spcAft>
                      </a:pPr>
                      <a:r>
                        <a:rPr lang="en-US" sz="1800" b="1" dirty="0">
                          <a:solidFill>
                            <a:srgbClr val="000000"/>
                          </a:solidFill>
                          <a:latin typeface="Times New Roman" pitchFamily="18" charset="0"/>
                          <a:ea typeface="Arial Unicode MS"/>
                          <a:cs typeface="Times New Roman" pitchFamily="18" charset="0"/>
                        </a:rPr>
                        <a:t>Company Name</a:t>
                      </a:r>
                      <a:endParaRPr lang="en-US" sz="1800" dirty="0">
                        <a:latin typeface="Times New Roman" pitchFamily="18" charset="0"/>
                        <a:ea typeface="Calibri"/>
                        <a:cs typeface="Times New Roman"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b="1" dirty="0">
                          <a:solidFill>
                            <a:srgbClr val="000000"/>
                          </a:solidFill>
                          <a:latin typeface="Times New Roman" pitchFamily="18" charset="0"/>
                          <a:ea typeface="Arial Unicode MS"/>
                          <a:cs typeface="Times New Roman" pitchFamily="18" charset="0"/>
                        </a:rPr>
                        <a:t>Country Founded</a:t>
                      </a:r>
                      <a:endParaRPr lang="en-US" sz="1800" dirty="0">
                        <a:latin typeface="Times New Roman" pitchFamily="18" charset="0"/>
                        <a:ea typeface="Calibri"/>
                        <a:cs typeface="Times New Roman"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b="1" dirty="0">
                          <a:solidFill>
                            <a:srgbClr val="000000"/>
                          </a:solidFill>
                          <a:latin typeface="Times New Roman" pitchFamily="18" charset="0"/>
                          <a:ea typeface="Arial Unicode MS"/>
                          <a:cs typeface="Times New Roman" pitchFamily="18" charset="0"/>
                        </a:rPr>
                        <a:t>Year</a:t>
                      </a:r>
                      <a:endParaRPr lang="en-US" sz="1800" dirty="0">
                        <a:latin typeface="Times New Roman" pitchFamily="18" charset="0"/>
                        <a:ea typeface="Calibri"/>
                        <a:cs typeface="Times New Roman" pitchFamily="18" charset="0"/>
                      </a:endParaRPr>
                    </a:p>
                    <a:p>
                      <a:pPr marL="0" marR="0" algn="ctr">
                        <a:lnSpc>
                          <a:spcPct val="115000"/>
                        </a:lnSpc>
                        <a:spcBef>
                          <a:spcPts val="0"/>
                        </a:spcBef>
                        <a:spcAft>
                          <a:spcPts val="0"/>
                        </a:spcAft>
                      </a:pPr>
                      <a:r>
                        <a:rPr lang="en-US" sz="1800" b="1" dirty="0">
                          <a:solidFill>
                            <a:srgbClr val="000000"/>
                          </a:solidFill>
                          <a:latin typeface="Times New Roman" pitchFamily="18" charset="0"/>
                          <a:ea typeface="Arial Unicode MS"/>
                          <a:cs typeface="Times New Roman" pitchFamily="18" charset="0"/>
                        </a:rPr>
                        <a:t>Founded</a:t>
                      </a:r>
                      <a:endParaRPr lang="en-US" sz="1800" dirty="0">
                        <a:latin typeface="Times New Roman" pitchFamily="18" charset="0"/>
                        <a:ea typeface="Calibri"/>
                        <a:cs typeface="Times New Roman"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b="1" dirty="0">
                          <a:solidFill>
                            <a:srgbClr val="000000"/>
                          </a:solidFill>
                          <a:latin typeface="Times New Roman" pitchFamily="18" charset="0"/>
                          <a:ea typeface="Times New Roman"/>
                          <a:cs typeface="Times New Roman" pitchFamily="18" charset="0"/>
                        </a:rPr>
                        <a:t>Average Net </a:t>
                      </a:r>
                      <a:r>
                        <a:rPr lang="en-US" sz="1800" b="1" dirty="0" smtClean="0">
                          <a:solidFill>
                            <a:srgbClr val="000000"/>
                          </a:solidFill>
                          <a:latin typeface="Times New Roman" pitchFamily="18" charset="0"/>
                          <a:ea typeface="Times New Roman"/>
                          <a:cs typeface="Times New Roman" pitchFamily="18" charset="0"/>
                        </a:rPr>
                        <a:t>Income ($</a:t>
                      </a:r>
                      <a:r>
                        <a:rPr lang="en-US" sz="1800" b="1" dirty="0" err="1" smtClean="0">
                          <a:solidFill>
                            <a:srgbClr val="000000"/>
                          </a:solidFill>
                          <a:latin typeface="Times New Roman" pitchFamily="18" charset="0"/>
                          <a:ea typeface="Times New Roman"/>
                          <a:cs typeface="Times New Roman" pitchFamily="18" charset="0"/>
                        </a:rPr>
                        <a:t>Bil</a:t>
                      </a:r>
                      <a:r>
                        <a:rPr lang="en-US" sz="1800" b="1" dirty="0" smtClean="0">
                          <a:solidFill>
                            <a:srgbClr val="000000"/>
                          </a:solidFill>
                          <a:latin typeface="Times New Roman" pitchFamily="18" charset="0"/>
                          <a:ea typeface="Times New Roman"/>
                          <a:cs typeface="Times New Roman" pitchFamily="18" charset="0"/>
                        </a:rPr>
                        <a:t>)</a:t>
                      </a:r>
                      <a:endParaRPr lang="en-US" sz="1800" dirty="0">
                        <a:latin typeface="Times New Roman" pitchFamily="18" charset="0"/>
                        <a:ea typeface="Calibri"/>
                        <a:cs typeface="Times New Roman"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Apple  </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United States</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1976</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75.366667</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Microsoft   </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United States</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1975</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37.966667</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Google  </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United States</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1998</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37.066667</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Industrial and Commercial Bank of China</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China</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1984</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33.200000</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JP Morgan Chase   </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United States</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2000</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33.200000</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China Construction Bank</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China</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1954</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29.100000</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Agricultural Bank of China</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China</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1979</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28.100000</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Berkshire Hathaway   </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United States</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1839</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27.700000</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Ping An Insurance           </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China</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1988</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a:solidFill>
                            <a:srgbClr val="000000"/>
                          </a:solidFill>
                          <a:latin typeface="Times New Roman" pitchFamily="18" charset="0"/>
                          <a:ea typeface="Arial Unicode MS"/>
                          <a:cs typeface="Times New Roman" pitchFamily="18" charset="0"/>
                        </a:rPr>
                        <a:t>27.500000</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2100">
                <a:tc>
                  <a:txBody>
                    <a:bodyPr/>
                    <a:lstStyle/>
                    <a:p>
                      <a:pPr marL="0" marR="0">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Bank of China</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China</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1912</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dirty="0">
                          <a:solidFill>
                            <a:srgbClr val="000000"/>
                          </a:solidFill>
                          <a:latin typeface="Times New Roman" pitchFamily="18" charset="0"/>
                          <a:ea typeface="Arial Unicode MS"/>
                          <a:cs typeface="Times New Roman" pitchFamily="18" charset="0"/>
                        </a:rPr>
                        <a:t>26.600000</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685800" y="1066800"/>
            <a:ext cx="6858000" cy="369332"/>
          </a:xfrm>
          <a:prstGeom prst="rect">
            <a:avLst/>
          </a:prstGeom>
        </p:spPr>
        <p:txBody>
          <a:bodyPr wrap="square">
            <a:spAutoFit/>
          </a:bodyPr>
          <a:lstStyle/>
          <a:p>
            <a:pPr fontAlgn="b"/>
            <a:r>
              <a:rPr lang="en-US" b="1" dirty="0" smtClean="0">
                <a:solidFill>
                  <a:srgbClr val="000000"/>
                </a:solidFill>
                <a:latin typeface="Times New Roman" pitchFamily="18" charset="0"/>
                <a:cs typeface="Times New Roman" pitchFamily="18" charset="0"/>
              </a:rPr>
              <a:t>Table 3: Top 10 Companies Average  Net Income (2018 – 2020)</a:t>
            </a:r>
            <a:endParaRPr lang="en-US" b="1" dirty="0">
              <a:solidFill>
                <a:srgbClr val="00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03D30F50-5485-423A-BB24-4343635EFBAC}" type="datetime1">
              <a:rPr lang="en-US" smtClean="0"/>
              <a:pPr/>
              <a:t>10/25/2023</a:t>
            </a:fld>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28</a:t>
            </a:fld>
            <a:endParaRPr lang="en-US"/>
          </a:p>
        </p:txBody>
      </p:sp>
      <p:sp>
        <p:nvSpPr>
          <p:cNvPr id="8" name="Rectangle 7"/>
          <p:cNvSpPr/>
          <p:nvPr/>
        </p:nvSpPr>
        <p:spPr>
          <a:xfrm>
            <a:off x="3276600" y="304800"/>
            <a:ext cx="2590800" cy="400110"/>
          </a:xfrm>
          <a:prstGeom prst="rect">
            <a:avLst/>
          </a:prstGeom>
        </p:spPr>
        <p:txBody>
          <a:bodyPr wrap="square">
            <a:spAutoFit/>
          </a:bodyPr>
          <a:lstStyle/>
          <a:p>
            <a:pPr algn="ctr"/>
            <a:r>
              <a:rPr lang="en-US" sz="2000" b="1" dirty="0" smtClean="0">
                <a:latin typeface="Times New Roman" pitchFamily="18" charset="0"/>
                <a:cs typeface="Times New Roman" pitchFamily="18" charset="0"/>
              </a:rPr>
              <a:t>INSIGHTS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524000"/>
          <a:ext cx="8534399" cy="3520440"/>
        </p:xfrm>
        <a:graphic>
          <a:graphicData uri="http://schemas.openxmlformats.org/drawingml/2006/table">
            <a:tbl>
              <a:tblPr/>
              <a:tblGrid>
                <a:gridCol w="931824"/>
                <a:gridCol w="1735175"/>
                <a:gridCol w="3200400"/>
                <a:gridCol w="2667000"/>
              </a:tblGrid>
              <a:tr h="354330">
                <a:tc>
                  <a:txBody>
                    <a:bodyPr/>
                    <a:lstStyle/>
                    <a:p>
                      <a:pPr algn="l" fontAlgn="b"/>
                      <a:r>
                        <a:rPr lang="en-US" sz="1800" b="1" i="0" u="none" strike="noStrike" dirty="0">
                          <a:solidFill>
                            <a:srgbClr val="000000"/>
                          </a:solidFill>
                          <a:latin typeface="Times New Roman" pitchFamily="18" charset="0"/>
                          <a:cs typeface="Times New Roman" pitchFamily="18" charset="0"/>
                        </a:rPr>
                        <a:t>S/N</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Times New Roman" pitchFamily="18" charset="0"/>
                          <a:cs typeface="Times New Roman" pitchFamily="18" charset="0"/>
                        </a:rPr>
                        <a:t>Country</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Times New Roman" pitchFamily="18" charset="0"/>
                          <a:cs typeface="Times New Roman" pitchFamily="18" charset="0"/>
                        </a:rPr>
                        <a:t>First Ranking</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Times New Roman" pitchFamily="18" charset="0"/>
                          <a:cs typeface="Times New Roman" pitchFamily="18" charset="0"/>
                        </a:rPr>
                        <a:t>Second Ranking </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470">
                <a:tc>
                  <a:txBody>
                    <a:bodyPr/>
                    <a:lstStyle/>
                    <a:p>
                      <a:pPr algn="ctr" fontAlgn="b"/>
                      <a:r>
                        <a:rPr lang="en-US" sz="1800" b="0" i="0" u="none" strike="noStrike">
                          <a:solidFill>
                            <a:srgbClr val="000000"/>
                          </a:solidFill>
                          <a:latin typeface="Times New Roman" pitchFamily="18" charset="0"/>
                          <a:cs typeface="Times New Roman" pitchFamily="18" charset="0"/>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Germany</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Automotive (41.1%)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Technology (12.4%)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r>
              <a:tr h="354330">
                <a:tc>
                  <a:txBody>
                    <a:bodyPr/>
                    <a:lstStyle/>
                    <a:p>
                      <a:pPr algn="ctr" fontAlgn="b"/>
                      <a:r>
                        <a:rPr lang="en-US" sz="1800" b="0" i="0" u="none" strike="noStrike">
                          <a:solidFill>
                            <a:srgbClr val="000000"/>
                          </a:solidFill>
                          <a:latin typeface="Times New Roman" pitchFamily="18" charset="0"/>
                          <a:cs typeface="Times New Roman" pitchFamily="18" charset="0"/>
                        </a:rPr>
                        <a:t>2</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Unitec State</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Retail (24.3%)</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Technology (22.1%)</a:t>
                      </a:r>
                    </a:p>
                  </a:txBody>
                  <a:tcPr marL="9525" marR="9525" marT="9525" marB="0" anchor="b">
                    <a:lnL>
                      <a:noFill/>
                    </a:lnL>
                    <a:lnR>
                      <a:noFill/>
                    </a:lnR>
                    <a:lnT>
                      <a:noFill/>
                    </a:lnT>
                    <a:lnB>
                      <a:noFill/>
                    </a:lnB>
                  </a:tcPr>
                </a:tc>
              </a:tr>
              <a:tr h="354330">
                <a:tc>
                  <a:txBody>
                    <a:bodyPr/>
                    <a:lstStyle/>
                    <a:p>
                      <a:pPr algn="ctr" fontAlgn="b"/>
                      <a:r>
                        <a:rPr lang="en-US" sz="1800" b="0" i="0" u="none" strike="noStrike">
                          <a:solidFill>
                            <a:srgbClr val="000000"/>
                          </a:solidFill>
                          <a:latin typeface="Times New Roman" pitchFamily="18" charset="0"/>
                          <a:cs typeface="Times New Roman" pitchFamily="18" charset="0"/>
                        </a:rPr>
                        <a:t>3</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Japan</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Oil and Gas (29.9%)</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Banking (24.9%)</a:t>
                      </a:r>
                    </a:p>
                  </a:txBody>
                  <a:tcPr marL="9525" marR="9525" marT="9525" marB="0" anchor="b">
                    <a:lnL>
                      <a:noFill/>
                    </a:lnL>
                    <a:lnR>
                      <a:noFill/>
                    </a:lnR>
                    <a:lnT>
                      <a:noFill/>
                    </a:lnT>
                    <a:lnB>
                      <a:noFill/>
                    </a:lnB>
                  </a:tcPr>
                </a:tc>
              </a:tr>
              <a:tr h="354330">
                <a:tc>
                  <a:txBody>
                    <a:bodyPr/>
                    <a:lstStyle/>
                    <a:p>
                      <a:pPr algn="ctr" fontAlgn="b"/>
                      <a:r>
                        <a:rPr lang="en-US" sz="1800" b="0" i="0" u="none" strike="noStrike">
                          <a:solidFill>
                            <a:srgbClr val="000000"/>
                          </a:solidFill>
                          <a:latin typeface="Times New Roman" pitchFamily="18" charset="0"/>
                          <a:cs typeface="Times New Roman" pitchFamily="18" charset="0"/>
                        </a:rPr>
                        <a:t>4</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United Kingdom</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Oil and Gas (40.9%)</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Oil (14.9%)</a:t>
                      </a:r>
                    </a:p>
                  </a:txBody>
                  <a:tcPr marL="9525" marR="9525" marT="9525" marB="0" anchor="b">
                    <a:lnL>
                      <a:noFill/>
                    </a:lnL>
                    <a:lnR>
                      <a:noFill/>
                    </a:lnR>
                    <a:lnT>
                      <a:noFill/>
                    </a:lnT>
                    <a:lnB>
                      <a:noFill/>
                    </a:lnB>
                  </a:tcPr>
                </a:tc>
              </a:tr>
              <a:tr h="354330">
                <a:tc>
                  <a:txBody>
                    <a:bodyPr/>
                    <a:lstStyle/>
                    <a:p>
                      <a:pPr algn="ctr" fontAlgn="b"/>
                      <a:r>
                        <a:rPr lang="en-US" sz="1800" b="0" i="0" u="none" strike="noStrike">
                          <a:solidFill>
                            <a:srgbClr val="000000"/>
                          </a:solidFill>
                          <a:latin typeface="Times New Roman" pitchFamily="18" charset="0"/>
                          <a:cs typeface="Times New Roman" pitchFamily="18" charset="0"/>
                        </a:rPr>
                        <a:t>5</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Brazil</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Banking (47.7%)</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Oil and Gas (39.3%)</a:t>
                      </a:r>
                    </a:p>
                  </a:txBody>
                  <a:tcPr marL="9525" marR="9525" marT="9525" marB="0" anchor="b">
                    <a:lnL>
                      <a:noFill/>
                    </a:lnL>
                    <a:lnR>
                      <a:noFill/>
                    </a:lnR>
                    <a:lnT>
                      <a:noFill/>
                    </a:lnT>
                    <a:lnB>
                      <a:noFill/>
                    </a:lnB>
                  </a:tcPr>
                </a:tc>
              </a:tr>
              <a:tr h="354330">
                <a:tc>
                  <a:txBody>
                    <a:bodyPr/>
                    <a:lstStyle/>
                    <a:p>
                      <a:pPr algn="ctr" fontAlgn="b"/>
                      <a:r>
                        <a:rPr lang="en-US" sz="1800" b="0" i="0" u="none" strike="noStrike">
                          <a:solidFill>
                            <a:srgbClr val="000000"/>
                          </a:solidFill>
                          <a:latin typeface="Times New Roman" pitchFamily="18" charset="0"/>
                          <a:cs typeface="Times New Roman" pitchFamily="18" charset="0"/>
                        </a:rPr>
                        <a:t>6</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Canada</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Transportation (79.4%)</a:t>
                      </a: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tcPr>
                </a:tc>
              </a:tr>
              <a:tr h="354330">
                <a:tc>
                  <a:txBody>
                    <a:bodyPr/>
                    <a:lstStyle/>
                    <a:p>
                      <a:pPr algn="ctr" fontAlgn="b"/>
                      <a:r>
                        <a:rPr lang="en-US" sz="1800" b="0" i="0" u="none" strike="noStrike">
                          <a:solidFill>
                            <a:srgbClr val="000000"/>
                          </a:solidFill>
                          <a:latin typeface="Times New Roman" pitchFamily="18" charset="0"/>
                          <a:cs typeface="Times New Roman" pitchFamily="18" charset="0"/>
                        </a:rPr>
                        <a:t>7</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Singapore</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Banking (28.1%)</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(Telecom (20.2%)</a:t>
                      </a:r>
                    </a:p>
                  </a:txBody>
                  <a:tcPr marL="9525" marR="9525" marT="9525" marB="0" anchor="b">
                    <a:lnL>
                      <a:noFill/>
                    </a:lnL>
                    <a:lnR>
                      <a:noFill/>
                    </a:lnR>
                    <a:lnT>
                      <a:noFill/>
                    </a:lnT>
                    <a:lnB>
                      <a:noFill/>
                    </a:lnB>
                  </a:tcPr>
                </a:tc>
              </a:tr>
              <a:tr h="354330">
                <a:tc>
                  <a:txBody>
                    <a:bodyPr/>
                    <a:lstStyle/>
                    <a:p>
                      <a:pPr algn="ctr" fontAlgn="b"/>
                      <a:r>
                        <a:rPr lang="en-US" sz="1800" b="0" i="0" u="none" strike="noStrike">
                          <a:solidFill>
                            <a:srgbClr val="000000"/>
                          </a:solidFill>
                          <a:latin typeface="Times New Roman" pitchFamily="18" charset="0"/>
                          <a:cs typeface="Times New Roman" pitchFamily="18" charset="0"/>
                        </a:rPr>
                        <a:t>8</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South Africa </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latin typeface="Times New Roman" pitchFamily="18" charset="0"/>
                          <a:cs typeface="Times New Roman" pitchFamily="18" charset="0"/>
                        </a:rPr>
                        <a:t>Financial Services (32.5%)</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Media, Internet and Tech</a:t>
                      </a:r>
                    </a:p>
                  </a:txBody>
                  <a:tcPr marL="9525" marR="9525" marT="9525" marB="0" anchor="b">
                    <a:lnL>
                      <a:noFill/>
                    </a:lnL>
                    <a:lnR>
                      <a:noFill/>
                    </a:lnR>
                    <a:lnT>
                      <a:noFill/>
                    </a:lnT>
                    <a:lnB>
                      <a:noFill/>
                    </a:lnB>
                  </a:tcPr>
                </a:tc>
              </a:tr>
              <a:tr h="354330">
                <a:tc>
                  <a:txBody>
                    <a:bodyPr/>
                    <a:lstStyle/>
                    <a:p>
                      <a:pPr algn="ctr" fontAlgn="b"/>
                      <a:r>
                        <a:rPr lang="en-US" sz="1800" b="0" i="0" u="none" strike="noStrike">
                          <a:solidFill>
                            <a:srgbClr val="000000"/>
                          </a:solidFill>
                          <a:latin typeface="Times New Roman" pitchFamily="18" charset="0"/>
                          <a:cs typeface="Times New Roman" pitchFamily="18" charset="0"/>
                        </a:rPr>
                        <a:t>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a:solidFill>
                            <a:srgbClr val="000000"/>
                          </a:solidFill>
                          <a:latin typeface="Times New Roman" pitchFamily="18" charset="0"/>
                          <a:cs typeface="Times New Roman" pitchFamily="18" charset="0"/>
                        </a:rPr>
                        <a:t>Nigeria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Conglomerate(</a:t>
                      </a:r>
                      <a:r>
                        <a:rPr lang="en-US" sz="1800" b="0" i="0" u="none" strike="noStrike" dirty="0" err="1">
                          <a:solidFill>
                            <a:srgbClr val="000000"/>
                          </a:solidFill>
                          <a:latin typeface="Times New Roman" pitchFamily="18" charset="0"/>
                          <a:cs typeface="Times New Roman" pitchFamily="18" charset="0"/>
                        </a:rPr>
                        <a:t>Dangote</a:t>
                      </a:r>
                      <a:r>
                        <a:rPr lang="en-US" sz="1800" b="0" i="0" u="none" strike="noStrike" dirty="0">
                          <a:solidFill>
                            <a:srgbClr val="000000"/>
                          </a:solidFill>
                          <a:latin typeface="Times New Roman" pitchFamily="18" charset="0"/>
                          <a:cs typeface="Times New Roman" pitchFamily="18" charset="0"/>
                        </a:rPr>
                        <a:t> - 89.5%)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Times New Roman" pitchFamily="18" charset="0"/>
                          <a:cs typeface="Times New Roman" pitchFamily="18" charset="0"/>
                        </a:rPr>
                        <a:t>Telecom (MTN - 10.59%)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r>
            </a:tbl>
          </a:graphicData>
        </a:graphic>
      </p:graphicFrame>
      <p:sp>
        <p:nvSpPr>
          <p:cNvPr id="3" name="Rectangle 2"/>
          <p:cNvSpPr/>
          <p:nvPr/>
        </p:nvSpPr>
        <p:spPr>
          <a:xfrm>
            <a:off x="533400" y="990600"/>
            <a:ext cx="6858000" cy="369332"/>
          </a:xfrm>
          <a:prstGeom prst="rect">
            <a:avLst/>
          </a:prstGeom>
        </p:spPr>
        <p:txBody>
          <a:bodyPr wrap="square">
            <a:spAutoFit/>
          </a:bodyPr>
          <a:lstStyle/>
          <a:p>
            <a:pPr fontAlgn="b"/>
            <a:r>
              <a:rPr lang="en-US" b="1" dirty="0" smtClean="0">
                <a:solidFill>
                  <a:srgbClr val="000000"/>
                </a:solidFill>
                <a:latin typeface="Times New Roman" pitchFamily="18" charset="0"/>
                <a:cs typeface="Times New Roman" pitchFamily="18" charset="0"/>
              </a:rPr>
              <a:t>Table 4: Ranking of  Industry Share in Nine  Countries</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B847897-90BB-4B81-A0C0-6F1165674AE1}"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29</a:t>
            </a:fld>
            <a:endParaRPr lang="en-US"/>
          </a:p>
        </p:txBody>
      </p:sp>
      <p:sp>
        <p:nvSpPr>
          <p:cNvPr id="6" name="Rectangle 5"/>
          <p:cNvSpPr/>
          <p:nvPr/>
        </p:nvSpPr>
        <p:spPr>
          <a:xfrm>
            <a:off x="3276600" y="304800"/>
            <a:ext cx="2590800" cy="400110"/>
          </a:xfrm>
          <a:prstGeom prst="rect">
            <a:avLst/>
          </a:prstGeom>
        </p:spPr>
        <p:txBody>
          <a:bodyPr wrap="square">
            <a:spAutoFit/>
          </a:bodyPr>
          <a:lstStyle/>
          <a:p>
            <a:pPr algn="ctr"/>
            <a:r>
              <a:rPr lang="en-US" sz="2000" b="1" dirty="0" smtClean="0">
                <a:latin typeface="Times New Roman" pitchFamily="18" charset="0"/>
                <a:cs typeface="Times New Roman" pitchFamily="18" charset="0"/>
              </a:rPr>
              <a:t>INSIGHTS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381000"/>
            <a:ext cx="3573414" cy="584775"/>
          </a:xfrm>
          <a:prstGeom prst="rect">
            <a:avLst/>
          </a:prstGeom>
        </p:spPr>
        <p:txBody>
          <a:bodyPr wrap="none">
            <a:spAutoFit/>
          </a:bodyPr>
          <a:lstStyle/>
          <a:p>
            <a:r>
              <a:rPr lang="en-US" sz="3200" b="1" dirty="0" smtClean="0">
                <a:latin typeface="Times New Roman" pitchFamily="18" charset="0"/>
                <a:cs typeface="Times New Roman" pitchFamily="18" charset="0"/>
              </a:rPr>
              <a:t>INTRODUCTION </a:t>
            </a:r>
            <a:endParaRPr lang="en-US" sz="3200" b="1" dirty="0">
              <a:latin typeface="Times New Roman" pitchFamily="18" charset="0"/>
              <a:cs typeface="Times New Roman" pitchFamily="18" charset="0"/>
            </a:endParaRPr>
          </a:p>
        </p:txBody>
      </p:sp>
      <p:sp>
        <p:nvSpPr>
          <p:cNvPr id="3" name="Rectangle 2"/>
          <p:cNvSpPr/>
          <p:nvPr/>
        </p:nvSpPr>
        <p:spPr>
          <a:xfrm>
            <a:off x="304800" y="1295400"/>
            <a:ext cx="8458200" cy="1200329"/>
          </a:xfrm>
          <a:prstGeom prst="rect">
            <a:avLst/>
          </a:prstGeom>
        </p:spPr>
        <p:txBody>
          <a:bodyPr wrap="square">
            <a:spAutoFit/>
          </a:bodyPr>
          <a:lstStyle/>
          <a:p>
            <a:pPr algn="just"/>
            <a:r>
              <a:rPr lang="en-US" sz="2400" dirty="0" smtClean="0">
                <a:latin typeface="Times New Roman" pitchFamily="18" charset="0"/>
                <a:cs typeface="Times New Roman" pitchFamily="18" charset="0"/>
              </a:rPr>
              <a:t>The list of the world's most profitable companies offers a glimpse of which countries wield the most economic power and the sectors with the most economic influence. </a:t>
            </a: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457200" y="2743200"/>
            <a:ext cx="3724275" cy="2895600"/>
          </a:xfrm>
          <a:prstGeom prst="rect">
            <a:avLst/>
          </a:prstGeom>
          <a:noFill/>
          <a:ln w="9525">
            <a:noFill/>
            <a:miter lim="800000"/>
            <a:headEnd/>
            <a:tailEnd/>
          </a:ln>
          <a:effectLst/>
        </p:spPr>
      </p:pic>
      <p:sp>
        <p:nvSpPr>
          <p:cNvPr id="5" name="Rectangle 4"/>
          <p:cNvSpPr/>
          <p:nvPr/>
        </p:nvSpPr>
        <p:spPr>
          <a:xfrm>
            <a:off x="4343400" y="2438400"/>
            <a:ext cx="4572000" cy="3046988"/>
          </a:xfrm>
          <a:prstGeom prst="rect">
            <a:avLst/>
          </a:prstGeom>
        </p:spPr>
        <p:txBody>
          <a:bodyPr wrap="square">
            <a:spAutoFit/>
          </a:bodyPr>
          <a:lstStyle/>
          <a:p>
            <a:pPr marL="288925" indent="-288925" algn="just">
              <a:buFont typeface="Arial" pitchFamily="34" charset="0"/>
              <a:buChar char="•"/>
            </a:pPr>
            <a:r>
              <a:rPr lang="en-US" sz="2400" dirty="0" smtClean="0">
                <a:latin typeface="Times New Roman" pitchFamily="18" charset="0"/>
                <a:cs typeface="Times New Roman" pitchFamily="18" charset="0"/>
              </a:rPr>
              <a:t>Revenue is known as the top line because it appears first on a company's income statement. </a:t>
            </a:r>
          </a:p>
          <a:p>
            <a:pPr marL="288925" indent="-288925" algn="just">
              <a:buFont typeface="Arial" pitchFamily="34" charset="0"/>
              <a:buChar char="•"/>
            </a:pPr>
            <a:r>
              <a:rPr lang="en-US" sz="2400" dirty="0" smtClean="0">
                <a:latin typeface="Times New Roman" pitchFamily="18" charset="0"/>
                <a:cs typeface="Times New Roman" pitchFamily="18" charset="0"/>
              </a:rPr>
              <a:t>Net income, also known as the bottom line, is revenues minus expenses. </a:t>
            </a:r>
          </a:p>
          <a:p>
            <a:pPr marL="288925" indent="-288925" algn="just">
              <a:buFont typeface="Arial" pitchFamily="34" charset="0"/>
              <a:buChar char="•"/>
            </a:pPr>
            <a:r>
              <a:rPr lang="en-US" sz="2400" dirty="0" smtClean="0">
                <a:latin typeface="Times New Roman" pitchFamily="18" charset="0"/>
                <a:cs typeface="Times New Roman" pitchFamily="18" charset="0"/>
              </a:rPr>
              <a:t>There is a profit when revenues exceed expenses. </a:t>
            </a:r>
            <a:endParaRPr lang="en-US" sz="24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83FE8FE-913E-42E0-BFEC-3FA1C5F2407C}" type="datetime1">
              <a:rPr lang="en-US" smtClean="0"/>
              <a:pPr/>
              <a:t>10/25/2023</a:t>
            </a:fld>
            <a:endParaRPr lang="en-US"/>
          </a:p>
        </p:txBody>
      </p:sp>
      <p:sp>
        <p:nvSpPr>
          <p:cNvPr id="7" name="Slide Number Placeholder 6"/>
          <p:cNvSpPr>
            <a:spLocks noGrp="1"/>
          </p:cNvSpPr>
          <p:nvPr>
            <p:ph type="sldNum" sz="quarter" idx="12"/>
          </p:nvPr>
        </p:nvSpPr>
        <p:spPr/>
        <p:txBody>
          <a:bodyPr/>
          <a:lstStyle/>
          <a:p>
            <a:fld id="{9FA20D0E-ADCC-48B4-90F1-960850B4131D}"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1447800"/>
          <a:ext cx="8458199" cy="4514850"/>
        </p:xfrm>
        <a:graphic>
          <a:graphicData uri="http://schemas.openxmlformats.org/drawingml/2006/table">
            <a:tbl>
              <a:tblPr/>
              <a:tblGrid>
                <a:gridCol w="533400"/>
                <a:gridCol w="2971800"/>
                <a:gridCol w="2622147"/>
                <a:gridCol w="2330852"/>
              </a:tblGrid>
              <a:tr h="0">
                <a:tc>
                  <a:txBody>
                    <a:bodyPr/>
                    <a:lstStyle/>
                    <a:p>
                      <a:pPr algn="ctr" fontAlgn="b"/>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latin typeface="Times New Roman" pitchFamily="18" charset="0"/>
                          <a:cs typeface="Times New Roman" pitchFamily="18" charset="0"/>
                        </a:rPr>
                        <a:t>2018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latin typeface="Times New Roman" pitchFamily="18" charset="0"/>
                          <a:cs typeface="Times New Roman" pitchFamily="18" charset="0"/>
                        </a:rPr>
                        <a:t>2019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b="1" i="0" u="none" strike="noStrike" dirty="0">
                          <a:solidFill>
                            <a:srgbClr val="000000"/>
                          </a:solidFill>
                          <a:latin typeface="Times New Roman" pitchFamily="18" charset="0"/>
                          <a:cs typeface="Times New Roman" pitchFamily="18" charset="0"/>
                        </a:rPr>
                        <a:t>2020</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0500">
                <a:tc>
                  <a:txBody>
                    <a:bodyPr/>
                    <a:lstStyle/>
                    <a:p>
                      <a:pPr algn="ctr" fontAlgn="b"/>
                      <a:r>
                        <a:rPr lang="en-US" sz="2000" b="0" i="0" u="none" strike="noStrike" dirty="0">
                          <a:solidFill>
                            <a:srgbClr val="000000"/>
                          </a:solidFill>
                          <a:latin typeface="Times New Roman" pitchFamily="18" charset="0"/>
                          <a:cs typeface="Times New Roman" pitchFamily="18" charset="0"/>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Oil and Gas (</a:t>
                      </a:r>
                      <a:r>
                        <a:rPr lang="en-US" sz="2000" b="0" i="0" u="none" strike="noStrike" dirty="0" smtClean="0">
                          <a:solidFill>
                            <a:srgbClr val="000000"/>
                          </a:solidFill>
                          <a:latin typeface="Times New Roman" pitchFamily="18" charset="0"/>
                          <a:cs typeface="Times New Roman" pitchFamily="18" charset="0"/>
                        </a:rPr>
                        <a:t>12.0%)</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Oil and gas (13.6%)</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Oil and Gas (14.0%)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190500">
                <a:tc>
                  <a:txBody>
                    <a:bodyPr/>
                    <a:lstStyle/>
                    <a:p>
                      <a:pPr algn="ctr" fontAlgn="b"/>
                      <a:r>
                        <a:rPr lang="en-US" sz="2000" b="0" i="0" u="none" strike="noStrike" dirty="0">
                          <a:solidFill>
                            <a:srgbClr val="000000"/>
                          </a:solidFill>
                          <a:latin typeface="Times New Roman" pitchFamily="18" charset="0"/>
                          <a:cs typeface="Times New Roman" pitchFamily="18" charset="0"/>
                        </a:rPr>
                        <a:t>2</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Technology </a:t>
                      </a:r>
                      <a:r>
                        <a:rPr lang="en-US" sz="2000" b="0" i="0" u="none" strike="noStrike" dirty="0" smtClean="0">
                          <a:solidFill>
                            <a:srgbClr val="000000"/>
                          </a:solidFill>
                          <a:latin typeface="Times New Roman" pitchFamily="18" charset="0"/>
                          <a:cs typeface="Times New Roman" pitchFamily="18" charset="0"/>
                        </a:rPr>
                        <a:t>(9.1.0</a:t>
                      </a:r>
                      <a:r>
                        <a:rPr lang="en-US" sz="2000" b="0" i="0" u="none" strike="noStrike" dirty="0">
                          <a:solidFill>
                            <a:srgbClr val="000000"/>
                          </a:solidFill>
                          <a:latin typeface="Times New Roman" pitchFamily="18" charset="0"/>
                          <a:cs typeface="Times New Roman" pitchFamily="18" charset="0"/>
                        </a:rPr>
                        <a:t>%)</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Technology (10.7%)</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Technology (11.0%)</a:t>
                      </a:r>
                    </a:p>
                  </a:txBody>
                  <a:tcPr marL="9525" marR="9525" marT="9525" marB="0" anchor="b">
                    <a:lnL>
                      <a:noFill/>
                    </a:lnL>
                    <a:lnR>
                      <a:noFill/>
                    </a:lnR>
                    <a:lnT>
                      <a:noFill/>
                    </a:lnT>
                    <a:lnB>
                      <a:noFill/>
                    </a:lnB>
                    <a:lnTlToBr w="12700" cmpd="sng">
                      <a:noFill/>
                      <a:prstDash val="solid"/>
                    </a:lnTlToBr>
                    <a:lnBlToTr w="12700" cmpd="sng">
                      <a:noFill/>
                      <a:prstDash val="solid"/>
                    </a:lnBlToTr>
                  </a:tcPr>
                </a:tc>
              </a:tr>
              <a:tr h="190500">
                <a:tc>
                  <a:txBody>
                    <a:bodyPr/>
                    <a:lstStyle/>
                    <a:p>
                      <a:pPr algn="ctr" fontAlgn="b"/>
                      <a:r>
                        <a:rPr lang="en-US" sz="2000" b="0" i="0" u="none" strike="noStrike" dirty="0">
                          <a:solidFill>
                            <a:srgbClr val="000000"/>
                          </a:solidFill>
                          <a:latin typeface="Times New Roman" pitchFamily="18" charset="0"/>
                          <a:cs typeface="Times New Roman" pitchFamily="18" charset="0"/>
                        </a:rPr>
                        <a:t>3</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Oil (8.7%)</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Banking (9.7%)</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Banking (10.0%)</a:t>
                      </a:r>
                    </a:p>
                  </a:txBody>
                  <a:tcPr marL="9525" marR="9525" marT="9525" marB="0" anchor="b">
                    <a:lnL>
                      <a:noFill/>
                    </a:lnL>
                    <a:lnR>
                      <a:noFill/>
                    </a:lnR>
                    <a:lnT>
                      <a:noFill/>
                    </a:lnT>
                    <a:lnB>
                      <a:noFill/>
                    </a:lnB>
                    <a:lnTlToBr w="12700" cmpd="sng">
                      <a:noFill/>
                      <a:prstDash val="solid"/>
                    </a:lnTlToBr>
                    <a:lnBlToTr w="12700" cmpd="sng">
                      <a:noFill/>
                      <a:prstDash val="solid"/>
                    </a:lnBlToTr>
                  </a:tcPr>
                </a:tc>
              </a:tr>
              <a:tr h="190500">
                <a:tc>
                  <a:txBody>
                    <a:bodyPr/>
                    <a:lstStyle/>
                    <a:p>
                      <a:pPr algn="ctr" fontAlgn="b"/>
                      <a:r>
                        <a:rPr lang="en-US" sz="2000" b="0" i="0" u="none" strike="noStrike" dirty="0">
                          <a:solidFill>
                            <a:srgbClr val="000000"/>
                          </a:solidFill>
                          <a:latin typeface="Times New Roman" pitchFamily="18" charset="0"/>
                          <a:cs typeface="Times New Roman" pitchFamily="18" charset="0"/>
                        </a:rPr>
                        <a:t>4</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Baking </a:t>
                      </a:r>
                      <a:r>
                        <a:rPr lang="en-US" sz="2000" b="0" i="0" u="none" strike="noStrike" dirty="0">
                          <a:solidFill>
                            <a:srgbClr val="000000"/>
                          </a:solidFill>
                          <a:latin typeface="Times New Roman" pitchFamily="18" charset="0"/>
                          <a:cs typeface="Times New Roman" pitchFamily="18" charset="0"/>
                        </a:rPr>
                        <a:t>(</a:t>
                      </a:r>
                      <a:r>
                        <a:rPr lang="en-US" sz="2000" b="0" i="0" u="none" strike="noStrike" dirty="0" smtClean="0">
                          <a:solidFill>
                            <a:srgbClr val="000000"/>
                          </a:solidFill>
                          <a:latin typeface="Times New Roman" pitchFamily="18" charset="0"/>
                          <a:cs typeface="Times New Roman" pitchFamily="18" charset="0"/>
                        </a:rPr>
                        <a:t>8.6%)</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Oil (9.4%)</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Retail (8.0%)</a:t>
                      </a:r>
                    </a:p>
                  </a:txBody>
                  <a:tcPr marL="9525" marR="9525" marT="9525" marB="0" anchor="b">
                    <a:lnL>
                      <a:noFill/>
                    </a:lnL>
                    <a:lnR>
                      <a:noFill/>
                    </a:lnR>
                    <a:lnT>
                      <a:noFill/>
                    </a:lnT>
                    <a:lnB>
                      <a:noFill/>
                    </a:lnB>
                    <a:lnTlToBr w="12700" cmpd="sng">
                      <a:noFill/>
                      <a:prstDash val="solid"/>
                    </a:lnTlToBr>
                    <a:lnBlToTr w="12700" cmpd="sng">
                      <a:noFill/>
                      <a:prstDash val="solid"/>
                    </a:lnBlToTr>
                  </a:tcPr>
                </a:tc>
              </a:tr>
              <a:tr h="190500">
                <a:tc>
                  <a:txBody>
                    <a:bodyPr/>
                    <a:lstStyle/>
                    <a:p>
                      <a:pPr algn="ctr" fontAlgn="b"/>
                      <a:r>
                        <a:rPr lang="en-US" sz="2000" b="0" i="0" u="none" strike="noStrike" dirty="0">
                          <a:solidFill>
                            <a:srgbClr val="000000"/>
                          </a:solidFill>
                          <a:latin typeface="Times New Roman" pitchFamily="18" charset="0"/>
                          <a:cs typeface="Times New Roman" pitchFamily="18" charset="0"/>
                        </a:rPr>
                        <a:t>5</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Automotive (7.5%)</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Automotive (8.8%)</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Oil (8.4%)</a:t>
                      </a:r>
                    </a:p>
                  </a:txBody>
                  <a:tcPr marL="9525" marR="9525" marT="9525" marB="0" anchor="b">
                    <a:lnL>
                      <a:noFill/>
                    </a:lnL>
                    <a:lnR>
                      <a:noFill/>
                    </a:lnR>
                    <a:lnT>
                      <a:noFill/>
                    </a:lnT>
                    <a:lnB>
                      <a:noFill/>
                    </a:lnB>
                    <a:lnTlToBr w="12700" cmpd="sng">
                      <a:noFill/>
                      <a:prstDash val="solid"/>
                    </a:lnTlToBr>
                    <a:lnBlToTr w="12700" cmpd="sng">
                      <a:noFill/>
                      <a:prstDash val="solid"/>
                    </a:lnBlToTr>
                  </a:tcPr>
                </a:tc>
              </a:tr>
              <a:tr h="190500">
                <a:tc>
                  <a:txBody>
                    <a:bodyPr/>
                    <a:lstStyle/>
                    <a:p>
                      <a:pPr algn="ctr" fontAlgn="b"/>
                      <a:r>
                        <a:rPr lang="en-US" sz="2000" b="0" i="0" u="none" strike="noStrike" dirty="0">
                          <a:solidFill>
                            <a:srgbClr val="000000"/>
                          </a:solidFill>
                          <a:latin typeface="Times New Roman" pitchFamily="18" charset="0"/>
                          <a:cs typeface="Times New Roman" pitchFamily="18" charset="0"/>
                        </a:rPr>
                        <a:t>6</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Retail (6.9%)</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Retail (8.2%)</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Automotive (8.3%)</a:t>
                      </a:r>
                    </a:p>
                  </a:txBody>
                  <a:tcPr marL="9525" marR="9525" marT="9525" marB="0" anchor="b">
                    <a:lnL>
                      <a:noFill/>
                    </a:lnL>
                    <a:lnR>
                      <a:noFill/>
                    </a:lnR>
                    <a:lnT>
                      <a:noFill/>
                    </a:lnT>
                    <a:lnB>
                      <a:noFill/>
                    </a:lnB>
                    <a:lnTlToBr w="12700" cmpd="sng">
                      <a:noFill/>
                      <a:prstDash val="solid"/>
                    </a:lnTlToBr>
                    <a:lnBlToTr w="12700" cmpd="sng">
                      <a:noFill/>
                      <a:prstDash val="solid"/>
                    </a:lnBlToTr>
                  </a:tcPr>
                </a:tc>
              </a:tr>
              <a:tr h="190500">
                <a:tc>
                  <a:txBody>
                    <a:bodyPr/>
                    <a:lstStyle/>
                    <a:p>
                      <a:pPr algn="ctr" fontAlgn="b"/>
                      <a:r>
                        <a:rPr lang="en-US" sz="2000" b="0" i="0" u="none" strike="noStrike" dirty="0">
                          <a:solidFill>
                            <a:srgbClr val="000000"/>
                          </a:solidFill>
                          <a:latin typeface="Times New Roman" pitchFamily="18" charset="0"/>
                          <a:cs typeface="Times New Roman" pitchFamily="18" charset="0"/>
                        </a:rPr>
                        <a:t>7</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Telecom (3.9%)</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Insurance</a:t>
                      </a:r>
                      <a:r>
                        <a:rPr lang="en-US" sz="2000" b="0" i="0" u="none" strike="noStrike" baseline="0" dirty="0" smtClean="0">
                          <a:solidFill>
                            <a:srgbClr val="000000"/>
                          </a:solidFill>
                          <a:latin typeface="Times New Roman" pitchFamily="18" charset="0"/>
                          <a:cs typeface="Times New Roman" pitchFamily="18" charset="0"/>
                        </a:rPr>
                        <a:t> (4.4%)</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Healthcare (4.4%)</a:t>
                      </a:r>
                    </a:p>
                  </a:txBody>
                  <a:tcPr marL="9525" marR="9525" marT="9525" marB="0" anchor="b">
                    <a:lnL>
                      <a:noFill/>
                    </a:lnL>
                    <a:lnR>
                      <a:noFill/>
                    </a:lnR>
                    <a:lnT>
                      <a:noFill/>
                    </a:lnT>
                    <a:lnB>
                      <a:noFill/>
                    </a:lnB>
                    <a:lnTlToBr w="12700" cmpd="sng">
                      <a:noFill/>
                      <a:prstDash val="solid"/>
                    </a:lnTlToBr>
                    <a:lnBlToTr w="12700" cmpd="sng">
                      <a:noFill/>
                      <a:prstDash val="solid"/>
                    </a:lnBlToTr>
                  </a:tcPr>
                </a:tc>
              </a:tr>
              <a:tr h="190500">
                <a:tc>
                  <a:txBody>
                    <a:bodyPr/>
                    <a:lstStyle/>
                    <a:p>
                      <a:pPr algn="ctr" fontAlgn="b"/>
                      <a:r>
                        <a:rPr lang="en-US" sz="2000" b="0" i="0" u="none" strike="noStrike">
                          <a:solidFill>
                            <a:srgbClr val="000000"/>
                          </a:solidFill>
                          <a:latin typeface="Times New Roman" pitchFamily="18" charset="0"/>
                          <a:cs typeface="Times New Roman" pitchFamily="18" charset="0"/>
                        </a:rPr>
                        <a:t>8</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Insurance </a:t>
                      </a:r>
                      <a:r>
                        <a:rPr lang="en-US" sz="2000" b="0" i="0" u="none" strike="noStrike" dirty="0" smtClean="0">
                          <a:solidFill>
                            <a:srgbClr val="000000"/>
                          </a:solidFill>
                          <a:latin typeface="Times New Roman" pitchFamily="18" charset="0"/>
                          <a:cs typeface="Times New Roman" pitchFamily="18" charset="0"/>
                        </a:rPr>
                        <a:t>(3.8%)</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Telecom</a:t>
                      </a:r>
                      <a:r>
                        <a:rPr lang="en-US" sz="2000" b="0" i="0" u="none" strike="noStrike" baseline="0" dirty="0" smtClean="0">
                          <a:solidFill>
                            <a:srgbClr val="000000"/>
                          </a:solidFill>
                          <a:latin typeface="Times New Roman" pitchFamily="18" charset="0"/>
                          <a:cs typeface="Times New Roman" pitchFamily="18" charset="0"/>
                        </a:rPr>
                        <a:t> (4.3%)</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a:solidFill>
                            <a:srgbClr val="000000"/>
                          </a:solidFill>
                          <a:latin typeface="Times New Roman" pitchFamily="18" charset="0"/>
                          <a:cs typeface="Times New Roman" pitchFamily="18" charset="0"/>
                        </a:rPr>
                        <a:t>Insurance (4.4%)</a:t>
                      </a:r>
                    </a:p>
                  </a:txBody>
                  <a:tcPr marL="9525" marR="9525" marT="9525" marB="0" anchor="b">
                    <a:lnL>
                      <a:noFill/>
                    </a:lnL>
                    <a:lnR>
                      <a:noFill/>
                    </a:lnR>
                    <a:lnT>
                      <a:noFill/>
                    </a:lnT>
                    <a:lnB>
                      <a:noFill/>
                    </a:lnB>
                    <a:lnTlToBr w="12700" cmpd="sng">
                      <a:noFill/>
                      <a:prstDash val="solid"/>
                    </a:lnTlToBr>
                    <a:lnBlToTr w="12700" cmpd="sng">
                      <a:noFill/>
                      <a:prstDash val="solid"/>
                    </a:lnBlToTr>
                  </a:tcPr>
                </a:tc>
              </a:tr>
              <a:tr h="190500">
                <a:tc>
                  <a:txBody>
                    <a:bodyPr/>
                    <a:lstStyle/>
                    <a:p>
                      <a:pPr algn="ctr" fontAlgn="b"/>
                      <a:r>
                        <a:rPr lang="en-US" sz="2000" b="0" i="0" u="none" strike="noStrike" dirty="0">
                          <a:solidFill>
                            <a:srgbClr val="000000"/>
                          </a:solidFill>
                          <a:latin typeface="Times New Roman" pitchFamily="18" charset="0"/>
                          <a:cs typeface="Times New Roman" pitchFamily="18" charset="0"/>
                        </a:rPr>
                        <a:t>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Healthcare</a:t>
                      </a:r>
                      <a:r>
                        <a:rPr lang="en-US" sz="2000" b="0" i="0" u="none" strike="noStrike" baseline="0" dirty="0" smtClean="0">
                          <a:solidFill>
                            <a:srgbClr val="000000"/>
                          </a:solidFill>
                          <a:latin typeface="Times New Roman" pitchFamily="18" charset="0"/>
                          <a:cs typeface="Times New Roman" pitchFamily="18" charset="0"/>
                        </a:rPr>
                        <a:t> </a:t>
                      </a:r>
                      <a:r>
                        <a:rPr lang="en-US" sz="2000" b="0" i="0" u="none" strike="noStrike" dirty="0" smtClean="0">
                          <a:solidFill>
                            <a:srgbClr val="000000"/>
                          </a:solidFill>
                          <a:latin typeface="Times New Roman" pitchFamily="18" charset="0"/>
                          <a:cs typeface="Times New Roman" pitchFamily="18" charset="0"/>
                        </a:rPr>
                        <a:t>(3.5%)</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 Healthcare (3.9%)</a:t>
                      </a:r>
                      <a:endParaRPr lang="en-US" sz="2000" b="0" i="0" u="none" strike="noStrike" dirty="0">
                        <a:solidFill>
                          <a:srgbClr val="000000"/>
                        </a:solidFill>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lnSpc>
                          <a:spcPct val="150000"/>
                        </a:lnSpc>
                      </a:pPr>
                      <a:r>
                        <a:rPr lang="en-US" sz="2000" b="0" i="0" u="none" strike="noStrike" dirty="0" smtClean="0">
                          <a:solidFill>
                            <a:srgbClr val="000000"/>
                          </a:solidFill>
                          <a:latin typeface="Times New Roman" pitchFamily="18" charset="0"/>
                          <a:cs typeface="Times New Roman" pitchFamily="18" charset="0"/>
                        </a:rPr>
                        <a:t>Telecom</a:t>
                      </a:r>
                      <a:r>
                        <a:rPr lang="en-US" sz="2000" b="0" i="0" u="none" strike="noStrike" baseline="0" dirty="0" smtClean="0">
                          <a:solidFill>
                            <a:srgbClr val="000000"/>
                          </a:solidFill>
                          <a:latin typeface="Times New Roman" pitchFamily="18" charset="0"/>
                          <a:cs typeface="Times New Roman" pitchFamily="18" charset="0"/>
                        </a:rPr>
                        <a:t> </a:t>
                      </a:r>
                      <a:r>
                        <a:rPr lang="en-US" sz="2000" b="0" i="0" u="none" strike="noStrike" dirty="0" smtClean="0">
                          <a:solidFill>
                            <a:srgbClr val="000000"/>
                          </a:solidFill>
                          <a:latin typeface="Times New Roman" pitchFamily="18" charset="0"/>
                          <a:cs typeface="Times New Roman" pitchFamily="18" charset="0"/>
                        </a:rPr>
                        <a:t>(4.3</a:t>
                      </a:r>
                      <a:r>
                        <a:rPr lang="en-US" sz="2000" b="0" i="0" u="none" strike="noStrike" dirty="0">
                          <a:solidFill>
                            <a:srgbClr val="000000"/>
                          </a:solidFill>
                          <a:latin typeface="Times New Roman" pitchFamily="18" charset="0"/>
                          <a:cs typeface="Times New Roman" pitchFamily="18" charset="0"/>
                        </a:rPr>
                        <a:t>%)</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57200" y="914400"/>
            <a:ext cx="5562600" cy="381000"/>
          </a:xfrm>
          <a:prstGeom prst="rect">
            <a:avLst/>
          </a:prstGeom>
        </p:spPr>
        <p:txBody>
          <a:bodyPr wrap="square">
            <a:spAutoFit/>
          </a:bodyPr>
          <a:lstStyle/>
          <a:p>
            <a:pPr fontAlgn="b"/>
            <a:r>
              <a:rPr lang="en-US" b="1" dirty="0" smtClean="0">
                <a:solidFill>
                  <a:srgbClr val="000000"/>
                </a:solidFill>
                <a:latin typeface="Times New Roman" pitchFamily="18" charset="0"/>
                <a:cs typeface="Times New Roman" pitchFamily="18" charset="0"/>
              </a:rPr>
              <a:t>Table 5: Industry Market Share Based on Revenue </a:t>
            </a:r>
            <a:endParaRPr lang="en-US" b="1" dirty="0">
              <a:solidFill>
                <a:srgbClr val="000000"/>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0F910278-FFB7-4B3F-9BE5-F2F535C7CACD}" type="datetime1">
              <a:rPr lang="en-US" smtClean="0"/>
              <a:pPr/>
              <a:t>10/25/2023</a:t>
            </a:fld>
            <a:endParaRPr lang="en-US"/>
          </a:p>
        </p:txBody>
      </p:sp>
      <p:sp>
        <p:nvSpPr>
          <p:cNvPr id="8" name="Slide Number Placeholder 7"/>
          <p:cNvSpPr>
            <a:spLocks noGrp="1"/>
          </p:cNvSpPr>
          <p:nvPr>
            <p:ph type="sldNum" sz="quarter" idx="12"/>
          </p:nvPr>
        </p:nvSpPr>
        <p:spPr/>
        <p:txBody>
          <a:bodyPr/>
          <a:lstStyle/>
          <a:p>
            <a:fld id="{9FA20D0E-ADCC-48B4-90F1-960850B4131D}" type="slidenum">
              <a:rPr lang="en-US" smtClean="0"/>
              <a:pPr/>
              <a:t>30</a:t>
            </a:fld>
            <a:endParaRPr lang="en-US"/>
          </a:p>
        </p:txBody>
      </p:sp>
      <p:sp>
        <p:nvSpPr>
          <p:cNvPr id="9" name="Rectangle 8"/>
          <p:cNvSpPr/>
          <p:nvPr/>
        </p:nvSpPr>
        <p:spPr>
          <a:xfrm>
            <a:off x="3276600" y="304800"/>
            <a:ext cx="2590800" cy="400110"/>
          </a:xfrm>
          <a:prstGeom prst="rect">
            <a:avLst/>
          </a:prstGeom>
        </p:spPr>
        <p:txBody>
          <a:bodyPr wrap="square">
            <a:spAutoFit/>
          </a:bodyPr>
          <a:lstStyle/>
          <a:p>
            <a:pPr algn="ctr"/>
            <a:r>
              <a:rPr lang="en-US" sz="2000" b="1" dirty="0" smtClean="0">
                <a:latin typeface="Times New Roman" pitchFamily="18" charset="0"/>
                <a:cs typeface="Times New Roman" pitchFamily="18" charset="0"/>
              </a:rPr>
              <a:t>INSIGHTS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29000" y="228600"/>
            <a:ext cx="2819400" cy="523220"/>
          </a:xfrm>
          <a:prstGeom prst="rect">
            <a:avLst/>
          </a:prstGeom>
        </p:spPr>
        <p:txBody>
          <a:bodyPr wrap="square">
            <a:spAutoFit/>
          </a:bodyPr>
          <a:lstStyle/>
          <a:p>
            <a:pPr algn="just" fontAlgn="b"/>
            <a:r>
              <a:rPr lang="en-US" sz="2800" b="1" dirty="0" smtClean="0">
                <a:solidFill>
                  <a:srgbClr val="000000"/>
                </a:solidFill>
                <a:latin typeface="Times New Roman" pitchFamily="18" charset="0"/>
                <a:cs typeface="Times New Roman" pitchFamily="18" charset="0"/>
              </a:rPr>
              <a:t>CONCLUSION</a:t>
            </a:r>
            <a:endParaRPr lang="en-US" sz="2800" b="1" dirty="0">
              <a:solidFill>
                <a:srgbClr val="000000"/>
              </a:solidFill>
              <a:latin typeface="Times New Roman" pitchFamily="18" charset="0"/>
              <a:cs typeface="Times New Roman" pitchFamily="18" charset="0"/>
            </a:endParaRPr>
          </a:p>
        </p:txBody>
      </p:sp>
      <p:sp>
        <p:nvSpPr>
          <p:cNvPr id="6" name="TextBox 5"/>
          <p:cNvSpPr txBox="1"/>
          <p:nvPr/>
        </p:nvSpPr>
        <p:spPr>
          <a:xfrm>
            <a:off x="304800" y="914400"/>
            <a:ext cx="8534400" cy="5632311"/>
          </a:xfrm>
          <a:prstGeom prst="rect">
            <a:avLst/>
          </a:prstGeom>
          <a:noFill/>
        </p:spPr>
        <p:txBody>
          <a:bodyPr wrap="square" rtlCol="0">
            <a:spAutoFit/>
          </a:bodyPr>
          <a:lstStyle/>
          <a:p>
            <a:pPr marL="457200" indent="-228600" algn="just">
              <a:buFont typeface="Arial" pitchFamily="34" charset="0"/>
              <a:buChar char="•"/>
            </a:pPr>
            <a:r>
              <a:rPr lang="en-US" dirty="0" smtClean="0"/>
              <a:t> </a:t>
            </a:r>
            <a:r>
              <a:rPr lang="en-US" dirty="0" smtClean="0">
                <a:latin typeface="Times New Roman" pitchFamily="18" charset="0"/>
                <a:cs typeface="Times New Roman" pitchFamily="18" charset="0"/>
              </a:rPr>
              <a:t>Majority of biggest companies with high revenue belong to United States and China </a:t>
            </a:r>
          </a:p>
          <a:p>
            <a:pPr marL="457200" indent="-228600" algn="just"/>
            <a:endParaRPr lang="en-US" dirty="0" smtClean="0">
              <a:latin typeface="Times New Roman" pitchFamily="18" charset="0"/>
              <a:cs typeface="Times New Roman" pitchFamily="18" charset="0"/>
            </a:endParaRPr>
          </a:p>
          <a:p>
            <a:pPr marL="457200" indent="-228600" algn="just">
              <a:buFont typeface="Arial" pitchFamily="34" charset="0"/>
              <a:buChar char="•"/>
            </a:pPr>
            <a:r>
              <a:rPr lang="en-US" dirty="0" smtClean="0">
                <a:latin typeface="Times New Roman" pitchFamily="18" charset="0"/>
                <a:cs typeface="Times New Roman" pitchFamily="18" charset="0"/>
              </a:rPr>
              <a:t> Dunkin’ Brands Group Inc., Wall – Mart  from United States and China National Petroleum stood out among other companies in terms of Average Revenue between 2018 – 2020 </a:t>
            </a:r>
          </a:p>
          <a:p>
            <a:pPr marL="457200" indent="-228600" algn="just"/>
            <a:endParaRPr lang="en-US" dirty="0" smtClean="0">
              <a:latin typeface="Times New Roman" pitchFamily="18" charset="0"/>
              <a:cs typeface="Times New Roman" pitchFamily="18" charset="0"/>
            </a:endParaRPr>
          </a:p>
          <a:p>
            <a:pPr marL="457200" indent="-228600" algn="just">
              <a:buFont typeface="Arial" pitchFamily="34" charset="0"/>
              <a:buChar char="•"/>
            </a:pPr>
            <a:r>
              <a:rPr lang="en-US" dirty="0" smtClean="0">
                <a:latin typeface="Times New Roman" pitchFamily="18" charset="0"/>
                <a:cs typeface="Times New Roman" pitchFamily="18" charset="0"/>
              </a:rPr>
              <a:t> However, Apple, Microsoft and Google all from United States stood out as topmost companies in terms of Average Net income between 2018 – 2020 </a:t>
            </a:r>
          </a:p>
          <a:p>
            <a:pPr marL="457200" indent="-228600" algn="just"/>
            <a:endParaRPr lang="en-US" dirty="0" smtClean="0">
              <a:latin typeface="Times New Roman" pitchFamily="18" charset="0"/>
              <a:cs typeface="Times New Roman" pitchFamily="18" charset="0"/>
            </a:endParaRPr>
          </a:p>
          <a:p>
            <a:pPr marL="457200" indent="-228600" algn="just">
              <a:buFont typeface="Arial" pitchFamily="34" charset="0"/>
              <a:buChar char="•"/>
            </a:pPr>
            <a:r>
              <a:rPr lang="en-US" dirty="0" smtClean="0">
                <a:solidFill>
                  <a:srgbClr val="000000"/>
                </a:solidFill>
                <a:latin typeface="Times New Roman" pitchFamily="18" charset="0"/>
                <a:cs typeface="Times New Roman" pitchFamily="18" charset="0"/>
              </a:rPr>
              <a:t>Oil and Gas sector  take the highest industry market share based on revenue in 2018, 2019 and 2020 respectively</a:t>
            </a:r>
          </a:p>
          <a:p>
            <a:pPr marL="457200" indent="-228600" algn="just"/>
            <a:endParaRPr lang="en-US" dirty="0" smtClean="0">
              <a:solidFill>
                <a:srgbClr val="000000"/>
              </a:solidFill>
              <a:latin typeface="Times New Roman" pitchFamily="18" charset="0"/>
              <a:cs typeface="Times New Roman" pitchFamily="18" charset="0"/>
            </a:endParaRPr>
          </a:p>
          <a:p>
            <a:pPr marL="457200" indent="-228600" algn="just">
              <a:buFont typeface="Arial" pitchFamily="34" charset="0"/>
              <a:buChar char="•"/>
            </a:pPr>
            <a:r>
              <a:rPr lang="en-US" dirty="0" smtClean="0">
                <a:solidFill>
                  <a:srgbClr val="000000"/>
                </a:solidFill>
                <a:latin typeface="Times New Roman" pitchFamily="18" charset="0"/>
                <a:cs typeface="Times New Roman" pitchFamily="18" charset="0"/>
              </a:rPr>
              <a:t> Technology sector was the second in term of high revenues accruement in 2018, 2019 and 2020 respectively  </a:t>
            </a:r>
          </a:p>
          <a:p>
            <a:pPr marL="457200" indent="-228600" algn="just"/>
            <a:endParaRPr lang="en-US" dirty="0" smtClean="0">
              <a:solidFill>
                <a:srgbClr val="000000"/>
              </a:solidFill>
              <a:latin typeface="Times New Roman" pitchFamily="18" charset="0"/>
              <a:cs typeface="Times New Roman" pitchFamily="18" charset="0"/>
            </a:endParaRPr>
          </a:p>
          <a:p>
            <a:pPr marL="457200" indent="-228600" algn="just">
              <a:buFont typeface="Arial" pitchFamily="34" charset="0"/>
              <a:buChar char="•"/>
            </a:pPr>
            <a:r>
              <a:rPr lang="en-US" dirty="0" smtClean="0">
                <a:solidFill>
                  <a:srgbClr val="000000"/>
                </a:solidFill>
                <a:latin typeface="Times New Roman" pitchFamily="18" charset="0"/>
                <a:cs typeface="Times New Roman" pitchFamily="18" charset="0"/>
              </a:rPr>
              <a:t> Ranking of  industry share in nine  countries shows that automobile, technology, oil and gas, retail, banking, financial services, telecommunication, transportation, media, internet and tech are industries with high revenues in the reported years</a:t>
            </a:r>
          </a:p>
          <a:p>
            <a:pPr marL="457200" indent="-228600" algn="just">
              <a:buFont typeface="Arial" pitchFamily="34" charset="0"/>
              <a:buChar char="•"/>
            </a:pPr>
            <a:endParaRPr lang="en-US" dirty="0" smtClean="0"/>
          </a:p>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5F5849ED-ECFC-4617-ADA4-1654184E0879}" type="datetime1">
              <a:rPr lang="en-US" smtClean="0"/>
              <a:pPr/>
              <a:t>10/25/2023</a:t>
            </a:fld>
            <a:endParaRPr lang="en-US"/>
          </a:p>
        </p:txBody>
      </p:sp>
      <p:sp>
        <p:nvSpPr>
          <p:cNvPr id="11" name="Slide Number Placeholder 10"/>
          <p:cNvSpPr>
            <a:spLocks noGrp="1"/>
          </p:cNvSpPr>
          <p:nvPr>
            <p:ph type="sldNum" sz="quarter" idx="12"/>
          </p:nvPr>
        </p:nvSpPr>
        <p:spPr/>
        <p:txBody>
          <a:bodyPr/>
          <a:lstStyle/>
          <a:p>
            <a:fld id="{9FA20D0E-ADCC-48B4-90F1-960850B4131D}"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7D9992-A7BF-460C-94CA-85377C5975E1}"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32</a:t>
            </a:fld>
            <a:endParaRPr lang="en-US"/>
          </a:p>
        </p:txBody>
      </p:sp>
      <p:grpSp>
        <p:nvGrpSpPr>
          <p:cNvPr id="8" name="Group 7"/>
          <p:cNvGrpSpPr/>
          <p:nvPr/>
        </p:nvGrpSpPr>
        <p:grpSpPr>
          <a:xfrm>
            <a:off x="609600" y="2133600"/>
            <a:ext cx="3425297" cy="1085910"/>
            <a:chOff x="1295400" y="1143000"/>
            <a:chExt cx="3425297" cy="1085910"/>
          </a:xfrm>
        </p:grpSpPr>
        <p:sp>
          <p:nvSpPr>
            <p:cNvPr id="6" name="Rectangle 5"/>
            <p:cNvSpPr/>
            <p:nvPr/>
          </p:nvSpPr>
          <p:spPr>
            <a:xfrm>
              <a:off x="1371600" y="1828800"/>
              <a:ext cx="2686313" cy="400110"/>
            </a:xfrm>
            <a:prstGeom prst="rect">
              <a:avLst/>
            </a:prstGeom>
          </p:spPr>
          <p:txBody>
            <a:bodyPr wrap="none">
              <a:spAutoFit/>
            </a:bodyPr>
            <a:lstStyle/>
            <a:p>
              <a:pPr algn="just"/>
              <a:r>
                <a:rPr lang="en-US" sz="2000" dirty="0" smtClean="0">
                  <a:latin typeface="Times New Roman" pitchFamily="18" charset="0"/>
                  <a:cs typeface="Times New Roman" pitchFamily="18" charset="0"/>
                </a:rPr>
                <a:t>https://www.kaggle.com</a:t>
              </a:r>
            </a:p>
          </p:txBody>
        </p:sp>
        <p:sp>
          <p:nvSpPr>
            <p:cNvPr id="7" name="Rectangle 6"/>
            <p:cNvSpPr/>
            <p:nvPr/>
          </p:nvSpPr>
          <p:spPr>
            <a:xfrm>
              <a:off x="1295400" y="1143000"/>
              <a:ext cx="3425297" cy="400110"/>
            </a:xfrm>
            <a:prstGeom prst="rect">
              <a:avLst/>
            </a:prstGeom>
          </p:spPr>
          <p:txBody>
            <a:bodyPr wrap="none">
              <a:spAutoFit/>
            </a:bodyPr>
            <a:lstStyle/>
            <a:p>
              <a:r>
                <a:rPr lang="en-US" sz="2000" dirty="0" smtClean="0">
                  <a:latin typeface="Times New Roman" pitchFamily="18" charset="0"/>
                  <a:cs typeface="Times New Roman" pitchFamily="18" charset="0"/>
                </a:rPr>
                <a:t>https://www.investopedia.com</a:t>
              </a:r>
              <a:endParaRPr lang="en-US" sz="2000" dirty="0">
                <a:latin typeface="Times New Roman" pitchFamily="18" charset="0"/>
                <a:cs typeface="Times New Roman" pitchFamily="18" charset="0"/>
              </a:endParaRPr>
            </a:p>
          </p:txBody>
        </p:sp>
      </p:grpSp>
      <p:sp>
        <p:nvSpPr>
          <p:cNvPr id="9" name="Rectangle 8"/>
          <p:cNvSpPr/>
          <p:nvPr/>
        </p:nvSpPr>
        <p:spPr>
          <a:xfrm>
            <a:off x="3429000" y="228600"/>
            <a:ext cx="2819400" cy="523220"/>
          </a:xfrm>
          <a:prstGeom prst="rect">
            <a:avLst/>
          </a:prstGeom>
        </p:spPr>
        <p:txBody>
          <a:bodyPr wrap="square">
            <a:spAutoFit/>
          </a:bodyPr>
          <a:lstStyle/>
          <a:p>
            <a:pPr algn="just" fontAlgn="b"/>
            <a:r>
              <a:rPr lang="en-US" sz="2800" b="1" dirty="0" smtClean="0">
                <a:solidFill>
                  <a:srgbClr val="000000"/>
                </a:solidFill>
                <a:latin typeface="Times New Roman" pitchFamily="18" charset="0"/>
                <a:cs typeface="Times New Roman" pitchFamily="18" charset="0"/>
              </a:rPr>
              <a:t>REFERENCES</a:t>
            </a:r>
            <a:endParaRPr lang="en-US" sz="2800" b="1" dirty="0">
              <a:solidFill>
                <a:srgbClr val="000000"/>
              </a:solidFill>
              <a:latin typeface="Times New Roman" pitchFamily="18" charset="0"/>
              <a:cs typeface="Times New Roman" pitchFamily="18" charset="0"/>
            </a:endParaRPr>
          </a:p>
        </p:txBody>
      </p:sp>
      <p:sp>
        <p:nvSpPr>
          <p:cNvPr id="10" name="Rectangle 9"/>
          <p:cNvSpPr/>
          <p:nvPr/>
        </p:nvSpPr>
        <p:spPr>
          <a:xfrm>
            <a:off x="685800" y="1295400"/>
            <a:ext cx="8077200" cy="1015663"/>
          </a:xfrm>
          <a:prstGeom prst="rect">
            <a:avLst/>
          </a:prstGeom>
        </p:spPr>
        <p:txBody>
          <a:bodyPr wrap="square">
            <a:spAutoFit/>
          </a:bodyPr>
          <a:lstStyle/>
          <a:p>
            <a:r>
              <a:rPr lang="en-US" sz="2000" dirty="0" smtClean="0">
                <a:latin typeface="Times New Roman" pitchFamily="18" charset="0"/>
                <a:cs typeface="Times New Roman" pitchFamily="18" charset="0"/>
              </a:rPr>
              <a:t>PwC network  (2021). Global Top 100 companies by Market capitalization. www.pwc.com.</a:t>
            </a:r>
          </a:p>
          <a:p>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76200"/>
            <a:ext cx="4802918" cy="584775"/>
          </a:xfrm>
          <a:prstGeom prst="rect">
            <a:avLst/>
          </a:prstGeom>
        </p:spPr>
        <p:txBody>
          <a:bodyPr wrap="none">
            <a:spAutoFit/>
          </a:bodyPr>
          <a:lstStyle/>
          <a:p>
            <a:pPr algn="ctr"/>
            <a:r>
              <a:rPr lang="en-US" sz="3200" b="1" dirty="0" smtClean="0">
                <a:latin typeface="Times New Roman" pitchFamily="18" charset="0"/>
                <a:cs typeface="Times New Roman" pitchFamily="18" charset="0"/>
              </a:rPr>
              <a:t>INTRODUCTION Cont’d</a:t>
            </a:r>
            <a:endParaRPr lang="en-US" sz="3200" b="1" dirty="0">
              <a:latin typeface="Times New Roman" pitchFamily="18" charset="0"/>
              <a:cs typeface="Times New Roman" pitchFamily="18" charset="0"/>
            </a:endParaRPr>
          </a:p>
        </p:txBody>
      </p:sp>
      <p:grpSp>
        <p:nvGrpSpPr>
          <p:cNvPr id="26" name="Group 25"/>
          <p:cNvGrpSpPr/>
          <p:nvPr/>
        </p:nvGrpSpPr>
        <p:grpSpPr>
          <a:xfrm>
            <a:off x="1219200" y="914400"/>
            <a:ext cx="6477000" cy="2590800"/>
            <a:chOff x="1219200" y="914400"/>
            <a:chExt cx="6477000" cy="2590800"/>
          </a:xfrm>
        </p:grpSpPr>
        <p:grpSp>
          <p:nvGrpSpPr>
            <p:cNvPr id="7" name="Group 6"/>
            <p:cNvGrpSpPr/>
            <p:nvPr/>
          </p:nvGrpSpPr>
          <p:grpSpPr>
            <a:xfrm>
              <a:off x="2133600" y="914400"/>
              <a:ext cx="3505200" cy="609600"/>
              <a:chOff x="2514600" y="914400"/>
              <a:chExt cx="4038600" cy="609600"/>
            </a:xfrm>
          </p:grpSpPr>
          <p:sp>
            <p:nvSpPr>
              <p:cNvPr id="5" name="Rectangle 4"/>
              <p:cNvSpPr/>
              <p:nvPr/>
            </p:nvSpPr>
            <p:spPr>
              <a:xfrm>
                <a:off x="2514600" y="914400"/>
                <a:ext cx="4038600" cy="6096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90191" y="990600"/>
                <a:ext cx="37338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Types of Revenue</a:t>
                </a:r>
                <a:endParaRPr lang="en-US" sz="2000" b="1" dirty="0">
                  <a:latin typeface="Times New Roman" pitchFamily="18" charset="0"/>
                  <a:cs typeface="Times New Roman" pitchFamily="18" charset="0"/>
                </a:endParaRPr>
              </a:p>
            </p:txBody>
          </p:sp>
        </p:grpSp>
        <p:cxnSp>
          <p:nvCxnSpPr>
            <p:cNvPr id="9" name="Straight Arrow Connector 8"/>
            <p:cNvCxnSpPr/>
            <p:nvPr/>
          </p:nvCxnSpPr>
          <p:spPr>
            <a:xfrm rot="5400000">
              <a:off x="3543300" y="1866900"/>
              <a:ext cx="685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3200" y="2209800"/>
              <a:ext cx="2743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401094" y="2551906"/>
              <a:ext cx="685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144294" y="2551906"/>
              <a:ext cx="685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19200" y="2895600"/>
              <a:ext cx="2895600" cy="609600"/>
              <a:chOff x="1427284" y="914400"/>
              <a:chExt cx="5902570" cy="609600"/>
            </a:xfrm>
          </p:grpSpPr>
          <p:sp>
            <p:nvSpPr>
              <p:cNvPr id="20" name="Rectangle 19"/>
              <p:cNvSpPr/>
              <p:nvPr/>
            </p:nvSpPr>
            <p:spPr>
              <a:xfrm>
                <a:off x="1427284" y="914400"/>
                <a:ext cx="5902570" cy="6096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582615" y="914400"/>
                <a:ext cx="5747237"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Operating Revenue </a:t>
                </a:r>
                <a:endParaRPr lang="en-US" sz="2000" b="1" dirty="0">
                  <a:latin typeface="Times New Roman" pitchFamily="18" charset="0"/>
                  <a:cs typeface="Times New Roman" pitchFamily="18" charset="0"/>
                </a:endParaRPr>
              </a:p>
            </p:txBody>
          </p:sp>
        </p:grpSp>
        <p:sp>
          <p:nvSpPr>
            <p:cNvPr id="22" name="Rectangle 21"/>
            <p:cNvSpPr/>
            <p:nvPr/>
          </p:nvSpPr>
          <p:spPr>
            <a:xfrm>
              <a:off x="4572000" y="2895600"/>
              <a:ext cx="3124200" cy="6096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572000" y="2971800"/>
              <a:ext cx="29718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Non -operating Revenue </a:t>
              </a:r>
              <a:endParaRPr lang="en-US" sz="2000" b="1" dirty="0">
                <a:latin typeface="Times New Roman" pitchFamily="18" charset="0"/>
                <a:cs typeface="Times New Roman" pitchFamily="18" charset="0"/>
              </a:endParaRPr>
            </a:p>
          </p:txBody>
        </p:sp>
      </p:grpSp>
      <p:sp>
        <p:nvSpPr>
          <p:cNvPr id="25" name="Rectangle 24"/>
          <p:cNvSpPr/>
          <p:nvPr/>
        </p:nvSpPr>
        <p:spPr>
          <a:xfrm>
            <a:off x="4800600" y="3581400"/>
            <a:ext cx="2980688" cy="1754326"/>
          </a:xfrm>
          <a:prstGeom prst="rect">
            <a:avLst/>
          </a:prstGeom>
        </p:spPr>
        <p:txBody>
          <a:bodyPr wrap="none">
            <a:spAutoFit/>
          </a:bodyPr>
          <a:lstStyle/>
          <a:p>
            <a:pPr marL="288925" indent="-288925" algn="just">
              <a:buFont typeface="Arial" pitchFamily="34" charset="0"/>
              <a:buChar char="•"/>
            </a:pPr>
            <a:r>
              <a:rPr lang="en-US" dirty="0" smtClean="0">
                <a:latin typeface="Times New Roman" pitchFamily="18" charset="0"/>
                <a:cs typeface="Times New Roman" pitchFamily="18" charset="0"/>
              </a:rPr>
              <a:t>Unpredictable </a:t>
            </a:r>
          </a:p>
          <a:p>
            <a:pPr marL="288925" indent="-288925" algn="just">
              <a:buFont typeface="Arial" pitchFamily="34" charset="0"/>
              <a:buChar char="•"/>
            </a:pPr>
            <a:r>
              <a:rPr lang="en-US" dirty="0" smtClean="0">
                <a:latin typeface="Times New Roman" pitchFamily="18" charset="0"/>
                <a:cs typeface="Times New Roman" pitchFamily="18" charset="0"/>
              </a:rPr>
              <a:t>One time gain </a:t>
            </a:r>
          </a:p>
          <a:p>
            <a:pPr marL="288925" indent="-288925" algn="just">
              <a:buFont typeface="Arial" pitchFamily="34" charset="0"/>
              <a:buChar char="•"/>
            </a:pPr>
            <a:r>
              <a:rPr lang="en-US" dirty="0" smtClean="0">
                <a:latin typeface="Times New Roman" pitchFamily="18" charset="0"/>
                <a:cs typeface="Times New Roman" pitchFamily="18" charset="0"/>
              </a:rPr>
              <a:t>Sales of an asset</a:t>
            </a:r>
          </a:p>
          <a:p>
            <a:pPr marL="288925" indent="-288925" algn="just">
              <a:buFont typeface="Arial" pitchFamily="34" charset="0"/>
              <a:buChar char="•"/>
            </a:pPr>
            <a:r>
              <a:rPr lang="en-US" dirty="0" smtClean="0">
                <a:latin typeface="Times New Roman" pitchFamily="18" charset="0"/>
                <a:cs typeface="Times New Roman" pitchFamily="18" charset="0"/>
              </a:rPr>
              <a:t>Cost of litigation </a:t>
            </a:r>
          </a:p>
          <a:p>
            <a:pPr marL="288925" indent="-288925" algn="just">
              <a:buFont typeface="Arial" pitchFamily="34" charset="0"/>
              <a:buChar char="•"/>
            </a:pPr>
            <a:r>
              <a:rPr lang="en-US" dirty="0" smtClean="0">
                <a:latin typeface="Times New Roman" pitchFamily="18" charset="0"/>
                <a:cs typeface="Times New Roman" pitchFamily="18" charset="0"/>
              </a:rPr>
              <a:t>Windfall from investment  </a:t>
            </a:r>
          </a:p>
          <a:p>
            <a:pPr marL="288925" indent="-288925" algn="just">
              <a:buFont typeface="Arial" pitchFamily="34" charset="0"/>
              <a:buChar char="•"/>
            </a:pPr>
            <a:r>
              <a:rPr lang="en-US" dirty="0" smtClean="0">
                <a:latin typeface="Times New Roman" pitchFamily="18" charset="0"/>
                <a:cs typeface="Times New Roman" pitchFamily="18" charset="0"/>
              </a:rPr>
              <a:t>etc.</a:t>
            </a:r>
            <a:endParaRPr lang="en-US" dirty="0">
              <a:latin typeface="Times New Roman" pitchFamily="18" charset="0"/>
              <a:cs typeface="Times New Roman" pitchFamily="18" charset="0"/>
            </a:endParaRPr>
          </a:p>
        </p:txBody>
      </p:sp>
      <p:sp>
        <p:nvSpPr>
          <p:cNvPr id="23" name="Date Placeholder 22"/>
          <p:cNvSpPr>
            <a:spLocks noGrp="1"/>
          </p:cNvSpPr>
          <p:nvPr>
            <p:ph type="dt" sz="half" idx="10"/>
          </p:nvPr>
        </p:nvSpPr>
        <p:spPr/>
        <p:txBody>
          <a:bodyPr/>
          <a:lstStyle/>
          <a:p>
            <a:fld id="{56C1AC16-5549-4571-9A96-876BC22BD0FC}" type="datetime1">
              <a:rPr lang="en-US" smtClean="0"/>
              <a:pPr/>
              <a:t>10/25/2023</a:t>
            </a:fld>
            <a:endParaRPr lang="en-US"/>
          </a:p>
        </p:txBody>
      </p:sp>
      <p:sp>
        <p:nvSpPr>
          <p:cNvPr id="27" name="Slide Number Placeholder 26"/>
          <p:cNvSpPr>
            <a:spLocks noGrp="1"/>
          </p:cNvSpPr>
          <p:nvPr>
            <p:ph type="sldNum" sz="quarter" idx="12"/>
          </p:nvPr>
        </p:nvSpPr>
        <p:spPr/>
        <p:txBody>
          <a:bodyPr/>
          <a:lstStyle/>
          <a:p>
            <a:fld id="{9FA20D0E-ADCC-48B4-90F1-960850B4131D}"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228600"/>
            <a:ext cx="8458200" cy="6230005"/>
            <a:chOff x="304800" y="228600"/>
            <a:chExt cx="8458200" cy="6230005"/>
          </a:xfrm>
        </p:grpSpPr>
        <p:sp>
          <p:nvSpPr>
            <p:cNvPr id="5" name="Rectangle 4"/>
            <p:cNvSpPr/>
            <p:nvPr/>
          </p:nvSpPr>
          <p:spPr>
            <a:xfrm>
              <a:off x="381000" y="1752600"/>
              <a:ext cx="5029200" cy="1384995"/>
            </a:xfrm>
            <a:prstGeom prst="rect">
              <a:avLst/>
            </a:prstGeom>
          </p:spPr>
          <p:txBody>
            <a:bodyPr wrap="square">
              <a:spAutoFit/>
            </a:bodyPr>
            <a:lstStyle/>
            <a:p>
              <a:r>
                <a:rPr lang="en-US" sz="2800" b="1" dirty="0" smtClean="0">
                  <a:latin typeface="Times New Roman" pitchFamily="18" charset="0"/>
                  <a:cs typeface="Times New Roman" pitchFamily="18" charset="0"/>
                </a:rPr>
                <a:t>Number of  Column</a:t>
              </a:r>
              <a:r>
                <a:rPr lang="en-US" sz="2800" dirty="0" smtClean="0">
                  <a:latin typeface="Times New Roman" pitchFamily="18" charset="0"/>
                  <a:cs typeface="Times New Roman" pitchFamily="18" charset="0"/>
                </a:rPr>
                <a:t>: 10</a:t>
              </a:r>
            </a:p>
            <a:p>
              <a:r>
                <a:rPr lang="en-US" sz="2800" b="1" dirty="0" smtClean="0">
                  <a:latin typeface="Times New Roman" pitchFamily="18" charset="0"/>
                  <a:cs typeface="Times New Roman" pitchFamily="18" charset="0"/>
                </a:rPr>
                <a:t>Date Source: </a:t>
              </a:r>
              <a:r>
                <a:rPr lang="en-US" sz="2800" dirty="0" smtClean="0">
                  <a:latin typeface="Times New Roman" pitchFamily="18" charset="0"/>
                  <a:cs typeface="Times New Roman" pitchFamily="18" charset="0"/>
                </a:rPr>
                <a:t>kagle.com</a:t>
              </a:r>
            </a:p>
            <a:p>
              <a:r>
                <a:rPr lang="en-US" sz="2800" b="1" dirty="0" smtClean="0">
                  <a:latin typeface="Times New Roman" pitchFamily="18" charset="0"/>
                  <a:cs typeface="Times New Roman" pitchFamily="18" charset="0"/>
                </a:rPr>
                <a:t>Data Name:</a:t>
              </a:r>
              <a:r>
                <a:rPr lang="en-US" sz="2800" dirty="0" smtClean="0">
                  <a:latin typeface="Times New Roman" pitchFamily="18" charset="0"/>
                  <a:cs typeface="Times New Roman" pitchFamily="18" charset="0"/>
                </a:rPr>
                <a:t> basket_analysis.csv</a:t>
              </a:r>
            </a:p>
          </p:txBody>
        </p:sp>
        <p:sp>
          <p:nvSpPr>
            <p:cNvPr id="6" name="Rectangle 5"/>
            <p:cNvSpPr/>
            <p:nvPr/>
          </p:nvSpPr>
          <p:spPr>
            <a:xfrm>
              <a:off x="304800" y="1371600"/>
              <a:ext cx="4495800" cy="461665"/>
            </a:xfrm>
            <a:prstGeom prst="rect">
              <a:avLst/>
            </a:prstGeom>
          </p:spPr>
          <p:txBody>
            <a:bodyPr wrap="square">
              <a:spAutoFit/>
            </a:bodyPr>
            <a:lstStyle/>
            <a:p>
              <a:pPr algn="ctr"/>
              <a:r>
                <a:rPr lang="en-US" sz="2400" b="1" dirty="0" smtClean="0">
                  <a:latin typeface="Times New Roman" pitchFamily="18" charset="0"/>
                  <a:cs typeface="Times New Roman" pitchFamily="18" charset="0"/>
                </a:rPr>
                <a:t>DATASET DESCRIPTION</a:t>
              </a:r>
            </a:p>
          </p:txBody>
        </p:sp>
        <p:sp>
          <p:nvSpPr>
            <p:cNvPr id="7" name="Rectangle 6"/>
            <p:cNvSpPr/>
            <p:nvPr/>
          </p:nvSpPr>
          <p:spPr>
            <a:xfrm>
              <a:off x="5334000" y="2057400"/>
              <a:ext cx="3200400" cy="4401205"/>
            </a:xfrm>
            <a:prstGeom prst="rect">
              <a:avLst/>
            </a:prstGeom>
          </p:spPr>
          <p:txBody>
            <a:bodyPr wrap="square">
              <a:spAutoFit/>
            </a:bodyPr>
            <a:lstStyle/>
            <a:p>
              <a:pPr indent="342900">
                <a:buFont typeface="Arial" pitchFamily="34" charset="0"/>
                <a:buChar char="•"/>
              </a:pPr>
              <a:r>
                <a:rPr lang="pt-BR" sz="2800" dirty="0" smtClean="0">
                  <a:latin typeface="Times New Roman" pitchFamily="18" charset="0"/>
                  <a:cs typeface="Times New Roman" pitchFamily="18" charset="0"/>
                </a:rPr>
                <a:t>Jupiter Lab</a:t>
              </a:r>
            </a:p>
            <a:p>
              <a:pPr indent="342900">
                <a:buFont typeface="Arial" pitchFamily="34" charset="0"/>
                <a:buChar char="•"/>
              </a:pPr>
              <a:r>
                <a:rPr lang="pt-BR" sz="2800" dirty="0" smtClean="0">
                  <a:latin typeface="Times New Roman" pitchFamily="18" charset="0"/>
                  <a:cs typeface="Times New Roman" pitchFamily="18" charset="0"/>
                </a:rPr>
                <a:t>Python Libraries</a:t>
              </a:r>
            </a:p>
            <a:p>
              <a:pPr marL="457200" indent="457200">
                <a:buFont typeface="Wingdings" pitchFamily="2" charset="2"/>
                <a:buChar char="ü"/>
              </a:pPr>
              <a:r>
                <a:rPr lang="pt-BR" sz="2800" dirty="0" smtClean="0">
                  <a:latin typeface="Times New Roman" pitchFamily="18" charset="0"/>
                  <a:cs typeface="Times New Roman" pitchFamily="18" charset="0"/>
                </a:rPr>
                <a:t>Pandas</a:t>
              </a:r>
            </a:p>
            <a:p>
              <a:pPr marL="457200" indent="457200">
                <a:buFont typeface="Wingdings" pitchFamily="2" charset="2"/>
                <a:buChar char="ü"/>
              </a:pPr>
              <a:r>
                <a:rPr lang="pt-BR" sz="2800" dirty="0" smtClean="0">
                  <a:latin typeface="Times New Roman" pitchFamily="18" charset="0"/>
                  <a:cs typeface="Times New Roman" pitchFamily="18" charset="0"/>
                </a:rPr>
                <a:t>Datetime</a:t>
              </a:r>
            </a:p>
            <a:p>
              <a:pPr marL="457200" indent="457200">
                <a:buFont typeface="Wingdings" pitchFamily="2" charset="2"/>
                <a:buChar char="ü"/>
              </a:pPr>
              <a:r>
                <a:rPr lang="pt-BR" sz="2800" dirty="0" smtClean="0">
                  <a:latin typeface="Times New Roman" pitchFamily="18" charset="0"/>
                  <a:cs typeface="Times New Roman" pitchFamily="18" charset="0"/>
                </a:rPr>
                <a:t>Matplotlib</a:t>
              </a:r>
            </a:p>
            <a:p>
              <a:pPr marL="457200" indent="457200">
                <a:buFont typeface="Wingdings" pitchFamily="2" charset="2"/>
                <a:buChar char="ü"/>
              </a:pPr>
              <a:r>
                <a:rPr lang="pt-BR" sz="2800" dirty="0" smtClean="0">
                  <a:latin typeface="Times New Roman" pitchFamily="18" charset="0"/>
                  <a:cs typeface="Times New Roman" pitchFamily="18" charset="0"/>
                </a:rPr>
                <a:t>Mlxtend</a:t>
              </a:r>
            </a:p>
            <a:p>
              <a:pPr marL="457200" indent="457200">
                <a:buFont typeface="Wingdings" pitchFamily="2" charset="2"/>
                <a:buChar char="ü"/>
              </a:pPr>
              <a:r>
                <a:rPr lang="pt-BR" sz="2800" dirty="0" smtClean="0">
                  <a:latin typeface="Times New Roman" pitchFamily="18" charset="0"/>
                  <a:cs typeface="Times New Roman" pitchFamily="18" charset="0"/>
                </a:rPr>
                <a:t>Random</a:t>
              </a:r>
            </a:p>
            <a:p>
              <a:pPr marL="457200" indent="457200">
                <a:buFont typeface="Wingdings" pitchFamily="2" charset="2"/>
                <a:buChar char="ü"/>
              </a:pPr>
              <a:r>
                <a:rPr lang="pt-BR" sz="2800" dirty="0" smtClean="0">
                  <a:latin typeface="Times New Roman" pitchFamily="18" charset="0"/>
                  <a:cs typeface="Times New Roman" pitchFamily="18" charset="0"/>
                </a:rPr>
                <a:t>Seaborn </a:t>
              </a:r>
            </a:p>
            <a:p>
              <a:pPr marL="457200" indent="457200">
                <a:buFont typeface="Wingdings" pitchFamily="2" charset="2"/>
                <a:buChar char="ü"/>
              </a:pPr>
              <a:r>
                <a:rPr lang="pt-BR" sz="2800" dirty="0" smtClean="0">
                  <a:latin typeface="Times New Roman" pitchFamily="18" charset="0"/>
                  <a:cs typeface="Times New Roman" pitchFamily="18" charset="0"/>
                </a:rPr>
                <a:t>Numpy </a:t>
              </a:r>
            </a:p>
            <a:p>
              <a:pPr marL="411163" indent="-411163"/>
              <a:r>
                <a:rPr lang="pt-BR" sz="2800" dirty="0" smtClean="0">
                  <a:latin typeface="Times New Roman" pitchFamily="18" charset="0"/>
                  <a:cs typeface="Times New Roman" pitchFamily="18" charset="0"/>
                </a:rPr>
                <a:t>•  MS Excel</a:t>
              </a:r>
              <a:endParaRPr lang="pt-BR" sz="2800" dirty="0">
                <a:latin typeface="Times New Roman" pitchFamily="18" charset="0"/>
                <a:cs typeface="Times New Roman" pitchFamily="18" charset="0"/>
              </a:endParaRPr>
            </a:p>
          </p:txBody>
        </p:sp>
        <p:sp>
          <p:nvSpPr>
            <p:cNvPr id="8" name="Rectangle 7"/>
            <p:cNvSpPr/>
            <p:nvPr/>
          </p:nvSpPr>
          <p:spPr>
            <a:xfrm>
              <a:off x="4876800" y="1676400"/>
              <a:ext cx="3886200" cy="400110"/>
            </a:xfrm>
            <a:prstGeom prst="rect">
              <a:avLst/>
            </a:prstGeom>
          </p:spPr>
          <p:txBody>
            <a:bodyPr wrap="square">
              <a:spAutoFit/>
            </a:bodyPr>
            <a:lstStyle/>
            <a:p>
              <a:r>
                <a:rPr lang="en-US" sz="2000" b="1" dirty="0" smtClean="0">
                  <a:latin typeface="Times New Roman" pitchFamily="18" charset="0"/>
                  <a:cs typeface="Times New Roman" pitchFamily="18" charset="0"/>
                </a:rPr>
                <a:t>TOOLS USED FOR ANALYSIS  </a:t>
              </a:r>
            </a:p>
          </p:txBody>
        </p:sp>
        <p:sp>
          <p:nvSpPr>
            <p:cNvPr id="9" name="Rectangle 8"/>
            <p:cNvSpPr/>
            <p:nvPr/>
          </p:nvSpPr>
          <p:spPr>
            <a:xfrm>
              <a:off x="762000" y="228600"/>
              <a:ext cx="7696200" cy="1077218"/>
            </a:xfrm>
            <a:prstGeom prst="rect">
              <a:avLst/>
            </a:prstGeom>
          </p:spPr>
          <p:txBody>
            <a:bodyPr wrap="square">
              <a:spAutoFit/>
            </a:bodyPr>
            <a:lstStyle/>
            <a:p>
              <a:pPr algn="ctr"/>
              <a:r>
                <a:rPr lang="en-US" sz="3200" b="1" dirty="0" smtClean="0">
                  <a:latin typeface="Times New Roman" pitchFamily="18" charset="0"/>
                  <a:cs typeface="Times New Roman" pitchFamily="18" charset="0"/>
                </a:rPr>
                <a:t>DATA DESCRIPTION AND TOOLS FOR ANALYSIS</a:t>
              </a:r>
            </a:p>
          </p:txBody>
        </p:sp>
      </p:grpSp>
      <p:sp>
        <p:nvSpPr>
          <p:cNvPr id="10" name="Date Placeholder 9"/>
          <p:cNvSpPr>
            <a:spLocks noGrp="1"/>
          </p:cNvSpPr>
          <p:nvPr>
            <p:ph type="dt" sz="half" idx="10"/>
          </p:nvPr>
        </p:nvSpPr>
        <p:spPr/>
        <p:txBody>
          <a:bodyPr/>
          <a:lstStyle/>
          <a:p>
            <a:fld id="{FFD59F9B-35E3-4F89-8503-835934F33E04}" type="datetime1">
              <a:rPr lang="en-US" smtClean="0"/>
              <a:pPr/>
              <a:t>10/25/2023</a:t>
            </a:fld>
            <a:endParaRPr lang="en-US"/>
          </a:p>
        </p:txBody>
      </p:sp>
      <p:sp>
        <p:nvSpPr>
          <p:cNvPr id="11" name="Slide Number Placeholder 10"/>
          <p:cNvSpPr>
            <a:spLocks noGrp="1"/>
          </p:cNvSpPr>
          <p:nvPr>
            <p:ph type="sldNum" sz="quarter" idx="12"/>
          </p:nvPr>
        </p:nvSpPr>
        <p:spPr/>
        <p:txBody>
          <a:bodyPr/>
          <a:lstStyle/>
          <a:p>
            <a:fld id="{9FA20D0E-ADCC-48B4-90F1-960850B4131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514600"/>
            <a:ext cx="7696200" cy="1323439"/>
          </a:xfrm>
          <a:prstGeom prst="rect">
            <a:avLst/>
          </a:prstGeom>
        </p:spPr>
        <p:txBody>
          <a:bodyPr wrap="square">
            <a:spAutoFit/>
          </a:bodyPr>
          <a:lstStyle/>
          <a:p>
            <a:pPr algn="ctr"/>
            <a:r>
              <a:rPr lang="en-US" sz="4000" b="1" dirty="0" smtClean="0">
                <a:latin typeface="Times New Roman" pitchFamily="18" charset="0"/>
                <a:cs typeface="Times New Roman" pitchFamily="18" charset="0"/>
              </a:rPr>
              <a:t>EXPLORATIVE DATA ANALYSIS (EDA)</a:t>
            </a:r>
          </a:p>
        </p:txBody>
      </p:sp>
      <p:sp>
        <p:nvSpPr>
          <p:cNvPr id="3" name="Date Placeholder 2"/>
          <p:cNvSpPr>
            <a:spLocks noGrp="1"/>
          </p:cNvSpPr>
          <p:nvPr>
            <p:ph type="dt" sz="half" idx="10"/>
          </p:nvPr>
        </p:nvSpPr>
        <p:spPr/>
        <p:txBody>
          <a:bodyPr/>
          <a:lstStyle/>
          <a:p>
            <a:fld id="{6DD0BB4F-9E58-4872-AB89-D5435AAD8859}"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5200" y="152400"/>
            <a:ext cx="2222853" cy="584775"/>
          </a:xfrm>
          <a:prstGeom prst="rect">
            <a:avLst/>
          </a:prstGeom>
        </p:spPr>
        <p:txBody>
          <a:bodyPr wrap="none">
            <a:spAutoFit/>
          </a:bodyPr>
          <a:lstStyle/>
          <a:p>
            <a:pPr algn="ctr"/>
            <a:r>
              <a:rPr lang="en-US" sz="3200" b="1" dirty="0" smtClean="0">
                <a:latin typeface="Times New Roman" pitchFamily="18" charset="0"/>
                <a:cs typeface="Times New Roman" pitchFamily="18" charset="0"/>
              </a:rPr>
              <a:t>ANALYSIS</a:t>
            </a:r>
            <a:endParaRPr lang="en-US" sz="3200" b="1" dirty="0">
              <a:latin typeface="Times New Roman" pitchFamily="18" charset="0"/>
              <a:cs typeface="Times New Roman" pitchFamily="18" charset="0"/>
            </a:endParaRPr>
          </a:p>
        </p:txBody>
      </p:sp>
      <p:sp>
        <p:nvSpPr>
          <p:cNvPr id="6" name="Rectangle 5"/>
          <p:cNvSpPr/>
          <p:nvPr/>
        </p:nvSpPr>
        <p:spPr>
          <a:xfrm>
            <a:off x="914400" y="914400"/>
            <a:ext cx="3124200" cy="369332"/>
          </a:xfrm>
          <a:prstGeom prst="rect">
            <a:avLst/>
          </a:prstGeom>
        </p:spPr>
        <p:txBody>
          <a:bodyPr wrap="square">
            <a:spAutoFit/>
          </a:bodyPr>
          <a:lstStyle/>
          <a:p>
            <a:pPr marL="504825" lvl="0" indent="-504825" fontAlgn="base">
              <a:spcBef>
                <a:spcPct val="0"/>
              </a:spcBef>
              <a:spcAft>
                <a:spcPct val="0"/>
              </a:spcAf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Table 1: Data Type</a:t>
            </a:r>
            <a:endParaRPr lang="en-US" b="1"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914400" y="1447800"/>
          <a:ext cx="7239000" cy="3566160"/>
        </p:xfrm>
        <a:graphic>
          <a:graphicData uri="http://schemas.openxmlformats.org/drawingml/2006/table">
            <a:tbl>
              <a:tblPr/>
              <a:tblGrid>
                <a:gridCol w="2286000"/>
                <a:gridCol w="2476500"/>
                <a:gridCol w="2476500"/>
              </a:tblGrid>
              <a:tr h="0">
                <a:tc>
                  <a:txBody>
                    <a:bodyPr/>
                    <a:lstStyle/>
                    <a:p>
                      <a:pPr marL="0" marR="0" algn="l">
                        <a:lnSpc>
                          <a:spcPct val="100000"/>
                        </a:lnSpc>
                        <a:spcBef>
                          <a:spcPts val="0"/>
                        </a:spcBef>
                        <a:spcAft>
                          <a:spcPts val="1000"/>
                        </a:spcAft>
                        <a:tabLst>
                          <a:tab pos="1484630" algn="l"/>
                        </a:tabLst>
                      </a:pPr>
                      <a:r>
                        <a:rPr lang="en-US" sz="1800" b="1" dirty="0">
                          <a:latin typeface="Times New Roman" pitchFamily="18" charset="0"/>
                          <a:ea typeface="Calibri"/>
                          <a:cs typeface="Times New Roman" pitchFamily="18" charset="0"/>
                        </a:rPr>
                        <a:t>Column Name</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b="1" dirty="0">
                          <a:latin typeface="Times New Roman" pitchFamily="18" charset="0"/>
                          <a:ea typeface="Calibri"/>
                          <a:cs typeface="Times New Roman" pitchFamily="18" charset="0"/>
                        </a:rPr>
                        <a:t>Data Type </a:t>
                      </a:r>
                      <a:r>
                        <a:rPr lang="en-US" sz="1800" b="1" dirty="0" smtClean="0">
                          <a:latin typeface="Times New Roman" pitchFamily="18" charset="0"/>
                          <a:ea typeface="Calibri"/>
                          <a:cs typeface="Times New Roman" pitchFamily="18" charset="0"/>
                        </a:rPr>
                        <a:t>(Raw)</a:t>
                      </a:r>
                      <a:endParaRPr lang="en-US" sz="1800" b="1"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b="1" dirty="0" smtClean="0">
                          <a:latin typeface="Times New Roman" pitchFamily="18" charset="0"/>
                          <a:ea typeface="Calibri"/>
                          <a:cs typeface="Times New Roman" pitchFamily="18" charset="0"/>
                        </a:rPr>
                        <a:t>Data Type (cleaned)</a:t>
                      </a:r>
                      <a:endParaRPr lang="en-US" sz="1800" b="1"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117">
                <a:tc>
                  <a:txBody>
                    <a:bodyPr/>
                    <a:lstStyle/>
                    <a:p>
                      <a:pPr marL="504825" marR="0" lvl="0" indent="-504825" algn="l" defTabSz="914400" rtl="0" eaLnBrk="1" fontAlgn="base" latinLnBrk="0" hangingPunct="1">
                        <a:lnSpc>
                          <a:spcPct val="100000"/>
                        </a:lnSpc>
                        <a:spcBef>
                          <a:spcPct val="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Company Name  </a:t>
                      </a:r>
                      <a:endParaRPr lang="en-US" sz="1800" dirty="0">
                        <a:latin typeface="Times New Roman" pitchFamily="18" charset="0"/>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dirty="0">
                          <a:latin typeface="Times New Roman" pitchFamily="18" charset="0"/>
                          <a:ea typeface="Times New Roman"/>
                          <a:cs typeface="Times New Roman" pitchFamily="18" charset="0"/>
                        </a:rPr>
                        <a:t>object</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dirty="0">
                          <a:latin typeface="Times New Roman" pitchFamily="18" charset="0"/>
                          <a:ea typeface="Times New Roman"/>
                          <a:cs typeface="Times New Roman" pitchFamily="18" charset="0"/>
                        </a:rPr>
                        <a:t>object</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tcPr>
                </a:tc>
              </a:tr>
              <a:tr h="47117">
                <a:tc>
                  <a:txBody>
                    <a:bodyPr/>
                    <a:lstStyle/>
                    <a:p>
                      <a:pPr marL="0" marR="0" lvl="0" indent="0" algn="l" defTabSz="914400" rtl="0" eaLnBrk="1" fontAlgn="auto" latinLnBrk="0" hangingPunct="1">
                        <a:lnSpc>
                          <a:spcPct val="100000"/>
                        </a:lnSpc>
                        <a:spcBef>
                          <a:spcPts val="0"/>
                        </a:spcBef>
                        <a:spcAft>
                          <a:spcPts val="1000"/>
                        </a:spcAft>
                        <a:buClrTx/>
                        <a:buSzTx/>
                        <a:buFontTx/>
                        <a:buNone/>
                        <a:tabLst>
                          <a:tab pos="1484630" algn="l"/>
                        </a:tabLst>
                        <a:defRPr/>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Country Founded </a:t>
                      </a:r>
                      <a:endParaRPr lang="en-US" sz="1800" dirty="0" smtClean="0">
                        <a:latin typeface="Times New Roman" pitchFamily="18" charset="0"/>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1000"/>
                        </a:spcAft>
                        <a:buClrTx/>
                        <a:buSzTx/>
                        <a:buFontTx/>
                        <a:buNone/>
                        <a:tabLst>
                          <a:tab pos="1484630" algn="l"/>
                        </a:tabLst>
                        <a:defRPr/>
                      </a:pPr>
                      <a:r>
                        <a:rPr lang="en-US" sz="1800" dirty="0" smtClean="0">
                          <a:latin typeface="Times New Roman" pitchFamily="18" charset="0"/>
                          <a:ea typeface="Times New Roman"/>
                          <a:cs typeface="Times New Roman" pitchFamily="18" charset="0"/>
                        </a:rPr>
                        <a:t>object</a:t>
                      </a:r>
                      <a:endParaRPr lang="en-US" sz="1800" dirty="0" smtClean="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1000"/>
                        </a:spcAft>
                        <a:buClrTx/>
                        <a:buSzTx/>
                        <a:buFontTx/>
                        <a:buNone/>
                        <a:tabLst>
                          <a:tab pos="1484630" algn="l"/>
                        </a:tabLst>
                        <a:defRPr/>
                      </a:pPr>
                      <a:r>
                        <a:rPr lang="en-US" sz="1800" dirty="0" smtClean="0">
                          <a:latin typeface="Times New Roman" pitchFamily="18" charset="0"/>
                          <a:ea typeface="Times New Roman"/>
                          <a:cs typeface="Times New Roman" pitchFamily="18" charset="0"/>
                        </a:rPr>
                        <a:t>object</a:t>
                      </a:r>
                      <a:endParaRPr lang="en-US" sz="1800" dirty="0" smtClean="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7117">
                <a:tc>
                  <a:txBody>
                    <a:bodyPr/>
                    <a:lstStyle/>
                    <a:p>
                      <a:pPr marL="0" marR="0" lvl="0" indent="0" algn="l" defTabSz="914400" rtl="0" eaLnBrk="1" fontAlgn="auto" latinLnBrk="0" hangingPunct="1">
                        <a:lnSpc>
                          <a:spcPct val="100000"/>
                        </a:lnSpc>
                        <a:spcBef>
                          <a:spcPts val="0"/>
                        </a:spcBef>
                        <a:spcAft>
                          <a:spcPts val="1000"/>
                        </a:spcAft>
                        <a:buClrTx/>
                        <a:buSzTx/>
                        <a:buFontTx/>
                        <a:buNone/>
                        <a:tabLst>
                          <a:tab pos="1484630" algn="l"/>
                        </a:tabLst>
                        <a:defRPr/>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Year Founded</a:t>
                      </a:r>
                      <a:endParaRPr lang="en-US" sz="1800" dirty="0" smtClean="0">
                        <a:latin typeface="Times New Roman" pitchFamily="18" charset="0"/>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dirty="0">
                          <a:latin typeface="Times New Roman" pitchFamily="18" charset="0"/>
                          <a:ea typeface="Times New Roman"/>
                          <a:cs typeface="Times New Roman" pitchFamily="18" charset="0"/>
                        </a:rPr>
                        <a:t>object</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dirty="0" smtClean="0">
                          <a:latin typeface="Times New Roman" pitchFamily="18" charset="0"/>
                          <a:ea typeface="Calibri"/>
                          <a:cs typeface="Times New Roman" pitchFamily="18" charset="0"/>
                        </a:rPr>
                        <a:t>Object </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29972">
                <a:tc>
                  <a:txBody>
                    <a:bodyPr/>
                    <a:lstStyle/>
                    <a:p>
                      <a:pPr marL="0" marR="0" algn="l">
                        <a:lnSpc>
                          <a:spcPct val="100000"/>
                        </a:lnSpc>
                        <a:spcBef>
                          <a:spcPts val="0"/>
                        </a:spcBef>
                        <a:spcAft>
                          <a:spcPts val="1000"/>
                        </a:spcAft>
                        <a:tabLst>
                          <a:tab pos="1484630" algn="l"/>
                        </a:tabLst>
                      </a:pPr>
                      <a:r>
                        <a:rPr lang="en-US" sz="1800" dirty="0">
                          <a:latin typeface="Times New Roman" pitchFamily="18" charset="0"/>
                          <a:ea typeface="Times New Roman"/>
                          <a:cs typeface="Times New Roman" pitchFamily="18" charset="0"/>
                        </a:rPr>
                        <a:t>Revenue 2018</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1000"/>
                        </a:spcAft>
                        <a:buClrTx/>
                        <a:buSzTx/>
                        <a:buFontTx/>
                        <a:buNone/>
                        <a:tabLst>
                          <a:tab pos="1484630" algn="l"/>
                        </a:tabLst>
                        <a:defRPr/>
                      </a:pPr>
                      <a:r>
                        <a:rPr lang="en-US" sz="1800" dirty="0" smtClean="0">
                          <a:latin typeface="Times New Roman" pitchFamily="18" charset="0"/>
                          <a:ea typeface="Times New Roman"/>
                          <a:cs typeface="Times New Roman" pitchFamily="18" charset="0"/>
                        </a:rPr>
                        <a:t>object</a:t>
                      </a:r>
                      <a:endParaRPr lang="en-US" sz="1800" dirty="0" smtClean="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dirty="0" smtClean="0">
                          <a:latin typeface="Times New Roman" pitchFamily="18" charset="0"/>
                          <a:cs typeface="Times New Roman" pitchFamily="18" charset="0"/>
                        </a:rPr>
                        <a:t>float64</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marL="0" marR="0" algn="l">
                        <a:lnSpc>
                          <a:spcPct val="100000"/>
                        </a:lnSpc>
                        <a:spcBef>
                          <a:spcPts val="0"/>
                        </a:spcBef>
                        <a:spcAft>
                          <a:spcPts val="1000"/>
                        </a:spcAft>
                        <a:tabLst>
                          <a:tab pos="1484630" algn="l"/>
                        </a:tabLst>
                      </a:pPr>
                      <a:r>
                        <a:rPr lang="en-US" sz="1800">
                          <a:latin typeface="Times New Roman" pitchFamily="18" charset="0"/>
                          <a:ea typeface="Times New Roman"/>
                          <a:cs typeface="Times New Roman" pitchFamily="18" charset="0"/>
                        </a:rPr>
                        <a:t>Revenue 2019</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dirty="0">
                          <a:latin typeface="Times New Roman" pitchFamily="18" charset="0"/>
                          <a:ea typeface="Times New Roman"/>
                          <a:cs typeface="Times New Roman" pitchFamily="18" charset="0"/>
                        </a:rPr>
                        <a:t>object</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dirty="0" smtClean="0">
                          <a:latin typeface="Times New Roman" pitchFamily="18" charset="0"/>
                          <a:cs typeface="Times New Roman" pitchFamily="18" charset="0"/>
                        </a:rPr>
                        <a:t>float64</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marL="0" marR="0" algn="l">
                        <a:lnSpc>
                          <a:spcPct val="100000"/>
                        </a:lnSpc>
                        <a:spcBef>
                          <a:spcPts val="0"/>
                        </a:spcBef>
                        <a:spcAft>
                          <a:spcPts val="1000"/>
                        </a:spcAft>
                        <a:tabLst>
                          <a:tab pos="1484630" algn="l"/>
                        </a:tabLst>
                      </a:pPr>
                      <a:r>
                        <a:rPr lang="en-US" sz="1800">
                          <a:latin typeface="Times New Roman" pitchFamily="18" charset="0"/>
                          <a:ea typeface="Times New Roman"/>
                          <a:cs typeface="Times New Roman" pitchFamily="18" charset="0"/>
                        </a:rPr>
                        <a:t>Revenue 2020</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1000"/>
                        </a:spcAft>
                        <a:buClrTx/>
                        <a:buSzTx/>
                        <a:buFontTx/>
                        <a:buNone/>
                        <a:tabLst>
                          <a:tab pos="1484630" algn="l"/>
                        </a:tabLst>
                        <a:defRPr/>
                      </a:pPr>
                      <a:r>
                        <a:rPr lang="en-US" sz="1800" dirty="0" smtClean="0">
                          <a:latin typeface="Times New Roman" pitchFamily="18" charset="0"/>
                          <a:ea typeface="Times New Roman"/>
                          <a:cs typeface="Times New Roman" pitchFamily="18" charset="0"/>
                        </a:rPr>
                        <a:t>object</a:t>
                      </a:r>
                      <a:endParaRPr lang="en-US" sz="1800" dirty="0" smtClean="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dirty="0" smtClean="0">
                          <a:latin typeface="Times New Roman" pitchFamily="18" charset="0"/>
                          <a:cs typeface="Times New Roman" pitchFamily="18" charset="0"/>
                        </a:rPr>
                        <a:t>float64</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61214">
                <a:tc>
                  <a:txBody>
                    <a:bodyPr/>
                    <a:lstStyle/>
                    <a:p>
                      <a:pPr marL="0" marR="0" algn="l">
                        <a:lnSpc>
                          <a:spcPct val="100000"/>
                        </a:lnSpc>
                        <a:spcBef>
                          <a:spcPts val="0"/>
                        </a:spcBef>
                        <a:spcAft>
                          <a:spcPts val="1000"/>
                        </a:spcAft>
                        <a:tabLst>
                          <a:tab pos="1484630" algn="l"/>
                        </a:tabLst>
                      </a:pPr>
                      <a:r>
                        <a:rPr lang="en-US" sz="1800">
                          <a:latin typeface="Times New Roman" pitchFamily="18" charset="0"/>
                          <a:ea typeface="Times New Roman"/>
                          <a:cs typeface="Times New Roman" pitchFamily="18" charset="0"/>
                        </a:rPr>
                        <a:t>Net Income 2018</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dirty="0">
                          <a:latin typeface="Times New Roman" pitchFamily="18" charset="0"/>
                          <a:ea typeface="Times New Roman"/>
                          <a:cs typeface="Times New Roman" pitchFamily="18" charset="0"/>
                        </a:rPr>
                        <a:t>object</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dirty="0" smtClean="0">
                          <a:latin typeface="Times New Roman" pitchFamily="18" charset="0"/>
                          <a:cs typeface="Times New Roman" pitchFamily="18" charset="0"/>
                        </a:rPr>
                        <a:t>float64</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pPr marL="0" marR="0" algn="l">
                        <a:lnSpc>
                          <a:spcPct val="100000"/>
                        </a:lnSpc>
                        <a:spcBef>
                          <a:spcPts val="0"/>
                        </a:spcBef>
                        <a:spcAft>
                          <a:spcPts val="1000"/>
                        </a:spcAft>
                        <a:tabLst>
                          <a:tab pos="1484630" algn="l"/>
                        </a:tabLst>
                      </a:pPr>
                      <a:r>
                        <a:rPr lang="en-US" sz="1800">
                          <a:latin typeface="Times New Roman" pitchFamily="18" charset="0"/>
                          <a:ea typeface="Times New Roman"/>
                          <a:cs typeface="Times New Roman" pitchFamily="18" charset="0"/>
                        </a:rPr>
                        <a:t>Net Income 2019</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1000"/>
                        </a:spcAft>
                        <a:buClrTx/>
                        <a:buSzTx/>
                        <a:buFontTx/>
                        <a:buNone/>
                        <a:tabLst>
                          <a:tab pos="1484630" algn="l"/>
                        </a:tabLst>
                        <a:defRPr/>
                      </a:pPr>
                      <a:r>
                        <a:rPr lang="en-US" sz="1800" dirty="0" smtClean="0">
                          <a:latin typeface="Times New Roman" pitchFamily="18" charset="0"/>
                          <a:ea typeface="Times New Roman"/>
                          <a:cs typeface="Times New Roman" pitchFamily="18" charset="0"/>
                        </a:rPr>
                        <a:t>object</a:t>
                      </a:r>
                      <a:endParaRPr lang="en-US" sz="1800" dirty="0" smtClean="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dirty="0" smtClean="0">
                          <a:latin typeface="Times New Roman" pitchFamily="18" charset="0"/>
                          <a:cs typeface="Times New Roman" pitchFamily="18" charset="0"/>
                        </a:rPr>
                        <a:t>float64</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89865">
                <a:tc>
                  <a:txBody>
                    <a:bodyPr/>
                    <a:lstStyle/>
                    <a:p>
                      <a:pPr marL="0" marR="0" algn="l">
                        <a:lnSpc>
                          <a:spcPct val="100000"/>
                        </a:lnSpc>
                        <a:spcBef>
                          <a:spcPts val="0"/>
                        </a:spcBef>
                        <a:spcAft>
                          <a:spcPts val="1000"/>
                        </a:spcAft>
                        <a:tabLst>
                          <a:tab pos="1484630" algn="l"/>
                        </a:tabLst>
                      </a:pPr>
                      <a:r>
                        <a:rPr lang="en-US" sz="1800" dirty="0">
                          <a:latin typeface="Times New Roman" pitchFamily="18" charset="0"/>
                          <a:ea typeface="Times New Roman"/>
                          <a:cs typeface="Times New Roman" pitchFamily="18" charset="0"/>
                        </a:rPr>
                        <a:t>Net Income 2020</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dirty="0">
                          <a:latin typeface="Times New Roman" pitchFamily="18" charset="0"/>
                          <a:ea typeface="Times New Roman"/>
                          <a:cs typeface="Times New Roman" pitchFamily="18" charset="0"/>
                        </a:rPr>
                        <a:t>object</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dirty="0" smtClean="0">
                          <a:latin typeface="Times New Roman" pitchFamily="18" charset="0"/>
                          <a:cs typeface="Times New Roman" pitchFamily="18" charset="0"/>
                        </a:rPr>
                        <a:t>float64</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89865">
                <a:tc>
                  <a:txBody>
                    <a:bodyPr/>
                    <a:lstStyle/>
                    <a:p>
                      <a:pPr marL="0" marR="0" algn="l">
                        <a:lnSpc>
                          <a:spcPct val="100000"/>
                        </a:lnSpc>
                        <a:spcBef>
                          <a:spcPts val="0"/>
                        </a:spcBef>
                        <a:spcAft>
                          <a:spcPts val="1000"/>
                        </a:spcAft>
                        <a:tabLst>
                          <a:tab pos="1484630" algn="l"/>
                        </a:tabLst>
                      </a:pPr>
                      <a:r>
                        <a:rPr lang="en-US" sz="1800" dirty="0" smtClean="0">
                          <a:latin typeface="Times New Roman" pitchFamily="18" charset="0"/>
                          <a:ea typeface="Calibri"/>
                          <a:cs typeface="Times New Roman" pitchFamily="18" charset="0"/>
                        </a:rPr>
                        <a:t>Industry </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1000"/>
                        </a:spcAft>
                        <a:buClrTx/>
                        <a:buSzTx/>
                        <a:buFontTx/>
                        <a:buNone/>
                        <a:tabLst>
                          <a:tab pos="1484630" algn="l"/>
                        </a:tabLst>
                        <a:defRPr/>
                      </a:pPr>
                      <a:r>
                        <a:rPr lang="en-US" sz="1800" dirty="0" smtClean="0">
                          <a:latin typeface="Times New Roman" pitchFamily="18" charset="0"/>
                          <a:ea typeface="Times New Roman"/>
                          <a:cs typeface="Times New Roman" pitchFamily="18" charset="0"/>
                        </a:rPr>
                        <a:t>object</a:t>
                      </a:r>
                      <a:endParaRPr lang="en-US" sz="1800" dirty="0" smtClean="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sz="1800" dirty="0" smtClean="0">
                          <a:latin typeface="Times New Roman" pitchFamily="18" charset="0"/>
                          <a:ea typeface="Calibri"/>
                          <a:cs typeface="Times New Roman" pitchFamily="18" charset="0"/>
                        </a:rPr>
                        <a:t>object </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89865">
                <a:tc>
                  <a:txBody>
                    <a:bodyPr/>
                    <a:lstStyle/>
                    <a:p>
                      <a:pPr marL="0" marR="0" algn="l">
                        <a:lnSpc>
                          <a:spcPct val="100000"/>
                        </a:lnSpc>
                        <a:spcBef>
                          <a:spcPts val="0"/>
                        </a:spcBef>
                        <a:spcAft>
                          <a:spcPts val="1000"/>
                        </a:spcAft>
                        <a:tabLst>
                          <a:tab pos="1484630" algn="l"/>
                        </a:tabLst>
                      </a:pPr>
                      <a:r>
                        <a:rPr lang="en-US" sz="1800">
                          <a:latin typeface="Times New Roman" pitchFamily="18" charset="0"/>
                          <a:ea typeface="Times New Roman"/>
                          <a:cs typeface="Times New Roman" pitchFamily="18" charset="0"/>
                        </a:rPr>
                        <a:t>Revenue Growth 2019</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dirty="0" smtClean="0">
                          <a:latin typeface="Times New Roman" pitchFamily="18" charset="0"/>
                          <a:cs typeface="Times New Roman" pitchFamily="18" charset="0"/>
                        </a:rPr>
                        <a:t>float64</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89865">
                <a:tc>
                  <a:txBody>
                    <a:bodyPr/>
                    <a:lstStyle/>
                    <a:p>
                      <a:pPr marL="0" marR="0" algn="l">
                        <a:lnSpc>
                          <a:spcPct val="100000"/>
                        </a:lnSpc>
                        <a:spcBef>
                          <a:spcPts val="0"/>
                        </a:spcBef>
                        <a:spcAft>
                          <a:spcPts val="1000"/>
                        </a:spcAft>
                        <a:tabLst>
                          <a:tab pos="1484630" algn="l"/>
                        </a:tabLst>
                      </a:pPr>
                      <a:r>
                        <a:rPr lang="en-US" sz="1800">
                          <a:latin typeface="Times New Roman" pitchFamily="18" charset="0"/>
                          <a:ea typeface="Times New Roman"/>
                          <a:cs typeface="Times New Roman" pitchFamily="18" charset="0"/>
                        </a:rPr>
                        <a:t>Revenue Growth 2020    </a:t>
                      </a:r>
                      <a:endParaRPr lang="en-US" sz="180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1000"/>
                        </a:spcAft>
                        <a:buClrTx/>
                        <a:buSzTx/>
                        <a:buFontTx/>
                        <a:buNone/>
                        <a:tabLst>
                          <a:tab pos="1484630" algn="l"/>
                        </a:tabLst>
                        <a:defRPr/>
                      </a:pPr>
                      <a:endParaRPr lang="en-US" sz="1800" dirty="0" smtClean="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1000"/>
                        </a:spcAft>
                        <a:tabLst>
                          <a:tab pos="1484630" algn="l"/>
                        </a:tabLst>
                      </a:pPr>
                      <a:r>
                        <a:rPr lang="en-US" dirty="0" smtClean="0">
                          <a:latin typeface="Times New Roman" pitchFamily="18" charset="0"/>
                          <a:cs typeface="Times New Roman" pitchFamily="18" charset="0"/>
                        </a:rPr>
                        <a:t>float64</a:t>
                      </a:r>
                      <a:endParaRPr lang="en-US" sz="1800" dirty="0">
                        <a:latin typeface="Times New Roman" pitchFamily="18" charset="0"/>
                        <a:ea typeface="Calibri"/>
                        <a:cs typeface="Times New Roman"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Date Placeholder 8"/>
          <p:cNvSpPr>
            <a:spLocks noGrp="1"/>
          </p:cNvSpPr>
          <p:nvPr>
            <p:ph type="dt" sz="half" idx="10"/>
          </p:nvPr>
        </p:nvSpPr>
        <p:spPr/>
        <p:txBody>
          <a:bodyPr/>
          <a:lstStyle/>
          <a:p>
            <a:fld id="{733BC7DF-EF8F-42DA-BEF5-EE25312249BF}" type="datetime1">
              <a:rPr lang="en-US" smtClean="0"/>
              <a:pPr/>
              <a:t>10/25/2023</a:t>
            </a:fld>
            <a:endParaRPr lang="en-US"/>
          </a:p>
        </p:txBody>
      </p:sp>
      <p:sp>
        <p:nvSpPr>
          <p:cNvPr id="10" name="Slide Number Placeholder 9"/>
          <p:cNvSpPr>
            <a:spLocks noGrp="1"/>
          </p:cNvSpPr>
          <p:nvPr>
            <p:ph type="sldNum" sz="quarter" idx="12"/>
          </p:nvPr>
        </p:nvSpPr>
        <p:spPr/>
        <p:txBody>
          <a:bodyPr/>
          <a:lstStyle/>
          <a:p>
            <a:fld id="{9FA20D0E-ADCC-48B4-90F1-960850B4131D}"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a:srcRect/>
          <a:stretch>
            <a:fillRect/>
          </a:stretch>
        </p:blipFill>
        <p:spPr bwMode="auto">
          <a:xfrm>
            <a:off x="457200" y="609600"/>
            <a:ext cx="8305799" cy="5791200"/>
          </a:xfrm>
          <a:prstGeom prst="rect">
            <a:avLst/>
          </a:prstGeom>
          <a:noFill/>
          <a:ln w="9525">
            <a:noFill/>
            <a:miter lim="800000"/>
            <a:headEnd/>
            <a:tailEnd/>
          </a:ln>
          <a:effectLst/>
        </p:spPr>
      </p:pic>
      <p:sp>
        <p:nvSpPr>
          <p:cNvPr id="3" name="Rectangle 2"/>
          <p:cNvSpPr/>
          <p:nvPr/>
        </p:nvSpPr>
        <p:spPr>
          <a:xfrm>
            <a:off x="1752600" y="5943600"/>
            <a:ext cx="3841950" cy="369332"/>
          </a:xfrm>
          <a:prstGeom prst="rect">
            <a:avLst/>
          </a:prstGeom>
        </p:spPr>
        <p:txBody>
          <a:bodyPr wrap="none">
            <a:spAutoFit/>
          </a:bodyPr>
          <a:lstStyle/>
          <a:p>
            <a:pPr algn="ctr" fontAlgn="b"/>
            <a:r>
              <a:rPr lang="en-US" b="1" dirty="0" smtClean="0">
                <a:solidFill>
                  <a:srgbClr val="000000"/>
                </a:solidFill>
                <a:latin typeface="Times New Roman" pitchFamily="18" charset="0"/>
                <a:cs typeface="Times New Roman" pitchFamily="18" charset="0"/>
              </a:rPr>
              <a:t>Net Income Trend for each Company</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F42E72B-79EB-47D9-8ED1-7F3662284E91}"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762000" y="838200"/>
            <a:ext cx="7924800" cy="4876800"/>
          </a:xfrm>
          <a:prstGeom prst="rect">
            <a:avLst/>
          </a:prstGeom>
          <a:noFill/>
          <a:ln w="9525">
            <a:noFill/>
            <a:miter lim="800000"/>
            <a:headEnd/>
            <a:tailEnd/>
          </a:ln>
          <a:effectLst/>
        </p:spPr>
      </p:pic>
      <p:sp>
        <p:nvSpPr>
          <p:cNvPr id="3" name="Rectangle 2"/>
          <p:cNvSpPr/>
          <p:nvPr/>
        </p:nvSpPr>
        <p:spPr>
          <a:xfrm>
            <a:off x="1905000" y="5943600"/>
            <a:ext cx="5511509" cy="369332"/>
          </a:xfrm>
          <a:prstGeom prst="rect">
            <a:avLst/>
          </a:prstGeom>
        </p:spPr>
        <p:txBody>
          <a:bodyPr wrap="none">
            <a:spAutoFit/>
          </a:bodyPr>
          <a:lstStyle/>
          <a:p>
            <a:pPr algn="ctr" fontAlgn="b"/>
            <a:r>
              <a:rPr lang="en-US" b="1" dirty="0" smtClean="0">
                <a:solidFill>
                  <a:srgbClr val="000000"/>
                </a:solidFill>
                <a:latin typeface="Times New Roman" pitchFamily="18" charset="0"/>
                <a:cs typeface="Times New Roman" pitchFamily="18" charset="0"/>
              </a:rPr>
              <a:t>Year over year Net Income Growth for each Company</a:t>
            </a:r>
            <a:endParaRPr lang="en-US" b="1" dirty="0">
              <a:solidFill>
                <a:srgbClr val="0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F47A679-EA98-4B8D-ABD8-A15BA9F3903D}" type="datetime1">
              <a:rPr lang="en-US" smtClean="0"/>
              <a:pPr/>
              <a:t>10/25/2023</a:t>
            </a:fld>
            <a:endParaRPr lang="en-US"/>
          </a:p>
        </p:txBody>
      </p:sp>
      <p:sp>
        <p:nvSpPr>
          <p:cNvPr id="5" name="Slide Number Placeholder 4"/>
          <p:cNvSpPr>
            <a:spLocks noGrp="1"/>
          </p:cNvSpPr>
          <p:nvPr>
            <p:ph type="sldNum" sz="quarter" idx="12"/>
          </p:nvPr>
        </p:nvSpPr>
        <p:spPr/>
        <p:txBody>
          <a:bodyPr/>
          <a:lstStyle/>
          <a:p>
            <a:fld id="{9FA20D0E-ADCC-48B4-90F1-960850B4131D}"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2414</TotalTime>
  <Words>992</Words>
  <Application>Microsoft Office PowerPoint</Application>
  <PresentationFormat>On-screen Show (4:3)</PresentationFormat>
  <Paragraphs>365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 PC</dc:creator>
  <cp:lastModifiedBy>User PC</cp:lastModifiedBy>
  <cp:revision>19</cp:revision>
  <dcterms:created xsi:type="dcterms:W3CDTF">2023-08-05T13:04:51Z</dcterms:created>
  <dcterms:modified xsi:type="dcterms:W3CDTF">2023-10-25T20:18:48Z</dcterms:modified>
</cp:coreProperties>
</file>