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6" r:id="rId2"/>
    <p:sldId id="279" r:id="rId3"/>
    <p:sldId id="257" r:id="rId4"/>
    <p:sldId id="258" r:id="rId5"/>
    <p:sldId id="259" r:id="rId6"/>
    <p:sldId id="278" r:id="rId7"/>
    <p:sldId id="261" r:id="rId8"/>
    <p:sldId id="282" r:id="rId9"/>
    <p:sldId id="280" r:id="rId10"/>
    <p:sldId id="281" r:id="rId11"/>
    <p:sldId id="262" r:id="rId12"/>
    <p:sldId id="263" r:id="rId13"/>
    <p:sldId id="264" r:id="rId14"/>
    <p:sldId id="275" r:id="rId15"/>
    <p:sldId id="265" r:id="rId16"/>
    <p:sldId id="266" r:id="rId17"/>
    <p:sldId id="269" r:id="rId18"/>
    <p:sldId id="270" r:id="rId19"/>
    <p:sldId id="271" r:id="rId20"/>
    <p:sldId id="272" r:id="rId21"/>
    <p:sldId id="273" r:id="rId22"/>
    <p:sldId id="274" r:id="rId23"/>
    <p:sldId id="276" r:id="rId24"/>
    <p:sldId id="277" r:id="rId25"/>
    <p:sldId id="283" r:id="rId26"/>
    <p:sldId id="284" r:id="rId27"/>
    <p:sldId id="285" r:id="rId28"/>
    <p:sldId id="286" r:id="rId29"/>
    <p:sldId id="287" r:id="rId30"/>
    <p:sldId id="288" r:id="rId31"/>
    <p:sldId id="28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2" d="100"/>
          <a:sy n="42" d="100"/>
        </p:scale>
        <p:origin x="-123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C2DB80-AB7F-4926-B9D5-E101E490AA6D}" type="datetimeFigureOut">
              <a:rPr lang="en-US" smtClean="0"/>
              <a:pPr/>
              <a:t>10/25/2023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BA9296-B8DD-4BF5-A0C8-ABC01293C86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119D80-DF5D-4C6A-92B5-FDAE2AE417EC}" type="datetime1">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4BE5E-EF7A-4C49-A4EE-D170EC4827D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400624-384C-4422-91B1-175C14106F98}" type="datetime1">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4BE5E-EF7A-4C49-A4EE-D170EC4827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9E787-AD64-4885-8C01-BD3D931DDC89}" type="datetime1">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4BE5E-EF7A-4C49-A4EE-D170EC4827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F0B00C-19CD-47B0-A505-B24DA9D99AD6}" type="datetime1">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4BE5E-EF7A-4C49-A4EE-D170EC4827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705B6E-0823-410A-BFDD-E1CBE2E1F8DF}" type="datetime1">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4BE5E-EF7A-4C49-A4EE-D170EC4827D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2C43B9-CF53-483A-9E4B-49D651BCF997}" type="datetime1">
              <a:rPr lang="en-US" smtClean="0"/>
              <a:pPr/>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4BE5E-EF7A-4C49-A4EE-D170EC4827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0E8D6D-291F-4C54-B658-06CF272E1073}" type="datetime1">
              <a:rPr lang="en-US" smtClean="0"/>
              <a:pPr/>
              <a:t>10/25/2023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74BE5E-EF7A-4C49-A4EE-D170EC4827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AED136-A19A-480D-8C01-02CCF4E5853C}" type="datetime1">
              <a:rPr lang="en-US" smtClean="0"/>
              <a:pPr/>
              <a:t>10/25/2023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74BE5E-EF7A-4C49-A4EE-D170EC4827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32DE24-8BAF-4BC9-8C9E-7DF7D8A025FA}" type="datetime1">
              <a:rPr lang="en-US" smtClean="0"/>
              <a:pPr/>
              <a:t>10/25/2023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74BE5E-EF7A-4C49-A4EE-D170EC4827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0EB5E0-1D7B-4002-B052-B0AAD5F7CA4E}" type="datetime1">
              <a:rPr lang="en-US" smtClean="0"/>
              <a:pPr/>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4BE5E-EF7A-4C49-A4EE-D170EC4827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210584-F69F-4C59-AF95-9BF3FC97FDEF}" type="datetime1">
              <a:rPr lang="en-US" smtClean="0"/>
              <a:pPr/>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4BE5E-EF7A-4C49-A4EE-D170EC4827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7826B5-8542-4D93-9DD6-27F008736E2D}" type="datetime1">
              <a:rPr lang="en-US" smtClean="0"/>
              <a:pPr/>
              <a:t>10/25/2023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74BE5E-EF7A-4C49-A4EE-D170EC4827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1"/>
            <a:ext cx="8001000" cy="5693866"/>
          </a:xfrm>
          <a:prstGeom prst="rect">
            <a:avLst/>
          </a:prstGeom>
        </p:spPr>
        <p:txBody>
          <a:bodyPr wrap="square">
            <a:spAutoFit/>
          </a:bodyPr>
          <a:lstStyle/>
          <a:p>
            <a:pPr algn="ctr"/>
            <a:r>
              <a:rPr lang="en-US" sz="2800" b="1" dirty="0" smtClean="0">
                <a:latin typeface="Times New Roman" panose="02020603050405020304" pitchFamily="18" charset="0"/>
                <a:cs typeface="Times New Roman" panose="02020603050405020304" pitchFamily="18" charset="0"/>
              </a:rPr>
              <a:t>MARKET BASKET ANALYSIS</a:t>
            </a:r>
            <a:endParaRPr lang="en-GB" sz="2800" b="1" dirty="0" smtClean="0">
              <a:latin typeface="Times New Roman" panose="02020603050405020304" pitchFamily="18" charset="0"/>
              <a:cs typeface="Times New Roman" panose="02020603050405020304" pitchFamily="18" charset="0"/>
            </a:endParaRPr>
          </a:p>
          <a:p>
            <a:pPr algn="ctr"/>
            <a:endParaRPr lang="en-GB" sz="2800" b="1" dirty="0" smtClean="0">
              <a:latin typeface="Times New Roman" panose="02020603050405020304" pitchFamily="18" charset="0"/>
              <a:cs typeface="Times New Roman" panose="02020603050405020304" pitchFamily="18" charset="0"/>
            </a:endParaRPr>
          </a:p>
          <a:p>
            <a:pPr algn="ctr"/>
            <a:endParaRPr lang="en-GB" sz="2800" b="1" dirty="0" smtClean="0">
              <a:latin typeface="Times New Roman" panose="02020603050405020304" pitchFamily="18" charset="0"/>
              <a:cs typeface="Times New Roman" panose="02020603050405020304" pitchFamily="18" charset="0"/>
            </a:endParaRPr>
          </a:p>
          <a:p>
            <a:pPr algn="ctr"/>
            <a:endParaRPr lang="en-GB" sz="2800" b="1" dirty="0" smtClean="0">
              <a:latin typeface="Times New Roman" panose="02020603050405020304" pitchFamily="18" charset="0"/>
              <a:cs typeface="Times New Roman" panose="02020603050405020304" pitchFamily="18" charset="0"/>
            </a:endParaRPr>
          </a:p>
          <a:p>
            <a:pPr algn="ctr"/>
            <a:endParaRPr lang="en-GB" sz="2800" b="1" dirty="0" smtClean="0">
              <a:latin typeface="Times New Roman" panose="02020603050405020304" pitchFamily="18" charset="0"/>
              <a:cs typeface="Times New Roman" panose="02020603050405020304" pitchFamily="18" charset="0"/>
            </a:endParaRPr>
          </a:p>
          <a:p>
            <a:pPr algn="ctr"/>
            <a:endParaRPr lang="en-GB" sz="2800" b="1" dirty="0" smtClean="0">
              <a:latin typeface="Times New Roman" panose="02020603050405020304" pitchFamily="18" charset="0"/>
              <a:cs typeface="Times New Roman" panose="02020603050405020304" pitchFamily="18" charset="0"/>
            </a:endParaRPr>
          </a:p>
          <a:p>
            <a:pPr algn="ctr"/>
            <a:r>
              <a:rPr lang="en-GB" sz="2800" b="1" dirty="0" smtClean="0">
                <a:latin typeface="Times New Roman" panose="02020603050405020304" pitchFamily="18" charset="0"/>
                <a:cs typeface="Times New Roman" panose="02020603050405020304" pitchFamily="18" charset="0"/>
              </a:rPr>
              <a:t>MOSES ADEWOLE OYABIYI</a:t>
            </a:r>
            <a:endParaRPr lang="en-GB" sz="2800" b="1" dirty="0" smtClean="0">
              <a:latin typeface="Times New Roman" panose="02020603050405020304" pitchFamily="18" charset="0"/>
              <a:cs typeface="Times New Roman" panose="02020603050405020304" pitchFamily="18" charset="0"/>
            </a:endParaRPr>
          </a:p>
          <a:p>
            <a:pPr algn="ctr"/>
            <a:endParaRPr lang="en-GB" sz="2800" b="1" dirty="0" smtClean="0">
              <a:latin typeface="Times New Roman" panose="02020603050405020304" pitchFamily="18" charset="0"/>
              <a:cs typeface="Times New Roman" panose="02020603050405020304" pitchFamily="18" charset="0"/>
            </a:endParaRPr>
          </a:p>
          <a:p>
            <a:pPr algn="ctr"/>
            <a:endParaRPr lang="en-GB" sz="2800" b="1" dirty="0" smtClean="0">
              <a:latin typeface="Times New Roman" panose="02020603050405020304" pitchFamily="18" charset="0"/>
              <a:cs typeface="Times New Roman" panose="02020603050405020304" pitchFamily="18" charset="0"/>
            </a:endParaRPr>
          </a:p>
          <a:p>
            <a:pPr algn="ctr"/>
            <a:endParaRPr lang="en-GB" sz="2800" b="1" dirty="0" smtClean="0">
              <a:latin typeface="Times New Roman" panose="02020603050405020304" pitchFamily="18" charset="0"/>
              <a:cs typeface="Times New Roman" panose="02020603050405020304" pitchFamily="18" charset="0"/>
            </a:endParaRPr>
          </a:p>
          <a:p>
            <a:pPr algn="ctr"/>
            <a:endParaRPr lang="en-GB" sz="2800" b="1" dirty="0" smtClean="0">
              <a:latin typeface="Times New Roman" panose="02020603050405020304" pitchFamily="18" charset="0"/>
              <a:cs typeface="Times New Roman" panose="02020603050405020304" pitchFamily="18" charset="0"/>
            </a:endParaRPr>
          </a:p>
          <a:p>
            <a:pPr algn="ctr"/>
            <a:endParaRPr lang="en-GB" sz="2800" b="1" dirty="0" smtClean="0">
              <a:latin typeface="Times New Roman" panose="02020603050405020304" pitchFamily="18" charset="0"/>
              <a:cs typeface="Times New Roman" panose="02020603050405020304" pitchFamily="18" charset="0"/>
            </a:endParaRPr>
          </a:p>
          <a:p>
            <a:pPr algn="ctr"/>
            <a:r>
              <a:rPr lang="en-GB" sz="2800" b="1" dirty="0" smtClean="0">
                <a:latin typeface="Times New Roman" panose="02020603050405020304" pitchFamily="18" charset="0"/>
                <a:cs typeface="Times New Roman" panose="02020603050405020304" pitchFamily="18" charset="0"/>
              </a:rPr>
              <a:t>JULY, 2023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0" y="2514600"/>
            <a:ext cx="7696200" cy="1323439"/>
          </a:xfrm>
          <a:prstGeom prst="rect">
            <a:avLst/>
          </a:prstGeom>
        </p:spPr>
        <p:txBody>
          <a:bodyPr wrap="square">
            <a:spAutoFit/>
          </a:bodyPr>
          <a:lstStyle/>
          <a:p>
            <a:pPr algn="ctr"/>
            <a:r>
              <a:rPr lang="en-US" sz="4000" b="1" dirty="0" smtClean="0">
                <a:latin typeface="Times New Roman" pitchFamily="18" charset="0"/>
                <a:cs typeface="Times New Roman" pitchFamily="18" charset="0"/>
              </a:rPr>
              <a:t>EXPLORATIVE DATA ANALYSIS (EDA)</a:t>
            </a:r>
          </a:p>
        </p:txBody>
      </p:sp>
      <p:sp>
        <p:nvSpPr>
          <p:cNvPr id="8" name="Date Placeholder 7"/>
          <p:cNvSpPr>
            <a:spLocks noGrp="1"/>
          </p:cNvSpPr>
          <p:nvPr>
            <p:ph type="dt" sz="half" idx="10"/>
          </p:nvPr>
        </p:nvSpPr>
        <p:spPr/>
        <p:txBody>
          <a:bodyPr/>
          <a:lstStyle/>
          <a:p>
            <a:fld id="{02967DE0-FEB2-48BD-8D04-49F7735C5EA2}" type="datetime1">
              <a:rPr lang="en-US" smtClean="0"/>
              <a:pPr/>
              <a:t>10/25/2023</a:t>
            </a:fld>
            <a:endParaRPr lang="en-US"/>
          </a:p>
        </p:txBody>
      </p:sp>
      <p:sp>
        <p:nvSpPr>
          <p:cNvPr id="9" name="Slide Number Placeholder 8"/>
          <p:cNvSpPr>
            <a:spLocks noGrp="1"/>
          </p:cNvSpPr>
          <p:nvPr>
            <p:ph type="sldNum" sz="quarter" idx="12"/>
          </p:nvPr>
        </p:nvSpPr>
        <p:spPr/>
        <p:txBody>
          <a:bodyPr/>
          <a:lstStyle/>
          <a:p>
            <a:fld id="{E974BE5E-EF7A-4C49-A4EE-D170EC4827D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User PC\Desktop\NOUN\Item_Count.jpg"/>
          <p:cNvPicPr>
            <a:picLocks noChangeAspect="1" noChangeArrowheads="1"/>
          </p:cNvPicPr>
          <p:nvPr/>
        </p:nvPicPr>
        <p:blipFill>
          <a:blip r:embed="rId2"/>
          <a:srcRect/>
          <a:stretch>
            <a:fillRect/>
          </a:stretch>
        </p:blipFill>
        <p:spPr bwMode="auto">
          <a:xfrm>
            <a:off x="609600" y="831850"/>
            <a:ext cx="7772399" cy="5649628"/>
          </a:xfrm>
          <a:prstGeom prst="rect">
            <a:avLst/>
          </a:prstGeom>
          <a:noFill/>
        </p:spPr>
      </p:pic>
      <p:sp>
        <p:nvSpPr>
          <p:cNvPr id="3" name="Date Placeholder 2"/>
          <p:cNvSpPr>
            <a:spLocks noGrp="1"/>
          </p:cNvSpPr>
          <p:nvPr>
            <p:ph type="dt" sz="half" idx="10"/>
          </p:nvPr>
        </p:nvSpPr>
        <p:spPr/>
        <p:txBody>
          <a:bodyPr/>
          <a:lstStyle/>
          <a:p>
            <a:fld id="{654A51F8-34C4-42F7-81FC-737F1E64C7DC}" type="datetime1">
              <a:rPr lang="en-US" smtClean="0"/>
              <a:pPr/>
              <a:t>10/25/2023</a:t>
            </a:fld>
            <a:endParaRPr lang="en-US"/>
          </a:p>
        </p:txBody>
      </p:sp>
      <p:sp>
        <p:nvSpPr>
          <p:cNvPr id="4" name="Slide Number Placeholder 3"/>
          <p:cNvSpPr>
            <a:spLocks noGrp="1"/>
          </p:cNvSpPr>
          <p:nvPr>
            <p:ph type="sldNum" sz="quarter" idx="12"/>
          </p:nvPr>
        </p:nvSpPr>
        <p:spPr/>
        <p:txBody>
          <a:bodyPr/>
          <a:lstStyle/>
          <a:p>
            <a:fld id="{E974BE5E-EF7A-4C49-A4EE-D170EC4827DC}"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User PC\Desktop\NOUN\Item_Frequency.jpg"/>
          <p:cNvPicPr>
            <a:picLocks noChangeAspect="1" noChangeArrowheads="1"/>
          </p:cNvPicPr>
          <p:nvPr/>
        </p:nvPicPr>
        <p:blipFill>
          <a:blip r:embed="rId2"/>
          <a:srcRect/>
          <a:stretch>
            <a:fillRect/>
          </a:stretch>
        </p:blipFill>
        <p:spPr bwMode="auto">
          <a:xfrm>
            <a:off x="609601" y="542925"/>
            <a:ext cx="8153400" cy="5770563"/>
          </a:xfrm>
          <a:prstGeom prst="rect">
            <a:avLst/>
          </a:prstGeom>
          <a:noFill/>
        </p:spPr>
      </p:pic>
      <p:sp>
        <p:nvSpPr>
          <p:cNvPr id="3" name="Date Placeholder 2"/>
          <p:cNvSpPr>
            <a:spLocks noGrp="1"/>
          </p:cNvSpPr>
          <p:nvPr>
            <p:ph type="dt" sz="half" idx="10"/>
          </p:nvPr>
        </p:nvSpPr>
        <p:spPr/>
        <p:txBody>
          <a:bodyPr/>
          <a:lstStyle/>
          <a:p>
            <a:fld id="{62628C9F-B7A7-4F3C-83B4-8197A5E0C8C3}" type="datetime1">
              <a:rPr lang="en-US" smtClean="0"/>
              <a:pPr/>
              <a:t>10/25/2023</a:t>
            </a:fld>
            <a:endParaRPr lang="en-US"/>
          </a:p>
        </p:txBody>
      </p:sp>
      <p:sp>
        <p:nvSpPr>
          <p:cNvPr id="4" name="Slide Number Placeholder 3"/>
          <p:cNvSpPr>
            <a:spLocks noGrp="1"/>
          </p:cNvSpPr>
          <p:nvPr>
            <p:ph type="sldNum" sz="quarter" idx="12"/>
          </p:nvPr>
        </p:nvSpPr>
        <p:spPr/>
        <p:txBody>
          <a:bodyPr/>
          <a:lstStyle/>
          <a:p>
            <a:fld id="{E974BE5E-EF7A-4C49-A4EE-D170EC4827DC}"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User PC\Desktop\NOUN\Item_Occurence.jpg"/>
          <p:cNvPicPr>
            <a:picLocks noChangeAspect="1" noChangeArrowheads="1"/>
          </p:cNvPicPr>
          <p:nvPr/>
        </p:nvPicPr>
        <p:blipFill>
          <a:blip r:embed="rId2"/>
          <a:srcRect/>
          <a:stretch>
            <a:fillRect/>
          </a:stretch>
        </p:blipFill>
        <p:spPr bwMode="auto">
          <a:xfrm>
            <a:off x="381000" y="690463"/>
            <a:ext cx="7924799" cy="5405537"/>
          </a:xfrm>
          <a:prstGeom prst="rect">
            <a:avLst/>
          </a:prstGeom>
          <a:noFill/>
        </p:spPr>
      </p:pic>
      <p:sp>
        <p:nvSpPr>
          <p:cNvPr id="3" name="Date Placeholder 2"/>
          <p:cNvSpPr>
            <a:spLocks noGrp="1"/>
          </p:cNvSpPr>
          <p:nvPr>
            <p:ph type="dt" sz="half" idx="10"/>
          </p:nvPr>
        </p:nvSpPr>
        <p:spPr/>
        <p:txBody>
          <a:bodyPr/>
          <a:lstStyle/>
          <a:p>
            <a:fld id="{D11E011F-6A4D-4A4D-B424-E2DDA306915C}" type="datetime1">
              <a:rPr lang="en-US" smtClean="0"/>
              <a:pPr/>
              <a:t>10/25/2023</a:t>
            </a:fld>
            <a:endParaRPr lang="en-US"/>
          </a:p>
        </p:txBody>
      </p:sp>
      <p:sp>
        <p:nvSpPr>
          <p:cNvPr id="4" name="Slide Number Placeholder 3"/>
          <p:cNvSpPr>
            <a:spLocks noGrp="1"/>
          </p:cNvSpPr>
          <p:nvPr>
            <p:ph type="sldNum" sz="quarter" idx="12"/>
          </p:nvPr>
        </p:nvSpPr>
        <p:spPr/>
        <p:txBody>
          <a:bodyPr/>
          <a:lstStyle/>
          <a:p>
            <a:fld id="{E974BE5E-EF7A-4C49-A4EE-D170EC4827DC}"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371600" y="685800"/>
          <a:ext cx="6705600" cy="5861685"/>
        </p:xfrm>
        <a:graphic>
          <a:graphicData uri="http://schemas.openxmlformats.org/drawingml/2006/table">
            <a:tbl>
              <a:tblPr/>
              <a:tblGrid>
                <a:gridCol w="3505200"/>
                <a:gridCol w="3200400"/>
              </a:tblGrid>
              <a:tr h="317457">
                <a:tc>
                  <a:txBody>
                    <a:bodyPr/>
                    <a:lstStyle/>
                    <a:p>
                      <a:pPr algn="just" fontAlgn="b"/>
                      <a:r>
                        <a:rPr lang="en-US" sz="2200" b="1" i="0" u="none" strike="noStrike" dirty="0" smtClean="0">
                          <a:solidFill>
                            <a:srgbClr val="000000"/>
                          </a:solidFill>
                          <a:latin typeface="Times New Roman" pitchFamily="18" charset="0"/>
                          <a:cs typeface="Times New Roman" pitchFamily="18" charset="0"/>
                        </a:rPr>
                        <a:t>Item</a:t>
                      </a:r>
                      <a:endParaRPr lang="en-US" sz="2200" b="1" i="0" u="none" strike="noStrike" dirty="0">
                        <a:solidFill>
                          <a:srgbClr val="000000"/>
                        </a:solidFill>
                        <a:latin typeface="Times New Roman" pitchFamily="18" charset="0"/>
                        <a:cs typeface="Times New Roman"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200" b="1" i="0" u="none" strike="noStrike" dirty="0" smtClean="0">
                          <a:solidFill>
                            <a:srgbClr val="000000"/>
                          </a:solidFill>
                          <a:latin typeface="Times New Roman" pitchFamily="18" charset="0"/>
                          <a:cs typeface="Times New Roman" pitchFamily="18" charset="0"/>
                        </a:rPr>
                        <a:t>Mean</a:t>
                      </a:r>
                      <a:endParaRPr lang="en-US" sz="2200" b="1" i="0" u="none" strike="noStrike" dirty="0">
                        <a:solidFill>
                          <a:srgbClr val="000000"/>
                        </a:solidFill>
                        <a:latin typeface="Times New Roman" pitchFamily="18" charset="0"/>
                        <a:cs typeface="Times New Roman"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457">
                <a:tc>
                  <a:txBody>
                    <a:bodyPr/>
                    <a:lstStyle/>
                    <a:p>
                      <a:pPr algn="just" fontAlgn="b"/>
                      <a:r>
                        <a:rPr lang="en-US" sz="2200" b="0" i="0" u="none" strike="noStrike" dirty="0">
                          <a:solidFill>
                            <a:srgbClr val="000000"/>
                          </a:solidFill>
                          <a:latin typeface="Times New Roman" pitchFamily="18" charset="0"/>
                          <a:cs typeface="Times New Roman" pitchFamily="18" charset="0"/>
                        </a:rPr>
                        <a:t>Apple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200" b="0" i="0" u="none" strike="noStrike" dirty="0">
                          <a:solidFill>
                            <a:srgbClr val="000000"/>
                          </a:solidFill>
                          <a:latin typeface="Times New Roman" pitchFamily="18" charset="0"/>
                          <a:cs typeface="Times New Roman" pitchFamily="18" charset="0"/>
                        </a:rPr>
                        <a:t>0.383383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0894">
                <a:tc>
                  <a:txBody>
                    <a:bodyPr/>
                    <a:lstStyle/>
                    <a:p>
                      <a:pPr algn="just" fontAlgn="b"/>
                      <a:r>
                        <a:rPr lang="en-US" sz="2200" b="0" i="0" u="none" strike="noStrike" dirty="0" smtClean="0">
                          <a:solidFill>
                            <a:srgbClr val="000000"/>
                          </a:solidFill>
                          <a:latin typeface="Times New Roman" pitchFamily="18" charset="0"/>
                          <a:cs typeface="Times New Roman" pitchFamily="18" charset="0"/>
                        </a:rPr>
                        <a:t>Bread </a:t>
                      </a:r>
                      <a:endParaRPr lang="en-US" sz="2200" b="0" i="0" u="none" strike="noStrike" dirty="0">
                        <a:solidFill>
                          <a:srgbClr val="000000"/>
                        </a:solidFill>
                        <a:latin typeface="Times New Roman" pitchFamily="18" charset="0"/>
                        <a:cs typeface="Times New Roman"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200" dirty="0" smtClean="0">
                          <a:latin typeface="Times New Roman" pitchFamily="18" charset="0"/>
                          <a:cs typeface="Times New Roman" pitchFamily="18" charset="0"/>
                        </a:rPr>
                        <a:t>0.384384</a:t>
                      </a:r>
                      <a:endParaRPr lang="en-US" sz="2200" b="0" i="0" u="none" strike="noStrike" dirty="0">
                        <a:solidFill>
                          <a:srgbClr val="000000"/>
                        </a:solidFill>
                        <a:latin typeface="Times New Roman" pitchFamily="18" charset="0"/>
                        <a:cs typeface="Times New Roman"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457">
                <a:tc>
                  <a:txBody>
                    <a:bodyPr/>
                    <a:lstStyle/>
                    <a:p>
                      <a:pPr algn="just" fontAlgn="b"/>
                      <a:r>
                        <a:rPr lang="en-US" sz="2200" b="0" i="0" u="none" strike="noStrike" dirty="0">
                          <a:solidFill>
                            <a:srgbClr val="000000"/>
                          </a:solidFill>
                          <a:latin typeface="Times New Roman" pitchFamily="18" charset="0"/>
                          <a:cs typeface="Times New Roman" pitchFamily="18" charset="0"/>
                        </a:rPr>
                        <a:t>Butter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200" b="0" i="0" u="none" strike="noStrike" dirty="0">
                          <a:solidFill>
                            <a:srgbClr val="000000"/>
                          </a:solidFill>
                          <a:latin typeface="Times New Roman" pitchFamily="18" charset="0"/>
                          <a:cs typeface="Times New Roman" pitchFamily="18" charset="0"/>
                        </a:rPr>
                        <a:t>0.42042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457">
                <a:tc>
                  <a:txBody>
                    <a:bodyPr/>
                    <a:lstStyle/>
                    <a:p>
                      <a:pPr algn="just" fontAlgn="b"/>
                      <a:r>
                        <a:rPr lang="en-US" sz="2200" b="0" i="0" u="none" strike="noStrike" dirty="0">
                          <a:solidFill>
                            <a:srgbClr val="000000"/>
                          </a:solidFill>
                          <a:latin typeface="Times New Roman" pitchFamily="18" charset="0"/>
                          <a:cs typeface="Times New Roman" pitchFamily="18" charset="0"/>
                        </a:rPr>
                        <a:t>Cheese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200" b="0" i="0" u="none" strike="noStrike" dirty="0">
                          <a:solidFill>
                            <a:srgbClr val="000000"/>
                          </a:solidFill>
                          <a:latin typeface="Times New Roman" pitchFamily="18" charset="0"/>
                          <a:cs typeface="Times New Roman" pitchFamily="18" charset="0"/>
                        </a:rPr>
                        <a:t>0.404404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457">
                <a:tc>
                  <a:txBody>
                    <a:bodyPr/>
                    <a:lstStyle/>
                    <a:p>
                      <a:pPr algn="just" fontAlgn="b"/>
                      <a:r>
                        <a:rPr lang="en-US" sz="2200" b="0" i="0" u="none" strike="noStrike" dirty="0">
                          <a:solidFill>
                            <a:srgbClr val="000000"/>
                          </a:solidFill>
                          <a:latin typeface="Times New Roman" pitchFamily="18" charset="0"/>
                          <a:cs typeface="Times New Roman" pitchFamily="18" charset="0"/>
                        </a:rPr>
                        <a:t>Corn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200" b="0" i="0" u="none" strike="noStrike" dirty="0">
                          <a:solidFill>
                            <a:srgbClr val="000000"/>
                          </a:solidFill>
                          <a:latin typeface="Times New Roman" pitchFamily="18" charset="0"/>
                          <a:cs typeface="Times New Roman" pitchFamily="18" charset="0"/>
                        </a:rPr>
                        <a:t>0.407407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457">
                <a:tc>
                  <a:txBody>
                    <a:bodyPr/>
                    <a:lstStyle/>
                    <a:p>
                      <a:pPr algn="just" fontAlgn="b"/>
                      <a:r>
                        <a:rPr lang="en-US" sz="2200" b="0" i="0" u="none" strike="noStrike" dirty="0">
                          <a:solidFill>
                            <a:srgbClr val="000000"/>
                          </a:solidFill>
                          <a:latin typeface="Times New Roman" pitchFamily="18" charset="0"/>
                          <a:cs typeface="Times New Roman" pitchFamily="18" charset="0"/>
                        </a:rPr>
                        <a:t>Dill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200" b="0" i="0" u="none" strike="noStrike" dirty="0">
                          <a:solidFill>
                            <a:srgbClr val="000000"/>
                          </a:solidFill>
                          <a:latin typeface="Times New Roman" pitchFamily="18" charset="0"/>
                          <a:cs typeface="Times New Roman" pitchFamily="18" charset="0"/>
                        </a:rPr>
                        <a:t>0.398398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457">
                <a:tc>
                  <a:txBody>
                    <a:bodyPr/>
                    <a:lstStyle/>
                    <a:p>
                      <a:pPr algn="just" fontAlgn="b"/>
                      <a:r>
                        <a:rPr lang="en-US" sz="2200" b="0" i="0" u="none" strike="noStrike" dirty="0">
                          <a:solidFill>
                            <a:srgbClr val="000000"/>
                          </a:solidFill>
                          <a:latin typeface="Times New Roman" pitchFamily="18" charset="0"/>
                          <a:cs typeface="Times New Roman" pitchFamily="18" charset="0"/>
                        </a:rPr>
                        <a:t>Eggs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200" b="0" i="0" u="none" strike="noStrike" dirty="0">
                          <a:solidFill>
                            <a:srgbClr val="000000"/>
                          </a:solidFill>
                          <a:latin typeface="Times New Roman" pitchFamily="18" charset="0"/>
                          <a:cs typeface="Times New Roman" pitchFamily="18" charset="0"/>
                        </a:rPr>
                        <a:t>0.384384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457">
                <a:tc>
                  <a:txBody>
                    <a:bodyPr/>
                    <a:lstStyle/>
                    <a:p>
                      <a:pPr algn="just" fontAlgn="b"/>
                      <a:r>
                        <a:rPr lang="en-US" sz="2200" b="0" i="0" u="none" strike="noStrike" dirty="0">
                          <a:solidFill>
                            <a:srgbClr val="000000"/>
                          </a:solidFill>
                          <a:latin typeface="Times New Roman" pitchFamily="18" charset="0"/>
                          <a:cs typeface="Times New Roman" pitchFamily="18" charset="0"/>
                        </a:rPr>
                        <a:t>Ice cream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200" b="0" i="0" u="none" strike="noStrike" dirty="0">
                          <a:solidFill>
                            <a:srgbClr val="000000"/>
                          </a:solidFill>
                          <a:latin typeface="Times New Roman" pitchFamily="18" charset="0"/>
                          <a:cs typeface="Times New Roman" pitchFamily="18" charset="0"/>
                        </a:rPr>
                        <a:t>0.41041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457">
                <a:tc>
                  <a:txBody>
                    <a:bodyPr/>
                    <a:lstStyle/>
                    <a:p>
                      <a:pPr algn="just" fontAlgn="b"/>
                      <a:r>
                        <a:rPr lang="en-US" sz="2200" b="0" i="0" u="none" strike="noStrike" dirty="0">
                          <a:solidFill>
                            <a:srgbClr val="000000"/>
                          </a:solidFill>
                          <a:latin typeface="Times New Roman" pitchFamily="18" charset="0"/>
                          <a:cs typeface="Times New Roman" pitchFamily="18" charset="0"/>
                        </a:rPr>
                        <a:t>Kidney Beans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200" b="0" i="0" u="none" strike="noStrike" dirty="0">
                          <a:solidFill>
                            <a:srgbClr val="000000"/>
                          </a:solidFill>
                          <a:latin typeface="Times New Roman" pitchFamily="18" charset="0"/>
                          <a:cs typeface="Times New Roman" pitchFamily="18" charset="0"/>
                        </a:rPr>
                        <a:t>0.408408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457">
                <a:tc>
                  <a:txBody>
                    <a:bodyPr/>
                    <a:lstStyle/>
                    <a:p>
                      <a:pPr algn="just" fontAlgn="b"/>
                      <a:r>
                        <a:rPr lang="en-US" sz="2200" b="0" i="0" u="none" strike="noStrike" dirty="0">
                          <a:solidFill>
                            <a:srgbClr val="000000"/>
                          </a:solidFill>
                          <a:latin typeface="Times New Roman" pitchFamily="18" charset="0"/>
                          <a:cs typeface="Times New Roman" pitchFamily="18" charset="0"/>
                        </a:rPr>
                        <a:t>Milk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200" b="0" i="0" u="none" strike="noStrike" dirty="0">
                          <a:solidFill>
                            <a:srgbClr val="000000"/>
                          </a:solidFill>
                          <a:latin typeface="Times New Roman" pitchFamily="18" charset="0"/>
                          <a:cs typeface="Times New Roman" pitchFamily="18" charset="0"/>
                        </a:rPr>
                        <a:t>0.405405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457">
                <a:tc>
                  <a:txBody>
                    <a:bodyPr/>
                    <a:lstStyle/>
                    <a:p>
                      <a:pPr algn="just" fontAlgn="b"/>
                      <a:r>
                        <a:rPr lang="en-US" sz="2200" b="0" i="0" u="none" strike="noStrike" dirty="0">
                          <a:solidFill>
                            <a:srgbClr val="000000"/>
                          </a:solidFill>
                          <a:latin typeface="Times New Roman" pitchFamily="18" charset="0"/>
                          <a:cs typeface="Times New Roman" pitchFamily="18" charset="0"/>
                        </a:rPr>
                        <a:t>Nutmeg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200" b="0" i="0" u="none" strike="noStrike" dirty="0">
                          <a:solidFill>
                            <a:srgbClr val="000000"/>
                          </a:solidFill>
                          <a:latin typeface="Times New Roman" pitchFamily="18" charset="0"/>
                          <a:cs typeface="Times New Roman" pitchFamily="18" charset="0"/>
                        </a:rPr>
                        <a:t>0.401401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457">
                <a:tc>
                  <a:txBody>
                    <a:bodyPr/>
                    <a:lstStyle/>
                    <a:p>
                      <a:pPr algn="just" fontAlgn="b"/>
                      <a:r>
                        <a:rPr lang="en-US" sz="2200" b="0" i="0" u="none" strike="noStrike" dirty="0">
                          <a:solidFill>
                            <a:srgbClr val="000000"/>
                          </a:solidFill>
                          <a:latin typeface="Times New Roman" pitchFamily="18" charset="0"/>
                          <a:cs typeface="Times New Roman" pitchFamily="18" charset="0"/>
                        </a:rPr>
                        <a:t>Onion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200" b="0" i="0" u="none" strike="noStrike" dirty="0">
                          <a:solidFill>
                            <a:srgbClr val="000000"/>
                          </a:solidFill>
                          <a:latin typeface="Times New Roman" pitchFamily="18" charset="0"/>
                          <a:cs typeface="Times New Roman" pitchFamily="18" charset="0"/>
                        </a:rPr>
                        <a:t>0.403403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457">
                <a:tc>
                  <a:txBody>
                    <a:bodyPr/>
                    <a:lstStyle/>
                    <a:p>
                      <a:pPr algn="just" fontAlgn="b"/>
                      <a:r>
                        <a:rPr lang="en-US" sz="2200" b="0" i="0" u="none" strike="noStrike" dirty="0">
                          <a:solidFill>
                            <a:srgbClr val="000000"/>
                          </a:solidFill>
                          <a:latin typeface="Times New Roman" pitchFamily="18" charset="0"/>
                          <a:cs typeface="Times New Roman" pitchFamily="18" charset="0"/>
                        </a:rPr>
                        <a:t>Sugar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200" b="0" i="0" u="none" strike="noStrike" dirty="0">
                          <a:solidFill>
                            <a:srgbClr val="000000"/>
                          </a:solidFill>
                          <a:latin typeface="Times New Roman" pitchFamily="18" charset="0"/>
                          <a:cs typeface="Times New Roman" pitchFamily="18" charset="0"/>
                        </a:rPr>
                        <a:t>0.409409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457">
                <a:tc>
                  <a:txBody>
                    <a:bodyPr/>
                    <a:lstStyle/>
                    <a:p>
                      <a:pPr algn="just" fontAlgn="b"/>
                      <a:r>
                        <a:rPr lang="en-US" sz="2200" b="0" i="0" u="none" strike="noStrike" dirty="0">
                          <a:solidFill>
                            <a:srgbClr val="000000"/>
                          </a:solidFill>
                          <a:latin typeface="Times New Roman" pitchFamily="18" charset="0"/>
                          <a:cs typeface="Times New Roman" pitchFamily="18" charset="0"/>
                        </a:rPr>
                        <a:t>Unicorn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200" b="0" i="0" u="none" strike="noStrike" dirty="0">
                          <a:solidFill>
                            <a:srgbClr val="000000"/>
                          </a:solidFill>
                          <a:latin typeface="Times New Roman" pitchFamily="18" charset="0"/>
                          <a:cs typeface="Times New Roman" pitchFamily="18" charset="0"/>
                        </a:rPr>
                        <a:t>0.389389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457">
                <a:tc>
                  <a:txBody>
                    <a:bodyPr/>
                    <a:lstStyle/>
                    <a:p>
                      <a:pPr algn="just" fontAlgn="b"/>
                      <a:r>
                        <a:rPr lang="en-US" sz="2200" b="0" i="0" u="none" strike="noStrike" dirty="0">
                          <a:solidFill>
                            <a:srgbClr val="000000"/>
                          </a:solidFill>
                          <a:latin typeface="Times New Roman" pitchFamily="18" charset="0"/>
                          <a:cs typeface="Times New Roman" pitchFamily="18" charset="0"/>
                        </a:rPr>
                        <a:t>Yogurt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200" b="0" i="0" u="none" strike="noStrike" dirty="0">
                          <a:solidFill>
                            <a:srgbClr val="000000"/>
                          </a:solidFill>
                          <a:latin typeface="Times New Roman" pitchFamily="18" charset="0"/>
                          <a:cs typeface="Times New Roman" pitchFamily="18" charset="0"/>
                        </a:rPr>
                        <a:t>0.42042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457">
                <a:tc>
                  <a:txBody>
                    <a:bodyPr/>
                    <a:lstStyle/>
                    <a:p>
                      <a:pPr algn="just" fontAlgn="b"/>
                      <a:r>
                        <a:rPr lang="en-US" sz="2200" b="0" i="0" u="none" strike="noStrike" dirty="0">
                          <a:solidFill>
                            <a:srgbClr val="000000"/>
                          </a:solidFill>
                          <a:latin typeface="Times New Roman" pitchFamily="18" charset="0"/>
                          <a:cs typeface="Times New Roman" pitchFamily="18" charset="0"/>
                        </a:rPr>
                        <a:t>chocolate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200" b="0" i="0" u="none" strike="noStrike" dirty="0">
                          <a:solidFill>
                            <a:srgbClr val="000000"/>
                          </a:solidFill>
                          <a:latin typeface="Times New Roman" pitchFamily="18" charset="0"/>
                          <a:cs typeface="Times New Roman" pitchFamily="18" charset="0"/>
                        </a:rPr>
                        <a:t>0.421421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a:off x="1828800" y="0"/>
            <a:ext cx="5638800" cy="533400"/>
          </a:xfrm>
          <a:prstGeom prst="rect">
            <a:avLst/>
          </a:prstGeom>
        </p:spPr>
        <p:txBody>
          <a:bodyPr wrap="square">
            <a:spAutoFit/>
          </a:bodyPr>
          <a:lstStyle/>
          <a:p>
            <a:pPr algn="just" fontAlgn="b"/>
            <a:r>
              <a:rPr lang="en-US" sz="2800" b="1" dirty="0" smtClean="0">
                <a:solidFill>
                  <a:srgbClr val="000000"/>
                </a:solidFill>
                <a:latin typeface="Times New Roman" pitchFamily="18" charset="0"/>
                <a:cs typeface="Times New Roman" pitchFamily="18" charset="0"/>
              </a:rPr>
              <a:t>Table 1: Mean of Items in the data</a:t>
            </a:r>
            <a:endParaRPr lang="en-US" sz="2800" b="1" dirty="0">
              <a:solidFill>
                <a:srgbClr val="000000"/>
              </a:solidFill>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E17AD64D-7F74-47E6-B141-C5E25C595932}" type="datetime1">
              <a:rPr lang="en-US" smtClean="0"/>
              <a:pPr/>
              <a:t>10/25/2023</a:t>
            </a:fld>
            <a:endParaRPr lang="en-US"/>
          </a:p>
        </p:txBody>
      </p:sp>
      <p:sp>
        <p:nvSpPr>
          <p:cNvPr id="8" name="Slide Number Placeholder 7"/>
          <p:cNvSpPr>
            <a:spLocks noGrp="1"/>
          </p:cNvSpPr>
          <p:nvPr>
            <p:ph type="sldNum" sz="quarter" idx="12"/>
          </p:nvPr>
        </p:nvSpPr>
        <p:spPr/>
        <p:txBody>
          <a:bodyPr/>
          <a:lstStyle/>
          <a:p>
            <a:fld id="{E974BE5E-EF7A-4C49-A4EE-D170EC4827DC}"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 PC\Desktop\NOUN\Item_Proportion.jpg"/>
          <p:cNvPicPr>
            <a:picLocks noChangeAspect="1" noChangeArrowheads="1"/>
          </p:cNvPicPr>
          <p:nvPr/>
        </p:nvPicPr>
        <p:blipFill>
          <a:blip r:embed="rId2"/>
          <a:srcRect/>
          <a:stretch>
            <a:fillRect/>
          </a:stretch>
        </p:blipFill>
        <p:spPr bwMode="auto">
          <a:xfrm>
            <a:off x="914400" y="838200"/>
            <a:ext cx="6845299" cy="5689529"/>
          </a:xfrm>
          <a:prstGeom prst="rect">
            <a:avLst/>
          </a:prstGeom>
          <a:noFill/>
        </p:spPr>
      </p:pic>
      <p:sp>
        <p:nvSpPr>
          <p:cNvPr id="3" name="Date Placeholder 2"/>
          <p:cNvSpPr>
            <a:spLocks noGrp="1"/>
          </p:cNvSpPr>
          <p:nvPr>
            <p:ph type="dt" sz="half" idx="10"/>
          </p:nvPr>
        </p:nvSpPr>
        <p:spPr/>
        <p:txBody>
          <a:bodyPr/>
          <a:lstStyle/>
          <a:p>
            <a:fld id="{E91CA088-6D12-485D-850F-F27EFDF1962F}" type="datetime1">
              <a:rPr lang="en-US" smtClean="0"/>
              <a:pPr/>
              <a:t>10/25/2023</a:t>
            </a:fld>
            <a:endParaRPr lang="en-US"/>
          </a:p>
        </p:txBody>
      </p:sp>
      <p:sp>
        <p:nvSpPr>
          <p:cNvPr id="4" name="Slide Number Placeholder 3"/>
          <p:cNvSpPr>
            <a:spLocks noGrp="1"/>
          </p:cNvSpPr>
          <p:nvPr>
            <p:ph type="sldNum" sz="quarter" idx="12"/>
          </p:nvPr>
        </p:nvSpPr>
        <p:spPr/>
        <p:txBody>
          <a:bodyPr/>
          <a:lstStyle/>
          <a:p>
            <a:fld id="{E974BE5E-EF7A-4C49-A4EE-D170EC4827DC}"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9400" y="2438400"/>
            <a:ext cx="4191000" cy="1323439"/>
          </a:xfrm>
          <a:prstGeom prst="rect">
            <a:avLst/>
          </a:prstGeom>
        </p:spPr>
        <p:txBody>
          <a:bodyPr wrap="square">
            <a:spAutoFit/>
          </a:bodyPr>
          <a:lstStyle/>
          <a:p>
            <a:pPr algn="ctr"/>
            <a:r>
              <a:rPr lang="en-US" sz="4000" b="1" dirty="0" smtClean="0">
                <a:latin typeface="Times New Roman" pitchFamily="18" charset="0"/>
                <a:cs typeface="Times New Roman" pitchFamily="18" charset="0"/>
              </a:rPr>
              <a:t>ASSOCIATION </a:t>
            </a:r>
          </a:p>
          <a:p>
            <a:pPr algn="ctr"/>
            <a:r>
              <a:rPr lang="en-US" sz="4000" b="1" dirty="0" smtClean="0">
                <a:latin typeface="Times New Roman" pitchFamily="18" charset="0"/>
                <a:cs typeface="Times New Roman" pitchFamily="18" charset="0"/>
              </a:rPr>
              <a:t>RULE MINING</a:t>
            </a:r>
            <a:endParaRPr lang="en-US" sz="4000" b="1"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3F7C7AFE-DC07-49B4-9EA4-88382AB04942}" type="datetime1">
              <a:rPr lang="en-US" smtClean="0"/>
              <a:pPr/>
              <a:t>10/25/2023</a:t>
            </a:fld>
            <a:endParaRPr lang="en-US"/>
          </a:p>
        </p:txBody>
      </p:sp>
      <p:sp>
        <p:nvSpPr>
          <p:cNvPr id="4" name="Slide Number Placeholder 3"/>
          <p:cNvSpPr>
            <a:spLocks noGrp="1"/>
          </p:cNvSpPr>
          <p:nvPr>
            <p:ph type="sldNum" sz="quarter" idx="12"/>
          </p:nvPr>
        </p:nvSpPr>
        <p:spPr/>
        <p:txBody>
          <a:bodyPr/>
          <a:lstStyle/>
          <a:p>
            <a:fld id="{E974BE5E-EF7A-4C49-A4EE-D170EC4827DC}"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descr="C:\Users\User PC\Desktop\NOUN\Support Vs Confidence_0.2.jpg"/>
          <p:cNvPicPr>
            <a:picLocks noChangeAspect="1" noChangeArrowheads="1"/>
          </p:cNvPicPr>
          <p:nvPr/>
        </p:nvPicPr>
        <p:blipFill>
          <a:blip r:embed="rId2"/>
          <a:srcRect/>
          <a:stretch>
            <a:fillRect/>
          </a:stretch>
        </p:blipFill>
        <p:spPr bwMode="auto">
          <a:xfrm>
            <a:off x="381001" y="831850"/>
            <a:ext cx="8149882" cy="5721350"/>
          </a:xfrm>
          <a:prstGeom prst="rect">
            <a:avLst/>
          </a:prstGeom>
          <a:noFill/>
        </p:spPr>
      </p:pic>
      <p:sp>
        <p:nvSpPr>
          <p:cNvPr id="3" name="Date Placeholder 2"/>
          <p:cNvSpPr>
            <a:spLocks noGrp="1"/>
          </p:cNvSpPr>
          <p:nvPr>
            <p:ph type="dt" sz="half" idx="10"/>
          </p:nvPr>
        </p:nvSpPr>
        <p:spPr/>
        <p:txBody>
          <a:bodyPr/>
          <a:lstStyle/>
          <a:p>
            <a:fld id="{9941253C-47E6-4361-B858-1ECCAD63F151}" type="datetime1">
              <a:rPr lang="en-US" smtClean="0"/>
              <a:pPr/>
              <a:t>10/25/2023</a:t>
            </a:fld>
            <a:endParaRPr lang="en-US"/>
          </a:p>
        </p:txBody>
      </p:sp>
      <p:sp>
        <p:nvSpPr>
          <p:cNvPr id="4" name="Slide Number Placeholder 3"/>
          <p:cNvSpPr>
            <a:spLocks noGrp="1"/>
          </p:cNvSpPr>
          <p:nvPr>
            <p:ph type="sldNum" sz="quarter" idx="12"/>
          </p:nvPr>
        </p:nvSpPr>
        <p:spPr/>
        <p:txBody>
          <a:bodyPr/>
          <a:lstStyle/>
          <a:p>
            <a:fld id="{E974BE5E-EF7A-4C49-A4EE-D170EC4827DC}"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User PC\Desktop\NOUN\Support Vs Confidence_0.45.jpg"/>
          <p:cNvPicPr>
            <a:picLocks noChangeAspect="1" noChangeArrowheads="1"/>
          </p:cNvPicPr>
          <p:nvPr/>
        </p:nvPicPr>
        <p:blipFill>
          <a:blip r:embed="rId2"/>
          <a:srcRect/>
          <a:stretch>
            <a:fillRect/>
          </a:stretch>
        </p:blipFill>
        <p:spPr bwMode="auto">
          <a:xfrm>
            <a:off x="609600" y="831850"/>
            <a:ext cx="8001000" cy="5194300"/>
          </a:xfrm>
          <a:prstGeom prst="rect">
            <a:avLst/>
          </a:prstGeom>
          <a:noFill/>
        </p:spPr>
      </p:pic>
      <p:sp>
        <p:nvSpPr>
          <p:cNvPr id="3" name="Date Placeholder 2"/>
          <p:cNvSpPr>
            <a:spLocks noGrp="1"/>
          </p:cNvSpPr>
          <p:nvPr>
            <p:ph type="dt" sz="half" idx="10"/>
          </p:nvPr>
        </p:nvSpPr>
        <p:spPr/>
        <p:txBody>
          <a:bodyPr/>
          <a:lstStyle/>
          <a:p>
            <a:fld id="{D5950826-ABB5-4D99-9165-E2317782C50E}" type="datetime1">
              <a:rPr lang="en-US" smtClean="0"/>
              <a:pPr/>
              <a:t>10/25/2023</a:t>
            </a:fld>
            <a:endParaRPr lang="en-US"/>
          </a:p>
        </p:txBody>
      </p:sp>
      <p:sp>
        <p:nvSpPr>
          <p:cNvPr id="4" name="Slide Number Placeholder 3"/>
          <p:cNvSpPr>
            <a:spLocks noGrp="1"/>
          </p:cNvSpPr>
          <p:nvPr>
            <p:ph type="sldNum" sz="quarter" idx="12"/>
          </p:nvPr>
        </p:nvSpPr>
        <p:spPr/>
        <p:txBody>
          <a:bodyPr/>
          <a:lstStyle/>
          <a:p>
            <a:fld id="{E974BE5E-EF7A-4C49-A4EE-D170EC4827DC}"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User PC\Desktop\NOUN\Support vs Lift.jpg"/>
          <p:cNvPicPr>
            <a:picLocks noChangeAspect="1" noChangeArrowheads="1"/>
          </p:cNvPicPr>
          <p:nvPr/>
        </p:nvPicPr>
        <p:blipFill>
          <a:blip r:embed="rId2"/>
          <a:srcRect/>
          <a:stretch>
            <a:fillRect/>
          </a:stretch>
        </p:blipFill>
        <p:spPr bwMode="auto">
          <a:xfrm>
            <a:off x="685800" y="831850"/>
            <a:ext cx="8001000" cy="5187950"/>
          </a:xfrm>
          <a:prstGeom prst="rect">
            <a:avLst/>
          </a:prstGeom>
          <a:noFill/>
        </p:spPr>
      </p:pic>
      <p:sp>
        <p:nvSpPr>
          <p:cNvPr id="3" name="Date Placeholder 2"/>
          <p:cNvSpPr>
            <a:spLocks noGrp="1"/>
          </p:cNvSpPr>
          <p:nvPr>
            <p:ph type="dt" sz="half" idx="10"/>
          </p:nvPr>
        </p:nvSpPr>
        <p:spPr/>
        <p:txBody>
          <a:bodyPr/>
          <a:lstStyle/>
          <a:p>
            <a:fld id="{FCCCFEF7-0F5E-47C1-84EE-DCEDD03E2C7E}" type="datetime1">
              <a:rPr lang="en-US" smtClean="0"/>
              <a:pPr/>
              <a:t>10/25/2023</a:t>
            </a:fld>
            <a:endParaRPr lang="en-US"/>
          </a:p>
        </p:txBody>
      </p:sp>
      <p:sp>
        <p:nvSpPr>
          <p:cNvPr id="4" name="Slide Number Placeholder 3"/>
          <p:cNvSpPr>
            <a:spLocks noGrp="1"/>
          </p:cNvSpPr>
          <p:nvPr>
            <p:ph type="sldNum" sz="quarter" idx="12"/>
          </p:nvPr>
        </p:nvSpPr>
        <p:spPr/>
        <p:txBody>
          <a:bodyPr/>
          <a:lstStyle/>
          <a:p>
            <a:fld id="{E974BE5E-EF7A-4C49-A4EE-D170EC4827DC}"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52800" y="457200"/>
            <a:ext cx="2079415" cy="584775"/>
          </a:xfrm>
          <a:prstGeom prst="rect">
            <a:avLst/>
          </a:prstGeom>
        </p:spPr>
        <p:txBody>
          <a:bodyPr wrap="none">
            <a:spAutoFit/>
          </a:bodyPr>
          <a:lstStyle/>
          <a:p>
            <a:r>
              <a:rPr lang="en-US" sz="3200" b="1" dirty="0" smtClean="0">
                <a:latin typeface="Times New Roman" pitchFamily="18" charset="0"/>
                <a:cs typeface="Times New Roman" pitchFamily="18" charset="0"/>
              </a:rPr>
              <a:t>OUTLINE</a:t>
            </a:r>
            <a:endParaRPr lang="en-US" sz="3200" b="1" dirty="0">
              <a:latin typeface="Times New Roman" pitchFamily="18" charset="0"/>
              <a:cs typeface="Times New Roman" pitchFamily="18" charset="0"/>
            </a:endParaRPr>
          </a:p>
        </p:txBody>
      </p:sp>
      <p:sp>
        <p:nvSpPr>
          <p:cNvPr id="5" name="Rectangle 4"/>
          <p:cNvSpPr/>
          <p:nvPr/>
        </p:nvSpPr>
        <p:spPr>
          <a:xfrm>
            <a:off x="914400" y="1164134"/>
            <a:ext cx="4876800" cy="5262979"/>
          </a:xfrm>
          <a:prstGeom prst="rect">
            <a:avLst/>
          </a:prstGeom>
        </p:spPr>
        <p:txBody>
          <a:bodyPr wrap="square">
            <a:spAutoFit/>
          </a:bodyPr>
          <a:lstStyle/>
          <a:p>
            <a:pPr indent="411163">
              <a:lnSpc>
                <a:spcPct val="150000"/>
              </a:lnSpc>
              <a:buFont typeface="Arial" pitchFamily="34" charset="0"/>
              <a:buChar char="•"/>
            </a:pPr>
            <a:r>
              <a:rPr lang="en-US" sz="2800" dirty="0" smtClean="0">
                <a:latin typeface="Times New Roman" pitchFamily="18" charset="0"/>
                <a:cs typeface="Times New Roman" pitchFamily="18" charset="0"/>
              </a:rPr>
              <a:t>Introduction</a:t>
            </a:r>
          </a:p>
          <a:p>
            <a:pPr indent="411163">
              <a:lnSpc>
                <a:spcPct val="150000"/>
              </a:lnSpc>
              <a:buFont typeface="Arial" pitchFamily="34" charset="0"/>
              <a:buChar char="•"/>
            </a:pPr>
            <a:r>
              <a:rPr lang="en-US" sz="2800" dirty="0" smtClean="0">
                <a:latin typeface="Times New Roman" pitchFamily="18" charset="0"/>
                <a:cs typeface="Times New Roman" pitchFamily="18" charset="0"/>
              </a:rPr>
              <a:t>Data Description</a:t>
            </a:r>
          </a:p>
          <a:p>
            <a:pPr indent="411163">
              <a:lnSpc>
                <a:spcPct val="150000"/>
              </a:lnSpc>
              <a:buFont typeface="Arial" pitchFamily="34" charset="0"/>
              <a:buChar char="•"/>
            </a:pPr>
            <a:r>
              <a:rPr lang="en-US" sz="2800" dirty="0" smtClean="0">
                <a:latin typeface="Times New Roman" pitchFamily="18" charset="0"/>
                <a:cs typeface="Times New Roman" pitchFamily="18" charset="0"/>
              </a:rPr>
              <a:t>Tool for Data Analysis </a:t>
            </a:r>
          </a:p>
          <a:p>
            <a:pPr indent="411163">
              <a:lnSpc>
                <a:spcPct val="150000"/>
              </a:lnSpc>
              <a:buFont typeface="Arial" pitchFamily="34" charset="0"/>
              <a:buChar char="•"/>
            </a:pPr>
            <a:r>
              <a:rPr lang="en-US" sz="2800" dirty="0" smtClean="0">
                <a:latin typeface="Times New Roman" pitchFamily="18" charset="0"/>
                <a:cs typeface="Times New Roman" pitchFamily="18" charset="0"/>
              </a:rPr>
              <a:t>Explorative Data Analysis</a:t>
            </a:r>
          </a:p>
          <a:p>
            <a:pPr indent="411163">
              <a:lnSpc>
                <a:spcPct val="150000"/>
              </a:lnSpc>
              <a:buFont typeface="Arial" pitchFamily="34" charset="0"/>
              <a:buChar char="•"/>
            </a:pPr>
            <a:r>
              <a:rPr lang="en-US" sz="2800" dirty="0" smtClean="0">
                <a:latin typeface="Times New Roman" pitchFamily="18" charset="0"/>
                <a:cs typeface="Times New Roman" pitchFamily="18" charset="0"/>
              </a:rPr>
              <a:t> Association Rule Mining </a:t>
            </a:r>
          </a:p>
          <a:p>
            <a:pPr indent="411163">
              <a:lnSpc>
                <a:spcPct val="150000"/>
              </a:lnSpc>
              <a:buFont typeface="Arial" pitchFamily="34" charset="0"/>
              <a:buChar char="•"/>
            </a:pPr>
            <a:r>
              <a:rPr lang="en-US" sz="2800" dirty="0" smtClean="0">
                <a:latin typeface="Times New Roman" pitchFamily="18" charset="0"/>
                <a:cs typeface="Times New Roman" pitchFamily="18" charset="0"/>
              </a:rPr>
              <a:t>Insights from Data Analysis</a:t>
            </a:r>
          </a:p>
          <a:p>
            <a:pPr indent="411163">
              <a:lnSpc>
                <a:spcPct val="150000"/>
              </a:lnSpc>
              <a:buFont typeface="Arial" pitchFamily="34" charset="0"/>
              <a:buChar char="•"/>
            </a:pPr>
            <a:r>
              <a:rPr lang="en-US" sz="2800" dirty="0" smtClean="0">
                <a:latin typeface="Times New Roman" pitchFamily="18" charset="0"/>
                <a:cs typeface="Times New Roman" pitchFamily="18" charset="0"/>
              </a:rPr>
              <a:t>Conclusion</a:t>
            </a:r>
          </a:p>
          <a:p>
            <a:pPr indent="411163">
              <a:lnSpc>
                <a:spcPct val="150000"/>
              </a:lnSpc>
              <a:buFont typeface="Arial" pitchFamily="34" charset="0"/>
              <a:buChar char="•"/>
            </a:pPr>
            <a:r>
              <a:rPr lang="en-US" sz="2800" dirty="0" smtClean="0">
                <a:latin typeface="Times New Roman" pitchFamily="18" charset="0"/>
                <a:cs typeface="Times New Roman" pitchFamily="18" charset="0"/>
              </a:rPr>
              <a:t>References </a:t>
            </a:r>
          </a:p>
        </p:txBody>
      </p:sp>
      <p:sp>
        <p:nvSpPr>
          <p:cNvPr id="6" name="Date Placeholder 5"/>
          <p:cNvSpPr>
            <a:spLocks noGrp="1"/>
          </p:cNvSpPr>
          <p:nvPr>
            <p:ph type="dt" sz="half" idx="10"/>
          </p:nvPr>
        </p:nvSpPr>
        <p:spPr/>
        <p:txBody>
          <a:bodyPr/>
          <a:lstStyle/>
          <a:p>
            <a:fld id="{EE019F2B-984C-4973-9F36-4E94C742FC6E}" type="datetime1">
              <a:rPr lang="en-US" smtClean="0"/>
              <a:pPr/>
              <a:t>10/25/2023</a:t>
            </a:fld>
            <a:endParaRPr lang="en-US"/>
          </a:p>
        </p:txBody>
      </p:sp>
      <p:sp>
        <p:nvSpPr>
          <p:cNvPr id="7" name="Slide Number Placeholder 6"/>
          <p:cNvSpPr>
            <a:spLocks noGrp="1"/>
          </p:cNvSpPr>
          <p:nvPr>
            <p:ph type="sldNum" sz="quarter" idx="12"/>
          </p:nvPr>
        </p:nvSpPr>
        <p:spPr/>
        <p:txBody>
          <a:bodyPr/>
          <a:lstStyle/>
          <a:p>
            <a:fld id="{E974BE5E-EF7A-4C49-A4EE-D170EC4827DC}"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User PC\Desktop\NOUN\Parallel_Coordinates.jpg"/>
          <p:cNvPicPr>
            <a:picLocks noChangeAspect="1" noChangeArrowheads="1"/>
          </p:cNvPicPr>
          <p:nvPr/>
        </p:nvPicPr>
        <p:blipFill>
          <a:blip r:embed="rId2"/>
          <a:srcRect/>
          <a:stretch>
            <a:fillRect/>
          </a:stretch>
        </p:blipFill>
        <p:spPr bwMode="auto">
          <a:xfrm>
            <a:off x="609600" y="990600"/>
            <a:ext cx="7467600" cy="5545137"/>
          </a:xfrm>
          <a:prstGeom prst="rect">
            <a:avLst/>
          </a:prstGeom>
          <a:noFill/>
        </p:spPr>
      </p:pic>
      <p:sp>
        <p:nvSpPr>
          <p:cNvPr id="3" name="Date Placeholder 2"/>
          <p:cNvSpPr>
            <a:spLocks noGrp="1"/>
          </p:cNvSpPr>
          <p:nvPr>
            <p:ph type="dt" sz="half" idx="10"/>
          </p:nvPr>
        </p:nvSpPr>
        <p:spPr/>
        <p:txBody>
          <a:bodyPr/>
          <a:lstStyle/>
          <a:p>
            <a:fld id="{878E4D72-3F2C-4BED-B624-C17862C72828}" type="datetime1">
              <a:rPr lang="en-US" smtClean="0"/>
              <a:pPr/>
              <a:t>10/25/2023</a:t>
            </a:fld>
            <a:endParaRPr lang="en-US"/>
          </a:p>
        </p:txBody>
      </p:sp>
      <p:sp>
        <p:nvSpPr>
          <p:cNvPr id="4" name="Slide Number Placeholder 3"/>
          <p:cNvSpPr>
            <a:spLocks noGrp="1"/>
          </p:cNvSpPr>
          <p:nvPr>
            <p:ph type="sldNum" sz="quarter" idx="12"/>
          </p:nvPr>
        </p:nvSpPr>
        <p:spPr/>
        <p:txBody>
          <a:bodyPr/>
          <a:lstStyle/>
          <a:p>
            <a:fld id="{E974BE5E-EF7A-4C49-A4EE-D170EC4827DC}"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User PC\Desktop\NOUN\Lift vs Confidence.jpg"/>
          <p:cNvPicPr>
            <a:picLocks noChangeAspect="1" noChangeArrowheads="1"/>
          </p:cNvPicPr>
          <p:nvPr/>
        </p:nvPicPr>
        <p:blipFill>
          <a:blip r:embed="rId2"/>
          <a:srcRect/>
          <a:stretch>
            <a:fillRect/>
          </a:stretch>
        </p:blipFill>
        <p:spPr bwMode="auto">
          <a:xfrm>
            <a:off x="609600" y="762000"/>
            <a:ext cx="8077200" cy="5674700"/>
          </a:xfrm>
          <a:prstGeom prst="rect">
            <a:avLst/>
          </a:prstGeom>
          <a:noFill/>
        </p:spPr>
      </p:pic>
      <p:sp>
        <p:nvSpPr>
          <p:cNvPr id="3" name="Date Placeholder 2"/>
          <p:cNvSpPr>
            <a:spLocks noGrp="1"/>
          </p:cNvSpPr>
          <p:nvPr>
            <p:ph type="dt" sz="half" idx="10"/>
          </p:nvPr>
        </p:nvSpPr>
        <p:spPr/>
        <p:txBody>
          <a:bodyPr/>
          <a:lstStyle/>
          <a:p>
            <a:fld id="{1A978287-D083-438E-9F50-8C3FCC4E17A8}" type="datetime1">
              <a:rPr lang="en-US" smtClean="0"/>
              <a:pPr/>
              <a:t>10/25/2023</a:t>
            </a:fld>
            <a:endParaRPr lang="en-US"/>
          </a:p>
        </p:txBody>
      </p:sp>
      <p:sp>
        <p:nvSpPr>
          <p:cNvPr id="4" name="Slide Number Placeholder 3"/>
          <p:cNvSpPr>
            <a:spLocks noGrp="1"/>
          </p:cNvSpPr>
          <p:nvPr>
            <p:ph type="sldNum" sz="quarter" idx="12"/>
          </p:nvPr>
        </p:nvSpPr>
        <p:spPr/>
        <p:txBody>
          <a:bodyPr/>
          <a:lstStyle/>
          <a:p>
            <a:fld id="{E974BE5E-EF7A-4C49-A4EE-D170EC4827DC}"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19400" y="2438400"/>
            <a:ext cx="4191000" cy="707886"/>
          </a:xfrm>
          <a:prstGeom prst="rect">
            <a:avLst/>
          </a:prstGeom>
        </p:spPr>
        <p:txBody>
          <a:bodyPr wrap="square">
            <a:spAutoFit/>
          </a:bodyPr>
          <a:lstStyle/>
          <a:p>
            <a:pPr algn="ctr"/>
            <a:r>
              <a:rPr lang="en-US" sz="4000" b="1" dirty="0" smtClean="0">
                <a:latin typeface="Times New Roman" pitchFamily="18" charset="0"/>
                <a:cs typeface="Times New Roman" pitchFamily="18" charset="0"/>
              </a:rPr>
              <a:t>INSIGHTS</a:t>
            </a:r>
            <a:endParaRPr lang="en-US" sz="4000" b="1"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EAF66759-9B64-4336-BD9F-42C850A3576D}" type="datetime1">
              <a:rPr lang="en-US" smtClean="0"/>
              <a:pPr/>
              <a:t>10/25/2023</a:t>
            </a:fld>
            <a:endParaRPr lang="en-US"/>
          </a:p>
        </p:txBody>
      </p:sp>
      <p:sp>
        <p:nvSpPr>
          <p:cNvPr id="6" name="Slide Number Placeholder 5"/>
          <p:cNvSpPr>
            <a:spLocks noGrp="1"/>
          </p:cNvSpPr>
          <p:nvPr>
            <p:ph type="sldNum" sz="quarter" idx="12"/>
          </p:nvPr>
        </p:nvSpPr>
        <p:spPr/>
        <p:txBody>
          <a:bodyPr/>
          <a:lstStyle/>
          <a:p>
            <a:fld id="{E974BE5E-EF7A-4C49-A4EE-D170EC4827DC}"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838200"/>
            <a:ext cx="8458200" cy="5047536"/>
          </a:xfrm>
          <a:prstGeom prst="rect">
            <a:avLst/>
          </a:prstGeom>
        </p:spPr>
        <p:txBody>
          <a:bodyPr wrap="square">
            <a:spAutoFit/>
          </a:bodyPr>
          <a:lstStyle/>
          <a:p>
            <a:pPr algn="just"/>
            <a:r>
              <a:rPr lang="en-US" sz="2800" b="1" dirty="0" smtClean="0">
                <a:latin typeface="Times New Roman" pitchFamily="18" charset="0"/>
                <a:cs typeface="Times New Roman" pitchFamily="18" charset="0"/>
              </a:rPr>
              <a:t>Highest Mean Values: </a:t>
            </a:r>
            <a:r>
              <a:rPr lang="en-US" sz="2800" dirty="0" smtClean="0">
                <a:latin typeface="Times New Roman" pitchFamily="18" charset="0"/>
                <a:cs typeface="Times New Roman" pitchFamily="18" charset="0"/>
              </a:rPr>
              <a:t>The items with the highest mean values in the data set are "chocolate" (0.421421) and "Butter" (0.42042). </a:t>
            </a:r>
          </a:p>
          <a:p>
            <a:pPr algn="just"/>
            <a:endParaRPr lang="en-US" dirty="0" smtClean="0">
              <a:latin typeface="Times New Roman" pitchFamily="18" charset="0"/>
              <a:cs typeface="Times New Roman" pitchFamily="18" charset="0"/>
            </a:endParaRPr>
          </a:p>
          <a:p>
            <a:pPr algn="just"/>
            <a:r>
              <a:rPr lang="en-US" sz="2800" b="1" dirty="0" smtClean="0">
                <a:latin typeface="Times New Roman" pitchFamily="18" charset="0"/>
                <a:cs typeface="Times New Roman" pitchFamily="18" charset="0"/>
              </a:rPr>
              <a:t>Lowest Mean Values: </a:t>
            </a:r>
            <a:r>
              <a:rPr lang="en-US" sz="2800" dirty="0" smtClean="0">
                <a:latin typeface="Times New Roman" pitchFamily="18" charset="0"/>
                <a:cs typeface="Times New Roman" pitchFamily="18" charset="0"/>
              </a:rPr>
              <a:t>The item with the lowest mean value in the data set is "Apple" (0.383383)</a:t>
            </a:r>
          </a:p>
          <a:p>
            <a:pPr algn="just"/>
            <a:endParaRPr lang="en-US" dirty="0" smtClean="0">
              <a:latin typeface="Times New Roman" pitchFamily="18" charset="0"/>
              <a:cs typeface="Times New Roman" pitchFamily="18" charset="0"/>
            </a:endParaRPr>
          </a:p>
          <a:p>
            <a:pPr algn="just"/>
            <a:r>
              <a:rPr lang="en-US" sz="2800" b="1" dirty="0" smtClean="0">
                <a:latin typeface="Times New Roman" pitchFamily="18" charset="0"/>
                <a:cs typeface="Times New Roman" pitchFamily="18" charset="0"/>
              </a:rPr>
              <a:t>Correlation: </a:t>
            </a:r>
            <a:r>
              <a:rPr lang="en-US" sz="2800" dirty="0" smtClean="0">
                <a:latin typeface="Times New Roman" pitchFamily="18" charset="0"/>
                <a:cs typeface="Times New Roman" pitchFamily="18" charset="0"/>
              </a:rPr>
              <a:t>The strongest positive correlation is observed between the items Butter and Ice cream, with a correlation coefficient of approximately 0.142750.</a:t>
            </a:r>
          </a:p>
          <a:p>
            <a:pPr algn="just"/>
            <a:endParaRPr lang="en-US" sz="2800" dirty="0" smtClean="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
        <p:nvSpPr>
          <p:cNvPr id="6" name="Rectangle 1"/>
          <p:cNvSpPr>
            <a:spLocks noChangeArrowheads="1"/>
          </p:cNvSpPr>
          <p:nvPr/>
        </p:nvSpPr>
        <p:spPr bwMode="auto">
          <a:xfrm>
            <a:off x="685800" y="4876800"/>
            <a:ext cx="7620000"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Some other notable positive correlations include:</a:t>
            </a: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ü"/>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Kidney Beans and Cheese (0.145244)</a:t>
            </a: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ü"/>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Milk and Chocolate (0.166497)</a:t>
            </a: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ü"/>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Onion and Dill (0.131060)</a:t>
            </a:r>
          </a:p>
        </p:txBody>
      </p:sp>
      <p:sp>
        <p:nvSpPr>
          <p:cNvPr id="7" name="Rectangle 6"/>
          <p:cNvSpPr/>
          <p:nvPr/>
        </p:nvSpPr>
        <p:spPr>
          <a:xfrm>
            <a:off x="2438400" y="152400"/>
            <a:ext cx="4191000" cy="584775"/>
          </a:xfrm>
          <a:prstGeom prst="rect">
            <a:avLst/>
          </a:prstGeom>
        </p:spPr>
        <p:txBody>
          <a:bodyPr wrap="square">
            <a:spAutoFit/>
          </a:bodyPr>
          <a:lstStyle/>
          <a:p>
            <a:pPr algn="ctr"/>
            <a:r>
              <a:rPr lang="en-US" sz="3200" b="1" dirty="0" smtClean="0">
                <a:latin typeface="Times New Roman" pitchFamily="18" charset="0"/>
                <a:cs typeface="Times New Roman" pitchFamily="18" charset="0"/>
              </a:rPr>
              <a:t>INSIGHTS</a:t>
            </a:r>
            <a:endParaRPr lang="en-US" sz="3200" b="1" dirty="0">
              <a:latin typeface="Times New Roman" pitchFamily="18" charset="0"/>
              <a:cs typeface="Times New Roman" pitchFamily="18" charset="0"/>
            </a:endParaRPr>
          </a:p>
        </p:txBody>
      </p:sp>
      <p:sp>
        <p:nvSpPr>
          <p:cNvPr id="8" name="Date Placeholder 7"/>
          <p:cNvSpPr>
            <a:spLocks noGrp="1"/>
          </p:cNvSpPr>
          <p:nvPr>
            <p:ph type="dt" sz="half" idx="10"/>
          </p:nvPr>
        </p:nvSpPr>
        <p:spPr/>
        <p:txBody>
          <a:bodyPr/>
          <a:lstStyle/>
          <a:p>
            <a:fld id="{9B42E1BE-8E4D-4923-9C57-8E4D5C3092B3}" type="datetime1">
              <a:rPr lang="en-US" smtClean="0"/>
              <a:pPr/>
              <a:t>10/25/2023</a:t>
            </a:fld>
            <a:endParaRPr lang="en-US"/>
          </a:p>
        </p:txBody>
      </p:sp>
      <p:sp>
        <p:nvSpPr>
          <p:cNvPr id="9" name="Slide Number Placeholder 8"/>
          <p:cNvSpPr>
            <a:spLocks noGrp="1"/>
          </p:cNvSpPr>
          <p:nvPr>
            <p:ph type="sldNum" sz="quarter" idx="12"/>
          </p:nvPr>
        </p:nvSpPr>
        <p:spPr/>
        <p:txBody>
          <a:bodyPr/>
          <a:lstStyle/>
          <a:p>
            <a:fld id="{E974BE5E-EF7A-4C49-A4EE-D170EC4827DC}"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1000" y="838200"/>
            <a:ext cx="8458200"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Increasing the confidence threshold from 0.2 to 0.45 can be justified based on:</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R="0" lvl="0" indent="457200" algn="just"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Stronger Association</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R="0" lvl="0" indent="457200" algn="just"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Reliable Rules</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R="0" lvl="0" indent="457200" algn="just"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Precision</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R="0" lvl="0" indent="457200" algn="just"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Minimizing False Discoveries</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R="0" lvl="0" indent="457200" algn="just"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To control the trade-off between the number of rules </a:t>
            </a:r>
          </a:p>
          <a:p>
            <a:pPr marR="0" lvl="0" indent="457200" algn="just" defTabSz="914400" rtl="0" eaLnBrk="0" fontAlgn="base" latinLnBrk="0" hangingPunct="0">
              <a:lnSpc>
                <a:spcPct val="100000"/>
              </a:lnSpc>
              <a:spcBef>
                <a:spcPct val="0"/>
              </a:spcBef>
              <a:spcAft>
                <a:spcPct val="0"/>
              </a:spcAft>
              <a:buClrTx/>
              <a:buSzTx/>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selected and their reliability</a:t>
            </a:r>
          </a:p>
          <a:p>
            <a:pPr marR="0" lvl="0" indent="457200" algn="just" defTabSz="914400" rtl="0" eaLnBrk="0" fontAlgn="base" latinLnBrk="0" hangingPunct="0">
              <a:lnSpc>
                <a:spcPct val="100000"/>
              </a:lnSpc>
              <a:spcBef>
                <a:spcPct val="0"/>
              </a:spcBef>
              <a:spcAft>
                <a:spcPct val="0"/>
              </a:spcAft>
              <a:buClrTx/>
              <a:buSzTx/>
              <a:tabLst/>
            </a:pPr>
            <a:endParaRPr lang="en-US" sz="2800" dirty="0" smtClean="0">
              <a:latin typeface="Times New Roman" pitchFamily="18" charset="0"/>
              <a:cs typeface="Times New Roman" pitchFamily="18" charset="0"/>
            </a:endParaRPr>
          </a:p>
          <a:p>
            <a:pPr marR="0" lvl="0" algn="just" defTabSz="914400" rtl="0" eaLnBrk="0" fontAlgn="base" latinLnBrk="0" hangingPunct="0">
              <a:lnSpc>
                <a:spcPct val="100000"/>
              </a:lnSpc>
              <a:spcBef>
                <a:spcPct val="0"/>
              </a:spcBef>
              <a:spcAft>
                <a:spcPct val="0"/>
              </a:spcAft>
              <a:buClrTx/>
              <a:buSzTx/>
              <a:tabLst/>
            </a:pPr>
            <a:r>
              <a:rPr lang="en-US" sz="2800" b="1" dirty="0" smtClean="0">
                <a:latin typeface="Times New Roman" pitchFamily="18" charset="0"/>
                <a:cs typeface="Times New Roman" pitchFamily="18" charset="0"/>
              </a:rPr>
              <a:t>Highest Support Values</a:t>
            </a:r>
          </a:p>
          <a:p>
            <a:pPr marR="0" lvl="0" algn="just" defTabSz="914400" rtl="0" eaLnBrk="0" fontAlgn="base" latinLnBrk="0" hangingPunct="0">
              <a:lnSpc>
                <a:spcPct val="100000"/>
              </a:lnSpc>
              <a:spcBef>
                <a:spcPct val="0"/>
              </a:spcBef>
              <a:spcAft>
                <a:spcPct val="0"/>
              </a:spcAft>
              <a:buClrTx/>
              <a:buSzTx/>
              <a:tabLst/>
            </a:pPr>
            <a:endParaRPr kumimoji="0" lang="en-US" sz="2800" b="1" i="0" u="none" strike="noStrike" cap="none" normalizeH="0" baseline="0" dirty="0" smtClean="0">
              <a:ln>
                <a:noFill/>
              </a:ln>
              <a:solidFill>
                <a:schemeClr val="tx1"/>
              </a:solidFill>
              <a:effectLst/>
              <a:latin typeface="Times New Roman" pitchFamily="18" charset="0"/>
              <a:cs typeface="Times New Roman" pitchFamily="18" charset="0"/>
            </a:endParaRPr>
          </a:p>
          <a:p>
            <a:pPr algn="just" eaLnBrk="0" fontAlgn="base" hangingPunct="0">
              <a:spcBef>
                <a:spcPct val="0"/>
              </a:spcBef>
              <a:spcAft>
                <a:spcPct val="0"/>
              </a:spcAft>
            </a:pPr>
            <a:r>
              <a:rPr lang="en-US" sz="2800" dirty="0" smtClean="0">
                <a:latin typeface="Times New Roman" pitchFamily="18" charset="0"/>
                <a:cs typeface="Times New Roman" pitchFamily="18" charset="0"/>
              </a:rPr>
              <a:t>Bread, Butter, Cheese, Corn, Dill: Support = 0.028698</a:t>
            </a:r>
          </a:p>
          <a:p>
            <a:pPr algn="just" eaLnBrk="0" fontAlgn="base" hangingPunct="0">
              <a:spcBef>
                <a:spcPct val="0"/>
              </a:spcBef>
              <a:spcAft>
                <a:spcPct val="0"/>
              </a:spcAft>
            </a:pPr>
            <a:r>
              <a:rPr lang="en-US" sz="2800" dirty="0" smtClean="0">
                <a:latin typeface="Times New Roman" pitchFamily="18" charset="0"/>
                <a:cs typeface="Times New Roman" pitchFamily="18" charset="0"/>
              </a:rPr>
              <a:t>      (they frequently occur together in the dataset)</a:t>
            </a:r>
            <a:endParaRPr kumimoji="0" lang="en-US" sz="28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6" name="Rectangle 5"/>
          <p:cNvSpPr/>
          <p:nvPr/>
        </p:nvSpPr>
        <p:spPr>
          <a:xfrm>
            <a:off x="2438400" y="152400"/>
            <a:ext cx="4191000" cy="584775"/>
          </a:xfrm>
          <a:prstGeom prst="rect">
            <a:avLst/>
          </a:prstGeom>
        </p:spPr>
        <p:txBody>
          <a:bodyPr wrap="square">
            <a:spAutoFit/>
          </a:bodyPr>
          <a:lstStyle/>
          <a:p>
            <a:pPr algn="ctr"/>
            <a:r>
              <a:rPr lang="en-US" sz="3200" b="1" dirty="0" smtClean="0">
                <a:latin typeface="Times New Roman" pitchFamily="18" charset="0"/>
                <a:cs typeface="Times New Roman" pitchFamily="18" charset="0"/>
              </a:rPr>
              <a:t>INSIGHTS</a:t>
            </a:r>
            <a:endParaRPr lang="en-US" sz="3200" b="1" dirty="0">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CC96443A-4054-4519-82E3-5AA89E01381B}" type="datetime1">
              <a:rPr lang="en-US" smtClean="0"/>
              <a:pPr/>
              <a:t>10/25/2023</a:t>
            </a:fld>
            <a:endParaRPr lang="en-US"/>
          </a:p>
        </p:txBody>
      </p:sp>
      <p:sp>
        <p:nvSpPr>
          <p:cNvPr id="8" name="Slide Number Placeholder 7"/>
          <p:cNvSpPr>
            <a:spLocks noGrp="1"/>
          </p:cNvSpPr>
          <p:nvPr>
            <p:ph type="sldNum" sz="quarter" idx="12"/>
          </p:nvPr>
        </p:nvSpPr>
        <p:spPr/>
        <p:txBody>
          <a:bodyPr/>
          <a:lstStyle/>
          <a:p>
            <a:fld id="{E974BE5E-EF7A-4C49-A4EE-D170EC4827DC}"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381000" y="685801"/>
            <a:ext cx="8458200" cy="6370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Times New Roman" pitchFamily="18" charset="0"/>
                <a:cs typeface="Times New Roman" pitchFamily="18" charset="0"/>
              </a:rPr>
              <a:t>Here are some product combinations with good lift values based on the given dataset:</a:t>
            </a:r>
          </a:p>
          <a:p>
            <a:r>
              <a:rPr lang="en-US" sz="2400" dirty="0" smtClean="0">
                <a:latin typeface="Times New Roman" pitchFamily="18" charset="0"/>
                <a:cs typeface="Times New Roman" pitchFamily="18" charset="0"/>
              </a:rPr>
              <a:t>Butter -&gt; Ice cream (Lift: 1.200889)</a:t>
            </a:r>
          </a:p>
          <a:p>
            <a:r>
              <a:rPr lang="en-US" sz="2400" dirty="0" smtClean="0">
                <a:latin typeface="Times New Roman" pitchFamily="18" charset="0"/>
                <a:cs typeface="Times New Roman" pitchFamily="18" charset="0"/>
              </a:rPr>
              <a:t>Ice cream -&gt; Butter (Lift: 1.200889)</a:t>
            </a:r>
          </a:p>
          <a:p>
            <a:r>
              <a:rPr lang="en-US" sz="2400" dirty="0" smtClean="0">
                <a:latin typeface="Times New Roman" pitchFamily="18" charset="0"/>
                <a:cs typeface="Times New Roman" pitchFamily="18" charset="0"/>
              </a:rPr>
              <a:t>Butter -&gt; Kidney Beans (Lift: 1.177626)</a:t>
            </a:r>
          </a:p>
          <a:p>
            <a:r>
              <a:rPr lang="en-US" sz="2400" dirty="0" smtClean="0">
                <a:latin typeface="Times New Roman" pitchFamily="18" charset="0"/>
                <a:cs typeface="Times New Roman" pitchFamily="18" charset="0"/>
              </a:rPr>
              <a:t>Kidney Beans -&gt; Butter (Lift: 1.177626)</a:t>
            </a:r>
          </a:p>
          <a:p>
            <a:r>
              <a:rPr lang="en-US" sz="2400" dirty="0" smtClean="0">
                <a:latin typeface="Times New Roman" pitchFamily="18" charset="0"/>
                <a:cs typeface="Times New Roman" pitchFamily="18" charset="0"/>
              </a:rPr>
              <a:t>Butter -&gt; Milk (Lift: 1.162857)</a:t>
            </a:r>
          </a:p>
          <a:p>
            <a:r>
              <a:rPr lang="en-US" sz="2400" dirty="0" smtClean="0">
                <a:latin typeface="Times New Roman" pitchFamily="18" charset="0"/>
                <a:cs typeface="Times New Roman" pitchFamily="18" charset="0"/>
              </a:rPr>
              <a:t>Milk -&gt; Butter (Lift: 1.162857)</a:t>
            </a:r>
          </a:p>
          <a:p>
            <a:r>
              <a:rPr lang="en-US" sz="2400" dirty="0" smtClean="0">
                <a:latin typeface="Times New Roman" pitchFamily="18" charset="0"/>
                <a:cs typeface="Times New Roman" pitchFamily="18" charset="0"/>
              </a:rPr>
              <a:t>Nutmeg -&gt; Butter (Lift: 1.174457)</a:t>
            </a:r>
          </a:p>
          <a:p>
            <a:r>
              <a:rPr lang="en-US" sz="2400" dirty="0" smtClean="0">
                <a:latin typeface="Times New Roman" pitchFamily="18" charset="0"/>
                <a:cs typeface="Times New Roman" pitchFamily="18" charset="0"/>
              </a:rPr>
              <a:t>Butter -&gt; Nutmeg (Lift: 1.174457)</a:t>
            </a:r>
          </a:p>
          <a:p>
            <a:r>
              <a:rPr lang="en-US" sz="2400" dirty="0" smtClean="0">
                <a:latin typeface="Times New Roman" pitchFamily="18" charset="0"/>
                <a:cs typeface="Times New Roman" pitchFamily="18" charset="0"/>
              </a:rPr>
              <a:t>Butter -&gt; Onion (Lift: 1.162726)</a:t>
            </a:r>
          </a:p>
          <a:p>
            <a:r>
              <a:rPr lang="en-US" sz="2400" dirty="0" smtClean="0">
                <a:latin typeface="Times New Roman" pitchFamily="18" charset="0"/>
                <a:cs typeface="Times New Roman" pitchFamily="18" charset="0"/>
              </a:rPr>
              <a:t>Onion -&gt; Butter (Lift: 1.162726)</a:t>
            </a:r>
          </a:p>
          <a:p>
            <a:r>
              <a:rPr lang="en-US" sz="2400" dirty="0" smtClean="0">
                <a:latin typeface="Times New Roman" pitchFamily="18" charset="0"/>
                <a:cs typeface="Times New Roman" pitchFamily="18" charset="0"/>
              </a:rPr>
              <a:t>Butter -&gt; Sugar (Lift: 1.139853)</a:t>
            </a:r>
          </a:p>
          <a:p>
            <a:r>
              <a:rPr lang="en-US" sz="2400" dirty="0" smtClean="0">
                <a:latin typeface="Times New Roman" pitchFamily="18" charset="0"/>
                <a:cs typeface="Times New Roman" pitchFamily="18" charset="0"/>
              </a:rPr>
              <a:t>Sugar -&gt; Butter (Lift: 1.139853)</a:t>
            </a:r>
          </a:p>
          <a:p>
            <a:r>
              <a:rPr lang="en-US" sz="2400" dirty="0" smtClean="0">
                <a:latin typeface="Times New Roman" pitchFamily="18" charset="0"/>
                <a:cs typeface="Times New Roman" pitchFamily="18" charset="0"/>
              </a:rPr>
              <a:t>Butter -&gt; Chocolate (Lift: 1.141262)</a:t>
            </a:r>
          </a:p>
          <a:p>
            <a:r>
              <a:rPr lang="en-US" sz="2400" dirty="0" smtClean="0">
                <a:latin typeface="Times New Roman" pitchFamily="18" charset="0"/>
                <a:cs typeface="Times New Roman" pitchFamily="18" charset="0"/>
              </a:rPr>
              <a:t>Chocolate -&gt; Butter (Lift: 1.141262)</a:t>
            </a:r>
          </a:p>
          <a:p>
            <a:pPr marR="0" lvl="0" indent="411163" algn="l" defTabSz="914400" rtl="0" eaLnBrk="0" fontAlgn="base" latinLnBrk="0" hangingPunct="0">
              <a:lnSpc>
                <a:spcPct val="100000"/>
              </a:lnSpc>
              <a:spcBef>
                <a:spcPct val="0"/>
              </a:spcBef>
              <a:spcAft>
                <a:spcPct val="0"/>
              </a:spcAft>
              <a:buClrTx/>
              <a:buSzTx/>
              <a:buFont typeface="Wingdings" pitchFamily="2" charset="2"/>
              <a:buChar char="§"/>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 name="Rectangle 4"/>
          <p:cNvSpPr/>
          <p:nvPr/>
        </p:nvSpPr>
        <p:spPr>
          <a:xfrm>
            <a:off x="2438400" y="152400"/>
            <a:ext cx="4191000" cy="584775"/>
          </a:xfrm>
          <a:prstGeom prst="rect">
            <a:avLst/>
          </a:prstGeom>
        </p:spPr>
        <p:txBody>
          <a:bodyPr wrap="square">
            <a:spAutoFit/>
          </a:bodyPr>
          <a:lstStyle/>
          <a:p>
            <a:pPr algn="ctr"/>
            <a:r>
              <a:rPr lang="en-US" sz="3200" b="1" dirty="0" smtClean="0">
                <a:latin typeface="Times New Roman" pitchFamily="18" charset="0"/>
                <a:cs typeface="Times New Roman" pitchFamily="18" charset="0"/>
              </a:rPr>
              <a:t>INSIGHTS</a:t>
            </a:r>
            <a:endParaRPr lang="en-US" sz="3200" b="1"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5A63D98B-32B1-4E26-A906-2FA2E1781554}" type="datetime1">
              <a:rPr lang="en-US" smtClean="0"/>
              <a:pPr/>
              <a:t>10/25/2023</a:t>
            </a:fld>
            <a:endParaRPr lang="en-US"/>
          </a:p>
        </p:txBody>
      </p:sp>
      <p:sp>
        <p:nvSpPr>
          <p:cNvPr id="7" name="Slide Number Placeholder 6"/>
          <p:cNvSpPr>
            <a:spLocks noGrp="1"/>
          </p:cNvSpPr>
          <p:nvPr>
            <p:ph type="sldNum" sz="quarter" idx="12"/>
          </p:nvPr>
        </p:nvSpPr>
        <p:spPr/>
        <p:txBody>
          <a:bodyPr/>
          <a:lstStyle/>
          <a:p>
            <a:fld id="{E974BE5E-EF7A-4C49-A4EE-D170EC4827DC}"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685800" y="914400"/>
            <a:ext cx="80010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n-US" sz="2400" dirty="0" smtClean="0">
                <a:latin typeface="Times New Roman" pitchFamily="18" charset="0"/>
                <a:cs typeface="Times New Roman" pitchFamily="18" charset="0"/>
              </a:rPr>
              <a:t>High </a:t>
            </a:r>
            <a:r>
              <a:rPr lang="en-US" sz="2400" b="1" dirty="0" smtClean="0">
                <a:latin typeface="Times New Roman" pitchFamily="18" charset="0"/>
                <a:cs typeface="Times New Roman" pitchFamily="18" charset="0"/>
              </a:rPr>
              <a:t>confidence</a:t>
            </a:r>
            <a:r>
              <a:rPr lang="en-US" sz="2400" dirty="0" smtClean="0">
                <a:latin typeface="Times New Roman" pitchFamily="18" charset="0"/>
                <a:cs typeface="Times New Roman" pitchFamily="18" charset="0"/>
              </a:rPr>
              <a:t> values, indicating a strong likelihood of the consequent item being purchased when the antecedent item is purchased.</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457200" marR="0" lvl="0" indent="-457200" algn="l" defTabSz="914400" rtl="0" eaLnBrk="0" fontAlgn="base" latinLnBrk="0" hangingPunct="0">
              <a:spcBef>
                <a:spcPct val="0"/>
              </a:spcBef>
              <a:spcAft>
                <a:spcPct val="0"/>
              </a:spcAft>
              <a:buClrTx/>
              <a:buSzTx/>
              <a:buFont typeface="+mj-lt"/>
              <a:buAutoNum type="arabicPeriod"/>
              <a:tabLst/>
            </a:pP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457200" marR="0" lvl="0" indent="-457200" algn="l" defTabSz="914400" rtl="0" eaLnBrk="0" fontAlgn="base" latinLnBrk="0" hangingPunct="0">
              <a:spcBef>
                <a:spcPct val="0"/>
              </a:spcBef>
              <a:spcAft>
                <a:spcPct val="0"/>
              </a:spcAft>
              <a:buClrTx/>
              <a:buSzTx/>
              <a:buFont typeface="+mj-lt"/>
              <a:buAutoNum type="arabicPeriod"/>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Butter -&gt; Ice cream: Confidence = 0.504878</a:t>
            </a:r>
            <a:endPar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R="0" lvl="0" indent="411163" algn="l" defTabSz="914400" rtl="0" eaLnBrk="0" fontAlgn="base" latinLnBrk="0" hangingPunct="0">
              <a:spcBef>
                <a:spcPct val="0"/>
              </a:spcBef>
              <a:spcAft>
                <a:spcPct val="0"/>
              </a:spcAft>
              <a:buClrTx/>
              <a:buSzTx/>
              <a:buFontTx/>
              <a:buAutoNum type="arabicPeriod"/>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Kidney Beans -&gt; Butter: Confidence = 0.495098</a:t>
            </a:r>
            <a:endPar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R="0" lvl="0" indent="411163" algn="l" defTabSz="914400" rtl="0" eaLnBrk="0" fontAlgn="base" latinLnBrk="0" hangingPunct="0">
              <a:spcBef>
                <a:spcPct val="0"/>
              </a:spcBef>
              <a:spcAft>
                <a:spcPct val="0"/>
              </a:spcAft>
              <a:buClrTx/>
              <a:buSzTx/>
              <a:buFontTx/>
              <a:buAutoNum type="arabicPeriod"/>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Butter -&gt; Kidney Beans: Confidence = 0.495098</a:t>
            </a:r>
            <a:endPar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R="0" lvl="0" indent="411163" algn="l" defTabSz="914400" rtl="0" eaLnBrk="0" fontAlgn="base" latinLnBrk="0" hangingPunct="0">
              <a:spcBef>
                <a:spcPct val="0"/>
              </a:spcBef>
              <a:spcAft>
                <a:spcPct val="0"/>
              </a:spcAft>
              <a:buClrTx/>
              <a:buSzTx/>
              <a:buFontTx/>
              <a:buAutoNum type="arabicPeriod"/>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Milk -&gt; Butter: Confidence = 0.488889</a:t>
            </a:r>
            <a:endPar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R="0" lvl="0" indent="411163" algn="l" defTabSz="914400" rtl="0" eaLnBrk="0" fontAlgn="base" latinLnBrk="0" hangingPunct="0">
              <a:spcBef>
                <a:spcPct val="0"/>
              </a:spcBef>
              <a:spcAft>
                <a:spcPct val="0"/>
              </a:spcAft>
              <a:buClrTx/>
              <a:buSzTx/>
              <a:buFontTx/>
              <a:buAutoNum type="arabicPeriod"/>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Nutmeg -&gt; Butter: Confidence = 0.493766</a:t>
            </a:r>
            <a:endPar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R="0" lvl="0" indent="411163" algn="l" defTabSz="914400" rtl="0" eaLnBrk="0" fontAlgn="base" latinLnBrk="0" hangingPunct="0">
              <a:spcBef>
                <a:spcPct val="0"/>
              </a:spcBef>
              <a:spcAft>
                <a:spcPct val="0"/>
              </a:spcAft>
              <a:buClrTx/>
              <a:buSzTx/>
              <a:buFontTx/>
              <a:buAutoNum type="arabicPeriod"/>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Butter -&gt; Nutmeg: Confidence = 0.493766</a:t>
            </a:r>
            <a:endPar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R="0" lvl="0" indent="411163" algn="l" defTabSz="914400" rtl="0" eaLnBrk="0" fontAlgn="base" latinLnBrk="0" hangingPunct="0">
              <a:spcBef>
                <a:spcPct val="0"/>
              </a:spcBef>
              <a:spcAft>
                <a:spcPct val="0"/>
              </a:spcAft>
              <a:buClrTx/>
              <a:buSzTx/>
              <a:buFontTx/>
              <a:buAutoNum type="arabicPeriod"/>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Butter -&gt; Onion: Confidence = 0.469048</a:t>
            </a:r>
            <a:endPar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R="0" lvl="0" indent="411163" algn="l" defTabSz="914400" rtl="0" eaLnBrk="0" fontAlgn="base" latinLnBrk="0" hangingPunct="0">
              <a:spcBef>
                <a:spcPct val="0"/>
              </a:spcBef>
              <a:spcAft>
                <a:spcPct val="0"/>
              </a:spcAft>
              <a:buClrTx/>
              <a:buSzTx/>
              <a:buFontTx/>
              <a:buAutoNum type="arabicPeriod"/>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Onion -&gt; Butter: Confidence = 0.488834</a:t>
            </a:r>
            <a:endPar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R="0" lvl="0" indent="411163" algn="l" defTabSz="914400" rtl="0" eaLnBrk="0" fontAlgn="base" latinLnBrk="0" hangingPunct="0">
              <a:spcBef>
                <a:spcPct val="0"/>
              </a:spcBef>
              <a:spcAft>
                <a:spcPct val="0"/>
              </a:spcAft>
              <a:buClrTx/>
              <a:buSzTx/>
              <a:buFontTx/>
              <a:buAutoNum type="arabicPeriod"/>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Butter -&gt; Sugar: Confidence = 0.466667</a:t>
            </a:r>
            <a:endPar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spcBef>
                <a:spcPct val="0"/>
              </a:spcBef>
              <a:spcAft>
                <a:spcPct val="0"/>
              </a:spcAft>
              <a:buClrTx/>
              <a:buSzTx/>
              <a:buFontTx/>
              <a:buAutoNum type="arabicPeriod"/>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Sugar -&gt; Butter: Confidence = 0.479218</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 name="Rectangle 4"/>
          <p:cNvSpPr/>
          <p:nvPr/>
        </p:nvSpPr>
        <p:spPr>
          <a:xfrm>
            <a:off x="2438400" y="304800"/>
            <a:ext cx="4191000" cy="584775"/>
          </a:xfrm>
          <a:prstGeom prst="rect">
            <a:avLst/>
          </a:prstGeom>
        </p:spPr>
        <p:txBody>
          <a:bodyPr wrap="square">
            <a:spAutoFit/>
          </a:bodyPr>
          <a:lstStyle/>
          <a:p>
            <a:pPr algn="ctr"/>
            <a:r>
              <a:rPr lang="en-US" sz="3200" b="1" dirty="0" smtClean="0">
                <a:latin typeface="Times New Roman" pitchFamily="18" charset="0"/>
                <a:cs typeface="Times New Roman" pitchFamily="18" charset="0"/>
              </a:rPr>
              <a:t>INSIGHTS</a:t>
            </a:r>
            <a:endParaRPr lang="en-US" sz="3200" b="1"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FB1DB566-0D0E-4549-9EF9-0E619318B9B3}" type="datetime1">
              <a:rPr lang="en-US" smtClean="0"/>
              <a:pPr/>
              <a:t>10/25/2023</a:t>
            </a:fld>
            <a:endParaRPr lang="en-US"/>
          </a:p>
        </p:txBody>
      </p:sp>
      <p:sp>
        <p:nvSpPr>
          <p:cNvPr id="7" name="Slide Number Placeholder 6"/>
          <p:cNvSpPr>
            <a:spLocks noGrp="1"/>
          </p:cNvSpPr>
          <p:nvPr>
            <p:ph type="sldNum" sz="quarter" idx="12"/>
          </p:nvPr>
        </p:nvSpPr>
        <p:spPr/>
        <p:txBody>
          <a:bodyPr/>
          <a:lstStyle/>
          <a:p>
            <a:fld id="{E974BE5E-EF7A-4C49-A4EE-D170EC4827DC}"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066800"/>
            <a:ext cx="8305800" cy="4832092"/>
          </a:xfrm>
          <a:prstGeom prst="rect">
            <a:avLst/>
          </a:prstGeom>
        </p:spPr>
        <p:txBody>
          <a:bodyPr wrap="square">
            <a:spAutoFit/>
          </a:bodyPr>
          <a:lstStyle/>
          <a:p>
            <a:pPr algn="just"/>
            <a:r>
              <a:rPr lang="en-US" sz="2800" dirty="0" smtClean="0">
                <a:latin typeface="Times New Roman" pitchFamily="18" charset="0"/>
                <a:cs typeface="Times New Roman" pitchFamily="18" charset="0"/>
              </a:rPr>
              <a:t>Products that have an association with butter in the given dataset, along with their corresponding confidence values:</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Butter -&gt; Ice cream (Confidence: 0.492857)</a:t>
            </a:r>
          </a:p>
          <a:p>
            <a:r>
              <a:rPr lang="en-US" sz="2800" dirty="0" smtClean="0">
                <a:latin typeface="Times New Roman" pitchFamily="18" charset="0"/>
                <a:cs typeface="Times New Roman" pitchFamily="18" charset="0"/>
              </a:rPr>
              <a:t>Butter -&gt; Kidney Beans (Confidence: 0.480952)</a:t>
            </a:r>
          </a:p>
          <a:p>
            <a:r>
              <a:rPr lang="en-US" sz="2800" dirty="0" smtClean="0">
                <a:latin typeface="Times New Roman" pitchFamily="18" charset="0"/>
                <a:cs typeface="Times New Roman" pitchFamily="18" charset="0"/>
              </a:rPr>
              <a:t>Butter -&gt; Milk (Confidence: 0.488889)</a:t>
            </a:r>
          </a:p>
          <a:p>
            <a:r>
              <a:rPr lang="en-US" sz="2800" dirty="0" smtClean="0">
                <a:latin typeface="Times New Roman" pitchFamily="18" charset="0"/>
                <a:cs typeface="Times New Roman" pitchFamily="18" charset="0"/>
              </a:rPr>
              <a:t>Butter -&gt; Nutmeg (Confidence: 0.493766)</a:t>
            </a:r>
          </a:p>
          <a:p>
            <a:r>
              <a:rPr lang="en-US" sz="2800" dirty="0" smtClean="0">
                <a:latin typeface="Times New Roman" pitchFamily="18" charset="0"/>
                <a:cs typeface="Times New Roman" pitchFamily="18" charset="0"/>
              </a:rPr>
              <a:t>Butter -&gt; Onion (Confidence: 0.469048)</a:t>
            </a:r>
          </a:p>
          <a:p>
            <a:r>
              <a:rPr lang="en-US" sz="2800" dirty="0" smtClean="0">
                <a:latin typeface="Times New Roman" pitchFamily="18" charset="0"/>
                <a:cs typeface="Times New Roman" pitchFamily="18" charset="0"/>
              </a:rPr>
              <a:t>Butter -&gt; Sugar (Confidence: 0.466667)</a:t>
            </a:r>
          </a:p>
          <a:p>
            <a:r>
              <a:rPr lang="en-US" sz="2800" dirty="0" smtClean="0">
                <a:latin typeface="Times New Roman" pitchFamily="18" charset="0"/>
                <a:cs typeface="Times New Roman" pitchFamily="18" charset="0"/>
              </a:rPr>
              <a:t>Butter -&gt; Chocolate (Confidence: 0.480952)</a:t>
            </a:r>
            <a:endParaRPr lang="en-US" sz="2800" dirty="0">
              <a:latin typeface="Times New Roman" pitchFamily="18" charset="0"/>
              <a:cs typeface="Times New Roman" pitchFamily="18" charset="0"/>
            </a:endParaRPr>
          </a:p>
        </p:txBody>
      </p:sp>
      <p:sp>
        <p:nvSpPr>
          <p:cNvPr id="5" name="Rectangle 4"/>
          <p:cNvSpPr/>
          <p:nvPr/>
        </p:nvSpPr>
        <p:spPr>
          <a:xfrm>
            <a:off x="2438400" y="304800"/>
            <a:ext cx="4191000" cy="584775"/>
          </a:xfrm>
          <a:prstGeom prst="rect">
            <a:avLst/>
          </a:prstGeom>
        </p:spPr>
        <p:txBody>
          <a:bodyPr wrap="square">
            <a:spAutoFit/>
          </a:bodyPr>
          <a:lstStyle/>
          <a:p>
            <a:pPr algn="ctr"/>
            <a:r>
              <a:rPr lang="en-US" sz="3200" b="1" dirty="0" smtClean="0">
                <a:latin typeface="Times New Roman" pitchFamily="18" charset="0"/>
                <a:cs typeface="Times New Roman" pitchFamily="18" charset="0"/>
              </a:rPr>
              <a:t>INSIGHTS</a:t>
            </a:r>
            <a:endParaRPr lang="en-US" sz="3200" b="1"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862E3FD5-3D1D-43C2-8F6B-58A6ABA1B916}" type="datetime1">
              <a:rPr lang="en-US" smtClean="0"/>
              <a:pPr/>
              <a:t>10/25/2023</a:t>
            </a:fld>
            <a:endParaRPr lang="en-US"/>
          </a:p>
        </p:txBody>
      </p:sp>
      <p:sp>
        <p:nvSpPr>
          <p:cNvPr id="7" name="Slide Number Placeholder 6"/>
          <p:cNvSpPr>
            <a:spLocks noGrp="1"/>
          </p:cNvSpPr>
          <p:nvPr>
            <p:ph type="sldNum" sz="quarter" idx="12"/>
          </p:nvPr>
        </p:nvSpPr>
        <p:spPr/>
        <p:txBody>
          <a:bodyPr/>
          <a:lstStyle/>
          <a:p>
            <a:fld id="{E974BE5E-EF7A-4C49-A4EE-D170EC4827DC}"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066800"/>
            <a:ext cx="8382000" cy="3970318"/>
          </a:xfrm>
          <a:prstGeom prst="rect">
            <a:avLst/>
          </a:prstGeom>
        </p:spPr>
        <p:txBody>
          <a:bodyPr wrap="square">
            <a:spAutoFit/>
          </a:bodyPr>
          <a:lstStyle/>
          <a:p>
            <a:pPr algn="just"/>
            <a:r>
              <a:rPr lang="en-US" sz="2800" dirty="0" smtClean="0">
                <a:latin typeface="Times New Roman" pitchFamily="18" charset="0"/>
                <a:cs typeface="Times New Roman" pitchFamily="18" charset="0"/>
              </a:rPr>
              <a:t>Products that have an association with ice cream in the given dataset, along with their corresponding confidence values:</a:t>
            </a:r>
          </a:p>
          <a:p>
            <a:pPr algn="just"/>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Ice cream -&gt; Butter (Confidence: 0.492857)</a:t>
            </a:r>
          </a:p>
          <a:p>
            <a:r>
              <a:rPr lang="en-US" sz="2800" dirty="0" smtClean="0">
                <a:latin typeface="Times New Roman" pitchFamily="18" charset="0"/>
                <a:cs typeface="Times New Roman" pitchFamily="18" charset="0"/>
              </a:rPr>
              <a:t>Ice cream -&gt; Kidney Beans (Confidence: 0.478049)</a:t>
            </a:r>
          </a:p>
          <a:p>
            <a:r>
              <a:rPr lang="en-US" sz="2800" dirty="0" smtClean="0">
                <a:latin typeface="Times New Roman" pitchFamily="18" charset="0"/>
                <a:cs typeface="Times New Roman" pitchFamily="18" charset="0"/>
              </a:rPr>
              <a:t>Ice cream -&gt; Sugar (Confidence: 0.476773)</a:t>
            </a:r>
          </a:p>
          <a:p>
            <a:r>
              <a:rPr lang="en-US" sz="2800" dirty="0" smtClean="0">
                <a:latin typeface="Times New Roman" pitchFamily="18" charset="0"/>
                <a:cs typeface="Times New Roman" pitchFamily="18" charset="0"/>
              </a:rPr>
              <a:t>Ice cream -&gt; Chocolate (Confidence: 0.492683)</a:t>
            </a:r>
          </a:p>
          <a:p>
            <a:r>
              <a:rPr lang="en-US" sz="2800" dirty="0" smtClean="0">
                <a:latin typeface="Times New Roman" pitchFamily="18" charset="0"/>
                <a:cs typeface="Times New Roman" pitchFamily="18" charset="0"/>
              </a:rPr>
              <a:t>Ice cream -&gt; Milk (Confidence: 0.520988)</a:t>
            </a:r>
            <a:endParaRPr lang="en-US" sz="2800" dirty="0">
              <a:latin typeface="Times New Roman" pitchFamily="18" charset="0"/>
              <a:cs typeface="Times New Roman" pitchFamily="18" charset="0"/>
            </a:endParaRPr>
          </a:p>
        </p:txBody>
      </p:sp>
      <p:sp>
        <p:nvSpPr>
          <p:cNvPr id="5" name="Rectangle 4"/>
          <p:cNvSpPr/>
          <p:nvPr/>
        </p:nvSpPr>
        <p:spPr>
          <a:xfrm>
            <a:off x="2438400" y="304800"/>
            <a:ext cx="4191000" cy="584775"/>
          </a:xfrm>
          <a:prstGeom prst="rect">
            <a:avLst/>
          </a:prstGeom>
        </p:spPr>
        <p:txBody>
          <a:bodyPr wrap="square">
            <a:spAutoFit/>
          </a:bodyPr>
          <a:lstStyle/>
          <a:p>
            <a:pPr algn="ctr"/>
            <a:r>
              <a:rPr lang="en-US" sz="3200" b="1" dirty="0" smtClean="0">
                <a:latin typeface="Times New Roman" pitchFamily="18" charset="0"/>
                <a:cs typeface="Times New Roman" pitchFamily="18" charset="0"/>
              </a:rPr>
              <a:t>INSIGHTS</a:t>
            </a:r>
            <a:endParaRPr lang="en-US" sz="3200" b="1"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CBACADC6-EAF3-4BAE-908A-8CE845D2AE8B}" type="datetime1">
              <a:rPr lang="en-US" smtClean="0"/>
              <a:pPr/>
              <a:t>10/25/2023</a:t>
            </a:fld>
            <a:endParaRPr lang="en-US"/>
          </a:p>
        </p:txBody>
      </p:sp>
      <p:sp>
        <p:nvSpPr>
          <p:cNvPr id="7" name="Slide Number Placeholder 6"/>
          <p:cNvSpPr>
            <a:spLocks noGrp="1"/>
          </p:cNvSpPr>
          <p:nvPr>
            <p:ph type="sldNum" sz="quarter" idx="12"/>
          </p:nvPr>
        </p:nvSpPr>
        <p:spPr/>
        <p:txBody>
          <a:bodyPr/>
          <a:lstStyle/>
          <a:p>
            <a:fld id="{E974BE5E-EF7A-4C49-A4EE-D170EC4827DC}"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8400" y="457200"/>
            <a:ext cx="4191000" cy="584775"/>
          </a:xfrm>
          <a:prstGeom prst="rect">
            <a:avLst/>
          </a:prstGeom>
        </p:spPr>
        <p:txBody>
          <a:bodyPr wrap="square">
            <a:spAutoFit/>
          </a:bodyPr>
          <a:lstStyle/>
          <a:p>
            <a:pPr algn="ctr"/>
            <a:r>
              <a:rPr lang="en-US" sz="3200" b="1" dirty="0" smtClean="0">
                <a:latin typeface="Times New Roman" pitchFamily="18" charset="0"/>
                <a:cs typeface="Times New Roman" pitchFamily="18" charset="0"/>
              </a:rPr>
              <a:t>CONCLUSION</a:t>
            </a:r>
            <a:endParaRPr lang="en-US" sz="3200" b="1" dirty="0">
              <a:latin typeface="Times New Roman" pitchFamily="18" charset="0"/>
              <a:cs typeface="Times New Roman" pitchFamily="18" charset="0"/>
            </a:endParaRPr>
          </a:p>
        </p:txBody>
      </p:sp>
      <p:sp>
        <p:nvSpPr>
          <p:cNvPr id="5" name="Rectangle 4"/>
          <p:cNvSpPr/>
          <p:nvPr/>
        </p:nvSpPr>
        <p:spPr>
          <a:xfrm>
            <a:off x="381000" y="1066801"/>
            <a:ext cx="8458200" cy="5262979"/>
          </a:xfrm>
          <a:prstGeom prst="rect">
            <a:avLst/>
          </a:prstGeom>
        </p:spPr>
        <p:txBody>
          <a:bodyPr wrap="square">
            <a:spAutoFit/>
          </a:bodyPr>
          <a:lstStyle/>
          <a:p>
            <a:pPr marL="457200" indent="-457200" algn="just">
              <a:buFont typeface="Wingdings" pitchFamily="2" charset="2"/>
              <a:buChar char="§"/>
            </a:pPr>
            <a:r>
              <a:rPr lang="en-US" sz="2800" dirty="0" smtClean="0">
                <a:latin typeface="Times New Roman" pitchFamily="18" charset="0"/>
                <a:cs typeface="Times New Roman" pitchFamily="18" charset="0"/>
              </a:rPr>
              <a:t>The highest purchased products are butter, yogurt and chocolate </a:t>
            </a:r>
          </a:p>
          <a:p>
            <a:pPr marL="457200" indent="-457200" algn="just">
              <a:buFont typeface="Wingdings" pitchFamily="2" charset="2"/>
              <a:buChar char="§"/>
            </a:pPr>
            <a:r>
              <a:rPr lang="en-US" sz="2800" dirty="0" smtClean="0">
                <a:latin typeface="Times New Roman" pitchFamily="18" charset="0"/>
                <a:cs typeface="Times New Roman" pitchFamily="18" charset="0"/>
              </a:rPr>
              <a:t>These is a strong association between butter and ice cream, Kidney Beans and milk</a:t>
            </a:r>
          </a:p>
          <a:p>
            <a:pPr marL="457200" indent="-457200" algn="just">
              <a:buFont typeface="Wingdings" pitchFamily="2" charset="2"/>
              <a:buChar char="§"/>
            </a:pPr>
            <a:r>
              <a:rPr lang="en-US" sz="2800" dirty="0" smtClean="0">
                <a:latin typeface="Times New Roman" pitchFamily="18" charset="0"/>
                <a:cs typeface="Times New Roman" pitchFamily="18" charset="0"/>
              </a:rPr>
              <a:t>These is a moderate association between butter and chocolate, Onion, Sugar, and Cheese.</a:t>
            </a:r>
          </a:p>
          <a:p>
            <a:pPr marL="457200" indent="-457200" algn="just">
              <a:buFont typeface="Wingdings" pitchFamily="2" charset="2"/>
              <a:buChar char="§"/>
            </a:pPr>
            <a:r>
              <a:rPr lang="en-US" sz="2800" dirty="0" smtClean="0">
                <a:latin typeface="Times New Roman" pitchFamily="18" charset="0"/>
                <a:cs typeface="Times New Roman" pitchFamily="18" charset="0"/>
              </a:rPr>
              <a:t>These is a strong association between ice cream and butter</a:t>
            </a:r>
          </a:p>
          <a:p>
            <a:pPr marL="457200" indent="-457200" algn="just">
              <a:buFont typeface="Wingdings" pitchFamily="2" charset="2"/>
              <a:buChar char="§"/>
            </a:pPr>
            <a:r>
              <a:rPr lang="en-US" sz="2800" dirty="0" smtClean="0">
                <a:latin typeface="Times New Roman" pitchFamily="18" charset="0"/>
                <a:cs typeface="Times New Roman" pitchFamily="18" charset="0"/>
              </a:rPr>
              <a:t>These is a moderate association between ice cream and kidney bean, sugar and chocolate </a:t>
            </a:r>
          </a:p>
          <a:p>
            <a:pPr marL="457200" indent="-457200" algn="just">
              <a:buFont typeface="Wingdings" pitchFamily="2" charset="2"/>
              <a:buChar char="§"/>
            </a:pPr>
            <a:r>
              <a:rPr lang="en-US" sz="2800" dirty="0" smtClean="0">
                <a:latin typeface="Times New Roman" pitchFamily="18" charset="0"/>
                <a:cs typeface="Times New Roman" pitchFamily="18" charset="0"/>
              </a:rPr>
              <a:t>Products that do not need much attention in this store are onion, corn and dill </a:t>
            </a:r>
          </a:p>
        </p:txBody>
      </p:sp>
      <p:sp>
        <p:nvSpPr>
          <p:cNvPr id="6" name="Date Placeholder 5"/>
          <p:cNvSpPr>
            <a:spLocks noGrp="1"/>
          </p:cNvSpPr>
          <p:nvPr>
            <p:ph type="dt" sz="half" idx="10"/>
          </p:nvPr>
        </p:nvSpPr>
        <p:spPr/>
        <p:txBody>
          <a:bodyPr/>
          <a:lstStyle/>
          <a:p>
            <a:fld id="{3A638D1E-01FF-470D-83FB-98B0B3EFA47D}" type="datetime1">
              <a:rPr lang="en-US" smtClean="0"/>
              <a:pPr/>
              <a:t>10/25/2023</a:t>
            </a:fld>
            <a:endParaRPr lang="en-US"/>
          </a:p>
        </p:txBody>
      </p:sp>
      <p:sp>
        <p:nvSpPr>
          <p:cNvPr id="7" name="Slide Number Placeholder 6"/>
          <p:cNvSpPr>
            <a:spLocks noGrp="1"/>
          </p:cNvSpPr>
          <p:nvPr>
            <p:ph type="sldNum" sz="quarter" idx="12"/>
          </p:nvPr>
        </p:nvSpPr>
        <p:spPr/>
        <p:txBody>
          <a:bodyPr/>
          <a:lstStyle/>
          <a:p>
            <a:fld id="{E974BE5E-EF7A-4C49-A4EE-D170EC4827DC}"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676400"/>
            <a:ext cx="8001000" cy="4401205"/>
          </a:xfrm>
          <a:prstGeom prst="rect">
            <a:avLst/>
          </a:prstGeom>
        </p:spPr>
        <p:txBody>
          <a:bodyPr wrap="square">
            <a:spAutoFit/>
          </a:bodyPr>
          <a:lstStyle/>
          <a:p>
            <a:pPr marL="457200" indent="-457200" algn="just">
              <a:buFont typeface="Arial" pitchFamily="34" charset="0"/>
              <a:buChar char="•"/>
            </a:pPr>
            <a:r>
              <a:rPr lang="en-US" sz="2800" dirty="0" smtClean="0">
                <a:latin typeface="Times New Roman" pitchFamily="18" charset="0"/>
                <a:cs typeface="Times New Roman" pitchFamily="18" charset="0"/>
              </a:rPr>
              <a:t>Market Basket Analysis (MBA) is a data mining method focusing on discovering purchase patterns of the customers by extracting association or co-occurrences from a store’s transactional data.</a:t>
            </a:r>
          </a:p>
          <a:p>
            <a:pPr marL="457200" indent="-457200" algn="just"/>
            <a:endParaRPr lang="en-US" sz="2800" dirty="0" smtClean="0">
              <a:latin typeface="Times New Roman" pitchFamily="18" charset="0"/>
              <a:cs typeface="Times New Roman" pitchFamily="18" charset="0"/>
            </a:endParaRPr>
          </a:p>
          <a:p>
            <a:pPr marL="457200" indent="-457200" algn="just">
              <a:buFont typeface="Arial" pitchFamily="34" charset="0"/>
              <a:buChar char="•"/>
            </a:pPr>
            <a:r>
              <a:rPr lang="en-US" sz="2800" dirty="0" smtClean="0">
                <a:latin typeface="Times New Roman" pitchFamily="18" charset="0"/>
                <a:cs typeface="Times New Roman" pitchFamily="18" charset="0"/>
              </a:rPr>
              <a:t>Market basket analysis encompasses a broad set of analytic techniques aimed at uncovering the associations and connections between specific objects, discovering customer behaviors and relation between items.</a:t>
            </a:r>
          </a:p>
        </p:txBody>
      </p:sp>
      <p:sp>
        <p:nvSpPr>
          <p:cNvPr id="5" name="Rectangle 4"/>
          <p:cNvSpPr/>
          <p:nvPr/>
        </p:nvSpPr>
        <p:spPr>
          <a:xfrm>
            <a:off x="2819400" y="381000"/>
            <a:ext cx="3573414" cy="584775"/>
          </a:xfrm>
          <a:prstGeom prst="rect">
            <a:avLst/>
          </a:prstGeom>
        </p:spPr>
        <p:txBody>
          <a:bodyPr wrap="none">
            <a:spAutoFit/>
          </a:bodyPr>
          <a:lstStyle/>
          <a:p>
            <a:r>
              <a:rPr lang="en-US" sz="3200" b="1" dirty="0" smtClean="0">
                <a:latin typeface="Times New Roman" pitchFamily="18" charset="0"/>
                <a:cs typeface="Times New Roman" pitchFamily="18" charset="0"/>
              </a:rPr>
              <a:t>INTRODUCTION </a:t>
            </a:r>
            <a:endParaRPr lang="en-US" sz="3200" b="1"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D010C6B2-57B3-4035-A0F3-99C24C40F740}" type="datetime1">
              <a:rPr lang="en-US" smtClean="0"/>
              <a:pPr/>
              <a:t>10/25/2023</a:t>
            </a:fld>
            <a:endParaRPr lang="en-US"/>
          </a:p>
        </p:txBody>
      </p:sp>
      <p:sp>
        <p:nvSpPr>
          <p:cNvPr id="7" name="Slide Number Placeholder 6"/>
          <p:cNvSpPr>
            <a:spLocks noGrp="1"/>
          </p:cNvSpPr>
          <p:nvPr>
            <p:ph type="sldNum" sz="quarter" idx="12"/>
          </p:nvPr>
        </p:nvSpPr>
        <p:spPr/>
        <p:txBody>
          <a:bodyPr/>
          <a:lstStyle/>
          <a:p>
            <a:fld id="{E974BE5E-EF7A-4C49-A4EE-D170EC4827DC}"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524000"/>
            <a:ext cx="8229600" cy="4401205"/>
          </a:xfrm>
          <a:prstGeom prst="rect">
            <a:avLst/>
          </a:prstGeom>
        </p:spPr>
        <p:txBody>
          <a:bodyPr wrap="square">
            <a:spAutoFit/>
          </a:bodyPr>
          <a:lstStyle/>
          <a:p>
            <a:pPr marL="457200" indent="-457200" algn="just">
              <a:buFont typeface="Arial" pitchFamily="34" charset="0"/>
              <a:buChar char="•"/>
            </a:pPr>
            <a:r>
              <a:rPr lang="en-US" sz="2800" dirty="0" smtClean="0">
                <a:latin typeface="Times New Roman" pitchFamily="18" charset="0"/>
                <a:cs typeface="Times New Roman" pitchFamily="18" charset="0"/>
              </a:rPr>
              <a:t>Products that the store should give more attention to in order to make large sales are butter, ice cream,  kidney bean, cheese and chocolate </a:t>
            </a:r>
          </a:p>
          <a:p>
            <a:pPr marL="457200" indent="-457200"/>
            <a:endParaRPr lang="en-US" sz="2800" dirty="0" smtClean="0">
              <a:latin typeface="Times New Roman" pitchFamily="18" charset="0"/>
              <a:cs typeface="Times New Roman" pitchFamily="18" charset="0"/>
            </a:endParaRPr>
          </a:p>
          <a:p>
            <a:pPr marL="457200" indent="-457200">
              <a:buFont typeface="Arial" pitchFamily="34" charset="0"/>
              <a:buChar char="•"/>
            </a:pPr>
            <a:r>
              <a:rPr lang="en-US" sz="2800" dirty="0" smtClean="0">
                <a:latin typeface="Times New Roman" pitchFamily="18" charset="0"/>
                <a:cs typeface="Times New Roman" pitchFamily="18" charset="0"/>
              </a:rPr>
              <a:t>Five most associated products:</a:t>
            </a:r>
          </a:p>
          <a:p>
            <a:pPr marL="1897063"/>
            <a:r>
              <a:rPr lang="en-US" sz="2800" dirty="0" smtClean="0">
                <a:latin typeface="Times New Roman" pitchFamily="18" charset="0"/>
                <a:cs typeface="Times New Roman" pitchFamily="18" charset="0"/>
              </a:rPr>
              <a:t>(Milk, Yogurt)</a:t>
            </a:r>
          </a:p>
          <a:p>
            <a:pPr marL="1897063"/>
            <a:r>
              <a:rPr lang="en-US" sz="2800" dirty="0" smtClean="0">
                <a:latin typeface="Times New Roman" pitchFamily="18" charset="0"/>
                <a:cs typeface="Times New Roman" pitchFamily="18" charset="0"/>
              </a:rPr>
              <a:t>(Yogurt, Milk)</a:t>
            </a:r>
          </a:p>
          <a:p>
            <a:pPr marL="1897063"/>
            <a:r>
              <a:rPr lang="en-US" sz="2800" dirty="0" smtClean="0">
                <a:latin typeface="Times New Roman" pitchFamily="18" charset="0"/>
                <a:cs typeface="Times New Roman" pitchFamily="18" charset="0"/>
              </a:rPr>
              <a:t>(Milk, Butter)</a:t>
            </a:r>
          </a:p>
          <a:p>
            <a:pPr marL="1897063"/>
            <a:r>
              <a:rPr lang="en-US" sz="2800" dirty="0" smtClean="0">
                <a:latin typeface="Times New Roman" pitchFamily="18" charset="0"/>
                <a:cs typeface="Times New Roman" pitchFamily="18" charset="0"/>
              </a:rPr>
              <a:t>(Butter, Milk)</a:t>
            </a:r>
          </a:p>
          <a:p>
            <a:pPr marL="1897063"/>
            <a:r>
              <a:rPr lang="en-US" sz="2800" dirty="0" smtClean="0">
                <a:latin typeface="Times New Roman" pitchFamily="18" charset="0"/>
                <a:cs typeface="Times New Roman" pitchFamily="18" charset="0"/>
              </a:rPr>
              <a:t>(Kidney Beans, Cheese)</a:t>
            </a:r>
            <a:endParaRPr lang="en-US" sz="2800" dirty="0">
              <a:latin typeface="Times New Roman" pitchFamily="18" charset="0"/>
              <a:cs typeface="Times New Roman" pitchFamily="18" charset="0"/>
            </a:endParaRPr>
          </a:p>
        </p:txBody>
      </p:sp>
      <p:sp>
        <p:nvSpPr>
          <p:cNvPr id="6" name="Rectangle 5"/>
          <p:cNvSpPr/>
          <p:nvPr/>
        </p:nvSpPr>
        <p:spPr>
          <a:xfrm>
            <a:off x="2438400" y="457200"/>
            <a:ext cx="4191000" cy="584775"/>
          </a:xfrm>
          <a:prstGeom prst="rect">
            <a:avLst/>
          </a:prstGeom>
        </p:spPr>
        <p:txBody>
          <a:bodyPr wrap="square">
            <a:spAutoFit/>
          </a:bodyPr>
          <a:lstStyle/>
          <a:p>
            <a:pPr algn="ctr"/>
            <a:r>
              <a:rPr lang="en-US" sz="3200" b="1" dirty="0" smtClean="0">
                <a:latin typeface="Times New Roman" pitchFamily="18" charset="0"/>
                <a:cs typeface="Times New Roman" pitchFamily="18" charset="0"/>
              </a:rPr>
              <a:t>CONCLUSION</a:t>
            </a:r>
            <a:endParaRPr lang="en-US" sz="3200" b="1" dirty="0">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FAA0DC33-4D00-47B4-B5B8-A78EFDEA1D87}" type="datetime1">
              <a:rPr lang="en-US" smtClean="0"/>
              <a:pPr/>
              <a:t>10/25/2023</a:t>
            </a:fld>
            <a:endParaRPr lang="en-US"/>
          </a:p>
        </p:txBody>
      </p:sp>
      <p:sp>
        <p:nvSpPr>
          <p:cNvPr id="8" name="Slide Number Placeholder 7"/>
          <p:cNvSpPr>
            <a:spLocks noGrp="1"/>
          </p:cNvSpPr>
          <p:nvPr>
            <p:ph type="sldNum" sz="quarter" idx="12"/>
          </p:nvPr>
        </p:nvSpPr>
        <p:spPr/>
        <p:txBody>
          <a:bodyPr/>
          <a:lstStyle/>
          <a:p>
            <a:fld id="{E974BE5E-EF7A-4C49-A4EE-D170EC4827DC}"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8400" y="457200"/>
            <a:ext cx="4191000" cy="584775"/>
          </a:xfrm>
          <a:prstGeom prst="rect">
            <a:avLst/>
          </a:prstGeom>
        </p:spPr>
        <p:txBody>
          <a:bodyPr wrap="square">
            <a:spAutoFit/>
          </a:bodyPr>
          <a:lstStyle/>
          <a:p>
            <a:pPr algn="ctr"/>
            <a:r>
              <a:rPr lang="en-US" sz="3200" b="1" dirty="0" smtClean="0">
                <a:latin typeface="Times New Roman" pitchFamily="18" charset="0"/>
                <a:cs typeface="Times New Roman" pitchFamily="18" charset="0"/>
              </a:rPr>
              <a:t>REFERENCES</a:t>
            </a:r>
            <a:endParaRPr lang="en-US" sz="3200" b="1"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4D59F6EA-3606-4252-82E0-65BFBB57469A}" type="datetime1">
              <a:rPr lang="en-US" smtClean="0"/>
              <a:pPr/>
              <a:t>10/25/2023</a:t>
            </a:fld>
            <a:endParaRPr lang="en-US"/>
          </a:p>
        </p:txBody>
      </p:sp>
      <p:sp>
        <p:nvSpPr>
          <p:cNvPr id="6" name="Slide Number Placeholder 5"/>
          <p:cNvSpPr>
            <a:spLocks noGrp="1"/>
          </p:cNvSpPr>
          <p:nvPr>
            <p:ph type="sldNum" sz="quarter" idx="12"/>
          </p:nvPr>
        </p:nvSpPr>
        <p:spPr/>
        <p:txBody>
          <a:bodyPr/>
          <a:lstStyle/>
          <a:p>
            <a:fld id="{E974BE5E-EF7A-4C49-A4EE-D170EC4827DC}" type="slidenum">
              <a:rPr lang="en-US" smtClean="0"/>
              <a:pPr/>
              <a:t>31</a:t>
            </a:fld>
            <a:endParaRPr lang="en-US"/>
          </a:p>
        </p:txBody>
      </p:sp>
      <p:sp>
        <p:nvSpPr>
          <p:cNvPr id="7" name="Rectangle 6"/>
          <p:cNvSpPr/>
          <p:nvPr/>
        </p:nvSpPr>
        <p:spPr>
          <a:xfrm>
            <a:off x="381000" y="1066800"/>
            <a:ext cx="8382000" cy="5262979"/>
          </a:xfrm>
          <a:prstGeom prst="rect">
            <a:avLst/>
          </a:prstGeom>
        </p:spPr>
        <p:txBody>
          <a:bodyPr wrap="square">
            <a:spAutoFit/>
          </a:bodyPr>
          <a:lstStyle/>
          <a:p>
            <a:pPr algn="just"/>
            <a:r>
              <a:rPr lang="en-US" sz="2800" dirty="0" err="1" smtClean="0">
                <a:latin typeface="Times New Roman" pitchFamily="18" charset="0"/>
                <a:cs typeface="Times New Roman" pitchFamily="18" charset="0"/>
              </a:rPr>
              <a:t>Agrawal</a:t>
            </a:r>
            <a:r>
              <a:rPr lang="en-US" sz="2800" dirty="0" smtClean="0">
                <a:latin typeface="Times New Roman" pitchFamily="18" charset="0"/>
                <a:cs typeface="Times New Roman" pitchFamily="18" charset="0"/>
              </a:rPr>
              <a:t>, R., </a:t>
            </a:r>
            <a:r>
              <a:rPr lang="en-US" sz="2800" dirty="0" err="1" smtClean="0">
                <a:latin typeface="Times New Roman" pitchFamily="18" charset="0"/>
                <a:cs typeface="Times New Roman" pitchFamily="18" charset="0"/>
              </a:rPr>
              <a:t>Srikant</a:t>
            </a:r>
            <a:r>
              <a:rPr lang="en-US" sz="2800" dirty="0" smtClean="0">
                <a:latin typeface="Times New Roman" pitchFamily="18" charset="0"/>
                <a:cs typeface="Times New Roman" pitchFamily="18" charset="0"/>
              </a:rPr>
              <a:t>, R.. (1994).Fast Algorithms for Mining Association Rules. In Proc. Of the 20th Int’l Conference on Very Large Databases, Santiago, Chile </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Liao, S. H., Chu, P. H., &amp; Hsiao, P. Y. (2012). Data mining techniques and applications - A decade review from 2000 to 2011. Expert Systems with Applications.</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Mushtaq, A. (2015). Data Mining For Marketing. </a:t>
            </a:r>
            <a:r>
              <a:rPr lang="en-US" sz="2800" i="1" dirty="0" smtClean="0">
                <a:latin typeface="Times New Roman" pitchFamily="18" charset="0"/>
                <a:cs typeface="Times New Roman" pitchFamily="18" charset="0"/>
              </a:rPr>
              <a:t>Journal of Marketing and Consumer Research, </a:t>
            </a:r>
            <a:r>
              <a:rPr lang="en-US" sz="2800" dirty="0" smtClean="0">
                <a:latin typeface="Times New Roman" pitchFamily="18" charset="0"/>
                <a:cs typeface="Times New Roman" pitchFamily="18" charset="0"/>
              </a:rPr>
              <a:t>9, 17–29.</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https://www.kaggle.com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981200"/>
            <a:ext cx="7848600" cy="4401205"/>
          </a:xfrm>
          <a:prstGeom prst="rect">
            <a:avLst/>
          </a:prstGeom>
        </p:spPr>
        <p:txBody>
          <a:bodyPr wrap="square">
            <a:spAutoFit/>
          </a:bodyPr>
          <a:lstStyle/>
          <a:p>
            <a:pPr algn="just"/>
            <a:r>
              <a:rPr lang="en-US" sz="2800" dirty="0" smtClean="0">
                <a:latin typeface="Times New Roman" pitchFamily="18" charset="0"/>
                <a:cs typeface="Times New Roman" pitchFamily="18" charset="0"/>
              </a:rPr>
              <a:t>This rule identifies the association or relationship between a large set of data items and forms the base for market basket analysis. </a:t>
            </a:r>
          </a:p>
          <a:p>
            <a:pPr algn="just"/>
            <a:endParaRPr lang="en-US" sz="1400" b="1" dirty="0" smtClean="0">
              <a:latin typeface="Times New Roman" pitchFamily="18" charset="0"/>
              <a:cs typeface="Times New Roman" pitchFamily="18" charset="0"/>
            </a:endParaRPr>
          </a:p>
          <a:p>
            <a:pPr algn="just">
              <a:lnSpc>
                <a:spcPct val="150000"/>
              </a:lnSpc>
            </a:pPr>
            <a:r>
              <a:rPr lang="en-US" sz="2800" b="1" dirty="0" smtClean="0">
                <a:latin typeface="Times New Roman" pitchFamily="18" charset="0"/>
                <a:cs typeface="Times New Roman" pitchFamily="18" charset="0"/>
              </a:rPr>
              <a:t>Applications </a:t>
            </a:r>
          </a:p>
          <a:p>
            <a:pPr indent="411163" algn="just">
              <a:buFont typeface="Wingdings" pitchFamily="2" charset="2"/>
              <a:buChar char="§"/>
            </a:pPr>
            <a:r>
              <a:rPr lang="en-US" sz="2800" dirty="0" smtClean="0">
                <a:latin typeface="Times New Roman" pitchFamily="18" charset="0"/>
                <a:cs typeface="Times New Roman" pitchFamily="18" charset="0"/>
              </a:rPr>
              <a:t>Supermarkets</a:t>
            </a:r>
          </a:p>
          <a:p>
            <a:pPr indent="411163" algn="just">
              <a:buFont typeface="Wingdings" pitchFamily="2" charset="2"/>
              <a:buChar char="§"/>
            </a:pPr>
            <a:r>
              <a:rPr lang="en-US" sz="2800" dirty="0" smtClean="0">
                <a:latin typeface="Times New Roman" pitchFamily="18" charset="0"/>
                <a:cs typeface="Times New Roman" pitchFamily="18" charset="0"/>
              </a:rPr>
              <a:t>mail order,</a:t>
            </a:r>
          </a:p>
          <a:p>
            <a:pPr indent="411163" algn="just">
              <a:buFont typeface="Wingdings" pitchFamily="2" charset="2"/>
              <a:buChar char="§"/>
            </a:pPr>
            <a:r>
              <a:rPr lang="en-US" sz="2800" dirty="0" smtClean="0">
                <a:latin typeface="Times New Roman" pitchFamily="18" charset="0"/>
                <a:cs typeface="Times New Roman" pitchFamily="18" charset="0"/>
              </a:rPr>
              <a:t>telemarketing production</a:t>
            </a:r>
          </a:p>
          <a:p>
            <a:pPr indent="411163" algn="just">
              <a:buFont typeface="Wingdings" pitchFamily="2" charset="2"/>
              <a:buChar char="§"/>
            </a:pPr>
            <a:r>
              <a:rPr lang="en-US" sz="2800" dirty="0" smtClean="0">
                <a:latin typeface="Times New Roman" pitchFamily="18" charset="0"/>
                <a:cs typeface="Times New Roman" pitchFamily="18" charset="0"/>
              </a:rPr>
              <a:t>fraud detection of credit card </a:t>
            </a:r>
          </a:p>
          <a:p>
            <a:pPr indent="411163" algn="just">
              <a:buFont typeface="Wingdings" pitchFamily="2" charset="2"/>
              <a:buChar char="§"/>
            </a:pPr>
            <a:r>
              <a:rPr lang="en-US" sz="2800" dirty="0" smtClean="0">
                <a:latin typeface="Times New Roman" pitchFamily="18" charset="0"/>
                <a:cs typeface="Times New Roman" pitchFamily="18" charset="0"/>
              </a:rPr>
              <a:t>e-commerce.</a:t>
            </a:r>
            <a:endParaRPr lang="en-US" sz="2800" dirty="0">
              <a:latin typeface="Times New Roman" pitchFamily="18" charset="0"/>
              <a:cs typeface="Times New Roman" pitchFamily="18" charset="0"/>
            </a:endParaRPr>
          </a:p>
        </p:txBody>
      </p:sp>
      <p:sp>
        <p:nvSpPr>
          <p:cNvPr id="5" name="Rectangle 4"/>
          <p:cNvSpPr/>
          <p:nvPr/>
        </p:nvSpPr>
        <p:spPr>
          <a:xfrm>
            <a:off x="685800" y="1219200"/>
            <a:ext cx="5791970" cy="584775"/>
          </a:xfrm>
          <a:prstGeom prst="rect">
            <a:avLst/>
          </a:prstGeom>
        </p:spPr>
        <p:txBody>
          <a:bodyPr wrap="none">
            <a:spAutoFit/>
          </a:bodyPr>
          <a:lstStyle/>
          <a:p>
            <a:r>
              <a:rPr lang="en-US" sz="3200" b="1" dirty="0" smtClean="0">
                <a:latin typeface="Times New Roman" pitchFamily="18" charset="0"/>
                <a:cs typeface="Times New Roman" pitchFamily="18" charset="0"/>
              </a:rPr>
              <a:t>Association rule mining (ARM) </a:t>
            </a:r>
            <a:endParaRPr lang="en-US" sz="3200" b="1" dirty="0">
              <a:latin typeface="Times New Roman" pitchFamily="18" charset="0"/>
              <a:cs typeface="Times New Roman" pitchFamily="18" charset="0"/>
            </a:endParaRPr>
          </a:p>
        </p:txBody>
      </p:sp>
      <p:sp>
        <p:nvSpPr>
          <p:cNvPr id="6" name="Rectangle 5"/>
          <p:cNvSpPr/>
          <p:nvPr/>
        </p:nvSpPr>
        <p:spPr>
          <a:xfrm>
            <a:off x="2438400" y="304800"/>
            <a:ext cx="4802918" cy="584775"/>
          </a:xfrm>
          <a:prstGeom prst="rect">
            <a:avLst/>
          </a:prstGeom>
        </p:spPr>
        <p:txBody>
          <a:bodyPr wrap="none">
            <a:spAutoFit/>
          </a:bodyPr>
          <a:lstStyle/>
          <a:p>
            <a:pPr algn="ctr"/>
            <a:r>
              <a:rPr lang="en-US" sz="3200" b="1" dirty="0" smtClean="0">
                <a:latin typeface="Times New Roman" pitchFamily="18" charset="0"/>
                <a:cs typeface="Times New Roman" pitchFamily="18" charset="0"/>
              </a:rPr>
              <a:t>INTRODUCTION Cont’d</a:t>
            </a:r>
            <a:endParaRPr lang="en-US" sz="3200" b="1" dirty="0">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9BDAC622-2506-4CA2-898C-E6A41D382035}" type="datetime1">
              <a:rPr lang="en-US" smtClean="0"/>
              <a:pPr/>
              <a:t>10/25/2023</a:t>
            </a:fld>
            <a:endParaRPr lang="en-US"/>
          </a:p>
        </p:txBody>
      </p:sp>
      <p:sp>
        <p:nvSpPr>
          <p:cNvPr id="8" name="Slide Number Placeholder 7"/>
          <p:cNvSpPr>
            <a:spLocks noGrp="1"/>
          </p:cNvSpPr>
          <p:nvPr>
            <p:ph type="sldNum" sz="quarter" idx="12"/>
          </p:nvPr>
        </p:nvSpPr>
        <p:spPr/>
        <p:txBody>
          <a:bodyPr/>
          <a:lstStyle/>
          <a:p>
            <a:fld id="{E974BE5E-EF7A-4C49-A4EE-D170EC4827DC}"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066800"/>
            <a:ext cx="8305800" cy="1815882"/>
          </a:xfrm>
          <a:prstGeom prst="rect">
            <a:avLst/>
          </a:prstGeom>
        </p:spPr>
        <p:txBody>
          <a:bodyPr wrap="square">
            <a:spAutoFit/>
          </a:bodyPr>
          <a:lstStyle/>
          <a:p>
            <a:pPr algn="just"/>
            <a:r>
              <a:rPr lang="en-US" sz="2800" dirty="0" smtClean="0">
                <a:latin typeface="Times New Roman" pitchFamily="18" charset="0"/>
                <a:cs typeface="Times New Roman" pitchFamily="18" charset="0"/>
              </a:rPr>
              <a:t>Finding relationships between the objects in a data set is helpful. This is accomplished by the analysis of recurring patterns and numerous measures, including support, confidence, life, leverage, and conviction.</a:t>
            </a:r>
          </a:p>
        </p:txBody>
      </p:sp>
      <p:sp>
        <p:nvSpPr>
          <p:cNvPr id="5" name="Rectangle 4"/>
          <p:cNvSpPr/>
          <p:nvPr/>
        </p:nvSpPr>
        <p:spPr>
          <a:xfrm>
            <a:off x="533400" y="3048000"/>
            <a:ext cx="8305800" cy="2677656"/>
          </a:xfrm>
          <a:prstGeom prst="rect">
            <a:avLst/>
          </a:prstGeom>
        </p:spPr>
        <p:txBody>
          <a:bodyPr wrap="square">
            <a:spAutoFit/>
          </a:bodyPr>
          <a:lstStyle/>
          <a:p>
            <a:r>
              <a:rPr lang="en-US" sz="2800" b="1" dirty="0" smtClean="0">
                <a:latin typeface="Times New Roman" pitchFamily="18" charset="0"/>
                <a:cs typeface="Times New Roman" pitchFamily="18" charset="0"/>
              </a:rPr>
              <a:t>Lift </a:t>
            </a:r>
          </a:p>
          <a:p>
            <a:pPr algn="just"/>
            <a:r>
              <a:rPr lang="en-US" sz="2800" dirty="0" smtClean="0">
                <a:latin typeface="Times New Roman" pitchFamily="18" charset="0"/>
                <a:cs typeface="Times New Roman" pitchFamily="18" charset="0"/>
              </a:rPr>
              <a:t>Lift is obtained first because it provides information on whether an association exist or not or if the association is positive or negative. If the value for lift suggests that there is an existence of association rule, then we obtain the value for support.</a:t>
            </a:r>
          </a:p>
        </p:txBody>
      </p:sp>
      <p:pic>
        <p:nvPicPr>
          <p:cNvPr id="15362" name="Picture 2"/>
          <p:cNvPicPr>
            <a:picLocks noChangeAspect="1" noChangeArrowheads="1"/>
          </p:cNvPicPr>
          <p:nvPr/>
        </p:nvPicPr>
        <p:blipFill>
          <a:blip r:embed="rId2"/>
          <a:srcRect/>
          <a:stretch>
            <a:fillRect/>
          </a:stretch>
        </p:blipFill>
        <p:spPr bwMode="auto">
          <a:xfrm>
            <a:off x="4038600" y="5334000"/>
            <a:ext cx="2886635" cy="1066800"/>
          </a:xfrm>
          <a:prstGeom prst="rect">
            <a:avLst/>
          </a:prstGeom>
          <a:noFill/>
          <a:ln w="9525">
            <a:noFill/>
            <a:miter lim="800000"/>
            <a:headEnd/>
            <a:tailEnd/>
          </a:ln>
          <a:effectLst/>
        </p:spPr>
      </p:pic>
      <p:sp>
        <p:nvSpPr>
          <p:cNvPr id="8" name="Rectangle 7"/>
          <p:cNvSpPr/>
          <p:nvPr/>
        </p:nvSpPr>
        <p:spPr>
          <a:xfrm>
            <a:off x="2438400" y="304800"/>
            <a:ext cx="4802918" cy="584775"/>
          </a:xfrm>
          <a:prstGeom prst="rect">
            <a:avLst/>
          </a:prstGeom>
        </p:spPr>
        <p:txBody>
          <a:bodyPr wrap="none">
            <a:spAutoFit/>
          </a:bodyPr>
          <a:lstStyle/>
          <a:p>
            <a:pPr algn="ctr"/>
            <a:r>
              <a:rPr lang="en-US" sz="3200" b="1" dirty="0" smtClean="0">
                <a:latin typeface="Times New Roman" pitchFamily="18" charset="0"/>
                <a:cs typeface="Times New Roman" pitchFamily="18" charset="0"/>
              </a:rPr>
              <a:t>INTRODUCTION Cont’d</a:t>
            </a:r>
            <a:endParaRPr lang="en-US" sz="3200" b="1" dirty="0">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fld id="{9CE58CD3-FE44-494F-ACBE-0B1986AFDBDA}" type="datetime1">
              <a:rPr lang="en-US" smtClean="0"/>
              <a:pPr/>
              <a:t>10/25/2023</a:t>
            </a:fld>
            <a:endParaRPr lang="en-US"/>
          </a:p>
        </p:txBody>
      </p:sp>
      <p:sp>
        <p:nvSpPr>
          <p:cNvPr id="10" name="Slide Number Placeholder 9"/>
          <p:cNvSpPr>
            <a:spLocks noGrp="1"/>
          </p:cNvSpPr>
          <p:nvPr>
            <p:ph type="sldNum" sz="quarter" idx="12"/>
          </p:nvPr>
        </p:nvSpPr>
        <p:spPr/>
        <p:txBody>
          <a:bodyPr/>
          <a:lstStyle/>
          <a:p>
            <a:fld id="{E974BE5E-EF7A-4C49-A4EE-D170EC4827DC}"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90600"/>
            <a:ext cx="8305800" cy="5693866"/>
          </a:xfrm>
          <a:prstGeom prst="rect">
            <a:avLst/>
          </a:prstGeom>
        </p:spPr>
        <p:txBody>
          <a:bodyPr wrap="square">
            <a:spAutoFit/>
          </a:bodyPr>
          <a:lstStyle/>
          <a:p>
            <a:pPr algn="just"/>
            <a:r>
              <a:rPr lang="en-US" sz="2800" b="1" dirty="0" smtClean="0">
                <a:latin typeface="Times New Roman" pitchFamily="18" charset="0"/>
                <a:cs typeface="Times New Roman" pitchFamily="18" charset="0"/>
              </a:rPr>
              <a:t>Support</a:t>
            </a:r>
          </a:p>
          <a:p>
            <a:pPr algn="just"/>
            <a:endParaRPr lang="en-US" sz="2800" b="1"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Support of an item or item set is the fraction of transactions in our dataset that contain that item or item set. It is an important measure because a rule that have low support may occur simply by chance. A low support rule may also be uninteresting from a business perspective because it may not be profitable to promote items that are seldom bought together. For these reasons, support is often used to eliminate uninteresting rules.</a:t>
            </a:r>
          </a:p>
          <a:p>
            <a:pPr algn="just"/>
            <a:endParaRPr lang="en-US" sz="2800" b="1" dirty="0" smtClean="0">
              <a:latin typeface="Times New Roman" pitchFamily="18" charset="0"/>
              <a:cs typeface="Times New Roman" pitchFamily="18" charset="0"/>
            </a:endParaRPr>
          </a:p>
          <a:p>
            <a:pPr algn="just"/>
            <a:endParaRPr lang="en-US" sz="2800" b="1"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p:txBody>
      </p:sp>
      <p:pic>
        <p:nvPicPr>
          <p:cNvPr id="33795" name="Picture 3"/>
          <p:cNvPicPr>
            <a:picLocks noChangeAspect="1" noChangeArrowheads="1"/>
          </p:cNvPicPr>
          <p:nvPr/>
        </p:nvPicPr>
        <p:blipFill>
          <a:blip r:embed="rId2"/>
          <a:srcRect/>
          <a:stretch>
            <a:fillRect/>
          </a:stretch>
        </p:blipFill>
        <p:spPr bwMode="auto">
          <a:xfrm>
            <a:off x="2209800" y="5715000"/>
            <a:ext cx="4445000" cy="762000"/>
          </a:xfrm>
          <a:prstGeom prst="rect">
            <a:avLst/>
          </a:prstGeom>
          <a:noFill/>
          <a:ln w="9525">
            <a:noFill/>
            <a:miter lim="800000"/>
            <a:headEnd/>
            <a:tailEnd/>
          </a:ln>
          <a:effectLst/>
        </p:spPr>
      </p:pic>
      <p:sp>
        <p:nvSpPr>
          <p:cNvPr id="8" name="Rectangle 7"/>
          <p:cNvSpPr/>
          <p:nvPr/>
        </p:nvSpPr>
        <p:spPr>
          <a:xfrm>
            <a:off x="2438400" y="304800"/>
            <a:ext cx="4802918" cy="584775"/>
          </a:xfrm>
          <a:prstGeom prst="rect">
            <a:avLst/>
          </a:prstGeom>
        </p:spPr>
        <p:txBody>
          <a:bodyPr wrap="none">
            <a:spAutoFit/>
          </a:bodyPr>
          <a:lstStyle/>
          <a:p>
            <a:pPr algn="ctr"/>
            <a:r>
              <a:rPr lang="en-US" sz="3200" b="1" dirty="0" smtClean="0">
                <a:latin typeface="Times New Roman" pitchFamily="18" charset="0"/>
                <a:cs typeface="Times New Roman" pitchFamily="18" charset="0"/>
              </a:rPr>
              <a:t>INTRODUCTION Cont’d</a:t>
            </a:r>
            <a:endParaRPr lang="en-US" sz="3200" b="1" dirty="0">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fld id="{339A6367-D40E-45FA-9CF8-AE057A152774}" type="datetime1">
              <a:rPr lang="en-US" smtClean="0"/>
              <a:pPr/>
              <a:t>10/25/2023</a:t>
            </a:fld>
            <a:endParaRPr lang="en-US"/>
          </a:p>
        </p:txBody>
      </p:sp>
      <p:sp>
        <p:nvSpPr>
          <p:cNvPr id="10" name="Slide Number Placeholder 9"/>
          <p:cNvSpPr>
            <a:spLocks noGrp="1"/>
          </p:cNvSpPr>
          <p:nvPr>
            <p:ph type="sldNum" sz="quarter" idx="12"/>
          </p:nvPr>
        </p:nvSpPr>
        <p:spPr/>
        <p:txBody>
          <a:bodyPr/>
          <a:lstStyle/>
          <a:p>
            <a:fld id="{E974BE5E-EF7A-4C49-A4EE-D170EC4827D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90600"/>
            <a:ext cx="8305800" cy="6124754"/>
          </a:xfrm>
          <a:prstGeom prst="rect">
            <a:avLst/>
          </a:prstGeom>
        </p:spPr>
        <p:txBody>
          <a:bodyPr wrap="square">
            <a:spAutoFit/>
          </a:bodyPr>
          <a:lstStyle/>
          <a:p>
            <a:pPr algn="just"/>
            <a:r>
              <a:rPr lang="en-US" sz="2800" b="1" dirty="0" smtClean="0">
                <a:latin typeface="Times New Roman" pitchFamily="18" charset="0"/>
                <a:cs typeface="Times New Roman" pitchFamily="18" charset="0"/>
              </a:rPr>
              <a:t>Confidence </a:t>
            </a:r>
          </a:p>
          <a:p>
            <a:pPr algn="just"/>
            <a:endParaRPr lang="en-US" sz="2800" b="1"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Confidence is defined as the conditional probability that shows that the transaction containing the LHS will also contain RHS. Association analysis results should be interpreted with caution. The inference made by an association rules does not necessarily imply causality. Instead, it suggests a strong co-occurrence relationship between the items in the antecedent and consequent of the rule.</a:t>
            </a:r>
          </a:p>
          <a:p>
            <a:pPr algn="just"/>
            <a:endParaRPr lang="en-US" sz="2800" dirty="0" smtClean="0">
              <a:latin typeface="Times New Roman" pitchFamily="18" charset="0"/>
              <a:cs typeface="Times New Roman" pitchFamily="18" charset="0"/>
            </a:endParaRPr>
          </a:p>
          <a:p>
            <a:pPr algn="just"/>
            <a:endParaRPr lang="en-US" sz="2800" b="1" dirty="0" smtClean="0">
              <a:latin typeface="Times New Roman" pitchFamily="18" charset="0"/>
              <a:cs typeface="Times New Roman" pitchFamily="18" charset="0"/>
            </a:endParaRPr>
          </a:p>
          <a:p>
            <a:pPr algn="just"/>
            <a:endParaRPr lang="en-US" sz="2800" b="1"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p:txBody>
      </p:sp>
      <p:pic>
        <p:nvPicPr>
          <p:cNvPr id="13313" name="Picture 1"/>
          <p:cNvPicPr>
            <a:picLocks noChangeAspect="1" noChangeArrowheads="1"/>
          </p:cNvPicPr>
          <p:nvPr/>
        </p:nvPicPr>
        <p:blipFill>
          <a:blip r:embed="rId2"/>
          <a:srcRect/>
          <a:stretch>
            <a:fillRect/>
          </a:stretch>
        </p:blipFill>
        <p:spPr bwMode="auto">
          <a:xfrm>
            <a:off x="2743200" y="5181600"/>
            <a:ext cx="4093029" cy="1066800"/>
          </a:xfrm>
          <a:prstGeom prst="rect">
            <a:avLst/>
          </a:prstGeom>
          <a:noFill/>
          <a:ln w="9525">
            <a:noFill/>
            <a:miter lim="800000"/>
            <a:headEnd/>
            <a:tailEnd/>
          </a:ln>
          <a:effectLst/>
        </p:spPr>
      </p:pic>
      <p:sp>
        <p:nvSpPr>
          <p:cNvPr id="7" name="Rectangle 6"/>
          <p:cNvSpPr/>
          <p:nvPr/>
        </p:nvSpPr>
        <p:spPr>
          <a:xfrm>
            <a:off x="2438400" y="304800"/>
            <a:ext cx="4802918" cy="584775"/>
          </a:xfrm>
          <a:prstGeom prst="rect">
            <a:avLst/>
          </a:prstGeom>
        </p:spPr>
        <p:txBody>
          <a:bodyPr wrap="none">
            <a:spAutoFit/>
          </a:bodyPr>
          <a:lstStyle/>
          <a:p>
            <a:pPr algn="ctr"/>
            <a:r>
              <a:rPr lang="en-US" sz="3200" b="1" dirty="0" smtClean="0">
                <a:latin typeface="Times New Roman" pitchFamily="18" charset="0"/>
                <a:cs typeface="Times New Roman" pitchFamily="18" charset="0"/>
              </a:rPr>
              <a:t>INTRODUCTION Cont’d</a:t>
            </a:r>
            <a:endParaRPr lang="en-US" sz="3200" b="1" dirty="0">
              <a:latin typeface="Times New Roman" pitchFamily="18" charset="0"/>
              <a:cs typeface="Times New Roman" pitchFamily="18" charset="0"/>
            </a:endParaRPr>
          </a:p>
        </p:txBody>
      </p:sp>
      <p:sp>
        <p:nvSpPr>
          <p:cNvPr id="8" name="Date Placeholder 7"/>
          <p:cNvSpPr>
            <a:spLocks noGrp="1"/>
          </p:cNvSpPr>
          <p:nvPr>
            <p:ph type="dt" sz="half" idx="10"/>
          </p:nvPr>
        </p:nvSpPr>
        <p:spPr/>
        <p:txBody>
          <a:bodyPr/>
          <a:lstStyle/>
          <a:p>
            <a:fld id="{3F8E0F76-2CC6-459B-BDBE-D706AA4EAA5E}" type="datetime1">
              <a:rPr lang="en-US" smtClean="0"/>
              <a:pPr/>
              <a:t>10/25/2023</a:t>
            </a:fld>
            <a:endParaRPr lang="en-US"/>
          </a:p>
        </p:txBody>
      </p:sp>
      <p:sp>
        <p:nvSpPr>
          <p:cNvPr id="9" name="Slide Number Placeholder 8"/>
          <p:cNvSpPr>
            <a:spLocks noGrp="1"/>
          </p:cNvSpPr>
          <p:nvPr>
            <p:ph type="sldNum" sz="quarter" idx="12"/>
          </p:nvPr>
        </p:nvSpPr>
        <p:spPr/>
        <p:txBody>
          <a:bodyPr/>
          <a:lstStyle/>
          <a:p>
            <a:fld id="{E974BE5E-EF7A-4C49-A4EE-D170EC4827DC}"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19400" y="304800"/>
            <a:ext cx="3470822" cy="584775"/>
          </a:xfrm>
          <a:prstGeom prst="rect">
            <a:avLst/>
          </a:prstGeom>
        </p:spPr>
        <p:txBody>
          <a:bodyPr wrap="none">
            <a:spAutoFit/>
          </a:bodyPr>
          <a:lstStyle/>
          <a:p>
            <a:r>
              <a:rPr lang="en-US" sz="3200" b="1" dirty="0" smtClean="0">
                <a:latin typeface="Times New Roman" pitchFamily="18" charset="0"/>
                <a:cs typeface="Times New Roman" pitchFamily="18" charset="0"/>
              </a:rPr>
              <a:t>INTRODUCTION</a:t>
            </a:r>
            <a:endParaRPr lang="en-US" sz="3200" b="1" dirty="0">
              <a:latin typeface="Times New Roman" pitchFamily="18" charset="0"/>
              <a:cs typeface="Times New Roman" pitchFamily="18" charset="0"/>
            </a:endParaRPr>
          </a:p>
        </p:txBody>
      </p:sp>
      <p:sp>
        <p:nvSpPr>
          <p:cNvPr id="6" name="Rectangle 5"/>
          <p:cNvSpPr/>
          <p:nvPr/>
        </p:nvSpPr>
        <p:spPr>
          <a:xfrm>
            <a:off x="304800" y="1066800"/>
            <a:ext cx="8458200" cy="1938992"/>
          </a:xfrm>
          <a:prstGeom prst="rect">
            <a:avLst/>
          </a:prstGeom>
        </p:spPr>
        <p:txBody>
          <a:bodyPr wrap="square">
            <a:spAutoFit/>
          </a:bodyPr>
          <a:lstStyle/>
          <a:p>
            <a:pPr algn="just"/>
            <a:r>
              <a:rPr lang="en-US" sz="2400" b="1" dirty="0" smtClean="0">
                <a:latin typeface="Times New Roman" pitchFamily="18" charset="0"/>
                <a:cs typeface="Times New Roman" pitchFamily="18" charset="0"/>
              </a:rPr>
              <a:t>Antecedent and Consequent</a:t>
            </a:r>
          </a:p>
          <a:p>
            <a:pPr algn="just"/>
            <a:r>
              <a:rPr lang="en-US" sz="2400" dirty="0" smtClean="0">
                <a:latin typeface="Times New Roman" pitchFamily="18" charset="0"/>
                <a:cs typeface="Times New Roman" pitchFamily="18" charset="0"/>
              </a:rPr>
              <a:t>In every association rule, an antecedent and a consequent, also called rule body and rule head accordingly. The generated association rule relates the rule body with the rule head. LHS is the Antecedent and RHS is the Consequent.</a:t>
            </a:r>
            <a:endParaRPr lang="en-US" sz="1600" dirty="0">
              <a:latin typeface="Times New Roman" pitchFamily="18" charset="0"/>
              <a:cs typeface="Times New Roman" pitchFamily="18" charset="0"/>
            </a:endParaRPr>
          </a:p>
        </p:txBody>
      </p:sp>
      <p:sp>
        <p:nvSpPr>
          <p:cNvPr id="7" name="Rectangle 6"/>
          <p:cNvSpPr/>
          <p:nvPr/>
        </p:nvSpPr>
        <p:spPr>
          <a:xfrm>
            <a:off x="304800" y="3072348"/>
            <a:ext cx="8534400" cy="3785652"/>
          </a:xfrm>
          <a:prstGeom prst="rect">
            <a:avLst/>
          </a:prstGeom>
        </p:spPr>
        <p:txBody>
          <a:bodyPr wrap="square">
            <a:spAutoFit/>
          </a:bodyPr>
          <a:lstStyle/>
          <a:p>
            <a:pPr marL="342900" indent="-342900" algn="just">
              <a:buFont typeface="Arial" pitchFamily="34" charset="0"/>
              <a:buChar char="•"/>
            </a:pPr>
            <a:r>
              <a:rPr lang="en-US" sz="2400" dirty="0" smtClean="0">
                <a:latin typeface="Times New Roman" pitchFamily="18" charset="0"/>
                <a:cs typeface="Times New Roman" pitchFamily="18" charset="0"/>
              </a:rPr>
              <a:t>If lift is greater than 1, it suggests that the presence of the items on the LHS has increased the probability that the items on the RHS will occur on this transaction. </a:t>
            </a:r>
          </a:p>
          <a:p>
            <a:pPr marL="342900" indent="-342900" algn="just">
              <a:buFont typeface="Arial" pitchFamily="34" charset="0"/>
              <a:buChar char="•"/>
            </a:pPr>
            <a:r>
              <a:rPr lang="en-US" sz="2400" dirty="0" smtClean="0">
                <a:latin typeface="Times New Roman" pitchFamily="18" charset="0"/>
                <a:cs typeface="Times New Roman" pitchFamily="18" charset="0"/>
              </a:rPr>
              <a:t>If the lift is below 1, it suggests that the presence of the items on the LHS make the probability that the items on the RHS will be part of the transaction lower. </a:t>
            </a:r>
          </a:p>
          <a:p>
            <a:pPr marL="342900" indent="-342900" algn="just">
              <a:buFont typeface="Arial" pitchFamily="34" charset="0"/>
              <a:buChar char="•"/>
            </a:pPr>
            <a:r>
              <a:rPr lang="en-US" sz="2400" dirty="0" smtClean="0">
                <a:latin typeface="Times New Roman" pitchFamily="18" charset="0"/>
                <a:cs typeface="Times New Roman" pitchFamily="18" charset="0"/>
              </a:rPr>
              <a:t>If the lift is 1, it suggests that the presence of items on the LHS and RHS are independent: knowing that the items on the LHS are present makes no difference to the probability that items will occur on the RHS.</a:t>
            </a:r>
            <a:endParaRPr lang="en-US" sz="2400" dirty="0">
              <a:latin typeface="Times New Roman" pitchFamily="18" charset="0"/>
              <a:cs typeface="Times New Roman" pitchFamily="18" charset="0"/>
            </a:endParaRPr>
          </a:p>
        </p:txBody>
      </p:sp>
      <p:sp>
        <p:nvSpPr>
          <p:cNvPr id="8" name="Date Placeholder 7"/>
          <p:cNvSpPr>
            <a:spLocks noGrp="1"/>
          </p:cNvSpPr>
          <p:nvPr>
            <p:ph type="dt" sz="half" idx="10"/>
          </p:nvPr>
        </p:nvSpPr>
        <p:spPr/>
        <p:txBody>
          <a:bodyPr/>
          <a:lstStyle/>
          <a:p>
            <a:fld id="{73AC95B2-671F-4A99-8F33-099EBB68FBDF}" type="datetime1">
              <a:rPr lang="en-US" smtClean="0"/>
              <a:pPr/>
              <a:t>10/25/2023</a:t>
            </a:fld>
            <a:endParaRPr lang="en-US"/>
          </a:p>
        </p:txBody>
      </p:sp>
      <p:sp>
        <p:nvSpPr>
          <p:cNvPr id="9" name="Slide Number Placeholder 8"/>
          <p:cNvSpPr>
            <a:spLocks noGrp="1"/>
          </p:cNvSpPr>
          <p:nvPr>
            <p:ph type="sldNum" sz="quarter" idx="12"/>
          </p:nvPr>
        </p:nvSpPr>
        <p:spPr/>
        <p:txBody>
          <a:bodyPr/>
          <a:lstStyle/>
          <a:p>
            <a:fld id="{E974BE5E-EF7A-4C49-A4EE-D170EC4827DC}"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304800" y="228600"/>
            <a:ext cx="8839200" cy="6230005"/>
            <a:chOff x="304800" y="228600"/>
            <a:chExt cx="8839200" cy="6230005"/>
          </a:xfrm>
        </p:grpSpPr>
        <p:sp>
          <p:nvSpPr>
            <p:cNvPr id="4" name="Rectangle 3"/>
            <p:cNvSpPr/>
            <p:nvPr/>
          </p:nvSpPr>
          <p:spPr>
            <a:xfrm>
              <a:off x="304800" y="2743200"/>
              <a:ext cx="5029200" cy="2246769"/>
            </a:xfrm>
            <a:prstGeom prst="rect">
              <a:avLst/>
            </a:prstGeom>
          </p:spPr>
          <p:txBody>
            <a:bodyPr wrap="square">
              <a:spAutoFit/>
            </a:bodyPr>
            <a:lstStyle/>
            <a:p>
              <a:r>
                <a:rPr lang="en-US" sz="2800" b="1" dirty="0" smtClean="0">
                  <a:latin typeface="Times New Roman" pitchFamily="18" charset="0"/>
                  <a:cs typeface="Times New Roman" pitchFamily="18" charset="0"/>
                </a:rPr>
                <a:t>Number of  Transaction</a:t>
              </a:r>
              <a:r>
                <a:rPr lang="en-US" sz="2800" dirty="0" smtClean="0">
                  <a:latin typeface="Times New Roman" pitchFamily="18" charset="0"/>
                  <a:cs typeface="Times New Roman" pitchFamily="18" charset="0"/>
                </a:rPr>
                <a:t>: 999</a:t>
              </a:r>
            </a:p>
            <a:p>
              <a:r>
                <a:rPr lang="en-US" sz="2800" b="1" dirty="0" smtClean="0">
                  <a:latin typeface="Times New Roman" pitchFamily="18" charset="0"/>
                  <a:cs typeface="Times New Roman" pitchFamily="18" charset="0"/>
                </a:rPr>
                <a:t>Number of Items</a:t>
              </a:r>
              <a:r>
                <a:rPr lang="en-US" sz="2800" dirty="0" smtClean="0">
                  <a:latin typeface="Times New Roman" pitchFamily="18" charset="0"/>
                  <a:cs typeface="Times New Roman" pitchFamily="18" charset="0"/>
                </a:rPr>
                <a:t>: 16</a:t>
              </a:r>
            </a:p>
            <a:p>
              <a:r>
                <a:rPr lang="en-US" sz="2800" b="1" dirty="0" smtClean="0">
                  <a:latin typeface="Times New Roman" pitchFamily="18" charset="0"/>
                  <a:cs typeface="Times New Roman" pitchFamily="18" charset="0"/>
                </a:rPr>
                <a:t>Number of transactions</a:t>
              </a:r>
              <a:r>
                <a:rPr lang="en-US" sz="2800" dirty="0" smtClean="0">
                  <a:latin typeface="Times New Roman" pitchFamily="18" charset="0"/>
                  <a:cs typeface="Times New Roman" pitchFamily="18" charset="0"/>
                </a:rPr>
                <a:t>: 15,984</a:t>
              </a:r>
            </a:p>
            <a:p>
              <a:r>
                <a:rPr lang="en-US" sz="2800" b="1" dirty="0" smtClean="0">
                  <a:latin typeface="Times New Roman" pitchFamily="18" charset="0"/>
                  <a:cs typeface="Times New Roman" pitchFamily="18" charset="0"/>
                </a:rPr>
                <a:t>Date Source: </a:t>
              </a:r>
              <a:r>
                <a:rPr lang="en-US" sz="2800" dirty="0" smtClean="0">
                  <a:latin typeface="Times New Roman" pitchFamily="18" charset="0"/>
                  <a:cs typeface="Times New Roman" pitchFamily="18" charset="0"/>
                </a:rPr>
                <a:t>kagle.com</a:t>
              </a:r>
            </a:p>
            <a:p>
              <a:r>
                <a:rPr lang="en-US" sz="2800" b="1" dirty="0" smtClean="0">
                  <a:latin typeface="Times New Roman" pitchFamily="18" charset="0"/>
                  <a:cs typeface="Times New Roman" pitchFamily="18" charset="0"/>
                </a:rPr>
                <a:t>Data Name:</a:t>
              </a:r>
              <a:r>
                <a:rPr lang="en-US" sz="2800" dirty="0" smtClean="0">
                  <a:latin typeface="Times New Roman" pitchFamily="18" charset="0"/>
                  <a:cs typeface="Times New Roman" pitchFamily="18" charset="0"/>
                </a:rPr>
                <a:t> basket_analysis.csv</a:t>
              </a:r>
            </a:p>
          </p:txBody>
        </p:sp>
        <p:sp>
          <p:nvSpPr>
            <p:cNvPr id="5" name="Rectangle 4"/>
            <p:cNvSpPr/>
            <p:nvPr/>
          </p:nvSpPr>
          <p:spPr>
            <a:xfrm>
              <a:off x="304800" y="2133600"/>
              <a:ext cx="4495800" cy="461665"/>
            </a:xfrm>
            <a:prstGeom prst="rect">
              <a:avLst/>
            </a:prstGeom>
          </p:spPr>
          <p:txBody>
            <a:bodyPr wrap="square">
              <a:spAutoFit/>
            </a:bodyPr>
            <a:lstStyle/>
            <a:p>
              <a:pPr algn="ctr"/>
              <a:r>
                <a:rPr lang="en-US" sz="2400" b="1" dirty="0" smtClean="0">
                  <a:latin typeface="Times New Roman" pitchFamily="18" charset="0"/>
                  <a:cs typeface="Times New Roman" pitchFamily="18" charset="0"/>
                </a:rPr>
                <a:t>DATASET DESCRIPTION</a:t>
              </a:r>
            </a:p>
          </p:txBody>
        </p:sp>
        <p:sp>
          <p:nvSpPr>
            <p:cNvPr id="7" name="Rectangle 6"/>
            <p:cNvSpPr/>
            <p:nvPr/>
          </p:nvSpPr>
          <p:spPr>
            <a:xfrm>
              <a:off x="5334000" y="2057400"/>
              <a:ext cx="3200400" cy="4401205"/>
            </a:xfrm>
            <a:prstGeom prst="rect">
              <a:avLst/>
            </a:prstGeom>
          </p:spPr>
          <p:txBody>
            <a:bodyPr wrap="square">
              <a:spAutoFit/>
            </a:bodyPr>
            <a:lstStyle/>
            <a:p>
              <a:pPr indent="342900">
                <a:buFont typeface="Arial" pitchFamily="34" charset="0"/>
                <a:buChar char="•"/>
              </a:pPr>
              <a:r>
                <a:rPr lang="pt-BR" sz="2800" dirty="0" smtClean="0">
                  <a:latin typeface="Times New Roman" pitchFamily="18" charset="0"/>
                  <a:cs typeface="Times New Roman" pitchFamily="18" charset="0"/>
                </a:rPr>
                <a:t>Jupiter Lab</a:t>
              </a:r>
            </a:p>
            <a:p>
              <a:pPr indent="342900">
                <a:buFont typeface="Arial" pitchFamily="34" charset="0"/>
                <a:buChar char="•"/>
              </a:pPr>
              <a:r>
                <a:rPr lang="pt-BR" sz="2800" dirty="0" smtClean="0">
                  <a:latin typeface="Times New Roman" pitchFamily="18" charset="0"/>
                  <a:cs typeface="Times New Roman" pitchFamily="18" charset="0"/>
                </a:rPr>
                <a:t>Python Libraries</a:t>
              </a:r>
            </a:p>
            <a:p>
              <a:pPr marL="457200" indent="457200">
                <a:buFont typeface="Wingdings" pitchFamily="2" charset="2"/>
                <a:buChar char="ü"/>
              </a:pPr>
              <a:r>
                <a:rPr lang="pt-BR" sz="2800" dirty="0" smtClean="0">
                  <a:latin typeface="Times New Roman" pitchFamily="18" charset="0"/>
                  <a:cs typeface="Times New Roman" pitchFamily="18" charset="0"/>
                </a:rPr>
                <a:t>Pandas</a:t>
              </a:r>
            </a:p>
            <a:p>
              <a:pPr marL="457200" indent="457200">
                <a:buFont typeface="Wingdings" pitchFamily="2" charset="2"/>
                <a:buChar char="ü"/>
              </a:pPr>
              <a:r>
                <a:rPr lang="pt-BR" sz="2800" dirty="0" smtClean="0">
                  <a:latin typeface="Times New Roman" pitchFamily="18" charset="0"/>
                  <a:cs typeface="Times New Roman" pitchFamily="18" charset="0"/>
                </a:rPr>
                <a:t>Datetime</a:t>
              </a:r>
            </a:p>
            <a:p>
              <a:pPr marL="457200" indent="457200">
                <a:buFont typeface="Wingdings" pitchFamily="2" charset="2"/>
                <a:buChar char="ü"/>
              </a:pPr>
              <a:r>
                <a:rPr lang="pt-BR" sz="2800" dirty="0" smtClean="0">
                  <a:latin typeface="Times New Roman" pitchFamily="18" charset="0"/>
                  <a:cs typeface="Times New Roman" pitchFamily="18" charset="0"/>
                </a:rPr>
                <a:t>Matplotlib</a:t>
              </a:r>
            </a:p>
            <a:p>
              <a:pPr marL="457200" indent="457200">
                <a:buFont typeface="Wingdings" pitchFamily="2" charset="2"/>
                <a:buChar char="ü"/>
              </a:pPr>
              <a:r>
                <a:rPr lang="pt-BR" sz="2800" dirty="0" smtClean="0">
                  <a:latin typeface="Times New Roman" pitchFamily="18" charset="0"/>
                  <a:cs typeface="Times New Roman" pitchFamily="18" charset="0"/>
                </a:rPr>
                <a:t>Mlxtend</a:t>
              </a:r>
            </a:p>
            <a:p>
              <a:pPr marL="457200" indent="457200">
                <a:buFont typeface="Wingdings" pitchFamily="2" charset="2"/>
                <a:buChar char="ü"/>
              </a:pPr>
              <a:r>
                <a:rPr lang="pt-BR" sz="2800" dirty="0" smtClean="0">
                  <a:latin typeface="Times New Roman" pitchFamily="18" charset="0"/>
                  <a:cs typeface="Times New Roman" pitchFamily="18" charset="0"/>
                </a:rPr>
                <a:t>Random</a:t>
              </a:r>
            </a:p>
            <a:p>
              <a:pPr marL="457200" indent="457200">
                <a:buFont typeface="Wingdings" pitchFamily="2" charset="2"/>
                <a:buChar char="ü"/>
              </a:pPr>
              <a:r>
                <a:rPr lang="pt-BR" sz="2800" dirty="0" smtClean="0">
                  <a:latin typeface="Times New Roman" pitchFamily="18" charset="0"/>
                  <a:cs typeface="Times New Roman" pitchFamily="18" charset="0"/>
                </a:rPr>
                <a:t>Seaborn </a:t>
              </a:r>
            </a:p>
            <a:p>
              <a:pPr marL="457200" indent="457200">
                <a:buFont typeface="Wingdings" pitchFamily="2" charset="2"/>
                <a:buChar char="ü"/>
              </a:pPr>
              <a:r>
                <a:rPr lang="pt-BR" sz="2800" dirty="0" smtClean="0">
                  <a:latin typeface="Times New Roman" pitchFamily="18" charset="0"/>
                  <a:cs typeface="Times New Roman" pitchFamily="18" charset="0"/>
                </a:rPr>
                <a:t>Numpy </a:t>
              </a:r>
            </a:p>
            <a:p>
              <a:pPr marL="411163" indent="-411163"/>
              <a:r>
                <a:rPr lang="pt-BR" sz="2800" dirty="0" smtClean="0">
                  <a:latin typeface="Times New Roman" pitchFamily="18" charset="0"/>
                  <a:cs typeface="Times New Roman" pitchFamily="18" charset="0"/>
                </a:rPr>
                <a:t>•  MS Excel</a:t>
              </a:r>
              <a:endParaRPr lang="pt-BR" sz="2800" dirty="0">
                <a:latin typeface="Times New Roman" pitchFamily="18" charset="0"/>
                <a:cs typeface="Times New Roman" pitchFamily="18" charset="0"/>
              </a:endParaRPr>
            </a:p>
          </p:txBody>
        </p:sp>
        <p:sp>
          <p:nvSpPr>
            <p:cNvPr id="8" name="Rectangle 7"/>
            <p:cNvSpPr/>
            <p:nvPr/>
          </p:nvSpPr>
          <p:spPr>
            <a:xfrm>
              <a:off x="4495800" y="1524000"/>
              <a:ext cx="4648200" cy="461665"/>
            </a:xfrm>
            <a:prstGeom prst="rect">
              <a:avLst/>
            </a:prstGeom>
          </p:spPr>
          <p:txBody>
            <a:bodyPr wrap="square">
              <a:spAutoFit/>
            </a:bodyPr>
            <a:lstStyle/>
            <a:p>
              <a:r>
                <a:rPr lang="en-US" sz="2400" b="1" dirty="0" smtClean="0">
                  <a:latin typeface="Times New Roman" pitchFamily="18" charset="0"/>
                  <a:cs typeface="Times New Roman" pitchFamily="18" charset="0"/>
                </a:rPr>
                <a:t>TOOLS USED FOR ANALYSIS</a:t>
              </a:r>
            </a:p>
          </p:txBody>
        </p:sp>
        <p:sp>
          <p:nvSpPr>
            <p:cNvPr id="9" name="Rectangle 8"/>
            <p:cNvSpPr/>
            <p:nvPr/>
          </p:nvSpPr>
          <p:spPr>
            <a:xfrm>
              <a:off x="762000" y="228600"/>
              <a:ext cx="7696200" cy="1077218"/>
            </a:xfrm>
            <a:prstGeom prst="rect">
              <a:avLst/>
            </a:prstGeom>
          </p:spPr>
          <p:txBody>
            <a:bodyPr wrap="square">
              <a:spAutoFit/>
            </a:bodyPr>
            <a:lstStyle/>
            <a:p>
              <a:pPr algn="ctr"/>
              <a:r>
                <a:rPr lang="en-US" sz="3200" b="1" dirty="0" smtClean="0">
                  <a:latin typeface="Times New Roman" pitchFamily="18" charset="0"/>
                  <a:cs typeface="Times New Roman" pitchFamily="18" charset="0"/>
                </a:rPr>
                <a:t>DATA DESCRIPTION AND TOOLS FOR ANALYSIS</a:t>
              </a:r>
            </a:p>
          </p:txBody>
        </p:sp>
      </p:grpSp>
      <p:sp>
        <p:nvSpPr>
          <p:cNvPr id="10" name="Date Placeholder 9"/>
          <p:cNvSpPr>
            <a:spLocks noGrp="1"/>
          </p:cNvSpPr>
          <p:nvPr>
            <p:ph type="dt" sz="half" idx="10"/>
          </p:nvPr>
        </p:nvSpPr>
        <p:spPr/>
        <p:txBody>
          <a:bodyPr/>
          <a:lstStyle/>
          <a:p>
            <a:fld id="{C361F2A5-F51C-445E-B64B-CD2B3C5270E4}" type="datetime1">
              <a:rPr lang="en-US" smtClean="0"/>
              <a:pPr/>
              <a:t>10/25/2023</a:t>
            </a:fld>
            <a:endParaRPr lang="en-US"/>
          </a:p>
        </p:txBody>
      </p:sp>
      <p:sp>
        <p:nvSpPr>
          <p:cNvPr id="11" name="Slide Number Placeholder 10"/>
          <p:cNvSpPr>
            <a:spLocks noGrp="1"/>
          </p:cNvSpPr>
          <p:nvPr>
            <p:ph type="sldNum" sz="quarter" idx="12"/>
          </p:nvPr>
        </p:nvSpPr>
        <p:spPr/>
        <p:txBody>
          <a:bodyPr/>
          <a:lstStyle/>
          <a:p>
            <a:fld id="{E974BE5E-EF7A-4C49-A4EE-D170EC4827DC}"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3853</TotalTime>
  <Words>1476</Words>
  <Application>Microsoft Office PowerPoint</Application>
  <PresentationFormat>On-screen Show (4:3)</PresentationFormat>
  <Paragraphs>268</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 PC</dc:creator>
  <cp:lastModifiedBy>User PC</cp:lastModifiedBy>
  <cp:revision>7</cp:revision>
  <dcterms:created xsi:type="dcterms:W3CDTF">2023-06-21T03:38:48Z</dcterms:created>
  <dcterms:modified xsi:type="dcterms:W3CDTF">2023-10-25T20:21:03Z</dcterms:modified>
</cp:coreProperties>
</file>