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3" r:id="rId2"/>
    <p:sldId id="264" r:id="rId3"/>
    <p:sldId id="267" r:id="rId4"/>
    <p:sldId id="279" r:id="rId5"/>
    <p:sldId id="280" r:id="rId6"/>
    <p:sldId id="282" r:id="rId7"/>
    <p:sldId id="265" r:id="rId8"/>
    <p:sldId id="283" r:id="rId9"/>
    <p:sldId id="284" r:id="rId10"/>
    <p:sldId id="288" r:id="rId11"/>
    <p:sldId id="285" r:id="rId12"/>
    <p:sldId id="289" r:id="rId13"/>
    <p:sldId id="290" r:id="rId14"/>
    <p:sldId id="291" r:id="rId15"/>
    <p:sldId id="292" r:id="rId16"/>
    <p:sldId id="266" r:id="rId17"/>
    <p:sldId id="295" r:id="rId18"/>
    <p:sldId id="296" r:id="rId19"/>
    <p:sldId id="273" r:id="rId20"/>
    <p:sldId id="294" r:id="rId21"/>
    <p:sldId id="298"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51" autoAdjust="0"/>
    <p:restoredTop sz="83560" autoAdjust="0"/>
  </p:normalViewPr>
  <p:slideViewPr>
    <p:cSldViewPr snapToGrid="0">
      <p:cViewPr varScale="1">
        <p:scale>
          <a:sx n="83" d="100"/>
          <a:sy n="83" d="100"/>
        </p:scale>
        <p:origin x="5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F5146-259A-47F1-9355-7F8727E5585A}"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48380-C1B0-4B08-A7E9-3EBE6B82328C}" type="slidenum">
              <a:rPr lang="en-US" smtClean="0"/>
              <a:t>‹#›</a:t>
            </a:fld>
            <a:endParaRPr lang="en-US"/>
          </a:p>
        </p:txBody>
      </p:sp>
    </p:spTree>
    <p:extLst>
      <p:ext uri="{BB962C8B-B14F-4D97-AF65-F5344CB8AC3E}">
        <p14:creationId xmlns:p14="http://schemas.microsoft.com/office/powerpoint/2010/main" val="4074309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lower l here stands for the total lift force on this section, then its unit is newton over length, not newton any more. </a:t>
            </a:r>
          </a:p>
        </p:txBody>
      </p:sp>
      <p:sp>
        <p:nvSpPr>
          <p:cNvPr id="4" name="Slide Number Placeholder 3"/>
          <p:cNvSpPr>
            <a:spLocks noGrp="1"/>
          </p:cNvSpPr>
          <p:nvPr>
            <p:ph type="sldNum" sz="quarter" idx="10"/>
          </p:nvPr>
        </p:nvSpPr>
        <p:spPr/>
        <p:txBody>
          <a:bodyPr/>
          <a:lstStyle/>
          <a:p>
            <a:fld id="{67F1D216-F667-B240-B85D-3CF401E3CBA0}" type="slidenum">
              <a:rPr lang="en-US" smtClean="0"/>
              <a:t>10</a:t>
            </a:fld>
            <a:endParaRPr lang="en-US"/>
          </a:p>
        </p:txBody>
      </p:sp>
    </p:spTree>
    <p:extLst>
      <p:ext uri="{BB962C8B-B14F-4D97-AF65-F5344CB8AC3E}">
        <p14:creationId xmlns:p14="http://schemas.microsoft.com/office/powerpoint/2010/main" val="3396143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Helvetica Neue Thin" panose="020B0403020202020204" pitchFamily="34" charset="0"/>
              </a:rPr>
              <a:t>Previously, we only considered the pressure forces </a:t>
            </a:r>
            <a:r>
              <a:rPr lang="en-US" sz="1200" b="1" dirty="0">
                <a:solidFill>
                  <a:srgbClr val="FF0000"/>
                </a:solidFill>
                <a:latin typeface="Helvetica Neue Thin" panose="020B0403020202020204" pitchFamily="34" charset="0"/>
              </a:rPr>
              <a:t>normal</a:t>
            </a:r>
            <a:r>
              <a:rPr lang="en-US" sz="1200" b="1" dirty="0">
                <a:latin typeface="Helvetica Neue Thin" panose="020B0403020202020204" pitchFamily="34" charset="0"/>
              </a:rPr>
              <a:t> to the surface</a:t>
            </a:r>
          </a:p>
          <a:p>
            <a:r>
              <a:rPr lang="en-US" sz="1200" b="1" dirty="0">
                <a:latin typeface="Helvetica Neue Thin" panose="020B0403020202020204" pitchFamily="34" charset="0"/>
              </a:rPr>
              <a:t>Now we consider viscous forces </a:t>
            </a:r>
            <a:r>
              <a:rPr lang="en-US" sz="1200" b="1" dirty="0">
                <a:solidFill>
                  <a:srgbClr val="FF0000"/>
                </a:solidFill>
                <a:latin typeface="Helvetica Neue Thin" panose="020B0403020202020204" pitchFamily="34" charset="0"/>
              </a:rPr>
              <a:t>tangential</a:t>
            </a:r>
            <a:r>
              <a:rPr lang="en-US" sz="1200" b="1" dirty="0">
                <a:latin typeface="Helvetica Neue Thin" panose="020B0403020202020204" pitchFamily="34" charset="0"/>
              </a:rPr>
              <a:t> to the surface </a:t>
            </a:r>
            <a:endParaRPr lang="en-US" sz="1200" dirty="0"/>
          </a:p>
          <a:p>
            <a:pPr marL="0" indent="0">
              <a:buFontTx/>
              <a:buNone/>
            </a:pPr>
            <a:endParaRPr lang="en-US" dirty="0"/>
          </a:p>
          <a:p>
            <a:pPr marL="0" indent="0">
              <a:buFontTx/>
              <a:buNone/>
            </a:pPr>
            <a:r>
              <a:rPr lang="en-US" dirty="0"/>
              <a:t>In the boundary layer, the flow near the surface is slowed down by the airfoil surface. The flow in terms exerts an equal but opposite force on the airfoil, which is called skin friction drag.  It is tangential to the surface. </a:t>
            </a:r>
          </a:p>
        </p:txBody>
      </p:sp>
      <p:sp>
        <p:nvSpPr>
          <p:cNvPr id="4" name="Slide Number Placeholder 3"/>
          <p:cNvSpPr>
            <a:spLocks noGrp="1"/>
          </p:cNvSpPr>
          <p:nvPr>
            <p:ph type="sldNum" sz="quarter" idx="10"/>
          </p:nvPr>
        </p:nvSpPr>
        <p:spPr/>
        <p:txBody>
          <a:bodyPr/>
          <a:lstStyle/>
          <a:p>
            <a:fld id="{67F1D216-F667-B240-B85D-3CF401E3CBA0}" type="slidenum">
              <a:rPr lang="en-US" smtClean="0"/>
              <a:t>11</a:t>
            </a:fld>
            <a:endParaRPr lang="en-US"/>
          </a:p>
        </p:txBody>
      </p:sp>
    </p:spTree>
    <p:extLst>
      <p:ext uri="{BB962C8B-B14F-4D97-AF65-F5344CB8AC3E}">
        <p14:creationId xmlns:p14="http://schemas.microsoft.com/office/powerpoint/2010/main" val="4131124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Any object you expose to a flow will have both types of drag, but the relative importance of both types varies by shape.</a:t>
            </a:r>
          </a:p>
          <a:p>
            <a:pPr marL="171450" indent="-171450">
              <a:buFontTx/>
              <a:buChar char="-"/>
            </a:pPr>
            <a:r>
              <a:rPr lang="en-US" dirty="0"/>
              <a:t>All shapes have the same height, i.e. the same area facing the flow, but have different total surface areas and differently sized wakes</a:t>
            </a:r>
          </a:p>
          <a:p>
            <a:pPr marL="171450" indent="-171450">
              <a:buFontTx/>
              <a:buChar char="-"/>
            </a:pPr>
            <a:r>
              <a:rPr lang="en-US" dirty="0"/>
              <a:t>The more surface area a shape has, the more skin friction it has</a:t>
            </a:r>
          </a:p>
          <a:p>
            <a:pPr marL="171450" indent="-171450">
              <a:buFontTx/>
              <a:buChar char="-"/>
            </a:pPr>
            <a:r>
              <a:rPr lang="en-US" dirty="0"/>
              <a:t>The more streamlined a body is, the smaller its wake is, so the lower the pressure drag.</a:t>
            </a:r>
          </a:p>
        </p:txBody>
      </p:sp>
      <p:sp>
        <p:nvSpPr>
          <p:cNvPr id="4" name="Slide Number Placeholder 3"/>
          <p:cNvSpPr>
            <a:spLocks noGrp="1"/>
          </p:cNvSpPr>
          <p:nvPr>
            <p:ph type="sldNum" sz="quarter" idx="10"/>
          </p:nvPr>
        </p:nvSpPr>
        <p:spPr/>
        <p:txBody>
          <a:bodyPr/>
          <a:lstStyle/>
          <a:p>
            <a:fld id="{67F1D216-F667-B240-B85D-3CF401E3CBA0}" type="slidenum">
              <a:rPr lang="en-US" smtClean="0"/>
              <a:t>12</a:t>
            </a:fld>
            <a:endParaRPr lang="en-US"/>
          </a:p>
        </p:txBody>
      </p:sp>
    </p:spTree>
    <p:extLst>
      <p:ext uri="{BB962C8B-B14F-4D97-AF65-F5344CB8AC3E}">
        <p14:creationId xmlns:p14="http://schemas.microsoft.com/office/powerpoint/2010/main" val="4184531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7F1D216-F667-B240-B85D-3CF401E3CBA0}" type="slidenum">
              <a:rPr lang="en-US" smtClean="0"/>
              <a:t>13</a:t>
            </a:fld>
            <a:endParaRPr lang="en-US"/>
          </a:p>
        </p:txBody>
      </p:sp>
    </p:spTree>
    <p:extLst>
      <p:ext uri="{BB962C8B-B14F-4D97-AF65-F5344CB8AC3E}">
        <p14:creationId xmlns:p14="http://schemas.microsoft.com/office/powerpoint/2010/main" val="2545882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7F1D216-F667-B240-B85D-3CF401E3CBA0}" type="slidenum">
              <a:rPr lang="en-US" smtClean="0"/>
              <a:t>14</a:t>
            </a:fld>
            <a:endParaRPr lang="en-US"/>
          </a:p>
        </p:txBody>
      </p:sp>
    </p:spTree>
    <p:extLst>
      <p:ext uri="{BB962C8B-B14F-4D97-AF65-F5344CB8AC3E}">
        <p14:creationId xmlns:p14="http://schemas.microsoft.com/office/powerpoint/2010/main" val="815724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Usually fluid flows from high pressure to low pressure, which is called pressure-driven flow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But in this case, the flow is going from low pressure at the front to high pressure at the back, and it doesn’t really do that.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 the pressure gradient behaves like resistance and starts to slow down the flow more and more, and if we look at the velocity distribution in the boundary layer, we see that the velocity near the wall becomes lower and lower.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If the adverse pressure gradient is not very high, its all good, nothing happens. But if the pressure gradient is very strong, then it slows down the flow in the boundary layer so much that it stops completely and then reverses direction.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point where it stops completely is called the separation point, and everything behind that is called separated flow. In summary, the flow is detached or separated when the adverse pressure gradient is too high.</a:t>
            </a:r>
          </a:p>
        </p:txBody>
      </p:sp>
      <p:sp>
        <p:nvSpPr>
          <p:cNvPr id="4" name="Slide Number Placeholder 3"/>
          <p:cNvSpPr>
            <a:spLocks noGrp="1"/>
          </p:cNvSpPr>
          <p:nvPr>
            <p:ph type="sldNum" sz="quarter" idx="10"/>
          </p:nvPr>
        </p:nvSpPr>
        <p:spPr/>
        <p:txBody>
          <a:bodyPr/>
          <a:lstStyle/>
          <a:p>
            <a:fld id="{67F1D216-F667-B240-B85D-3CF401E3CBA0}" type="slidenum">
              <a:rPr lang="en-US" smtClean="0"/>
              <a:t>15</a:t>
            </a:fld>
            <a:endParaRPr lang="en-US"/>
          </a:p>
        </p:txBody>
      </p:sp>
    </p:spTree>
    <p:extLst>
      <p:ext uri="{BB962C8B-B14F-4D97-AF65-F5344CB8AC3E}">
        <p14:creationId xmlns:p14="http://schemas.microsoft.com/office/powerpoint/2010/main" val="1539078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more details in experiment next week.</a:t>
            </a:r>
          </a:p>
        </p:txBody>
      </p:sp>
      <p:sp>
        <p:nvSpPr>
          <p:cNvPr id="4" name="Slide Number Placeholder 3"/>
          <p:cNvSpPr>
            <a:spLocks noGrp="1"/>
          </p:cNvSpPr>
          <p:nvPr>
            <p:ph type="sldNum" sz="quarter" idx="10"/>
          </p:nvPr>
        </p:nvSpPr>
        <p:spPr/>
        <p:txBody>
          <a:bodyPr/>
          <a:lstStyle/>
          <a:p>
            <a:fld id="{67F1D216-F667-B240-B85D-3CF401E3CBA0}" type="slidenum">
              <a:rPr lang="en-US" smtClean="0"/>
              <a:t>16</a:t>
            </a:fld>
            <a:endParaRPr lang="en-US"/>
          </a:p>
        </p:txBody>
      </p:sp>
    </p:spTree>
    <p:extLst>
      <p:ext uri="{BB962C8B-B14F-4D97-AF65-F5344CB8AC3E}">
        <p14:creationId xmlns:p14="http://schemas.microsoft.com/office/powerpoint/2010/main" val="3666822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second question was, why does the lift coefficient decrease when the airfoil stalls.</a:t>
            </a:r>
          </a:p>
          <a:p>
            <a:pPr marL="171450" indent="-171450">
              <a:buFontTx/>
              <a:buChar char="-"/>
            </a:pPr>
            <a:r>
              <a:rPr lang="en-US" dirty="0"/>
              <a:t>To answer that, we need to look at the pressure coefficient along the top surface of the airfoil again.</a:t>
            </a:r>
          </a:p>
          <a:p>
            <a:pPr marL="171450" indent="-171450">
              <a:buFontTx/>
              <a:buChar char="-"/>
            </a:pPr>
            <a:r>
              <a:rPr lang="en-US" dirty="0"/>
              <a:t>Here, we are considering an airfoil at a high angle of attack, where the flow is separated.</a:t>
            </a:r>
          </a:p>
          <a:p>
            <a:pPr marL="171450" indent="-171450">
              <a:buFontTx/>
              <a:buChar char="-"/>
            </a:pPr>
            <a:r>
              <a:rPr lang="en-US" dirty="0"/>
              <a:t>The solid line shows the real pressure along the surface, and the dotted line shows the hypothetical pressure if the flow could somehow still stay attached to the surface.</a:t>
            </a:r>
          </a:p>
          <a:p>
            <a:pPr marL="171450" indent="-171450">
              <a:buFontTx/>
              <a:buChar char="-"/>
            </a:pPr>
            <a:r>
              <a:rPr lang="en-US" dirty="0"/>
              <a:t>We discussed earlier that the lift force is caused by the difference in pressure between the top and bottom sides of the airfoil, and in particular by the low pressure at the front where the streamlines get squished together.</a:t>
            </a:r>
          </a:p>
          <a:p>
            <a:pPr marL="171450" indent="-171450">
              <a:buFontTx/>
              <a:buChar char="-"/>
            </a:pPr>
            <a:r>
              <a:rPr lang="en-US" dirty="0"/>
              <a:t>If you look at the two lines in the plot, you can see that the pressure is much lower in the hypothetical attached flow, compared to the separated flow, so the lift that would result from that very low pressure would be much more than the lift that results from the separated flow.</a:t>
            </a:r>
          </a:p>
          <a:p>
            <a:pPr marL="171450" indent="-171450">
              <a:buFontTx/>
              <a:buChar char="-"/>
            </a:pPr>
            <a:r>
              <a:rPr lang="en-US" dirty="0"/>
              <a:t>Also, note how flat the pressure distribution of the separated flow is towards the back of the airfoil. A constant c</a:t>
            </a:r>
            <a:r>
              <a:rPr lang="en-US" baseline="-25000" dirty="0"/>
              <a:t>p </a:t>
            </a:r>
            <a:r>
              <a:rPr lang="en-US" baseline="0" dirty="0"/>
              <a:t>value on the top of your airfoil is always a sign that the flow is separated in that region because the pressure in the messy part of the flow is pretty constant everywhere.</a:t>
            </a:r>
            <a:endParaRPr lang="en-US" dirty="0"/>
          </a:p>
        </p:txBody>
      </p:sp>
      <p:sp>
        <p:nvSpPr>
          <p:cNvPr id="4" name="Slide Number Placeholder 3"/>
          <p:cNvSpPr>
            <a:spLocks noGrp="1"/>
          </p:cNvSpPr>
          <p:nvPr>
            <p:ph type="sldNum" sz="quarter" idx="5"/>
          </p:nvPr>
        </p:nvSpPr>
        <p:spPr/>
        <p:txBody>
          <a:bodyPr/>
          <a:lstStyle/>
          <a:p>
            <a:fld id="{0CEA5770-12D1-E348-A120-EC3F1972C297}" type="slidenum">
              <a:rPr lang="en-US" smtClean="0"/>
              <a:t>19</a:t>
            </a:fld>
            <a:endParaRPr lang="en-US"/>
          </a:p>
        </p:txBody>
      </p:sp>
    </p:spTree>
    <p:extLst>
      <p:ext uri="{BB962C8B-B14F-4D97-AF65-F5344CB8AC3E}">
        <p14:creationId xmlns:p14="http://schemas.microsoft.com/office/powerpoint/2010/main" val="362521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main difference here is that in the boundary layers in lab 3, the pressure was constant everywhere, but along the surface of the airfoil the pressure changes, as we discussed earlier, and in particular over most of the top surface of the airfoil, the pressure is increasing.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Usually things like to flow from high pressure to low pressure, like we saw for example in the pipe flow lab.</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But in this case, the flow is going from low pressure at the front to high pressure at the back, and it doesn’t really like to do that.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 the pressure gradient starts to slow down the flow more and more, and if we look at the velocity distribution in the boundary layer, we see that the velocity close to the wall becomes lower and lower.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If the adverse pressure gradient is not very high, its all good, nothing happens.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But if the pressure gradient is very intense, then it slows down the flow in the boundary layer so much that it stops completely and then reverses direction.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point where it stops completely is called the separation point, and everything behind that is called separated flow and is really messy.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 now we answered the first question: the flow separates when the adverse pressure gradient becomes too high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CEA5770-12D1-E348-A120-EC3F1972C297}" type="slidenum">
              <a:rPr lang="en-US" smtClean="0"/>
              <a:t>21</a:t>
            </a:fld>
            <a:endParaRPr lang="en-US"/>
          </a:p>
        </p:txBody>
      </p:sp>
    </p:spTree>
    <p:extLst>
      <p:ext uri="{BB962C8B-B14F-4D97-AF65-F5344CB8AC3E}">
        <p14:creationId xmlns:p14="http://schemas.microsoft.com/office/powerpoint/2010/main" val="4229186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1D216-F667-B240-B85D-3CF401E3CBA0}" type="slidenum">
              <a:rPr lang="en-US" smtClean="0"/>
              <a:t>2</a:t>
            </a:fld>
            <a:endParaRPr lang="en-US"/>
          </a:p>
        </p:txBody>
      </p:sp>
    </p:spTree>
    <p:extLst>
      <p:ext uri="{BB962C8B-B14F-4D97-AF65-F5344CB8AC3E}">
        <p14:creationId xmlns:p14="http://schemas.microsoft.com/office/powerpoint/2010/main" val="34390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begin with, a few definitions.</a:t>
            </a:r>
          </a:p>
          <a:p>
            <a:pPr marL="171450" indent="-171450">
              <a:buFontTx/>
              <a:buChar char="-"/>
            </a:pPr>
            <a:r>
              <a:rPr lang="en-US" dirty="0"/>
              <a:t>An airfoil is a cross-section through a blade or wing, usually teardrop-shaped like here.</a:t>
            </a:r>
          </a:p>
          <a:p>
            <a:pPr marL="171450" indent="-171450">
              <a:buFontTx/>
              <a:buChar char="-"/>
            </a:pPr>
            <a:r>
              <a:rPr lang="en-US" dirty="0"/>
              <a:t>We refer to the front and the back as the leading edge and the trailing edge.</a:t>
            </a:r>
          </a:p>
          <a:p>
            <a:pPr marL="171450" indent="-171450">
              <a:buFontTx/>
              <a:buChar char="-"/>
            </a:pPr>
            <a:r>
              <a:rPr lang="en-US" dirty="0"/>
              <a:t>The chord line is the </a:t>
            </a:r>
            <a:r>
              <a:rPr lang="en-US" altLang="zh-CN" dirty="0"/>
              <a:t>straight </a:t>
            </a:r>
            <a:r>
              <a:rPr lang="en-US" dirty="0"/>
              <a:t>line connecting the leading edge and the trailing edge.</a:t>
            </a:r>
          </a:p>
          <a:p>
            <a:pPr marL="171450" indent="-171450">
              <a:buFontTx/>
              <a:buChar char="-"/>
            </a:pPr>
            <a:r>
              <a:rPr lang="en-US" dirty="0"/>
              <a:t>The camber of the airfoil describes how curved the airfoil is, meaning how far the chord line is from a straight line that connects the leading edge to the trailing edge.</a:t>
            </a:r>
          </a:p>
          <a:p>
            <a:pPr marL="171450" indent="-171450">
              <a:buFontTx/>
              <a:buChar char="-"/>
            </a:pPr>
            <a:r>
              <a:rPr lang="en-US" dirty="0"/>
              <a:t>A symmetric airfoil has zero camber.</a:t>
            </a:r>
          </a:p>
        </p:txBody>
      </p:sp>
      <p:sp>
        <p:nvSpPr>
          <p:cNvPr id="4" name="Slide Number Placeholder 3"/>
          <p:cNvSpPr>
            <a:spLocks noGrp="1"/>
          </p:cNvSpPr>
          <p:nvPr>
            <p:ph type="sldNum" sz="quarter" idx="5"/>
          </p:nvPr>
        </p:nvSpPr>
        <p:spPr/>
        <p:txBody>
          <a:bodyPr/>
          <a:lstStyle/>
          <a:p>
            <a:fld id="{0CEA5770-12D1-E348-A120-EC3F1972C297}" type="slidenum">
              <a:rPr lang="en-US" smtClean="0"/>
              <a:t>3</a:t>
            </a:fld>
            <a:endParaRPr lang="en-US"/>
          </a:p>
        </p:txBody>
      </p:sp>
    </p:spTree>
    <p:extLst>
      <p:ext uri="{BB962C8B-B14F-4D97-AF65-F5344CB8AC3E}">
        <p14:creationId xmlns:p14="http://schemas.microsoft.com/office/powerpoint/2010/main" val="222779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cool thing about airfoils is that if we hold them at a slight angle to the incoming flow, they lift up.</a:t>
            </a:r>
          </a:p>
          <a:p>
            <a:pPr marL="171450" indent="-171450">
              <a:buFontTx/>
              <a:buChar char="-"/>
            </a:pPr>
            <a:r>
              <a:rPr lang="en-US" dirty="0"/>
              <a:t>The point of this lab is to understand what is actually happening to the flow.</a:t>
            </a:r>
          </a:p>
          <a:p>
            <a:pPr marL="171450" indent="-171450">
              <a:buFontTx/>
              <a:buChar char="-"/>
            </a:pPr>
            <a:r>
              <a:rPr lang="en-US" dirty="0"/>
              <a:t>There are two ways to think about lift, and one or the other might make more sense to you intuitively.</a:t>
            </a:r>
          </a:p>
          <a:p>
            <a:pPr marL="171450" indent="-171450">
              <a:buFontTx/>
              <a:buChar char="-"/>
            </a:pPr>
            <a:r>
              <a:rPr lang="en-US" dirty="0"/>
              <a:t>The first is the idea that the airfoil is deflecting momentum in the flow. We have all these fluid particles coming more or less horizontally at the airfoil, but then the way the airfoil is shaped, it causes them to flow diagonally downwards, so momentum is redirected down. And if the airfoil is generating a downward force on the flow around it, then the flow is generating an equal and opposite force on the airfoil, so an upward force.</a:t>
            </a:r>
          </a:p>
        </p:txBody>
      </p:sp>
      <p:sp>
        <p:nvSpPr>
          <p:cNvPr id="4" name="Slide Number Placeholder 3"/>
          <p:cNvSpPr>
            <a:spLocks noGrp="1"/>
          </p:cNvSpPr>
          <p:nvPr>
            <p:ph type="sldNum" sz="quarter" idx="5"/>
          </p:nvPr>
        </p:nvSpPr>
        <p:spPr/>
        <p:txBody>
          <a:bodyPr/>
          <a:lstStyle/>
          <a:p>
            <a:fld id="{0CEA5770-12D1-E348-A120-EC3F1972C297}" type="slidenum">
              <a:rPr lang="en-US" smtClean="0"/>
              <a:t>4</a:t>
            </a:fld>
            <a:endParaRPr lang="en-US"/>
          </a:p>
        </p:txBody>
      </p:sp>
    </p:spTree>
    <p:extLst>
      <p:ext uri="{BB962C8B-B14F-4D97-AF65-F5344CB8AC3E}">
        <p14:creationId xmlns:p14="http://schemas.microsoft.com/office/powerpoint/2010/main" val="192859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consider the flow to be inviscid, no viscous force.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second explanation is maybe slightly less intuitive. In this case we look at the streamlines around the airfoil, and we need to know that fluid particles never cross a streamline, so between two streamlines there are always the same number of fluid particles.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see that the fluid that goes over the top of the airfoil gets squished together, the streamlines are closer together, so there is suddenly less space for the same amount of fluid. The fluid particles have to stay between their streamlines, so the only way to satisfy conservation of mass is for the fluid moves faster in the area where the streamlines are tighter together.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from Bernoulli’s equation we know that if the velocity increases, the pressure decreases.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drop in pressure causes suction, so the airfoil is being pulled upwards by the low pressure.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 the bottom side of the airfoil, the opposite happens, the flow actually has slightly more space, so it can slow down, meaning that the pressure increases and pushes the airfoil up.</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CEA5770-12D1-E348-A120-EC3F1972C297}" type="slidenum">
              <a:rPr lang="en-US" smtClean="0"/>
              <a:t>5</a:t>
            </a:fld>
            <a:endParaRPr lang="en-US"/>
          </a:p>
        </p:txBody>
      </p:sp>
    </p:spTree>
    <p:extLst>
      <p:ext uri="{BB962C8B-B14F-4D97-AF65-F5344CB8AC3E}">
        <p14:creationId xmlns:p14="http://schemas.microsoft.com/office/powerpoint/2010/main" val="92441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Tx/>
                  <a:buNone/>
                </a:pPr>
                <a:r>
                  <a:rPr lang="en-US" dirty="0"/>
                  <a:t>Since we are now only considering inviscid flow, the forces are essentially the normal pressure forces. We can visualize the pressure distribution by plotting the pressure along the surface of the airfoil.</a:t>
                </a:r>
              </a:p>
              <a:p>
                <a:pPr marL="171450" indent="-171450">
                  <a:buFontTx/>
                  <a:buChar char="-"/>
                </a:pPr>
                <a:r>
                  <a:rPr lang="en-US" dirty="0"/>
                  <a:t>As part of this lab, you will be asked to make some plots like this yourself.</a:t>
                </a:r>
              </a:p>
              <a:p>
                <a:pPr marL="171450" indent="-171450">
                  <a:buFontTx/>
                  <a:buChar char="-"/>
                </a:pPr>
                <a:r>
                  <a:rPr lang="en-US" dirty="0"/>
                  <a:t>On the x-axis we have the position along the chord, from the leading edge at 0 to the trailing edge at 1.</a:t>
                </a:r>
                <a:r>
                  <a:rPr lang="en-US" baseline="0" dirty="0"/>
                  <a:t> </a:t>
                </a:r>
                <a:r>
                  <a:rPr lang="en-US" dirty="0"/>
                  <a:t>On the y-axis we have the </a:t>
                </a:r>
                <a:r>
                  <a:rPr lang="en-US" dirty="0" err="1"/>
                  <a:t>the</a:t>
                </a:r>
                <a:r>
                  <a:rPr lang="en-US" dirty="0"/>
                  <a:t> pressure coefficient. </a:t>
                </a:r>
                <a:r>
                  <a:rPr lang="en-US" sz="1200" dirty="0"/>
                  <a:t>Pressure coefficient is non dimensional way of representing the local pressure relative to the free stream pressure.</a:t>
                </a:r>
                <a:r>
                  <a:rPr lang="en-US" sz="1200" baseline="0" dirty="0"/>
                  <a:t> </a:t>
                </a:r>
                <a:r>
                  <a:rPr lang="en-US" sz="1200" dirty="0"/>
                  <a:t>P is the local pressure, </a:t>
                </a:r>
                <a:r>
                  <a:rPr lang="en-US" sz="1200" dirty="0" err="1"/>
                  <a:t>U_inf</a:t>
                </a:r>
                <a:r>
                  <a:rPr lang="en-US" sz="1200" dirty="0"/>
                  <a:t> is the freestream velocity, </a:t>
                </a:r>
                <a14:m>
                  <m:oMath xmlns:m="http://schemas.openxmlformats.org/officeDocument/2006/math">
                    <m:r>
                      <a:rPr lang="en-US" sz="1200" i="1">
                        <a:latin typeface="Cambria Math" charset="0"/>
                        <a:ea typeface="Cambria Math" charset="0"/>
                        <a:cs typeface="Cambria Math" charset="0"/>
                      </a:rPr>
                      <m:t>𝜌</m:t>
                    </m:r>
                  </m:oMath>
                </a14:m>
                <a:r>
                  <a:rPr lang="en-US" sz="1200" dirty="0"/>
                  <a:t> is fluid density,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charset="0"/>
                          </a:rPr>
                          <m:t>𝑃</m:t>
                        </m:r>
                      </m:e>
                      <m:sub>
                        <m:r>
                          <a:rPr lang="en-US" sz="1200" i="1">
                            <a:latin typeface="Cambria Math" charset="0"/>
                            <a:ea typeface="Cambria Math" charset="0"/>
                            <a:cs typeface="Cambria Math" charset="0"/>
                          </a:rPr>
                          <m:t>∞</m:t>
                        </m:r>
                      </m:sub>
                    </m:sSub>
                  </m:oMath>
                </a14:m>
                <a:r>
                  <a:rPr lang="en-US" sz="1200" dirty="0"/>
                  <a:t> is free stream static pressure. </a:t>
                </a:r>
                <a:endParaRPr lang="en-US" dirty="0"/>
              </a:p>
              <a:p>
                <a:pPr marL="171450" indent="-171450">
                  <a:buFontTx/>
                  <a:buChar char="-"/>
                </a:pPr>
                <a:r>
                  <a:rPr lang="en-US" dirty="0"/>
                  <a:t>Then if we follow the top surface of the airfoil, we come to the region where the flow gets squished together, so it accelerates and creates a suction, which means the pressure coefficient is negative.</a:t>
                </a:r>
              </a:p>
              <a:p>
                <a:pPr marL="171450" indent="-171450">
                  <a:buFontTx/>
                  <a:buChar char="-"/>
                </a:pPr>
                <a:r>
                  <a:rPr lang="en-US" dirty="0"/>
                  <a:t>The further back we then go on the airfoil surface, the less suction there is, i.e. the higher the pressure coefficient becomes. We call this an adverse pressure gradient.</a:t>
                </a:r>
              </a:p>
            </p:txBody>
          </p:sp>
        </mc:Choice>
        <mc:Fallback xmlns="">
          <p:sp>
            <p:nvSpPr>
              <p:cNvPr id="3" name="Notes Placeholder 2"/>
              <p:cNvSpPr>
                <a:spLocks noGrp="1"/>
              </p:cNvSpPr>
              <p:nvPr>
                <p:ph type="body" idx="1"/>
              </p:nvPr>
            </p:nvSpPr>
            <p:spPr/>
            <p:txBody>
              <a:bodyPr/>
              <a:lstStyle/>
              <a:p>
                <a:pPr marL="171450" indent="-171450">
                  <a:buFontTx/>
                  <a:buChar char="-"/>
                </a:pPr>
                <a:r>
                  <a:rPr lang="en-US" dirty="0"/>
                  <a:t>We can visualize this by plotting the pressure along the surface of the airfoil.</a:t>
                </a:r>
              </a:p>
              <a:p>
                <a:pPr marL="171450" indent="-171450">
                  <a:buFontTx/>
                  <a:buChar char="-"/>
                </a:pPr>
                <a:r>
                  <a:rPr lang="en-US" dirty="0"/>
                  <a:t>As part of this lab, you will be asked to make some plots like this yourself.</a:t>
                </a:r>
              </a:p>
              <a:p>
                <a:pPr marL="171450" indent="-171450">
                  <a:buFontTx/>
                  <a:buChar char="-"/>
                </a:pPr>
                <a:r>
                  <a:rPr lang="en-US" dirty="0"/>
                  <a:t>On the x-axis we have the position along the chord, from the leading edge at 0 to the trailing edge at 1.</a:t>
                </a:r>
                <a:r>
                  <a:rPr lang="en-US" baseline="0" dirty="0"/>
                  <a:t> </a:t>
                </a:r>
                <a:r>
                  <a:rPr lang="en-US" dirty="0"/>
                  <a:t>On the y-axis we have the </a:t>
                </a:r>
                <a:r>
                  <a:rPr lang="en-US" dirty="0" err="1"/>
                  <a:t>the</a:t>
                </a:r>
                <a:r>
                  <a:rPr lang="en-US" dirty="0"/>
                  <a:t> pressure coefficient. </a:t>
                </a:r>
                <a:r>
                  <a:rPr lang="en-US" sz="1200" dirty="0"/>
                  <a:t>Pressure coefficient is non dimensional way of representing the local pressure relative to the free stream pressure.</a:t>
                </a:r>
                <a:r>
                  <a:rPr lang="en-US" sz="1200" baseline="0" dirty="0"/>
                  <a:t> </a:t>
                </a:r>
                <a:r>
                  <a:rPr lang="en-US" sz="1200" dirty="0"/>
                  <a:t>P is the local pressure, </a:t>
                </a:r>
                <a:r>
                  <a:rPr lang="en-US" sz="1200" dirty="0" err="1"/>
                  <a:t>U_inf</a:t>
                </a:r>
                <a:r>
                  <a:rPr lang="en-US" sz="1200" dirty="0"/>
                  <a:t> is the freestream velocity, </a:t>
                </a:r>
                <a:r>
                  <a:rPr lang="en-US" sz="1200" i="0">
                    <a:latin typeface="Cambria Math" charset="0"/>
                    <a:ea typeface="Cambria Math" charset="0"/>
                    <a:cs typeface="Cambria Math" charset="0"/>
                  </a:rPr>
                  <a:t>𝜌</a:t>
                </a:r>
                <a:r>
                  <a:rPr lang="en-US" sz="1200" dirty="0"/>
                  <a:t> is fluid density, and </a:t>
                </a:r>
                <a:r>
                  <a:rPr lang="en-US" sz="1200" i="0">
                    <a:latin typeface="Cambria Math" charset="0"/>
                  </a:rPr>
                  <a:t>𝑃</a:t>
                </a:r>
                <a:r>
                  <a:rPr lang="en-US" sz="1200" i="0">
                    <a:latin typeface="Cambria Math" panose="02040503050406030204" pitchFamily="18" charset="0"/>
                  </a:rPr>
                  <a:t>_</a:t>
                </a:r>
                <a:r>
                  <a:rPr lang="en-US" sz="1200" i="0">
                    <a:latin typeface="Cambria Math" charset="0"/>
                    <a:ea typeface="Cambria Math" charset="0"/>
                    <a:cs typeface="Cambria Math" charset="0"/>
                  </a:rPr>
                  <a:t>∞</a:t>
                </a:r>
                <a:r>
                  <a:rPr lang="en-US" sz="1200" dirty="0"/>
                  <a:t> is free stream static pressure. </a:t>
                </a:r>
                <a:endParaRPr lang="en-US" dirty="0"/>
              </a:p>
              <a:p>
                <a:pPr marL="171450" indent="-171450">
                  <a:buFontTx/>
                  <a:buChar char="-"/>
                </a:pPr>
                <a:r>
                  <a:rPr lang="en-US" dirty="0"/>
                  <a:t>Then if we follow the top surface of the airfoil, we come to the region where the flow gets squished together, so it accelerates and creates a suction, which means the pressure coefficient is negative.</a:t>
                </a:r>
              </a:p>
              <a:p>
                <a:pPr marL="171450" indent="-171450">
                  <a:buFontTx/>
                  <a:buChar char="-"/>
                </a:pPr>
                <a:r>
                  <a:rPr lang="en-US" dirty="0"/>
                  <a:t>The further back we then go on the airfoil surface, the less suction there is, i.e. the higher the pressure coefficient becomes. We call this an adverse pressure gradient.</a:t>
                </a:r>
              </a:p>
            </p:txBody>
          </p:sp>
        </mc:Fallback>
      </mc:AlternateContent>
      <p:sp>
        <p:nvSpPr>
          <p:cNvPr id="4" name="Slide Number Placeholder 3"/>
          <p:cNvSpPr>
            <a:spLocks noGrp="1"/>
          </p:cNvSpPr>
          <p:nvPr>
            <p:ph type="sldNum" sz="quarter" idx="5"/>
          </p:nvPr>
        </p:nvSpPr>
        <p:spPr/>
        <p:txBody>
          <a:bodyPr/>
          <a:lstStyle/>
          <a:p>
            <a:fld id="{0CEA5770-12D1-E348-A120-EC3F1972C297}" type="slidenum">
              <a:rPr lang="en-US" smtClean="0"/>
              <a:t>6</a:t>
            </a:fld>
            <a:endParaRPr lang="en-US"/>
          </a:p>
        </p:txBody>
      </p:sp>
    </p:spTree>
    <p:extLst>
      <p:ext uri="{BB962C8B-B14F-4D97-AF65-F5344CB8AC3E}">
        <p14:creationId xmlns:p14="http://schemas.microsoft.com/office/powerpoint/2010/main" val="285552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Similarly</a:t>
            </a:r>
          </a:p>
        </p:txBody>
      </p:sp>
      <p:sp>
        <p:nvSpPr>
          <p:cNvPr id="4" name="Slide Number Placeholder 3"/>
          <p:cNvSpPr>
            <a:spLocks noGrp="1"/>
          </p:cNvSpPr>
          <p:nvPr>
            <p:ph type="sldNum" sz="quarter" idx="10"/>
          </p:nvPr>
        </p:nvSpPr>
        <p:spPr/>
        <p:txBody>
          <a:bodyPr/>
          <a:lstStyle/>
          <a:p>
            <a:fld id="{67F1D216-F667-B240-B85D-3CF401E3CBA0}" type="slidenum">
              <a:rPr lang="en-US" smtClean="0"/>
              <a:t>7</a:t>
            </a:fld>
            <a:endParaRPr lang="en-US"/>
          </a:p>
        </p:txBody>
      </p:sp>
    </p:spTree>
    <p:extLst>
      <p:ext uri="{BB962C8B-B14F-4D97-AF65-F5344CB8AC3E}">
        <p14:creationId xmlns:p14="http://schemas.microsoft.com/office/powerpoint/2010/main" val="3152665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lower L here stands for the total lift force on this section, then its unit is newton over length, not newton any more. </a:t>
            </a:r>
          </a:p>
        </p:txBody>
      </p:sp>
      <p:sp>
        <p:nvSpPr>
          <p:cNvPr id="4" name="Slide Number Placeholder 3"/>
          <p:cNvSpPr>
            <a:spLocks noGrp="1"/>
          </p:cNvSpPr>
          <p:nvPr>
            <p:ph type="sldNum" sz="quarter" idx="10"/>
          </p:nvPr>
        </p:nvSpPr>
        <p:spPr/>
        <p:txBody>
          <a:bodyPr/>
          <a:lstStyle/>
          <a:p>
            <a:fld id="{67F1D216-F667-B240-B85D-3CF401E3CBA0}" type="slidenum">
              <a:rPr lang="en-US" smtClean="0"/>
              <a:t>8</a:t>
            </a:fld>
            <a:endParaRPr lang="en-US"/>
          </a:p>
        </p:txBody>
      </p:sp>
    </p:spTree>
    <p:extLst>
      <p:ext uri="{BB962C8B-B14F-4D97-AF65-F5344CB8AC3E}">
        <p14:creationId xmlns:p14="http://schemas.microsoft.com/office/powerpoint/2010/main" val="133686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7F1D216-F667-B240-B85D-3CF401E3CBA0}" type="slidenum">
              <a:rPr lang="en-US" smtClean="0"/>
              <a:t>9</a:t>
            </a:fld>
            <a:endParaRPr lang="en-US"/>
          </a:p>
        </p:txBody>
      </p:sp>
    </p:spTree>
    <p:extLst>
      <p:ext uri="{BB962C8B-B14F-4D97-AF65-F5344CB8AC3E}">
        <p14:creationId xmlns:p14="http://schemas.microsoft.com/office/powerpoint/2010/main" val="385975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DFB3-5F26-4A1F-9A85-4870F36356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05516-F31B-4D0E-8245-BBE3F776A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D38932-0838-4CCF-B824-8829605FAC67}"/>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429BE265-A4B7-4969-844C-64DF0A4F5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56D51-029F-4ACD-AC09-0A811703E988}"/>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343838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5E30-8688-4114-BB79-F8611FE47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62D8C6-C366-4EBB-9D06-E3E257C6C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F16CD-9F8D-4794-8BDB-A5927C695938}"/>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4138513E-FDB9-4503-BA0B-EDEE47F93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32C20-AD8E-41FF-A900-C39AC03BCA5E}"/>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113368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A846D-66CA-45EA-8D8F-C82494BC3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C19180-27AF-44DA-A40F-9A31D3545E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48652-C5D2-4DE6-9981-F874DA34F291}"/>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1990D58E-F3F7-4A9D-BE52-7A1B5AA49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AAD84-35F2-4B28-9F00-FE61FC122412}"/>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52955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CFAE-3D56-4DC1-8404-76E4075C3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12E294-A408-4D92-8850-23CC7D4DF4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5EBB6-DAD9-491E-BF87-2CECFF9AF60A}"/>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BF94F1A2-307C-40A8-9D61-A703723B4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61EC8-38ED-4AF1-979A-B7F78744BA1A}"/>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6837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7EDA-8C3D-402A-809F-520F4C9BFA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6CF781-1C43-4998-B65A-CF4147998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ADEAB-3B1F-4D70-94E2-0121D1AE033A}"/>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38374A36-019F-4602-8BDF-387485C2C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6F401-066B-4679-8374-2E4A7033C46D}"/>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373638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242A-0296-4662-8434-B768967A1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EBF706-E761-43EA-ACF8-6C4797B836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E97908-76E4-4A5F-AA41-C76ECC204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528ED-5617-49B1-AC43-5ADBA6C83B98}"/>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6" name="Footer Placeholder 5">
            <a:extLst>
              <a:ext uri="{FF2B5EF4-FFF2-40B4-BE49-F238E27FC236}">
                <a16:creationId xmlns:a16="http://schemas.microsoft.com/office/drawing/2014/main" id="{4AB84DD6-86BF-49C3-8BA9-9A6188DDB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47102-C7D2-44CD-98C8-E612CB2F4EED}"/>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85504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92D9-78F4-47FE-A5E1-548909F222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88D1E-C233-4C64-887F-A63E3A9CA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54005-3CE6-4513-97FD-A4551CE03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8049CA-473C-4992-AE50-0C35B9D43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7022D2-E089-4929-B105-1BE681542A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D28F38-2582-4790-A43D-AB49B61BAD85}"/>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8" name="Footer Placeholder 7">
            <a:extLst>
              <a:ext uri="{FF2B5EF4-FFF2-40B4-BE49-F238E27FC236}">
                <a16:creationId xmlns:a16="http://schemas.microsoft.com/office/drawing/2014/main" id="{EDB3FA63-C548-44B2-B705-8B7455B81B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C49260-7A7F-4855-B047-D1CDCE9E36A0}"/>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227429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8E0E-F9A8-4DE7-BCE0-90A6CF955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97D4C-E301-475D-A404-964C538D8F15}"/>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4" name="Footer Placeholder 3">
            <a:extLst>
              <a:ext uri="{FF2B5EF4-FFF2-40B4-BE49-F238E27FC236}">
                <a16:creationId xmlns:a16="http://schemas.microsoft.com/office/drawing/2014/main" id="{A631EF45-12C1-4C5D-BCB5-AA3DF69B39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A5B97-CED4-40BF-977A-3C6F8F983F9D}"/>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86145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7366C-E867-4FFB-8F85-F47F59DB1A53}"/>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3" name="Footer Placeholder 2">
            <a:extLst>
              <a:ext uri="{FF2B5EF4-FFF2-40B4-BE49-F238E27FC236}">
                <a16:creationId xmlns:a16="http://schemas.microsoft.com/office/drawing/2014/main" id="{30E12F7E-7C62-4B43-905F-2862E5EFAE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D96B9-7716-44D4-997F-51E84FFCFBC6}"/>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397839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0F05-AA6B-4C48-802B-4E6FDC0FB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CEF814-8FB0-4FC3-8E12-2EA29CA1D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1735B9-BB39-4789-80B7-355624B06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CA17F-5141-4150-9C94-283AE4269E44}"/>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6" name="Footer Placeholder 5">
            <a:extLst>
              <a:ext uri="{FF2B5EF4-FFF2-40B4-BE49-F238E27FC236}">
                <a16:creationId xmlns:a16="http://schemas.microsoft.com/office/drawing/2014/main" id="{AB1604EF-2218-435F-990E-EB4340FE0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85FA-3D43-4EC3-810A-145A31683F34}"/>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240644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C10A-4B05-40D3-AAB2-E44F8D4A8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B8539-778D-4370-B1B5-2CEFAF2BC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D5461F-801A-4678-A861-7C994B5C2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585D2-C792-4CF3-B04D-39C0B2313A03}"/>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6" name="Footer Placeholder 5">
            <a:extLst>
              <a:ext uri="{FF2B5EF4-FFF2-40B4-BE49-F238E27FC236}">
                <a16:creationId xmlns:a16="http://schemas.microsoft.com/office/drawing/2014/main" id="{F0228A61-D4F0-4DD7-A757-48477E6EB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DE2CD-F091-4DBB-95A6-8E998F228C87}"/>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157447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D65405-47B7-4D06-B276-FAC0A22C4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C32B10-21ED-42D3-9D60-CF4E09EB1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410AF-2FDD-4864-B75A-C57AFBC88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9DBA8E9F-800A-495E-8095-99F9DAEDD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3AF44F-C466-4934-80D2-EEE62B011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AEE5F-8701-4254-B783-3A8DD72AB8E4}" type="slidenum">
              <a:rPr lang="en-US" smtClean="0"/>
              <a:t>‹#›</a:t>
            </a:fld>
            <a:endParaRPr lang="en-US"/>
          </a:p>
        </p:txBody>
      </p:sp>
    </p:spTree>
    <p:extLst>
      <p:ext uri="{BB962C8B-B14F-4D97-AF65-F5344CB8AC3E}">
        <p14:creationId xmlns:p14="http://schemas.microsoft.com/office/powerpoint/2010/main" val="4156124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4" name="Google Shape;49;p21">
            <a:extLst>
              <a:ext uri="{FF2B5EF4-FFF2-40B4-BE49-F238E27FC236}">
                <a16:creationId xmlns:a16="http://schemas.microsoft.com/office/drawing/2014/main" id="{F6C8825B-10B1-4F72-96A8-E390381421A4}"/>
              </a:ext>
            </a:extLst>
          </p:cNvPr>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p21">
            <a:extLst>
              <a:ext uri="{FF2B5EF4-FFF2-40B4-BE49-F238E27FC236}">
                <a16:creationId xmlns:a16="http://schemas.microsoft.com/office/drawing/2014/main" id="{791C90A8-F34E-4484-BB34-03B0B7673EFE}"/>
              </a:ext>
            </a:extLst>
          </p:cNvPr>
          <p:cNvSpPr/>
          <p:nvPr/>
        </p:nvSpPr>
        <p:spPr>
          <a:xfrm>
            <a:off x="15" y="6334316"/>
            <a:ext cx="12188825" cy="6400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txBox="1">
            <a:spLocks noGrp="1"/>
          </p:cNvSpPr>
          <p:nvPr>
            <p:ph type="sldNum" idx="12"/>
          </p:nvPr>
        </p:nvSpPr>
        <p:spPr>
          <a:xfrm>
            <a:off x="10879975" y="6494301"/>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bg1"/>
                </a:solidFill>
              </a:rPr>
              <a:t>1</a:t>
            </a:fld>
            <a:endParaRPr dirty="0">
              <a:solidFill>
                <a:schemeClr val="bg1"/>
              </a:solidFill>
            </a:endParaRPr>
          </a:p>
        </p:txBody>
      </p:sp>
      <p:sp>
        <p:nvSpPr>
          <p:cNvPr id="6" name="Google Shape;160;p8">
            <a:extLst>
              <a:ext uri="{FF2B5EF4-FFF2-40B4-BE49-F238E27FC236}">
                <a16:creationId xmlns:a16="http://schemas.microsoft.com/office/drawing/2014/main" id="{7995E582-7656-4857-97B3-DA4706E1C88A}"/>
              </a:ext>
            </a:extLst>
          </p:cNvPr>
          <p:cNvSpPr txBox="1">
            <a:spLocks/>
          </p:cNvSpPr>
          <p:nvPr/>
        </p:nvSpPr>
        <p:spPr>
          <a:xfrm>
            <a:off x="498070" y="1064006"/>
            <a:ext cx="10058400" cy="3566160"/>
          </a:xfrm>
          <a:prstGeom prst="rect">
            <a:avLst/>
          </a:prstGeom>
          <a:noFill/>
          <a:ln>
            <a:noFill/>
          </a:ln>
        </p:spPr>
        <p:txBody>
          <a:bodyPr spcFirstLastPara="1" wrap="square" lIns="91425" tIns="45700" rIns="91425" bIns="45700" anchor="b" anchorCtr="0">
            <a:normAutofit fontScale="92500" lnSpcReduction="10000"/>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MAE 224</a:t>
            </a:r>
          </a:p>
          <a:p>
            <a:r>
              <a:rPr lang="en-US" dirty="0"/>
              <a:t> </a:t>
            </a:r>
          </a:p>
          <a:p>
            <a:r>
              <a:rPr lang="en-US" dirty="0"/>
              <a:t>Lab </a:t>
            </a:r>
            <a:r>
              <a:rPr lang="en-US" altLang="zh-CN" dirty="0"/>
              <a:t>4</a:t>
            </a:r>
            <a:br>
              <a:rPr lang="en-US" dirty="0"/>
            </a:br>
            <a:r>
              <a:rPr lang="en-US" dirty="0"/>
              <a:t>L</a:t>
            </a:r>
            <a:r>
              <a:rPr lang="en-US" altLang="zh-CN" dirty="0"/>
              <a:t>ift and Drag</a:t>
            </a:r>
            <a:endParaRPr lang="en-US" dirty="0"/>
          </a:p>
        </p:txBody>
      </p:sp>
      <p:sp>
        <p:nvSpPr>
          <p:cNvPr id="9" name="Rectangle 8">
            <a:extLst>
              <a:ext uri="{FF2B5EF4-FFF2-40B4-BE49-F238E27FC236}">
                <a16:creationId xmlns:a16="http://schemas.microsoft.com/office/drawing/2014/main" id="{292BB88B-EC44-4179-947F-861A24A3F547}"/>
              </a:ext>
            </a:extLst>
          </p:cNvPr>
          <p:cNvSpPr/>
          <p:nvPr/>
        </p:nvSpPr>
        <p:spPr>
          <a:xfrm>
            <a:off x="6092840" y="5720048"/>
            <a:ext cx="6096000" cy="584775"/>
          </a:xfrm>
          <a:prstGeom prst="rect">
            <a:avLst/>
          </a:prstGeom>
        </p:spPr>
        <p:txBody>
          <a:bodyPr>
            <a:spAutoFit/>
          </a:bodyPr>
          <a:lstStyle/>
          <a:p>
            <a:pPr algn="r"/>
            <a:r>
              <a:rPr lang="en-US" altLang="zh-CN" sz="3200" b="1" dirty="0">
                <a:solidFill>
                  <a:schemeClr val="bg1">
                    <a:lumMod val="50000"/>
                  </a:schemeClr>
                </a:solidFill>
              </a:rPr>
              <a:t>2021.3.22</a:t>
            </a:r>
            <a:endParaRPr lang="en-US" sz="3200" b="1"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10</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2962671" cy="523220"/>
          </a:xfrm>
          <a:prstGeom prst="rect">
            <a:avLst/>
          </a:prstGeom>
        </p:spPr>
        <p:txBody>
          <a:bodyPr wrap="none">
            <a:spAutoFit/>
          </a:bodyPr>
          <a:lstStyle/>
          <a:p>
            <a:r>
              <a:rPr lang="en-US" sz="2800" b="1" dirty="0">
                <a:latin typeface="Helvetica Neue Thin" panose="020B0403020202020204" pitchFamily="34" charset="0"/>
              </a:rPr>
              <a:t>Drag Coefficient</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1653ECA-1A80-4295-82DD-1173FEBFF870}"/>
                  </a:ext>
                </a:extLst>
              </p:cNvPr>
              <p:cNvSpPr/>
              <p:nvPr/>
            </p:nvSpPr>
            <p:spPr>
              <a:xfrm>
                <a:off x="4087860" y="458722"/>
                <a:ext cx="2490682" cy="9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smtClean="0">
                              <a:latin typeface="Cambria Math" panose="02040503050406030204" pitchFamily="18" charset="0"/>
                            </a:rPr>
                            <m:t>𝑫</m:t>
                          </m:r>
                        </m:sub>
                      </m:sSub>
                      <m:r>
                        <a:rPr lang="en-US" sz="2400" b="1" i="1">
                          <a:latin typeface="Cambria Math" charset="0"/>
                        </a:rPr>
                        <m:t>=</m:t>
                      </m:r>
                      <m:f>
                        <m:fPr>
                          <m:ctrlPr>
                            <a:rPr lang="mr-IN" sz="2400" b="1" i="1">
                              <a:latin typeface="Cambria Math" panose="02040503050406030204" pitchFamily="18" charset="0"/>
                            </a:rPr>
                          </m:ctrlPr>
                        </m:fPr>
                        <m:num>
                          <m:r>
                            <a:rPr lang="en-US" sz="2400" b="1" i="1" smtClean="0">
                              <a:latin typeface="Cambria Math" panose="02040503050406030204" pitchFamily="18" charset="0"/>
                            </a:rPr>
                            <m:t>𝑫</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smtClean="0">
                                  <a:latin typeface="Cambria Math" panose="02040503050406030204" pitchFamily="18" charset="0"/>
                                  <a:ea typeface="Cambria Math" charset="0"/>
                                </a:rPr>
                              </m:ctrlPr>
                            </m:sSubSupPr>
                            <m:e>
                              <m:r>
                                <a:rPr lang="en-US" sz="2400" b="1" i="1" smtClean="0">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smtClean="0">
                                  <a:latin typeface="Cambria Math" panose="02040503050406030204" pitchFamily="18" charset="0"/>
                                  <a:ea typeface="Cambria Math" charset="0"/>
                                </a:rPr>
                                <m:t>𝟐</m:t>
                              </m:r>
                            </m:sup>
                          </m:sSubSup>
                          <m:r>
                            <a:rPr lang="en-US" sz="2400" b="1" i="1" smtClean="0">
                              <a:latin typeface="Cambria Math" charset="0"/>
                              <a:ea typeface="Cambria Math" charset="0"/>
                              <a:cs typeface="Cambria Math" charset="0"/>
                            </a:rPr>
                            <m:t>𝒄𝒔</m:t>
                          </m:r>
                        </m:den>
                      </m:f>
                    </m:oMath>
                  </m:oMathPara>
                </a14:m>
                <a:endParaRPr lang="en-US" sz="2400" b="1" dirty="0"/>
              </a:p>
            </p:txBody>
          </p:sp>
        </mc:Choice>
        <mc:Fallback xmlns="">
          <p:sp>
            <p:nvSpPr>
              <p:cNvPr id="18" name="Rectangle 17">
                <a:extLst>
                  <a:ext uri="{FF2B5EF4-FFF2-40B4-BE49-F238E27FC236}">
                    <a16:creationId xmlns:a16="http://schemas.microsoft.com/office/drawing/2014/main" id="{81653ECA-1A80-4295-82DD-1173FEBFF870}"/>
                  </a:ext>
                </a:extLst>
              </p:cNvPr>
              <p:cNvSpPr>
                <a:spLocks noRot="1" noChangeAspect="1" noMove="1" noResize="1" noEditPoints="1" noAdjustHandles="1" noChangeArrowheads="1" noChangeShapeType="1" noTextEdit="1"/>
              </p:cNvSpPr>
              <p:nvPr/>
            </p:nvSpPr>
            <p:spPr>
              <a:xfrm>
                <a:off x="4087860" y="458722"/>
                <a:ext cx="2490682" cy="902170"/>
              </a:xfrm>
              <a:prstGeom prst="rect">
                <a:avLst/>
              </a:prstGeom>
              <a:blipFill>
                <a:blip r:embed="rId3"/>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94C9C9E9-2E74-473F-AB95-64675BD253AB}"/>
              </a:ext>
            </a:extLst>
          </p:cNvPr>
          <p:cNvSpPr/>
          <p:nvPr/>
        </p:nvSpPr>
        <p:spPr>
          <a:xfrm>
            <a:off x="115895" y="611012"/>
            <a:ext cx="6096000" cy="461665"/>
          </a:xfrm>
          <a:prstGeom prst="rect">
            <a:avLst/>
          </a:prstGeom>
        </p:spPr>
        <p:txBody>
          <a:bodyPr>
            <a:spAutoFit/>
          </a:bodyPr>
          <a:lstStyle/>
          <a:p>
            <a:pPr marL="342900" indent="-342900">
              <a:buFont typeface="Arial" panose="020B0604020202020204" pitchFamily="34" charset="0"/>
              <a:buChar char="•"/>
            </a:pPr>
            <a:r>
              <a:rPr lang="en-US" sz="2400" dirty="0"/>
              <a:t>Drag coefficient is defined as</a:t>
            </a:r>
          </a:p>
        </p:txBody>
      </p:sp>
      <p:sp>
        <p:nvSpPr>
          <p:cNvPr id="3" name="Rectangle 2">
            <a:extLst>
              <a:ext uri="{FF2B5EF4-FFF2-40B4-BE49-F238E27FC236}">
                <a16:creationId xmlns:a16="http://schemas.microsoft.com/office/drawing/2014/main" id="{F71E3224-C069-48C9-8967-FCEEBB4FC732}"/>
              </a:ext>
            </a:extLst>
          </p:cNvPr>
          <p:cNvSpPr/>
          <p:nvPr/>
        </p:nvSpPr>
        <p:spPr>
          <a:xfrm>
            <a:off x="196914" y="1385687"/>
            <a:ext cx="11798171" cy="461665"/>
          </a:xfrm>
          <a:prstGeom prst="rect">
            <a:avLst/>
          </a:prstGeom>
        </p:spPr>
        <p:txBody>
          <a:bodyPr wrap="square">
            <a:spAutoFit/>
          </a:bodyPr>
          <a:lstStyle/>
          <a:p>
            <a:r>
              <a:rPr lang="en-US" sz="2400" dirty="0"/>
              <a:t>D is the </a:t>
            </a:r>
            <a:r>
              <a:rPr lang="en-US" altLang="zh-CN" sz="2400" dirty="0"/>
              <a:t>total drag</a:t>
            </a:r>
            <a:r>
              <a:rPr lang="en-US" sz="2400" dirty="0"/>
              <a:t> force, U</a:t>
            </a:r>
            <a:r>
              <a:rPr lang="zh-CN" altLang="en-US" sz="2400" baseline="-25000" dirty="0">
                <a:latin typeface="Times New Roman" panose="02020603050405020304" pitchFamily="18" charset="0"/>
                <a:cs typeface="Times New Roman" panose="02020603050405020304" pitchFamily="18" charset="0"/>
              </a:rPr>
              <a:t>∞</a:t>
            </a:r>
            <a:r>
              <a:rPr lang="en-US" sz="2400" dirty="0"/>
              <a:t> is the approach velocity, c is the chord length, s is the span (width)</a:t>
            </a:r>
          </a:p>
        </p:txBody>
      </p:sp>
      <p:sp>
        <p:nvSpPr>
          <p:cNvPr id="22" name="Rectangle 21">
            <a:extLst>
              <a:ext uri="{FF2B5EF4-FFF2-40B4-BE49-F238E27FC236}">
                <a16:creationId xmlns:a16="http://schemas.microsoft.com/office/drawing/2014/main" id="{23C86B41-7A1E-4CC8-B2EB-29A5F29A40B6}"/>
              </a:ext>
            </a:extLst>
          </p:cNvPr>
          <p:cNvSpPr/>
          <p:nvPr/>
        </p:nvSpPr>
        <p:spPr>
          <a:xfrm>
            <a:off x="206580" y="2250574"/>
            <a:ext cx="3177216" cy="461665"/>
          </a:xfrm>
          <a:prstGeom prst="rect">
            <a:avLst/>
          </a:prstGeom>
        </p:spPr>
        <p:txBody>
          <a:bodyPr wrap="none">
            <a:spAutoFit/>
          </a:bodyPr>
          <a:lstStyle/>
          <a:p>
            <a:r>
              <a:rPr lang="en-US" sz="2400" dirty="0"/>
              <a:t>For a 3D, real-life airfoil:</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6D16803D-1303-488E-97BF-0EFFBCE1BE05}"/>
                  </a:ext>
                </a:extLst>
              </p:cNvPr>
              <p:cNvSpPr/>
              <p:nvPr/>
            </p:nvSpPr>
            <p:spPr>
              <a:xfrm>
                <a:off x="3383796" y="2041277"/>
                <a:ext cx="2490682" cy="9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smtClean="0">
                              <a:latin typeface="Cambria Math" panose="02040503050406030204" pitchFamily="18" charset="0"/>
                            </a:rPr>
                            <m:t>𝑫</m:t>
                          </m:r>
                        </m:sub>
                      </m:sSub>
                      <m:r>
                        <a:rPr lang="en-US" sz="2400" b="1" i="1">
                          <a:latin typeface="Cambria Math" charset="0"/>
                        </a:rPr>
                        <m:t>=</m:t>
                      </m:r>
                      <m:f>
                        <m:fPr>
                          <m:ctrlPr>
                            <a:rPr lang="mr-IN" sz="2400" b="1" i="1">
                              <a:latin typeface="Cambria Math" panose="02040503050406030204" pitchFamily="18" charset="0"/>
                            </a:rPr>
                          </m:ctrlPr>
                        </m:fPr>
                        <m:num>
                          <m:r>
                            <a:rPr lang="en-US" sz="2400" b="1" i="1" smtClean="0">
                              <a:latin typeface="Cambria Math" panose="02040503050406030204" pitchFamily="18" charset="0"/>
                            </a:rPr>
                            <m:t>𝑫</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a:latin typeface="Cambria Math" panose="02040503050406030204" pitchFamily="18" charset="0"/>
                                  <a:ea typeface="Cambria Math" charset="0"/>
                                </a:rPr>
                              </m:ctrlPr>
                            </m:sSubSupPr>
                            <m:e>
                              <m:r>
                                <a:rPr lang="en-US" sz="2400" b="1" i="1">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a:latin typeface="Cambria Math" panose="02040503050406030204" pitchFamily="18" charset="0"/>
                                  <a:ea typeface="Cambria Math" charset="0"/>
                                </a:rPr>
                                <m:t>𝟐</m:t>
                              </m:r>
                            </m:sup>
                          </m:sSubSup>
                          <m:r>
                            <a:rPr lang="en-US" sz="2400" b="1" i="1">
                              <a:latin typeface="Cambria Math" charset="0"/>
                              <a:ea typeface="Cambria Math" charset="0"/>
                              <a:cs typeface="Cambria Math" charset="0"/>
                            </a:rPr>
                            <m:t>𝒄𝒔</m:t>
                          </m:r>
                        </m:den>
                      </m:f>
                    </m:oMath>
                  </m:oMathPara>
                </a14:m>
                <a:endParaRPr lang="en-US" sz="2400" b="1" dirty="0"/>
              </a:p>
            </p:txBody>
          </p:sp>
        </mc:Choice>
        <mc:Fallback xmlns="">
          <p:sp>
            <p:nvSpPr>
              <p:cNvPr id="23" name="Rectangle 22">
                <a:extLst>
                  <a:ext uri="{FF2B5EF4-FFF2-40B4-BE49-F238E27FC236}">
                    <a16:creationId xmlns:a16="http://schemas.microsoft.com/office/drawing/2014/main" id="{6D16803D-1303-488E-97BF-0EFFBCE1BE05}"/>
                  </a:ext>
                </a:extLst>
              </p:cNvPr>
              <p:cNvSpPr>
                <a:spLocks noRot="1" noChangeAspect="1" noMove="1" noResize="1" noEditPoints="1" noAdjustHandles="1" noChangeArrowheads="1" noChangeShapeType="1" noTextEdit="1"/>
              </p:cNvSpPr>
              <p:nvPr/>
            </p:nvSpPr>
            <p:spPr>
              <a:xfrm>
                <a:off x="3383796" y="2041277"/>
                <a:ext cx="2490682" cy="902170"/>
              </a:xfrm>
              <a:prstGeom prst="rect">
                <a:avLst/>
              </a:prstGeom>
              <a:blipFill>
                <a:blip r:embed="rId4"/>
                <a:stretch>
                  <a:fillRect/>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FA8AAF7C-2591-4F5B-8CBF-26D6223FD2E8}"/>
              </a:ext>
            </a:extLst>
          </p:cNvPr>
          <p:cNvSpPr/>
          <p:nvPr/>
        </p:nvSpPr>
        <p:spPr>
          <a:xfrm>
            <a:off x="206580" y="3086501"/>
            <a:ext cx="3447803" cy="830997"/>
          </a:xfrm>
          <a:prstGeom prst="rect">
            <a:avLst/>
          </a:prstGeom>
        </p:spPr>
        <p:txBody>
          <a:bodyPr wrap="none">
            <a:spAutoFit/>
          </a:bodyPr>
          <a:lstStyle/>
          <a:p>
            <a:r>
              <a:rPr lang="en-US" sz="2400" dirty="0"/>
              <a:t>For a 2D or airfoil section:</a:t>
            </a:r>
          </a:p>
          <a:p>
            <a:r>
              <a:rPr lang="en-US" sz="2400" dirty="0"/>
              <a:t>(section drag coefficient)</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0073781-5E4F-4A8B-83A1-C4374BF05094}"/>
                  </a:ext>
                </a:extLst>
              </p:cNvPr>
              <p:cNvSpPr/>
              <p:nvPr/>
            </p:nvSpPr>
            <p:spPr>
              <a:xfrm>
                <a:off x="3554124" y="3077298"/>
                <a:ext cx="3024418" cy="877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smtClean="0">
                              <a:latin typeface="Cambria Math" panose="02040503050406030204" pitchFamily="18" charset="0"/>
                            </a:rPr>
                            <m:t>𝒅</m:t>
                          </m:r>
                        </m:sub>
                      </m:sSub>
                      <m:r>
                        <a:rPr lang="en-US" sz="2400" b="1" i="1">
                          <a:latin typeface="Cambria Math" charset="0"/>
                        </a:rPr>
                        <m:t>=</m:t>
                      </m:r>
                      <m:f>
                        <m:fPr>
                          <m:ctrlPr>
                            <a:rPr lang="mr-IN" sz="2400" b="1" i="1">
                              <a:latin typeface="Cambria Math" panose="02040503050406030204" pitchFamily="18" charset="0"/>
                            </a:rPr>
                          </m:ctrlPr>
                        </m:fPr>
                        <m:num>
                          <m:r>
                            <a:rPr lang="en-US" sz="2400" b="1" i="1" smtClean="0">
                              <a:latin typeface="Cambria Math" panose="02040503050406030204" pitchFamily="18" charset="0"/>
                            </a:rPr>
                            <m:t>𝒅</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a:latin typeface="Cambria Math" panose="02040503050406030204" pitchFamily="18" charset="0"/>
                                  <a:ea typeface="Cambria Math" charset="0"/>
                                </a:rPr>
                              </m:ctrlPr>
                            </m:sSubSupPr>
                            <m:e>
                              <m:r>
                                <a:rPr lang="en-US" sz="2400" b="1" i="1">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a:latin typeface="Cambria Math" panose="02040503050406030204" pitchFamily="18" charset="0"/>
                                  <a:ea typeface="Cambria Math" charset="0"/>
                                </a:rPr>
                                <m:t>𝟐</m:t>
                              </m:r>
                            </m:sup>
                          </m:sSubSup>
                          <m:r>
                            <a:rPr lang="en-US" sz="2400" b="1" i="1">
                              <a:latin typeface="Cambria Math" charset="0"/>
                              <a:ea typeface="Cambria Math" charset="0"/>
                              <a:cs typeface="Cambria Math" charset="0"/>
                            </a:rPr>
                            <m:t>𝒄</m:t>
                          </m:r>
                        </m:den>
                      </m:f>
                      <m:r>
                        <a:rPr lang="en-US" sz="2400" b="1" i="1" smtClean="0">
                          <a:latin typeface="Cambria Math" panose="02040503050406030204" pitchFamily="18" charset="0"/>
                          <a:ea typeface="Cambria Math" charset="0"/>
                          <a:cs typeface="Cambria Math" charset="0"/>
                        </a:rPr>
                        <m:t> ~</m:t>
                      </m:r>
                      <m:sSub>
                        <m:sSubPr>
                          <m:ctrlPr>
                            <a:rPr lang="en-US" sz="2400" b="1" i="1">
                              <a:latin typeface="Cambria Math" panose="02040503050406030204" pitchFamily="18" charset="0"/>
                            </a:rPr>
                          </m:ctrlPr>
                        </m:sSubPr>
                        <m:e>
                          <m:r>
                            <a:rPr lang="en-US" sz="2400" b="1" i="1">
                              <a:latin typeface="Cambria Math" charset="0"/>
                            </a:rPr>
                            <m:t>𝑪</m:t>
                          </m:r>
                        </m:e>
                        <m:sub>
                          <m:r>
                            <a:rPr lang="en-US" sz="2400" b="1" i="1">
                              <a:latin typeface="Cambria Math" panose="02040503050406030204" pitchFamily="18" charset="0"/>
                            </a:rPr>
                            <m:t>𝑫</m:t>
                          </m:r>
                        </m:sub>
                      </m:sSub>
                    </m:oMath>
                  </m:oMathPara>
                </a14:m>
                <a:endParaRPr lang="en-US" sz="2400" b="1" dirty="0"/>
              </a:p>
            </p:txBody>
          </p:sp>
        </mc:Choice>
        <mc:Fallback xmlns="">
          <p:sp>
            <p:nvSpPr>
              <p:cNvPr id="27" name="Rectangle 26">
                <a:extLst>
                  <a:ext uri="{FF2B5EF4-FFF2-40B4-BE49-F238E27FC236}">
                    <a16:creationId xmlns:a16="http://schemas.microsoft.com/office/drawing/2014/main" id="{B0073781-5E4F-4A8B-83A1-C4374BF05094}"/>
                  </a:ext>
                </a:extLst>
              </p:cNvPr>
              <p:cNvSpPr>
                <a:spLocks noRot="1" noChangeAspect="1" noMove="1" noResize="1" noEditPoints="1" noAdjustHandles="1" noChangeArrowheads="1" noChangeShapeType="1" noTextEdit="1"/>
              </p:cNvSpPr>
              <p:nvPr/>
            </p:nvSpPr>
            <p:spPr>
              <a:xfrm>
                <a:off x="3554124" y="3077298"/>
                <a:ext cx="3024418" cy="877933"/>
              </a:xfrm>
              <a:prstGeom prst="rect">
                <a:avLst/>
              </a:prstGeom>
              <a:blipFill>
                <a:blip r:embed="rId5"/>
                <a:stretch>
                  <a:fillRect/>
                </a:stretch>
              </a:blipFill>
            </p:spPr>
            <p:txBody>
              <a:bodyPr/>
              <a:lstStyle/>
              <a:p>
                <a:r>
                  <a:rPr lang="en-US">
                    <a:noFill/>
                  </a:rPr>
                  <a:t> </a:t>
                </a:r>
              </a:p>
            </p:txBody>
          </p:sp>
        </mc:Fallback>
      </mc:AlternateContent>
      <p:sp>
        <p:nvSpPr>
          <p:cNvPr id="14" name="Slide Number Placeholder 3">
            <a:extLst>
              <a:ext uri="{FF2B5EF4-FFF2-40B4-BE49-F238E27FC236}">
                <a16:creationId xmlns:a16="http://schemas.microsoft.com/office/drawing/2014/main" id="{46F6897F-37BD-46E4-9E9F-FB645EF28255}"/>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10</a:t>
            </a:fld>
            <a:endParaRPr lang="en-US" dirty="0"/>
          </a:p>
        </p:txBody>
      </p:sp>
      <p:pic>
        <p:nvPicPr>
          <p:cNvPr id="16" name="Picture 2" descr="https://github.com/mkfu/MAE224/raw/master/images/ClCd1.png">
            <a:extLst>
              <a:ext uri="{FF2B5EF4-FFF2-40B4-BE49-F238E27FC236}">
                <a16:creationId xmlns:a16="http://schemas.microsoft.com/office/drawing/2014/main" id="{9A96A1C4-127C-4CFC-B91E-C2940C374FEC}"/>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02954" y="2250574"/>
            <a:ext cx="4625304" cy="4256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C5AD5A4-8D5C-4CB2-9C7B-662DE1B8A06C}"/>
              </a:ext>
            </a:extLst>
          </p:cNvPr>
          <p:cNvSpPr/>
          <p:nvPr/>
        </p:nvSpPr>
        <p:spPr>
          <a:xfrm>
            <a:off x="135334" y="4985209"/>
            <a:ext cx="5540171" cy="830997"/>
          </a:xfrm>
          <a:prstGeom prst="rect">
            <a:avLst/>
          </a:prstGeom>
        </p:spPr>
        <p:txBody>
          <a:bodyPr wrap="none">
            <a:spAutoFit/>
          </a:bodyPr>
          <a:lstStyle/>
          <a:p>
            <a:pPr marL="342900" indent="-342900">
              <a:buFont typeface="Arial" panose="020B0604020202020204" pitchFamily="34" charset="0"/>
              <a:buChar char="•"/>
            </a:pPr>
            <a:r>
              <a:rPr lang="en-US" sz="2400" dirty="0"/>
              <a:t>Drag always increases with AOA</a:t>
            </a:r>
          </a:p>
          <a:p>
            <a:pPr marL="342900" indent="-342900">
              <a:buFont typeface="Arial" panose="020B0604020202020204" pitchFamily="34" charset="0"/>
              <a:buChar char="•"/>
            </a:pPr>
            <a:r>
              <a:rPr lang="en-US" sz="2400" dirty="0"/>
              <a:t>Increases more rapidly after critical AOA</a:t>
            </a:r>
          </a:p>
        </p:txBody>
      </p:sp>
    </p:spTree>
    <p:extLst>
      <p:ext uri="{BB962C8B-B14F-4D97-AF65-F5344CB8AC3E}">
        <p14:creationId xmlns:p14="http://schemas.microsoft.com/office/powerpoint/2010/main" val="172829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DC33DBD-4178-4898-9FDC-CC82CA3A8C16}"/>
              </a:ext>
            </a:extLst>
          </p:cNvPr>
          <p:cNvGrpSpPr/>
          <p:nvPr/>
        </p:nvGrpSpPr>
        <p:grpSpPr>
          <a:xfrm>
            <a:off x="281641" y="2167802"/>
            <a:ext cx="10671652" cy="3996063"/>
            <a:chOff x="927758" y="723549"/>
            <a:chExt cx="10671652" cy="3996063"/>
          </a:xfrm>
        </p:grpSpPr>
        <p:pic>
          <p:nvPicPr>
            <p:cNvPr id="9" name="Picture 8">
              <a:extLst>
                <a:ext uri="{FF2B5EF4-FFF2-40B4-BE49-F238E27FC236}">
                  <a16:creationId xmlns:a16="http://schemas.microsoft.com/office/drawing/2014/main" id="{31068D2B-9971-45C2-9FE8-A3AB0A74DE6C}"/>
                </a:ext>
              </a:extLst>
            </p:cNvPr>
            <p:cNvPicPr>
              <a:picLocks noChangeAspect="1"/>
            </p:cNvPicPr>
            <p:nvPr/>
          </p:nvPicPr>
          <p:blipFill>
            <a:blip r:embed="rId3"/>
            <a:stretch>
              <a:fillRect/>
            </a:stretch>
          </p:blipFill>
          <p:spPr>
            <a:xfrm>
              <a:off x="927758" y="723549"/>
              <a:ext cx="10336484" cy="3996063"/>
            </a:xfrm>
            <a:prstGeom prst="rect">
              <a:avLst/>
            </a:prstGeom>
          </p:spPr>
        </p:pic>
        <p:sp>
          <p:nvSpPr>
            <p:cNvPr id="3" name="Rectangle 2">
              <a:extLst>
                <a:ext uri="{FF2B5EF4-FFF2-40B4-BE49-F238E27FC236}">
                  <a16:creationId xmlns:a16="http://schemas.microsoft.com/office/drawing/2014/main" id="{447D18E7-7169-4265-AD42-F5000FECB72D}"/>
                </a:ext>
              </a:extLst>
            </p:cNvPr>
            <p:cNvSpPr/>
            <p:nvPr/>
          </p:nvSpPr>
          <p:spPr>
            <a:xfrm>
              <a:off x="9032682" y="2826691"/>
              <a:ext cx="1303802" cy="675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57E8312-34B6-4C97-B65C-D4573DAA06D5}"/>
                </a:ext>
              </a:extLst>
            </p:cNvPr>
            <p:cNvSpPr/>
            <p:nvPr/>
          </p:nvSpPr>
          <p:spPr>
            <a:xfrm>
              <a:off x="5567819" y="4205254"/>
              <a:ext cx="963854" cy="461665"/>
            </a:xfrm>
            <a:prstGeom prst="rect">
              <a:avLst/>
            </a:prstGeom>
          </p:spPr>
          <p:txBody>
            <a:bodyPr wrap="none">
              <a:spAutoFit/>
            </a:bodyPr>
            <a:lstStyle/>
            <a:p>
              <a:r>
                <a:rPr lang="en-US" sz="2400" b="1" dirty="0">
                  <a:solidFill>
                    <a:srgbClr val="FF0000"/>
                  </a:solidFill>
                </a:rPr>
                <a:t>Airfoil</a:t>
              </a:r>
            </a:p>
          </p:txBody>
        </p:sp>
        <p:sp>
          <p:nvSpPr>
            <p:cNvPr id="12" name="Rectangle 11">
              <a:extLst>
                <a:ext uri="{FF2B5EF4-FFF2-40B4-BE49-F238E27FC236}">
                  <a16:creationId xmlns:a16="http://schemas.microsoft.com/office/drawing/2014/main" id="{BB65E53C-8BDA-42AE-A361-10781C5A7F73}"/>
                </a:ext>
              </a:extLst>
            </p:cNvPr>
            <p:cNvSpPr/>
            <p:nvPr/>
          </p:nvSpPr>
          <p:spPr>
            <a:xfrm>
              <a:off x="9032682" y="2702956"/>
              <a:ext cx="2566728" cy="830997"/>
            </a:xfrm>
            <a:prstGeom prst="rect">
              <a:avLst/>
            </a:prstGeom>
          </p:spPr>
          <p:txBody>
            <a:bodyPr wrap="none">
              <a:spAutoFit/>
            </a:bodyPr>
            <a:lstStyle/>
            <a:p>
              <a:r>
                <a:rPr lang="en-US" sz="2400" b="1" dirty="0">
                  <a:solidFill>
                    <a:srgbClr val="FF0000"/>
                  </a:solidFill>
                </a:rPr>
                <a:t>Airfoil Surface</a:t>
              </a:r>
            </a:p>
            <a:p>
              <a:r>
                <a:rPr lang="en-US" sz="2400" b="1" dirty="0">
                  <a:solidFill>
                    <a:srgbClr val="FF0000"/>
                  </a:solidFill>
                </a:rPr>
                <a:t>Non-slip Condition</a:t>
              </a:r>
            </a:p>
          </p:txBody>
        </p:sp>
      </p:grpSp>
      <p:pic>
        <p:nvPicPr>
          <p:cNvPr id="22" name="Content Placeholder 4" descr="Diagram&#10;&#10;Description automatically generated">
            <a:extLst>
              <a:ext uri="{FF2B5EF4-FFF2-40B4-BE49-F238E27FC236}">
                <a16:creationId xmlns:a16="http://schemas.microsoft.com/office/drawing/2014/main" id="{7105248D-3921-45AB-980B-3D7C8D798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6672" y="522436"/>
            <a:ext cx="3129554" cy="2366248"/>
          </a:xfrm>
          <a:prstGeom prst="rect">
            <a:avLst/>
          </a:prstGeom>
        </p:spPr>
      </p:pic>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11</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10336484" cy="523220"/>
          </a:xfrm>
          <a:prstGeom prst="rect">
            <a:avLst/>
          </a:prstGeom>
        </p:spPr>
        <p:txBody>
          <a:bodyPr wrap="none">
            <a:spAutoFit/>
          </a:bodyPr>
          <a:lstStyle/>
          <a:p>
            <a:r>
              <a:rPr lang="en-US" sz="2800" b="1" dirty="0">
                <a:latin typeface="Helvetica Neue Thin" panose="020B0403020202020204" pitchFamily="34" charset="0"/>
              </a:rPr>
              <a:t>Now let us consider viscous forces: Boundary Layer (Lab3)</a:t>
            </a:r>
          </a:p>
        </p:txBody>
      </p:sp>
      <p:grpSp>
        <p:nvGrpSpPr>
          <p:cNvPr id="20" name="Group 19">
            <a:extLst>
              <a:ext uri="{FF2B5EF4-FFF2-40B4-BE49-F238E27FC236}">
                <a16:creationId xmlns:a16="http://schemas.microsoft.com/office/drawing/2014/main" id="{5527DAE8-105E-4560-B381-3AF27175CDD0}"/>
              </a:ext>
            </a:extLst>
          </p:cNvPr>
          <p:cNvGrpSpPr/>
          <p:nvPr/>
        </p:nvGrpSpPr>
        <p:grpSpPr>
          <a:xfrm>
            <a:off x="5229673" y="4832765"/>
            <a:ext cx="6962327" cy="1146203"/>
            <a:chOff x="5319199" y="3674759"/>
            <a:chExt cx="6962327" cy="1146203"/>
          </a:xfrm>
        </p:grpSpPr>
        <p:cxnSp>
          <p:nvCxnSpPr>
            <p:cNvPr id="14" name="Straight Arrow Connector 13">
              <a:extLst>
                <a:ext uri="{FF2B5EF4-FFF2-40B4-BE49-F238E27FC236}">
                  <a16:creationId xmlns:a16="http://schemas.microsoft.com/office/drawing/2014/main" id="{1301B860-2AFB-48EE-9152-9CA43E57A856}"/>
                </a:ext>
              </a:extLst>
            </p:cNvPr>
            <p:cNvCxnSpPr>
              <a:cxnSpLocks/>
            </p:cNvCxnSpPr>
            <p:nvPr/>
          </p:nvCxnSpPr>
          <p:spPr>
            <a:xfrm flipV="1">
              <a:off x="5319199" y="3674759"/>
              <a:ext cx="2432180" cy="447871"/>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486E458-AA6F-4392-9FB3-C63E9F6DBC45}"/>
                </a:ext>
              </a:extLst>
            </p:cNvPr>
            <p:cNvSpPr txBox="1"/>
            <p:nvPr/>
          </p:nvSpPr>
          <p:spPr>
            <a:xfrm>
              <a:off x="6313401" y="3989965"/>
              <a:ext cx="5968125" cy="830997"/>
            </a:xfrm>
            <a:prstGeom prst="rect">
              <a:avLst/>
            </a:prstGeom>
            <a:noFill/>
          </p:spPr>
          <p:txBody>
            <a:bodyPr wrap="square" rtlCol="0">
              <a:spAutoFit/>
            </a:bodyPr>
            <a:lstStyle/>
            <a:p>
              <a:r>
                <a:rPr lang="en-US" sz="2400" dirty="0">
                  <a:latin typeface="Helvetica Neue Thin" panose="020B0403020202020204" pitchFamily="34" charset="0"/>
                </a:rPr>
                <a:t>Flow exerts equal and opposite force on airfoil surface: called </a:t>
              </a:r>
              <a:r>
                <a:rPr lang="en-US" sz="2400" b="1" dirty="0">
                  <a:solidFill>
                    <a:srgbClr val="FF0000"/>
                  </a:solidFill>
                  <a:latin typeface="Helvetica Neue Thin" panose="020B0403020202020204" pitchFamily="34" charset="0"/>
                </a:rPr>
                <a:t>Skin Friction Drag</a:t>
              </a:r>
            </a:p>
          </p:txBody>
        </p:sp>
      </p:grpSp>
      <p:grpSp>
        <p:nvGrpSpPr>
          <p:cNvPr id="18" name="Group 17">
            <a:extLst>
              <a:ext uri="{FF2B5EF4-FFF2-40B4-BE49-F238E27FC236}">
                <a16:creationId xmlns:a16="http://schemas.microsoft.com/office/drawing/2014/main" id="{3E1A83FE-5E9E-47CE-ADE6-2DEE56C2B0A9}"/>
              </a:ext>
            </a:extLst>
          </p:cNvPr>
          <p:cNvGrpSpPr/>
          <p:nvPr/>
        </p:nvGrpSpPr>
        <p:grpSpPr>
          <a:xfrm>
            <a:off x="1062817" y="4065273"/>
            <a:ext cx="3774639" cy="991427"/>
            <a:chOff x="1152343" y="2907267"/>
            <a:chExt cx="3774639" cy="991427"/>
          </a:xfrm>
        </p:grpSpPr>
        <p:cxnSp>
          <p:nvCxnSpPr>
            <p:cNvPr id="15" name="Straight Arrow Connector 14">
              <a:extLst>
                <a:ext uri="{FF2B5EF4-FFF2-40B4-BE49-F238E27FC236}">
                  <a16:creationId xmlns:a16="http://schemas.microsoft.com/office/drawing/2014/main" id="{540CF09F-3040-4BF2-875C-83B4C4E658E3}"/>
                </a:ext>
              </a:extLst>
            </p:cNvPr>
            <p:cNvCxnSpPr>
              <a:cxnSpLocks/>
            </p:cNvCxnSpPr>
            <p:nvPr/>
          </p:nvCxnSpPr>
          <p:spPr>
            <a:xfrm flipH="1">
              <a:off x="2824598" y="3278728"/>
              <a:ext cx="2075563" cy="619966"/>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9E053E0-C71D-4C3E-B044-06A51058AE97}"/>
                </a:ext>
              </a:extLst>
            </p:cNvPr>
            <p:cNvSpPr txBox="1"/>
            <p:nvPr/>
          </p:nvSpPr>
          <p:spPr>
            <a:xfrm rot="20579106">
              <a:off x="1152343" y="2907267"/>
              <a:ext cx="3774639" cy="830997"/>
            </a:xfrm>
            <a:prstGeom prst="rect">
              <a:avLst/>
            </a:prstGeom>
            <a:solidFill>
              <a:schemeClr val="bg1">
                <a:alpha val="80000"/>
              </a:schemeClr>
            </a:solidFill>
          </p:spPr>
          <p:txBody>
            <a:bodyPr wrap="square" rtlCol="0">
              <a:spAutoFit/>
            </a:bodyPr>
            <a:lstStyle/>
            <a:p>
              <a:pPr algn="r"/>
              <a:r>
                <a:rPr lang="en-US" sz="2400" dirty="0">
                  <a:latin typeface="Helvetica Neue Thin" panose="020B0403020202020204" pitchFamily="34" charset="0"/>
                </a:rPr>
                <a:t>Airfoil surface slows down flow in boundary layer</a:t>
              </a:r>
            </a:p>
          </p:txBody>
        </p:sp>
      </p:grpSp>
      <p:sp>
        <p:nvSpPr>
          <p:cNvPr id="21" name="Rectangle 20">
            <a:extLst>
              <a:ext uri="{FF2B5EF4-FFF2-40B4-BE49-F238E27FC236}">
                <a16:creationId xmlns:a16="http://schemas.microsoft.com/office/drawing/2014/main" id="{A489FEF9-EDA6-40D4-ABD6-9EA3EE20C190}"/>
              </a:ext>
            </a:extLst>
          </p:cNvPr>
          <p:cNvSpPr/>
          <p:nvPr/>
        </p:nvSpPr>
        <p:spPr>
          <a:xfrm>
            <a:off x="145774" y="1075676"/>
            <a:ext cx="9107173" cy="707886"/>
          </a:xfrm>
          <a:prstGeom prst="rect">
            <a:avLst/>
          </a:prstGeom>
        </p:spPr>
        <p:txBody>
          <a:bodyPr wrap="none">
            <a:spAutoFit/>
          </a:bodyPr>
          <a:lstStyle/>
          <a:p>
            <a:r>
              <a:rPr lang="en-US" sz="2000" b="1" dirty="0">
                <a:latin typeface="Helvetica Neue Thin" panose="020B0403020202020204" pitchFamily="34" charset="0"/>
              </a:rPr>
              <a:t>Previously, we only considered the pressure forces </a:t>
            </a:r>
            <a:r>
              <a:rPr lang="en-US" sz="2000" b="1" dirty="0">
                <a:solidFill>
                  <a:srgbClr val="FF0000"/>
                </a:solidFill>
                <a:latin typeface="Helvetica Neue Thin" panose="020B0403020202020204" pitchFamily="34" charset="0"/>
              </a:rPr>
              <a:t>normal</a:t>
            </a:r>
            <a:r>
              <a:rPr lang="en-US" sz="2000" b="1" dirty="0">
                <a:latin typeface="Helvetica Neue Thin" panose="020B0403020202020204" pitchFamily="34" charset="0"/>
              </a:rPr>
              <a:t> to the surface</a:t>
            </a:r>
          </a:p>
          <a:p>
            <a:r>
              <a:rPr lang="en-US" sz="2000" b="1" dirty="0">
                <a:latin typeface="Helvetica Neue Thin" panose="020B0403020202020204" pitchFamily="34" charset="0"/>
              </a:rPr>
              <a:t>Now we consider viscous forces </a:t>
            </a:r>
            <a:r>
              <a:rPr lang="en-US" sz="2000" b="1" dirty="0">
                <a:solidFill>
                  <a:srgbClr val="FF0000"/>
                </a:solidFill>
                <a:latin typeface="Helvetica Neue Thin" panose="020B0403020202020204" pitchFamily="34" charset="0"/>
              </a:rPr>
              <a:t>tangential</a:t>
            </a:r>
            <a:r>
              <a:rPr lang="en-US" sz="2000" b="1" dirty="0">
                <a:latin typeface="Helvetica Neue Thin" panose="020B0403020202020204" pitchFamily="34" charset="0"/>
              </a:rPr>
              <a:t> to the surface </a:t>
            </a:r>
            <a:endParaRPr lang="en-US" sz="2000" dirty="0"/>
          </a:p>
        </p:txBody>
      </p:sp>
      <p:sp>
        <p:nvSpPr>
          <p:cNvPr id="24" name="Slide Number Placeholder 3">
            <a:extLst>
              <a:ext uri="{FF2B5EF4-FFF2-40B4-BE49-F238E27FC236}">
                <a16:creationId xmlns:a16="http://schemas.microsoft.com/office/drawing/2014/main" id="{646EFF6A-FD14-4663-9FE3-D2C1CFF687E2}"/>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11</a:t>
            </a:fld>
            <a:endParaRPr lang="en-US" dirty="0"/>
          </a:p>
        </p:txBody>
      </p:sp>
    </p:spTree>
    <p:extLst>
      <p:ext uri="{BB962C8B-B14F-4D97-AF65-F5344CB8AC3E}">
        <p14:creationId xmlns:p14="http://schemas.microsoft.com/office/powerpoint/2010/main" val="284015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12</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6033960" cy="523220"/>
          </a:xfrm>
          <a:prstGeom prst="rect">
            <a:avLst/>
          </a:prstGeom>
        </p:spPr>
        <p:txBody>
          <a:bodyPr wrap="none">
            <a:spAutoFit/>
          </a:bodyPr>
          <a:lstStyle/>
          <a:p>
            <a:r>
              <a:rPr lang="en-US" sz="2800" b="1" dirty="0">
                <a:latin typeface="Helvetica Neue Thin" panose="020B0403020202020204" pitchFamily="34" charset="0"/>
              </a:rPr>
              <a:t>Viscous Effects: Boundary Layer </a:t>
            </a:r>
          </a:p>
        </p:txBody>
      </p:sp>
      <p:sp>
        <p:nvSpPr>
          <p:cNvPr id="23" name="Rectangle 22">
            <a:extLst>
              <a:ext uri="{FF2B5EF4-FFF2-40B4-BE49-F238E27FC236}">
                <a16:creationId xmlns:a16="http://schemas.microsoft.com/office/drawing/2014/main" id="{BCD63C97-40C5-480B-B088-9C27F74F9373}"/>
              </a:ext>
            </a:extLst>
          </p:cNvPr>
          <p:cNvSpPr/>
          <p:nvPr/>
        </p:nvSpPr>
        <p:spPr>
          <a:xfrm>
            <a:off x="225287" y="709917"/>
            <a:ext cx="7079374" cy="400110"/>
          </a:xfrm>
          <a:prstGeom prst="rect">
            <a:avLst/>
          </a:prstGeom>
        </p:spPr>
        <p:txBody>
          <a:bodyPr wrap="none">
            <a:spAutoFit/>
          </a:bodyPr>
          <a:lstStyle/>
          <a:p>
            <a:pPr marL="342900" indent="-342900">
              <a:buFont typeface="Wingdings" panose="05000000000000000000" pitchFamily="2" charset="2"/>
              <a:buChar char="q"/>
            </a:pPr>
            <a:r>
              <a:rPr lang="en-US" sz="2000" b="1" dirty="0">
                <a:latin typeface="Helvetica Neue Thin" panose="020B0403020202020204" pitchFamily="34" charset="0"/>
              </a:rPr>
              <a:t>Drag: </a:t>
            </a:r>
            <a:r>
              <a:rPr lang="en-US" sz="2000" b="1" dirty="0">
                <a:solidFill>
                  <a:srgbClr val="FF0000"/>
                </a:solidFill>
                <a:latin typeface="Helvetica Neue Thin" panose="020B0403020202020204" pitchFamily="34" charset="0"/>
              </a:rPr>
              <a:t>Form Drag </a:t>
            </a:r>
            <a:r>
              <a:rPr lang="en-US" sz="2000" b="1" dirty="0">
                <a:latin typeface="Helvetica Neue Thin" panose="020B0403020202020204" pitchFamily="34" charset="0"/>
              </a:rPr>
              <a:t>(or pressure drag) and </a:t>
            </a:r>
            <a:r>
              <a:rPr lang="en-US" sz="2000" b="1" dirty="0">
                <a:solidFill>
                  <a:srgbClr val="FF0000"/>
                </a:solidFill>
                <a:latin typeface="Helvetica Neue Thin" panose="020B0403020202020204" pitchFamily="34" charset="0"/>
              </a:rPr>
              <a:t>Viscous Drag</a:t>
            </a:r>
            <a:endParaRPr lang="en-US" sz="2000" dirty="0">
              <a:solidFill>
                <a:srgbClr val="FF0000"/>
              </a:solidFill>
            </a:endParaRPr>
          </a:p>
        </p:txBody>
      </p:sp>
      <p:pic>
        <p:nvPicPr>
          <p:cNvPr id="6" name="Picture 5">
            <a:extLst>
              <a:ext uri="{FF2B5EF4-FFF2-40B4-BE49-F238E27FC236}">
                <a16:creationId xmlns:a16="http://schemas.microsoft.com/office/drawing/2014/main" id="{1820C61F-3538-4631-8AAA-415333F65A94}"/>
              </a:ext>
            </a:extLst>
          </p:cNvPr>
          <p:cNvPicPr>
            <a:picLocks noChangeAspect="1"/>
          </p:cNvPicPr>
          <p:nvPr/>
        </p:nvPicPr>
        <p:blipFill>
          <a:blip r:embed="rId3"/>
          <a:stretch>
            <a:fillRect/>
          </a:stretch>
        </p:blipFill>
        <p:spPr>
          <a:xfrm>
            <a:off x="125720" y="1271324"/>
            <a:ext cx="7713862" cy="5492920"/>
          </a:xfrm>
          <a:prstGeom prst="rect">
            <a:avLst/>
          </a:prstGeom>
        </p:spPr>
      </p:pic>
      <p:sp>
        <p:nvSpPr>
          <p:cNvPr id="37" name="Rectangle 36">
            <a:extLst>
              <a:ext uri="{FF2B5EF4-FFF2-40B4-BE49-F238E27FC236}">
                <a16:creationId xmlns:a16="http://schemas.microsoft.com/office/drawing/2014/main" id="{EAB12716-814A-4466-AFDE-5466D30E224F}"/>
              </a:ext>
            </a:extLst>
          </p:cNvPr>
          <p:cNvSpPr/>
          <p:nvPr/>
        </p:nvSpPr>
        <p:spPr>
          <a:xfrm>
            <a:off x="7561287" y="4263237"/>
            <a:ext cx="4352418" cy="1938992"/>
          </a:xfrm>
          <a:prstGeom prst="rect">
            <a:avLst/>
          </a:prstGeom>
        </p:spPr>
        <p:txBody>
          <a:bodyPr wrap="square">
            <a:spAutoFit/>
          </a:bodyPr>
          <a:lstStyle/>
          <a:p>
            <a:pPr marL="342900" indent="-342900">
              <a:buFont typeface="Wingdings" panose="05000000000000000000" pitchFamily="2" charset="2"/>
              <a:buChar char="q"/>
            </a:pPr>
            <a:r>
              <a:rPr lang="en-US" sz="2000" dirty="0"/>
              <a:t>Magnitude of viscous drag depends on shape and AOA</a:t>
            </a:r>
          </a:p>
          <a:p>
            <a:pPr marL="342900" indent="-342900">
              <a:buFont typeface="Wingdings" panose="05000000000000000000" pitchFamily="2" charset="2"/>
              <a:buChar char="q"/>
            </a:pPr>
            <a:r>
              <a:rPr lang="en-US" sz="2000" dirty="0"/>
              <a:t>Viscous drag is important for airfoil in an attached flow (low AOA), but form drag becomes more important as AOA increases. </a:t>
            </a:r>
          </a:p>
        </p:txBody>
      </p:sp>
      <p:sp>
        <p:nvSpPr>
          <p:cNvPr id="38" name="Slide Number Placeholder 3">
            <a:extLst>
              <a:ext uri="{FF2B5EF4-FFF2-40B4-BE49-F238E27FC236}">
                <a16:creationId xmlns:a16="http://schemas.microsoft.com/office/drawing/2014/main" id="{00DD6E19-47D9-4486-9861-8A2055D0DF86}"/>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12</a:t>
            </a:fld>
            <a:endParaRPr lang="en-US" dirty="0"/>
          </a:p>
        </p:txBody>
      </p:sp>
    </p:spTree>
    <p:extLst>
      <p:ext uri="{BB962C8B-B14F-4D97-AF65-F5344CB8AC3E}">
        <p14:creationId xmlns:p14="http://schemas.microsoft.com/office/powerpoint/2010/main" val="3977126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13</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6033960" cy="523220"/>
          </a:xfrm>
          <a:prstGeom prst="rect">
            <a:avLst/>
          </a:prstGeom>
        </p:spPr>
        <p:txBody>
          <a:bodyPr wrap="none">
            <a:spAutoFit/>
          </a:bodyPr>
          <a:lstStyle/>
          <a:p>
            <a:r>
              <a:rPr lang="en-US" sz="2800" b="1" dirty="0">
                <a:latin typeface="Helvetica Neue Thin" panose="020B0403020202020204" pitchFamily="34" charset="0"/>
              </a:rPr>
              <a:t>Viscous Effects: Boundary Layer </a:t>
            </a:r>
          </a:p>
        </p:txBody>
      </p:sp>
      <p:sp>
        <p:nvSpPr>
          <p:cNvPr id="7" name="Rectangle 6">
            <a:extLst>
              <a:ext uri="{FF2B5EF4-FFF2-40B4-BE49-F238E27FC236}">
                <a16:creationId xmlns:a16="http://schemas.microsoft.com/office/drawing/2014/main" id="{F3A41741-862C-4ABE-B5F2-7B97CA304BC6}"/>
              </a:ext>
            </a:extLst>
          </p:cNvPr>
          <p:cNvSpPr/>
          <p:nvPr/>
        </p:nvSpPr>
        <p:spPr>
          <a:xfrm>
            <a:off x="161676" y="932554"/>
            <a:ext cx="12114991" cy="2246769"/>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Helvetica Neue Thin" panose="020B0403020202020204" pitchFamily="34" charset="0"/>
              </a:rPr>
              <a:t>Drag: </a:t>
            </a:r>
            <a:r>
              <a:rPr lang="en-US" sz="2000" b="1" dirty="0">
                <a:solidFill>
                  <a:srgbClr val="FF0000"/>
                </a:solidFill>
                <a:latin typeface="Helvetica Neue Thin" panose="020B0403020202020204" pitchFamily="34" charset="0"/>
              </a:rPr>
              <a:t>Form Drag </a:t>
            </a:r>
            <a:r>
              <a:rPr lang="en-US" sz="2000" b="1" dirty="0">
                <a:latin typeface="Helvetica Neue Thin" panose="020B0403020202020204" pitchFamily="34" charset="0"/>
              </a:rPr>
              <a:t>(or pressure drag) and </a:t>
            </a:r>
            <a:r>
              <a:rPr lang="en-US" sz="2000" b="1" dirty="0">
                <a:solidFill>
                  <a:srgbClr val="FF0000"/>
                </a:solidFill>
                <a:latin typeface="Helvetica Neue Thin" panose="020B0403020202020204" pitchFamily="34" charset="0"/>
              </a:rPr>
              <a:t>Viscous Drag</a:t>
            </a:r>
          </a:p>
          <a:p>
            <a:endParaRPr lang="en-US" sz="2000" b="1" dirty="0">
              <a:solidFill>
                <a:srgbClr val="FF0000"/>
              </a:solidFill>
              <a:latin typeface="Helvetica Neue Thin" panose="020B0403020202020204" pitchFamily="34" charset="0"/>
            </a:endParaRPr>
          </a:p>
          <a:p>
            <a:pPr marL="342900" indent="-342900">
              <a:buFont typeface="Wingdings" panose="05000000000000000000" pitchFamily="2" charset="2"/>
              <a:buChar char="q"/>
            </a:pPr>
            <a:r>
              <a:rPr lang="en-US" sz="2000" b="1" dirty="0">
                <a:latin typeface="Helvetica Neue Thin" panose="020B0403020202020204" pitchFamily="34" charset="0"/>
              </a:rPr>
              <a:t>Lift: </a:t>
            </a:r>
          </a:p>
          <a:p>
            <a:pPr marL="684900" indent="-342900">
              <a:buFont typeface="Arial" panose="020B0604020202020204" pitchFamily="34" charset="0"/>
              <a:buChar char="•"/>
            </a:pPr>
            <a:r>
              <a:rPr lang="en-US" sz="2000" dirty="0">
                <a:latin typeface="Helvetica Neue Thin" panose="020B0403020202020204" pitchFamily="34" charset="0"/>
              </a:rPr>
              <a:t>Generally, for airfoil, the attached B.L. reduces the total lift force by a modest amount and also modifies the pressure distribution along the surface. </a:t>
            </a:r>
          </a:p>
          <a:p>
            <a:pPr marL="684900" indent="-342900">
              <a:buFont typeface="Arial" panose="020B0604020202020204" pitchFamily="34" charset="0"/>
              <a:buChar char="•"/>
            </a:pPr>
            <a:r>
              <a:rPr lang="en-US" sz="2000" dirty="0">
                <a:latin typeface="Helvetica Neue Thin" panose="020B0403020202020204" pitchFamily="34" charset="0"/>
              </a:rPr>
              <a:t>Viscous effects are typically more important for drag force.</a:t>
            </a:r>
          </a:p>
          <a:p>
            <a:pPr marL="342900" indent="-342900">
              <a:buFont typeface="Wingdings" panose="05000000000000000000" pitchFamily="2" charset="2"/>
              <a:buChar char="q"/>
            </a:pPr>
            <a:endParaRPr lang="en-US" sz="2000" dirty="0">
              <a:latin typeface="Helvetica Neue Thin" panose="020B0403020202020204" pitchFamily="34" charset="0"/>
            </a:endParaRPr>
          </a:p>
        </p:txBody>
      </p:sp>
      <p:pic>
        <p:nvPicPr>
          <p:cNvPr id="2" name="Picture 1">
            <a:extLst>
              <a:ext uri="{FF2B5EF4-FFF2-40B4-BE49-F238E27FC236}">
                <a16:creationId xmlns:a16="http://schemas.microsoft.com/office/drawing/2014/main" id="{0301D9C5-1386-456C-9E38-42ED9A4DADDE}"/>
              </a:ext>
            </a:extLst>
          </p:cNvPr>
          <p:cNvPicPr>
            <a:picLocks noChangeAspect="1"/>
          </p:cNvPicPr>
          <p:nvPr/>
        </p:nvPicPr>
        <p:blipFill>
          <a:blip r:embed="rId3"/>
          <a:stretch>
            <a:fillRect/>
          </a:stretch>
        </p:blipFill>
        <p:spPr>
          <a:xfrm>
            <a:off x="5282727" y="2902644"/>
            <a:ext cx="6127395" cy="3871305"/>
          </a:xfrm>
          <a:prstGeom prst="rect">
            <a:avLst/>
          </a:prstGeom>
        </p:spPr>
      </p:pic>
      <p:sp>
        <p:nvSpPr>
          <p:cNvPr id="3" name="Rectangle 2">
            <a:extLst>
              <a:ext uri="{FF2B5EF4-FFF2-40B4-BE49-F238E27FC236}">
                <a16:creationId xmlns:a16="http://schemas.microsoft.com/office/drawing/2014/main" id="{11EE80ED-8116-4A8C-BD99-77CB0A31CF41}"/>
              </a:ext>
            </a:extLst>
          </p:cNvPr>
          <p:cNvSpPr/>
          <p:nvPr/>
        </p:nvSpPr>
        <p:spPr>
          <a:xfrm>
            <a:off x="161676" y="3332733"/>
            <a:ext cx="6839813" cy="1015663"/>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Helvetica Neue Thin" panose="020B0403020202020204" pitchFamily="34" charset="0"/>
              </a:rPr>
              <a:t>Viscous effects cannot be accounted by taking </a:t>
            </a:r>
            <a:r>
              <a:rPr lang="en-US" sz="2000" b="1" dirty="0">
                <a:solidFill>
                  <a:srgbClr val="FF0000"/>
                </a:solidFill>
                <a:latin typeface="Helvetica Neue Thin" panose="020B0403020202020204" pitchFamily="34" charset="0"/>
              </a:rPr>
              <a:t>pressure</a:t>
            </a:r>
            <a:r>
              <a:rPr lang="en-US" sz="2000" b="1" dirty="0">
                <a:latin typeface="Helvetica Neue Thin" panose="020B0403020202020204" pitchFamily="34" charset="0"/>
              </a:rPr>
              <a:t> measurement alone, but can be included in </a:t>
            </a:r>
            <a:r>
              <a:rPr lang="en-US" sz="2000" b="1" dirty="0">
                <a:solidFill>
                  <a:srgbClr val="FF0000"/>
                </a:solidFill>
                <a:latin typeface="Helvetica Neue Thin" panose="020B0403020202020204" pitchFamily="34" charset="0"/>
              </a:rPr>
              <a:t>force</a:t>
            </a:r>
            <a:r>
              <a:rPr lang="en-US" sz="2000" b="1" dirty="0">
                <a:latin typeface="Helvetica Neue Thin" panose="020B0403020202020204" pitchFamily="34" charset="0"/>
              </a:rPr>
              <a:t> measurement. (Our Lab)</a:t>
            </a:r>
          </a:p>
        </p:txBody>
      </p:sp>
      <p:sp>
        <p:nvSpPr>
          <p:cNvPr id="22" name="Slide Number Placeholder 3">
            <a:extLst>
              <a:ext uri="{FF2B5EF4-FFF2-40B4-BE49-F238E27FC236}">
                <a16:creationId xmlns:a16="http://schemas.microsoft.com/office/drawing/2014/main" id="{EA9EC92D-B66E-4FA2-8A83-26BE17B7F223}"/>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13</a:t>
            </a:fld>
            <a:endParaRPr lang="en-US" dirty="0"/>
          </a:p>
        </p:txBody>
      </p:sp>
    </p:spTree>
    <p:extLst>
      <p:ext uri="{BB962C8B-B14F-4D97-AF65-F5344CB8AC3E}">
        <p14:creationId xmlns:p14="http://schemas.microsoft.com/office/powerpoint/2010/main" val="253511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14</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2501006" cy="523220"/>
          </a:xfrm>
          <a:prstGeom prst="rect">
            <a:avLst/>
          </a:prstGeom>
        </p:spPr>
        <p:txBody>
          <a:bodyPr wrap="none">
            <a:spAutoFit/>
          </a:bodyPr>
          <a:lstStyle/>
          <a:p>
            <a:r>
              <a:rPr lang="en-US" sz="2800" b="1" dirty="0">
                <a:latin typeface="Helvetica Neue Thin" panose="020B0403020202020204" pitchFamily="34" charset="0"/>
              </a:rPr>
              <a:t>What is stall?</a:t>
            </a:r>
          </a:p>
        </p:txBody>
      </p:sp>
      <p:sp>
        <p:nvSpPr>
          <p:cNvPr id="2" name="Rectangle 1">
            <a:extLst>
              <a:ext uri="{FF2B5EF4-FFF2-40B4-BE49-F238E27FC236}">
                <a16:creationId xmlns:a16="http://schemas.microsoft.com/office/drawing/2014/main" id="{1261E461-6517-454B-9DE0-D9D742CCE717}"/>
              </a:ext>
            </a:extLst>
          </p:cNvPr>
          <p:cNvSpPr/>
          <p:nvPr/>
        </p:nvSpPr>
        <p:spPr>
          <a:xfrm>
            <a:off x="81593" y="628355"/>
            <a:ext cx="6380529" cy="830997"/>
          </a:xfrm>
          <a:prstGeom prst="rect">
            <a:avLst/>
          </a:prstGeom>
        </p:spPr>
        <p:txBody>
          <a:bodyPr wrap="none">
            <a:spAutoFit/>
          </a:bodyPr>
          <a:lstStyle/>
          <a:p>
            <a:r>
              <a:rPr lang="en-US" sz="2400" dirty="0"/>
              <a:t>Watch the video here (start at 1</a:t>
            </a:r>
            <a:r>
              <a:rPr lang="en-US" sz="2400" dirty="0">
                <a:sym typeface="Wingdings" panose="05000000000000000000" pitchFamily="2" charset="2"/>
              </a:rPr>
              <a:t>:00) </a:t>
            </a:r>
            <a:r>
              <a:rPr lang="en-US" sz="2400" dirty="0"/>
              <a:t>:</a:t>
            </a:r>
          </a:p>
          <a:p>
            <a:r>
              <a:rPr lang="en-US" sz="2400" u="sng" dirty="0"/>
              <a:t>https://www.youtube.com/watch?v=6UlsArvbTeo</a:t>
            </a:r>
          </a:p>
        </p:txBody>
      </p:sp>
      <p:grpSp>
        <p:nvGrpSpPr>
          <p:cNvPr id="12" name="Group 11">
            <a:extLst>
              <a:ext uri="{FF2B5EF4-FFF2-40B4-BE49-F238E27FC236}">
                <a16:creationId xmlns:a16="http://schemas.microsoft.com/office/drawing/2014/main" id="{55123799-5466-4859-B7FC-180081B68E87}"/>
              </a:ext>
            </a:extLst>
          </p:cNvPr>
          <p:cNvGrpSpPr/>
          <p:nvPr/>
        </p:nvGrpSpPr>
        <p:grpSpPr>
          <a:xfrm>
            <a:off x="929078" y="1904891"/>
            <a:ext cx="4800801" cy="4887009"/>
            <a:chOff x="263738" y="1850358"/>
            <a:chExt cx="4800801" cy="4887009"/>
          </a:xfrm>
        </p:grpSpPr>
        <p:pic>
          <p:nvPicPr>
            <p:cNvPr id="8" name="Picture 7" descr="https://github.com/mkfu/MAE224/raw/master/images/Airfoil3.png">
              <a:extLst>
                <a:ext uri="{FF2B5EF4-FFF2-40B4-BE49-F238E27FC236}">
                  <a16:creationId xmlns:a16="http://schemas.microsoft.com/office/drawing/2014/main" id="{E4FD9BC9-1878-4E11-B4F3-B484E933319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3738" y="1850358"/>
              <a:ext cx="4307194" cy="48870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347732F-E4F4-4BC8-83A8-2C7933E620E9}"/>
                </a:ext>
              </a:extLst>
            </p:cNvPr>
            <p:cNvSpPr/>
            <p:nvPr/>
          </p:nvSpPr>
          <p:spPr>
            <a:xfrm>
              <a:off x="3533773" y="2117312"/>
              <a:ext cx="1530766" cy="830997"/>
            </a:xfrm>
            <a:prstGeom prst="rect">
              <a:avLst/>
            </a:prstGeom>
          </p:spPr>
          <p:txBody>
            <a:bodyPr wrap="square">
              <a:spAutoFit/>
            </a:bodyPr>
            <a:lstStyle/>
            <a:p>
              <a:r>
                <a:rPr lang="en-US" sz="2400" b="1" dirty="0">
                  <a:solidFill>
                    <a:srgbClr val="FF0000"/>
                  </a:solidFill>
                </a:rPr>
                <a:t>Detached Flow</a:t>
              </a:r>
            </a:p>
          </p:txBody>
        </p:sp>
      </p:grpSp>
      <p:grpSp>
        <p:nvGrpSpPr>
          <p:cNvPr id="5" name="Group 4">
            <a:extLst>
              <a:ext uri="{FF2B5EF4-FFF2-40B4-BE49-F238E27FC236}">
                <a16:creationId xmlns:a16="http://schemas.microsoft.com/office/drawing/2014/main" id="{47C3186B-6F6A-4BBD-9C13-36C23F4EA0F5}"/>
              </a:ext>
            </a:extLst>
          </p:cNvPr>
          <p:cNvGrpSpPr/>
          <p:nvPr/>
        </p:nvGrpSpPr>
        <p:grpSpPr>
          <a:xfrm>
            <a:off x="6955730" y="2852202"/>
            <a:ext cx="3870062" cy="3357513"/>
            <a:chOff x="4570932" y="3193715"/>
            <a:chExt cx="3870062" cy="3357513"/>
          </a:xfrm>
        </p:grpSpPr>
        <p:pic>
          <p:nvPicPr>
            <p:cNvPr id="3" name="Picture 2">
              <a:extLst>
                <a:ext uri="{FF2B5EF4-FFF2-40B4-BE49-F238E27FC236}">
                  <a16:creationId xmlns:a16="http://schemas.microsoft.com/office/drawing/2014/main" id="{1697B4CE-0F4B-4C9C-A34F-51D67722ABB0}"/>
                </a:ext>
              </a:extLst>
            </p:cNvPr>
            <p:cNvPicPr>
              <a:picLocks noChangeAspect="1"/>
            </p:cNvPicPr>
            <p:nvPr/>
          </p:nvPicPr>
          <p:blipFill>
            <a:blip r:embed="rId4"/>
            <a:stretch>
              <a:fillRect/>
            </a:stretch>
          </p:blipFill>
          <p:spPr>
            <a:xfrm>
              <a:off x="4570932" y="3670445"/>
              <a:ext cx="3612502" cy="2880783"/>
            </a:xfrm>
            <a:prstGeom prst="rect">
              <a:avLst/>
            </a:prstGeom>
          </p:spPr>
        </p:pic>
        <p:sp>
          <p:nvSpPr>
            <p:cNvPr id="11" name="Rectangle 10">
              <a:extLst>
                <a:ext uri="{FF2B5EF4-FFF2-40B4-BE49-F238E27FC236}">
                  <a16:creationId xmlns:a16="http://schemas.microsoft.com/office/drawing/2014/main" id="{D5A4265C-10F6-4A84-B0EF-05085EE4B6CB}"/>
                </a:ext>
              </a:extLst>
            </p:cNvPr>
            <p:cNvSpPr/>
            <p:nvPr/>
          </p:nvSpPr>
          <p:spPr>
            <a:xfrm>
              <a:off x="4570932" y="3193715"/>
              <a:ext cx="3870062" cy="461665"/>
            </a:xfrm>
            <a:prstGeom prst="rect">
              <a:avLst/>
            </a:prstGeom>
          </p:spPr>
          <p:txBody>
            <a:bodyPr wrap="square">
              <a:spAutoFit/>
            </a:bodyPr>
            <a:lstStyle/>
            <a:p>
              <a:r>
                <a:rPr lang="en-US" sz="2400" b="1" dirty="0">
                  <a:solidFill>
                    <a:srgbClr val="FF0000"/>
                  </a:solidFill>
                </a:rPr>
                <a:t>Stall or Flow Separation</a:t>
              </a:r>
            </a:p>
          </p:txBody>
        </p:sp>
      </p:grpSp>
      <p:sp>
        <p:nvSpPr>
          <p:cNvPr id="13" name="Slide Number Placeholder 3">
            <a:extLst>
              <a:ext uri="{FF2B5EF4-FFF2-40B4-BE49-F238E27FC236}">
                <a16:creationId xmlns:a16="http://schemas.microsoft.com/office/drawing/2014/main" id="{99953978-3575-4417-9E7F-501995C42113}"/>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14</a:t>
            </a:fld>
            <a:endParaRPr lang="en-US" dirty="0"/>
          </a:p>
        </p:txBody>
      </p:sp>
    </p:spTree>
    <p:extLst>
      <p:ext uri="{BB962C8B-B14F-4D97-AF65-F5344CB8AC3E}">
        <p14:creationId xmlns:p14="http://schemas.microsoft.com/office/powerpoint/2010/main" val="53537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73C7DEA5-D6FF-4ED3-BF5C-C75A8347AC16}"/>
              </a:ext>
            </a:extLst>
          </p:cNvPr>
          <p:cNvGrpSpPr/>
          <p:nvPr/>
        </p:nvGrpSpPr>
        <p:grpSpPr>
          <a:xfrm>
            <a:off x="3750755" y="2368439"/>
            <a:ext cx="8345829" cy="4392835"/>
            <a:chOff x="3084834" y="2277683"/>
            <a:chExt cx="8345829" cy="4392835"/>
          </a:xfrm>
        </p:grpSpPr>
        <p:pic>
          <p:nvPicPr>
            <p:cNvPr id="26" name="Picture 25">
              <a:extLst>
                <a:ext uri="{FF2B5EF4-FFF2-40B4-BE49-F238E27FC236}">
                  <a16:creationId xmlns:a16="http://schemas.microsoft.com/office/drawing/2014/main" id="{34A5485E-5287-4D64-8B47-FC16FD218869}"/>
                </a:ext>
              </a:extLst>
            </p:cNvPr>
            <p:cNvPicPr>
              <a:picLocks noChangeAspect="1"/>
            </p:cNvPicPr>
            <p:nvPr/>
          </p:nvPicPr>
          <p:blipFill>
            <a:blip r:embed="rId3"/>
            <a:stretch>
              <a:fillRect/>
            </a:stretch>
          </p:blipFill>
          <p:spPr>
            <a:xfrm>
              <a:off x="3084834" y="2277683"/>
              <a:ext cx="8345829" cy="4392835"/>
            </a:xfrm>
            <a:prstGeom prst="rect">
              <a:avLst/>
            </a:prstGeom>
          </p:spPr>
        </p:pic>
        <p:sp>
          <p:nvSpPr>
            <p:cNvPr id="27" name="Rectangle 26">
              <a:extLst>
                <a:ext uri="{FF2B5EF4-FFF2-40B4-BE49-F238E27FC236}">
                  <a16:creationId xmlns:a16="http://schemas.microsoft.com/office/drawing/2014/main" id="{E93770D4-D9B6-4B50-981B-ADD356D5F032}"/>
                </a:ext>
              </a:extLst>
            </p:cNvPr>
            <p:cNvSpPr/>
            <p:nvPr/>
          </p:nvSpPr>
          <p:spPr>
            <a:xfrm>
              <a:off x="9674139" y="5340170"/>
              <a:ext cx="1637728" cy="461665"/>
            </a:xfrm>
            <a:prstGeom prst="rect">
              <a:avLst/>
            </a:prstGeom>
          </p:spPr>
          <p:txBody>
            <a:bodyPr wrap="square">
              <a:spAutoFit/>
            </a:bodyPr>
            <a:lstStyle/>
            <a:p>
              <a:r>
                <a:rPr lang="en-US" altLang="zh-CN" sz="2400" b="1" dirty="0">
                  <a:solidFill>
                    <a:srgbClr val="FF0000"/>
                  </a:solidFill>
                </a:rPr>
                <a:t>Reversal</a:t>
              </a:r>
              <a:endParaRPr lang="en-US" sz="2400" dirty="0">
                <a:solidFill>
                  <a:srgbClr val="FF0000"/>
                </a:solidFill>
              </a:endParaRPr>
            </a:p>
          </p:txBody>
        </p:sp>
      </p:grpSp>
      <p:grpSp>
        <p:nvGrpSpPr>
          <p:cNvPr id="23" name="Group 22">
            <a:extLst>
              <a:ext uri="{FF2B5EF4-FFF2-40B4-BE49-F238E27FC236}">
                <a16:creationId xmlns:a16="http://schemas.microsoft.com/office/drawing/2014/main" id="{89CE1011-0F12-433A-B50E-DA341D8ED2DB}"/>
              </a:ext>
            </a:extLst>
          </p:cNvPr>
          <p:cNvGrpSpPr/>
          <p:nvPr/>
        </p:nvGrpSpPr>
        <p:grpSpPr>
          <a:xfrm>
            <a:off x="490865" y="287010"/>
            <a:ext cx="4066135" cy="3074395"/>
            <a:chOff x="693166" y="388154"/>
            <a:chExt cx="4066135" cy="3074395"/>
          </a:xfrm>
        </p:grpSpPr>
        <p:pic>
          <p:nvPicPr>
            <p:cNvPr id="18" name="Content Placeholder 4" descr="Diagram&#10;&#10;Description automatically generated">
              <a:extLst>
                <a:ext uri="{FF2B5EF4-FFF2-40B4-BE49-F238E27FC236}">
                  <a16:creationId xmlns:a16="http://schemas.microsoft.com/office/drawing/2014/main" id="{AD61B7C2-E472-4D99-8FA0-275CDCB2B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66" y="388154"/>
              <a:ext cx="4066135" cy="3074395"/>
            </a:xfrm>
            <a:prstGeom prst="rect">
              <a:avLst/>
            </a:prstGeom>
          </p:spPr>
        </p:pic>
        <p:sp>
          <p:nvSpPr>
            <p:cNvPr id="19" name="Rectangle 18">
              <a:extLst>
                <a:ext uri="{FF2B5EF4-FFF2-40B4-BE49-F238E27FC236}">
                  <a16:creationId xmlns:a16="http://schemas.microsoft.com/office/drawing/2014/main" id="{3626D408-0796-4820-B616-ABF72E09801E}"/>
                </a:ext>
              </a:extLst>
            </p:cNvPr>
            <p:cNvSpPr/>
            <p:nvPr/>
          </p:nvSpPr>
          <p:spPr>
            <a:xfrm>
              <a:off x="3637456" y="1949806"/>
              <a:ext cx="928396" cy="400110"/>
            </a:xfrm>
            <a:prstGeom prst="rect">
              <a:avLst/>
            </a:prstGeom>
          </p:spPr>
          <p:txBody>
            <a:bodyPr wrap="none">
              <a:spAutoFit/>
            </a:bodyPr>
            <a:lstStyle/>
            <a:p>
              <a:r>
                <a:rPr lang="en-US" sz="2000" b="1" dirty="0"/>
                <a:t>Point 2</a:t>
              </a:r>
            </a:p>
          </p:txBody>
        </p:sp>
        <p:sp>
          <p:nvSpPr>
            <p:cNvPr id="20" name="Rectangle 19">
              <a:extLst>
                <a:ext uri="{FF2B5EF4-FFF2-40B4-BE49-F238E27FC236}">
                  <a16:creationId xmlns:a16="http://schemas.microsoft.com/office/drawing/2014/main" id="{8E7A02BD-3F46-4947-97FB-9045D739FD33}"/>
                </a:ext>
              </a:extLst>
            </p:cNvPr>
            <p:cNvSpPr/>
            <p:nvPr/>
          </p:nvSpPr>
          <p:spPr>
            <a:xfrm>
              <a:off x="2298583" y="1556019"/>
              <a:ext cx="855299" cy="369332"/>
            </a:xfrm>
            <a:prstGeom prst="rect">
              <a:avLst/>
            </a:prstGeom>
          </p:spPr>
          <p:txBody>
            <a:bodyPr wrap="none">
              <a:spAutoFit/>
            </a:bodyPr>
            <a:lstStyle/>
            <a:p>
              <a:r>
                <a:rPr lang="en-US" b="1" dirty="0"/>
                <a:t>Point 1</a:t>
              </a:r>
            </a:p>
          </p:txBody>
        </p:sp>
        <p:sp>
          <p:nvSpPr>
            <p:cNvPr id="21" name="Oval 20">
              <a:extLst>
                <a:ext uri="{FF2B5EF4-FFF2-40B4-BE49-F238E27FC236}">
                  <a16:creationId xmlns:a16="http://schemas.microsoft.com/office/drawing/2014/main" id="{DB1C98CA-1FC0-4AD9-A62F-179253C8D8DE}"/>
                </a:ext>
              </a:extLst>
            </p:cNvPr>
            <p:cNvSpPr/>
            <p:nvPr/>
          </p:nvSpPr>
          <p:spPr>
            <a:xfrm>
              <a:off x="2609815" y="1966799"/>
              <a:ext cx="116417" cy="1196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3B0A3F1-C5C3-447E-B25E-38631E54FB1D}"/>
                </a:ext>
              </a:extLst>
            </p:cNvPr>
            <p:cNvSpPr/>
            <p:nvPr/>
          </p:nvSpPr>
          <p:spPr>
            <a:xfrm>
              <a:off x="3579248" y="2349916"/>
              <a:ext cx="116417" cy="1196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15</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1981633" cy="523220"/>
          </a:xfrm>
          <a:prstGeom prst="rect">
            <a:avLst/>
          </a:prstGeom>
        </p:spPr>
        <p:txBody>
          <a:bodyPr wrap="none">
            <a:spAutoFit/>
          </a:bodyPr>
          <a:lstStyle/>
          <a:p>
            <a:r>
              <a:rPr lang="en-US" sz="2800" b="1" dirty="0">
                <a:latin typeface="Helvetica Neue Thin" panose="020B0403020202020204" pitchFamily="34" charset="0"/>
              </a:rPr>
              <a:t>Why stall?</a:t>
            </a:r>
          </a:p>
        </p:txBody>
      </p:sp>
      <p:sp>
        <p:nvSpPr>
          <p:cNvPr id="24" name="Rectangle 23">
            <a:extLst>
              <a:ext uri="{FF2B5EF4-FFF2-40B4-BE49-F238E27FC236}">
                <a16:creationId xmlns:a16="http://schemas.microsoft.com/office/drawing/2014/main" id="{DFF39F8F-7172-4682-BEF6-0CFE887570BE}"/>
              </a:ext>
            </a:extLst>
          </p:cNvPr>
          <p:cNvSpPr/>
          <p:nvPr/>
        </p:nvSpPr>
        <p:spPr>
          <a:xfrm>
            <a:off x="4557000" y="627250"/>
            <a:ext cx="4254883" cy="830997"/>
          </a:xfrm>
          <a:prstGeom prst="rect">
            <a:avLst/>
          </a:prstGeom>
        </p:spPr>
        <p:txBody>
          <a:bodyPr wrap="none">
            <a:spAutoFit/>
          </a:bodyPr>
          <a:lstStyle/>
          <a:p>
            <a:r>
              <a:rPr lang="en-US" sz="2400" b="1" dirty="0"/>
              <a:t>T</a:t>
            </a:r>
            <a:r>
              <a:rPr lang="en-US" altLang="zh-CN" sz="2400" b="1" dirty="0"/>
              <a:t>he left figure shows </a:t>
            </a:r>
            <a:r>
              <a:rPr lang="en-US" altLang="zh-CN" sz="2400" b="1" dirty="0" err="1"/>
              <a:t>P</a:t>
            </a:r>
            <a:r>
              <a:rPr lang="en-US" altLang="zh-CN" sz="2400" b="1" baseline="-25000" dirty="0" err="1"/>
              <a:t>local</a:t>
            </a:r>
            <a:r>
              <a:rPr lang="en-US" altLang="zh-CN" sz="2400" b="1" baseline="-25000" dirty="0"/>
              <a:t> </a:t>
            </a:r>
            <a:r>
              <a:rPr lang="en-US" altLang="zh-CN" sz="2400" b="1" dirty="0"/>
              <a:t> - P</a:t>
            </a:r>
            <a:r>
              <a:rPr lang="zh-CN" altLang="en-US" sz="2400" b="1" baseline="-25000" dirty="0"/>
              <a:t>∞</a:t>
            </a:r>
            <a:r>
              <a:rPr lang="en-US" altLang="zh-CN" sz="2400" b="1" dirty="0"/>
              <a:t> </a:t>
            </a:r>
            <a:endParaRPr lang="en-US" sz="2400" b="1" dirty="0"/>
          </a:p>
          <a:p>
            <a:r>
              <a:rPr lang="en-US" altLang="zh-CN" sz="2400" b="1" dirty="0"/>
              <a:t>P</a:t>
            </a:r>
            <a:r>
              <a:rPr lang="zh-CN" altLang="en-US" sz="2400" b="1" baseline="-25000" dirty="0"/>
              <a:t>∞</a:t>
            </a:r>
            <a:r>
              <a:rPr lang="en-US" altLang="zh-CN" sz="2400" b="1" dirty="0"/>
              <a:t> </a:t>
            </a:r>
            <a:r>
              <a:rPr lang="en-US" sz="2400" b="1" dirty="0"/>
              <a:t>&gt; P</a:t>
            </a:r>
            <a:r>
              <a:rPr lang="en-US" sz="2400" b="1" baseline="-25000" dirty="0"/>
              <a:t>2 </a:t>
            </a:r>
            <a:r>
              <a:rPr lang="en-US" sz="2400" b="1" dirty="0"/>
              <a:t> &gt; P</a:t>
            </a:r>
            <a:r>
              <a:rPr lang="en-US" altLang="zh-CN" sz="2400" b="1" baseline="-25000" dirty="0"/>
              <a:t>1 </a:t>
            </a:r>
            <a:endParaRPr lang="en-US" sz="2400" b="1" dirty="0"/>
          </a:p>
        </p:txBody>
      </p:sp>
      <p:pic>
        <p:nvPicPr>
          <p:cNvPr id="30" name="Picture 29">
            <a:extLst>
              <a:ext uri="{FF2B5EF4-FFF2-40B4-BE49-F238E27FC236}">
                <a16:creationId xmlns:a16="http://schemas.microsoft.com/office/drawing/2014/main" id="{C8FF4E8D-B254-4002-9C94-761120C2A670}"/>
              </a:ext>
            </a:extLst>
          </p:cNvPr>
          <p:cNvPicPr>
            <a:picLocks noChangeAspect="1"/>
          </p:cNvPicPr>
          <p:nvPr/>
        </p:nvPicPr>
        <p:blipFill>
          <a:blip r:embed="rId5"/>
          <a:stretch>
            <a:fillRect/>
          </a:stretch>
        </p:blipFill>
        <p:spPr>
          <a:xfrm>
            <a:off x="203484" y="3382851"/>
            <a:ext cx="5323375" cy="3449749"/>
          </a:xfrm>
          <a:prstGeom prst="rect">
            <a:avLst/>
          </a:prstGeom>
        </p:spPr>
      </p:pic>
      <p:sp>
        <p:nvSpPr>
          <p:cNvPr id="31" name="Slide Number Placeholder 3">
            <a:extLst>
              <a:ext uri="{FF2B5EF4-FFF2-40B4-BE49-F238E27FC236}">
                <a16:creationId xmlns:a16="http://schemas.microsoft.com/office/drawing/2014/main" id="{BADC08F4-B930-4B43-83DC-CE8709C83154}"/>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15</a:t>
            </a:fld>
            <a:endParaRPr lang="en-US" dirty="0"/>
          </a:p>
        </p:txBody>
      </p:sp>
    </p:spTree>
    <p:extLst>
      <p:ext uri="{BB962C8B-B14F-4D97-AF65-F5344CB8AC3E}">
        <p14:creationId xmlns:p14="http://schemas.microsoft.com/office/powerpoint/2010/main" val="420150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448800" y="6497269"/>
            <a:ext cx="2743200" cy="365125"/>
          </a:xfrm>
        </p:spPr>
        <p:txBody>
          <a:bodyPr/>
          <a:lstStyle/>
          <a:p>
            <a:fld id="{2025EA46-B66A-3142-AC70-57DBC8BA7695}" type="slidenum">
              <a:rPr lang="en-US" smtClean="0"/>
              <a:t>16</a:t>
            </a:fld>
            <a:endParaRPr lang="en-US" dirty="0"/>
          </a:p>
        </p:txBody>
      </p:sp>
      <p:sp>
        <p:nvSpPr>
          <p:cNvPr id="21" name="Rectangle 20">
            <a:extLst>
              <a:ext uri="{FF2B5EF4-FFF2-40B4-BE49-F238E27FC236}">
                <a16:creationId xmlns:a16="http://schemas.microsoft.com/office/drawing/2014/main" id="{7739E0A3-1DFD-49FD-804D-77B74DCD6A53}"/>
              </a:ext>
            </a:extLst>
          </p:cNvPr>
          <p:cNvSpPr/>
          <p:nvPr/>
        </p:nvSpPr>
        <p:spPr>
          <a:xfrm>
            <a:off x="65837" y="0"/>
            <a:ext cx="1620957" cy="523220"/>
          </a:xfrm>
          <a:prstGeom prst="rect">
            <a:avLst/>
          </a:prstGeom>
        </p:spPr>
        <p:txBody>
          <a:bodyPr wrap="none">
            <a:spAutoFit/>
          </a:bodyPr>
          <a:lstStyle/>
          <a:p>
            <a:r>
              <a:rPr lang="en-US" sz="2800" b="1" dirty="0"/>
              <a:t>Lab4 Plan</a:t>
            </a:r>
          </a:p>
        </p:txBody>
      </p:sp>
      <p:sp>
        <p:nvSpPr>
          <p:cNvPr id="22" name="Rectangle 21">
            <a:extLst>
              <a:ext uri="{FF2B5EF4-FFF2-40B4-BE49-F238E27FC236}">
                <a16:creationId xmlns:a16="http://schemas.microsoft.com/office/drawing/2014/main" id="{0B1F0350-5C87-44BF-B8DF-570585D35F9A}"/>
              </a:ext>
            </a:extLst>
          </p:cNvPr>
          <p:cNvSpPr/>
          <p:nvPr/>
        </p:nvSpPr>
        <p:spPr>
          <a:xfrm>
            <a:off x="65837" y="911651"/>
            <a:ext cx="12539336" cy="1964512"/>
          </a:xfrm>
          <a:prstGeom prst="rect">
            <a:avLst/>
          </a:prstGeom>
        </p:spPr>
        <p:txBody>
          <a:bodyPr wrap="square">
            <a:spAutoFit/>
          </a:bodyPr>
          <a:lstStyle/>
          <a:p>
            <a:pPr marL="457200" indent="-457200">
              <a:lnSpc>
                <a:spcPct val="150000"/>
              </a:lnSpc>
              <a:buFont typeface="Wingdings" panose="05000000000000000000" pitchFamily="2" charset="2"/>
              <a:buChar char="q"/>
            </a:pPr>
            <a:r>
              <a:rPr lang="en-US" sz="2700" dirty="0"/>
              <a:t>Week 1 (half of the lab): </a:t>
            </a:r>
            <a:r>
              <a:rPr lang="en-US" sz="2700" dirty="0" err="1"/>
              <a:t>QBlade</a:t>
            </a:r>
            <a:r>
              <a:rPr lang="en-US" sz="2700" dirty="0"/>
              <a:t> Simulation</a:t>
            </a:r>
          </a:p>
          <a:p>
            <a:pPr marL="457200" indent="-457200">
              <a:lnSpc>
                <a:spcPct val="150000"/>
              </a:lnSpc>
              <a:buFont typeface="Wingdings" panose="05000000000000000000" pitchFamily="2" charset="2"/>
              <a:buChar char="q"/>
            </a:pPr>
            <a:endParaRPr lang="en-US" sz="2700" dirty="0"/>
          </a:p>
          <a:p>
            <a:pPr marL="457200" indent="-457200">
              <a:lnSpc>
                <a:spcPct val="150000"/>
              </a:lnSpc>
              <a:buFont typeface="Wingdings" panose="05000000000000000000" pitchFamily="2" charset="2"/>
              <a:buChar char="q"/>
            </a:pPr>
            <a:r>
              <a:rPr lang="en-US" sz="2700" dirty="0"/>
              <a:t>Week 2: Learn how to do experiments, process data and compare with simulation</a:t>
            </a:r>
          </a:p>
        </p:txBody>
      </p:sp>
      <p:sp>
        <p:nvSpPr>
          <p:cNvPr id="7" name="Rectangle 6">
            <a:extLst>
              <a:ext uri="{FF2B5EF4-FFF2-40B4-BE49-F238E27FC236}">
                <a16:creationId xmlns:a16="http://schemas.microsoft.com/office/drawing/2014/main" id="{53ECA197-57D7-45E8-BB67-664490E55F37}"/>
              </a:ext>
            </a:extLst>
          </p:cNvPr>
          <p:cNvSpPr/>
          <p:nvPr/>
        </p:nvSpPr>
        <p:spPr>
          <a:xfrm>
            <a:off x="587382" y="3536318"/>
            <a:ext cx="6599123" cy="651140"/>
          </a:xfrm>
          <a:prstGeom prst="rect">
            <a:avLst/>
          </a:prstGeom>
        </p:spPr>
        <p:txBody>
          <a:bodyPr wrap="square">
            <a:spAutoFit/>
          </a:bodyPr>
          <a:lstStyle/>
          <a:p>
            <a:pPr>
              <a:lnSpc>
                <a:spcPct val="150000"/>
              </a:lnSpc>
            </a:pPr>
            <a:r>
              <a:rPr lang="en-US" sz="2700" dirty="0"/>
              <a:t>For details, please refer to the lab4 wiki page</a:t>
            </a:r>
          </a:p>
        </p:txBody>
      </p:sp>
    </p:spTree>
    <p:extLst>
      <p:ext uri="{BB962C8B-B14F-4D97-AF65-F5344CB8AC3E}">
        <p14:creationId xmlns:p14="http://schemas.microsoft.com/office/powerpoint/2010/main" val="2119166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3F440F3-C7E4-45FF-B6DD-FE5E9FDA7093}"/>
              </a:ext>
            </a:extLst>
          </p:cNvPr>
          <p:cNvSpPr/>
          <p:nvPr/>
        </p:nvSpPr>
        <p:spPr>
          <a:xfrm>
            <a:off x="4625084" y="3167390"/>
            <a:ext cx="2941831" cy="523220"/>
          </a:xfrm>
          <a:prstGeom prst="rect">
            <a:avLst/>
          </a:prstGeom>
        </p:spPr>
        <p:txBody>
          <a:bodyPr wrap="none">
            <a:spAutoFit/>
          </a:bodyPr>
          <a:lstStyle/>
          <a:p>
            <a:pPr algn="ctr"/>
            <a:r>
              <a:rPr lang="en-US" sz="2800" b="1" dirty="0">
                <a:latin typeface="Helvetica Neue Thin" panose="020B0403020202020204" pitchFamily="34" charset="0"/>
              </a:rPr>
              <a:t>Any Questions?</a:t>
            </a:r>
          </a:p>
        </p:txBody>
      </p:sp>
    </p:spTree>
    <p:extLst>
      <p:ext uri="{BB962C8B-B14F-4D97-AF65-F5344CB8AC3E}">
        <p14:creationId xmlns:p14="http://schemas.microsoft.com/office/powerpoint/2010/main" val="420685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3F440F3-C7E4-45FF-B6DD-FE5E9FDA7093}"/>
              </a:ext>
            </a:extLst>
          </p:cNvPr>
          <p:cNvSpPr/>
          <p:nvPr/>
        </p:nvSpPr>
        <p:spPr>
          <a:xfrm>
            <a:off x="5353649" y="3167390"/>
            <a:ext cx="1484702" cy="523220"/>
          </a:xfrm>
          <a:prstGeom prst="rect">
            <a:avLst/>
          </a:prstGeom>
        </p:spPr>
        <p:txBody>
          <a:bodyPr wrap="none">
            <a:spAutoFit/>
          </a:bodyPr>
          <a:lstStyle/>
          <a:p>
            <a:pPr algn="ctr"/>
            <a:r>
              <a:rPr lang="en-US" sz="2800" b="1" dirty="0">
                <a:latin typeface="Helvetica Neue Thin" panose="020B0403020202020204" pitchFamily="34" charset="0"/>
              </a:rPr>
              <a:t>Backup</a:t>
            </a:r>
          </a:p>
        </p:txBody>
      </p:sp>
    </p:spTree>
    <p:extLst>
      <p:ext uri="{BB962C8B-B14F-4D97-AF65-F5344CB8AC3E}">
        <p14:creationId xmlns:p14="http://schemas.microsoft.com/office/powerpoint/2010/main" val="111907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FC5A76-C761-7747-8B59-50FB1BB6A19A}"/>
              </a:ext>
            </a:extLst>
          </p:cNvPr>
          <p:cNvPicPr>
            <a:picLocks noChangeAspect="1"/>
          </p:cNvPicPr>
          <p:nvPr/>
        </p:nvPicPr>
        <p:blipFill>
          <a:blip r:embed="rId3"/>
          <a:stretch>
            <a:fillRect/>
          </a:stretch>
        </p:blipFill>
        <p:spPr>
          <a:xfrm>
            <a:off x="3825020" y="15498"/>
            <a:ext cx="5210492" cy="6858000"/>
          </a:xfrm>
          <a:prstGeom prst="rect">
            <a:avLst/>
          </a:prstGeom>
        </p:spPr>
      </p:pic>
      <p:sp>
        <p:nvSpPr>
          <p:cNvPr id="6" name="TextBox 5">
            <a:extLst>
              <a:ext uri="{FF2B5EF4-FFF2-40B4-BE49-F238E27FC236}">
                <a16:creationId xmlns:a16="http://schemas.microsoft.com/office/drawing/2014/main" id="{8BB4BBB2-336F-B141-B61D-06FCA44A6516}"/>
              </a:ext>
            </a:extLst>
          </p:cNvPr>
          <p:cNvSpPr txBox="1"/>
          <p:nvPr/>
        </p:nvSpPr>
        <p:spPr>
          <a:xfrm>
            <a:off x="119546" y="138061"/>
            <a:ext cx="6077234" cy="1446550"/>
          </a:xfrm>
          <a:prstGeom prst="rect">
            <a:avLst/>
          </a:prstGeom>
          <a:noFill/>
        </p:spPr>
        <p:txBody>
          <a:bodyPr wrap="square" rtlCol="0">
            <a:spAutoFit/>
          </a:bodyPr>
          <a:lstStyle/>
          <a:p>
            <a:r>
              <a:rPr lang="en-US" sz="4400" dirty="0">
                <a:latin typeface="Helvetica Neue Thin" panose="020B0403020202020204" pitchFamily="34" charset="0"/>
              </a:rPr>
              <a:t>Why does the lift decrease?</a:t>
            </a:r>
          </a:p>
        </p:txBody>
      </p:sp>
      <p:cxnSp>
        <p:nvCxnSpPr>
          <p:cNvPr id="8" name="Straight Arrow Connector 7">
            <a:extLst>
              <a:ext uri="{FF2B5EF4-FFF2-40B4-BE49-F238E27FC236}">
                <a16:creationId xmlns:a16="http://schemas.microsoft.com/office/drawing/2014/main" id="{C6808DE1-22E6-FB43-AAD1-9A2C8880DA04}"/>
              </a:ext>
            </a:extLst>
          </p:cNvPr>
          <p:cNvCxnSpPr>
            <a:cxnSpLocks/>
          </p:cNvCxnSpPr>
          <p:nvPr/>
        </p:nvCxnSpPr>
        <p:spPr>
          <a:xfrm flipH="1" flipV="1">
            <a:off x="7956956" y="1440542"/>
            <a:ext cx="895739" cy="33590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FEA885A-1BD4-1F4F-888B-02A269E57B3A}"/>
              </a:ext>
            </a:extLst>
          </p:cNvPr>
          <p:cNvSpPr txBox="1"/>
          <p:nvPr/>
        </p:nvSpPr>
        <p:spPr>
          <a:xfrm>
            <a:off x="8885482" y="1299390"/>
            <a:ext cx="2984741" cy="954107"/>
          </a:xfrm>
          <a:prstGeom prst="rect">
            <a:avLst/>
          </a:prstGeom>
          <a:noFill/>
        </p:spPr>
        <p:txBody>
          <a:bodyPr wrap="square" rtlCol="0">
            <a:spAutoFit/>
          </a:bodyPr>
          <a:lstStyle/>
          <a:p>
            <a:r>
              <a:rPr lang="en-US" sz="2800" dirty="0">
                <a:latin typeface="Helvetica Neue Thin" panose="020B0403020202020204" pitchFamily="34" charset="0"/>
              </a:rPr>
              <a:t>Flat c</a:t>
            </a:r>
            <a:r>
              <a:rPr lang="en-US" sz="2800" baseline="-25000" dirty="0">
                <a:latin typeface="Helvetica Neue Thin" panose="020B0403020202020204" pitchFamily="34" charset="0"/>
              </a:rPr>
              <a:t>p</a:t>
            </a:r>
            <a:r>
              <a:rPr lang="en-US" sz="2800" dirty="0">
                <a:latin typeface="Helvetica Neue Thin" panose="020B0403020202020204" pitchFamily="34" charset="0"/>
              </a:rPr>
              <a:t> </a:t>
            </a:r>
          </a:p>
          <a:p>
            <a:r>
              <a:rPr lang="en-US" sz="2800" dirty="0">
                <a:latin typeface="Helvetica Neue Thin" panose="020B0403020202020204" pitchFamily="34" charset="0"/>
              </a:rPr>
              <a:t>= separated flow</a:t>
            </a:r>
          </a:p>
        </p:txBody>
      </p:sp>
      <p:sp>
        <p:nvSpPr>
          <p:cNvPr id="11" name="TextBox 10">
            <a:extLst>
              <a:ext uri="{FF2B5EF4-FFF2-40B4-BE49-F238E27FC236}">
                <a16:creationId xmlns:a16="http://schemas.microsoft.com/office/drawing/2014/main" id="{C477049F-6405-5B48-9CA8-46CD28E0FC91}"/>
              </a:ext>
            </a:extLst>
          </p:cNvPr>
          <p:cNvSpPr txBox="1"/>
          <p:nvPr/>
        </p:nvSpPr>
        <p:spPr>
          <a:xfrm>
            <a:off x="6430265" y="2237654"/>
            <a:ext cx="4000093" cy="954107"/>
          </a:xfrm>
          <a:prstGeom prst="rect">
            <a:avLst/>
          </a:prstGeom>
          <a:solidFill>
            <a:schemeClr val="bg1"/>
          </a:solidFill>
        </p:spPr>
        <p:txBody>
          <a:bodyPr wrap="square" rtlCol="0">
            <a:spAutoFit/>
          </a:bodyPr>
          <a:lstStyle/>
          <a:p>
            <a:r>
              <a:rPr lang="en-US" sz="2800" dirty="0">
                <a:latin typeface="Helvetica Neue Thin" panose="020B0403020202020204" pitchFamily="34" charset="0"/>
              </a:rPr>
              <a:t>pressure distribution with separation</a:t>
            </a:r>
          </a:p>
        </p:txBody>
      </p:sp>
      <p:sp>
        <p:nvSpPr>
          <p:cNvPr id="12" name="TextBox 11">
            <a:extLst>
              <a:ext uri="{FF2B5EF4-FFF2-40B4-BE49-F238E27FC236}">
                <a16:creationId xmlns:a16="http://schemas.microsoft.com/office/drawing/2014/main" id="{AD32724F-D21A-FA4C-B8F7-FF4D783D9847}"/>
              </a:ext>
            </a:extLst>
          </p:cNvPr>
          <p:cNvSpPr txBox="1"/>
          <p:nvPr/>
        </p:nvSpPr>
        <p:spPr>
          <a:xfrm>
            <a:off x="6430266" y="3544116"/>
            <a:ext cx="4000093" cy="954107"/>
          </a:xfrm>
          <a:prstGeom prst="rect">
            <a:avLst/>
          </a:prstGeom>
          <a:solidFill>
            <a:schemeClr val="bg1"/>
          </a:solidFill>
        </p:spPr>
        <p:txBody>
          <a:bodyPr wrap="square" rtlCol="0">
            <a:spAutoFit/>
          </a:bodyPr>
          <a:lstStyle/>
          <a:p>
            <a:r>
              <a:rPr lang="en-US" sz="2800" dirty="0">
                <a:latin typeface="Helvetica Neue Thin" panose="020B0403020202020204" pitchFamily="34" charset="0"/>
              </a:rPr>
              <a:t>pressure distribution if there were no separation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91B3006-9D96-6543-B157-149B685E7160}"/>
                  </a:ext>
                </a:extLst>
              </p:cNvPr>
              <p:cNvSpPr txBox="1"/>
              <p:nvPr/>
            </p:nvSpPr>
            <p:spPr>
              <a:xfrm>
                <a:off x="4009175" y="4564376"/>
                <a:ext cx="3676820" cy="910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de-DE" sz="2800" smtClean="0">
                              <a:latin typeface="Cambria Math" panose="02040503050406030204" pitchFamily="18" charset="0"/>
                            </a:rPr>
                            <m:t>𝑑𝑝</m:t>
                          </m:r>
                        </m:num>
                        <m:den>
                          <m:r>
                            <a:rPr lang="de-DE" sz="2800" smtClean="0">
                              <a:latin typeface="Cambria Math" panose="02040503050406030204" pitchFamily="18" charset="0"/>
                            </a:rPr>
                            <m:t>𝑑𝑥</m:t>
                          </m:r>
                        </m:den>
                      </m:f>
                      <m:r>
                        <a:rPr lang="en-US" sz="2800" smtClean="0">
                          <a:latin typeface="Cambria Math" panose="02040503050406030204" pitchFamily="18" charset="0"/>
                          <a:ea typeface="Cambria Math" panose="02040503050406030204" pitchFamily="18" charset="0"/>
                        </a:rPr>
                        <m:t>&gt;</m:t>
                      </m:r>
                      <m:r>
                        <a:rPr lang="de-DE" sz="2800" smtClean="0">
                          <a:latin typeface="Cambria Math" panose="02040503050406030204" pitchFamily="18" charset="0"/>
                          <a:ea typeface="Cambria Math" panose="02040503050406030204" pitchFamily="18" charset="0"/>
                        </a:rPr>
                        <m:t>0</m:t>
                      </m:r>
                    </m:oMath>
                  </m:oMathPara>
                </a14:m>
                <a:endParaRPr lang="en-US" sz="2800" dirty="0">
                  <a:latin typeface="Helvetica Neue Thin" panose="020B0403020202020204" pitchFamily="34" charset="0"/>
                </a:endParaRPr>
              </a:p>
            </p:txBody>
          </p:sp>
        </mc:Choice>
        <mc:Fallback xmlns="">
          <p:sp>
            <p:nvSpPr>
              <p:cNvPr id="13" name="TextBox 12">
                <a:extLst>
                  <a:ext uri="{FF2B5EF4-FFF2-40B4-BE49-F238E27FC236}">
                    <a16:creationId xmlns:a16="http://schemas.microsoft.com/office/drawing/2014/main" id="{291B3006-9D96-6543-B157-149B685E7160}"/>
                  </a:ext>
                </a:extLst>
              </p:cNvPr>
              <p:cNvSpPr txBox="1">
                <a:spLocks noRot="1" noChangeAspect="1" noMove="1" noResize="1" noEditPoints="1" noAdjustHandles="1" noChangeArrowheads="1" noChangeShapeType="1" noTextEdit="1"/>
              </p:cNvSpPr>
              <p:nvPr/>
            </p:nvSpPr>
            <p:spPr>
              <a:xfrm>
                <a:off x="4009175" y="4564376"/>
                <a:ext cx="3676820" cy="910377"/>
              </a:xfrm>
              <a:prstGeom prst="rect">
                <a:avLst/>
              </a:prstGeom>
              <a:blipFill>
                <a:blip r:embed="rId4"/>
                <a:stretch>
                  <a:fillRect b="-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A9D54BF-69A8-BF4B-A378-22549F0C2C1F}"/>
                  </a:ext>
                </a:extLst>
              </p:cNvPr>
              <p:cNvSpPr txBox="1"/>
              <p:nvPr/>
            </p:nvSpPr>
            <p:spPr>
              <a:xfrm>
                <a:off x="2491305" y="2953096"/>
                <a:ext cx="1912261" cy="897938"/>
              </a:xfrm>
              <a:prstGeom prst="rect">
                <a:avLst/>
              </a:prstGeom>
              <a:solidFill>
                <a:schemeClr val="bg1"/>
              </a:solidFill>
            </p:spPr>
            <p:txBody>
              <a:bodyPr wrap="square" rtlCol="0">
                <a:spAutoFit/>
              </a:bodyPr>
              <a:lstStyle/>
              <a:p>
                <a:r>
                  <a:rPr lang="en-US" sz="2800" dirty="0">
                    <a:latin typeface="Helvetica Neue Thin" panose="020B0403020202020204" pitchFamily="34" charset="0"/>
                  </a:rPr>
                  <a:t>C</a:t>
                </a:r>
                <a:r>
                  <a:rPr lang="en-US" sz="2800" baseline="-25000" dirty="0">
                    <a:latin typeface="Helvetica Neue Thin" panose="020B0403020202020204" pitchFamily="34" charset="0"/>
                  </a:rPr>
                  <a:t>p</a:t>
                </a:r>
                <a:r>
                  <a:rPr lang="en-US" sz="2800" dirty="0">
                    <a:latin typeface="Helvetica Neue Thin" panose="020B0403020202020204" pitchFamily="34" charset="0"/>
                  </a:rPr>
                  <a:t> = </a:t>
                </a:r>
                <a14:m>
                  <m:oMath xmlns:m="http://schemas.openxmlformats.org/officeDocument/2006/math">
                    <m:f>
                      <m:fPr>
                        <m:ctrlPr>
                          <a:rPr lang="en-US" sz="2800" i="1" smtClean="0">
                            <a:latin typeface="Cambria Math" panose="02040503050406030204" pitchFamily="18" charset="0"/>
                          </a:rPr>
                        </m:ctrlPr>
                      </m:fPr>
                      <m:num>
                        <m:r>
                          <m:rPr>
                            <m:sty m:val="p"/>
                          </m:rPr>
                          <a:rPr lang="de-DE" sz="2800" b="0" i="0" smtClean="0">
                            <a:latin typeface="Cambria Math" panose="02040503050406030204" pitchFamily="18" charset="0"/>
                          </a:rPr>
                          <m:t>Δ</m:t>
                        </m:r>
                        <m:r>
                          <m:rPr>
                            <m:nor/>
                          </m:rPr>
                          <a:rPr lang="en-US" sz="2800" dirty="0" smtClean="0">
                            <a:latin typeface="Helvetica Neue Thin" panose="020B0403020202020204" pitchFamily="34" charset="0"/>
                          </a:rPr>
                          <m:t>p</m:t>
                        </m:r>
                      </m:num>
                      <m:den>
                        <m:f>
                          <m:fPr>
                            <m:ctrlPr>
                              <a:rPr lang="de-DE" sz="2800" i="1">
                                <a:latin typeface="Cambria Math" panose="02040503050406030204" pitchFamily="18" charset="0"/>
                                <a:ea typeface="Helvetica Neue Thin" panose="020B0403020202020204" pitchFamily="34" charset="0"/>
                              </a:rPr>
                            </m:ctrlPr>
                          </m:fPr>
                          <m:num>
                            <m:r>
                              <a:rPr lang="de-DE" sz="2800">
                                <a:latin typeface="Cambria Math" panose="02040503050406030204" pitchFamily="18" charset="0"/>
                                <a:ea typeface="Helvetica Neue Thin" panose="020B0403020202020204" pitchFamily="34" charset="0"/>
                              </a:rPr>
                              <m:t>1</m:t>
                            </m:r>
                          </m:num>
                          <m:den>
                            <m:r>
                              <a:rPr lang="de-DE" sz="2800">
                                <a:latin typeface="Cambria Math" panose="02040503050406030204" pitchFamily="18" charset="0"/>
                                <a:ea typeface="Helvetica Neue Thin" panose="020B0403020202020204" pitchFamily="34" charset="0"/>
                              </a:rPr>
                              <m:t>2</m:t>
                            </m:r>
                          </m:den>
                        </m:f>
                        <m:r>
                          <m:rPr>
                            <m:sty m:val="p"/>
                          </m:rPr>
                          <a:rPr lang="de-DE" sz="2800">
                            <a:latin typeface="Cambria Math" panose="02040503050406030204" pitchFamily="18" charset="0"/>
                          </a:rPr>
                          <m:t>ρ</m:t>
                        </m:r>
                        <m:sSubSup>
                          <m:sSubSupPr>
                            <m:ctrlPr>
                              <a:rPr lang="de-DE" sz="2800" i="1">
                                <a:latin typeface="Cambria Math" panose="02040503050406030204" pitchFamily="18" charset="0"/>
                              </a:rPr>
                            </m:ctrlPr>
                          </m:sSubSupPr>
                          <m:e>
                            <m:r>
                              <m:rPr>
                                <m:nor/>
                              </m:rPr>
                              <a:rPr lang="de-DE" sz="2800" dirty="0">
                                <a:latin typeface="Helvetica Neue Thin" panose="020B0403020202020204" pitchFamily="34" charset="0"/>
                                <a:ea typeface="Helvetica Neue Thin" panose="020B0403020202020204" pitchFamily="34" charset="0"/>
                              </a:rPr>
                              <m:t>u</m:t>
                            </m:r>
                          </m:e>
                          <m:sub>
                            <m:r>
                              <a:rPr lang="de-DE" sz="2800">
                                <a:latin typeface="Cambria Math" panose="02040503050406030204" pitchFamily="18" charset="0"/>
                              </a:rPr>
                              <m:t>∞</m:t>
                            </m:r>
                          </m:sub>
                          <m:sup>
                            <m:r>
                              <a:rPr lang="de-DE" sz="2800">
                                <a:latin typeface="Cambria Math" panose="02040503050406030204" pitchFamily="18" charset="0"/>
                              </a:rPr>
                              <m:t>2</m:t>
                            </m:r>
                          </m:sup>
                        </m:sSubSup>
                      </m:den>
                    </m:f>
                  </m:oMath>
                </a14:m>
                <a:endParaRPr lang="en-US" sz="2800" dirty="0">
                  <a:latin typeface="Helvetica Neue Thin" panose="020B0403020202020204" pitchFamily="34" charset="0"/>
                </a:endParaRPr>
              </a:p>
            </p:txBody>
          </p:sp>
        </mc:Choice>
        <mc:Fallback xmlns="">
          <p:sp>
            <p:nvSpPr>
              <p:cNvPr id="18" name="TextBox 17">
                <a:extLst>
                  <a:ext uri="{FF2B5EF4-FFF2-40B4-BE49-F238E27FC236}">
                    <a16:creationId xmlns:a16="http://schemas.microsoft.com/office/drawing/2014/main" id="{0A9D54BF-69A8-BF4B-A378-22549F0C2C1F}"/>
                  </a:ext>
                </a:extLst>
              </p:cNvPr>
              <p:cNvSpPr txBox="1">
                <a:spLocks noRot="1" noChangeAspect="1" noMove="1" noResize="1" noEditPoints="1" noAdjustHandles="1" noChangeArrowheads="1" noChangeShapeType="1" noTextEdit="1"/>
              </p:cNvSpPr>
              <p:nvPr/>
            </p:nvSpPr>
            <p:spPr>
              <a:xfrm>
                <a:off x="2491305" y="2953096"/>
                <a:ext cx="1912261" cy="897938"/>
              </a:xfrm>
              <a:prstGeom prst="rect">
                <a:avLst/>
              </a:prstGeom>
              <a:blipFill>
                <a:blip r:embed="rId5"/>
                <a:stretch>
                  <a:fillRect l="-5921" b="-1408"/>
                </a:stretch>
              </a:blipFill>
            </p:spPr>
            <p:txBody>
              <a:bodyPr/>
              <a:lstStyle/>
              <a:p>
                <a:r>
                  <a:rPr lang="en-US">
                    <a:noFill/>
                  </a:rPr>
                  <a:t> </a:t>
                </a:r>
              </a:p>
            </p:txBody>
          </p:sp>
        </mc:Fallback>
      </mc:AlternateContent>
    </p:spTree>
    <p:extLst>
      <p:ext uri="{BB962C8B-B14F-4D97-AF65-F5344CB8AC3E}">
        <p14:creationId xmlns:p14="http://schemas.microsoft.com/office/powerpoint/2010/main" val="165920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448800" y="6497269"/>
            <a:ext cx="2743200" cy="365125"/>
          </a:xfrm>
        </p:spPr>
        <p:txBody>
          <a:bodyPr/>
          <a:lstStyle/>
          <a:p>
            <a:fld id="{2025EA46-B66A-3142-AC70-57DBC8BA7695}" type="slidenum">
              <a:rPr lang="en-US" smtClean="0"/>
              <a:t>2</a:t>
            </a:fld>
            <a:endParaRPr lang="en-US" dirty="0"/>
          </a:p>
        </p:txBody>
      </p:sp>
      <p:sp>
        <p:nvSpPr>
          <p:cNvPr id="21" name="Rectangle 20">
            <a:extLst>
              <a:ext uri="{FF2B5EF4-FFF2-40B4-BE49-F238E27FC236}">
                <a16:creationId xmlns:a16="http://schemas.microsoft.com/office/drawing/2014/main" id="{7739E0A3-1DFD-49FD-804D-77B74DCD6A53}"/>
              </a:ext>
            </a:extLst>
          </p:cNvPr>
          <p:cNvSpPr/>
          <p:nvPr/>
        </p:nvSpPr>
        <p:spPr>
          <a:xfrm>
            <a:off x="65837" y="0"/>
            <a:ext cx="2532937" cy="523220"/>
          </a:xfrm>
          <a:prstGeom prst="rect">
            <a:avLst/>
          </a:prstGeom>
        </p:spPr>
        <p:txBody>
          <a:bodyPr wrap="none">
            <a:spAutoFit/>
          </a:bodyPr>
          <a:lstStyle/>
          <a:p>
            <a:r>
              <a:rPr lang="en-US" sz="2800" b="1" dirty="0"/>
              <a:t>Lab4 Objectives</a:t>
            </a:r>
          </a:p>
        </p:txBody>
      </p:sp>
      <p:sp>
        <p:nvSpPr>
          <p:cNvPr id="22" name="Rectangle 21">
            <a:extLst>
              <a:ext uri="{FF2B5EF4-FFF2-40B4-BE49-F238E27FC236}">
                <a16:creationId xmlns:a16="http://schemas.microsoft.com/office/drawing/2014/main" id="{0B1F0350-5C87-44BF-B8DF-570585D35F9A}"/>
              </a:ext>
            </a:extLst>
          </p:cNvPr>
          <p:cNvSpPr/>
          <p:nvPr/>
        </p:nvSpPr>
        <p:spPr>
          <a:xfrm>
            <a:off x="65837" y="1013252"/>
            <a:ext cx="9365895" cy="1964512"/>
          </a:xfrm>
          <a:prstGeom prst="rect">
            <a:avLst/>
          </a:prstGeom>
        </p:spPr>
        <p:txBody>
          <a:bodyPr wrap="square">
            <a:spAutoFit/>
          </a:bodyPr>
          <a:lstStyle/>
          <a:p>
            <a:pPr marL="457200" indent="-457200">
              <a:lnSpc>
                <a:spcPct val="150000"/>
              </a:lnSpc>
              <a:buFont typeface="Wingdings" panose="05000000000000000000" pitchFamily="2" charset="2"/>
              <a:buChar char="q"/>
            </a:pPr>
            <a:r>
              <a:rPr lang="en-US" sz="2800" dirty="0"/>
              <a:t>Understand lift and drag on an airfoil</a:t>
            </a:r>
          </a:p>
          <a:p>
            <a:pPr marL="457200" indent="-457200">
              <a:lnSpc>
                <a:spcPct val="150000"/>
              </a:lnSpc>
              <a:buFont typeface="Wingdings" panose="05000000000000000000" pitchFamily="2" charset="2"/>
              <a:buChar char="q"/>
            </a:pPr>
            <a:r>
              <a:rPr lang="en-US" sz="2800" dirty="0" err="1"/>
              <a:t>QBlade</a:t>
            </a:r>
            <a:r>
              <a:rPr lang="en-US" sz="2800" dirty="0"/>
              <a:t> Simulation</a:t>
            </a:r>
          </a:p>
          <a:p>
            <a:pPr marL="457200" indent="-457200">
              <a:lnSpc>
                <a:spcPct val="150000"/>
              </a:lnSpc>
              <a:buFont typeface="Wingdings" panose="05000000000000000000" pitchFamily="2" charset="2"/>
              <a:buChar char="q"/>
            </a:pPr>
            <a:r>
              <a:rPr lang="en-US" sz="2800" dirty="0"/>
              <a:t>Compare simulation and experiment</a:t>
            </a:r>
          </a:p>
        </p:txBody>
      </p:sp>
      <p:pic>
        <p:nvPicPr>
          <p:cNvPr id="15" name="Google Shape;196;p12" descr="https://github.com/mkfu/MAE224/raw/master/images/Airfoilexp.png">
            <a:extLst>
              <a:ext uri="{FF2B5EF4-FFF2-40B4-BE49-F238E27FC236}">
                <a16:creationId xmlns:a16="http://schemas.microsoft.com/office/drawing/2014/main" id="{F3BB9C6A-D851-4214-B247-E5DF2BAB3E1D}"/>
              </a:ext>
            </a:extLst>
          </p:cNvPr>
          <p:cNvPicPr preferRelativeResize="0">
            <a:picLocks/>
          </p:cNvPicPr>
          <p:nvPr/>
        </p:nvPicPr>
        <p:blipFill rotWithShape="1">
          <a:blip r:embed="rId3">
            <a:alphaModFix/>
          </a:blip>
          <a:srcRect t="21303"/>
          <a:stretch/>
        </p:blipFill>
        <p:spPr>
          <a:xfrm>
            <a:off x="7030720" y="3264747"/>
            <a:ext cx="5042096" cy="3081007"/>
          </a:xfrm>
          <a:prstGeom prst="rect">
            <a:avLst/>
          </a:prstGeom>
          <a:noFill/>
          <a:ln>
            <a:noFill/>
          </a:ln>
        </p:spPr>
      </p:pic>
      <p:pic>
        <p:nvPicPr>
          <p:cNvPr id="16" name="Google Shape;198;p12" descr="QBlade">
            <a:extLst>
              <a:ext uri="{FF2B5EF4-FFF2-40B4-BE49-F238E27FC236}">
                <a16:creationId xmlns:a16="http://schemas.microsoft.com/office/drawing/2014/main" id="{91231662-11FD-4FEB-9733-B1647D9CD190}"/>
              </a:ext>
            </a:extLst>
          </p:cNvPr>
          <p:cNvPicPr preferRelativeResize="0"/>
          <p:nvPr/>
        </p:nvPicPr>
        <p:blipFill rotWithShape="1">
          <a:blip r:embed="rId4">
            <a:alphaModFix/>
          </a:blip>
          <a:srcRect/>
          <a:stretch/>
        </p:blipFill>
        <p:spPr>
          <a:xfrm>
            <a:off x="8571172" y="366921"/>
            <a:ext cx="2532937" cy="2610843"/>
          </a:xfrm>
          <a:prstGeom prst="rect">
            <a:avLst/>
          </a:prstGeom>
          <a:noFill/>
          <a:ln>
            <a:noFill/>
          </a:ln>
        </p:spPr>
      </p:pic>
    </p:spTree>
    <p:extLst>
      <p:ext uri="{BB962C8B-B14F-4D97-AF65-F5344CB8AC3E}">
        <p14:creationId xmlns:p14="http://schemas.microsoft.com/office/powerpoint/2010/main" val="330335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515DC6-3C4C-4830-8A49-ECFDC9780EA3}"/>
              </a:ext>
            </a:extLst>
          </p:cNvPr>
          <p:cNvPicPr>
            <a:picLocks noChangeAspect="1"/>
          </p:cNvPicPr>
          <p:nvPr/>
        </p:nvPicPr>
        <p:blipFill>
          <a:blip r:embed="rId2"/>
          <a:stretch>
            <a:fillRect/>
          </a:stretch>
        </p:blipFill>
        <p:spPr>
          <a:xfrm rot="1439645">
            <a:off x="3815513" y="3878351"/>
            <a:ext cx="5148652" cy="909725"/>
          </a:xfrm>
          <a:prstGeom prst="rect">
            <a:avLst/>
          </a:prstGeom>
        </p:spPr>
      </p:pic>
      <p:cxnSp>
        <p:nvCxnSpPr>
          <p:cNvPr id="5" name="Straight Arrow Connector 4">
            <a:extLst>
              <a:ext uri="{FF2B5EF4-FFF2-40B4-BE49-F238E27FC236}">
                <a16:creationId xmlns:a16="http://schemas.microsoft.com/office/drawing/2014/main" id="{073E4BB2-28C8-4A12-8A4F-4A713B4526EE}"/>
              </a:ext>
            </a:extLst>
          </p:cNvPr>
          <p:cNvCxnSpPr>
            <a:cxnSpLocks/>
          </p:cNvCxnSpPr>
          <p:nvPr/>
        </p:nvCxnSpPr>
        <p:spPr>
          <a:xfrm flipV="1">
            <a:off x="3428357" y="4335331"/>
            <a:ext cx="833628" cy="107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9A87CE6-4A95-44E8-AA85-036FEB4A9B5F}"/>
                  </a:ext>
                </a:extLst>
              </p:cNvPr>
              <p:cNvSpPr txBox="1"/>
              <p:nvPr/>
            </p:nvSpPr>
            <p:spPr>
              <a:xfrm>
                <a:off x="3307118" y="3773237"/>
                <a:ext cx="72693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m:rPr>
                              <m:nor/>
                            </m:rPr>
                            <a:rPr lang="en-US" sz="2800" b="1" dirty="0" smtClean="0">
                              <a:latin typeface="Helvetica Neue Thin" panose="020B0403020202020204" pitchFamily="34" charset="0"/>
                              <a:ea typeface="Helvetica Neue Thin" panose="020B0403020202020204" pitchFamily="34" charset="0"/>
                            </a:rPr>
                            <m:t>u</m:t>
                          </m:r>
                        </m:e>
                        <m:sub>
                          <m:r>
                            <a:rPr lang="en-US" sz="2800" b="1" smtClean="0">
                              <a:latin typeface="Cambria Math" panose="02040503050406030204" pitchFamily="18" charset="0"/>
                              <a:ea typeface="Cambria Math" panose="02040503050406030204" pitchFamily="18" charset="0"/>
                            </a:rPr>
                            <m:t>∞</m:t>
                          </m:r>
                        </m:sub>
                      </m:sSub>
                    </m:oMath>
                  </m:oMathPara>
                </a14:m>
                <a:endParaRPr lang="en-US" sz="2800" b="1" dirty="0">
                  <a:latin typeface="Helvetica Neue Thin" panose="020B0403020202020204" pitchFamily="34" charset="0"/>
                  <a:ea typeface="Helvetica Neue Thin" panose="020B0403020202020204" pitchFamily="34" charset="0"/>
                </a:endParaRPr>
              </a:p>
            </p:txBody>
          </p:sp>
        </mc:Choice>
        <mc:Fallback xmlns="">
          <p:sp>
            <p:nvSpPr>
              <p:cNvPr id="6" name="TextBox 5">
                <a:extLst>
                  <a:ext uri="{FF2B5EF4-FFF2-40B4-BE49-F238E27FC236}">
                    <a16:creationId xmlns:a16="http://schemas.microsoft.com/office/drawing/2014/main" id="{D9A87CE6-4A95-44E8-AA85-036FEB4A9B5F}"/>
                  </a:ext>
                </a:extLst>
              </p:cNvPr>
              <p:cNvSpPr txBox="1">
                <a:spLocks noRot="1" noChangeAspect="1" noMove="1" noResize="1" noEditPoints="1" noAdjustHandles="1" noChangeArrowheads="1" noChangeShapeType="1" noTextEdit="1"/>
              </p:cNvSpPr>
              <p:nvPr/>
            </p:nvSpPr>
            <p:spPr>
              <a:xfrm>
                <a:off x="3307118" y="3773237"/>
                <a:ext cx="726930" cy="523220"/>
              </a:xfrm>
              <a:prstGeom prst="rect">
                <a:avLst/>
              </a:prstGeom>
              <a:blipFill>
                <a:blip r:embed="rId3"/>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1D90D590-9EBD-4975-BD7B-8EB92F46EE2B}"/>
              </a:ext>
            </a:extLst>
          </p:cNvPr>
          <p:cNvCxnSpPr>
            <a:cxnSpLocks/>
          </p:cNvCxnSpPr>
          <p:nvPr/>
        </p:nvCxnSpPr>
        <p:spPr>
          <a:xfrm flipV="1">
            <a:off x="6040504" y="1878306"/>
            <a:ext cx="0" cy="233112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D7BBBC-3591-4472-A1F3-4995A3D0D60D}"/>
              </a:ext>
            </a:extLst>
          </p:cNvPr>
          <p:cNvSpPr txBox="1"/>
          <p:nvPr/>
        </p:nvSpPr>
        <p:spPr>
          <a:xfrm>
            <a:off x="5062008" y="1380425"/>
            <a:ext cx="2834702" cy="523220"/>
          </a:xfrm>
          <a:prstGeom prst="rect">
            <a:avLst/>
          </a:prstGeom>
          <a:noFill/>
        </p:spPr>
        <p:txBody>
          <a:bodyPr wrap="square" rtlCol="0">
            <a:spAutoFit/>
          </a:bodyPr>
          <a:lstStyle/>
          <a:p>
            <a:r>
              <a:rPr lang="en-US" sz="2800" b="1" dirty="0">
                <a:latin typeface="Helvetica Neue Thin" panose="020B0403020202020204" pitchFamily="34" charset="0"/>
              </a:rPr>
              <a:t>(Pressure) Lift</a:t>
            </a:r>
          </a:p>
        </p:txBody>
      </p:sp>
      <p:cxnSp>
        <p:nvCxnSpPr>
          <p:cNvPr id="9" name="Straight Arrow Connector 8">
            <a:extLst>
              <a:ext uri="{FF2B5EF4-FFF2-40B4-BE49-F238E27FC236}">
                <a16:creationId xmlns:a16="http://schemas.microsoft.com/office/drawing/2014/main" id="{5539074E-D5CE-4B7B-83E3-59E6089580DE}"/>
              </a:ext>
            </a:extLst>
          </p:cNvPr>
          <p:cNvCxnSpPr>
            <a:cxnSpLocks/>
          </p:cNvCxnSpPr>
          <p:nvPr/>
        </p:nvCxnSpPr>
        <p:spPr>
          <a:xfrm>
            <a:off x="6040504" y="4190314"/>
            <a:ext cx="1329412" cy="1911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7E00D2-D90A-40C1-A251-E3A66D2207D9}"/>
              </a:ext>
            </a:extLst>
          </p:cNvPr>
          <p:cNvSpPr txBox="1"/>
          <p:nvPr/>
        </p:nvSpPr>
        <p:spPr>
          <a:xfrm>
            <a:off x="7433132" y="3908425"/>
            <a:ext cx="3241817" cy="523220"/>
          </a:xfrm>
          <a:prstGeom prst="rect">
            <a:avLst/>
          </a:prstGeom>
          <a:noFill/>
        </p:spPr>
        <p:txBody>
          <a:bodyPr wrap="square" rtlCol="0">
            <a:spAutoFit/>
          </a:bodyPr>
          <a:lstStyle/>
          <a:p>
            <a:r>
              <a:rPr lang="en-US" sz="2800" b="1" dirty="0">
                <a:latin typeface="Helvetica Neue Thin" panose="020B0403020202020204" pitchFamily="34" charset="0"/>
              </a:rPr>
              <a:t>Pressure Drag</a:t>
            </a:r>
          </a:p>
        </p:txBody>
      </p:sp>
      <p:sp>
        <p:nvSpPr>
          <p:cNvPr id="11" name="TextBox 10">
            <a:extLst>
              <a:ext uri="{FF2B5EF4-FFF2-40B4-BE49-F238E27FC236}">
                <a16:creationId xmlns:a16="http://schemas.microsoft.com/office/drawing/2014/main" id="{568FB243-57FF-40D5-988A-5ED7A40B37D4}"/>
              </a:ext>
            </a:extLst>
          </p:cNvPr>
          <p:cNvSpPr txBox="1"/>
          <p:nvPr/>
        </p:nvSpPr>
        <p:spPr>
          <a:xfrm>
            <a:off x="7408306" y="2782257"/>
            <a:ext cx="3242145" cy="523220"/>
          </a:xfrm>
          <a:prstGeom prst="rect">
            <a:avLst/>
          </a:prstGeom>
          <a:noFill/>
        </p:spPr>
        <p:txBody>
          <a:bodyPr wrap="square" rtlCol="0">
            <a:spAutoFit/>
          </a:bodyPr>
          <a:lstStyle/>
          <a:p>
            <a:r>
              <a:rPr lang="en-US" sz="2800" b="1" dirty="0">
                <a:latin typeface="Helvetica Neue Thin" panose="020B0403020202020204" pitchFamily="34" charset="0"/>
              </a:rPr>
              <a:t>lower pressure</a:t>
            </a:r>
          </a:p>
        </p:txBody>
      </p:sp>
      <p:sp>
        <p:nvSpPr>
          <p:cNvPr id="12" name="TextBox 11">
            <a:extLst>
              <a:ext uri="{FF2B5EF4-FFF2-40B4-BE49-F238E27FC236}">
                <a16:creationId xmlns:a16="http://schemas.microsoft.com/office/drawing/2014/main" id="{8F526550-2098-492B-9A5D-FBF047B9DDFC}"/>
              </a:ext>
            </a:extLst>
          </p:cNvPr>
          <p:cNvSpPr txBox="1"/>
          <p:nvPr/>
        </p:nvSpPr>
        <p:spPr>
          <a:xfrm>
            <a:off x="3445187" y="4805188"/>
            <a:ext cx="3242145" cy="523220"/>
          </a:xfrm>
          <a:prstGeom prst="rect">
            <a:avLst/>
          </a:prstGeom>
          <a:noFill/>
        </p:spPr>
        <p:txBody>
          <a:bodyPr wrap="square" rtlCol="0">
            <a:spAutoFit/>
          </a:bodyPr>
          <a:lstStyle/>
          <a:p>
            <a:r>
              <a:rPr lang="en-US" sz="2800" b="1" dirty="0">
                <a:latin typeface="Helvetica Neue Thin" panose="020B0403020202020204" pitchFamily="34" charset="0"/>
              </a:rPr>
              <a:t>higher pressure</a:t>
            </a:r>
          </a:p>
        </p:txBody>
      </p:sp>
      <p:cxnSp>
        <p:nvCxnSpPr>
          <p:cNvPr id="31" name="Straight Arrow Connector 30">
            <a:extLst>
              <a:ext uri="{FF2B5EF4-FFF2-40B4-BE49-F238E27FC236}">
                <a16:creationId xmlns:a16="http://schemas.microsoft.com/office/drawing/2014/main" id="{201D1BB4-CC26-4EF4-AEA3-3416A10BC319}"/>
              </a:ext>
            </a:extLst>
          </p:cNvPr>
          <p:cNvCxnSpPr>
            <a:cxnSpLocks/>
          </p:cNvCxnSpPr>
          <p:nvPr/>
        </p:nvCxnSpPr>
        <p:spPr>
          <a:xfrm>
            <a:off x="5535484" y="4406488"/>
            <a:ext cx="1265366" cy="5909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32B488-F529-4979-B1C3-AC32A9B3B9EE}"/>
              </a:ext>
            </a:extLst>
          </p:cNvPr>
          <p:cNvCxnSpPr>
            <a:cxnSpLocks/>
          </p:cNvCxnSpPr>
          <p:nvPr/>
        </p:nvCxnSpPr>
        <p:spPr>
          <a:xfrm>
            <a:off x="7192902" y="4990598"/>
            <a:ext cx="1407616" cy="465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1BCE83-9CAE-4970-B89B-C03311892121}"/>
              </a:ext>
            </a:extLst>
          </p:cNvPr>
          <p:cNvCxnSpPr>
            <a:cxnSpLocks/>
          </p:cNvCxnSpPr>
          <p:nvPr/>
        </p:nvCxnSpPr>
        <p:spPr>
          <a:xfrm>
            <a:off x="4333468" y="3777437"/>
            <a:ext cx="892582" cy="6290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A0CA4F0-174E-4A35-AC02-50E91246FCB5}"/>
              </a:ext>
            </a:extLst>
          </p:cNvPr>
          <p:cNvCxnSpPr>
            <a:cxnSpLocks/>
          </p:cNvCxnSpPr>
          <p:nvPr/>
        </p:nvCxnSpPr>
        <p:spPr>
          <a:xfrm>
            <a:off x="4500461" y="3172779"/>
            <a:ext cx="1035023" cy="2004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32B334-2DEE-4717-B760-5C34B1A555C6}"/>
              </a:ext>
            </a:extLst>
          </p:cNvPr>
          <p:cNvCxnSpPr>
            <a:cxnSpLocks/>
          </p:cNvCxnSpPr>
          <p:nvPr/>
        </p:nvCxnSpPr>
        <p:spPr>
          <a:xfrm>
            <a:off x="5782323" y="3615881"/>
            <a:ext cx="927164" cy="418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140388F-4A53-4840-B3D0-8ECAF70BCC0E}"/>
              </a:ext>
            </a:extLst>
          </p:cNvPr>
          <p:cNvCxnSpPr>
            <a:cxnSpLocks/>
          </p:cNvCxnSpPr>
          <p:nvPr/>
        </p:nvCxnSpPr>
        <p:spPr>
          <a:xfrm>
            <a:off x="7759972" y="4733217"/>
            <a:ext cx="857096" cy="5454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62E0521-638C-4A0D-897F-6432B09066CF}"/>
              </a:ext>
            </a:extLst>
          </p:cNvPr>
          <p:cNvSpPr/>
          <p:nvPr/>
        </p:nvSpPr>
        <p:spPr>
          <a:xfrm>
            <a:off x="7990222" y="5503572"/>
            <a:ext cx="2832827" cy="461665"/>
          </a:xfrm>
          <a:prstGeom prst="rect">
            <a:avLst/>
          </a:prstGeom>
        </p:spPr>
        <p:txBody>
          <a:bodyPr wrap="none">
            <a:spAutoFit/>
          </a:bodyPr>
          <a:lstStyle/>
          <a:p>
            <a:r>
              <a:rPr lang="en-US" sz="2400" b="1" dirty="0">
                <a:solidFill>
                  <a:srgbClr val="FF0000"/>
                </a:solidFill>
                <a:latin typeface="Helvetica Neue Thin" panose="020B0403020202020204" pitchFamily="34" charset="0"/>
              </a:rPr>
              <a:t>Skin Friction Drag</a:t>
            </a:r>
          </a:p>
        </p:txBody>
      </p:sp>
    </p:spTree>
    <p:extLst>
      <p:ext uri="{BB962C8B-B14F-4D97-AF65-F5344CB8AC3E}">
        <p14:creationId xmlns:p14="http://schemas.microsoft.com/office/powerpoint/2010/main" val="393361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01965-CE3A-8A4A-ACA0-C6AB21372C49}"/>
              </a:ext>
            </a:extLst>
          </p:cNvPr>
          <p:cNvPicPr>
            <a:picLocks noChangeAspect="1"/>
          </p:cNvPicPr>
          <p:nvPr/>
        </p:nvPicPr>
        <p:blipFill rotWithShape="1">
          <a:blip r:embed="rId3"/>
          <a:srcRect l="4602" t="7347" r="4188" b="7756"/>
          <a:stretch/>
        </p:blipFill>
        <p:spPr>
          <a:xfrm rot="20937227">
            <a:off x="628261" y="2031905"/>
            <a:ext cx="10935477" cy="5822302"/>
          </a:xfrm>
          <a:prstGeom prst="rect">
            <a:avLst/>
          </a:prstGeom>
        </p:spPr>
      </p:pic>
      <p:sp>
        <p:nvSpPr>
          <p:cNvPr id="6" name="TextBox 5">
            <a:extLst>
              <a:ext uri="{FF2B5EF4-FFF2-40B4-BE49-F238E27FC236}">
                <a16:creationId xmlns:a16="http://schemas.microsoft.com/office/drawing/2014/main" id="{07E28EA3-CF6C-2A4B-AD93-CC1B7B57468D}"/>
              </a:ext>
            </a:extLst>
          </p:cNvPr>
          <p:cNvSpPr txBox="1"/>
          <p:nvPr/>
        </p:nvSpPr>
        <p:spPr>
          <a:xfrm>
            <a:off x="-2390" y="2260407"/>
            <a:ext cx="2463724" cy="954107"/>
          </a:xfrm>
          <a:prstGeom prst="rect">
            <a:avLst/>
          </a:prstGeom>
          <a:noFill/>
        </p:spPr>
        <p:txBody>
          <a:bodyPr wrap="square" rtlCol="0">
            <a:spAutoFit/>
          </a:bodyPr>
          <a:lstStyle/>
          <a:p>
            <a:pPr algn="ctr"/>
            <a:r>
              <a:rPr lang="en-US" sz="2800" b="1" dirty="0">
                <a:solidFill>
                  <a:srgbClr val="FF0000"/>
                </a:solidFill>
                <a:latin typeface="Helvetica Neue Thin" panose="020B0403020202020204" pitchFamily="34" charset="0"/>
              </a:rPr>
              <a:t>lower pressure (P</a:t>
            </a:r>
            <a:r>
              <a:rPr lang="en-US" sz="2800" b="1" baseline="-25000" dirty="0">
                <a:solidFill>
                  <a:srgbClr val="FF0000"/>
                </a:solidFill>
                <a:latin typeface="Helvetica Neue Thin" panose="020B0403020202020204" pitchFamily="34" charset="0"/>
              </a:rPr>
              <a:t>1</a:t>
            </a:r>
            <a:r>
              <a:rPr lang="en-US" sz="2800" b="1" dirty="0">
                <a:solidFill>
                  <a:srgbClr val="FF0000"/>
                </a:solidFill>
                <a:latin typeface="Helvetica Neue Thin" panose="020B0403020202020204" pitchFamily="34" charset="0"/>
              </a:rPr>
              <a:t>)</a:t>
            </a:r>
          </a:p>
        </p:txBody>
      </p:sp>
      <p:sp>
        <p:nvSpPr>
          <p:cNvPr id="7" name="TextBox 6">
            <a:extLst>
              <a:ext uri="{FF2B5EF4-FFF2-40B4-BE49-F238E27FC236}">
                <a16:creationId xmlns:a16="http://schemas.microsoft.com/office/drawing/2014/main" id="{2A1572B1-7339-B044-BCB5-5881E5D2D6D5}"/>
              </a:ext>
            </a:extLst>
          </p:cNvPr>
          <p:cNvSpPr txBox="1"/>
          <p:nvPr/>
        </p:nvSpPr>
        <p:spPr>
          <a:xfrm>
            <a:off x="9307477" y="1397719"/>
            <a:ext cx="2567520" cy="954107"/>
          </a:xfrm>
          <a:prstGeom prst="rect">
            <a:avLst/>
          </a:prstGeom>
          <a:noFill/>
        </p:spPr>
        <p:txBody>
          <a:bodyPr wrap="square" rtlCol="0">
            <a:spAutoFit/>
          </a:bodyPr>
          <a:lstStyle/>
          <a:p>
            <a:pPr algn="ctr"/>
            <a:r>
              <a:rPr lang="en-US" sz="2800" b="1" dirty="0">
                <a:solidFill>
                  <a:srgbClr val="FF0000"/>
                </a:solidFill>
                <a:latin typeface="Helvetica Neue Thin" panose="020B0403020202020204" pitchFamily="34" charset="0"/>
              </a:rPr>
              <a:t>higher pressure (P</a:t>
            </a:r>
            <a:r>
              <a:rPr lang="en-US" sz="2800" b="1" baseline="-25000" dirty="0">
                <a:solidFill>
                  <a:srgbClr val="FF0000"/>
                </a:solidFill>
                <a:latin typeface="Helvetica Neue Thin" panose="020B0403020202020204" pitchFamily="34" charset="0"/>
              </a:rPr>
              <a:t>2</a:t>
            </a:r>
            <a:r>
              <a:rPr lang="en-US" sz="2800" b="1" dirty="0">
                <a:solidFill>
                  <a:srgbClr val="FF0000"/>
                </a:solidFill>
                <a:latin typeface="Helvetica Neue Thin" panose="020B0403020202020204" pitchFamily="34" charset="0"/>
              </a:rPr>
              <a:t>)</a:t>
            </a:r>
          </a:p>
        </p:txBody>
      </p:sp>
      <p:sp>
        <p:nvSpPr>
          <p:cNvPr id="8" name="TextBox 7">
            <a:extLst>
              <a:ext uri="{FF2B5EF4-FFF2-40B4-BE49-F238E27FC236}">
                <a16:creationId xmlns:a16="http://schemas.microsoft.com/office/drawing/2014/main" id="{8DE6ABB6-F93E-E143-B6D2-BC8E15DDFDF1}"/>
              </a:ext>
            </a:extLst>
          </p:cNvPr>
          <p:cNvSpPr txBox="1"/>
          <p:nvPr/>
        </p:nvSpPr>
        <p:spPr>
          <a:xfrm rot="20881218">
            <a:off x="2562909" y="1169892"/>
            <a:ext cx="6892008" cy="954107"/>
          </a:xfrm>
          <a:prstGeom prst="rect">
            <a:avLst/>
          </a:prstGeom>
          <a:noFill/>
        </p:spPr>
        <p:txBody>
          <a:bodyPr wrap="square" rtlCol="0">
            <a:spAutoFit/>
          </a:bodyPr>
          <a:lstStyle/>
          <a:p>
            <a:r>
              <a:rPr lang="en-US" sz="2800" dirty="0">
                <a:latin typeface="Helvetica Neue Thin" panose="020B0403020202020204" pitchFamily="34" charset="0"/>
              </a:rPr>
              <a:t>Pressure pushes against flow direction</a:t>
            </a:r>
          </a:p>
          <a:p>
            <a:r>
              <a:rPr lang="en-US" sz="2800" dirty="0">
                <a:latin typeface="Helvetica Neue Thin" panose="020B0403020202020204" pitchFamily="34" charset="0"/>
              </a:rPr>
              <a:t>(</a:t>
            </a:r>
            <a:r>
              <a:rPr lang="en-US" sz="2800" dirty="0">
                <a:solidFill>
                  <a:srgbClr val="FF0000"/>
                </a:solidFill>
                <a:latin typeface="Helvetica Neue Thin" panose="020B0403020202020204" pitchFamily="34" charset="0"/>
              </a:rPr>
              <a:t>adverse pressure gradient</a:t>
            </a:r>
            <a:r>
              <a:rPr lang="en-US" sz="2800" dirty="0">
                <a:latin typeface="Helvetica Neue Thin" panose="020B0403020202020204" pitchFamily="34" charset="0"/>
              </a:rPr>
              <a:t>)</a:t>
            </a:r>
          </a:p>
        </p:txBody>
      </p:sp>
      <p:sp>
        <p:nvSpPr>
          <p:cNvPr id="11" name="TextBox 10">
            <a:extLst>
              <a:ext uri="{FF2B5EF4-FFF2-40B4-BE49-F238E27FC236}">
                <a16:creationId xmlns:a16="http://schemas.microsoft.com/office/drawing/2014/main" id="{89BF1DEF-647E-2241-85E1-FAA3D98443B2}"/>
              </a:ext>
            </a:extLst>
          </p:cNvPr>
          <p:cNvSpPr txBox="1"/>
          <p:nvPr/>
        </p:nvSpPr>
        <p:spPr>
          <a:xfrm>
            <a:off x="4329648" y="6008914"/>
            <a:ext cx="3556312" cy="523220"/>
          </a:xfrm>
          <a:prstGeom prst="rect">
            <a:avLst/>
          </a:prstGeom>
          <a:noFill/>
        </p:spPr>
        <p:txBody>
          <a:bodyPr wrap="square" rtlCol="0">
            <a:spAutoFit/>
          </a:bodyPr>
          <a:lstStyle/>
          <a:p>
            <a:r>
              <a:rPr lang="en-US" sz="2800" dirty="0">
                <a:latin typeface="Helvetica Neue Thin" panose="020B0403020202020204" pitchFamily="34" charset="0"/>
              </a:rPr>
              <a:t>separation point</a:t>
            </a:r>
          </a:p>
        </p:txBody>
      </p:sp>
      <p:cxnSp>
        <p:nvCxnSpPr>
          <p:cNvPr id="13" name="Straight Arrow Connector 12">
            <a:extLst>
              <a:ext uri="{FF2B5EF4-FFF2-40B4-BE49-F238E27FC236}">
                <a16:creationId xmlns:a16="http://schemas.microsoft.com/office/drawing/2014/main" id="{F21E7035-98A3-0947-A23C-4845FED55E26}"/>
              </a:ext>
            </a:extLst>
          </p:cNvPr>
          <p:cNvCxnSpPr>
            <a:cxnSpLocks/>
          </p:cNvCxnSpPr>
          <p:nvPr/>
        </p:nvCxnSpPr>
        <p:spPr>
          <a:xfrm flipV="1">
            <a:off x="5764761" y="5458835"/>
            <a:ext cx="343043" cy="6128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8CD6D7-3C2A-3F45-8D39-948F5917632C}"/>
              </a:ext>
            </a:extLst>
          </p:cNvPr>
          <p:cNvCxnSpPr>
            <a:cxnSpLocks/>
          </p:cNvCxnSpPr>
          <p:nvPr/>
        </p:nvCxnSpPr>
        <p:spPr>
          <a:xfrm flipH="1">
            <a:off x="2399804" y="1450407"/>
            <a:ext cx="7416000" cy="16200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66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732839-FA56-49BE-A1DD-B97224473E88}"/>
              </a:ext>
            </a:extLst>
          </p:cNvPr>
          <p:cNvPicPr>
            <a:picLocks noChangeAspect="1"/>
          </p:cNvPicPr>
          <p:nvPr/>
        </p:nvPicPr>
        <p:blipFill>
          <a:blip r:embed="rId2"/>
          <a:stretch>
            <a:fillRect/>
          </a:stretch>
        </p:blipFill>
        <p:spPr>
          <a:xfrm>
            <a:off x="4666140" y="2553979"/>
            <a:ext cx="7221060" cy="4144869"/>
          </a:xfrm>
          <a:prstGeom prst="rect">
            <a:avLst/>
          </a:prstGeom>
        </p:spPr>
      </p:pic>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47A131E-20E3-4095-B21A-55C54DF6DEAD}"/>
                  </a:ext>
                </a:extLst>
              </p:cNvPr>
              <p:cNvSpPr/>
              <p:nvPr/>
            </p:nvSpPr>
            <p:spPr>
              <a:xfrm>
                <a:off x="6199168" y="2935884"/>
                <a:ext cx="2380459" cy="986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charset="0"/>
                            </a:rPr>
                            <m:t>𝐶</m:t>
                          </m:r>
                        </m:e>
                        <m:sub>
                          <m:r>
                            <a:rPr lang="en-US" sz="2800" b="0" i="1" smtClean="0">
                              <a:latin typeface="Cambria Math" charset="0"/>
                            </a:rPr>
                            <m:t>𝑃</m:t>
                          </m:r>
                        </m:sub>
                      </m:sSub>
                      <m:r>
                        <a:rPr lang="en-US" sz="2800" i="1">
                          <a:latin typeface="Cambria Math" charset="0"/>
                        </a:rPr>
                        <m:t>=</m:t>
                      </m:r>
                      <m:f>
                        <m:fPr>
                          <m:ctrlPr>
                            <a:rPr lang="mr-IN" sz="2800" i="1">
                              <a:latin typeface="Cambria Math" panose="02040503050406030204" pitchFamily="18" charset="0"/>
                            </a:rPr>
                          </m:ctrlPr>
                        </m:fPr>
                        <m:num>
                          <m:r>
                            <a:rPr lang="en-US" sz="2800" b="0" i="1" smtClean="0">
                              <a:latin typeface="Cambria Math" charset="0"/>
                            </a:rPr>
                            <m:t>𝑃</m:t>
                          </m:r>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𝑃</m:t>
                              </m:r>
                            </m:e>
                            <m:sub>
                              <m:r>
                                <a:rPr lang="en-US" sz="2800" b="0" i="1" smtClean="0">
                                  <a:latin typeface="Cambria Math" charset="0"/>
                                  <a:ea typeface="Cambria Math" charset="0"/>
                                  <a:cs typeface="Cambria Math" charset="0"/>
                                </a:rPr>
                                <m:t>∞</m:t>
                              </m:r>
                            </m:sub>
                          </m:sSub>
                        </m:num>
                        <m:den>
                          <m:r>
                            <a:rPr lang="en-US" sz="2800" i="1">
                              <a:latin typeface="Cambria Math" charset="0"/>
                            </a:rPr>
                            <m:t>1/2</m:t>
                          </m:r>
                          <m:r>
                            <a:rPr lang="en-US" sz="2800" i="1">
                              <a:latin typeface="Cambria Math" charset="0"/>
                              <a:ea typeface="Cambria Math" charset="0"/>
                              <a:cs typeface="Cambria Math" charset="0"/>
                            </a:rPr>
                            <m:t>𝜌</m:t>
                          </m:r>
                          <m:sSubSup>
                            <m:sSubSupPr>
                              <m:ctrlPr>
                                <a:rPr lang="en-US" sz="2800" i="1" smtClean="0">
                                  <a:latin typeface="Cambria Math" panose="02040503050406030204" pitchFamily="18" charset="0"/>
                                  <a:ea typeface="Cambria Math" charset="0"/>
                                </a:rPr>
                              </m:ctrlPr>
                            </m:sSubSupPr>
                            <m:e>
                              <m:r>
                                <a:rPr lang="en-US" sz="2800" b="0" i="1" smtClean="0">
                                  <a:latin typeface="Cambria Math" panose="02040503050406030204" pitchFamily="18" charset="0"/>
                                  <a:ea typeface="Cambria Math" charset="0"/>
                                </a:rPr>
                                <m:t>𝑈</m:t>
                              </m:r>
                            </m:e>
                            <m:sub>
                              <m:r>
                                <a:rPr lang="zh-CN" altLang="en-US" sz="2800" i="1">
                                  <a:latin typeface="Cambria Math" panose="02040503050406030204" pitchFamily="18" charset="0"/>
                                  <a:ea typeface="Cambria Math" charset="0"/>
                                </a:rPr>
                                <m:t>∞</m:t>
                              </m:r>
                            </m:sub>
                            <m:sup>
                              <m:r>
                                <a:rPr lang="en-US" altLang="zh-CN" sz="2800" i="1">
                                  <a:latin typeface="Cambria Math" panose="02040503050406030204" pitchFamily="18" charset="0"/>
                                  <a:ea typeface="Cambria Math" charset="0"/>
                                </a:rPr>
                                <m:t>2</m:t>
                              </m:r>
                            </m:sup>
                          </m:sSubSup>
                        </m:den>
                      </m:f>
                    </m:oMath>
                  </m:oMathPara>
                </a14:m>
                <a:endParaRPr lang="en-US" sz="2800" dirty="0"/>
              </a:p>
            </p:txBody>
          </p:sp>
        </mc:Choice>
        <mc:Fallback xmlns="">
          <p:sp>
            <p:nvSpPr>
              <p:cNvPr id="21" name="Rectangle 20">
                <a:extLst>
                  <a:ext uri="{FF2B5EF4-FFF2-40B4-BE49-F238E27FC236}">
                    <a16:creationId xmlns:a16="http://schemas.microsoft.com/office/drawing/2014/main" id="{047A131E-20E3-4095-B21A-55C54DF6DEAD}"/>
                  </a:ext>
                </a:extLst>
              </p:cNvPr>
              <p:cNvSpPr>
                <a:spLocks noRot="1" noChangeAspect="1" noMove="1" noResize="1" noEditPoints="1" noAdjustHandles="1" noChangeArrowheads="1" noChangeShapeType="1" noTextEdit="1"/>
              </p:cNvSpPr>
              <p:nvPr/>
            </p:nvSpPr>
            <p:spPr>
              <a:xfrm>
                <a:off x="6199168" y="2935884"/>
                <a:ext cx="2380459" cy="986232"/>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909F0CEE-A53C-409B-A182-72ED3172678A}"/>
              </a:ext>
            </a:extLst>
          </p:cNvPr>
          <p:cNvSpPr/>
          <p:nvPr/>
        </p:nvSpPr>
        <p:spPr>
          <a:xfrm>
            <a:off x="6199168" y="5889663"/>
            <a:ext cx="3147015" cy="646331"/>
          </a:xfrm>
          <a:prstGeom prst="rect">
            <a:avLst/>
          </a:prstGeom>
        </p:spPr>
        <p:txBody>
          <a:bodyPr wrap="none">
            <a:spAutoFit/>
          </a:bodyPr>
          <a:lstStyle/>
          <a:p>
            <a:r>
              <a:rPr lang="en-US" b="1" dirty="0">
                <a:latin typeface="Helvetica Neue Thin" panose="020B0403020202020204" pitchFamily="34" charset="0"/>
              </a:rPr>
              <a:t>x: position along the chord</a:t>
            </a:r>
          </a:p>
          <a:p>
            <a:r>
              <a:rPr lang="en-US" b="1" dirty="0">
                <a:latin typeface="Helvetica Neue Thin" panose="020B0403020202020204" pitchFamily="34" charset="0"/>
              </a:rPr>
              <a:t>c: chord length</a:t>
            </a:r>
            <a:endParaRPr lang="en-US" dirty="0"/>
          </a:p>
        </p:txBody>
      </p:sp>
      <p:grpSp>
        <p:nvGrpSpPr>
          <p:cNvPr id="24" name="Group 23">
            <a:extLst>
              <a:ext uri="{FF2B5EF4-FFF2-40B4-BE49-F238E27FC236}">
                <a16:creationId xmlns:a16="http://schemas.microsoft.com/office/drawing/2014/main" id="{BB8D80E4-B0E5-49BD-AF06-5A1622968D42}"/>
              </a:ext>
            </a:extLst>
          </p:cNvPr>
          <p:cNvGrpSpPr/>
          <p:nvPr/>
        </p:nvGrpSpPr>
        <p:grpSpPr>
          <a:xfrm>
            <a:off x="0" y="2435402"/>
            <a:ext cx="5497471" cy="3454261"/>
            <a:chOff x="0" y="2435402"/>
            <a:chExt cx="5497471" cy="3454261"/>
          </a:xfrm>
        </p:grpSpPr>
        <p:pic>
          <p:nvPicPr>
            <p:cNvPr id="25" name="Picture 24">
              <a:extLst>
                <a:ext uri="{FF2B5EF4-FFF2-40B4-BE49-F238E27FC236}">
                  <a16:creationId xmlns:a16="http://schemas.microsoft.com/office/drawing/2014/main" id="{8F7FAECB-C8C6-49E8-8C91-23C5E517D828}"/>
                </a:ext>
              </a:extLst>
            </p:cNvPr>
            <p:cNvPicPr>
              <a:picLocks noChangeAspect="1"/>
            </p:cNvPicPr>
            <p:nvPr/>
          </p:nvPicPr>
          <p:blipFill>
            <a:blip r:embed="rId4"/>
            <a:stretch>
              <a:fillRect/>
            </a:stretch>
          </p:blipFill>
          <p:spPr>
            <a:xfrm>
              <a:off x="0" y="2835512"/>
              <a:ext cx="5497471" cy="3054151"/>
            </a:xfrm>
            <a:prstGeom prst="rect">
              <a:avLst/>
            </a:prstGeom>
          </p:spPr>
        </p:pic>
        <p:sp>
          <p:nvSpPr>
            <p:cNvPr id="26" name="Rectangle 25">
              <a:extLst>
                <a:ext uri="{FF2B5EF4-FFF2-40B4-BE49-F238E27FC236}">
                  <a16:creationId xmlns:a16="http://schemas.microsoft.com/office/drawing/2014/main" id="{0F25C515-7255-4D64-8E7A-AA1F09EF9A0F}"/>
                </a:ext>
              </a:extLst>
            </p:cNvPr>
            <p:cNvSpPr/>
            <p:nvPr/>
          </p:nvSpPr>
          <p:spPr>
            <a:xfrm>
              <a:off x="110067" y="2435402"/>
              <a:ext cx="3740511" cy="400110"/>
            </a:xfrm>
            <a:prstGeom prst="rect">
              <a:avLst/>
            </a:prstGeom>
          </p:spPr>
          <p:txBody>
            <a:bodyPr wrap="none">
              <a:spAutoFit/>
            </a:bodyPr>
            <a:lstStyle/>
            <a:p>
              <a:r>
                <a:rPr lang="en-US" sz="2000" b="1" dirty="0">
                  <a:latin typeface="Helvetica Neue Thin" panose="020B0403020202020204" pitchFamily="34" charset="0"/>
                </a:rPr>
                <a:t>Symmetric Airfoil at AOA of 0</a:t>
              </a:r>
              <a:endParaRPr lang="en-US" sz="2000" dirty="0"/>
            </a:p>
          </p:txBody>
        </p:sp>
      </p:grpSp>
    </p:spTree>
    <p:extLst>
      <p:ext uri="{BB962C8B-B14F-4D97-AF65-F5344CB8AC3E}">
        <p14:creationId xmlns:p14="http://schemas.microsoft.com/office/powerpoint/2010/main" val="28651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39918-D7F1-49CE-9963-8A9430A18234}"/>
              </a:ext>
            </a:extLst>
          </p:cNvPr>
          <p:cNvSpPr/>
          <p:nvPr/>
        </p:nvSpPr>
        <p:spPr>
          <a:xfrm>
            <a:off x="65837" y="0"/>
            <a:ext cx="2314031" cy="523220"/>
          </a:xfrm>
          <a:prstGeom prst="rect">
            <a:avLst/>
          </a:prstGeom>
        </p:spPr>
        <p:txBody>
          <a:bodyPr wrap="none">
            <a:spAutoFit/>
          </a:bodyPr>
          <a:lstStyle/>
          <a:p>
            <a:r>
              <a:rPr lang="en-US" sz="2800" b="1" dirty="0">
                <a:latin typeface="Helvetica Neue Thin" panose="020B0403020202020204" pitchFamily="34" charset="0"/>
              </a:rPr>
              <a:t>Terminology</a:t>
            </a:r>
          </a:p>
        </p:txBody>
      </p:sp>
      <p:grpSp>
        <p:nvGrpSpPr>
          <p:cNvPr id="20" name="Group 19">
            <a:extLst>
              <a:ext uri="{FF2B5EF4-FFF2-40B4-BE49-F238E27FC236}">
                <a16:creationId xmlns:a16="http://schemas.microsoft.com/office/drawing/2014/main" id="{61E1D9D5-1678-4093-928A-5AB3BCA6E15F}"/>
              </a:ext>
            </a:extLst>
          </p:cNvPr>
          <p:cNvGrpSpPr/>
          <p:nvPr/>
        </p:nvGrpSpPr>
        <p:grpSpPr>
          <a:xfrm>
            <a:off x="0" y="839682"/>
            <a:ext cx="12320473" cy="4451776"/>
            <a:chOff x="-68527" y="1294938"/>
            <a:chExt cx="12320473" cy="4451776"/>
          </a:xfrm>
        </p:grpSpPr>
        <p:grpSp>
          <p:nvGrpSpPr>
            <p:cNvPr id="18" name="Group 17">
              <a:extLst>
                <a:ext uri="{FF2B5EF4-FFF2-40B4-BE49-F238E27FC236}">
                  <a16:creationId xmlns:a16="http://schemas.microsoft.com/office/drawing/2014/main" id="{7F964CB3-AF8A-4BF0-9A10-C360A6E7C2D1}"/>
                </a:ext>
              </a:extLst>
            </p:cNvPr>
            <p:cNvGrpSpPr/>
            <p:nvPr/>
          </p:nvGrpSpPr>
          <p:grpSpPr>
            <a:xfrm>
              <a:off x="106647" y="1294938"/>
              <a:ext cx="12145299" cy="4451776"/>
              <a:chOff x="0" y="1302687"/>
              <a:chExt cx="12145299" cy="4451776"/>
            </a:xfrm>
          </p:grpSpPr>
          <p:grpSp>
            <p:nvGrpSpPr>
              <p:cNvPr id="13" name="Group 12">
                <a:extLst>
                  <a:ext uri="{FF2B5EF4-FFF2-40B4-BE49-F238E27FC236}">
                    <a16:creationId xmlns:a16="http://schemas.microsoft.com/office/drawing/2014/main" id="{C8C7DA22-C82B-4F5F-8184-8F374371E2B8}"/>
                  </a:ext>
                </a:extLst>
              </p:cNvPr>
              <p:cNvGrpSpPr/>
              <p:nvPr/>
            </p:nvGrpSpPr>
            <p:grpSpPr>
              <a:xfrm>
                <a:off x="0" y="1302687"/>
                <a:ext cx="12145299" cy="4451776"/>
                <a:chOff x="100841" y="814490"/>
                <a:chExt cx="12145299" cy="4451776"/>
              </a:xfrm>
            </p:grpSpPr>
            <p:pic>
              <p:nvPicPr>
                <p:cNvPr id="9" name="Picture 8">
                  <a:extLst>
                    <a:ext uri="{FF2B5EF4-FFF2-40B4-BE49-F238E27FC236}">
                      <a16:creationId xmlns:a16="http://schemas.microsoft.com/office/drawing/2014/main" id="{457FB88F-2194-B54D-B543-E87DADDD8E73}"/>
                    </a:ext>
                  </a:extLst>
                </p:cNvPr>
                <p:cNvPicPr>
                  <a:picLocks noChangeAspect="1"/>
                </p:cNvPicPr>
                <p:nvPr/>
              </p:nvPicPr>
              <p:blipFill>
                <a:blip r:embed="rId3"/>
                <a:stretch>
                  <a:fillRect/>
                </a:stretch>
              </p:blipFill>
              <p:spPr>
                <a:xfrm rot="691193">
                  <a:off x="100841" y="1591733"/>
                  <a:ext cx="12145299" cy="3674533"/>
                </a:xfrm>
                <a:prstGeom prst="rect">
                  <a:avLst/>
                </a:prstGeom>
              </p:spPr>
            </p:pic>
            <p:grpSp>
              <p:nvGrpSpPr>
                <p:cNvPr id="12" name="Group 11">
                  <a:extLst>
                    <a:ext uri="{FF2B5EF4-FFF2-40B4-BE49-F238E27FC236}">
                      <a16:creationId xmlns:a16="http://schemas.microsoft.com/office/drawing/2014/main" id="{9EF0D70D-637F-42FC-8DA7-4FAD72112E79}"/>
                    </a:ext>
                  </a:extLst>
                </p:cNvPr>
                <p:cNvGrpSpPr/>
                <p:nvPr/>
              </p:nvGrpSpPr>
              <p:grpSpPr>
                <a:xfrm>
                  <a:off x="596685" y="814490"/>
                  <a:ext cx="10391270" cy="2275779"/>
                  <a:chOff x="596685" y="814490"/>
                  <a:chExt cx="10391270" cy="2275779"/>
                </a:xfrm>
              </p:grpSpPr>
              <p:sp>
                <p:nvSpPr>
                  <p:cNvPr id="11" name="TextBox 10">
                    <a:extLst>
                      <a:ext uri="{FF2B5EF4-FFF2-40B4-BE49-F238E27FC236}">
                        <a16:creationId xmlns:a16="http://schemas.microsoft.com/office/drawing/2014/main" id="{FE498844-08E8-7E4F-81F7-2F13BC6441DC}"/>
                      </a:ext>
                    </a:extLst>
                  </p:cNvPr>
                  <p:cNvSpPr txBox="1"/>
                  <p:nvPr/>
                </p:nvSpPr>
                <p:spPr>
                  <a:xfrm>
                    <a:off x="4179718" y="814490"/>
                    <a:ext cx="6808237" cy="523220"/>
                  </a:xfrm>
                  <a:prstGeom prst="rect">
                    <a:avLst/>
                  </a:prstGeom>
                  <a:noFill/>
                </p:spPr>
                <p:txBody>
                  <a:bodyPr wrap="square" rtlCol="0">
                    <a:spAutoFit/>
                  </a:bodyPr>
                  <a:lstStyle/>
                  <a:p>
                    <a:pPr algn="ctr"/>
                    <a:r>
                      <a:rPr lang="en-US" sz="2800" dirty="0">
                        <a:latin typeface="Helvetica Neue Thin" panose="020B0403020202020204" pitchFamily="34" charset="0"/>
                      </a:rPr>
                      <a:t>Span s = width of airfoil (into the page)</a:t>
                    </a:r>
                  </a:p>
                </p:txBody>
              </p:sp>
              <p:sp>
                <p:nvSpPr>
                  <p:cNvPr id="4" name="Rectangle 3">
                    <a:extLst>
                      <a:ext uri="{FF2B5EF4-FFF2-40B4-BE49-F238E27FC236}">
                        <a16:creationId xmlns:a16="http://schemas.microsoft.com/office/drawing/2014/main" id="{BA2053D6-2581-4DEC-B053-2A3963E92DC4}"/>
                      </a:ext>
                    </a:extLst>
                  </p:cNvPr>
                  <p:cNvSpPr/>
                  <p:nvPr/>
                </p:nvSpPr>
                <p:spPr>
                  <a:xfrm>
                    <a:off x="767156" y="2628604"/>
                    <a:ext cx="373820" cy="461665"/>
                  </a:xfrm>
                  <a:prstGeom prst="rect">
                    <a:avLst/>
                  </a:prstGeom>
                </p:spPr>
                <p:txBody>
                  <a:bodyPr wrap="none">
                    <a:spAutoFit/>
                  </a:bodyPr>
                  <a:lstStyle/>
                  <a:p>
                    <a:r>
                      <a:rPr lang="en-US" altLang="zh-CN" sz="2400" b="1" dirty="0">
                        <a:solidFill>
                          <a:srgbClr val="FF0000"/>
                        </a:solidFill>
                        <a:latin typeface="Helvetica Neue Thin" panose="020B0403020202020204" pitchFamily="34" charset="0"/>
                      </a:rPr>
                      <a:t>α</a:t>
                    </a:r>
                    <a:endParaRPr lang="en-US" sz="2400" b="1" dirty="0">
                      <a:solidFill>
                        <a:srgbClr val="FF0000"/>
                      </a:solidFill>
                    </a:endParaRPr>
                  </a:p>
                </p:txBody>
              </p:sp>
              <p:cxnSp>
                <p:nvCxnSpPr>
                  <p:cNvPr id="8" name="Straight Arrow Connector 7">
                    <a:extLst>
                      <a:ext uri="{FF2B5EF4-FFF2-40B4-BE49-F238E27FC236}">
                        <a16:creationId xmlns:a16="http://schemas.microsoft.com/office/drawing/2014/main" id="{0F5982D0-E27A-43D5-ADDF-0A28B81433A2}"/>
                      </a:ext>
                    </a:extLst>
                  </p:cNvPr>
                  <p:cNvCxnSpPr/>
                  <p:nvPr/>
                </p:nvCxnSpPr>
                <p:spPr>
                  <a:xfrm>
                    <a:off x="596685" y="3022169"/>
                    <a:ext cx="18606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5" name="Rectangle 14">
                <a:extLst>
                  <a:ext uri="{FF2B5EF4-FFF2-40B4-BE49-F238E27FC236}">
                    <a16:creationId xmlns:a16="http://schemas.microsoft.com/office/drawing/2014/main" id="{961266E4-D34B-4B61-9D1A-D42119ED389F}"/>
                  </a:ext>
                </a:extLst>
              </p:cNvPr>
              <p:cNvSpPr/>
              <p:nvPr/>
            </p:nvSpPr>
            <p:spPr>
              <a:xfrm>
                <a:off x="199414" y="4989455"/>
                <a:ext cx="3708066" cy="461665"/>
              </a:xfrm>
              <a:prstGeom prst="rect">
                <a:avLst/>
              </a:prstGeom>
            </p:spPr>
            <p:txBody>
              <a:bodyPr wrap="none">
                <a:spAutoFit/>
              </a:bodyPr>
              <a:lstStyle/>
              <a:p>
                <a:r>
                  <a:rPr lang="en-US" altLang="zh-CN" sz="2400" b="1" dirty="0">
                    <a:solidFill>
                      <a:srgbClr val="FF0000"/>
                    </a:solidFill>
                    <a:latin typeface="Helvetica Neue Thin" panose="020B0403020202020204" pitchFamily="34" charset="0"/>
                  </a:rPr>
                  <a:t>α</a:t>
                </a:r>
                <a:r>
                  <a:rPr lang="en-US" altLang="zh-CN" sz="2400" b="1" dirty="0">
                    <a:solidFill>
                      <a:srgbClr val="FF0000"/>
                    </a:solidFill>
                  </a:rPr>
                  <a:t>: </a:t>
                </a:r>
                <a:r>
                  <a:rPr lang="en-US" altLang="zh-CN" sz="2400" b="1" dirty="0">
                    <a:solidFill>
                      <a:srgbClr val="FF0000"/>
                    </a:solidFill>
                    <a:latin typeface="Helvetica Neue Thin" panose="020B0403020202020204" pitchFamily="34" charset="0"/>
                  </a:rPr>
                  <a:t>Angle of attack (AOA)</a:t>
                </a:r>
                <a:endParaRPr lang="en-US" sz="2400" b="1" dirty="0">
                  <a:solidFill>
                    <a:srgbClr val="FF0000"/>
                  </a:solidFill>
                </a:endParaRPr>
              </a:p>
            </p:txBody>
          </p:sp>
        </p:grpSp>
        <p:sp>
          <p:nvSpPr>
            <p:cNvPr id="19" name="Rectangle 18">
              <a:extLst>
                <a:ext uri="{FF2B5EF4-FFF2-40B4-BE49-F238E27FC236}">
                  <a16:creationId xmlns:a16="http://schemas.microsoft.com/office/drawing/2014/main" id="{A87F6DAF-2DD3-4B19-9D4E-FA3BAA49E3D6}"/>
                </a:ext>
              </a:extLst>
            </p:cNvPr>
            <p:cNvSpPr/>
            <p:nvPr/>
          </p:nvSpPr>
          <p:spPr>
            <a:xfrm>
              <a:off x="-68527" y="3540115"/>
              <a:ext cx="2582758" cy="369332"/>
            </a:xfrm>
            <a:prstGeom prst="rect">
              <a:avLst/>
            </a:prstGeom>
          </p:spPr>
          <p:txBody>
            <a:bodyPr wrap="none">
              <a:spAutoFit/>
            </a:bodyPr>
            <a:lstStyle/>
            <a:p>
              <a:r>
                <a:rPr lang="en-US" b="1" dirty="0">
                  <a:solidFill>
                    <a:srgbClr val="FF0000"/>
                  </a:solidFill>
                  <a:latin typeface="Helvetica Neue Thin" panose="020B0403020202020204" pitchFamily="34" charset="0"/>
                </a:rPr>
                <a:t>relative wind velocity</a:t>
              </a:r>
              <a:endParaRPr lang="en-US" dirty="0"/>
            </a:p>
          </p:txBody>
        </p:sp>
      </p:grpSp>
      <p:sp>
        <p:nvSpPr>
          <p:cNvPr id="21" name="Rectangle 20">
            <a:extLst>
              <a:ext uri="{FF2B5EF4-FFF2-40B4-BE49-F238E27FC236}">
                <a16:creationId xmlns:a16="http://schemas.microsoft.com/office/drawing/2014/main" id="{86DE20C0-170D-4302-BF41-647A4B2A0792}"/>
              </a:ext>
            </a:extLst>
          </p:cNvPr>
          <p:cNvSpPr/>
          <p:nvPr/>
        </p:nvSpPr>
        <p:spPr>
          <a:xfrm>
            <a:off x="374588" y="5853561"/>
            <a:ext cx="8405483" cy="651140"/>
          </a:xfrm>
          <a:prstGeom prst="rect">
            <a:avLst/>
          </a:prstGeom>
        </p:spPr>
        <p:txBody>
          <a:bodyPr wrap="square">
            <a:spAutoFit/>
          </a:bodyPr>
          <a:lstStyle/>
          <a:p>
            <a:pPr>
              <a:lnSpc>
                <a:spcPct val="150000"/>
              </a:lnSpc>
            </a:pPr>
            <a:r>
              <a:rPr lang="en-US" sz="2700" dirty="0"/>
              <a:t>Will be explained more carefully in </a:t>
            </a:r>
            <a:r>
              <a:rPr lang="en-US" sz="2700" dirty="0" err="1"/>
              <a:t>QBlade</a:t>
            </a:r>
            <a:r>
              <a:rPr lang="en-US" sz="2700" dirty="0"/>
              <a:t> session</a:t>
            </a:r>
          </a:p>
        </p:txBody>
      </p:sp>
      <p:sp>
        <p:nvSpPr>
          <p:cNvPr id="14" name="Slide Number Placeholder 3">
            <a:extLst>
              <a:ext uri="{FF2B5EF4-FFF2-40B4-BE49-F238E27FC236}">
                <a16:creationId xmlns:a16="http://schemas.microsoft.com/office/drawing/2014/main" id="{874945C4-CC05-4495-AED8-A3E5E13BAE9D}"/>
              </a:ext>
            </a:extLst>
          </p:cNvPr>
          <p:cNvSpPr>
            <a:spLocks noGrp="1"/>
          </p:cNvSpPr>
          <p:nvPr>
            <p:ph type="sldNum" sz="quarter" idx="12"/>
          </p:nvPr>
        </p:nvSpPr>
        <p:spPr>
          <a:xfrm>
            <a:off x="9448800" y="6497269"/>
            <a:ext cx="2743200" cy="365125"/>
          </a:xfrm>
        </p:spPr>
        <p:txBody>
          <a:bodyPr/>
          <a:lstStyle/>
          <a:p>
            <a:fld id="{2025EA46-B66A-3142-AC70-57DBC8BA7695}" type="slidenum">
              <a:rPr lang="en-US" smtClean="0"/>
              <a:t>3</a:t>
            </a:fld>
            <a:endParaRPr lang="en-US" dirty="0"/>
          </a:p>
        </p:txBody>
      </p:sp>
    </p:spTree>
    <p:extLst>
      <p:ext uri="{BB962C8B-B14F-4D97-AF65-F5344CB8AC3E}">
        <p14:creationId xmlns:p14="http://schemas.microsoft.com/office/powerpoint/2010/main" val="375929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7149B2-16DB-0C4E-8870-360163B0DDD7}"/>
              </a:ext>
            </a:extLst>
          </p:cNvPr>
          <p:cNvPicPr>
            <a:picLocks noChangeAspect="1"/>
          </p:cNvPicPr>
          <p:nvPr/>
        </p:nvPicPr>
        <p:blipFill rotWithShape="1">
          <a:blip r:embed="rId3">
            <a:extLst>
              <a:ext uri="{28A0092B-C50C-407E-A947-70E740481C1C}">
                <a14:useLocalDpi xmlns:a14="http://schemas.microsoft.com/office/drawing/2010/main"/>
              </a:ext>
            </a:extLst>
          </a:blip>
          <a:srcRect t="2229" r="1586" b="11606"/>
          <a:stretch/>
        </p:blipFill>
        <p:spPr>
          <a:xfrm>
            <a:off x="0" y="169851"/>
            <a:ext cx="12192000" cy="6444461"/>
          </a:xfrm>
          <a:prstGeom prst="rect">
            <a:avLst/>
          </a:prstGeom>
        </p:spPr>
      </p:pic>
      <p:sp>
        <p:nvSpPr>
          <p:cNvPr id="7" name="Rectangle 6">
            <a:extLst>
              <a:ext uri="{FF2B5EF4-FFF2-40B4-BE49-F238E27FC236}">
                <a16:creationId xmlns:a16="http://schemas.microsoft.com/office/drawing/2014/main" id="{F6CA16A4-E1C7-3F4A-BB96-6C2D1AC65411}"/>
              </a:ext>
            </a:extLst>
          </p:cNvPr>
          <p:cNvSpPr/>
          <p:nvPr/>
        </p:nvSpPr>
        <p:spPr>
          <a:xfrm>
            <a:off x="143069" y="256056"/>
            <a:ext cx="2760133" cy="82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Thin" panose="020B0403020202020204" pitchFamily="34" charset="0"/>
            </a:endParaRPr>
          </a:p>
        </p:txBody>
      </p:sp>
      <p:sp>
        <p:nvSpPr>
          <p:cNvPr id="8" name="Rectangle 7">
            <a:extLst>
              <a:ext uri="{FF2B5EF4-FFF2-40B4-BE49-F238E27FC236}">
                <a16:creationId xmlns:a16="http://schemas.microsoft.com/office/drawing/2014/main" id="{DA0AD16A-1A2C-45E8-B668-A174EA2B4172}"/>
              </a:ext>
            </a:extLst>
          </p:cNvPr>
          <p:cNvSpPr/>
          <p:nvPr/>
        </p:nvSpPr>
        <p:spPr>
          <a:xfrm>
            <a:off x="65837" y="0"/>
            <a:ext cx="3484737" cy="523220"/>
          </a:xfrm>
          <a:prstGeom prst="rect">
            <a:avLst/>
          </a:prstGeom>
        </p:spPr>
        <p:txBody>
          <a:bodyPr wrap="none">
            <a:spAutoFit/>
          </a:bodyPr>
          <a:lstStyle/>
          <a:p>
            <a:r>
              <a:rPr lang="en-US" sz="2800" b="1" dirty="0">
                <a:latin typeface="Helvetica Neue Thin" panose="020B0403020202020204" pitchFamily="34" charset="0"/>
              </a:rPr>
              <a:t>Lift Force on Airfoil</a:t>
            </a:r>
          </a:p>
        </p:txBody>
      </p:sp>
      <p:sp>
        <p:nvSpPr>
          <p:cNvPr id="10" name="Rectangle 9">
            <a:extLst>
              <a:ext uri="{FF2B5EF4-FFF2-40B4-BE49-F238E27FC236}">
                <a16:creationId xmlns:a16="http://schemas.microsoft.com/office/drawing/2014/main" id="{170A944B-0019-44FD-B587-2EEC339D2B6D}"/>
              </a:ext>
            </a:extLst>
          </p:cNvPr>
          <p:cNvSpPr/>
          <p:nvPr/>
        </p:nvSpPr>
        <p:spPr>
          <a:xfrm>
            <a:off x="143069" y="1441620"/>
            <a:ext cx="4697120" cy="523220"/>
          </a:xfrm>
          <a:prstGeom prst="rect">
            <a:avLst/>
          </a:prstGeom>
        </p:spPr>
        <p:txBody>
          <a:bodyPr wrap="none">
            <a:spAutoFit/>
          </a:bodyPr>
          <a:lstStyle/>
          <a:p>
            <a:r>
              <a:rPr lang="en-US" sz="2800" b="1" dirty="0">
                <a:latin typeface="Helvetica Neue Thin" panose="020B0403020202020204" pitchFamily="34" charset="0"/>
              </a:rPr>
              <a:t>Momentum change in flow</a:t>
            </a:r>
          </a:p>
        </p:txBody>
      </p:sp>
      <p:sp>
        <p:nvSpPr>
          <p:cNvPr id="6" name="Slide Number Placeholder 3">
            <a:extLst>
              <a:ext uri="{FF2B5EF4-FFF2-40B4-BE49-F238E27FC236}">
                <a16:creationId xmlns:a16="http://schemas.microsoft.com/office/drawing/2014/main" id="{111A0DF3-7702-4BA3-B70E-D916CFF2EAAB}"/>
              </a:ext>
            </a:extLst>
          </p:cNvPr>
          <p:cNvSpPr>
            <a:spLocks noGrp="1"/>
          </p:cNvSpPr>
          <p:nvPr>
            <p:ph type="sldNum" sz="quarter" idx="12"/>
          </p:nvPr>
        </p:nvSpPr>
        <p:spPr>
          <a:xfrm>
            <a:off x="9448800" y="6497269"/>
            <a:ext cx="2743200" cy="365125"/>
          </a:xfrm>
        </p:spPr>
        <p:txBody>
          <a:bodyPr/>
          <a:lstStyle/>
          <a:p>
            <a:fld id="{2025EA46-B66A-3142-AC70-57DBC8BA7695}" type="slidenum">
              <a:rPr lang="en-US" smtClean="0"/>
              <a:t>4</a:t>
            </a:fld>
            <a:endParaRPr lang="en-US" dirty="0"/>
          </a:p>
        </p:txBody>
      </p:sp>
    </p:spTree>
    <p:extLst>
      <p:ext uri="{BB962C8B-B14F-4D97-AF65-F5344CB8AC3E}">
        <p14:creationId xmlns:p14="http://schemas.microsoft.com/office/powerpoint/2010/main" val="61150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0B780D-4959-3E40-8EA4-1490F86D3E1A}"/>
              </a:ext>
            </a:extLst>
          </p:cNvPr>
          <p:cNvPicPr>
            <a:picLocks noChangeAspect="1"/>
          </p:cNvPicPr>
          <p:nvPr/>
        </p:nvPicPr>
        <p:blipFill>
          <a:blip r:embed="rId3"/>
          <a:stretch>
            <a:fillRect/>
          </a:stretch>
        </p:blipFill>
        <p:spPr>
          <a:xfrm>
            <a:off x="0" y="237744"/>
            <a:ext cx="12192000" cy="6620256"/>
          </a:xfrm>
          <a:prstGeom prst="rect">
            <a:avLst/>
          </a:prstGeom>
        </p:spPr>
      </p:pic>
      <p:cxnSp>
        <p:nvCxnSpPr>
          <p:cNvPr id="10" name="Straight Arrow Connector 9">
            <a:extLst>
              <a:ext uri="{FF2B5EF4-FFF2-40B4-BE49-F238E27FC236}">
                <a16:creationId xmlns:a16="http://schemas.microsoft.com/office/drawing/2014/main" id="{17E94397-99F9-9547-BDF1-DC6DF6C1BFB3}"/>
              </a:ext>
            </a:extLst>
          </p:cNvPr>
          <p:cNvCxnSpPr>
            <a:cxnSpLocks/>
          </p:cNvCxnSpPr>
          <p:nvPr/>
        </p:nvCxnSpPr>
        <p:spPr>
          <a:xfrm>
            <a:off x="1418253" y="503853"/>
            <a:ext cx="0" cy="3396343"/>
          </a:xfrm>
          <a:prstGeom prst="straightConnector1">
            <a:avLst/>
          </a:prstGeom>
          <a:ln w="31750">
            <a:solidFill>
              <a:srgbClr val="C00000"/>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7197EA-90B6-6642-A77D-C7724943115F}"/>
              </a:ext>
            </a:extLst>
          </p:cNvPr>
          <p:cNvCxnSpPr>
            <a:cxnSpLocks/>
          </p:cNvCxnSpPr>
          <p:nvPr/>
        </p:nvCxnSpPr>
        <p:spPr>
          <a:xfrm>
            <a:off x="3903306" y="237744"/>
            <a:ext cx="0" cy="2636085"/>
          </a:xfrm>
          <a:prstGeom prst="straightConnector1">
            <a:avLst/>
          </a:prstGeom>
          <a:ln w="31750">
            <a:solidFill>
              <a:srgbClr val="C00000"/>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E5A337B-D236-E645-AE36-2E696DF6D336}"/>
              </a:ext>
            </a:extLst>
          </p:cNvPr>
          <p:cNvSpPr txBox="1"/>
          <p:nvPr/>
        </p:nvSpPr>
        <p:spPr>
          <a:xfrm>
            <a:off x="1483565" y="941552"/>
            <a:ext cx="1567543" cy="1384995"/>
          </a:xfrm>
          <a:prstGeom prst="rect">
            <a:avLst/>
          </a:prstGeom>
          <a:solidFill>
            <a:schemeClr val="bg1">
              <a:alpha val="60000"/>
            </a:schemeClr>
          </a:solidFill>
        </p:spPr>
        <p:txBody>
          <a:bodyPr wrap="square" rtlCol="0">
            <a:spAutoFit/>
          </a:bodyPr>
          <a:lstStyle/>
          <a:p>
            <a:r>
              <a:rPr lang="en-US" sz="2800" dirty="0">
                <a:latin typeface="Helvetica Neue Thin" panose="020B0403020202020204" pitchFamily="34" charset="0"/>
              </a:rPr>
              <a:t>Initial amount of space</a:t>
            </a:r>
          </a:p>
        </p:txBody>
      </p:sp>
      <p:sp>
        <p:nvSpPr>
          <p:cNvPr id="16" name="TextBox 15">
            <a:extLst>
              <a:ext uri="{FF2B5EF4-FFF2-40B4-BE49-F238E27FC236}">
                <a16:creationId xmlns:a16="http://schemas.microsoft.com/office/drawing/2014/main" id="{F020D6F6-7A3B-044B-97DA-ED07F8770B0B}"/>
              </a:ext>
            </a:extLst>
          </p:cNvPr>
          <p:cNvSpPr txBox="1"/>
          <p:nvPr/>
        </p:nvSpPr>
        <p:spPr>
          <a:xfrm>
            <a:off x="3968619" y="726109"/>
            <a:ext cx="2192691" cy="1815882"/>
          </a:xfrm>
          <a:prstGeom prst="rect">
            <a:avLst/>
          </a:prstGeom>
          <a:solidFill>
            <a:schemeClr val="bg1">
              <a:alpha val="60000"/>
            </a:schemeClr>
          </a:solidFill>
        </p:spPr>
        <p:txBody>
          <a:bodyPr wrap="square" rtlCol="0">
            <a:spAutoFit/>
          </a:bodyPr>
          <a:lstStyle/>
          <a:p>
            <a:r>
              <a:rPr lang="en-US" sz="2800" dirty="0">
                <a:latin typeface="Helvetica Neue Thin" panose="020B0403020202020204" pitchFamily="34" charset="0"/>
              </a:rPr>
              <a:t>Less space for the same amount of fluid</a:t>
            </a:r>
          </a:p>
        </p:txBody>
      </p:sp>
      <p:sp>
        <p:nvSpPr>
          <p:cNvPr id="17" name="TextBox 16">
            <a:extLst>
              <a:ext uri="{FF2B5EF4-FFF2-40B4-BE49-F238E27FC236}">
                <a16:creationId xmlns:a16="http://schemas.microsoft.com/office/drawing/2014/main" id="{7BE9CA1C-C83E-7C46-A6C3-360EFA77FD07}"/>
              </a:ext>
            </a:extLst>
          </p:cNvPr>
          <p:cNvSpPr txBox="1"/>
          <p:nvPr/>
        </p:nvSpPr>
        <p:spPr>
          <a:xfrm>
            <a:off x="6851779" y="647845"/>
            <a:ext cx="4627984" cy="1815882"/>
          </a:xfrm>
          <a:prstGeom prst="rect">
            <a:avLst/>
          </a:prstGeom>
          <a:solidFill>
            <a:schemeClr val="bg1">
              <a:alpha val="60000"/>
            </a:schemeClr>
          </a:solidFill>
        </p:spPr>
        <p:txBody>
          <a:bodyPr wrap="square" rtlCol="0">
            <a:spAutoFit/>
          </a:bodyPr>
          <a:lstStyle/>
          <a:p>
            <a:pPr marL="285750" indent="-285750">
              <a:buFont typeface="Wingdings" pitchFamily="2" charset="2"/>
              <a:buChar char="à"/>
            </a:pPr>
            <a:r>
              <a:rPr lang="en-US" sz="2800" dirty="0">
                <a:latin typeface="Helvetica Neue Thin" panose="020B0403020202020204" pitchFamily="34" charset="0"/>
                <a:sym typeface="Wingdings" pitchFamily="2" charset="2"/>
              </a:rPr>
              <a:t>Higher velocity in the tight area (conservation of mass)</a:t>
            </a:r>
          </a:p>
          <a:p>
            <a:pPr marL="285750" indent="-285750">
              <a:buFont typeface="Wingdings" pitchFamily="2" charset="2"/>
              <a:buChar char="à"/>
            </a:pPr>
            <a:r>
              <a:rPr lang="en-US" sz="2800" dirty="0">
                <a:latin typeface="Helvetica Neue Thin" panose="020B0403020202020204" pitchFamily="34" charset="0"/>
                <a:sym typeface="Wingdings" pitchFamily="2" charset="2"/>
              </a:rPr>
              <a:t>Lower pressure in the tight area (Bernoulli)</a:t>
            </a:r>
            <a:endParaRPr lang="en-US" sz="2800" dirty="0">
              <a:latin typeface="Helvetica Neue Thin" panose="020B0403020202020204" pitchFamily="34" charset="0"/>
            </a:endParaRPr>
          </a:p>
        </p:txBody>
      </p:sp>
      <p:sp>
        <p:nvSpPr>
          <p:cNvPr id="8" name="Rectangle 7">
            <a:extLst>
              <a:ext uri="{FF2B5EF4-FFF2-40B4-BE49-F238E27FC236}">
                <a16:creationId xmlns:a16="http://schemas.microsoft.com/office/drawing/2014/main" id="{5290BD88-4176-4143-A810-445ABAC01FAF}"/>
              </a:ext>
            </a:extLst>
          </p:cNvPr>
          <p:cNvSpPr/>
          <p:nvPr/>
        </p:nvSpPr>
        <p:spPr>
          <a:xfrm>
            <a:off x="0" y="5916448"/>
            <a:ext cx="10481844" cy="523220"/>
          </a:xfrm>
          <a:prstGeom prst="rect">
            <a:avLst/>
          </a:prstGeom>
        </p:spPr>
        <p:txBody>
          <a:bodyPr wrap="none">
            <a:spAutoFit/>
          </a:bodyPr>
          <a:lstStyle/>
          <a:p>
            <a:r>
              <a:rPr lang="en-US" sz="2800" b="1" dirty="0">
                <a:solidFill>
                  <a:srgbClr val="FF0000"/>
                </a:solidFill>
                <a:latin typeface="Helvetica Neue Thin" panose="020B0403020202020204" pitchFamily="34" charset="0"/>
              </a:rPr>
              <a:t>Let’s assume inviscid flow first (no tangential viscous force)</a:t>
            </a:r>
          </a:p>
        </p:txBody>
      </p:sp>
      <p:cxnSp>
        <p:nvCxnSpPr>
          <p:cNvPr id="9" name="Straight Arrow Connector 8">
            <a:extLst>
              <a:ext uri="{FF2B5EF4-FFF2-40B4-BE49-F238E27FC236}">
                <a16:creationId xmlns:a16="http://schemas.microsoft.com/office/drawing/2014/main" id="{5E991A0D-2443-41A2-8116-BD1984D92AF5}"/>
              </a:ext>
            </a:extLst>
          </p:cNvPr>
          <p:cNvCxnSpPr>
            <a:cxnSpLocks/>
          </p:cNvCxnSpPr>
          <p:nvPr/>
        </p:nvCxnSpPr>
        <p:spPr>
          <a:xfrm>
            <a:off x="3647274" y="3305848"/>
            <a:ext cx="821094" cy="1247315"/>
          </a:xfrm>
          <a:prstGeom prst="straightConnector1">
            <a:avLst/>
          </a:prstGeom>
          <a:ln w="31750">
            <a:solidFill>
              <a:srgbClr val="C0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EA69563-12EF-4D92-AB6E-732D076E1DAF}"/>
                  </a:ext>
                </a:extLst>
              </p:cNvPr>
              <p:cNvSpPr txBox="1"/>
              <p:nvPr/>
            </p:nvSpPr>
            <p:spPr>
              <a:xfrm>
                <a:off x="4423138" y="4077446"/>
                <a:ext cx="7056625" cy="1760738"/>
              </a:xfrm>
              <a:prstGeom prst="rect">
                <a:avLst/>
              </a:prstGeom>
              <a:solidFill>
                <a:schemeClr val="bg1">
                  <a:alpha val="60000"/>
                </a:schemeClr>
              </a:solidFill>
            </p:spPr>
            <p:txBody>
              <a:bodyPr wrap="square" rtlCol="0">
                <a:spAutoFit/>
              </a:bodyPr>
              <a:lstStyle/>
              <a:p>
                <a:r>
                  <a:rPr lang="en-US" sz="2800" dirty="0">
                    <a:solidFill>
                      <a:srgbClr val="FF0000"/>
                    </a:solidFill>
                    <a:latin typeface="Helvetica Neue Thin" panose="020B0403020202020204" pitchFamily="34" charset="0"/>
                  </a:rPr>
                  <a:t>stagnation point (Max Pressure)</a:t>
                </a:r>
              </a:p>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𝑃</m:t>
                              </m:r>
                            </m:e>
                            <m:sub>
                              <m:r>
                                <a:rPr lang="en-US" sz="2800" b="0" i="1" smtClean="0">
                                  <a:solidFill>
                                    <a:srgbClr val="FF0000"/>
                                  </a:solidFill>
                                  <a:latin typeface="Cambria Math" panose="02040503050406030204" pitchFamily="18" charset="0"/>
                                </a:rPr>
                                <m:t>𝑠𝑡𝑎𝑔</m:t>
                              </m:r>
                            </m:sub>
                          </m:sSub>
                          <m:r>
                            <a:rPr lang="en-US" sz="2800" b="0" i="1" smtClean="0">
                              <a:solidFill>
                                <a:srgbClr val="FF0000"/>
                              </a:solidFill>
                              <a:latin typeface="Cambria Math" panose="02040503050406030204" pitchFamily="18" charset="0"/>
                            </a:rPr>
                            <m:t>= </m:t>
                          </m:r>
                          <m:r>
                            <a:rPr lang="en-US" sz="2800" i="1">
                              <a:solidFill>
                                <a:srgbClr val="FF0000"/>
                              </a:solidFill>
                              <a:latin typeface="Cambria Math" charset="0"/>
                            </a:rPr>
                            <m:t>𝑃</m:t>
                          </m:r>
                        </m:e>
                        <m:sub>
                          <m:r>
                            <a:rPr lang="zh-CN" altLang="en-US" sz="2800" i="1">
                              <a:solidFill>
                                <a:srgbClr val="FF0000"/>
                              </a:solidFill>
                              <a:latin typeface="Cambria Math" panose="02040503050406030204" pitchFamily="18" charset="0"/>
                            </a:rPr>
                            <m:t>∞</m:t>
                          </m:r>
                        </m:sub>
                      </m:sSub>
                      <m:r>
                        <a:rPr lang="en-US" sz="2800" i="1">
                          <a:solidFill>
                            <a:srgbClr val="FF0000"/>
                          </a:solidFill>
                          <a:latin typeface="Cambria Math" charset="0"/>
                        </a:rPr>
                        <m:t>+</m:t>
                      </m:r>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1</m:t>
                          </m:r>
                        </m:num>
                        <m:den>
                          <m:r>
                            <a:rPr lang="en-US" sz="2800" i="1">
                              <a:solidFill>
                                <a:srgbClr val="FF0000"/>
                              </a:solidFill>
                              <a:latin typeface="Cambria Math" charset="0"/>
                            </a:rPr>
                            <m:t>2</m:t>
                          </m:r>
                        </m:den>
                      </m:f>
                      <m:r>
                        <a:rPr lang="en-US" sz="2800" i="1">
                          <a:solidFill>
                            <a:srgbClr val="FF0000"/>
                          </a:solidFill>
                          <a:latin typeface="Cambria Math" charset="0"/>
                          <a:ea typeface="Cambria Math" charset="0"/>
                          <a:cs typeface="Cambria Math" charset="0"/>
                        </a:rPr>
                        <m:t>𝜌</m:t>
                      </m:r>
                      <m:sSubSup>
                        <m:sSubSupPr>
                          <m:ctrlPr>
                            <a:rPr lang="en-US" sz="2800" i="1">
                              <a:solidFill>
                                <a:srgbClr val="FF0000"/>
                              </a:solidFill>
                              <a:latin typeface="Cambria Math" panose="02040503050406030204" pitchFamily="18" charset="0"/>
                            </a:rPr>
                          </m:ctrlPr>
                        </m:sSubSupPr>
                        <m:e>
                          <m:r>
                            <a:rPr lang="en-US" sz="2800" i="1">
                              <a:solidFill>
                                <a:srgbClr val="FF0000"/>
                              </a:solidFill>
                              <a:latin typeface="Cambria Math" charset="0"/>
                            </a:rPr>
                            <m:t>𝑉</m:t>
                          </m:r>
                        </m:e>
                        <m:sub>
                          <m:r>
                            <a:rPr lang="zh-CN" altLang="en-US" sz="2800" i="1">
                              <a:solidFill>
                                <a:srgbClr val="FF0000"/>
                              </a:solidFill>
                              <a:latin typeface="Cambria Math" panose="02040503050406030204" pitchFamily="18" charset="0"/>
                            </a:rPr>
                            <m:t>∞</m:t>
                          </m:r>
                        </m:sub>
                        <m:sup>
                          <m:r>
                            <a:rPr lang="en-US" sz="2800" i="1">
                              <a:solidFill>
                                <a:srgbClr val="FF0000"/>
                              </a:solidFill>
                              <a:latin typeface="Cambria Math" charset="0"/>
                            </a:rPr>
                            <m:t>2</m:t>
                          </m:r>
                        </m:sup>
                      </m:sSubSup>
                    </m:oMath>
                  </m:oMathPara>
                </a14:m>
                <a:endParaRPr lang="en-US" sz="2800" dirty="0">
                  <a:solidFill>
                    <a:srgbClr val="FF0000"/>
                  </a:solidFill>
                  <a:latin typeface="Helvetica Neue Thin" panose="020B0403020202020204" pitchFamily="34" charset="0"/>
                </a:endParaRPr>
              </a:p>
              <a:p>
                <a:r>
                  <a:rPr lang="en-US" altLang="zh-CN" sz="2800" dirty="0">
                    <a:solidFill>
                      <a:srgbClr val="FF0000"/>
                    </a:solidFill>
                    <a:latin typeface="Helvetica Neue Thin" panose="020B0403020202020204" pitchFamily="34" charset="0"/>
                  </a:rPr>
                  <a:t>ρ is considered constant for low-Ma flow</a:t>
                </a:r>
                <a:endParaRPr lang="en-US" sz="2800" dirty="0">
                  <a:solidFill>
                    <a:srgbClr val="FF0000"/>
                  </a:solidFill>
                  <a:latin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2EA69563-12EF-4D92-AB6E-732D076E1DAF}"/>
                  </a:ext>
                </a:extLst>
              </p:cNvPr>
              <p:cNvSpPr txBox="1">
                <a:spLocks noRot="1" noChangeAspect="1" noMove="1" noResize="1" noEditPoints="1" noAdjustHandles="1" noChangeArrowheads="1" noChangeShapeType="1" noTextEdit="1"/>
              </p:cNvSpPr>
              <p:nvPr/>
            </p:nvSpPr>
            <p:spPr>
              <a:xfrm>
                <a:off x="4423138" y="4077446"/>
                <a:ext cx="7056625" cy="1760738"/>
              </a:xfrm>
              <a:prstGeom prst="rect">
                <a:avLst/>
              </a:prstGeom>
              <a:blipFill>
                <a:blip r:embed="rId4"/>
                <a:stretch>
                  <a:fillRect l="-1815" t="-3806" b="-8651"/>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3FA09984-F6EA-4FE6-929E-A1AF7F7160E1}"/>
              </a:ext>
            </a:extLst>
          </p:cNvPr>
          <p:cNvSpPr/>
          <p:nvPr/>
        </p:nvSpPr>
        <p:spPr>
          <a:xfrm>
            <a:off x="3530600" y="3154680"/>
            <a:ext cx="157478" cy="151168"/>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3">
            <a:extLst>
              <a:ext uri="{FF2B5EF4-FFF2-40B4-BE49-F238E27FC236}">
                <a16:creationId xmlns:a16="http://schemas.microsoft.com/office/drawing/2014/main" id="{0B5AE539-ED0F-4DE6-A0B5-FE976D638DE8}"/>
              </a:ext>
            </a:extLst>
          </p:cNvPr>
          <p:cNvSpPr>
            <a:spLocks noGrp="1"/>
          </p:cNvSpPr>
          <p:nvPr>
            <p:ph type="sldNum" sz="quarter" idx="12"/>
          </p:nvPr>
        </p:nvSpPr>
        <p:spPr>
          <a:xfrm>
            <a:off x="9448800" y="6497269"/>
            <a:ext cx="2743200" cy="365125"/>
          </a:xfrm>
        </p:spPr>
        <p:txBody>
          <a:bodyPr/>
          <a:lstStyle/>
          <a:p>
            <a:fld id="{2025EA46-B66A-3142-AC70-57DBC8BA7695}" type="slidenum">
              <a:rPr lang="en-US" smtClean="0"/>
              <a:t>5</a:t>
            </a:fld>
            <a:endParaRPr lang="en-US" dirty="0"/>
          </a:p>
        </p:txBody>
      </p:sp>
    </p:spTree>
    <p:extLst>
      <p:ext uri="{BB962C8B-B14F-4D97-AF65-F5344CB8AC3E}">
        <p14:creationId xmlns:p14="http://schemas.microsoft.com/office/powerpoint/2010/main" val="8666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3171AE-09BB-41A8-84E2-AA79BD44D339}"/>
              </a:ext>
            </a:extLst>
          </p:cNvPr>
          <p:cNvSpPr/>
          <p:nvPr/>
        </p:nvSpPr>
        <p:spPr>
          <a:xfrm>
            <a:off x="0" y="0"/>
            <a:ext cx="3839513" cy="523220"/>
          </a:xfrm>
          <a:prstGeom prst="rect">
            <a:avLst/>
          </a:prstGeom>
        </p:spPr>
        <p:txBody>
          <a:bodyPr wrap="none">
            <a:spAutoFit/>
          </a:bodyPr>
          <a:lstStyle/>
          <a:p>
            <a:r>
              <a:rPr lang="en-US" sz="2800" b="1" dirty="0">
                <a:latin typeface="Helvetica Neue Thin" panose="020B0403020202020204" pitchFamily="34" charset="0"/>
              </a:rPr>
              <a:t>Pressure Distribution</a:t>
            </a:r>
          </a:p>
        </p:txBody>
      </p:sp>
      <p:sp>
        <p:nvSpPr>
          <p:cNvPr id="13" name="Rectangle 12">
            <a:extLst>
              <a:ext uri="{FF2B5EF4-FFF2-40B4-BE49-F238E27FC236}">
                <a16:creationId xmlns:a16="http://schemas.microsoft.com/office/drawing/2014/main" id="{A7A46640-FF80-4DAD-ADFC-1E0A263650F4}"/>
              </a:ext>
            </a:extLst>
          </p:cNvPr>
          <p:cNvSpPr/>
          <p:nvPr/>
        </p:nvSpPr>
        <p:spPr>
          <a:xfrm>
            <a:off x="110067" y="821267"/>
            <a:ext cx="8746112" cy="461665"/>
          </a:xfrm>
          <a:prstGeom prst="rect">
            <a:avLst/>
          </a:prstGeom>
        </p:spPr>
        <p:txBody>
          <a:bodyPr wrap="none">
            <a:spAutoFit/>
          </a:bodyPr>
          <a:lstStyle/>
          <a:p>
            <a:r>
              <a:rPr lang="en-US" sz="2400" b="1" dirty="0">
                <a:latin typeface="Helvetica Neue Thin" panose="020B0403020202020204" pitchFamily="34" charset="0"/>
              </a:rPr>
              <a:t>According to velocity distribution and Bernoulli’s equation</a:t>
            </a:r>
          </a:p>
        </p:txBody>
      </p:sp>
      <p:pic>
        <p:nvPicPr>
          <p:cNvPr id="14" name="Picture 13">
            <a:extLst>
              <a:ext uri="{FF2B5EF4-FFF2-40B4-BE49-F238E27FC236}">
                <a16:creationId xmlns:a16="http://schemas.microsoft.com/office/drawing/2014/main" id="{ACF14ADE-86D8-4796-8B58-B18459DF320E}"/>
              </a:ext>
            </a:extLst>
          </p:cNvPr>
          <p:cNvPicPr>
            <a:picLocks noChangeAspect="1"/>
          </p:cNvPicPr>
          <p:nvPr/>
        </p:nvPicPr>
        <p:blipFill>
          <a:blip r:embed="rId3"/>
          <a:stretch>
            <a:fillRect/>
          </a:stretch>
        </p:blipFill>
        <p:spPr>
          <a:xfrm>
            <a:off x="4666140" y="2553979"/>
            <a:ext cx="7221060" cy="4144869"/>
          </a:xfrm>
          <a:prstGeom prst="rect">
            <a:avLst/>
          </a:prstGeom>
        </p:spPr>
      </p:pic>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710B5185-4F2E-4251-BB9A-313EAB51937B}"/>
                  </a:ext>
                </a:extLst>
              </p:cNvPr>
              <p:cNvSpPr/>
              <p:nvPr/>
            </p:nvSpPr>
            <p:spPr>
              <a:xfrm>
                <a:off x="5940432" y="2386541"/>
                <a:ext cx="4983480" cy="766235"/>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charset="0"/>
                          </a:rPr>
                          <m:t>𝐶</m:t>
                        </m:r>
                      </m:e>
                      <m:sub>
                        <m:r>
                          <a:rPr lang="en-US" sz="2800" b="0" i="1" smtClean="0">
                            <a:latin typeface="Cambria Math" charset="0"/>
                          </a:rPr>
                          <m:t>𝑃</m:t>
                        </m:r>
                      </m:sub>
                    </m:sSub>
                    <m:r>
                      <a:rPr lang="en-US" sz="2800" i="1">
                        <a:latin typeface="Cambria Math" charset="0"/>
                      </a:rPr>
                      <m:t>=</m:t>
                    </m:r>
                    <m:f>
                      <m:fPr>
                        <m:ctrlPr>
                          <a:rPr lang="mr-IN" sz="2800" i="1">
                            <a:latin typeface="Cambria Math" panose="02040503050406030204" pitchFamily="18" charset="0"/>
                          </a:rPr>
                        </m:ctrlPr>
                      </m:fPr>
                      <m:num>
                        <m:r>
                          <a:rPr lang="en-US" sz="2800" b="0" i="1" smtClean="0">
                            <a:latin typeface="Cambria Math" charset="0"/>
                          </a:rPr>
                          <m:t>𝑃</m:t>
                        </m:r>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𝑃</m:t>
                            </m:r>
                          </m:e>
                          <m:sub>
                            <m:r>
                              <a:rPr lang="en-US" sz="2800" b="0" i="1" smtClean="0">
                                <a:latin typeface="Cambria Math" charset="0"/>
                                <a:ea typeface="Cambria Math" charset="0"/>
                                <a:cs typeface="Cambria Math" charset="0"/>
                              </a:rPr>
                              <m:t>∞</m:t>
                            </m:r>
                          </m:sub>
                        </m:sSub>
                      </m:num>
                      <m:den>
                        <m:r>
                          <a:rPr lang="en-US" sz="2800" i="1">
                            <a:latin typeface="Cambria Math" charset="0"/>
                          </a:rPr>
                          <m:t>1/2</m:t>
                        </m:r>
                        <m:r>
                          <a:rPr lang="en-US" sz="2800" i="1">
                            <a:latin typeface="Cambria Math" charset="0"/>
                            <a:ea typeface="Cambria Math" charset="0"/>
                            <a:cs typeface="Cambria Math" charset="0"/>
                          </a:rPr>
                          <m:t>𝜌</m:t>
                        </m:r>
                        <m:sSubSup>
                          <m:sSubSupPr>
                            <m:ctrlPr>
                              <a:rPr lang="en-US" sz="2800" i="1" smtClean="0">
                                <a:latin typeface="Cambria Math" panose="02040503050406030204" pitchFamily="18" charset="0"/>
                                <a:ea typeface="Cambria Math" charset="0"/>
                              </a:rPr>
                            </m:ctrlPr>
                          </m:sSubSupPr>
                          <m:e>
                            <m:r>
                              <a:rPr lang="en-US" sz="2800" b="0" i="1" smtClean="0">
                                <a:latin typeface="Cambria Math" panose="02040503050406030204" pitchFamily="18" charset="0"/>
                                <a:ea typeface="Cambria Math" charset="0"/>
                              </a:rPr>
                              <m:t>𝑈</m:t>
                            </m:r>
                          </m:e>
                          <m:sub>
                            <m:r>
                              <a:rPr lang="zh-CN" altLang="en-US" sz="2800" i="1">
                                <a:latin typeface="Cambria Math" panose="02040503050406030204" pitchFamily="18" charset="0"/>
                                <a:ea typeface="Cambria Math" charset="0"/>
                              </a:rPr>
                              <m:t>∞</m:t>
                            </m:r>
                          </m:sub>
                          <m:sup>
                            <m:r>
                              <a:rPr lang="en-US" altLang="zh-CN" sz="2800" i="1">
                                <a:latin typeface="Cambria Math" panose="02040503050406030204" pitchFamily="18" charset="0"/>
                                <a:ea typeface="Cambria Math" charset="0"/>
                              </a:rPr>
                              <m:t>2</m:t>
                            </m:r>
                          </m:sup>
                        </m:sSubSup>
                      </m:den>
                    </m:f>
                  </m:oMath>
                </a14:m>
                <a:r>
                  <a:rPr lang="en-US" sz="2800" dirty="0"/>
                  <a:t> ( = 1 for stagnation)</a:t>
                </a:r>
              </a:p>
            </p:txBody>
          </p:sp>
        </mc:Choice>
        <mc:Fallback xmlns="">
          <p:sp>
            <p:nvSpPr>
              <p:cNvPr id="19" name="Rectangle 18">
                <a:extLst>
                  <a:ext uri="{FF2B5EF4-FFF2-40B4-BE49-F238E27FC236}">
                    <a16:creationId xmlns:a16="http://schemas.microsoft.com/office/drawing/2014/main" id="{710B5185-4F2E-4251-BB9A-313EAB51937B}"/>
                  </a:ext>
                </a:extLst>
              </p:cNvPr>
              <p:cNvSpPr>
                <a:spLocks noRot="1" noChangeAspect="1" noMove="1" noResize="1" noEditPoints="1" noAdjustHandles="1" noChangeArrowheads="1" noChangeShapeType="1" noTextEdit="1"/>
              </p:cNvSpPr>
              <p:nvPr/>
            </p:nvSpPr>
            <p:spPr>
              <a:xfrm>
                <a:off x="5940432" y="2386541"/>
                <a:ext cx="4983480" cy="766235"/>
              </a:xfrm>
              <a:prstGeom prst="rect">
                <a:avLst/>
              </a:prstGeom>
              <a:blipFill>
                <a:blip r:embed="rId4"/>
                <a:stretch>
                  <a:fillRect r="-1100" b="-238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B96573BA-4A33-40A8-91D8-E5985D688106}"/>
              </a:ext>
            </a:extLst>
          </p:cNvPr>
          <p:cNvSpPr/>
          <p:nvPr/>
        </p:nvSpPr>
        <p:spPr>
          <a:xfrm>
            <a:off x="5497471" y="1482521"/>
            <a:ext cx="6470101" cy="830997"/>
          </a:xfrm>
          <a:prstGeom prst="rect">
            <a:avLst/>
          </a:prstGeom>
        </p:spPr>
        <p:txBody>
          <a:bodyPr wrap="square">
            <a:spAutoFit/>
          </a:bodyPr>
          <a:lstStyle/>
          <a:p>
            <a:r>
              <a:rPr lang="en-US" sz="2400" b="1" dirty="0">
                <a:latin typeface="Helvetica Neue Thin" panose="020B0403020202020204" pitchFamily="34" charset="0"/>
              </a:rPr>
              <a:t>Pressure distribution should be symmetric</a:t>
            </a:r>
          </a:p>
          <a:p>
            <a:r>
              <a:rPr lang="en-US" sz="2400" b="1" dirty="0">
                <a:latin typeface="Helvetica Neue Thin" panose="020B0403020202020204" pitchFamily="34" charset="0"/>
              </a:rPr>
              <a:t>Think about non-zero AOA</a:t>
            </a:r>
          </a:p>
        </p:txBody>
      </p:sp>
      <p:sp>
        <p:nvSpPr>
          <p:cNvPr id="3" name="Rectangle 2">
            <a:extLst>
              <a:ext uri="{FF2B5EF4-FFF2-40B4-BE49-F238E27FC236}">
                <a16:creationId xmlns:a16="http://schemas.microsoft.com/office/drawing/2014/main" id="{502381BC-0BEB-436E-85C5-D7BB7E362A44}"/>
              </a:ext>
            </a:extLst>
          </p:cNvPr>
          <p:cNvSpPr/>
          <p:nvPr/>
        </p:nvSpPr>
        <p:spPr>
          <a:xfrm>
            <a:off x="6199168" y="5889663"/>
            <a:ext cx="3147015" cy="646331"/>
          </a:xfrm>
          <a:prstGeom prst="rect">
            <a:avLst/>
          </a:prstGeom>
        </p:spPr>
        <p:txBody>
          <a:bodyPr wrap="none">
            <a:spAutoFit/>
          </a:bodyPr>
          <a:lstStyle/>
          <a:p>
            <a:r>
              <a:rPr lang="en-US" b="1" dirty="0">
                <a:latin typeface="Helvetica Neue Thin" panose="020B0403020202020204" pitchFamily="34" charset="0"/>
              </a:rPr>
              <a:t>x: position along the chord</a:t>
            </a:r>
          </a:p>
          <a:p>
            <a:r>
              <a:rPr lang="en-US" b="1" dirty="0">
                <a:latin typeface="Helvetica Neue Thin" panose="020B0403020202020204" pitchFamily="34" charset="0"/>
              </a:rPr>
              <a:t>c: chord length</a:t>
            </a:r>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041E92D-C4FC-46B4-A791-ECF87EE77E14}"/>
                  </a:ext>
                </a:extLst>
              </p:cNvPr>
              <p:cNvSpPr/>
              <p:nvPr/>
            </p:nvSpPr>
            <p:spPr>
              <a:xfrm>
                <a:off x="6275013" y="3342383"/>
                <a:ext cx="5340020" cy="830997"/>
              </a:xfrm>
              <a:prstGeom prst="rect">
                <a:avLst/>
              </a:prstGeom>
            </p:spPr>
            <p:txBody>
              <a:bodyPr wrap="square">
                <a:spAutoFit/>
              </a:bodyPr>
              <a:lstStyle/>
              <a:p>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charset="0"/>
                          </a:rPr>
                          <m:t>𝑪</m:t>
                        </m:r>
                      </m:e>
                      <m:sub>
                        <m:r>
                          <a:rPr lang="en-US" sz="2400" b="1" i="1">
                            <a:solidFill>
                              <a:srgbClr val="FF0000"/>
                            </a:solidFill>
                            <a:latin typeface="Cambria Math" charset="0"/>
                          </a:rPr>
                          <m:t>𝑷</m:t>
                        </m:r>
                      </m:sub>
                    </m:sSub>
                  </m:oMath>
                </a14:m>
                <a:r>
                  <a:rPr lang="en-US" sz="2400" b="1" dirty="0"/>
                  <a:t> is a dimensionless way to represent local pressure </a:t>
                </a:r>
                <a:endParaRPr lang="en-US" sz="2400" b="1" dirty="0">
                  <a:solidFill>
                    <a:srgbClr val="FF0000"/>
                  </a:solidFill>
                </a:endParaRPr>
              </a:p>
            </p:txBody>
          </p:sp>
        </mc:Choice>
        <mc:Fallback xmlns="">
          <p:sp>
            <p:nvSpPr>
              <p:cNvPr id="2" name="Rectangle 1">
                <a:extLst>
                  <a:ext uri="{FF2B5EF4-FFF2-40B4-BE49-F238E27FC236}">
                    <a16:creationId xmlns:a16="http://schemas.microsoft.com/office/drawing/2014/main" id="{0041E92D-C4FC-46B4-A791-ECF87EE77E14}"/>
                  </a:ext>
                </a:extLst>
              </p:cNvPr>
              <p:cNvSpPr>
                <a:spLocks noRot="1" noChangeAspect="1" noMove="1" noResize="1" noEditPoints="1" noAdjustHandles="1" noChangeArrowheads="1" noChangeShapeType="1" noTextEdit="1"/>
              </p:cNvSpPr>
              <p:nvPr/>
            </p:nvSpPr>
            <p:spPr>
              <a:xfrm>
                <a:off x="6275013" y="3342383"/>
                <a:ext cx="5340020" cy="830997"/>
              </a:xfrm>
              <a:prstGeom prst="rect">
                <a:avLst/>
              </a:prstGeom>
              <a:blipFill>
                <a:blip r:embed="rId5"/>
                <a:stretch>
                  <a:fillRect l="-1712" t="-5839" b="-15328"/>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2826F3E7-6F5F-45B8-A337-89062B60EBED}"/>
              </a:ext>
            </a:extLst>
          </p:cNvPr>
          <p:cNvGrpSpPr/>
          <p:nvPr/>
        </p:nvGrpSpPr>
        <p:grpSpPr>
          <a:xfrm>
            <a:off x="0" y="1701869"/>
            <a:ext cx="5497471" cy="3802816"/>
            <a:chOff x="0" y="2435402"/>
            <a:chExt cx="5497471" cy="3802816"/>
          </a:xfrm>
        </p:grpSpPr>
        <p:pic>
          <p:nvPicPr>
            <p:cNvPr id="9" name="Picture 8">
              <a:extLst>
                <a:ext uri="{FF2B5EF4-FFF2-40B4-BE49-F238E27FC236}">
                  <a16:creationId xmlns:a16="http://schemas.microsoft.com/office/drawing/2014/main" id="{4FE599AC-7B57-4D1C-A6B2-E6E16E73F447}"/>
                </a:ext>
              </a:extLst>
            </p:cNvPr>
            <p:cNvPicPr>
              <a:picLocks noChangeAspect="1"/>
            </p:cNvPicPr>
            <p:nvPr/>
          </p:nvPicPr>
          <p:blipFill>
            <a:blip r:embed="rId6"/>
            <a:stretch>
              <a:fillRect/>
            </a:stretch>
          </p:blipFill>
          <p:spPr>
            <a:xfrm>
              <a:off x="0" y="3184067"/>
              <a:ext cx="5497471" cy="3054151"/>
            </a:xfrm>
            <a:prstGeom prst="rect">
              <a:avLst/>
            </a:prstGeom>
          </p:spPr>
        </p:pic>
        <p:sp>
          <p:nvSpPr>
            <p:cNvPr id="10" name="Rectangle 9">
              <a:extLst>
                <a:ext uri="{FF2B5EF4-FFF2-40B4-BE49-F238E27FC236}">
                  <a16:creationId xmlns:a16="http://schemas.microsoft.com/office/drawing/2014/main" id="{CA3C5290-7D69-485D-B5DF-7D55B55C1B44}"/>
                </a:ext>
              </a:extLst>
            </p:cNvPr>
            <p:cNvSpPr/>
            <p:nvPr/>
          </p:nvSpPr>
          <p:spPr>
            <a:xfrm>
              <a:off x="110067" y="2435402"/>
              <a:ext cx="3706720" cy="707886"/>
            </a:xfrm>
            <a:prstGeom prst="rect">
              <a:avLst/>
            </a:prstGeom>
          </p:spPr>
          <p:txBody>
            <a:bodyPr wrap="none">
              <a:spAutoFit/>
            </a:bodyPr>
            <a:lstStyle/>
            <a:p>
              <a:r>
                <a:rPr lang="en-US" sz="2000" b="1" dirty="0">
                  <a:latin typeface="Helvetica Neue Thin" panose="020B0403020202020204" pitchFamily="34" charset="0"/>
                </a:rPr>
                <a:t>Pressure distribution on </a:t>
              </a:r>
            </a:p>
            <a:p>
              <a:r>
                <a:rPr lang="en-US" sz="2000" b="1" dirty="0">
                  <a:latin typeface="Helvetica Neue Thin" panose="020B0403020202020204" pitchFamily="34" charset="0"/>
                </a:rPr>
                <a:t>symmetric airfoil at AOA of 0</a:t>
              </a:r>
              <a:endParaRPr lang="en-US" sz="2000" dirty="0"/>
            </a:p>
          </p:txBody>
        </p:sp>
      </p:grpSp>
      <p:sp>
        <p:nvSpPr>
          <p:cNvPr id="15" name="Rectangle 14">
            <a:extLst>
              <a:ext uri="{FF2B5EF4-FFF2-40B4-BE49-F238E27FC236}">
                <a16:creationId xmlns:a16="http://schemas.microsoft.com/office/drawing/2014/main" id="{B49C7046-F398-49A6-A58F-CB512E98183D}"/>
              </a:ext>
            </a:extLst>
          </p:cNvPr>
          <p:cNvSpPr/>
          <p:nvPr/>
        </p:nvSpPr>
        <p:spPr>
          <a:xfrm>
            <a:off x="110067" y="5648909"/>
            <a:ext cx="4879862" cy="400110"/>
          </a:xfrm>
          <a:prstGeom prst="rect">
            <a:avLst/>
          </a:prstGeom>
        </p:spPr>
        <p:txBody>
          <a:bodyPr wrap="none">
            <a:spAutoFit/>
          </a:bodyPr>
          <a:lstStyle/>
          <a:p>
            <a:r>
              <a:rPr lang="en-US" sz="2000" b="1" dirty="0">
                <a:latin typeface="Helvetica Neue Thin" panose="020B0403020202020204" pitchFamily="34" charset="0"/>
              </a:rPr>
              <a:t>In this case, zero </a:t>
            </a:r>
            <a:r>
              <a:rPr lang="en-US" sz="2000" b="1" dirty="0">
                <a:solidFill>
                  <a:srgbClr val="FF0000"/>
                </a:solidFill>
                <a:latin typeface="Helvetica Neue Thin" panose="020B0403020202020204" pitchFamily="34" charset="0"/>
              </a:rPr>
              <a:t>lift</a:t>
            </a:r>
            <a:r>
              <a:rPr lang="en-US" sz="2000" b="1" dirty="0">
                <a:latin typeface="Helvetica Neue Thin" panose="020B0403020202020204" pitchFamily="34" charset="0"/>
              </a:rPr>
              <a:t> but non-zero </a:t>
            </a:r>
            <a:r>
              <a:rPr lang="en-US" sz="2000" b="1" dirty="0">
                <a:solidFill>
                  <a:srgbClr val="FF0000"/>
                </a:solidFill>
                <a:latin typeface="Helvetica Neue Thin" panose="020B0403020202020204" pitchFamily="34" charset="0"/>
              </a:rPr>
              <a:t>drag</a:t>
            </a:r>
          </a:p>
        </p:txBody>
      </p:sp>
      <p:sp>
        <p:nvSpPr>
          <p:cNvPr id="18" name="Slide Number Placeholder 3">
            <a:extLst>
              <a:ext uri="{FF2B5EF4-FFF2-40B4-BE49-F238E27FC236}">
                <a16:creationId xmlns:a16="http://schemas.microsoft.com/office/drawing/2014/main" id="{F3A376BF-7390-40CE-A562-A46C20AEC6BB}"/>
              </a:ext>
            </a:extLst>
          </p:cNvPr>
          <p:cNvSpPr>
            <a:spLocks noGrp="1"/>
          </p:cNvSpPr>
          <p:nvPr>
            <p:ph type="sldNum" sz="quarter" idx="12"/>
          </p:nvPr>
        </p:nvSpPr>
        <p:spPr>
          <a:xfrm>
            <a:off x="9448800" y="6497269"/>
            <a:ext cx="2743200" cy="365125"/>
          </a:xfrm>
        </p:spPr>
        <p:txBody>
          <a:bodyPr/>
          <a:lstStyle/>
          <a:p>
            <a:fld id="{2025EA46-B66A-3142-AC70-57DBC8BA7695}" type="slidenum">
              <a:rPr lang="en-US" smtClean="0"/>
              <a:t>6</a:t>
            </a:fld>
            <a:endParaRPr lang="en-US" dirty="0"/>
          </a:p>
        </p:txBody>
      </p:sp>
    </p:spTree>
    <p:extLst>
      <p:ext uri="{BB962C8B-B14F-4D97-AF65-F5344CB8AC3E}">
        <p14:creationId xmlns:p14="http://schemas.microsoft.com/office/powerpoint/2010/main" val="41335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448800" y="6497269"/>
            <a:ext cx="2743200" cy="365125"/>
          </a:xfrm>
        </p:spPr>
        <p:txBody>
          <a:bodyPr/>
          <a:lstStyle/>
          <a:p>
            <a:fld id="{2025EA46-B66A-3142-AC70-57DBC8BA7695}" type="slidenum">
              <a:rPr lang="en-US" smtClean="0"/>
              <a:t>7</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3744423" cy="523220"/>
          </a:xfrm>
          <a:prstGeom prst="rect">
            <a:avLst/>
          </a:prstGeom>
        </p:spPr>
        <p:txBody>
          <a:bodyPr wrap="none">
            <a:spAutoFit/>
          </a:bodyPr>
          <a:lstStyle/>
          <a:p>
            <a:r>
              <a:rPr lang="en-US" sz="2800" b="1" dirty="0">
                <a:latin typeface="Helvetica Neue Thin" panose="020B0403020202020204" pitchFamily="34" charset="0"/>
              </a:rPr>
              <a:t>Drag Force on Airfoil</a:t>
            </a:r>
          </a:p>
        </p:txBody>
      </p:sp>
      <p:sp>
        <p:nvSpPr>
          <p:cNvPr id="25" name="Content Placeholder 4">
            <a:extLst>
              <a:ext uri="{FF2B5EF4-FFF2-40B4-BE49-F238E27FC236}">
                <a16:creationId xmlns:a16="http://schemas.microsoft.com/office/drawing/2014/main" id="{C5597727-C5BE-41B8-9415-3B8F6E788F3E}"/>
              </a:ext>
            </a:extLst>
          </p:cNvPr>
          <p:cNvSpPr txBox="1">
            <a:spLocks/>
          </p:cNvSpPr>
          <p:nvPr/>
        </p:nvSpPr>
        <p:spPr>
          <a:xfrm>
            <a:off x="157407" y="5158541"/>
            <a:ext cx="12368824" cy="11899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aerodynamic force on an airfoil is the result of redirecting fluid momentum. </a:t>
            </a:r>
          </a:p>
          <a:p>
            <a:r>
              <a:rPr lang="en-US" dirty="0"/>
              <a:t>The tangential component of the aerodynamic force is called drag and the perpendicular component is called lift.</a:t>
            </a:r>
          </a:p>
        </p:txBody>
      </p:sp>
      <p:pic>
        <p:nvPicPr>
          <p:cNvPr id="5" name="Picture 4">
            <a:extLst>
              <a:ext uri="{FF2B5EF4-FFF2-40B4-BE49-F238E27FC236}">
                <a16:creationId xmlns:a16="http://schemas.microsoft.com/office/drawing/2014/main" id="{9B9731D2-A5F3-4D1C-8B4E-86A749F7B22B}"/>
              </a:ext>
            </a:extLst>
          </p:cNvPr>
          <p:cNvPicPr>
            <a:picLocks noChangeAspect="1"/>
          </p:cNvPicPr>
          <p:nvPr/>
        </p:nvPicPr>
        <p:blipFill>
          <a:blip r:embed="rId3"/>
          <a:stretch>
            <a:fillRect/>
          </a:stretch>
        </p:blipFill>
        <p:spPr>
          <a:xfrm>
            <a:off x="1966244" y="697437"/>
            <a:ext cx="8259511" cy="4174066"/>
          </a:xfrm>
          <a:prstGeom prst="rect">
            <a:avLst/>
          </a:prstGeom>
        </p:spPr>
      </p:pic>
    </p:spTree>
    <p:extLst>
      <p:ext uri="{BB962C8B-B14F-4D97-AF65-F5344CB8AC3E}">
        <p14:creationId xmlns:p14="http://schemas.microsoft.com/office/powerpoint/2010/main" val="260651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Diagram, schematic&#10;&#10;Description automatically generated">
            <a:extLst>
              <a:ext uri="{FF2B5EF4-FFF2-40B4-BE49-F238E27FC236}">
                <a16:creationId xmlns:a16="http://schemas.microsoft.com/office/drawing/2014/main" id="{33521930-DB6D-47F6-BFFA-F1E75443C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276" y="2249063"/>
            <a:ext cx="6093016" cy="3762108"/>
          </a:xfrm>
          <a:prstGeom prst="rect">
            <a:avLst/>
          </a:prstGeom>
        </p:spPr>
      </p:pic>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8</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2702984" cy="523220"/>
          </a:xfrm>
          <a:prstGeom prst="rect">
            <a:avLst/>
          </a:prstGeom>
        </p:spPr>
        <p:txBody>
          <a:bodyPr wrap="none">
            <a:spAutoFit/>
          </a:bodyPr>
          <a:lstStyle/>
          <a:p>
            <a:r>
              <a:rPr lang="en-US" sz="2800" b="1" dirty="0">
                <a:latin typeface="Helvetica Neue Thin" panose="020B0403020202020204" pitchFamily="34" charset="0"/>
              </a:rPr>
              <a:t>Lift Coefficient</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1653ECA-1A80-4295-82DD-1173FEBFF870}"/>
                  </a:ext>
                </a:extLst>
              </p:cNvPr>
              <p:cNvSpPr/>
              <p:nvPr/>
            </p:nvSpPr>
            <p:spPr>
              <a:xfrm>
                <a:off x="4087860" y="458722"/>
                <a:ext cx="2449004" cy="8678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a:latin typeface="Cambria Math" charset="0"/>
                            </a:rPr>
                            <m:t>𝑳</m:t>
                          </m:r>
                        </m:sub>
                      </m:sSub>
                      <m:r>
                        <a:rPr lang="en-US" sz="2400" b="1" i="1">
                          <a:latin typeface="Cambria Math" charset="0"/>
                        </a:rPr>
                        <m:t>=</m:t>
                      </m:r>
                      <m:f>
                        <m:fPr>
                          <m:ctrlPr>
                            <a:rPr lang="mr-IN" sz="2400" b="1" i="1">
                              <a:latin typeface="Cambria Math" panose="02040503050406030204" pitchFamily="18" charset="0"/>
                            </a:rPr>
                          </m:ctrlPr>
                        </m:fPr>
                        <m:num>
                          <m:r>
                            <a:rPr lang="en-US" sz="2400" b="1" i="1">
                              <a:latin typeface="Cambria Math" charset="0"/>
                            </a:rPr>
                            <m:t>𝑳</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smtClean="0">
                                  <a:latin typeface="Cambria Math" panose="02040503050406030204" pitchFamily="18" charset="0"/>
                                  <a:ea typeface="Cambria Math" charset="0"/>
                                </a:rPr>
                              </m:ctrlPr>
                            </m:sSubSupPr>
                            <m:e>
                              <m:r>
                                <a:rPr lang="en-US" sz="2400" b="1" i="1" smtClean="0">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smtClean="0">
                                  <a:latin typeface="Cambria Math" panose="02040503050406030204" pitchFamily="18" charset="0"/>
                                  <a:ea typeface="Cambria Math" charset="0"/>
                                </a:rPr>
                                <m:t>𝟐</m:t>
                              </m:r>
                            </m:sup>
                          </m:sSubSup>
                          <m:r>
                            <a:rPr lang="en-US" sz="2400" b="1" i="1" smtClean="0">
                              <a:latin typeface="Cambria Math" charset="0"/>
                              <a:ea typeface="Cambria Math" charset="0"/>
                              <a:cs typeface="Cambria Math" charset="0"/>
                            </a:rPr>
                            <m:t>𝒄𝒔</m:t>
                          </m:r>
                        </m:den>
                      </m:f>
                    </m:oMath>
                  </m:oMathPara>
                </a14:m>
                <a:endParaRPr lang="en-US" sz="2400" b="1" dirty="0"/>
              </a:p>
            </p:txBody>
          </p:sp>
        </mc:Choice>
        <mc:Fallback xmlns="">
          <p:sp>
            <p:nvSpPr>
              <p:cNvPr id="18" name="Rectangle 17">
                <a:extLst>
                  <a:ext uri="{FF2B5EF4-FFF2-40B4-BE49-F238E27FC236}">
                    <a16:creationId xmlns:a16="http://schemas.microsoft.com/office/drawing/2014/main" id="{81653ECA-1A80-4295-82DD-1173FEBFF870}"/>
                  </a:ext>
                </a:extLst>
              </p:cNvPr>
              <p:cNvSpPr>
                <a:spLocks noRot="1" noChangeAspect="1" noMove="1" noResize="1" noEditPoints="1" noAdjustHandles="1" noChangeArrowheads="1" noChangeShapeType="1" noTextEdit="1"/>
              </p:cNvSpPr>
              <p:nvPr/>
            </p:nvSpPr>
            <p:spPr>
              <a:xfrm>
                <a:off x="4087860" y="458722"/>
                <a:ext cx="2449004" cy="867866"/>
              </a:xfrm>
              <a:prstGeom prst="rect">
                <a:avLst/>
              </a:prstGeom>
              <a:blipFill>
                <a:blip r:embed="rId4"/>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94C9C9E9-2E74-473F-AB95-64675BD253AB}"/>
              </a:ext>
            </a:extLst>
          </p:cNvPr>
          <p:cNvSpPr/>
          <p:nvPr/>
        </p:nvSpPr>
        <p:spPr>
          <a:xfrm>
            <a:off x="115895" y="611012"/>
            <a:ext cx="6096000" cy="461665"/>
          </a:xfrm>
          <a:prstGeom prst="rect">
            <a:avLst/>
          </a:prstGeom>
        </p:spPr>
        <p:txBody>
          <a:bodyPr>
            <a:spAutoFit/>
          </a:bodyPr>
          <a:lstStyle/>
          <a:p>
            <a:pPr marL="342900" indent="-342900">
              <a:buFont typeface="Arial" panose="020B0604020202020204" pitchFamily="34" charset="0"/>
              <a:buChar char="•"/>
            </a:pPr>
            <a:r>
              <a:rPr lang="en-US" sz="2400" dirty="0"/>
              <a:t>Lift coefficient is defined as</a:t>
            </a:r>
          </a:p>
        </p:txBody>
      </p:sp>
      <p:sp>
        <p:nvSpPr>
          <p:cNvPr id="3" name="Rectangle 2">
            <a:extLst>
              <a:ext uri="{FF2B5EF4-FFF2-40B4-BE49-F238E27FC236}">
                <a16:creationId xmlns:a16="http://schemas.microsoft.com/office/drawing/2014/main" id="{F71E3224-C069-48C9-8967-FCEEBB4FC732}"/>
              </a:ext>
            </a:extLst>
          </p:cNvPr>
          <p:cNvSpPr/>
          <p:nvPr/>
        </p:nvSpPr>
        <p:spPr>
          <a:xfrm>
            <a:off x="277933" y="1401919"/>
            <a:ext cx="11636133" cy="461665"/>
          </a:xfrm>
          <a:prstGeom prst="rect">
            <a:avLst/>
          </a:prstGeom>
        </p:spPr>
        <p:txBody>
          <a:bodyPr wrap="square">
            <a:spAutoFit/>
          </a:bodyPr>
          <a:lstStyle/>
          <a:p>
            <a:r>
              <a:rPr lang="en-US" sz="2400" dirty="0"/>
              <a:t>L is the </a:t>
            </a:r>
            <a:r>
              <a:rPr lang="en-US" altLang="zh-CN" sz="2400" dirty="0"/>
              <a:t>total </a:t>
            </a:r>
            <a:r>
              <a:rPr lang="en-US" sz="2400" dirty="0"/>
              <a:t>lift force, U</a:t>
            </a:r>
            <a:r>
              <a:rPr lang="zh-CN" altLang="en-US" sz="2400" baseline="-25000" dirty="0">
                <a:latin typeface="Times New Roman" panose="02020603050405020304" pitchFamily="18" charset="0"/>
                <a:cs typeface="Times New Roman" panose="02020603050405020304" pitchFamily="18" charset="0"/>
              </a:rPr>
              <a:t>∞</a:t>
            </a:r>
            <a:r>
              <a:rPr lang="en-US" sz="2400" dirty="0"/>
              <a:t> is the approach velocity, c is the chord length, s is the span (width)</a:t>
            </a:r>
          </a:p>
        </p:txBody>
      </p:sp>
      <p:sp>
        <p:nvSpPr>
          <p:cNvPr id="22" name="Rectangle 21">
            <a:extLst>
              <a:ext uri="{FF2B5EF4-FFF2-40B4-BE49-F238E27FC236}">
                <a16:creationId xmlns:a16="http://schemas.microsoft.com/office/drawing/2014/main" id="{23C86B41-7A1E-4CC8-B2EB-29A5F29A40B6}"/>
              </a:ext>
            </a:extLst>
          </p:cNvPr>
          <p:cNvSpPr/>
          <p:nvPr/>
        </p:nvSpPr>
        <p:spPr>
          <a:xfrm>
            <a:off x="7607" y="2250574"/>
            <a:ext cx="3177216" cy="461665"/>
          </a:xfrm>
          <a:prstGeom prst="rect">
            <a:avLst/>
          </a:prstGeom>
        </p:spPr>
        <p:txBody>
          <a:bodyPr wrap="none">
            <a:spAutoFit/>
          </a:bodyPr>
          <a:lstStyle/>
          <a:p>
            <a:r>
              <a:rPr lang="en-US" sz="2400" dirty="0"/>
              <a:t>For a 3D, real-life airfoil:</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6D16803D-1303-488E-97BF-0EFFBCE1BE05}"/>
                  </a:ext>
                </a:extLst>
              </p:cNvPr>
              <p:cNvSpPr/>
              <p:nvPr/>
            </p:nvSpPr>
            <p:spPr>
              <a:xfrm>
                <a:off x="3184823" y="2041277"/>
                <a:ext cx="2449004" cy="8678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𝑪</m:t>
                          </m:r>
                        </m:e>
                        <m:sub>
                          <m:r>
                            <a:rPr lang="en-US" sz="2400" b="1" i="1">
                              <a:latin typeface="Cambria Math" charset="0"/>
                            </a:rPr>
                            <m:t>𝑳</m:t>
                          </m:r>
                        </m:sub>
                      </m:sSub>
                      <m:r>
                        <a:rPr lang="en-US" sz="2400" b="1" i="1">
                          <a:latin typeface="Cambria Math" charset="0"/>
                        </a:rPr>
                        <m:t>=</m:t>
                      </m:r>
                      <m:f>
                        <m:fPr>
                          <m:ctrlPr>
                            <a:rPr lang="mr-IN" sz="2400" b="1" i="1">
                              <a:latin typeface="Cambria Math" panose="02040503050406030204" pitchFamily="18" charset="0"/>
                            </a:rPr>
                          </m:ctrlPr>
                        </m:fPr>
                        <m:num>
                          <m:r>
                            <a:rPr lang="en-US" sz="2400" b="1" i="1">
                              <a:latin typeface="Cambria Math" charset="0"/>
                            </a:rPr>
                            <m:t>𝑳</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a:latin typeface="Cambria Math" panose="02040503050406030204" pitchFamily="18" charset="0"/>
                                  <a:ea typeface="Cambria Math" charset="0"/>
                                </a:rPr>
                              </m:ctrlPr>
                            </m:sSubSupPr>
                            <m:e>
                              <m:r>
                                <a:rPr lang="en-US" sz="2400" b="1" i="1">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a:latin typeface="Cambria Math" panose="02040503050406030204" pitchFamily="18" charset="0"/>
                                  <a:ea typeface="Cambria Math" charset="0"/>
                                </a:rPr>
                                <m:t>𝟐</m:t>
                              </m:r>
                            </m:sup>
                          </m:sSubSup>
                          <m:r>
                            <a:rPr lang="en-US" sz="2400" b="1" i="1">
                              <a:latin typeface="Cambria Math" charset="0"/>
                              <a:ea typeface="Cambria Math" charset="0"/>
                              <a:cs typeface="Cambria Math" charset="0"/>
                            </a:rPr>
                            <m:t>𝒄𝒔</m:t>
                          </m:r>
                        </m:den>
                      </m:f>
                    </m:oMath>
                  </m:oMathPara>
                </a14:m>
                <a:endParaRPr lang="en-US" sz="2400" b="1" dirty="0"/>
              </a:p>
            </p:txBody>
          </p:sp>
        </mc:Choice>
        <mc:Fallback xmlns="">
          <p:sp>
            <p:nvSpPr>
              <p:cNvPr id="23" name="Rectangle 22">
                <a:extLst>
                  <a:ext uri="{FF2B5EF4-FFF2-40B4-BE49-F238E27FC236}">
                    <a16:creationId xmlns:a16="http://schemas.microsoft.com/office/drawing/2014/main" id="{6D16803D-1303-488E-97BF-0EFFBCE1BE05}"/>
                  </a:ext>
                </a:extLst>
              </p:cNvPr>
              <p:cNvSpPr>
                <a:spLocks noRot="1" noChangeAspect="1" noMove="1" noResize="1" noEditPoints="1" noAdjustHandles="1" noChangeArrowheads="1" noChangeShapeType="1" noTextEdit="1"/>
              </p:cNvSpPr>
              <p:nvPr/>
            </p:nvSpPr>
            <p:spPr>
              <a:xfrm>
                <a:off x="3184823" y="2041277"/>
                <a:ext cx="2449004" cy="867866"/>
              </a:xfrm>
              <a:prstGeom prst="rect">
                <a:avLst/>
              </a:prstGeom>
              <a:blipFill>
                <a:blip r:embed="rId5"/>
                <a:stretch>
                  <a:fillRect/>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FA8AAF7C-2591-4F5B-8CBF-26D6223FD2E8}"/>
              </a:ext>
            </a:extLst>
          </p:cNvPr>
          <p:cNvSpPr/>
          <p:nvPr/>
        </p:nvSpPr>
        <p:spPr>
          <a:xfrm>
            <a:off x="15213" y="3146575"/>
            <a:ext cx="3395994" cy="830997"/>
          </a:xfrm>
          <a:prstGeom prst="rect">
            <a:avLst/>
          </a:prstGeom>
        </p:spPr>
        <p:txBody>
          <a:bodyPr wrap="none">
            <a:spAutoFit/>
          </a:bodyPr>
          <a:lstStyle/>
          <a:p>
            <a:r>
              <a:rPr lang="en-US" sz="2400" dirty="0"/>
              <a:t>For a 2D or airfoil section:</a:t>
            </a:r>
          </a:p>
          <a:p>
            <a:r>
              <a:rPr lang="en-US" sz="2400" dirty="0"/>
              <a:t>(section lift coefficient)</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0073781-5E4F-4A8B-83A1-C4374BF05094}"/>
                  </a:ext>
                </a:extLst>
              </p:cNvPr>
              <p:cNvSpPr/>
              <p:nvPr/>
            </p:nvSpPr>
            <p:spPr>
              <a:xfrm>
                <a:off x="3411207" y="3146575"/>
                <a:ext cx="2251835" cy="877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smtClean="0">
                              <a:latin typeface="Cambria Math" panose="02040503050406030204" pitchFamily="18" charset="0"/>
                            </a:rPr>
                            <m:t>𝒍</m:t>
                          </m:r>
                        </m:sub>
                      </m:sSub>
                      <m:r>
                        <a:rPr lang="en-US" sz="2400" b="1" i="1">
                          <a:latin typeface="Cambria Math" charset="0"/>
                        </a:rPr>
                        <m:t>=</m:t>
                      </m:r>
                      <m:f>
                        <m:fPr>
                          <m:ctrlPr>
                            <a:rPr lang="mr-IN" sz="2400" b="1" i="1">
                              <a:latin typeface="Cambria Math" panose="02040503050406030204" pitchFamily="18" charset="0"/>
                            </a:rPr>
                          </m:ctrlPr>
                        </m:fPr>
                        <m:num>
                          <m:r>
                            <a:rPr lang="en-US" sz="2400" b="1" i="1" smtClean="0">
                              <a:latin typeface="Cambria Math" panose="02040503050406030204" pitchFamily="18" charset="0"/>
                            </a:rPr>
                            <m:t>𝒍</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a:latin typeface="Cambria Math" panose="02040503050406030204" pitchFamily="18" charset="0"/>
                                  <a:ea typeface="Cambria Math" charset="0"/>
                                </a:rPr>
                              </m:ctrlPr>
                            </m:sSubSupPr>
                            <m:e>
                              <m:r>
                                <a:rPr lang="en-US" sz="2400" b="1" i="1">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a:latin typeface="Cambria Math" panose="02040503050406030204" pitchFamily="18" charset="0"/>
                                  <a:ea typeface="Cambria Math" charset="0"/>
                                </a:rPr>
                                <m:t>𝟐</m:t>
                              </m:r>
                            </m:sup>
                          </m:sSubSup>
                          <m:r>
                            <a:rPr lang="en-US" sz="2400" b="1" i="1">
                              <a:latin typeface="Cambria Math" charset="0"/>
                              <a:ea typeface="Cambria Math" charset="0"/>
                              <a:cs typeface="Cambria Math" charset="0"/>
                            </a:rPr>
                            <m:t>𝒄</m:t>
                          </m:r>
                        </m:den>
                      </m:f>
                    </m:oMath>
                  </m:oMathPara>
                </a14:m>
                <a:endParaRPr lang="en-US" sz="2400" b="1" dirty="0"/>
              </a:p>
            </p:txBody>
          </p:sp>
        </mc:Choice>
        <mc:Fallback xmlns="">
          <p:sp>
            <p:nvSpPr>
              <p:cNvPr id="27" name="Rectangle 26">
                <a:extLst>
                  <a:ext uri="{FF2B5EF4-FFF2-40B4-BE49-F238E27FC236}">
                    <a16:creationId xmlns:a16="http://schemas.microsoft.com/office/drawing/2014/main" id="{B0073781-5E4F-4A8B-83A1-C4374BF05094}"/>
                  </a:ext>
                </a:extLst>
              </p:cNvPr>
              <p:cNvSpPr>
                <a:spLocks noRot="1" noChangeAspect="1" noMove="1" noResize="1" noEditPoints="1" noAdjustHandles="1" noChangeArrowheads="1" noChangeShapeType="1" noTextEdit="1"/>
              </p:cNvSpPr>
              <p:nvPr/>
            </p:nvSpPr>
            <p:spPr>
              <a:xfrm>
                <a:off x="3411207" y="3146575"/>
                <a:ext cx="2251835" cy="877933"/>
              </a:xfrm>
              <a:prstGeom prst="rect">
                <a:avLst/>
              </a:prstGeom>
              <a:blipFill>
                <a:blip r:embed="rId6"/>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FB46903-F950-4E42-ABC0-83ABE8CC179A}"/>
              </a:ext>
            </a:extLst>
          </p:cNvPr>
          <p:cNvSpPr/>
          <p:nvPr/>
        </p:nvSpPr>
        <p:spPr>
          <a:xfrm>
            <a:off x="63401" y="5067506"/>
            <a:ext cx="5076454" cy="461665"/>
          </a:xfrm>
          <a:prstGeom prst="rect">
            <a:avLst/>
          </a:prstGeom>
        </p:spPr>
        <p:txBody>
          <a:bodyPr wrap="none">
            <a:spAutoFit/>
          </a:bodyPr>
          <a:lstStyle/>
          <a:p>
            <a:r>
              <a:rPr lang="en-US" sz="2400" dirty="0"/>
              <a:t>Difference depends on whether </a:t>
            </a:r>
            <a:r>
              <a:rPr lang="en-US" sz="2400" i="1" dirty="0">
                <a:latin typeface="Times New Roman" panose="02020603050405020304" pitchFamily="18" charset="0"/>
                <a:cs typeface="Times New Roman" panose="02020603050405020304" pitchFamily="18" charset="0"/>
              </a:rPr>
              <a:t>L = </a:t>
            </a:r>
            <a:r>
              <a:rPr lang="en-US" altLang="zh-CN" sz="2400" i="1" dirty="0">
                <a:latin typeface="Times New Roman" panose="02020603050405020304" pitchFamily="18" charset="0"/>
                <a:cs typeface="Times New Roman" panose="02020603050405020304" pitchFamily="18" charset="0"/>
              </a:rPr>
              <a:t>l*s</a:t>
            </a:r>
            <a:endParaRPr lang="en-US" sz="2400" i="1"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DF62BD6F-C711-4BA9-85E8-F797834FF9C0}"/>
              </a:ext>
            </a:extLst>
          </p:cNvPr>
          <p:cNvSpPr/>
          <p:nvPr/>
        </p:nvSpPr>
        <p:spPr>
          <a:xfrm>
            <a:off x="115895" y="5632271"/>
            <a:ext cx="6807201" cy="1200329"/>
          </a:xfrm>
          <a:prstGeom prst="rect">
            <a:avLst/>
          </a:prstGeom>
        </p:spPr>
        <p:txBody>
          <a:bodyPr wrap="square">
            <a:spAutoFit/>
          </a:bodyPr>
          <a:lstStyle/>
          <a:p>
            <a:r>
              <a:rPr lang="en-US" sz="2400" dirty="0"/>
              <a:t>3-D airfoil is influenced by having a finite span where tip vortices form and cause the velocity distribution along the wing to deviate from the 2-D section</a:t>
            </a:r>
            <a:endParaRPr lang="en-US" sz="2400" i="1" dirty="0">
              <a:latin typeface="Times New Roman" panose="02020603050405020304" pitchFamily="18" charset="0"/>
              <a:cs typeface="Times New Roman" panose="02020603050405020304" pitchFamily="18" charset="0"/>
            </a:endParaRPr>
          </a:p>
        </p:txBody>
      </p:sp>
      <p:sp>
        <p:nvSpPr>
          <p:cNvPr id="14" name="Slide Number Placeholder 3">
            <a:extLst>
              <a:ext uri="{FF2B5EF4-FFF2-40B4-BE49-F238E27FC236}">
                <a16:creationId xmlns:a16="http://schemas.microsoft.com/office/drawing/2014/main" id="{46F6897F-37BD-46E4-9E9F-FB645EF28255}"/>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8</a:t>
            </a:fld>
            <a:endParaRPr lang="en-US" dirty="0"/>
          </a:p>
        </p:txBody>
      </p:sp>
      <p:sp>
        <p:nvSpPr>
          <p:cNvPr id="5" name="Rectangle 4">
            <a:extLst>
              <a:ext uri="{FF2B5EF4-FFF2-40B4-BE49-F238E27FC236}">
                <a16:creationId xmlns:a16="http://schemas.microsoft.com/office/drawing/2014/main" id="{CEE0B5EE-8C08-4D55-B8DF-CCDDC6CDFED7}"/>
              </a:ext>
            </a:extLst>
          </p:cNvPr>
          <p:cNvSpPr/>
          <p:nvPr/>
        </p:nvSpPr>
        <p:spPr>
          <a:xfrm>
            <a:off x="96670" y="4156528"/>
            <a:ext cx="4312655" cy="830997"/>
          </a:xfrm>
          <a:prstGeom prst="rect">
            <a:avLst/>
          </a:prstGeom>
        </p:spPr>
        <p:txBody>
          <a:bodyPr wrap="none">
            <a:spAutoFit/>
          </a:bodyPr>
          <a:lstStyle/>
          <a:p>
            <a:r>
              <a:rPr lang="en-US" sz="2400" dirty="0">
                <a:solidFill>
                  <a:srgbClr val="FF0000"/>
                </a:solidFill>
              </a:rPr>
              <a:t>L: total lift force (Unit: N)</a:t>
            </a:r>
          </a:p>
          <a:p>
            <a:r>
              <a:rPr lang="en-US" sz="2400" i="1" dirty="0">
                <a:solidFill>
                  <a:srgbClr val="FF0000"/>
                </a:solidFill>
                <a:latin typeface="Times New Roman" panose="02020603050405020304" pitchFamily="18" charset="0"/>
                <a:cs typeface="Times New Roman" panose="02020603050405020304" pitchFamily="18" charset="0"/>
              </a:rPr>
              <a:t>l</a:t>
            </a:r>
            <a:r>
              <a:rPr lang="en-US" sz="2400" dirty="0">
                <a:solidFill>
                  <a:srgbClr val="FF0000"/>
                </a:solidFill>
              </a:rPr>
              <a:t>: lift force on section (Unit: N/m)</a:t>
            </a:r>
          </a:p>
        </p:txBody>
      </p:sp>
      <p:sp>
        <p:nvSpPr>
          <p:cNvPr id="6" name="Rectangle 5">
            <a:extLst>
              <a:ext uri="{FF2B5EF4-FFF2-40B4-BE49-F238E27FC236}">
                <a16:creationId xmlns:a16="http://schemas.microsoft.com/office/drawing/2014/main" id="{66CEED79-89EA-4665-BB40-C14E55D854BC}"/>
              </a:ext>
            </a:extLst>
          </p:cNvPr>
          <p:cNvSpPr/>
          <p:nvPr/>
        </p:nvSpPr>
        <p:spPr>
          <a:xfrm>
            <a:off x="6426580" y="6370935"/>
            <a:ext cx="5276381" cy="461665"/>
          </a:xfrm>
          <a:prstGeom prst="rect">
            <a:avLst/>
          </a:prstGeom>
        </p:spPr>
        <p:txBody>
          <a:bodyPr wrap="none">
            <a:spAutoFit/>
          </a:bodyPr>
          <a:lstStyle/>
          <a:p>
            <a:r>
              <a:rPr lang="en-US" sz="2400" b="1" dirty="0">
                <a:solidFill>
                  <a:srgbClr val="FF0000"/>
                </a:solidFill>
              </a:rPr>
              <a:t>Not much difference if the airfoil is wide</a:t>
            </a:r>
            <a:endParaRPr lang="en-US" sz="2400" b="1" dirty="0"/>
          </a:p>
        </p:txBody>
      </p:sp>
    </p:spTree>
    <p:extLst>
      <p:ext uri="{BB962C8B-B14F-4D97-AF65-F5344CB8AC3E}">
        <p14:creationId xmlns:p14="http://schemas.microsoft.com/office/powerpoint/2010/main" val="412868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9</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2702984" cy="523220"/>
          </a:xfrm>
          <a:prstGeom prst="rect">
            <a:avLst/>
          </a:prstGeom>
        </p:spPr>
        <p:txBody>
          <a:bodyPr wrap="none">
            <a:spAutoFit/>
          </a:bodyPr>
          <a:lstStyle/>
          <a:p>
            <a:r>
              <a:rPr lang="en-US" sz="2800" b="1" dirty="0">
                <a:latin typeface="Helvetica Neue Thin" panose="020B0403020202020204" pitchFamily="34" charset="0"/>
              </a:rPr>
              <a:t>Lift Coefficient</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126396F-B092-43B3-BDC8-AEBD97C9AB17}"/>
                  </a:ext>
                </a:extLst>
              </p:cNvPr>
              <p:cNvSpPr/>
              <p:nvPr/>
            </p:nvSpPr>
            <p:spPr>
              <a:xfrm>
                <a:off x="3239868" y="224992"/>
                <a:ext cx="8889293" cy="1200329"/>
              </a:xfrm>
              <a:prstGeom prst="rect">
                <a:avLst/>
              </a:prstGeom>
            </p:spPr>
            <p:txBody>
              <a:bodyPr wrap="none">
                <a:spAutoFit/>
              </a:bodyPr>
              <a:lstStyle/>
              <a:p>
                <a:pPr marL="342900" indent="-342900">
                  <a:buFont typeface="Arial" panose="020B0604020202020204" pitchFamily="34" charset="0"/>
                  <a:buChar char="•"/>
                </a:pPr>
                <a:r>
                  <a:rPr lang="en-US" sz="2400" dirty="0"/>
                  <a:t>At low AOA,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𝑪</m:t>
                        </m:r>
                      </m:e>
                      <m:sub>
                        <m:r>
                          <a:rPr lang="en-US" sz="2400" b="1" i="1">
                            <a:latin typeface="Cambria Math" panose="02040503050406030204" pitchFamily="18" charset="0"/>
                          </a:rPr>
                          <m:t>𝒍</m:t>
                        </m:r>
                      </m:sub>
                    </m:sSub>
                    <m:r>
                      <a:rPr lang="en-US" sz="2400" b="1"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m:t>
                    </m:r>
                    <m:r>
                      <a:rPr lang="en-US" sz="2400" b="1" i="1" smtClean="0">
                        <a:latin typeface="Cambria Math" panose="02040503050406030204" pitchFamily="18" charset="0"/>
                        <a:ea typeface="Cambria Math" panose="02040503050406030204" pitchFamily="18" charset="0"/>
                      </a:rPr>
                      <m:t>𝝅𝜶</m:t>
                    </m:r>
                  </m:oMath>
                </a14:m>
                <a:r>
                  <a:rPr lang="en-US" sz="2400" b="1" dirty="0"/>
                  <a:t> </a:t>
                </a:r>
                <a:r>
                  <a:rPr lang="en-US" sz="2400" dirty="0"/>
                  <a:t>by potential flow theory</a:t>
                </a:r>
              </a:p>
              <a:p>
                <a:pPr marL="342900" indent="-342900">
                  <a:buFont typeface="Arial" panose="020B0604020202020204" pitchFamily="34" charset="0"/>
                  <a:buChar char="•"/>
                </a:pPr>
                <a:r>
                  <a:rPr lang="en-US" sz="2400" dirty="0"/>
                  <a:t>Lift increases with AOA until a maximum point where </a:t>
                </a:r>
                <a:r>
                  <a:rPr lang="en-US" sz="2400" b="1" dirty="0">
                    <a:solidFill>
                      <a:srgbClr val="FF0000"/>
                    </a:solidFill>
                  </a:rPr>
                  <a:t>stall</a:t>
                </a:r>
                <a:r>
                  <a:rPr lang="en-US" sz="2400" dirty="0"/>
                  <a:t> happens</a:t>
                </a:r>
              </a:p>
              <a:p>
                <a:pPr marL="342900" indent="-342900">
                  <a:buFont typeface="Arial" panose="020B0604020202020204" pitchFamily="34" charset="0"/>
                  <a:buChar char="•"/>
                </a:pPr>
                <a:r>
                  <a:rPr lang="en-US" sz="2400" dirty="0"/>
                  <a:t>The maximum point corresponds to critical AOA</a:t>
                </a:r>
              </a:p>
            </p:txBody>
          </p:sp>
        </mc:Choice>
        <mc:Fallback xmlns="">
          <p:sp>
            <p:nvSpPr>
              <p:cNvPr id="5" name="Rectangle 4">
                <a:extLst>
                  <a:ext uri="{FF2B5EF4-FFF2-40B4-BE49-F238E27FC236}">
                    <a16:creationId xmlns:a16="http://schemas.microsoft.com/office/drawing/2014/main" id="{3126396F-B092-43B3-BDC8-AEBD97C9AB17}"/>
                  </a:ext>
                </a:extLst>
              </p:cNvPr>
              <p:cNvSpPr>
                <a:spLocks noRot="1" noChangeAspect="1" noMove="1" noResize="1" noEditPoints="1" noAdjustHandles="1" noChangeArrowheads="1" noChangeShapeType="1" noTextEdit="1"/>
              </p:cNvSpPr>
              <p:nvPr/>
            </p:nvSpPr>
            <p:spPr>
              <a:xfrm>
                <a:off x="3239868" y="224992"/>
                <a:ext cx="8889293" cy="1200329"/>
              </a:xfrm>
              <a:prstGeom prst="rect">
                <a:avLst/>
              </a:prstGeom>
              <a:blipFill>
                <a:blip r:embed="rId3"/>
                <a:stretch>
                  <a:fillRect l="-891" t="-4061" b="-10660"/>
                </a:stretch>
              </a:blipFill>
            </p:spPr>
            <p:txBody>
              <a:bodyPr/>
              <a:lstStyle/>
              <a:p>
                <a:r>
                  <a:rPr lang="en-US">
                    <a:noFill/>
                  </a:rPr>
                  <a:t> </a:t>
                </a:r>
              </a:p>
            </p:txBody>
          </p:sp>
        </mc:Fallback>
      </mc:AlternateContent>
      <p:pic>
        <p:nvPicPr>
          <p:cNvPr id="6" name="Picture 4" descr="https://github.com/mkfu/MAE224/raw/master/images/Airfoil4.png">
            <a:extLst>
              <a:ext uri="{FF2B5EF4-FFF2-40B4-BE49-F238E27FC236}">
                <a16:creationId xmlns:a16="http://schemas.microsoft.com/office/drawing/2014/main" id="{D7B0BF88-87B9-4AE5-86A1-A17DD5EACF5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20140" y="1722329"/>
            <a:ext cx="3183064" cy="48870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github.com/mkfu/MAE224/raw/master/images/Airfoil3.png">
            <a:extLst>
              <a:ext uri="{FF2B5EF4-FFF2-40B4-BE49-F238E27FC236}">
                <a16:creationId xmlns:a16="http://schemas.microsoft.com/office/drawing/2014/main" id="{CBCBEC07-3F6E-4A3E-8188-5A08A00AFA04}"/>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78605" y="1816492"/>
            <a:ext cx="4307194" cy="48870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B9646A-13BD-4885-8B9E-D3E3773AE989}"/>
              </a:ext>
            </a:extLst>
          </p:cNvPr>
          <p:cNvSpPr/>
          <p:nvPr/>
        </p:nvSpPr>
        <p:spPr>
          <a:xfrm>
            <a:off x="8603204" y="4304099"/>
            <a:ext cx="3212354" cy="830997"/>
          </a:xfrm>
          <a:prstGeom prst="rect">
            <a:avLst/>
          </a:prstGeom>
        </p:spPr>
        <p:txBody>
          <a:bodyPr wrap="none">
            <a:spAutoFit/>
          </a:bodyPr>
          <a:lstStyle/>
          <a:p>
            <a:r>
              <a:rPr lang="en-US" sz="2400" b="1" dirty="0">
                <a:solidFill>
                  <a:srgbClr val="FF0000"/>
                </a:solidFill>
              </a:rPr>
              <a:t>Stall or Flow Separation</a:t>
            </a:r>
          </a:p>
          <a:p>
            <a:r>
              <a:rPr lang="en-US" sz="2400" b="1" dirty="0">
                <a:solidFill>
                  <a:srgbClr val="FF0000"/>
                </a:solidFill>
              </a:rPr>
              <a:t>Detached Flow</a:t>
            </a:r>
          </a:p>
        </p:txBody>
      </p:sp>
      <p:sp>
        <p:nvSpPr>
          <p:cNvPr id="3" name="Rectangle 2">
            <a:extLst>
              <a:ext uri="{FF2B5EF4-FFF2-40B4-BE49-F238E27FC236}">
                <a16:creationId xmlns:a16="http://schemas.microsoft.com/office/drawing/2014/main" id="{4207E32E-84F2-40AB-A0E3-EB03333CD98D}"/>
              </a:ext>
            </a:extLst>
          </p:cNvPr>
          <p:cNvSpPr/>
          <p:nvPr/>
        </p:nvSpPr>
        <p:spPr>
          <a:xfrm>
            <a:off x="1639642" y="3334836"/>
            <a:ext cx="1373901" cy="830997"/>
          </a:xfrm>
          <a:prstGeom prst="rect">
            <a:avLst/>
          </a:prstGeom>
        </p:spPr>
        <p:txBody>
          <a:bodyPr wrap="square">
            <a:spAutoFit/>
          </a:bodyPr>
          <a:lstStyle/>
          <a:p>
            <a:r>
              <a:rPr lang="en-US" sz="2400" b="1" dirty="0">
                <a:solidFill>
                  <a:srgbClr val="FF0000"/>
                </a:solidFill>
              </a:rPr>
              <a:t>Attached Flow</a:t>
            </a:r>
          </a:p>
        </p:txBody>
      </p:sp>
      <p:sp>
        <p:nvSpPr>
          <p:cNvPr id="11" name="Rectangle 10">
            <a:extLst>
              <a:ext uri="{FF2B5EF4-FFF2-40B4-BE49-F238E27FC236}">
                <a16:creationId xmlns:a16="http://schemas.microsoft.com/office/drawing/2014/main" id="{5417A97E-DFF9-478F-A4A9-FA8915CFA9B7}"/>
              </a:ext>
            </a:extLst>
          </p:cNvPr>
          <p:cNvSpPr/>
          <p:nvPr/>
        </p:nvSpPr>
        <p:spPr>
          <a:xfrm>
            <a:off x="3889374" y="2074979"/>
            <a:ext cx="1530766" cy="830997"/>
          </a:xfrm>
          <a:prstGeom prst="rect">
            <a:avLst/>
          </a:prstGeom>
        </p:spPr>
        <p:txBody>
          <a:bodyPr wrap="square">
            <a:spAutoFit/>
          </a:bodyPr>
          <a:lstStyle/>
          <a:p>
            <a:r>
              <a:rPr lang="en-US" sz="2400" b="1" dirty="0">
                <a:solidFill>
                  <a:srgbClr val="FF0000"/>
                </a:solidFill>
              </a:rPr>
              <a:t>Detached Flow</a:t>
            </a:r>
          </a:p>
        </p:txBody>
      </p:sp>
      <p:sp>
        <p:nvSpPr>
          <p:cNvPr id="13" name="Rectangle 12">
            <a:extLst>
              <a:ext uri="{FF2B5EF4-FFF2-40B4-BE49-F238E27FC236}">
                <a16:creationId xmlns:a16="http://schemas.microsoft.com/office/drawing/2014/main" id="{77424556-5A12-484A-B229-E0103A1F299C}"/>
              </a:ext>
            </a:extLst>
          </p:cNvPr>
          <p:cNvSpPr/>
          <p:nvPr/>
        </p:nvSpPr>
        <p:spPr>
          <a:xfrm>
            <a:off x="8603204" y="5498015"/>
            <a:ext cx="1771382" cy="461665"/>
          </a:xfrm>
          <a:prstGeom prst="rect">
            <a:avLst/>
          </a:prstGeom>
        </p:spPr>
        <p:txBody>
          <a:bodyPr wrap="none">
            <a:spAutoFit/>
          </a:bodyPr>
          <a:lstStyle/>
          <a:p>
            <a:r>
              <a:rPr lang="en-US" sz="2400" b="1" dirty="0">
                <a:solidFill>
                  <a:srgbClr val="FF0000"/>
                </a:solidFill>
              </a:rPr>
              <a:t>Explain later</a:t>
            </a:r>
            <a:endParaRPr lang="en-US" sz="2400" dirty="0"/>
          </a:p>
        </p:txBody>
      </p:sp>
      <p:sp>
        <p:nvSpPr>
          <p:cNvPr id="14" name="Slide Number Placeholder 3">
            <a:extLst>
              <a:ext uri="{FF2B5EF4-FFF2-40B4-BE49-F238E27FC236}">
                <a16:creationId xmlns:a16="http://schemas.microsoft.com/office/drawing/2014/main" id="{AD958F52-2FA6-4CAE-AD09-CE663C5D7D26}"/>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9</a:t>
            </a:fld>
            <a:endParaRPr lang="en-US" dirty="0"/>
          </a:p>
        </p:txBody>
      </p:sp>
    </p:spTree>
    <p:extLst>
      <p:ext uri="{BB962C8B-B14F-4D97-AF65-F5344CB8AC3E}">
        <p14:creationId xmlns:p14="http://schemas.microsoft.com/office/powerpoint/2010/main" val="41910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2419</Words>
  <Application>Microsoft Office PowerPoint</Application>
  <PresentationFormat>Widescreen</PresentationFormat>
  <Paragraphs>225</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Helvetica Neue Thin</vt: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Wenbin</dc:creator>
  <cp:lastModifiedBy>Xu Wenbin</cp:lastModifiedBy>
  <cp:revision>466</cp:revision>
  <dcterms:created xsi:type="dcterms:W3CDTF">2021-03-22T12:33:41Z</dcterms:created>
  <dcterms:modified xsi:type="dcterms:W3CDTF">2021-03-22T17:36:59Z</dcterms:modified>
</cp:coreProperties>
</file>