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7" r:id="rId3"/>
    <p:sldId id="290" r:id="rId4"/>
    <p:sldId id="297" r:id="rId5"/>
    <p:sldId id="298" r:id="rId6"/>
    <p:sldId id="292" r:id="rId7"/>
    <p:sldId id="350" r:id="rId8"/>
    <p:sldId id="351" r:id="rId9"/>
    <p:sldId id="362" r:id="rId10"/>
    <p:sldId id="363" r:id="rId11"/>
    <p:sldId id="353" r:id="rId12"/>
    <p:sldId id="311" r:id="rId13"/>
    <p:sldId id="328" r:id="rId14"/>
    <p:sldId id="320" r:id="rId15"/>
    <p:sldId id="321" r:id="rId16"/>
    <p:sldId id="322" r:id="rId17"/>
    <p:sldId id="354" r:id="rId18"/>
    <p:sldId id="305" r:id="rId19"/>
    <p:sldId id="364" r:id="rId20"/>
    <p:sldId id="330" r:id="rId21"/>
    <p:sldId id="308" r:id="rId22"/>
    <p:sldId id="309" r:id="rId23"/>
    <p:sldId id="332" r:id="rId24"/>
    <p:sldId id="339" r:id="rId25"/>
    <p:sldId id="341" r:id="rId26"/>
    <p:sldId id="343" r:id="rId27"/>
    <p:sldId id="338" r:id="rId28"/>
    <p:sldId id="357" r:id="rId29"/>
    <p:sldId id="340" r:id="rId30"/>
    <p:sldId id="342" r:id="rId31"/>
    <p:sldId id="345" r:id="rId32"/>
    <p:sldId id="346" r:id="rId33"/>
    <p:sldId id="347" r:id="rId34"/>
    <p:sldId id="358" r:id="rId35"/>
    <p:sldId id="360" r:id="rId36"/>
    <p:sldId id="32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35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38AFD-6CC9-4E18-AC3C-AA64C518970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43BF2-50D9-46E4-8999-C74CE5DD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79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Situation not as bad as unsupervised learning</a:t>
            </a:r>
          </a:p>
          <a:p>
            <a:endParaRPr lang="en-US" dirty="0"/>
          </a:p>
          <a:p>
            <a:r>
              <a:rPr lang="en-US" dirty="0"/>
              <a:t>Game – propagate back the credit for winning/losing according to a sophisticated formula back to the move.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3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1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9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Situation not as bad as unsupervised learning</a:t>
            </a:r>
          </a:p>
          <a:p>
            <a:endParaRPr lang="en-US" dirty="0"/>
          </a:p>
          <a:p>
            <a:r>
              <a:rPr lang="en-US" dirty="0"/>
              <a:t>Game – propagate back the credit for winning/losing according to a sophisticated formula back to the move.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12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5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8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if a supervisor is helping you out with the correct output.</a:t>
            </a:r>
          </a:p>
          <a:p>
            <a:r>
              <a:rPr lang="en-US" dirty="0"/>
              <a:t>Vending machine – make the system recognize the coins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9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96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5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Situation not as bad as unsupervised learning</a:t>
            </a:r>
          </a:p>
          <a:p>
            <a:endParaRPr lang="en-US" dirty="0"/>
          </a:p>
          <a:p>
            <a:r>
              <a:rPr lang="en-US" dirty="0"/>
              <a:t>Game – propagate back the credit for winning/losing according to a sophisticated formula back to the move.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Situation not as bad as unsupervised learning</a:t>
            </a:r>
          </a:p>
          <a:p>
            <a:endParaRPr lang="en-US" dirty="0"/>
          </a:p>
          <a:p>
            <a:r>
              <a:rPr lang="en-US" dirty="0"/>
              <a:t>Game – propagate back the credit for winning/losing according to a sophisticated formula back to the move.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8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Situation is not totally hopeless.</a:t>
            </a:r>
          </a:p>
          <a:p>
            <a:r>
              <a:rPr lang="en-US" dirty="0"/>
              <a:t>If I didn’t tell you what the denominations are, then it’s the blue graph.</a:t>
            </a:r>
          </a:p>
          <a:p>
            <a:r>
              <a:rPr lang="en-US" dirty="0"/>
              <a:t>The data made you do something that is significant – come up with boundaries.</a:t>
            </a:r>
          </a:p>
          <a:p>
            <a:endParaRPr lang="en-US" dirty="0"/>
          </a:p>
          <a:p>
            <a:r>
              <a:rPr lang="en-US" dirty="0"/>
              <a:t>In unsupervised learning, the number of clusters is unknown -&gt; Type 1,2 may be the same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Situation not as bad as unsupervised learning</a:t>
            </a:r>
          </a:p>
          <a:p>
            <a:endParaRPr lang="en-US" dirty="0"/>
          </a:p>
          <a:p>
            <a:r>
              <a:rPr lang="en-US" dirty="0"/>
              <a:t>Game – propagate back the credit for winning/losing according to a sophisticated formula back to the move.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Situation not as bad as unsupervised learning</a:t>
            </a:r>
          </a:p>
          <a:p>
            <a:endParaRPr lang="en-US" dirty="0"/>
          </a:p>
          <a:p>
            <a:r>
              <a:rPr lang="en-US" dirty="0"/>
              <a:t>Game – propagate back the credit for winning/losing according to a sophisticated formula back to the move.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set of observations to uncover an underlying process.</a:t>
            </a:r>
          </a:p>
          <a:p>
            <a:r>
              <a:rPr lang="en-US" dirty="0"/>
              <a:t>ML assumes that a pattern exists, but we cannot pin it down mathematically.</a:t>
            </a:r>
          </a:p>
          <a:p>
            <a:r>
              <a:rPr lang="en-US" dirty="0"/>
              <a:t>ML reverse engineers the process – start from data, find out what rules would be consistent with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ML is a very broad subject – goes from very abstract theory to extreme practical i.e. rules of thumb</a:t>
            </a:r>
          </a:p>
          <a:p>
            <a:endParaRPr lang="en-US" dirty="0"/>
          </a:p>
          <a:p>
            <a:r>
              <a:rPr lang="en-US" dirty="0"/>
              <a:t>Stats vs ML</a:t>
            </a:r>
          </a:p>
          <a:p>
            <a:r>
              <a:rPr lang="en-US" dirty="0"/>
              <a:t>	Underlying process is a probability distribution – observations are samples generated by that distribution.</a:t>
            </a:r>
          </a:p>
          <a:p>
            <a:r>
              <a:rPr lang="en-US" dirty="0"/>
              <a:t>	Mathematical field – put assumption that you need to prove results in rigorous detail.</a:t>
            </a:r>
          </a:p>
          <a:p>
            <a:endParaRPr lang="en-US" dirty="0"/>
          </a:p>
          <a:p>
            <a:r>
              <a:rPr lang="en-US" dirty="0"/>
              <a:t>	ML tries to make the least assumptions, cover the most territory – not a purely math/applied discipline, somewhere in the middle.</a:t>
            </a:r>
          </a:p>
          <a:p>
            <a:r>
              <a:rPr lang="en-US" dirty="0"/>
              <a:t>	e.g. Linear Regression under statistics makes a lot of math/assumptions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particular set of assumptions takes you sufficiently far from the math in other disciplines – then you call it a different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3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Situation not as bad as unsupervised learning</a:t>
            </a:r>
          </a:p>
          <a:p>
            <a:endParaRPr lang="en-US" dirty="0"/>
          </a:p>
          <a:p>
            <a:r>
              <a:rPr lang="en-US" dirty="0"/>
              <a:t>Game – propagate back the credit for winning/losing according to a sophisticated formula back to the move.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3BF2-50D9-46E4-8999-C74CE5DDCF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Oct 31,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98"/>
    </mc:Choice>
    <mc:Fallback xmlns="">
      <p:transition spd="slow" advTm="6729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-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4C22C-4AD9-4DAE-A715-AAEC9760EA2C}"/>
              </a:ext>
            </a:extLst>
          </p:cNvPr>
          <p:cNvSpPr txBox="1"/>
          <p:nvPr/>
        </p:nvSpPr>
        <p:spPr>
          <a:xfrm>
            <a:off x="405785" y="96059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Choosing 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F085C-8A39-46DC-B465-E0F5C6A7A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1329927"/>
            <a:ext cx="9348709" cy="49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76"/>
    </mc:Choice>
    <mc:Fallback xmlns="">
      <p:transition spd="slow" advTm="688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C0C26-BDFD-41D6-BEED-291950B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Landscape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B8450-C62B-4411-A7A2-7E48FFC71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52" y="693767"/>
            <a:ext cx="9468696" cy="61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77"/>
    </mc:Choice>
    <mc:Fallback xmlns="">
      <p:transition spd="slow" advTm="1277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1D278-2153-4A26-9A89-98992F26D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67" y="1437997"/>
            <a:ext cx="8583223" cy="39820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47A2967-1F9C-4151-A404-DE7FB678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1918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"/>
    </mc:Choice>
    <mc:Fallback xmlns="">
      <p:transition spd="slow" advTm="10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C885FE-FF23-4328-AB0A-ABCFED0BD8D7}"/>
                  </a:ext>
                </a:extLst>
              </p:cNvPr>
              <p:cNvSpPr txBox="1"/>
              <p:nvPr/>
            </p:nvSpPr>
            <p:spPr>
              <a:xfrm>
                <a:off x="4425211" y="1603928"/>
                <a:ext cx="7020777" cy="3803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Define a </a:t>
                </a:r>
                <a:r>
                  <a:rPr lang="en-US" b="1" dirty="0"/>
                  <a:t>Hypothesis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h</m:t>
                      </m:r>
                      <m:r>
                        <m:rPr>
                          <m:nor/>
                        </m:rPr>
                        <a:rPr lang="el-GR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) =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sty m:val="p"/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a </a:t>
                </a:r>
                <a:r>
                  <a:rPr lang="en-US" b="1" dirty="0"/>
                  <a:t>Cost Function </a:t>
                </a:r>
                <a:r>
                  <a:rPr lang="en-US" dirty="0"/>
                  <a:t>(a measure of how bad we’re doing)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l-GR" b="0" i="1" baseline="-25000" dirty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 baseline="30000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30000" dirty="0"/>
              </a:p>
              <a:p>
                <a:endParaRPr lang="en-US" dirty="0"/>
              </a:p>
              <a:p>
                <a:r>
                  <a:rPr lang="en-US" dirty="0"/>
                  <a:t>Repeat until convergence: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Cost Function on chosen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slope of Cost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Tweak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 as to </a:t>
                </a:r>
                <a:r>
                  <a:rPr lang="en-US" dirty="0"/>
                  <a:t>move downhill (reduce Cost Function value)</a:t>
                </a:r>
              </a:p>
              <a:p>
                <a:endParaRPr lang="en-US" dirty="0"/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 is now optimized for our training data.</a:t>
                </a:r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C885FE-FF23-4328-AB0A-ABCFED0B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211" y="1603928"/>
                <a:ext cx="7020777" cy="3803221"/>
              </a:xfrm>
              <a:prstGeom prst="rect">
                <a:avLst/>
              </a:prstGeom>
              <a:blipFill>
                <a:blip r:embed="rId3"/>
                <a:stretch>
                  <a:fillRect l="-2083" t="-2083" b="-2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D4B461-636F-48C2-A655-966DCBA79191}"/>
                  </a:ext>
                </a:extLst>
              </p:cNvPr>
              <p:cNvSpPr txBox="1"/>
              <p:nvPr/>
            </p:nvSpPr>
            <p:spPr>
              <a:xfrm>
                <a:off x="746012" y="1569654"/>
                <a:ext cx="2969770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D4B461-636F-48C2-A655-966DCBA79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" y="1569654"/>
                <a:ext cx="2969770" cy="1020472"/>
              </a:xfrm>
              <a:prstGeom prst="rect">
                <a:avLst/>
              </a:prstGeom>
              <a:blipFill>
                <a:blip r:embed="rId4"/>
                <a:stretch>
                  <a:fillRect l="-4713" b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109620-F923-434D-A0F9-85B82DAE1906}"/>
                  </a:ext>
                </a:extLst>
              </p:cNvPr>
              <p:cNvSpPr txBox="1"/>
              <p:nvPr/>
            </p:nvSpPr>
            <p:spPr>
              <a:xfrm>
                <a:off x="1555658" y="2994122"/>
                <a:ext cx="1350477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109620-F923-434D-A0F9-85B82DAE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58" y="2994122"/>
                <a:ext cx="1350477" cy="1020472"/>
              </a:xfrm>
              <a:prstGeom prst="rect">
                <a:avLst/>
              </a:prstGeom>
              <a:blipFill>
                <a:blip r:embed="rId5"/>
                <a:stretch>
                  <a:fillRect l="-1036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2F0D7F-AB4C-432A-8729-7B3D9D74CA89}"/>
                  </a:ext>
                </a:extLst>
              </p:cNvPr>
              <p:cNvSpPr txBox="1"/>
              <p:nvPr/>
            </p:nvSpPr>
            <p:spPr>
              <a:xfrm>
                <a:off x="746012" y="4478182"/>
                <a:ext cx="1032454" cy="1273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2F0D7F-AB4C-432A-8729-7B3D9D74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" y="4478182"/>
                <a:ext cx="1032454" cy="1273875"/>
              </a:xfrm>
              <a:prstGeom prst="rect">
                <a:avLst/>
              </a:prstGeom>
              <a:blipFill>
                <a:blip r:embed="rId6"/>
                <a:stretch>
                  <a:fillRect l="-13529" b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92145F-3DF1-42E2-A158-1DB76131A6B3}"/>
                  </a:ext>
                </a:extLst>
              </p:cNvPr>
              <p:cNvSpPr txBox="1"/>
              <p:nvPr/>
            </p:nvSpPr>
            <p:spPr>
              <a:xfrm>
                <a:off x="2269102" y="4575482"/>
                <a:ext cx="1350477" cy="1072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92145F-3DF1-42E2-A158-1DB76131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02" y="4575482"/>
                <a:ext cx="1350477" cy="10720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F9A4AE12-06A0-4ECF-AF22-A8442394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0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6"/>
    </mc:Choice>
    <mc:Fallback xmlns="">
      <p:transition spd="slow" advTm="22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4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3854A8-0261-47DB-906E-8E2FA6B39EB4}"/>
              </a:ext>
            </a:extLst>
          </p:cNvPr>
          <p:cNvSpPr txBox="1">
            <a:spLocks/>
          </p:cNvSpPr>
          <p:nvPr/>
        </p:nvSpPr>
        <p:spPr>
          <a:xfrm>
            <a:off x="838200" y="2125220"/>
            <a:ext cx="8840459" cy="413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Used to estimate the probability that an instance belongs to a particular class. </a:t>
            </a:r>
            <a:endParaRPr lang="en-US" altLang="en-US" sz="1200" u="sng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06F3F-4405-4C80-BE22-5E37E0B1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03" y="2629338"/>
            <a:ext cx="4010585" cy="11145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703D84B-EA0E-41F3-8341-F6A7D6F6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57090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"/>
    </mc:Choice>
    <mc:Fallback xmlns="">
      <p:transition spd="slow" advTm="59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3E2BE6-F965-41DC-8744-2B092EBC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3" y="1342039"/>
            <a:ext cx="10860016" cy="46774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3B3F832-75CA-4055-B932-568AB18B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747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5"/>
    </mc:Choice>
    <mc:Fallback xmlns="">
      <p:transition spd="slow" advTm="3464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D0441-74E4-4BB8-A2E3-9FC37EBD2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8" y="1450881"/>
            <a:ext cx="4441120" cy="4417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9048BD-02AA-42A3-A3E4-C53E00C4E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36" y="1756706"/>
            <a:ext cx="3734321" cy="10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94890C-0179-41CF-85E2-16C5CACF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574" y="3306542"/>
            <a:ext cx="6344535" cy="94310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141367-6771-4AAA-8DDC-4A7F1B593F19}"/>
              </a:ext>
            </a:extLst>
          </p:cNvPr>
          <p:cNvSpPr txBox="1">
            <a:spLocks/>
          </p:cNvSpPr>
          <p:nvPr/>
        </p:nvSpPr>
        <p:spPr>
          <a:xfrm>
            <a:off x="4329183" y="4516096"/>
            <a:ext cx="7501569" cy="41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No closed-form solution, but we can use </a:t>
            </a:r>
            <a:r>
              <a:rPr lang="en-US" altLang="en-US" sz="2300" dirty="0">
                <a:solidFill>
                  <a:schemeClr val="accent2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Gradient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300" dirty="0">
                <a:solidFill>
                  <a:schemeClr val="accent2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Descent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!</a:t>
            </a:r>
            <a:endParaRPr lang="en-US" altLang="en-US" sz="1200" u="sng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CA99FE-4410-4B9C-BB81-CD80EEEF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56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496"/>
    </mc:Choice>
    <mc:Fallback xmlns="">
      <p:transition spd="slow" advTm="182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C0C26-BDFD-41D6-BEED-291950B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Landscape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C330F-DFC8-4253-BDCE-63E95B1B3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06" y="693767"/>
            <a:ext cx="9468697" cy="61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0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00"/>
    </mc:Choice>
    <mc:Fallback xmlns="">
      <p:transition spd="slow" advTm="131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75EE9A-FFEB-42C2-93BF-A4BA20744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56" y="1226933"/>
            <a:ext cx="6667500" cy="23907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C80F6C-57E3-4E00-8C41-60D4E084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C908A-75D3-4719-B7E0-5BF373993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75" y="3745924"/>
            <a:ext cx="8263850" cy="22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"/>
    </mc:Choice>
    <mc:Fallback xmlns="">
      <p:transition spd="slow" advTm="49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C80F6C-57E3-4E00-8C41-60D4E084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C0AD7-52BA-4073-8CFE-071B72499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01" y="983794"/>
            <a:ext cx="7739461" cy="52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2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"/>
    </mc:Choice>
    <mc:Fallback xmlns="">
      <p:transition spd="slow" advTm="4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553545"/>
            <a:ext cx="10515600" cy="754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“A field of study that gives computers the ability to learn without being explicitly programmed.”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40F406-EF6E-4FD9-AD4C-388122A66AEC}"/>
              </a:ext>
            </a:extLst>
          </p:cNvPr>
          <p:cNvSpPr/>
          <p:nvPr/>
        </p:nvSpPr>
        <p:spPr>
          <a:xfrm>
            <a:off x="2449058" y="5045648"/>
            <a:ext cx="690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A machine-learning system is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trained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rather than explicitly programmed.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BCF64-EB11-447F-82BA-4673064B0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23" y="3193297"/>
            <a:ext cx="5164541" cy="1299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2ECCA-8E88-4E57-A8CA-E2A408733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23" y="2448869"/>
            <a:ext cx="5194846" cy="10618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5C4BE02-1797-4D2D-AF6C-3657EEC1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3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62"/>
    </mc:Choice>
    <mc:Fallback xmlns="">
      <p:transition spd="slow" advTm="97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6C8EE-E80F-4909-A832-B4E82BA856DB}"/>
              </a:ext>
            </a:extLst>
          </p:cNvPr>
          <p:cNvSpPr txBox="1">
            <a:spLocks/>
          </p:cNvSpPr>
          <p:nvPr/>
        </p:nvSpPr>
        <p:spPr>
          <a:xfrm>
            <a:off x="772212" y="1635026"/>
            <a:ext cx="9968345" cy="507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How to ensure that we’re not </a:t>
            </a:r>
            <a:r>
              <a:rPr lang="en-US" altLang="en-US" sz="2300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overfitting</a:t>
            </a: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to our training data?</a:t>
            </a:r>
            <a:endParaRPr lang="en-US" altLang="en-US" sz="2300" u="sng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7899C3-E655-45F8-9BE0-6DC20E131399}"/>
              </a:ext>
            </a:extLst>
          </p:cNvPr>
          <p:cNvSpPr txBox="1">
            <a:spLocks/>
          </p:cNvSpPr>
          <p:nvPr/>
        </p:nvSpPr>
        <p:spPr>
          <a:xfrm>
            <a:off x="772212" y="2276471"/>
            <a:ext cx="8840459" cy="41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Impose a small penalty on model complexity.</a:t>
            </a:r>
            <a:endParaRPr lang="en-US" altLang="en-US" sz="1200" u="sng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5C9CA1-42BB-47F7-8785-1EDA40EFF832}"/>
              </a:ext>
            </a:extLst>
          </p:cNvPr>
          <p:cNvSpPr txBox="1">
            <a:spLocks/>
          </p:cNvSpPr>
          <p:nvPr/>
        </p:nvSpPr>
        <p:spPr>
          <a:xfrm>
            <a:off x="772212" y="3015863"/>
            <a:ext cx="3719945" cy="507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l1 penalty (Lasso Regression)</a:t>
            </a:r>
            <a:endParaRPr lang="en-US" altLang="en-US" sz="2300" u="sng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F887E4-F9B6-40B1-B160-3EF22CE7241D}"/>
              </a:ext>
            </a:extLst>
          </p:cNvPr>
          <p:cNvSpPr txBox="1">
            <a:spLocks/>
          </p:cNvSpPr>
          <p:nvPr/>
        </p:nvSpPr>
        <p:spPr>
          <a:xfrm>
            <a:off x="6180103" y="3015863"/>
            <a:ext cx="3719945" cy="507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3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l2 penalty (Ridge Regression)</a:t>
            </a:r>
            <a:endParaRPr lang="en-US" altLang="en-US" sz="2300" u="sng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7D0997-7B24-4874-8610-3B279BAAC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2" y="3735443"/>
            <a:ext cx="4753638" cy="1219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1E147-7EB4-4807-A84B-070E6B493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03" y="3635416"/>
            <a:ext cx="5029902" cy="141942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0454149-13FB-45E6-BD88-275C25A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3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5"/>
    </mc:Choice>
    <mc:Fallback xmlns="">
      <p:transition spd="slow" advTm="4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4A5C9-8C7F-410C-A7A2-BD5E79BB2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78" y="2620156"/>
            <a:ext cx="3802654" cy="1240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35013-7F95-487E-A445-80A03674E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02" y="2380096"/>
            <a:ext cx="5238095" cy="254285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E7A02D0-4B08-42F4-BCE0-21940022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Validation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527"/>
    </mc:Choice>
    <mc:Fallback xmlns="">
      <p:transition spd="slow" advTm="132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5F633E-1C46-44BC-BC74-F3C4FA4E2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1" y="1839876"/>
            <a:ext cx="7620000" cy="3695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ADB868-AE81-4572-832A-509EA761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22345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"/>
    </mc:Choice>
    <mc:Fallback xmlns="">
      <p:transition spd="slow" advTm="6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EE656-E5EE-4818-B88E-A7304592630F}"/>
              </a:ext>
            </a:extLst>
          </p:cNvPr>
          <p:cNvSpPr txBox="1"/>
          <p:nvPr/>
        </p:nvSpPr>
        <p:spPr>
          <a:xfrm>
            <a:off x="689458" y="1074161"/>
            <a:ext cx="8825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 Idea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a tree to ask a series of questions from your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259CD-BD10-4CCD-9CF5-3678DCD71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96" y="2377885"/>
            <a:ext cx="4343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71"/>
    </mc:Choice>
    <mc:Fallback xmlns="">
      <p:transition spd="slow" advTm="8457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EE656-E5EE-4818-B88E-A7304592630F}"/>
              </a:ext>
            </a:extLst>
          </p:cNvPr>
          <p:cNvSpPr txBox="1"/>
          <p:nvPr/>
        </p:nvSpPr>
        <p:spPr>
          <a:xfrm>
            <a:off x="454567" y="1023719"/>
            <a:ext cx="389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how it works on a </a:t>
            </a:r>
            <a:r>
              <a:rPr lang="en-US" i="1" dirty="0"/>
              <a:t>real</a:t>
            </a:r>
            <a:r>
              <a:rPr lang="en-US" dirty="0"/>
              <a:t>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F5BAA-5FF8-452B-806B-F7C1957C8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2" y="1558027"/>
            <a:ext cx="3360604" cy="2377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7EEBD-C8F3-4AE0-8C20-9CC3CA3CC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0526"/>
            <a:ext cx="1219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94"/>
    </mc:Choice>
    <mc:Fallback xmlns="">
      <p:transition spd="slow" advTm="4029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EE656-E5EE-4818-B88E-A7304592630F}"/>
              </a:ext>
            </a:extLst>
          </p:cNvPr>
          <p:cNvSpPr txBox="1"/>
          <p:nvPr/>
        </p:nvSpPr>
        <p:spPr>
          <a:xfrm>
            <a:off x="454566" y="1023719"/>
            <a:ext cx="10803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is the tree built?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 </a:t>
            </a:r>
            <a:r>
              <a:rPr lang="en-US" i="1" dirty="0"/>
              <a:t>Cost Function </a:t>
            </a:r>
            <a:r>
              <a:rPr lang="en-US" dirty="0"/>
              <a:t>that measures the </a:t>
            </a:r>
            <a:r>
              <a:rPr lang="en-US" i="1" dirty="0"/>
              <a:t>impurity</a:t>
            </a:r>
            <a:r>
              <a:rPr lang="en-US" dirty="0"/>
              <a:t> of a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node is </a:t>
            </a:r>
            <a:r>
              <a:rPr lang="en-US" i="1" dirty="0"/>
              <a:t>pure</a:t>
            </a:r>
            <a:r>
              <a:rPr lang="en-US" dirty="0"/>
              <a:t> (impurity = 0) if all training instances it applies to belong to the same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possible impurity measure is </a:t>
            </a:r>
            <a:r>
              <a:rPr lang="en-US" i="1" dirty="0"/>
              <a:t>Gini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ADAAB-11D5-400C-A8F0-7D231D996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57" y="2565298"/>
            <a:ext cx="9685057" cy="1887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D61AF2-B087-4E27-872A-6763AB3AA846}"/>
              </a:ext>
            </a:extLst>
          </p:cNvPr>
          <p:cNvSpPr txBox="1"/>
          <p:nvPr/>
        </p:nvSpPr>
        <p:spPr>
          <a:xfrm>
            <a:off x="615255" y="4565271"/>
            <a:ext cx="10803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a feature and threshold that minimizes our Cost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Gini scores of subsets thus produced are weighted by their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Greedy Algorithm </a:t>
            </a:r>
            <a:r>
              <a:rPr lang="en-US" dirty="0"/>
              <a:t>– may not produce the optimum tree.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8095F-AEBF-42F2-B04F-076D79854278}"/>
              </a:ext>
            </a:extLst>
          </p:cNvPr>
          <p:cNvSpPr txBox="1"/>
          <p:nvPr/>
        </p:nvSpPr>
        <p:spPr>
          <a:xfrm>
            <a:off x="3254928" y="5692911"/>
            <a:ext cx="5733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CART Algorithm. ID3 Algorithm for non-binary trees.</a:t>
            </a:r>
          </a:p>
        </p:txBody>
      </p:sp>
    </p:spTree>
    <p:extLst>
      <p:ext uri="{BB962C8B-B14F-4D97-AF65-F5344CB8AC3E}">
        <p14:creationId xmlns:p14="http://schemas.microsoft.com/office/powerpoint/2010/main" val="19098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"/>
    </mc:Choice>
    <mc:Fallback xmlns="">
      <p:transition spd="slow" advTm="3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EE656-E5EE-4818-B88E-A7304592630F}"/>
              </a:ext>
            </a:extLst>
          </p:cNvPr>
          <p:cNvSpPr txBox="1"/>
          <p:nvPr/>
        </p:nvSpPr>
        <p:spPr>
          <a:xfrm>
            <a:off x="454566" y="1023719"/>
            <a:ext cx="481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 can be used for regression!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MSE instead of impurity.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6FB86-0271-47D7-BD7E-3648122E2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46" y="2147002"/>
            <a:ext cx="9534550" cy="35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"/>
    </mc:Choice>
    <mc:Fallback xmlns="">
      <p:transition spd="slow" advTm="55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EE656-E5EE-4818-B88E-A7304592630F}"/>
              </a:ext>
            </a:extLst>
          </p:cNvPr>
          <p:cNvSpPr txBox="1"/>
          <p:nvPr/>
        </p:nvSpPr>
        <p:spPr>
          <a:xfrm>
            <a:off x="723014" y="1245142"/>
            <a:ext cx="8825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White Box </a:t>
            </a:r>
            <a:r>
              <a:rPr lang="en-US" dirty="0"/>
              <a:t>– easily interpretable</a:t>
            </a:r>
          </a:p>
          <a:p>
            <a:endParaRPr lang="en-US" dirty="0"/>
          </a:p>
          <a:p>
            <a:r>
              <a:rPr lang="en-US" b="1" dirty="0"/>
              <a:t>Disadvantages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Prone to overfitting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Regularize by setting maximum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Comes up only with orthogonal boundaries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Sensitive to training set rotation – Use PCA!</a:t>
            </a:r>
          </a:p>
        </p:txBody>
      </p:sp>
    </p:spTree>
    <p:extLst>
      <p:ext uri="{BB962C8B-B14F-4D97-AF65-F5344CB8AC3E}">
        <p14:creationId xmlns:p14="http://schemas.microsoft.com/office/powerpoint/2010/main" val="42710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49"/>
    </mc:Choice>
    <mc:Fallback xmlns="">
      <p:transition spd="slow" advTm="8774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C0C26-BDFD-41D6-BEED-291950B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Landscape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6DF40-B75F-48EE-B25C-A1D1AA9A3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16" y="711606"/>
            <a:ext cx="9519031" cy="61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83"/>
    </mc:Choice>
    <mc:Fallback xmlns="">
      <p:transition spd="slow" advTm="5208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EE656-E5EE-4818-B88E-A7304592630F}"/>
              </a:ext>
            </a:extLst>
          </p:cNvPr>
          <p:cNvSpPr txBox="1"/>
          <p:nvPr/>
        </p:nvSpPr>
        <p:spPr>
          <a:xfrm>
            <a:off x="454566" y="1023719"/>
            <a:ext cx="971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 Idea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Decision Trees by themselves may overfit. But combining their predictions may be a good idea!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EE7EF-2826-4F09-9865-B8E875D17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7" y="2017336"/>
            <a:ext cx="10480645" cy="39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8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23"/>
    </mc:Choice>
    <mc:Fallback xmlns="">
      <p:transition spd="slow" advTm="574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7891C1-AD22-4D69-96E0-7B55210CA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47" y="2304740"/>
            <a:ext cx="6868566" cy="35256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65323C-8861-4AEA-A279-78B42AE41D29}"/>
              </a:ext>
            </a:extLst>
          </p:cNvPr>
          <p:cNvSpPr/>
          <p:nvPr/>
        </p:nvSpPr>
        <p:spPr>
          <a:xfrm>
            <a:off x="1272962" y="1532396"/>
            <a:ext cx="9152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chemeClr val="accent2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Supervised Learning </a:t>
            </a:r>
            <a:r>
              <a:rPr lang="en-US" altLang="en-US" sz="24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- Training Data contains desired solutions, or </a:t>
            </a:r>
            <a:r>
              <a:rPr lang="en-US" altLang="en-US" sz="2400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labels</a:t>
            </a:r>
            <a:endParaRPr lang="en-US" altLang="en-US" sz="24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86F172-8027-4A18-B64A-EA5C7E45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ML Systems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543EBF-922B-4C0E-AECB-3529053B8E0E}"/>
              </a:ext>
            </a:extLst>
          </p:cNvPr>
          <p:cNvCxnSpPr/>
          <p:nvPr/>
        </p:nvCxnSpPr>
        <p:spPr>
          <a:xfrm flipV="1">
            <a:off x="2265028" y="5528345"/>
            <a:ext cx="1828800" cy="30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AF71D0-40EA-4AF6-8B0E-8F3712A29941}"/>
              </a:ext>
            </a:extLst>
          </p:cNvPr>
          <p:cNvCxnSpPr/>
          <p:nvPr/>
        </p:nvCxnSpPr>
        <p:spPr>
          <a:xfrm flipV="1">
            <a:off x="2256639" y="4228051"/>
            <a:ext cx="594248" cy="14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58943F-08F3-46F9-89C7-F9EFC1A2D035}"/>
              </a:ext>
            </a:extLst>
          </p:cNvPr>
          <p:cNvSpPr txBox="1"/>
          <p:nvPr/>
        </p:nvSpPr>
        <p:spPr>
          <a:xfrm>
            <a:off x="1272962" y="5566028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02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449"/>
    </mc:Choice>
    <mc:Fallback xmlns="">
      <p:transition spd="slow" advTm="135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EE656-E5EE-4818-B88E-A7304592630F}"/>
              </a:ext>
            </a:extLst>
          </p:cNvPr>
          <p:cNvSpPr txBox="1"/>
          <p:nvPr/>
        </p:nvSpPr>
        <p:spPr>
          <a:xfrm>
            <a:off x="454566" y="1023719"/>
            <a:ext cx="971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 Idea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Decision Trees by themselves may overfit. But combining their predictions may be a good idea!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9ED39-85CE-4915-A307-53792192D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60" y="2277001"/>
            <a:ext cx="5489132" cy="38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9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"/>
    </mc:Choice>
    <mc:Fallback xmlns="">
      <p:transition spd="slow" advTm="129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EE656-E5EE-4818-B88E-A7304592630F}"/>
              </a:ext>
            </a:extLst>
          </p:cNvPr>
          <p:cNvSpPr txBox="1"/>
          <p:nvPr/>
        </p:nvSpPr>
        <p:spPr>
          <a:xfrm>
            <a:off x="454566" y="1023719"/>
            <a:ext cx="9712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Bagging = Bootstrap Aggregation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same training algorithm for every predictor, but train them on different random subsets of the training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CADD4-0BB9-4334-8D50-FC92EE6E4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53" y="2294458"/>
            <a:ext cx="6389125" cy="3339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55F392-4135-4CBD-BE79-21379033B7CA}"/>
              </a:ext>
            </a:extLst>
          </p:cNvPr>
          <p:cNvSpPr txBox="1"/>
          <p:nvPr/>
        </p:nvSpPr>
        <p:spPr>
          <a:xfrm>
            <a:off x="888369" y="5703946"/>
            <a:ext cx="971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is an </a:t>
            </a:r>
            <a:r>
              <a:rPr lang="en-US" i="1" dirty="0"/>
              <a:t>Ensemble</a:t>
            </a:r>
            <a:r>
              <a:rPr lang="en-US" dirty="0"/>
              <a:t> of Decision Trees, generally trained via the </a:t>
            </a:r>
            <a:r>
              <a:rPr lang="en-US" i="1" dirty="0"/>
              <a:t>bagging</a:t>
            </a:r>
            <a:r>
              <a:rPr lang="en-US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21905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7"/>
    </mc:Choice>
    <mc:Fallback xmlns="">
      <p:transition spd="slow" advTm="6207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EE656-E5EE-4818-B88E-A7304592630F}"/>
              </a:ext>
            </a:extLst>
          </p:cNvPr>
          <p:cNvSpPr txBox="1"/>
          <p:nvPr/>
        </p:nvSpPr>
        <p:spPr>
          <a:xfrm>
            <a:off x="504900" y="808673"/>
            <a:ext cx="971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 Idea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several weak learners </a:t>
            </a:r>
            <a:r>
              <a:rPr lang="en-US" i="1" dirty="0"/>
              <a:t>sequentially</a:t>
            </a:r>
            <a:r>
              <a:rPr lang="en-US" dirty="0"/>
              <a:t>, each trying to correct the errors made by its predecessor.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4B1D3-2C17-4A84-AF57-99FFB3B24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36" y="1846909"/>
            <a:ext cx="6084145" cy="3657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038BD-5060-4BC7-BFAD-CE39570C2236}"/>
              </a:ext>
            </a:extLst>
          </p:cNvPr>
          <p:cNvSpPr txBox="1"/>
          <p:nvPr/>
        </p:nvSpPr>
        <p:spPr>
          <a:xfrm>
            <a:off x="786213" y="5619236"/>
            <a:ext cx="971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Adaptive Boosting (</a:t>
            </a:r>
            <a:r>
              <a:rPr lang="en-US" b="1" dirty="0" err="1"/>
              <a:t>ADABoost</a:t>
            </a:r>
            <a:r>
              <a:rPr lang="en-U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more relative weight to the misclassified instances.</a:t>
            </a:r>
          </a:p>
        </p:txBody>
      </p:sp>
    </p:spTree>
    <p:extLst>
      <p:ext uri="{BB962C8B-B14F-4D97-AF65-F5344CB8AC3E}">
        <p14:creationId xmlns:p14="http://schemas.microsoft.com/office/powerpoint/2010/main" val="28670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4"/>
    </mc:Choice>
    <mc:Fallback xmlns="">
      <p:transition spd="slow" advTm="12444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EE656-E5EE-4818-B88E-A7304592630F}"/>
              </a:ext>
            </a:extLst>
          </p:cNvPr>
          <p:cNvSpPr txBox="1"/>
          <p:nvPr/>
        </p:nvSpPr>
        <p:spPr>
          <a:xfrm>
            <a:off x="379066" y="1010009"/>
            <a:ext cx="484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Gradient Boosting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fit a new predictor to the </a:t>
            </a:r>
            <a:r>
              <a:rPr lang="en-US" i="1" dirty="0"/>
              <a:t>residual errors</a:t>
            </a:r>
            <a:r>
              <a:rPr lang="en-US" dirty="0"/>
              <a:t> made by the previous predictor.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70867-9343-4EC7-921F-886511A74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7062"/>
            <a:ext cx="5696121" cy="5642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9249B-964E-4471-B327-1F9DC2301C38}"/>
              </a:ext>
            </a:extLst>
          </p:cNvPr>
          <p:cNvSpPr txBox="1"/>
          <p:nvPr/>
        </p:nvSpPr>
        <p:spPr>
          <a:xfrm>
            <a:off x="399879" y="2878918"/>
            <a:ext cx="484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Performance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Forests and Gradient Boosting Methods (implemented in the </a:t>
            </a:r>
            <a:r>
              <a:rPr lang="en-US" i="1" dirty="0" err="1"/>
              <a:t>xgBoost</a:t>
            </a:r>
            <a:r>
              <a:rPr lang="en-US" dirty="0"/>
              <a:t> library) have been winning most competitions on Kaggle recently on structured data.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(especially Convolutional Networks) is the clear winner for unstructured data problems (perception/speech/vision etc.)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9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47"/>
    </mc:Choice>
    <mc:Fallback xmlns="">
      <p:transition spd="slow" advTm="91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C0C26-BDFD-41D6-BEED-291950B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Landscape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58CE8-3436-476A-B87F-D86734E98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90" y="702698"/>
            <a:ext cx="9520620" cy="61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56"/>
    </mc:Choice>
    <mc:Fallback xmlns="">
      <p:transition spd="slow" advTm="3905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C0C26-BDFD-41D6-BEED-291950B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Landscape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781A1-7099-484B-BCBB-D3F193661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7" y="725008"/>
            <a:ext cx="9486113" cy="613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40"/>
    </mc:Choice>
    <mc:Fallback xmlns="">
      <p:transition spd="slow" advTm="10244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AD2B0-DDB7-4C65-A0D9-FB3E25B5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9778B-2E0A-4DA7-A3ED-B18A7E8F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56" y="1508149"/>
            <a:ext cx="2911053" cy="3820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ED8B35-376A-4185-BBAA-8D30DF96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667" y="1508149"/>
            <a:ext cx="3063150" cy="38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77"/>
    </mc:Choice>
    <mc:Fallback xmlns="">
      <p:transition spd="slow" advTm="8907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65323C-8861-4AEA-A279-78B42AE41D29}"/>
              </a:ext>
            </a:extLst>
          </p:cNvPr>
          <p:cNvSpPr/>
          <p:nvPr/>
        </p:nvSpPr>
        <p:spPr>
          <a:xfrm>
            <a:off x="2619146" y="1624426"/>
            <a:ext cx="6532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chemeClr val="accent2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Unsupervised Learning </a:t>
            </a:r>
            <a:r>
              <a:rPr lang="en-US" altLang="en-US" sz="24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- Training Data is </a:t>
            </a:r>
            <a:r>
              <a:rPr lang="en-US" altLang="en-US" sz="2400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unlabeled</a:t>
            </a:r>
            <a:endParaRPr lang="en-US" altLang="en-US" sz="24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27F81D-2A92-4702-8AFE-E39EF0692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16" y="2335727"/>
            <a:ext cx="6877475" cy="354857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F491C0-8F74-4F9A-9BE4-FB782E6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ML Systems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28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27"/>
    </mc:Choice>
    <mc:Fallback xmlns="">
      <p:transition spd="slow" advTm="56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65323C-8861-4AEA-A279-78B42AE41D29}"/>
              </a:ext>
            </a:extLst>
          </p:cNvPr>
          <p:cNvSpPr/>
          <p:nvPr/>
        </p:nvSpPr>
        <p:spPr>
          <a:xfrm>
            <a:off x="706226" y="1590762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Reinforcement Learning 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- Training Data does not contain target output, but instead contains </a:t>
            </a: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some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possible output together with a measure of how </a:t>
            </a: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good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that output is.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602EE-1B28-46F5-959D-3EE023078975}"/>
              </a:ext>
            </a:extLst>
          </p:cNvPr>
          <p:cNvSpPr/>
          <p:nvPr/>
        </p:nvSpPr>
        <p:spPr>
          <a:xfrm>
            <a:off x="1894603" y="3170096"/>
            <a:ext cx="261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&lt;input&gt;, &lt;correct output&gt;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14682-EEBB-4D84-871C-D54E4834B618}"/>
              </a:ext>
            </a:extLst>
          </p:cNvPr>
          <p:cNvSpPr/>
          <p:nvPr/>
        </p:nvSpPr>
        <p:spPr>
          <a:xfrm>
            <a:off x="830145" y="4374323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&lt;input&gt;, &lt;some output&gt;, &lt;grade for this output&gt;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9308B-E5A3-4054-A3EE-1B47E3338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27" y="1513878"/>
            <a:ext cx="4387697" cy="43481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9426F-ACDC-4A8A-BF9E-B72EABFAC535}"/>
              </a:ext>
            </a:extLst>
          </p:cNvPr>
          <p:cNvSpPr txBox="1"/>
          <p:nvPr/>
        </p:nvSpPr>
        <p:spPr>
          <a:xfrm>
            <a:off x="2942070" y="377220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CC0C26-BDFD-41D6-BEED-291950B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ML Systems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48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22"/>
    </mc:Choice>
    <mc:Fallback xmlns="">
      <p:transition spd="slow" advTm="1288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83CD9F-B888-4BF5-ACB3-1F4EADB9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448553"/>
            <a:ext cx="8702676" cy="43513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12DE16-529C-4FF3-B49D-B2D12ADD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Regression</a:t>
            </a:r>
          </a:p>
        </p:txBody>
      </p:sp>
    </p:spTree>
    <p:extLst>
      <p:ext uri="{BB962C8B-B14F-4D97-AF65-F5344CB8AC3E}">
        <p14:creationId xmlns:p14="http://schemas.microsoft.com/office/powerpoint/2010/main" val="21133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07"/>
    </mc:Choice>
    <mc:Fallback xmlns="">
      <p:transition spd="slow" advTm="693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C0C26-BDFD-41D6-BEED-291950B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Landscape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97874-CE70-46FD-97EB-D88EA6214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08" y="693767"/>
            <a:ext cx="9408072" cy="60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1"/>
    </mc:Choice>
    <mc:Fallback xmlns="">
      <p:transition spd="slow" advTm="84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-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4C22C-4AD9-4DAE-A715-AAEC9760EA2C}"/>
              </a:ext>
            </a:extLst>
          </p:cNvPr>
          <p:cNvSpPr txBox="1"/>
          <p:nvPr/>
        </p:nvSpPr>
        <p:spPr>
          <a:xfrm>
            <a:off x="405786" y="1792239"/>
            <a:ext cx="77988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Clustering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“clusters” of points in a homogenous cloud of data.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Behavioral Segmentation in Marketing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Useful as a pre-processing step before applying other classification algorithms.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Cluster ID could be added as feature for each data point.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F5444C-C26E-475D-ACA2-723B87FA7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46" y="2035513"/>
            <a:ext cx="2695238" cy="2619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67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804"/>
    </mc:Choice>
    <mc:Fallback xmlns="">
      <p:transition spd="slow" advTm="146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C0E90-D31D-4604-84C8-4EE32AC0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-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4C22C-4AD9-4DAE-A715-AAEC9760EA2C}"/>
              </a:ext>
            </a:extLst>
          </p:cNvPr>
          <p:cNvSpPr txBox="1"/>
          <p:nvPr/>
        </p:nvSpPr>
        <p:spPr>
          <a:xfrm>
            <a:off x="405785" y="960595"/>
            <a:ext cx="5563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k-means Algorithm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Guess some cluster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until converged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E-Step</a:t>
            </a:r>
            <a:r>
              <a:rPr lang="en-US" dirty="0"/>
              <a:t>: assign points to the nearest cluster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M-Step</a:t>
            </a:r>
            <a:r>
              <a:rPr lang="en-US" dirty="0"/>
              <a:t>: set the cluster centers to the mean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7A2CF-719C-4C0B-94FF-77416FB70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7192"/>
            <a:ext cx="12192000" cy="3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7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4"/>
    </mc:Choice>
    <mc:Fallback xmlns="">
      <p:transition spd="slow" advTm="974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21.8|15.2|4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3.7|7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8.1|0.3|26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|1.4|3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2|0.1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09.4|13.9|1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2|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2039</Words>
  <Application>Microsoft Office PowerPoint</Application>
  <PresentationFormat>Widescreen</PresentationFormat>
  <Paragraphs>386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Cambria Math</vt:lpstr>
      <vt:lpstr>Courier New</vt:lpstr>
      <vt:lpstr>Lucida Sans Typewriter</vt:lpstr>
      <vt:lpstr>Symbol</vt:lpstr>
      <vt:lpstr>Times New Roman</vt:lpstr>
      <vt:lpstr>Office Theme</vt:lpstr>
      <vt:lpstr>The Machine Learning Landscape</vt:lpstr>
      <vt:lpstr>What is ML?</vt:lpstr>
      <vt:lpstr>Types of ML Systems</vt:lpstr>
      <vt:lpstr>Types of ML Systems</vt:lpstr>
      <vt:lpstr>Types of ML Systems</vt:lpstr>
      <vt:lpstr>Classification vs Regression</vt:lpstr>
      <vt:lpstr>ML Landscape</vt:lpstr>
      <vt:lpstr>Unsupervised Learning - Clustering</vt:lpstr>
      <vt:lpstr>Unsupervised Learning - Clustering</vt:lpstr>
      <vt:lpstr>Unsupervised Learning - Clustering</vt:lpstr>
      <vt:lpstr>ML Landscape</vt:lpstr>
      <vt:lpstr>Linear Regression</vt:lpstr>
      <vt:lpstr>Linear Regression</vt:lpstr>
      <vt:lpstr>Logistic Regression</vt:lpstr>
      <vt:lpstr>Logistic Regression</vt:lpstr>
      <vt:lpstr>Logistic Regression</vt:lpstr>
      <vt:lpstr>ML Landscape</vt:lpstr>
      <vt:lpstr>Overfitting and Underfitting</vt:lpstr>
      <vt:lpstr>Bias-Variance Tradeoff</vt:lpstr>
      <vt:lpstr>Regularization</vt:lpstr>
      <vt:lpstr>Testing and Validation</vt:lpstr>
      <vt:lpstr>K-fold Cross Validation</vt:lpstr>
      <vt:lpstr>Decision Tree</vt:lpstr>
      <vt:lpstr>Decision Tree</vt:lpstr>
      <vt:lpstr>Decision Tree</vt:lpstr>
      <vt:lpstr>Decision Tree</vt:lpstr>
      <vt:lpstr>Decision Tree</vt:lpstr>
      <vt:lpstr>ML Landscape</vt:lpstr>
      <vt:lpstr>Ensemble Methods</vt:lpstr>
      <vt:lpstr>Ensemble Methods</vt:lpstr>
      <vt:lpstr>Bagging</vt:lpstr>
      <vt:lpstr>Boosting</vt:lpstr>
      <vt:lpstr>Boosting</vt:lpstr>
      <vt:lpstr>ML Landscape</vt:lpstr>
      <vt:lpstr>ML Landscape</vt:lpstr>
      <vt:lpstr>Where to go 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427</cp:revision>
  <dcterms:created xsi:type="dcterms:W3CDTF">2018-06-06T16:09:32Z</dcterms:created>
  <dcterms:modified xsi:type="dcterms:W3CDTF">2018-10-31T14:07:02Z</dcterms:modified>
</cp:coreProperties>
</file>