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77" r:id="rId4"/>
    <p:sldId id="265" r:id="rId5"/>
    <p:sldId id="278" r:id="rId6"/>
    <p:sldId id="280" r:id="rId7"/>
    <p:sldId id="279" r:id="rId8"/>
    <p:sldId id="281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68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BF93-3B08-4B83-8221-F119D0C4BF0B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8AFD-935E-47D5-BE5D-1F0F95D6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Visual representation of the ﬂow of the molecular dynamics program. First, the initial system</a:t>
            </a:r>
          </a:p>
          <a:p>
            <a:r>
              <a:rPr lang="en-US" dirty="0" smtClean="0"/>
              <a:t>conﬁguration and other parameters of the simulation are provided, one of which is t final , the time for which</a:t>
            </a:r>
          </a:p>
          <a:p>
            <a:r>
              <a:rPr lang="en-US" dirty="0" smtClean="0"/>
              <a:t>to run the simulation. For each integration step, the forces on each particle are calculated and used to update</a:t>
            </a:r>
          </a:p>
          <a:p>
            <a:r>
              <a:rPr lang="en-US" dirty="0" smtClean="0"/>
              <a:t>the positions of the particles.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209D-6D03-49A7-AE32-45A630EFA8C6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CBEMD</a:t>
            </a:r>
            <a:r>
              <a:rPr lang="en-US" dirty="0" smtClean="0"/>
              <a:t> Parallelized Molecular Dynamics in Various Thermodynamic Ensembles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 A. </a:t>
            </a:r>
            <a:r>
              <a:rPr lang="en-US" dirty="0" err="1" smtClean="0">
                <a:solidFill>
                  <a:srgbClr val="FF0000"/>
                </a:solidFill>
              </a:rPr>
              <a:t>Mahynski</a:t>
            </a:r>
            <a:r>
              <a:rPr lang="en-US" dirty="0" smtClean="0">
                <a:solidFill>
                  <a:srgbClr val="FF0000"/>
                </a:solidFill>
              </a:rPr>
              <a:t>, George A. Khoury, </a:t>
            </a:r>
            <a:r>
              <a:rPr lang="en-US" dirty="0" err="1" smtClean="0">
                <a:solidFill>
                  <a:srgbClr val="FF0000"/>
                </a:solidFill>
              </a:rPr>
              <a:t>Carmeline</a:t>
            </a:r>
            <a:r>
              <a:rPr lang="en-US" dirty="0" smtClean="0">
                <a:solidFill>
                  <a:srgbClr val="FF0000"/>
                </a:solidFill>
              </a:rPr>
              <a:t> J. </a:t>
            </a:r>
            <a:r>
              <a:rPr lang="en-US" dirty="0" err="1" smtClean="0">
                <a:solidFill>
                  <a:srgbClr val="FF0000"/>
                </a:solidFill>
              </a:rPr>
              <a:t>Dsilva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Arun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Prabhu</a:t>
            </a:r>
            <a:r>
              <a:rPr lang="en-US" dirty="0" smtClean="0">
                <a:solidFill>
                  <a:srgbClr val="FF0000"/>
                </a:solidFill>
              </a:rPr>
              <a:t>, Francesco Ricci, </a:t>
            </a:r>
            <a:r>
              <a:rPr lang="en-US" dirty="0" err="1" smtClean="0">
                <a:solidFill>
                  <a:srgbClr val="FF0000"/>
                </a:solidFill>
              </a:rPr>
              <a:t>Junyoung</a:t>
            </a:r>
            <a:r>
              <a:rPr lang="en-US" dirty="0" smtClean="0">
                <a:solidFill>
                  <a:srgbClr val="FF0000"/>
                </a:solidFill>
              </a:rPr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142861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package to perform parallelized Molecular Dynamics (MD)</a:t>
            </a:r>
          </a:p>
          <a:p>
            <a:r>
              <a:rPr lang="en-US" dirty="0" smtClean="0"/>
              <a:t>Simulate motions at a microscopic level, relate to macroscopic properties</a:t>
            </a:r>
          </a:p>
          <a:p>
            <a:pPr lvl="1"/>
            <a:r>
              <a:rPr lang="en-US" dirty="0" smtClean="0"/>
              <a:t>Diffusion coefficients, specific heats, chemical potentials</a:t>
            </a:r>
          </a:p>
          <a:p>
            <a:pPr lvl="1"/>
            <a:r>
              <a:rPr lang="en-US" dirty="0" smtClean="0"/>
              <a:t>Evaluate properties that would be difficult to do experimentally</a:t>
            </a:r>
          </a:p>
          <a:p>
            <a:r>
              <a:rPr lang="en-US" dirty="0" smtClean="0"/>
              <a:t>Applications to material science, pharmaceuticals, thermodynamics, fluid mechanics</a:t>
            </a:r>
          </a:p>
          <a:p>
            <a:r>
              <a:rPr lang="en-US" dirty="0" smtClean="0"/>
              <a:t>Power is in its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144000" cy="458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CBEMD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CBEMD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Majority of code exploiting OOP, MPI parallelization,</a:t>
            </a:r>
          </a:p>
          <a:p>
            <a:pPr lvl="1"/>
            <a:r>
              <a:rPr lang="en-US" dirty="0" smtClean="0"/>
              <a:t>Convenient libraries like boost</a:t>
            </a:r>
          </a:p>
          <a:p>
            <a:pPr lvl="1"/>
            <a:r>
              <a:rPr lang="en-US" dirty="0" err="1" smtClean="0"/>
              <a:t>Googletests</a:t>
            </a:r>
            <a:r>
              <a:rPr lang="en-US" dirty="0" smtClean="0"/>
              <a:t> for testing main programs</a:t>
            </a:r>
          </a:p>
          <a:p>
            <a:pPr lvl="1"/>
            <a:r>
              <a:rPr lang="en-US" dirty="0" smtClean="0"/>
              <a:t>Driver program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 “User-friendly” interface to setup and run simulations</a:t>
            </a:r>
          </a:p>
          <a:p>
            <a:pPr lvl="1"/>
            <a:r>
              <a:rPr lang="en-US" dirty="0" smtClean="0"/>
              <a:t>SWIG to call C++ functions from Python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unittests</a:t>
            </a:r>
            <a:r>
              <a:rPr lang="en-US" dirty="0" smtClean="0"/>
              <a:t> to test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 </a:t>
            </a:r>
            <a:r>
              <a:rPr lang="en-US" dirty="0" smtClean="0"/>
              <a:t>Potentials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Bond Potentials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Integrators (Ensembles)</a:t>
            </a:r>
          </a:p>
          <a:p>
            <a:pPr lvl="1"/>
            <a:r>
              <a:rPr lang="en-US" dirty="0" smtClean="0"/>
              <a:t>NVE, NVT, NPT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41819"/>
              </p:ext>
            </p:extLst>
          </p:nvPr>
        </p:nvGraphicFramePr>
        <p:xfrm>
          <a:off x="1981200" y="2072640"/>
          <a:ext cx="4683512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905000" imgH="520700" progId="Equation.3">
                  <p:embed/>
                </p:oleObj>
              </mc:Choice>
              <mc:Fallback>
                <p:oleObj name="Equation" r:id="rId4" imgW="1905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072640"/>
                        <a:ext cx="4683512" cy="12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42235"/>
              </p:ext>
            </p:extLst>
          </p:nvPr>
        </p:nvGraphicFramePr>
        <p:xfrm>
          <a:off x="2963863" y="3813175"/>
          <a:ext cx="27162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1104900" imgH="393700" progId="Equation.3">
                  <p:embed/>
                </p:oleObj>
              </mc:Choice>
              <mc:Fallback>
                <p:oleObj name="Equation" r:id="rId6" imgW="1104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3863" y="3813175"/>
                        <a:ext cx="2716212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1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smtClean="0"/>
              <a:t>for arbitrary length </a:t>
            </a:r>
            <a:r>
              <a:rPr lang="en-US" dirty="0"/>
              <a:t>of time on an arbitrary </a:t>
            </a:r>
            <a:r>
              <a:rPr lang="en-US" dirty="0" smtClean="0"/>
              <a:t>number of processors.</a:t>
            </a:r>
          </a:p>
          <a:p>
            <a:r>
              <a:rPr lang="en-US" dirty="0" smtClean="0"/>
              <a:t>Interface with VMD </a:t>
            </a:r>
            <a:r>
              <a:rPr lang="en-US" dirty="0"/>
              <a:t>or </a:t>
            </a:r>
            <a:r>
              <a:rPr lang="en-US" dirty="0" smtClean="0"/>
              <a:t>other visualization </a:t>
            </a:r>
            <a:r>
              <a:rPr lang="en-US" dirty="0"/>
              <a:t>programs that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Binary &amp; XML</a:t>
            </a:r>
            <a:endParaRPr lang="en-US" dirty="0" smtClean="0"/>
          </a:p>
          <a:p>
            <a:r>
              <a:rPr lang="en-US" dirty="0"/>
              <a:t>Force calculations will be able to be performed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76200" y="1263908"/>
            <a:ext cx="1615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System {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public</a:t>
            </a:r>
            <a:r>
              <a:rPr lang="en-US" sz="1400" dirty="0"/>
              <a:t>:</a:t>
            </a:r>
          </a:p>
          <a:p>
            <a:r>
              <a:rPr lang="en-US" sz="1400" dirty="0"/>
              <a:t>		System();</a:t>
            </a:r>
          </a:p>
          <a:p>
            <a:r>
              <a:rPr lang="en-US" sz="1400" dirty="0"/>
              <a:t>		~System();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set_box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double* </a:t>
            </a:r>
            <a:r>
              <a:rPr lang="en-US" sz="1400" dirty="0" err="1"/>
              <a:t>new_box</a:t>
            </a:r>
            <a:r>
              <a:rPr lang="en-US" sz="1400" dirty="0"/>
              <a:t>);		</a:t>
            </a:r>
            <a:r>
              <a:rPr lang="en-US" sz="1400" dirty="0" smtClean="0"/>
              <a:t>/</a:t>
            </a:r>
            <a:r>
              <a:rPr lang="en-US" sz="1400" dirty="0"/>
              <a:t>/!&lt; Set the global system box size</a:t>
            </a:r>
          </a:p>
          <a:p>
            <a:r>
              <a:rPr lang="en-US" sz="1400" dirty="0"/>
              <a:t>		void </a:t>
            </a:r>
            <a:r>
              <a:rPr lang="en-US" sz="1400" dirty="0" err="1"/>
              <a:t>set_T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double T) {Temp_ = T;}	</a:t>
            </a:r>
            <a:r>
              <a:rPr lang="en-US" sz="1400" dirty="0" smtClean="0"/>
              <a:t>/</a:t>
            </a:r>
            <a:r>
              <a:rPr lang="en-US" sz="1400" dirty="0"/>
              <a:t>/!&lt; Set the system temperature</a:t>
            </a:r>
          </a:p>
          <a:p>
            <a:r>
              <a:rPr lang="en-US" sz="1400" dirty="0"/>
              <a:t>		void </a:t>
            </a:r>
            <a:r>
              <a:rPr lang="en-US" sz="1400" dirty="0" err="1"/>
              <a:t>set_P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double P) {Press_ = P;}	</a:t>
            </a:r>
            <a:r>
              <a:rPr lang="en-US" sz="1400" dirty="0" smtClean="0"/>
              <a:t>/</a:t>
            </a:r>
            <a:r>
              <a:rPr lang="en-US" sz="1400" dirty="0"/>
              <a:t>/!&lt; Set the system pressure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natoms</a:t>
            </a:r>
            <a:r>
              <a:rPr lang="en-US" sz="1400" dirty="0"/>
              <a:t> () </a:t>
            </a:r>
            <a:r>
              <a:rPr lang="en-US" sz="1400" dirty="0" err="1"/>
              <a:t>const</a:t>
            </a:r>
            <a:r>
              <a:rPr lang="en-US" sz="1400" dirty="0"/>
              <a:t> {return </a:t>
            </a:r>
            <a:r>
              <a:rPr lang="en-US" sz="1400" dirty="0" err="1"/>
              <a:t>atoms_.size</a:t>
            </a:r>
            <a:r>
              <a:rPr lang="en-US" sz="1400" dirty="0"/>
              <a:t>();}	</a:t>
            </a:r>
            <a:r>
              <a:rPr lang="en-US" sz="1400" dirty="0" smtClean="0"/>
              <a:t>/</a:t>
            </a:r>
            <a:r>
              <a:rPr lang="en-US" sz="1400" dirty="0"/>
              <a:t>/!&lt; Return the number of atoms 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add_atom_type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string </a:t>
            </a:r>
            <a:r>
              <a:rPr lang="en-US" sz="1400" dirty="0" err="1"/>
              <a:t>atom_name</a:t>
            </a:r>
            <a:r>
              <a:rPr lang="en-US" sz="1400" dirty="0"/>
              <a:t>);	</a:t>
            </a:r>
            <a:r>
              <a:rPr lang="en-US" sz="1400" dirty="0" smtClean="0"/>
              <a:t>/</a:t>
            </a:r>
            <a:r>
              <a:rPr lang="en-US" sz="1400" dirty="0"/>
              <a:t>/!&lt; Index an atom name</a:t>
            </a:r>
          </a:p>
          <a:p>
            <a:r>
              <a:rPr lang="hu-HU" sz="1400" dirty="0"/>
              <a:t>		int add_bond_type (const string bond_name);	</a:t>
            </a:r>
            <a:r>
              <a:rPr lang="hu-HU" sz="1400" dirty="0" smtClean="0"/>
              <a:t>/</a:t>
            </a:r>
            <a:r>
              <a:rPr lang="hu-HU" sz="1400" dirty="0"/>
              <a:t>/!&lt; Index a bond name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add_ppot_type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string </a:t>
            </a:r>
            <a:r>
              <a:rPr lang="en-US" sz="1400" dirty="0" err="1"/>
              <a:t>ppot_name</a:t>
            </a:r>
            <a:r>
              <a:rPr lang="en-US" sz="1400" dirty="0"/>
              <a:t>);	</a:t>
            </a:r>
            <a:r>
              <a:rPr lang="en-US" sz="1400" dirty="0" smtClean="0"/>
              <a:t>/</a:t>
            </a:r>
            <a:r>
              <a:rPr lang="en-US" sz="1400" dirty="0"/>
              <a:t>/!&lt; Index a pair potential's name</a:t>
            </a:r>
          </a:p>
          <a:p>
            <a:r>
              <a:rPr lang="en-US" sz="1400" dirty="0"/>
              <a:t>		double T() </a:t>
            </a:r>
            <a:r>
              <a:rPr lang="en-US" sz="1400" dirty="0" err="1"/>
              <a:t>const</a:t>
            </a:r>
            <a:r>
              <a:rPr lang="en-US" sz="1400" dirty="0"/>
              <a:t> {return Temp_;}		</a:t>
            </a:r>
            <a:r>
              <a:rPr lang="en-US" sz="1400" dirty="0" smtClean="0"/>
              <a:t>/</a:t>
            </a:r>
            <a:r>
              <a:rPr lang="en-US" sz="1400" dirty="0"/>
              <a:t>/!&lt; Report the temperature of the system</a:t>
            </a:r>
          </a:p>
          <a:p>
            <a:r>
              <a:rPr lang="en-US" sz="1400" dirty="0"/>
              <a:t>		double P() </a:t>
            </a:r>
            <a:r>
              <a:rPr lang="en-US" sz="1400" dirty="0" err="1"/>
              <a:t>const</a:t>
            </a:r>
            <a:r>
              <a:rPr lang="en-US" sz="1400" dirty="0"/>
              <a:t> {return Press_;}		</a:t>
            </a:r>
            <a:r>
              <a:rPr lang="en-US" sz="1400" dirty="0" smtClean="0"/>
              <a:t>/</a:t>
            </a:r>
            <a:r>
              <a:rPr lang="en-US" sz="1400" dirty="0"/>
              <a:t>/!&lt; Report the pressure of the system</a:t>
            </a:r>
          </a:p>
          <a:p>
            <a:r>
              <a:rPr lang="en-US" sz="1400" dirty="0"/>
              <a:t>		vector &lt;double&gt; box() </a:t>
            </a:r>
            <a:r>
              <a:rPr lang="en-US" sz="1400" dirty="0" err="1"/>
              <a:t>const</a:t>
            </a:r>
            <a:r>
              <a:rPr lang="en-US" sz="1400" dirty="0"/>
              <a:t> {return box_;}	</a:t>
            </a:r>
            <a:r>
              <a:rPr lang="en-US" sz="1400" dirty="0" smtClean="0"/>
              <a:t>/</a:t>
            </a:r>
            <a:r>
              <a:rPr lang="en-US" sz="1400" dirty="0"/>
              <a:t>/!&lt; Report system size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add_atoms</a:t>
            </a:r>
            <a:r>
              <a:rPr lang="en-US" sz="1400" dirty="0"/>
              <a:t> (Atom *</a:t>
            </a:r>
            <a:r>
              <a:rPr lang="en-US" sz="1400" dirty="0" err="1"/>
              <a:t>new_atoms</a:t>
            </a:r>
            <a:r>
              <a:rPr lang="en-US" sz="1400" dirty="0"/>
              <a:t>);		</a:t>
            </a:r>
            <a:r>
              <a:rPr lang="en-US" sz="1400" dirty="0" smtClean="0"/>
              <a:t>/</a:t>
            </a:r>
            <a:r>
              <a:rPr lang="en-US" sz="1400" dirty="0"/>
              <a:t>/!&lt; Add atom(s) to the system 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delete_atoms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vector &lt;</a:t>
            </a:r>
            <a:r>
              <a:rPr lang="en-US" sz="1400" dirty="0" err="1"/>
              <a:t>int</a:t>
            </a:r>
            <a:r>
              <a:rPr lang="en-US" sz="1400" dirty="0"/>
              <a:t>&gt; indices);	//!&lt; Pop atoms with </a:t>
            </a:r>
            <a:r>
              <a:rPr lang="en-US" sz="1400" dirty="0" smtClean="0"/>
              <a:t>local </a:t>
            </a:r>
            <a:r>
              <a:rPr lang="en-US" sz="1400" dirty="0"/>
              <a:t>indices from local storage</a:t>
            </a:r>
          </a:p>
          <a:p>
            <a:r>
              <a:rPr lang="en-US" sz="1400" dirty="0"/>
              <a:t>		inline Potential* </a:t>
            </a:r>
            <a:r>
              <a:rPr lang="en-US" sz="1400" dirty="0" err="1"/>
              <a:t>ppot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type1,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type2) </a:t>
            </a:r>
            <a:r>
              <a:rPr lang="en-US" sz="1400" dirty="0" err="1"/>
              <a:t>const</a:t>
            </a:r>
            <a:r>
              <a:rPr lang="en-US" sz="1400" dirty="0"/>
              <a:t> {return </a:t>
            </a:r>
            <a:r>
              <a:rPr lang="en-US" sz="1400" dirty="0" err="1"/>
              <a:t>pmatrix</a:t>
            </a:r>
            <a:r>
              <a:rPr lang="en-US" sz="1400" dirty="0"/>
              <a:t>_[type1][type2];}</a:t>
            </a:r>
          </a:p>
          <a:p>
            <a:r>
              <a:rPr lang="en-US" sz="1400" dirty="0"/>
              <a:t>		inline Potential* </a:t>
            </a:r>
            <a:r>
              <a:rPr lang="en-US" sz="1400" dirty="0" err="1"/>
              <a:t>ppot</a:t>
            </a:r>
            <a:r>
              <a:rPr lang="en-US" sz="1400" dirty="0"/>
              <a:t> (</a:t>
            </a:r>
            <a:r>
              <a:rPr lang="en-US" sz="1400" dirty="0" err="1"/>
              <a:t>const</a:t>
            </a:r>
            <a:r>
              <a:rPr lang="en-US" sz="1400" dirty="0"/>
              <a:t> Atom* a1, </a:t>
            </a:r>
            <a:r>
              <a:rPr lang="en-US" sz="1400" dirty="0" err="1"/>
              <a:t>const</a:t>
            </a:r>
            <a:r>
              <a:rPr lang="en-US" sz="1400" dirty="0"/>
              <a:t> Atom* a2) </a:t>
            </a:r>
            <a:r>
              <a:rPr lang="en-US" sz="1400" dirty="0" err="1"/>
              <a:t>const</a:t>
            </a:r>
            <a:r>
              <a:rPr lang="en-US" sz="1400" dirty="0"/>
              <a:t> {return </a:t>
            </a:r>
            <a:r>
              <a:rPr lang="en-US" sz="1400" dirty="0" err="1"/>
              <a:t>pmatrix</a:t>
            </a:r>
            <a:r>
              <a:rPr lang="en-US" sz="1400" dirty="0"/>
              <a:t>_[a1-&gt;type][a2-&gt;type];}</a:t>
            </a:r>
          </a:p>
          <a:p>
            <a:r>
              <a:rPr lang="en-US" sz="1400" dirty="0"/>
              <a:t>			</a:t>
            </a:r>
          </a:p>
          <a:p>
            <a:r>
              <a:rPr lang="en-US" sz="1400" dirty="0"/>
              <a:t>	private:</a:t>
            </a:r>
          </a:p>
          <a:p>
            <a:r>
              <a:rPr lang="en-US" sz="1400" dirty="0"/>
              <a:t>		</a:t>
            </a:r>
            <a:r>
              <a:rPr lang="en-US" sz="1400" dirty="0" smtClean="0"/>
              <a:t>…</a:t>
            </a:r>
          </a:p>
          <a:p>
            <a:r>
              <a:rPr lang="en-US" sz="1400" dirty="0" smtClean="0"/>
              <a:t>}</a:t>
            </a:r>
            <a:r>
              <a:rPr lang="en-US" sz="1400" dirty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144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46328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300" dirty="0" err="1"/>
              <a:t>struct</a:t>
            </a:r>
            <a:r>
              <a:rPr lang="cs-CZ" sz="1300" dirty="0"/>
              <a:t> Atom {</a:t>
            </a:r>
          </a:p>
          <a:p>
            <a:r>
              <a:rPr lang="nl-NL" sz="1300" dirty="0"/>
              <a:t>		double pos[3];		</a:t>
            </a:r>
            <a:r>
              <a:rPr lang="nl-NL" sz="1300" dirty="0" smtClean="0"/>
              <a:t>/</a:t>
            </a:r>
            <a:r>
              <a:rPr lang="nl-NL" sz="1300" dirty="0"/>
              <a:t>/!&lt; </a:t>
            </a:r>
            <a:r>
              <a:rPr lang="nl-NL" sz="1300" dirty="0" err="1"/>
              <a:t>Cartesian</a:t>
            </a:r>
            <a:r>
              <a:rPr lang="nl-NL" sz="1300" dirty="0"/>
              <a:t> </a:t>
            </a:r>
            <a:r>
              <a:rPr lang="nl-NL" sz="1300" dirty="0" err="1"/>
              <a:t>coordinates</a:t>
            </a:r>
            <a:endParaRPr lang="nl-NL" sz="1300" dirty="0"/>
          </a:p>
          <a:p>
            <a:r>
              <a:rPr lang="en-US" sz="1300" dirty="0"/>
              <a:t>		double </a:t>
            </a:r>
            <a:r>
              <a:rPr lang="en-US" sz="1300" dirty="0" err="1"/>
              <a:t>vel</a:t>
            </a:r>
            <a:r>
              <a:rPr lang="en-US" sz="1300" dirty="0"/>
              <a:t>[3];		</a:t>
            </a:r>
            <a:r>
              <a:rPr lang="en-US" sz="1300" dirty="0" smtClean="0"/>
              <a:t>/</a:t>
            </a:r>
            <a:r>
              <a:rPr lang="en-US" sz="1300" dirty="0"/>
              <a:t>/!&lt; Cartesian velocities</a:t>
            </a:r>
          </a:p>
          <a:p>
            <a:r>
              <a:rPr lang="en-US" sz="1300" dirty="0"/>
              <a:t>		double force[3];		</a:t>
            </a:r>
            <a:r>
              <a:rPr lang="en-US" sz="1300" dirty="0" smtClean="0"/>
              <a:t>/</a:t>
            </a:r>
            <a:r>
              <a:rPr lang="en-US" sz="1300" dirty="0"/>
              <a:t>/!&lt; Cartesian force, (</a:t>
            </a:r>
            <a:r>
              <a:rPr lang="en-US" sz="1300" dirty="0" err="1"/>
              <a:t>fx</a:t>
            </a:r>
            <a:r>
              <a:rPr lang="en-US" sz="1300" dirty="0"/>
              <a:t>, </a:t>
            </a:r>
            <a:r>
              <a:rPr lang="en-US" sz="1300" dirty="0" err="1"/>
              <a:t>fy</a:t>
            </a:r>
            <a:r>
              <a:rPr lang="en-US" sz="1300" dirty="0"/>
              <a:t>, </a:t>
            </a:r>
            <a:r>
              <a:rPr lang="en-US" sz="1300" dirty="0" err="1"/>
              <a:t>fz</a:t>
            </a:r>
            <a:r>
              <a:rPr lang="en-US" sz="1300" dirty="0"/>
              <a:t>)</a:t>
            </a:r>
          </a:p>
          <a:p>
            <a:r>
              <a:rPr lang="en-US" sz="1300" dirty="0"/>
              <a:t>		double mass;		</a:t>
            </a:r>
            <a:r>
              <a:rPr lang="en-US" sz="1300" dirty="0" smtClean="0"/>
              <a:t>	/</a:t>
            </a:r>
            <a:r>
              <a:rPr lang="en-US" sz="1300" dirty="0"/>
              <a:t>/!&lt; Atomic mass (in reduced units)</a:t>
            </a:r>
          </a:p>
          <a:p>
            <a:r>
              <a:rPr lang="en-US" sz="1300" dirty="0"/>
              <a:t>		double </a:t>
            </a:r>
            <a:r>
              <a:rPr lang="en-US" sz="1300" dirty="0" err="1"/>
              <a:t>diam</a:t>
            </a:r>
            <a:r>
              <a:rPr lang="en-US" sz="1300" dirty="0"/>
              <a:t>;		</a:t>
            </a:r>
            <a:r>
              <a:rPr lang="en-US" sz="1300" dirty="0" smtClean="0"/>
              <a:t>	/</a:t>
            </a:r>
            <a:r>
              <a:rPr lang="en-US" sz="1300" dirty="0"/>
              <a:t>/!&lt; Atomic diameter (in reduced units)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int</a:t>
            </a:r>
            <a:r>
              <a:rPr lang="en-US" sz="1300" dirty="0"/>
              <a:t> type;			</a:t>
            </a:r>
            <a:r>
              <a:rPr lang="en-US" sz="1300" dirty="0" smtClean="0"/>
              <a:t>/</a:t>
            </a:r>
            <a:r>
              <a:rPr lang="en-US" sz="1300" dirty="0"/>
              <a:t>/!&lt; Internally indexed type of this atom</a:t>
            </a:r>
          </a:p>
          <a:p>
            <a:r>
              <a:rPr lang="en-US" sz="1300" dirty="0"/>
              <a:t>		</a:t>
            </a:r>
            <a:r>
              <a:rPr lang="en-US" sz="1300" dirty="0" err="1" smtClean="0"/>
              <a:t>int</a:t>
            </a:r>
            <a:r>
              <a:rPr lang="en-US" sz="1300" dirty="0"/>
              <a:t> </a:t>
            </a:r>
            <a:r>
              <a:rPr lang="en-US" sz="1300" dirty="0" err="1" smtClean="0"/>
              <a:t>sys_index</a:t>
            </a:r>
            <a:r>
              <a:rPr lang="en-US" sz="1300" dirty="0"/>
              <a:t>;	</a:t>
            </a:r>
            <a:r>
              <a:rPr lang="en-US" sz="1300" dirty="0" smtClean="0"/>
              <a:t>	</a:t>
            </a:r>
            <a:r>
              <a:rPr lang="en-US" sz="1300" dirty="0"/>
              <a:t>	</a:t>
            </a:r>
            <a:r>
              <a:rPr lang="en-US" sz="1300" dirty="0" smtClean="0"/>
              <a:t>/</a:t>
            </a:r>
            <a:r>
              <a:rPr lang="en-US" sz="1300" dirty="0"/>
              <a:t>/!&lt; Global atom index, i.e. unique in the system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nbonds</a:t>
            </a:r>
            <a:r>
              <a:rPr lang="en-US" sz="1300" dirty="0"/>
              <a:t>;			</a:t>
            </a:r>
            <a:r>
              <a:rPr lang="en-US" sz="1300" dirty="0" smtClean="0"/>
              <a:t>/</a:t>
            </a:r>
            <a:r>
              <a:rPr lang="en-US" sz="1300" dirty="0"/>
              <a:t>/!&lt; Number of bonds the atom has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int</a:t>
            </a:r>
            <a:r>
              <a:rPr lang="en-US" sz="1300" dirty="0"/>
              <a:t> bonds[MAX_BONDS];		//!&lt; Global indices of bonds, fixed size for MPI passing</a:t>
            </a:r>
          </a:p>
          <a:p>
            <a:r>
              <a:rPr lang="en-US" sz="1300" dirty="0"/>
              <a:t>	};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304800" y="3276600"/>
            <a:ext cx="124206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void </a:t>
            </a:r>
            <a:r>
              <a:rPr lang="en-US" sz="1300" dirty="0" err="1"/>
              <a:t>create_MPI_ATOM</a:t>
            </a:r>
            <a:r>
              <a:rPr lang="en-US" sz="1300" dirty="0"/>
              <a:t> () {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num_types</a:t>
            </a:r>
            <a:r>
              <a:rPr lang="en-US" sz="1300" dirty="0"/>
              <a:t> = 2;</a:t>
            </a:r>
          </a:p>
          <a:p>
            <a:r>
              <a:rPr lang="tr-TR" sz="1300" dirty="0"/>
              <a:t>		</a:t>
            </a:r>
            <a:r>
              <a:rPr lang="tr-TR" sz="1300" dirty="0" err="1"/>
              <a:t>MPI_Datatype</a:t>
            </a:r>
            <a:r>
              <a:rPr lang="tr-TR" sz="1300" dirty="0"/>
              <a:t> </a:t>
            </a:r>
            <a:r>
              <a:rPr lang="tr-TR" sz="1300" dirty="0" err="1"/>
              <a:t>oldtypes</a:t>
            </a:r>
            <a:r>
              <a:rPr lang="tr-TR" sz="1300" dirty="0"/>
              <a:t>[</a:t>
            </a:r>
            <a:r>
              <a:rPr lang="tr-TR" sz="1300" dirty="0" err="1"/>
              <a:t>num_types</a:t>
            </a:r>
            <a:r>
              <a:rPr lang="tr-TR" sz="1300" dirty="0"/>
              <a:t>];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MPI_Aint</a:t>
            </a:r>
            <a:r>
              <a:rPr lang="en-US" sz="1300" dirty="0"/>
              <a:t> offsets[</a:t>
            </a:r>
            <a:r>
              <a:rPr lang="en-US" sz="1300" dirty="0" err="1"/>
              <a:t>num_types</a:t>
            </a:r>
            <a:r>
              <a:rPr lang="en-US" sz="1300" dirty="0"/>
              <a:t>], extent;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blockcounts</a:t>
            </a:r>
            <a:r>
              <a:rPr lang="en-US" sz="1300" dirty="0"/>
              <a:t>[</a:t>
            </a:r>
            <a:r>
              <a:rPr lang="en-US" sz="1300" dirty="0" err="1"/>
              <a:t>num_types</a:t>
            </a:r>
            <a:r>
              <a:rPr lang="en-US" sz="1300" dirty="0"/>
              <a:t>]</a:t>
            </a:r>
            <a:r>
              <a:rPr lang="en-US" sz="1300" dirty="0" smtClean="0"/>
              <a:t>;</a:t>
            </a:r>
            <a:endParaRPr lang="en-US" sz="1300" dirty="0"/>
          </a:p>
          <a:p>
            <a:r>
              <a:rPr lang="en-US" sz="1300" dirty="0"/>
              <a:t>		</a:t>
            </a:r>
            <a:r>
              <a:rPr lang="en-US" sz="1300" dirty="0" err="1"/>
              <a:t>MPI_Type_extent</a:t>
            </a:r>
            <a:r>
              <a:rPr lang="en-US" sz="1300" dirty="0"/>
              <a:t> (MPI_DOUBLE, &amp;extent);</a:t>
            </a:r>
          </a:p>
          <a:p>
            <a:r>
              <a:rPr lang="en-US" sz="1300" dirty="0"/>
              <a:t>		</a:t>
            </a:r>
          </a:p>
          <a:p>
            <a:r>
              <a:rPr lang="cs-CZ" sz="1300" dirty="0"/>
              <a:t>		</a:t>
            </a:r>
            <a:r>
              <a:rPr lang="cs-CZ" sz="1300" dirty="0" err="1"/>
              <a:t>offsets</a:t>
            </a:r>
            <a:r>
              <a:rPr lang="cs-CZ" sz="1300" dirty="0"/>
              <a:t>[0] = 0;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blockcounts</a:t>
            </a:r>
            <a:r>
              <a:rPr lang="en-US" sz="1300" dirty="0"/>
              <a:t>[0] = 11;</a:t>
            </a:r>
          </a:p>
          <a:p>
            <a:r>
              <a:rPr lang="da-DK" sz="1300" dirty="0"/>
              <a:t>		</a:t>
            </a:r>
            <a:r>
              <a:rPr lang="da-DK" sz="1300" dirty="0" err="1"/>
              <a:t>oldtypes</a:t>
            </a:r>
            <a:r>
              <a:rPr lang="da-DK" sz="1300" dirty="0"/>
              <a:t>[0] = MPI_DOUBLE</a:t>
            </a:r>
            <a:r>
              <a:rPr lang="da-DK" sz="1300" dirty="0" smtClean="0"/>
              <a:t>;</a:t>
            </a:r>
            <a:endParaRPr lang="en-US" sz="1300" dirty="0"/>
          </a:p>
          <a:p>
            <a:r>
              <a:rPr lang="en-US" sz="1300" dirty="0"/>
              <a:t>		offsets[1] = (11*extent);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blockcounts</a:t>
            </a:r>
            <a:r>
              <a:rPr lang="en-US" sz="1300" dirty="0"/>
              <a:t>[1] = (3+MAX_BONDS);</a:t>
            </a:r>
          </a:p>
          <a:p>
            <a:r>
              <a:rPr lang="da-DK" sz="1300" dirty="0"/>
              <a:t>		</a:t>
            </a:r>
            <a:r>
              <a:rPr lang="da-DK" sz="1300" dirty="0" err="1"/>
              <a:t>oldtypes</a:t>
            </a:r>
            <a:r>
              <a:rPr lang="da-DK" sz="1300" dirty="0"/>
              <a:t>[1] = MPI_INT;</a:t>
            </a:r>
          </a:p>
          <a:p>
            <a:r>
              <a:rPr lang="en-US" sz="1300" dirty="0"/>
              <a:t>		</a:t>
            </a:r>
          </a:p>
          <a:p>
            <a:r>
              <a:rPr lang="en-US" sz="1300" dirty="0"/>
              <a:t>		</a:t>
            </a:r>
            <a:r>
              <a:rPr lang="en-US" sz="1300" dirty="0" err="1"/>
              <a:t>MPI_Type_struct</a:t>
            </a:r>
            <a:r>
              <a:rPr lang="en-US" sz="1300" dirty="0"/>
              <a:t> (</a:t>
            </a:r>
            <a:r>
              <a:rPr lang="en-US" sz="1300" dirty="0" err="1"/>
              <a:t>num_types</a:t>
            </a:r>
            <a:r>
              <a:rPr lang="en-US" sz="1300" dirty="0"/>
              <a:t>, </a:t>
            </a:r>
            <a:r>
              <a:rPr lang="en-US" sz="1300" dirty="0" err="1"/>
              <a:t>blockcounts</a:t>
            </a:r>
            <a:r>
              <a:rPr lang="en-US" sz="1300" dirty="0"/>
              <a:t>, offsets, </a:t>
            </a:r>
            <a:r>
              <a:rPr lang="en-US" sz="1300" dirty="0" err="1"/>
              <a:t>oldtypes</a:t>
            </a:r>
            <a:r>
              <a:rPr lang="en-US" sz="1300" dirty="0"/>
              <a:t>, &amp;MPI_ATOM);</a:t>
            </a:r>
          </a:p>
          <a:p>
            <a:r>
              <a:rPr lang="de-DE" sz="1300" dirty="0"/>
              <a:t>		</a:t>
            </a:r>
            <a:r>
              <a:rPr lang="de-DE" sz="1300" dirty="0" err="1"/>
              <a:t>MPI_Type_commit</a:t>
            </a:r>
            <a:r>
              <a:rPr lang="de-DE" sz="1300" dirty="0"/>
              <a:t> (&amp;MPI_ATOM);</a:t>
            </a:r>
          </a:p>
          <a:p>
            <a:r>
              <a:rPr lang="en-US" sz="1300" dirty="0"/>
              <a:t>	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082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0" dirty="0" smtClean="0"/>
              <a:t>?++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30497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311</Words>
  <Application>Microsoft Macintosh PowerPoint</Application>
  <PresentationFormat>On-screen Show (4:3)</PresentationFormat>
  <Paragraphs>96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Microsoft Equation</vt:lpstr>
      <vt:lpstr>CBEMD Parallelized Molecular Dynamics in Various Thermodynamic Ensembles</vt:lpstr>
      <vt:lpstr>Overview</vt:lpstr>
      <vt:lpstr>CBEMD Flowchart</vt:lpstr>
      <vt:lpstr>CBEMD Architectural Decisions</vt:lpstr>
      <vt:lpstr>Features</vt:lpstr>
      <vt:lpstr>Features</vt:lpstr>
      <vt:lpstr>Examples</vt:lpstr>
      <vt:lpstr>Examples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Khoury</dc:creator>
  <cp:lastModifiedBy>Nathan Mahynski</cp:lastModifiedBy>
  <cp:revision>69</cp:revision>
  <dcterms:created xsi:type="dcterms:W3CDTF">2012-11-18T03:00:30Z</dcterms:created>
  <dcterms:modified xsi:type="dcterms:W3CDTF">2012-11-28T23:57:21Z</dcterms:modified>
</cp:coreProperties>
</file>