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632" y="-1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BF93-3B08-4B83-8221-F119D0C4BF0B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8AFD-935E-47D5-BE5D-1F0F95D6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Visual representation of the ﬂow of the molecular dynamics program. First, the initial system</a:t>
            </a:r>
          </a:p>
          <a:p>
            <a:r>
              <a:rPr lang="en-US" dirty="0" smtClean="0"/>
              <a:t>conﬁguration and other parameters of the simulation are provided, one of which is t final , the time for which</a:t>
            </a:r>
          </a:p>
          <a:p>
            <a:r>
              <a:rPr lang="en-US" dirty="0" smtClean="0"/>
              <a:t>to run the simulation. For each integration step, the forces on each particle are calculated and used to update</a:t>
            </a:r>
          </a:p>
          <a:p>
            <a:r>
              <a:rPr lang="en-US" dirty="0" smtClean="0"/>
              <a:t>the positions of the particles.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dirty="0" smtClean="0"/>
              <a:t>components will consist of classes for the major components involved in MD including: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209D-6D03-49A7-AE32-45A630EFA8C6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CBEMD</a:t>
            </a:r>
            <a:r>
              <a:rPr lang="en-US" dirty="0" smtClean="0"/>
              <a:t> Parallelized Molecular Dynamics in Various Thermodynamic Ensembles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 A. </a:t>
            </a:r>
            <a:r>
              <a:rPr lang="en-US" dirty="0" err="1" smtClean="0">
                <a:solidFill>
                  <a:srgbClr val="FF0000"/>
                </a:solidFill>
              </a:rPr>
              <a:t>Mahynski</a:t>
            </a:r>
            <a:r>
              <a:rPr lang="en-US" dirty="0" smtClean="0">
                <a:solidFill>
                  <a:srgbClr val="FF0000"/>
                </a:solidFill>
              </a:rPr>
              <a:t>, George A. Khoury, </a:t>
            </a:r>
            <a:r>
              <a:rPr lang="en-US" dirty="0" err="1" smtClean="0">
                <a:solidFill>
                  <a:srgbClr val="FF0000"/>
                </a:solidFill>
              </a:rPr>
              <a:t>Carmeline</a:t>
            </a:r>
            <a:r>
              <a:rPr lang="en-US" dirty="0" smtClean="0">
                <a:solidFill>
                  <a:srgbClr val="FF0000"/>
                </a:solidFill>
              </a:rPr>
              <a:t> J. </a:t>
            </a:r>
            <a:r>
              <a:rPr lang="en-US" dirty="0" err="1" smtClean="0">
                <a:solidFill>
                  <a:srgbClr val="FF0000"/>
                </a:solidFill>
              </a:rPr>
              <a:t>Dsilva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Arun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Prabhu</a:t>
            </a:r>
            <a:r>
              <a:rPr lang="en-US" dirty="0" smtClean="0">
                <a:solidFill>
                  <a:srgbClr val="FF0000"/>
                </a:solidFill>
              </a:rPr>
              <a:t>, Francesco Ricci, </a:t>
            </a:r>
            <a:r>
              <a:rPr lang="en-US" dirty="0" err="1" smtClean="0">
                <a:solidFill>
                  <a:srgbClr val="FF0000"/>
                </a:solidFill>
              </a:rPr>
              <a:t>Junyoung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Park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Integrator</a:t>
            </a:r>
          </a:p>
          <a:p>
            <a:pPr lvl="1"/>
            <a:r>
              <a:rPr lang="en-US" dirty="0" smtClean="0"/>
              <a:t>Many integrators exist corresponding to different ensembles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class, allowing the user to expand on what we develop and add new integrators </a:t>
            </a:r>
            <a:r>
              <a:rPr lang="en-US" dirty="0" smtClean="0"/>
              <a:t>in the future</a:t>
            </a:r>
          </a:p>
          <a:p>
            <a:pPr lvl="1"/>
            <a:r>
              <a:rPr lang="en-US" dirty="0" smtClean="0"/>
              <a:t>NVE, NVT, NPT</a:t>
            </a:r>
            <a:endParaRPr lang="en-US" dirty="0" smtClean="0"/>
          </a:p>
          <a:p>
            <a:pPr lvl="2"/>
            <a:r>
              <a:rPr lang="en-US" dirty="0" smtClean="0"/>
              <a:t>NVE integrators </a:t>
            </a:r>
            <a:r>
              <a:rPr lang="en-US" dirty="0"/>
              <a:t>include </a:t>
            </a:r>
            <a:r>
              <a:rPr lang="en-US" dirty="0" err="1"/>
              <a:t>Verlet</a:t>
            </a:r>
            <a:r>
              <a:rPr lang="en-US" dirty="0"/>
              <a:t>, Velocity </a:t>
            </a:r>
            <a:r>
              <a:rPr lang="en-US" dirty="0" err="1" smtClean="0"/>
              <a:t>Verlet</a:t>
            </a:r>
            <a:r>
              <a:rPr lang="en-US" dirty="0" smtClean="0"/>
              <a:t>, and </a:t>
            </a:r>
            <a:r>
              <a:rPr lang="en-US" dirty="0"/>
              <a:t>the Leapfrog algorithm. </a:t>
            </a:r>
            <a:endParaRPr lang="en-US" dirty="0" smtClean="0"/>
          </a:p>
          <a:p>
            <a:pPr lvl="2"/>
            <a:r>
              <a:rPr lang="en-US" dirty="0" smtClean="0"/>
              <a:t>Thermostats </a:t>
            </a:r>
            <a:r>
              <a:rPr lang="en-US" dirty="0"/>
              <a:t>and </a:t>
            </a:r>
            <a:r>
              <a:rPr lang="en-US" dirty="0" err="1"/>
              <a:t>barostats</a:t>
            </a:r>
            <a:r>
              <a:rPr lang="en-US" dirty="0"/>
              <a:t> (required for the NVT and NPT </a:t>
            </a:r>
            <a:r>
              <a:rPr lang="en-US" dirty="0" smtClean="0"/>
              <a:t>ensembles) include </a:t>
            </a:r>
            <a:r>
              <a:rPr lang="en-US" dirty="0"/>
              <a:t>Nose-Hoover and Anderson.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80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Potentials</a:t>
            </a:r>
          </a:p>
          <a:p>
            <a:pPr lvl="1"/>
            <a:r>
              <a:rPr lang="en-US" dirty="0"/>
              <a:t>This class deﬁnes the interaction potential V between particles. As it is the most common, we </a:t>
            </a:r>
            <a:r>
              <a:rPr lang="en-US" dirty="0" smtClean="0"/>
              <a:t>will provide </a:t>
            </a:r>
            <a:r>
              <a:rPr lang="en-US" dirty="0"/>
              <a:t>a shifted </a:t>
            </a:r>
            <a:r>
              <a:rPr lang="en-US" dirty="0" err="1"/>
              <a:t>Lennard</a:t>
            </a:r>
            <a:r>
              <a:rPr lang="en-US" dirty="0"/>
              <a:t>-Jones pair </a:t>
            </a:r>
            <a:r>
              <a:rPr lang="en-US" dirty="0" smtClean="0"/>
              <a:t>potential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</a:t>
            </a:r>
            <a:r>
              <a:rPr lang="en-US" dirty="0" smtClean="0"/>
              <a:t>easily add </a:t>
            </a:r>
            <a:r>
              <a:rPr lang="en-US" dirty="0"/>
              <a:t>additional pair potentials.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80411"/>
              </p:ext>
            </p:extLst>
          </p:nvPr>
        </p:nvGraphicFramePr>
        <p:xfrm>
          <a:off x="1183888" y="4267200"/>
          <a:ext cx="69695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905000" imgH="520700" progId="Equation.3">
                  <p:embed/>
                </p:oleObj>
              </mc:Choice>
              <mc:Fallback>
                <p:oleObj name="Equation" r:id="rId4" imgW="1905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888" y="4267200"/>
                        <a:ext cx="696951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92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should be able to easily be extended to use arbitrary </a:t>
            </a:r>
            <a:r>
              <a:rPr lang="en-US" dirty="0" err="1"/>
              <a:t>interparticle</a:t>
            </a:r>
            <a:r>
              <a:rPr lang="en-US" dirty="0"/>
              <a:t> potentials as long </a:t>
            </a:r>
            <a:r>
              <a:rPr lang="en-US" dirty="0" smtClean="0"/>
              <a:t>as they </a:t>
            </a:r>
            <a:r>
              <a:rPr lang="en-US" dirty="0"/>
              <a:t>conform to the abstract base class. As an example, we will use </a:t>
            </a:r>
            <a:r>
              <a:rPr lang="en-US" dirty="0" err="1" smtClean="0"/>
              <a:t>Lennard</a:t>
            </a:r>
            <a:r>
              <a:rPr lang="en-US" dirty="0" smtClean="0"/>
              <a:t>-Jones</a:t>
            </a:r>
          </a:p>
          <a:p>
            <a:r>
              <a:rPr lang="en-US" dirty="0"/>
              <a:t>The MD program should be able to print out binary ﬁles that can be visualized using VMD or </a:t>
            </a:r>
            <a:r>
              <a:rPr lang="en-US" dirty="0" smtClean="0"/>
              <a:t>other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starting </a:t>
            </a:r>
            <a:r>
              <a:rPr lang="en-US" dirty="0" err="1" smtClean="0"/>
              <a:t>mehcanisms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Reading an input ﬁle</a:t>
            </a:r>
          </a:p>
          <a:p>
            <a:pPr lvl="1"/>
            <a:r>
              <a:rPr lang="en-US" dirty="0" err="1" smtClean="0"/>
              <a:t>Pythonic</a:t>
            </a:r>
            <a:r>
              <a:rPr lang="en-US" dirty="0" smtClean="0"/>
              <a:t> questionnaire</a:t>
            </a:r>
            <a:endParaRPr lang="en-US" dirty="0" smtClean="0"/>
          </a:p>
          <a:p>
            <a:r>
              <a:rPr lang="en-US" dirty="0" smtClean="0"/>
              <a:t>Periodic checkpoints</a:t>
            </a:r>
          </a:p>
          <a:p>
            <a:r>
              <a:rPr lang="en-US" dirty="0" smtClean="0"/>
              <a:t>Arbitrary bonds (</a:t>
            </a:r>
            <a:r>
              <a:rPr lang="en-US" dirty="0" smtClean="0"/>
              <a:t>as </a:t>
            </a:r>
            <a:r>
              <a:rPr lang="en-US" dirty="0"/>
              <a:t>long as they conform to </a:t>
            </a:r>
            <a:r>
              <a:rPr lang="en-US" dirty="0" smtClean="0"/>
              <a:t>the </a:t>
            </a:r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class) </a:t>
            </a:r>
          </a:p>
          <a:p>
            <a:pPr lvl="1"/>
            <a:r>
              <a:rPr lang="en-US" dirty="0" smtClean="0"/>
              <a:t>Extensible </a:t>
            </a:r>
            <a:r>
              <a:rPr lang="en-US" dirty="0" smtClean="0"/>
              <a:t>to </a:t>
            </a:r>
            <a:r>
              <a:rPr lang="en-US" dirty="0"/>
              <a:t>arbitrarily </a:t>
            </a:r>
            <a:r>
              <a:rPr lang="en-US" dirty="0" smtClean="0"/>
              <a:t>complex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4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smtClean="0"/>
              <a:t>for arbitrary </a:t>
            </a:r>
            <a:r>
              <a:rPr lang="en-US" dirty="0" smtClean="0"/>
              <a:t>length </a:t>
            </a:r>
            <a:r>
              <a:rPr lang="en-US" dirty="0"/>
              <a:t>of time on an arbitrary </a:t>
            </a:r>
            <a:r>
              <a:rPr lang="en-US" dirty="0" smtClean="0"/>
              <a:t>number of processors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with VMD </a:t>
            </a:r>
            <a:r>
              <a:rPr lang="en-US" dirty="0"/>
              <a:t>or </a:t>
            </a:r>
            <a:r>
              <a:rPr lang="en-US" dirty="0" smtClean="0"/>
              <a:t>other visualization </a:t>
            </a:r>
            <a:r>
              <a:rPr lang="en-US" dirty="0"/>
              <a:t>programs that </a:t>
            </a:r>
            <a:r>
              <a:rPr lang="en-US" dirty="0" smtClean="0"/>
              <a:t>exist</a:t>
            </a:r>
            <a:endParaRPr lang="en-US" dirty="0" smtClean="0"/>
          </a:p>
          <a:p>
            <a:r>
              <a:rPr lang="en-US" dirty="0"/>
              <a:t>Force calculations will be able to be performed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0" dirty="0" smtClean="0"/>
              <a:t>?++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3049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package to perform parallelized Molecular Dynamics (MD)</a:t>
            </a:r>
          </a:p>
          <a:p>
            <a:r>
              <a:rPr lang="en-US" dirty="0" smtClean="0"/>
              <a:t>Simulate motions at a microscopic level, relate to macroscopic properties</a:t>
            </a:r>
          </a:p>
          <a:p>
            <a:pPr lvl="1"/>
            <a:r>
              <a:rPr lang="en-US" dirty="0" smtClean="0"/>
              <a:t>Diffusion coefficients, specific heats, chemical potentials</a:t>
            </a:r>
          </a:p>
          <a:p>
            <a:pPr lvl="1"/>
            <a:r>
              <a:rPr lang="en-US" dirty="0" smtClean="0"/>
              <a:t>Evaluate properties that would be difficult to do </a:t>
            </a:r>
            <a:r>
              <a:rPr lang="en-US" dirty="0" smtClean="0"/>
              <a:t>experimentally</a:t>
            </a:r>
            <a:endParaRPr lang="en-US" dirty="0" smtClean="0"/>
          </a:p>
          <a:p>
            <a:r>
              <a:rPr lang="en-US" dirty="0" smtClean="0"/>
              <a:t>Applications to material science, pharmaceuticals, thermodynamics, fluid mechanics</a:t>
            </a:r>
          </a:p>
          <a:p>
            <a:r>
              <a:rPr lang="en-US" dirty="0" smtClean="0"/>
              <a:t>Power is in its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144000" cy="458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CBEMD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 in 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NVE: (</a:t>
            </a:r>
            <a:r>
              <a:rPr lang="en-US" dirty="0" err="1" smtClean="0"/>
              <a:t>Microcanonical</a:t>
            </a:r>
            <a:r>
              <a:rPr lang="en-US" dirty="0" smtClean="0"/>
              <a:t>) Constant Energy (E), Volume (V), and number of particles (N)</a:t>
            </a:r>
          </a:p>
          <a:p>
            <a:r>
              <a:rPr lang="en-US" dirty="0" smtClean="0"/>
              <a:t>NVT (Canonical) </a:t>
            </a:r>
          </a:p>
          <a:p>
            <a:pPr lvl="1"/>
            <a:r>
              <a:rPr lang="en-US" dirty="0" smtClean="0"/>
              <a:t>Constant Temperature (T)</a:t>
            </a:r>
          </a:p>
          <a:p>
            <a:r>
              <a:rPr lang="en-US" dirty="0" smtClean="0"/>
              <a:t>NPT (isothermal-isobaric) </a:t>
            </a:r>
          </a:p>
          <a:p>
            <a:pPr lvl="1"/>
            <a:r>
              <a:rPr lang="en-US" dirty="0" smtClean="0"/>
              <a:t>Constant Pressure (P)</a:t>
            </a:r>
          </a:p>
          <a:p>
            <a:pPr lvl="1"/>
            <a:r>
              <a:rPr lang="en-US" dirty="0" smtClean="0"/>
              <a:t>Most similar to experimental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Packages that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HOOMD</a:t>
            </a:r>
          </a:p>
          <a:p>
            <a:r>
              <a:rPr lang="en-US" dirty="0" smtClean="0"/>
              <a:t>LAMMPS</a:t>
            </a:r>
          </a:p>
          <a:p>
            <a:r>
              <a:rPr lang="en-US" dirty="0" smtClean="0"/>
              <a:t>GROMACS</a:t>
            </a:r>
          </a:p>
          <a:p>
            <a:r>
              <a:rPr lang="en-US" dirty="0" smtClean="0"/>
              <a:t>NAMD</a:t>
            </a:r>
          </a:p>
          <a:p>
            <a:r>
              <a:rPr lang="en-US" dirty="0" smtClean="0"/>
              <a:t>CHARMM</a:t>
            </a:r>
          </a:p>
          <a:p>
            <a:r>
              <a:rPr lang="en-US" dirty="0" smtClean="0"/>
              <a:t>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CBEMD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Majority of code exploiting OOP, MPI parallelization,</a:t>
            </a:r>
          </a:p>
          <a:p>
            <a:pPr lvl="1"/>
            <a:r>
              <a:rPr lang="en-US" dirty="0" smtClean="0"/>
              <a:t>Convenient libraries like boost</a:t>
            </a:r>
            <a:endParaRPr lang="en-US" dirty="0" smtClean="0"/>
          </a:p>
          <a:p>
            <a:pPr lvl="1"/>
            <a:r>
              <a:rPr lang="en-US" dirty="0" err="1" smtClean="0"/>
              <a:t>Googletests</a:t>
            </a:r>
            <a:r>
              <a:rPr lang="en-US" dirty="0" smtClean="0"/>
              <a:t> for testing main programs</a:t>
            </a:r>
          </a:p>
          <a:p>
            <a:pPr lvl="1"/>
            <a:r>
              <a:rPr lang="en-US" dirty="0" smtClean="0"/>
              <a:t>Driver program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 “User-friendly” interface to setup and run simulations</a:t>
            </a:r>
          </a:p>
          <a:p>
            <a:pPr lvl="1"/>
            <a:r>
              <a:rPr lang="en-US" dirty="0" smtClean="0"/>
              <a:t>SWIG to call C++ functions from Python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unittests</a:t>
            </a:r>
            <a:r>
              <a:rPr lang="en-US" dirty="0" smtClean="0"/>
              <a:t> to test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will contain all pertinent information about the simulation box such as temperature, </a:t>
            </a:r>
            <a:r>
              <a:rPr lang="en-US" dirty="0" smtClean="0"/>
              <a:t>pressure and </a:t>
            </a:r>
            <a:r>
              <a:rPr lang="en-US" dirty="0"/>
              <a:t>box </a:t>
            </a:r>
            <a:r>
              <a:rPr lang="en-US" dirty="0" smtClean="0"/>
              <a:t>dimensions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will also store information about atoms and </a:t>
            </a:r>
            <a:r>
              <a:rPr lang="en-US" dirty="0" smtClean="0"/>
              <a:t>bonds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smtClean="0"/>
              <a:t>MPI, the </a:t>
            </a:r>
            <a:r>
              <a:rPr lang="en-US" dirty="0"/>
              <a:t>simulation box will be decomposed into “subsystems,” each of which exists on a unique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</a:t>
            </a:r>
            <a:endParaRPr lang="en-US" dirty="0" smtClean="0"/>
          </a:p>
          <a:p>
            <a:pPr lvl="1"/>
            <a:r>
              <a:rPr lang="en-US" dirty="0"/>
              <a:t>This will be a structure, i.e. no functions will be stored in this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main “workhorse</a:t>
            </a:r>
            <a:r>
              <a:rPr lang="en-US" dirty="0"/>
              <a:t>” of the program </a:t>
            </a:r>
            <a:endParaRPr lang="en-US" dirty="0" smtClean="0"/>
          </a:p>
          <a:p>
            <a:pPr lvl="2"/>
            <a:r>
              <a:rPr lang="en-US" dirty="0" smtClean="0"/>
              <a:t>will </a:t>
            </a:r>
            <a:r>
              <a:rPr lang="en-US" dirty="0"/>
              <a:t>need to be passed repeatedly between processors to </a:t>
            </a:r>
            <a:r>
              <a:rPr lang="en-US" dirty="0" smtClean="0"/>
              <a:t>communicate requisite </a:t>
            </a:r>
            <a:r>
              <a:rPr lang="en-US" dirty="0"/>
              <a:t>information for the integration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Will only </a:t>
            </a:r>
            <a:r>
              <a:rPr lang="en-US" dirty="0"/>
              <a:t>store critical </a:t>
            </a:r>
            <a:r>
              <a:rPr lang="en-US" dirty="0" smtClean="0"/>
              <a:t>information and </a:t>
            </a:r>
            <a:r>
              <a:rPr lang="en-US" dirty="0"/>
              <a:t>base data types easily passed through </a:t>
            </a:r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Positions</a:t>
            </a:r>
            <a:r>
              <a:rPr lang="en-US" dirty="0"/>
              <a:t>, </a:t>
            </a:r>
            <a:r>
              <a:rPr lang="en-US" dirty="0" smtClean="0"/>
              <a:t>velocities, and particle </a:t>
            </a:r>
            <a:r>
              <a:rPr lang="en-US" dirty="0"/>
              <a:t>types that are necessary for the force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Bond</a:t>
            </a:r>
          </a:p>
          <a:p>
            <a:pPr lvl="1"/>
            <a:r>
              <a:rPr lang="en-US" dirty="0" smtClean="0"/>
              <a:t>Largest </a:t>
            </a:r>
            <a:r>
              <a:rPr lang="en-US" dirty="0"/>
              <a:t>complication in MD, because global indices must be tracked to </a:t>
            </a:r>
            <a:r>
              <a:rPr lang="en-US" dirty="0" smtClean="0"/>
              <a:t>manage what </a:t>
            </a:r>
            <a:r>
              <a:rPr lang="en-US" dirty="0"/>
              <a:t>atoms are bonded to each other (since atoms participating in a bond may exist on </a:t>
            </a:r>
            <a:r>
              <a:rPr lang="en-US" dirty="0" smtClean="0"/>
              <a:t>diﬀerent processors) 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 which allows users to deﬁne diﬀerent </a:t>
            </a:r>
            <a:r>
              <a:rPr lang="en-US" dirty="0" smtClean="0"/>
              <a:t>types easily</a:t>
            </a:r>
            <a:r>
              <a:rPr lang="en-US" dirty="0"/>
              <a:t>, requiring only that each deﬁned type have an energy and force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Parameters involved in </a:t>
            </a:r>
            <a:r>
              <a:rPr lang="en-US" dirty="0"/>
              <a:t>a bond “type” will be set by the user and available on all processors at all times so such </a:t>
            </a:r>
            <a:r>
              <a:rPr lang="en-US" dirty="0" smtClean="0"/>
              <a:t>information need </a:t>
            </a:r>
            <a:r>
              <a:rPr lang="en-US" dirty="0"/>
              <a:t>not be passed; the only information necessary to compute bonding contributions an array </a:t>
            </a:r>
            <a:r>
              <a:rPr lang="en-US" dirty="0" smtClean="0"/>
              <a:t>of bonded </a:t>
            </a:r>
            <a:r>
              <a:rPr lang="en-US" dirty="0"/>
              <a:t>pairs of atoms and their “type.”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bond type is an internally indexed quantity that </a:t>
            </a:r>
            <a:r>
              <a:rPr lang="en-US" dirty="0" smtClean="0"/>
              <a:t>is hidden </a:t>
            </a:r>
            <a:r>
              <a:rPr lang="en-US" dirty="0"/>
              <a:t>from the user, and is accessed by a name (string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945</Words>
  <Application>Microsoft Macintosh PowerPoint</Application>
  <PresentationFormat>On-screen Show (4:3)</PresentationFormat>
  <Paragraphs>99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</vt:lpstr>
      <vt:lpstr>CBEMD Parallelized Molecular Dynamics in Various Thermodynamic Ensembles</vt:lpstr>
      <vt:lpstr>Overview</vt:lpstr>
      <vt:lpstr>CBEMD Flowchart</vt:lpstr>
      <vt:lpstr>Ensembles in MD</vt:lpstr>
      <vt:lpstr>MD Packages that Exist</vt:lpstr>
      <vt:lpstr>CBEMD Architectural Decisions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Code Features</vt:lpstr>
      <vt:lpstr>Code Features</vt:lpstr>
      <vt:lpstr>Code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Khoury</dc:creator>
  <cp:lastModifiedBy>Nathan Mahynski</cp:lastModifiedBy>
  <cp:revision>62</cp:revision>
  <dcterms:created xsi:type="dcterms:W3CDTF">2012-11-18T03:00:30Z</dcterms:created>
  <dcterms:modified xsi:type="dcterms:W3CDTF">2012-11-25T15:41:52Z</dcterms:modified>
</cp:coreProperties>
</file>