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7" name="Shape 97"/>
          <p:cNvSpPr/>
          <p:nvPr>
            <p:ph type="sldImg"/>
          </p:nvPr>
        </p:nvSpPr>
        <p:spPr>
          <a:xfrm>
            <a:off x="1143000" y="685800"/>
            <a:ext cx="4572000" cy="3429000"/>
          </a:xfrm>
          <a:prstGeom prst="rect">
            <a:avLst/>
          </a:prstGeom>
        </p:spPr>
        <p:txBody>
          <a:bodyPr/>
          <a:lstStyle/>
          <a:p>
            <a:pPr/>
          </a:p>
        </p:txBody>
      </p:sp>
      <p:sp>
        <p:nvSpPr>
          <p:cNvPr id="98" name="Shape 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Suppose I have a .csv file that looks like this: timestamp,temperature,length 1210,3.9,6.5 1220,3.8,6.4 1230,3.7,6.4 1240,3.8,6.9 Can you generate a Python script that reads this .csv file and calculates the average of the second column (temperature)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Consider this Python code:</a:t>
            </a:r>
          </a:p>
          <a:p>
            <a:pPr/>
            <a:r>
              <a:t>```Python</a:t>
            </a:r>
          </a:p>
          <a:p>
            <a:pPr/>
            <a:r>
              <a:t>"""This script should print a list of non-furniture objects in</a:t>
            </a:r>
          </a:p>
          <a:p>
            <a:pPr/>
            <a:r>
              <a:t>   alphabetical order.""" </a:t>
            </a:r>
          </a:p>
          <a:p>
            <a:pPr/>
            <a:r>
              <a:t> </a:t>
            </a:r>
          </a:p>
          <a:p>
            <a:pPr/>
            <a:r>
              <a:t>def remove_furniture(items):</a:t>
            </a:r>
          </a:p>
          <a:p>
            <a:pPr/>
            <a:r>
              <a:t>    furniture = {'couch', 'table', 'desk', 'chair'}</a:t>
            </a:r>
          </a:p>
          <a:p>
            <a:pPr/>
            <a:r>
              <a:t>    items_furniture_removed = [item for item in items if item not in furniture]</a:t>
            </a:r>
          </a:p>
          <a:p>
            <a:pPr/>
            <a:r>
              <a:t>    return items_furniture_removed</a:t>
            </a:r>
          </a:p>
          <a:p>
            <a:pPr/>
          </a:p>
          <a:p>
            <a:pPr/>
            <a:r>
              <a:t># input list of items</a:t>
            </a:r>
          </a:p>
          <a:p>
            <a:pPr/>
            <a:r>
              <a:t>items = ['book', 'pencil', 'desk', 'door']</a:t>
            </a:r>
          </a:p>
          <a:p>
            <a:pPr/>
            <a:r>
              <a:t> </a:t>
            </a:r>
          </a:p>
          <a:p>
            <a:pPr/>
            <a:r>
              <a:t># remove furniture objects from items</a:t>
            </a:r>
          </a:p>
          <a:p>
            <a:pPr/>
            <a:r>
              <a:t>items = remove_furniture(items)</a:t>
            </a:r>
          </a:p>
          <a:p>
            <a:pPr/>
            <a:r>
              <a:t> </a:t>
            </a:r>
          </a:p>
          <a:p>
            <a:pPr/>
            <a:r>
              <a:t># print remaining items in alphabetical order</a:t>
            </a:r>
          </a:p>
          <a:p>
            <a:pPr/>
            <a:r>
              <a:t>for item in items.sort():</a:t>
            </a:r>
          </a:p>
          <a:p>
            <a:pPr/>
            <a:r>
              <a:t>    print(item)```</a:t>
            </a:r>
          </a:p>
          <a:p>
            <a:pPr/>
          </a:p>
          <a:p>
            <a:pPr/>
            <a:r>
              <a:t>The expected output is:</a:t>
            </a:r>
          </a:p>
          <a:p>
            <a:pPr/>
            <a:r>
              <a:t>```</a:t>
            </a:r>
          </a:p>
          <a:p>
            <a:pPr/>
            <a:r>
              <a:t>book</a:t>
            </a:r>
          </a:p>
          <a:p>
            <a:pPr/>
            <a:r>
              <a:t>door</a:t>
            </a:r>
          </a:p>
          <a:p>
            <a:pPr/>
            <a:r>
              <a:t>pencil</a:t>
            </a:r>
          </a:p>
          <a:p>
            <a:pPr/>
            <a:r>
              <a:t>```</a:t>
            </a:r>
          </a:p>
          <a:p>
            <a:pPr/>
            <a:r>
              <a:t>but I get the following instead:</a:t>
            </a:r>
          </a:p>
          <a:p>
            <a:pPr/>
            <a:r>
              <a:t>```</a:t>
            </a:r>
          </a:p>
          <a:p>
            <a:pPr/>
            <a:r>
              <a:t>Traceback (most recent call last):</a:t>
            </a:r>
          </a:p>
          <a:p>
            <a:pPr/>
            <a:r>
              <a:t>  File "no_furniture.py", line 16, in &lt;module&gt;</a:t>
            </a:r>
          </a:p>
          <a:p>
            <a:pPr/>
            <a:r>
              <a:t>    for item in items.sort():</a:t>
            </a:r>
          </a:p>
          <a:p>
            <a:pPr/>
            <a:r>
              <a:t>TypeError: 'NoneType' object is not iterable </a:t>
            </a:r>
          </a:p>
          <a:p>
            <a:pPr/>
            <a:r>
              <a:t>```</a:t>
            </a:r>
          </a:p>
          <a:p>
            <a:pPr/>
            <a:r>
              <a:t>Can you find the bug and fix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Write a Python function called remove_large that takes a list of integers and returns the list with all values greater than a threshold value removed. Generate unit tests for the function.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gpu = gpuDevice();</a:t>
            </a:r>
          </a:p>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fprintf('Using a %s GPU.\n', gpu.Name);</a:t>
            </a:r>
          </a:p>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disp(gpuDevice);</a:t>
            </a:r>
          </a:p>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X = gpuArray([1 0 2; -1 5 0; 0 3 -9]);</a:t>
            </a:r>
          </a:p>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whos X;</a:t>
            </a:r>
          </a:p>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[U,S,V] = svd(X)</a:t>
            </a:r>
          </a:p>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fprintf('trace(S): %f\n', trace(S))</a:t>
            </a:r>
          </a:p>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quit;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Can you convert the following TensorFlow script to Pytorch: ``` import tensorflow as tf mnist = tf.keras.datasets.mnist x_train, y_train), (x_test, y_test) = mnist.load_data() x_train, x_test = x_train / 255.0, x_test / 255.0 model = tf.keras.Sequential([ tf.keras.layers.Flatten(input_shape=(28, 28)), tf.keras.layers.Dense(128, activation='relu’), tf.keras.layers.Dense(10) ]) model.compile(optimizer='adam', loss=tf.keras.losses.SparseCategoricalCrossentropy(from_logits=True), metrics=['accuracy’]) model.fit(x_train, y_train, epochs=10) test_loss, test_acc = model.evaluate(x_test, y_test, verbose=2) print('\nTest accuracy:', test_acc)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Can you make the following Python code faster using hte multiprocessing tool: ``` import random N = 10000 x = [] for i in range(N): x.append(random.random()) print(sum(x))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2" name="Picture 6" descr="Picture 6"/>
          <p:cNvPicPr>
            <a:picLocks noChangeAspect="1"/>
          </p:cNvPicPr>
          <p:nvPr/>
        </p:nvPicPr>
        <p:blipFill>
          <a:blip r:embed="rId2">
            <a:extLst/>
          </a:blip>
          <a:stretch>
            <a:fillRect/>
          </a:stretch>
        </p:blipFill>
        <p:spPr>
          <a:xfrm>
            <a:off x="359519" y="6126615"/>
            <a:ext cx="2236395" cy="824594"/>
          </a:xfrm>
          <a:prstGeom prst="rect">
            <a:avLst/>
          </a:prstGeom>
          <a:ln w="12700">
            <a:miter lim="400000"/>
          </a:ln>
        </p:spPr>
      </p:pic>
      <p:sp>
        <p:nvSpPr>
          <p:cNvPr id="13" name="Body Level One…"/>
          <p:cNvSpPr txBox="1"/>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Amit Solomon</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grpSp>
        <p:nvGrpSpPr>
          <p:cNvPr id="17" name="Title 1"/>
          <p:cNvGrpSpPr/>
          <p:nvPr/>
        </p:nvGrpSpPr>
        <p:grpSpPr>
          <a:xfrm>
            <a:off x="465667" y="595630"/>
            <a:ext cx="10888134" cy="2387601"/>
            <a:chOff x="0" y="0"/>
            <a:chExt cx="10888132" cy="2387600"/>
          </a:xfrm>
        </p:grpSpPr>
        <p:sp>
          <p:nvSpPr>
            <p:cNvPr id="15" name="Rectangle"/>
            <p:cNvSpPr/>
            <p:nvPr/>
          </p:nvSpPr>
          <p:spPr>
            <a:xfrm>
              <a:off x="-1" y="0"/>
              <a:ext cx="10888134" cy="2387600"/>
            </a:xfrm>
            <a:prstGeom prst="rect">
              <a:avLst/>
            </a:prstGeom>
            <a:solidFill>
              <a:srgbClr val="EE7724"/>
            </a:solidFill>
            <a:ln w="12700" cap="flat">
              <a:noFill/>
              <a:miter lim="400000"/>
            </a:ln>
            <a:effectLst/>
          </p:spPr>
          <p:txBody>
            <a:bodyPr wrap="square" lIns="45719" tIns="45719" rIns="45719" bIns="45719" numCol="1" anchor="b">
              <a:noAutofit/>
            </a:bodyPr>
            <a:lstStyle/>
            <a:p>
              <a:pPr algn="ctr">
                <a:lnSpc>
                  <a:spcPct val="90000"/>
                </a:lnSpc>
                <a:defRPr sz="5500">
                  <a:solidFill>
                    <a:srgbClr val="FFFFFF"/>
                  </a:solidFill>
                  <a:latin typeface="Calibri Light"/>
                  <a:ea typeface="Calibri Light"/>
                  <a:cs typeface="Calibri Light"/>
                  <a:sym typeface="Calibri Light"/>
                </a:defRPr>
              </a:pPr>
            </a:p>
          </p:txBody>
        </p:sp>
        <p:sp>
          <p:nvSpPr>
            <p:cNvPr id="16" name="A.I. Tools for Software Engineering"/>
            <p:cNvSpPr txBox="1"/>
            <p:nvPr/>
          </p:nvSpPr>
          <p:spPr>
            <a:xfrm>
              <a:off x="45719" y="1599421"/>
              <a:ext cx="10796694" cy="788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b">
              <a:spAutoFit/>
            </a:bodyPr>
            <a:lstStyle>
              <a:lvl1pPr algn="ctr">
                <a:lnSpc>
                  <a:spcPct val="90000"/>
                </a:lnSpc>
                <a:defRPr sz="5500">
                  <a:latin typeface="Calibri Light"/>
                  <a:ea typeface="Calibri Light"/>
                  <a:cs typeface="Calibri Light"/>
                  <a:sym typeface="Calibri Light"/>
                </a:defRPr>
              </a:lvl1pPr>
            </a:lstStyle>
            <a:p>
              <a:pPr/>
              <a:r>
                <a:t>A.I. Tools for Software Engineering</a:t>
              </a:r>
            </a:p>
          </p:txBody>
        </p:sp>
      </p:gr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4" name="Picture 6" descr="Picture 6"/>
          <p:cNvPicPr>
            <a:picLocks noChangeAspect="1"/>
          </p:cNvPicPr>
          <p:nvPr/>
        </p:nvPicPr>
        <p:blipFill>
          <a:blip r:embed="rId2">
            <a:extLst/>
          </a:blip>
          <a:stretch>
            <a:fillRect/>
          </a:stretch>
        </p:blipFill>
        <p:spPr>
          <a:xfrm>
            <a:off x="359519" y="6126615"/>
            <a:ext cx="2236395" cy="824594"/>
          </a:xfrm>
          <a:prstGeom prst="rect">
            <a:avLst/>
          </a:prstGeom>
          <a:ln w="12700">
            <a:miter lim="400000"/>
          </a:ln>
        </p:spPr>
      </p:pic>
      <p:sp>
        <p:nvSpPr>
          <p:cNvPr id="25" name="Title Text"/>
          <p:cNvSpPr txBox="1"/>
          <p:nvPr>
            <p:ph type="title"/>
          </p:nvPr>
        </p:nvSpPr>
        <p:spPr>
          <a:xfrm>
            <a:off x="0" y="1"/>
            <a:ext cx="12192000" cy="1051380"/>
          </a:xfrm>
          <a:prstGeom prst="rect">
            <a:avLst/>
          </a:prstGeom>
        </p:spPr>
        <p:txBody>
          <a:bodyPr/>
          <a:lstStyle/>
          <a:p>
            <a:pPr/>
            <a:r>
              <a:t>Title Text</a:t>
            </a:r>
          </a:p>
        </p:txBody>
      </p:sp>
      <p:sp>
        <p:nvSpPr>
          <p:cNvPr id="26" name="Body Level One…"/>
          <p:cNvSpPr txBox="1"/>
          <p:nvPr>
            <p:ph type="body" idx="1"/>
          </p:nvPr>
        </p:nvSpPr>
        <p:spPr>
          <a:xfrm>
            <a:off x="0" y="1294888"/>
            <a:ext cx="12192000" cy="490339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pic>
        <p:nvPicPr>
          <p:cNvPr id="28" name="Picture 7" descr="Picture 7"/>
          <p:cNvPicPr>
            <a:picLocks noChangeAspect="1"/>
          </p:cNvPicPr>
          <p:nvPr/>
        </p:nvPicPr>
        <p:blipFill>
          <a:blip r:embed="rId2">
            <a:extLst/>
          </a:blip>
          <a:stretch>
            <a:fillRect/>
          </a:stretch>
        </p:blipFill>
        <p:spPr>
          <a:xfrm>
            <a:off x="359519" y="6126615"/>
            <a:ext cx="2236395" cy="824594"/>
          </a:xfrm>
          <a:prstGeom prst="rect">
            <a:avLst/>
          </a:prstGeom>
          <a:ln w="12700">
            <a:miter lim="400000"/>
          </a:ln>
        </p:spPr>
      </p:pic>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5"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6"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4" name="Title Text"/>
          <p:cNvSpPr txBox="1"/>
          <p:nvPr>
            <p:ph type="title"/>
          </p:nvPr>
        </p:nvSpPr>
        <p:spPr>
          <a:xfrm>
            <a:off x="0" y="1"/>
            <a:ext cx="12192000" cy="1051380"/>
          </a:xfrm>
          <a:prstGeom prst="rect">
            <a:avLst/>
          </a:prstGeom>
        </p:spPr>
        <p:txBody>
          <a:bodyPr/>
          <a:lstStyle/>
          <a:p>
            <a:pPr/>
            <a:r>
              <a:t>Title Text</a:t>
            </a:r>
          </a:p>
        </p:txBody>
      </p:sp>
      <p:sp>
        <p:nvSpPr>
          <p:cNvPr id="45"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3" name="Title Text"/>
          <p:cNvSpPr txBox="1"/>
          <p:nvPr>
            <p:ph type="title"/>
          </p:nvPr>
        </p:nvSpPr>
        <p:spPr>
          <a:xfrm>
            <a:off x="839787" y="365125"/>
            <a:ext cx="10515601" cy="1325563"/>
          </a:xfrm>
          <a:prstGeom prst="rect">
            <a:avLst/>
          </a:prstGeom>
        </p:spPr>
        <p:txBody>
          <a:bodyPr/>
          <a:lstStyle/>
          <a:p>
            <a:pPr/>
            <a:r>
              <a:t>Title Text</a:t>
            </a:r>
          </a:p>
        </p:txBody>
      </p:sp>
      <p:sp>
        <p:nvSpPr>
          <p:cNvPr id="54"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5"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3" name="Title Text"/>
          <p:cNvSpPr txBox="1"/>
          <p:nvPr>
            <p:ph type="title"/>
          </p:nvPr>
        </p:nvSpPr>
        <p:spPr>
          <a:xfrm>
            <a:off x="0" y="1"/>
            <a:ext cx="12192000" cy="1051380"/>
          </a:xfrm>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8"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9"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80"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8"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9"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90"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2">
            <a:extLst/>
          </a:blip>
          <a:stretch>
            <a:fillRect/>
          </a:stretch>
        </p:blipFill>
        <p:spPr>
          <a:xfrm>
            <a:off x="359519" y="6126615"/>
            <a:ext cx="2236395" cy="824594"/>
          </a:xfrm>
          <a:prstGeom prst="rect">
            <a:avLst/>
          </a:prstGeom>
          <a:ln w="12700">
            <a:miter lim="400000"/>
          </a:ln>
        </p:spPr>
      </p:pic>
      <p:sp>
        <p:nvSpPr>
          <p:cNvPr id="3"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
        <p:nvSpPr>
          <p:cNvPr id="4" name="Title Text"/>
          <p:cNvSpPr txBox="1"/>
          <p:nvPr>
            <p:ph type="title"/>
          </p:nvPr>
        </p:nvSpPr>
        <p:spPr>
          <a:xfrm>
            <a:off x="609600" y="274637"/>
            <a:ext cx="10972800" cy="1143001"/>
          </a:xfrm>
          <a:prstGeom prst="rect">
            <a:avLst/>
          </a:prstGeom>
          <a:solidFill>
            <a:srgbClr val="EE7724"/>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5"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researchcomputing.princeton.edu/services/research-software-engineering"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it.princeton.edu/microsoft-copilot-princeton-university"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pilot.microsoft.com/?BCB=0&amp;showconv=1" TargetMode="External"/><Relationship Id="rId3" Type="http://schemas.openxmlformats.org/officeDocument/2006/relationships/hyperlink" Target="https://www.microsoft.com/en-us/bing?form=MG0AUO&amp;OCID=MG0AUO#faq"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icrosoft.com/en-us/bing/do-more-with-ai/build-a-website?form=MA13KP" TargetMode="External"/><Relationship Id="rId3" Type="http://schemas.openxmlformats.org/officeDocument/2006/relationships/hyperlink" Target="https://www.microsoft.com/en-us/bing/do-more-with-ai/create-and-test-apis?form=MA13KP" TargetMode="External"/><Relationship Id="rId4" Type="http://schemas.openxmlformats.org/officeDocument/2006/relationships/hyperlink" Target="https://www.microsoft.com/en-us/bing/do-more-with-ai/ai-prompt-writing?form=MA13KP" TargetMode="External"/><Relationship Id="rId5" Type="http://schemas.openxmlformats.org/officeDocument/2006/relationships/image" Target="../media/image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cupy.dev/"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cses@princeton.edu" TargetMode="External"/><Relationship Id="rId3" Type="http://schemas.openxmlformats.org/officeDocument/2006/relationships/hyperlink" Target="https://researchcomputing.princeton.edu/education/help-sessions"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s://www.linkedin.com/pulse/llm-transformer-architecture-shivasish-mahapatra-kj9qf"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pilot.microsoft.com/" TargetMode="External"/><Relationship Id="rId3" Type="http://schemas.openxmlformats.org/officeDocument/2006/relationships/hyperlink" Target="https://chatgpt.com/" TargetMode="External"/><Relationship Id="rId4" Type="http://schemas.openxmlformats.org/officeDocument/2006/relationships/hyperlink" Target="https://redresscompliance.com/microsoft-copilot-and-chatgpt-a-comparative-analysis/#:~:text=What is the difference between,range of topics beyond coding." TargetMode="External"/><Relationship Id="rId5" Type="http://schemas.openxmlformats.org/officeDocument/2006/relationships/hyperlink" Target="https://github.com/princeton-nlp/SWE-agent" TargetMode="External"/><Relationship Id="rId6" Type="http://schemas.openxmlformats.org/officeDocument/2006/relationships/hyperlink" Target="https://www.tabnine.com/" TargetMode="External"/><Relationship Id="rId7" Type="http://schemas.openxmlformats.org/officeDocument/2006/relationships/image" Target="../media/image6.png"/><Relationship Id="rId8"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Subtitle 2"/>
          <p:cNvSpPr txBox="1"/>
          <p:nvPr>
            <p:ph type="subTitle" sz="half" idx="1"/>
          </p:nvPr>
        </p:nvSpPr>
        <p:spPr>
          <a:xfrm>
            <a:off x="1524000" y="3602037"/>
            <a:ext cx="9144000" cy="2211465"/>
          </a:xfrm>
          <a:prstGeom prst="rect">
            <a:avLst/>
          </a:prstGeom>
        </p:spPr>
        <p:txBody>
          <a:bodyPr/>
          <a:lstStyle/>
          <a:p>
            <a:pPr/>
            <a:r>
              <a:t>Amit Solomon</a:t>
            </a:r>
          </a:p>
          <a:p>
            <a:pPr/>
            <a:r>
              <a:t>07/31/2024</a:t>
            </a:r>
          </a:p>
          <a:p>
            <a:pPr/>
            <a:r>
              <a:t>These slides were created by Amit Solomon, Jonathan Halverson and members of the </a:t>
            </a:r>
            <a:r>
              <a:rPr u="sng">
                <a:solidFill>
                  <a:srgbClr val="0563C1"/>
                </a:solidFill>
                <a:uFill>
                  <a:solidFill>
                    <a:srgbClr val="0563C1"/>
                  </a:solidFill>
                </a:uFill>
                <a:hlinkClick r:id="rId2" invalidUrl="" action="" tgtFrame="" tooltip="" history="1" highlightClick="0" endSnd="0"/>
              </a:rPr>
              <a:t>Research Software Engineering Group</a:t>
            </a:r>
            <a:r>
              <a:t> of Princeton Research Computing.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xfrm>
            <a:off x="0" y="0"/>
            <a:ext cx="12192000" cy="1051381"/>
          </a:xfrm>
          <a:prstGeom prst="rect">
            <a:avLst/>
          </a:prstGeom>
        </p:spPr>
        <p:txBody>
          <a:bodyPr/>
          <a:lstStyle/>
          <a:p>
            <a:pPr/>
            <a:r>
              <a:t>Microsoft Copilot</a:t>
            </a:r>
          </a:p>
        </p:txBody>
      </p:sp>
      <p:sp>
        <p:nvSpPr>
          <p:cNvPr id="155" name="Content Placeholder 2"/>
          <p:cNvSpPr txBox="1"/>
          <p:nvPr>
            <p:ph type="body" idx="1"/>
          </p:nvPr>
        </p:nvSpPr>
        <p:spPr>
          <a:xfrm>
            <a:off x="0" y="1294888"/>
            <a:ext cx="12192000" cy="4903393"/>
          </a:xfrm>
          <a:prstGeom prst="rect">
            <a:avLst/>
          </a:prstGeom>
        </p:spPr>
        <p:txBody>
          <a:bodyPr/>
          <a:lstStyle/>
          <a:p>
            <a:pPr marL="0" indent="0">
              <a:lnSpc>
                <a:spcPct val="72000"/>
              </a:lnSpc>
              <a:buSzTx/>
              <a:buNone/>
              <a:defRPr sz="2100"/>
            </a:pPr>
            <a:r>
              <a:t>On May 20, 2024, OIT announced:</a:t>
            </a:r>
          </a:p>
          <a:p>
            <a:pPr marL="0" indent="0">
              <a:lnSpc>
                <a:spcPct val="72000"/>
              </a:lnSpc>
              <a:buSzTx/>
              <a:buNone/>
              <a:defRPr i="1" sz="2100"/>
            </a:pPr>
            <a:r>
              <a:t>Microsoft Copilot (formerly known as Bing Chat), a generative artificial intelligence (AI) tool that can be used to generate or analyze text and images, is now available for use at Princeton University. Copilot is currently the only generative AI tool made available by the Office of Information Technology (OIT).</a:t>
            </a:r>
          </a:p>
          <a:p>
            <a:pPr marL="0" indent="0">
              <a:lnSpc>
                <a:spcPct val="72000"/>
              </a:lnSpc>
              <a:buSzTx/>
              <a:buNone/>
              <a:defRPr i="1" sz="2100"/>
            </a:pPr>
            <a:r>
              <a:t>Data security, privacy and accuracy in Copilot</a:t>
            </a:r>
          </a:p>
          <a:p>
            <a:pPr marL="0" indent="0">
              <a:lnSpc>
                <a:spcPct val="72000"/>
              </a:lnSpc>
              <a:buSzTx/>
              <a:buNone/>
              <a:defRPr i="1" sz="2100"/>
            </a:pPr>
            <a:r>
              <a:t>In order to help secure Princeton data and reduce risk to the University, it is recommended that you avoid writing prompts that include</a:t>
            </a:r>
            <a:r>
              <a:rPr>
                <a:latin typeface="+mj-lt"/>
                <a:ea typeface="+mj-ea"/>
                <a:cs typeface="+mj-cs"/>
                <a:sym typeface="Helvetica"/>
              </a:rPr>
              <a:t> </a:t>
            </a:r>
            <a:r>
              <a:t>restricted or</a:t>
            </a:r>
            <a:r>
              <a:rPr>
                <a:latin typeface="+mj-lt"/>
                <a:ea typeface="+mj-ea"/>
                <a:cs typeface="+mj-cs"/>
                <a:sym typeface="Helvetica"/>
              </a:rPr>
              <a:t> </a:t>
            </a:r>
            <a:r>
              <a:t>confidential</a:t>
            </a:r>
            <a:r>
              <a:rPr>
                <a:latin typeface="+mj-lt"/>
                <a:ea typeface="+mj-ea"/>
                <a:cs typeface="+mj-cs"/>
                <a:sym typeface="Helvetica"/>
              </a:rPr>
              <a:t> </a:t>
            </a:r>
            <a:r>
              <a:t>information, including proprietary research data.</a:t>
            </a:r>
            <a:r>
              <a:rPr>
                <a:latin typeface="+mj-lt"/>
                <a:ea typeface="+mj-ea"/>
                <a:cs typeface="+mj-cs"/>
                <a:sym typeface="Helvetica"/>
              </a:rPr>
              <a:t> </a:t>
            </a:r>
          </a:p>
          <a:p>
            <a:pPr marL="0" indent="0">
              <a:lnSpc>
                <a:spcPct val="72000"/>
              </a:lnSpc>
              <a:buSzTx/>
              <a:buNone/>
              <a:defRPr i="1" sz="2100"/>
            </a:pPr>
            <a:r>
              <a:t>Additionally, AI responses can be biased, inaccurate, or may contain copyrighted information. Always review, validate, and iterate on responses provided before sharing them more broadly.</a:t>
            </a:r>
          </a:p>
          <a:p>
            <a:pPr marL="0" indent="0">
              <a:lnSpc>
                <a:spcPct val="72000"/>
              </a:lnSpc>
              <a:buSzTx/>
              <a:buNone/>
              <a:defRPr i="1" sz="2100"/>
            </a:pPr>
            <a:r>
              <a:t>How to use Copilot with your Princeton netID</a:t>
            </a:r>
          </a:p>
          <a:p>
            <a:pPr marL="0" indent="0">
              <a:lnSpc>
                <a:spcPct val="72000"/>
              </a:lnSpc>
              <a:buSzTx/>
              <a:buNone/>
              <a:defRPr i="1" sz="2100"/>
            </a:pPr>
            <a:r>
              <a:t>To use Copilot, sign in with a work or school account using a princeton.edu netID and password. Doing so will provide greater data protection, in which data is not saved or used to train the model. The same level of protection is not available when using Copilot without your Princeton.edu account or another generative AI tool.</a:t>
            </a:r>
          </a:p>
          <a:p>
            <a:pPr marL="0" indent="0">
              <a:lnSpc>
                <a:spcPct val="72000"/>
              </a:lnSpc>
              <a:buSzTx/>
              <a:buNone/>
              <a:defRPr sz="2100"/>
            </a:pPr>
            <a:r>
              <a:t>Learn more about OIT's announcement: </a:t>
            </a:r>
            <a:r>
              <a:rPr u="sng">
                <a:solidFill>
                  <a:srgbClr val="0563C1"/>
                </a:solidFill>
                <a:uFill>
                  <a:solidFill>
                    <a:srgbClr val="0563C1"/>
                  </a:solidFill>
                </a:uFill>
                <a:hlinkClick r:id="rId2" invalidUrl="" action="" tgtFrame="" tooltip="" history="1" highlightClick="0" endSnd="0"/>
              </a:rPr>
              <a:t>Microsoft Copilot at Princeton University</a:t>
            </a:r>
          </a:p>
        </p:txBody>
      </p:sp>
      <p:sp>
        <p:nvSpPr>
          <p:cNvPr id="156"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itle 1"/>
          <p:cNvSpPr txBox="1"/>
          <p:nvPr>
            <p:ph type="title"/>
          </p:nvPr>
        </p:nvSpPr>
        <p:spPr>
          <a:xfrm>
            <a:off x="0" y="0"/>
            <a:ext cx="12192000" cy="1051381"/>
          </a:xfrm>
          <a:prstGeom prst="rect">
            <a:avLst/>
          </a:prstGeom>
        </p:spPr>
        <p:txBody>
          <a:bodyPr/>
          <a:lstStyle/>
          <a:p>
            <a:pPr/>
            <a:r>
              <a:t>Microsoft Copilot</a:t>
            </a:r>
          </a:p>
        </p:txBody>
      </p:sp>
      <p:sp>
        <p:nvSpPr>
          <p:cNvPr id="159" name="Content Placeholder 2"/>
          <p:cNvSpPr txBox="1"/>
          <p:nvPr>
            <p:ph type="body" idx="1"/>
          </p:nvPr>
        </p:nvSpPr>
        <p:spPr>
          <a:xfrm>
            <a:off x="0" y="1294888"/>
            <a:ext cx="12192000" cy="4903393"/>
          </a:xfrm>
          <a:prstGeom prst="rect">
            <a:avLst/>
          </a:prstGeom>
        </p:spPr>
        <p:txBody>
          <a:bodyPr/>
          <a:lstStyle/>
          <a:p>
            <a:pPr/>
            <a:r>
              <a:t>To use Copilot, users must sign in to </a:t>
            </a:r>
            <a:r>
              <a:rPr u="sng">
                <a:solidFill>
                  <a:srgbClr val="0563C1"/>
                </a:solidFill>
                <a:uFill>
                  <a:solidFill>
                    <a:srgbClr val="0563C1"/>
                  </a:solidFill>
                </a:uFill>
                <a:hlinkClick r:id="rId2" invalidUrl="" action="" tgtFrame="" tooltip="" history="1" highlightClick="0" endSnd="0"/>
              </a:rPr>
              <a:t>Copilot</a:t>
            </a:r>
            <a:r>
              <a:t> with their princeton.edu account using their netID and password.</a:t>
            </a:r>
          </a:p>
          <a:p>
            <a:pPr lvl="1" marL="685800" indent="-228600">
              <a:spcBef>
                <a:spcPts val="500"/>
              </a:spcBef>
              <a:buFontTx/>
              <a:buAutoNum type="arabicPeriod" startAt="1"/>
              <a:defRPr sz="2400"/>
            </a:pPr>
            <a:r>
              <a:t>On the </a:t>
            </a:r>
            <a:r>
              <a:rPr u="sng">
                <a:solidFill>
                  <a:srgbClr val="0563C1"/>
                </a:solidFill>
                <a:uFill>
                  <a:solidFill>
                    <a:srgbClr val="0563C1"/>
                  </a:solidFill>
                </a:uFill>
                <a:hlinkClick r:id="rId2" invalidUrl="" action="" tgtFrame="" tooltip="" history="1" highlightClick="0" endSnd="0"/>
              </a:rPr>
              <a:t>Copilot website</a:t>
            </a:r>
            <a:r>
              <a:t>, in the top-right corner, select Sign in, then Sign in with a work or school account. Follow the prompts for netID login and Duo two-factor authentication.</a:t>
            </a:r>
          </a:p>
          <a:p>
            <a:pPr lvl="1" marL="685800" indent="-228600">
              <a:spcBef>
                <a:spcPts val="500"/>
              </a:spcBef>
              <a:buFontTx/>
              <a:buAutoNum type="arabicPeriod" startAt="1"/>
              <a:defRPr sz="2400"/>
            </a:pPr>
            <a:r>
              <a:t>When you are signed in with your Princeton account, you will see a green Protected label in the top-right corner, indicating greater data protection.</a:t>
            </a:r>
          </a:p>
          <a:p>
            <a:pPr lvl="1" marL="685800" indent="-228600">
              <a:spcBef>
                <a:spcPts val="500"/>
              </a:spcBef>
              <a:buFontTx/>
              <a:buAutoNum type="arabicPeriod" startAt="1"/>
              <a:defRPr sz="2400"/>
            </a:pPr>
            <a:r>
              <a:t>Visit the </a:t>
            </a:r>
            <a:r>
              <a:rPr u="sng">
                <a:solidFill>
                  <a:srgbClr val="0563C1"/>
                </a:solidFill>
                <a:uFill>
                  <a:solidFill>
                    <a:srgbClr val="0563C1"/>
                  </a:solidFill>
                </a:uFill>
                <a:hlinkClick r:id="rId3" invalidUrl="" action="" tgtFrame="" tooltip="" history="1" highlightClick="0" endSnd="0"/>
              </a:rPr>
              <a:t>Copilot FAQ</a:t>
            </a:r>
            <a:r>
              <a:t>.</a:t>
            </a:r>
          </a:p>
        </p:txBody>
      </p:sp>
      <p:sp>
        <p:nvSpPr>
          <p:cNvPr id="160"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itle 1"/>
          <p:cNvSpPr txBox="1"/>
          <p:nvPr>
            <p:ph type="title"/>
          </p:nvPr>
        </p:nvSpPr>
        <p:spPr>
          <a:xfrm>
            <a:off x="0" y="0"/>
            <a:ext cx="12192000" cy="1051381"/>
          </a:xfrm>
          <a:prstGeom prst="rect">
            <a:avLst/>
          </a:prstGeom>
        </p:spPr>
        <p:txBody>
          <a:bodyPr/>
          <a:lstStyle/>
          <a:p>
            <a:pPr/>
            <a:r>
              <a:t>Microsoft Copilot</a:t>
            </a:r>
          </a:p>
        </p:txBody>
      </p:sp>
      <p:sp>
        <p:nvSpPr>
          <p:cNvPr id="163" name="Content Placeholder 2"/>
          <p:cNvSpPr txBox="1"/>
          <p:nvPr>
            <p:ph type="body" idx="1"/>
          </p:nvPr>
        </p:nvSpPr>
        <p:spPr>
          <a:xfrm>
            <a:off x="0" y="1294888"/>
            <a:ext cx="12192000" cy="4903393"/>
          </a:xfrm>
          <a:prstGeom prst="rect">
            <a:avLst/>
          </a:prstGeom>
        </p:spPr>
        <p:txBody>
          <a:bodyPr/>
          <a:lstStyle/>
          <a:p>
            <a:pPr/>
            <a:r>
              <a:t>Additional resources:</a:t>
            </a:r>
          </a:p>
          <a:p>
            <a:pPr lvl="1" marL="685800" indent="-228600">
              <a:spcBef>
                <a:spcPts val="500"/>
              </a:spcBef>
              <a:defRPr sz="2400"/>
            </a:pPr>
            <a:r>
              <a:rPr u="sng">
                <a:solidFill>
                  <a:srgbClr val="0563C1"/>
                </a:solidFill>
                <a:uFill>
                  <a:solidFill>
                    <a:srgbClr val="0563C1"/>
                  </a:solidFill>
                </a:uFill>
                <a:hlinkClick r:id="rId2" invalidUrl="" action="" tgtFrame="" tooltip="" history="1" highlightClick="0" endSnd="0"/>
              </a:rPr>
              <a:t>Use Copilot to build a website</a:t>
            </a:r>
          </a:p>
          <a:p>
            <a:pPr lvl="1" marL="685800" indent="-228600">
              <a:spcBef>
                <a:spcPts val="500"/>
              </a:spcBef>
              <a:defRPr sz="2400"/>
            </a:pPr>
            <a:r>
              <a:rPr u="sng">
                <a:solidFill>
                  <a:srgbClr val="0563C1"/>
                </a:solidFill>
                <a:uFill>
                  <a:solidFill>
                    <a:srgbClr val="0563C1"/>
                  </a:solidFill>
                </a:uFill>
                <a:hlinkClick r:id="rId3" invalidUrl="" action="" tgtFrame="" tooltip="" history="1" highlightClick="0" endSnd="0"/>
              </a:rPr>
              <a:t>Create and test APIs with Copilot</a:t>
            </a:r>
          </a:p>
          <a:p>
            <a:pPr lvl="1" marL="685800" indent="-228600">
              <a:spcBef>
                <a:spcPts val="500"/>
              </a:spcBef>
              <a:defRPr sz="2400"/>
            </a:pPr>
            <a:r>
              <a:rPr u="sng">
                <a:solidFill>
                  <a:srgbClr val="0563C1"/>
                </a:solidFill>
                <a:uFill>
                  <a:solidFill>
                    <a:srgbClr val="0563C1"/>
                  </a:solidFill>
                </a:uFill>
                <a:hlinkClick r:id="rId4" invalidUrl="" action="" tgtFrame="" tooltip="" history="1" highlightClick="0" endSnd="0"/>
              </a:rPr>
              <a:t>Copilot: AI prompt writing 101</a:t>
            </a:r>
          </a:p>
          <a:p>
            <a:pPr/>
            <a:r>
              <a:t>Regardless of the tool or mode, AI responses can be biased, inaccurate, inappropriate, or may contain unauthorized copyrighted information. Always review, validate, and iterate on responses provided by any Generative AI tool before relying on them or sharing them broadly.</a:t>
            </a:r>
          </a:p>
        </p:txBody>
      </p:sp>
      <p:sp>
        <p:nvSpPr>
          <p:cNvPr id="164"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5" name="Picture 2" descr="Picture 2"/>
          <p:cNvPicPr>
            <a:picLocks noChangeAspect="1"/>
          </p:cNvPicPr>
          <p:nvPr/>
        </p:nvPicPr>
        <p:blipFill>
          <a:blip r:embed="rId5">
            <a:extLst/>
          </a:blip>
          <a:srcRect l="7416" t="22966" r="7097" b="21524"/>
          <a:stretch>
            <a:fillRect/>
          </a:stretch>
        </p:blipFill>
        <p:spPr>
          <a:xfrm>
            <a:off x="7614422" y="4336770"/>
            <a:ext cx="3110246" cy="201958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itle 1"/>
          <p:cNvSpPr txBox="1"/>
          <p:nvPr>
            <p:ph type="title"/>
          </p:nvPr>
        </p:nvSpPr>
        <p:spPr>
          <a:xfrm>
            <a:off x="0" y="0"/>
            <a:ext cx="12192000" cy="1051381"/>
          </a:xfrm>
          <a:prstGeom prst="rect">
            <a:avLst/>
          </a:prstGeom>
        </p:spPr>
        <p:txBody>
          <a:bodyPr/>
          <a:lstStyle/>
          <a:p>
            <a:pPr/>
            <a:r>
              <a:t>Outline</a:t>
            </a:r>
          </a:p>
        </p:txBody>
      </p:sp>
      <p:sp>
        <p:nvSpPr>
          <p:cNvPr id="168" name="Content Placeholder 2"/>
          <p:cNvSpPr txBox="1"/>
          <p:nvPr>
            <p:ph type="body" idx="1"/>
          </p:nvPr>
        </p:nvSpPr>
        <p:spPr>
          <a:xfrm>
            <a:off x="0" y="1294888"/>
            <a:ext cx="12192000" cy="4903393"/>
          </a:xfrm>
          <a:prstGeom prst="rect">
            <a:avLst/>
          </a:prstGeom>
        </p:spPr>
        <p:txBody>
          <a:bodyPr/>
          <a:lstStyle/>
          <a:p>
            <a:pPr/>
            <a:r>
              <a:t>Introduction</a:t>
            </a:r>
          </a:p>
          <a:p>
            <a:pPr/>
            <a:r>
              <a:t>Microsoft Copilot</a:t>
            </a:r>
          </a:p>
          <a:p>
            <a:pPr/>
            <a:r>
              <a:t>Examples</a:t>
            </a:r>
          </a:p>
          <a:p>
            <a:pPr/>
            <a:r>
              <a:t>Conclusion</a:t>
            </a:r>
          </a:p>
        </p:txBody>
      </p:sp>
      <p:sp>
        <p:nvSpPr>
          <p:cNvPr id="169"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ID="9" grpId="1" fill="hold">
                                  <p:stCondLst>
                                    <p:cond delay="0"/>
                                  </p:stCondLst>
                                  <p:childTnLst>
                                    <p:set>
                                      <p:cBhvr>
                                        <p:cTn id="6" dur="indefinite" fill="hold"/>
                                        <p:tgtEl>
                                          <p:spTgt spid="168"/>
                                        </p:tgtEl>
                                        <p:attrNameLst>
                                          <p:attrName>style.opacity</p:attrName>
                                        </p:attrNameLst>
                                      </p:cBhvr>
                                      <p:to>
                                        <p:strVal val="0.25"/>
                                      </p:to>
                                    </p:set>
                                    <p:animEffect filter="image" prLst="opacity: 0.25; ">
                                      <p:cBhvr>
                                        <p:cTn id="7" dur="indefinite" fill="hold"/>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8"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xfrm>
            <a:off x="0" y="0"/>
            <a:ext cx="12192000" cy="1051381"/>
          </a:xfrm>
          <a:prstGeom prst="rect">
            <a:avLst/>
          </a:prstGeom>
        </p:spPr>
        <p:txBody>
          <a:bodyPr/>
          <a:lstStyle/>
          <a:p>
            <a:pPr/>
            <a:r>
              <a:t>Examples: Simple Code Generation</a:t>
            </a:r>
          </a:p>
        </p:txBody>
      </p:sp>
      <p:sp>
        <p:nvSpPr>
          <p:cNvPr id="172" name="Content Placeholder 2"/>
          <p:cNvSpPr txBox="1"/>
          <p:nvPr>
            <p:ph type="body" idx="1"/>
          </p:nvPr>
        </p:nvSpPr>
        <p:spPr>
          <a:xfrm>
            <a:off x="0" y="1294888"/>
            <a:ext cx="12192000" cy="4903393"/>
          </a:xfrm>
          <a:prstGeom prst="rect">
            <a:avLst/>
          </a:prstGeom>
        </p:spPr>
        <p:txBody>
          <a:bodyPr/>
          <a:lstStyle/>
          <a:p>
            <a:pPr/>
            <a:r>
              <a:t>Imagine that you have a data file in CSV format like this:</a:t>
            </a:r>
            <a:br/>
            <a:br/>
            <a:br/>
            <a:br/>
            <a:br/>
            <a:br/>
          </a:p>
          <a:p>
            <a:pPr/>
            <a:r>
              <a:t>Use Copilot to generate a Python script that reads in a CSV file and calculates the average of the second column.</a:t>
            </a:r>
          </a:p>
        </p:txBody>
      </p:sp>
      <p:sp>
        <p:nvSpPr>
          <p:cNvPr id="173"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74" name="Table 4"/>
          <p:cNvGraphicFramePr/>
          <p:nvPr/>
        </p:nvGraphicFramePr>
        <p:xfrm>
          <a:off x="627742" y="1892383"/>
          <a:ext cx="8128001" cy="18542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709333"/>
                <a:gridCol w="2709333"/>
                <a:gridCol w="2709333"/>
              </a:tblGrid>
              <a:tr h="370840">
                <a:tc>
                  <a:txBody>
                    <a:bodyPr/>
                    <a:lstStyle/>
                    <a:p>
                      <a:pPr algn="l">
                        <a:defRPr b="0" sz="1800">
                          <a:solidFill>
                            <a:srgbClr val="000000"/>
                          </a:solidFill>
                        </a:defRPr>
                      </a:pPr>
                      <a:r>
                        <a:rPr b="1">
                          <a:solidFill>
                            <a:srgbClr val="FFFFFF"/>
                          </a:solidFill>
                        </a:rPr>
                        <a:t>timestamp</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temperature</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length</a:t>
                      </a:r>
                    </a:p>
                  </a:txBody>
                  <a:tcPr marL="45720" marR="45720" marT="45720" marB="45720" anchor="t" anchorCtr="0" horzOverflow="overflow"/>
                </a:tc>
              </a:tr>
              <a:tr h="370840">
                <a:tc>
                  <a:txBody>
                    <a:bodyPr/>
                    <a:lstStyle/>
                    <a:p>
                      <a:pPr algn="l">
                        <a:defRPr sz="1800"/>
                      </a:pPr>
                      <a:r>
                        <a:t>1210</a:t>
                      </a:r>
                    </a:p>
                  </a:txBody>
                  <a:tcPr marL="45720" marR="45720" marT="45720" marB="45720" anchor="t" anchorCtr="0" horzOverflow="overflow"/>
                </a:tc>
                <a:tc>
                  <a:txBody>
                    <a:bodyPr/>
                    <a:lstStyle/>
                    <a:p>
                      <a:pPr algn="l">
                        <a:defRPr sz="1800"/>
                      </a:pPr>
                      <a:r>
                        <a:t>3.9</a:t>
                      </a:r>
                    </a:p>
                  </a:txBody>
                  <a:tcPr marL="45720" marR="45720" marT="45720" marB="45720" anchor="t" anchorCtr="0" horzOverflow="overflow"/>
                </a:tc>
                <a:tc>
                  <a:txBody>
                    <a:bodyPr/>
                    <a:lstStyle/>
                    <a:p>
                      <a:pPr algn="l">
                        <a:defRPr sz="1800"/>
                      </a:pPr>
                      <a:r>
                        <a:t>6.5</a:t>
                      </a:r>
                    </a:p>
                  </a:txBody>
                  <a:tcPr marL="45720" marR="45720" marT="45720" marB="45720" anchor="t" anchorCtr="0" horzOverflow="overflow"/>
                </a:tc>
              </a:tr>
              <a:tr h="370840">
                <a:tc>
                  <a:txBody>
                    <a:bodyPr/>
                    <a:lstStyle/>
                    <a:p>
                      <a:pPr algn="l">
                        <a:defRPr sz="1800"/>
                      </a:pPr>
                      <a:r>
                        <a:t>1220</a:t>
                      </a:r>
                    </a:p>
                  </a:txBody>
                  <a:tcPr marL="45720" marR="45720" marT="45720" marB="45720" anchor="t" anchorCtr="0" horzOverflow="overflow"/>
                </a:tc>
                <a:tc>
                  <a:txBody>
                    <a:bodyPr/>
                    <a:lstStyle/>
                    <a:p>
                      <a:pPr algn="l">
                        <a:defRPr sz="1800"/>
                      </a:pPr>
                      <a:r>
                        <a:t>3.8</a:t>
                      </a:r>
                    </a:p>
                  </a:txBody>
                  <a:tcPr marL="45720" marR="45720" marT="45720" marB="45720" anchor="t" anchorCtr="0" horzOverflow="overflow"/>
                </a:tc>
                <a:tc>
                  <a:txBody>
                    <a:bodyPr/>
                    <a:lstStyle/>
                    <a:p>
                      <a:pPr algn="l">
                        <a:defRPr sz="1800"/>
                      </a:pPr>
                      <a:r>
                        <a:t>6.4</a:t>
                      </a:r>
                    </a:p>
                  </a:txBody>
                  <a:tcPr marL="45720" marR="45720" marT="45720" marB="45720" anchor="t" anchorCtr="0" horzOverflow="overflow"/>
                </a:tc>
              </a:tr>
              <a:tr h="370840">
                <a:tc>
                  <a:txBody>
                    <a:bodyPr/>
                    <a:lstStyle/>
                    <a:p>
                      <a:pPr algn="l">
                        <a:defRPr sz="1800"/>
                      </a:pPr>
                      <a:r>
                        <a:t>1230</a:t>
                      </a:r>
                    </a:p>
                  </a:txBody>
                  <a:tcPr marL="45720" marR="45720" marT="45720" marB="45720" anchor="t" anchorCtr="0" horzOverflow="overflow"/>
                </a:tc>
                <a:tc>
                  <a:txBody>
                    <a:bodyPr/>
                    <a:lstStyle/>
                    <a:p>
                      <a:pPr algn="l">
                        <a:defRPr sz="1800"/>
                      </a:pPr>
                      <a:r>
                        <a:t>3.7</a:t>
                      </a:r>
                    </a:p>
                  </a:txBody>
                  <a:tcPr marL="45720" marR="45720" marT="45720" marB="45720" anchor="t" anchorCtr="0" horzOverflow="overflow"/>
                </a:tc>
                <a:tc>
                  <a:txBody>
                    <a:bodyPr/>
                    <a:lstStyle/>
                    <a:p>
                      <a:pPr algn="l">
                        <a:defRPr sz="1800"/>
                      </a:pPr>
                      <a:r>
                        <a:t>6.4</a:t>
                      </a:r>
                    </a:p>
                  </a:txBody>
                  <a:tcPr marL="45720" marR="45720" marT="45720" marB="45720" anchor="t" anchorCtr="0" horzOverflow="overflow"/>
                </a:tc>
              </a:tr>
              <a:tr h="370840">
                <a:tc>
                  <a:txBody>
                    <a:bodyPr/>
                    <a:lstStyle/>
                    <a:p>
                      <a:pPr algn="l">
                        <a:defRPr sz="1800"/>
                      </a:pPr>
                      <a:r>
                        <a:t>1240</a:t>
                      </a:r>
                    </a:p>
                  </a:txBody>
                  <a:tcPr marL="45720" marR="45720" marT="45720" marB="45720" anchor="t" anchorCtr="0" horzOverflow="overflow"/>
                </a:tc>
                <a:tc>
                  <a:txBody>
                    <a:bodyPr/>
                    <a:lstStyle/>
                    <a:p>
                      <a:pPr algn="l">
                        <a:defRPr sz="1800"/>
                      </a:pPr>
                      <a:r>
                        <a:t>3.8</a:t>
                      </a:r>
                    </a:p>
                  </a:txBody>
                  <a:tcPr marL="45720" marR="45720" marT="45720" marB="45720" anchor="t" anchorCtr="0" horzOverflow="overflow"/>
                </a:tc>
                <a:tc>
                  <a:txBody>
                    <a:bodyPr/>
                    <a:lstStyle/>
                    <a:p>
                      <a:pPr algn="l">
                        <a:defRPr sz="1800"/>
                      </a:pPr>
                      <a:r>
                        <a:t>6.9</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xfrm>
            <a:off x="0" y="0"/>
            <a:ext cx="12192000" cy="1051381"/>
          </a:xfrm>
          <a:prstGeom prst="rect">
            <a:avLst/>
          </a:prstGeom>
        </p:spPr>
        <p:txBody>
          <a:bodyPr/>
          <a:lstStyle/>
          <a:p>
            <a:pPr/>
            <a:r>
              <a:t>Examples: Simple Code Generation</a:t>
            </a:r>
          </a:p>
        </p:txBody>
      </p:sp>
      <p:sp>
        <p:nvSpPr>
          <p:cNvPr id="179" name="Content Placeholder 2"/>
          <p:cNvSpPr txBox="1"/>
          <p:nvPr>
            <p:ph type="body" idx="1"/>
          </p:nvPr>
        </p:nvSpPr>
        <p:spPr>
          <a:xfrm>
            <a:off x="0" y="1294888"/>
            <a:ext cx="12192000" cy="4903393"/>
          </a:xfrm>
          <a:prstGeom prst="rect">
            <a:avLst/>
          </a:prstGeom>
        </p:spPr>
        <p:txBody>
          <a:bodyPr/>
          <a:lstStyle/>
          <a:p>
            <a:pPr/>
            <a:r>
              <a:t>I explicitly stated the column name.</a:t>
            </a:r>
          </a:p>
          <a:p>
            <a:pPr lvl="1" marL="685800" indent="-228600">
              <a:spcBef>
                <a:spcPts val="500"/>
              </a:spcBef>
              <a:defRPr sz="2400"/>
            </a:pPr>
            <a:r>
              <a:t>A.I. tools often misbehave with ambiguity.</a:t>
            </a:r>
          </a:p>
          <a:p>
            <a:pPr/>
            <a:r>
              <a:t>Copilot decided to use Pandas</a:t>
            </a:r>
          </a:p>
          <a:p>
            <a:pPr lvl="1" marL="685800" indent="-228600">
              <a:spcBef>
                <a:spcPts val="500"/>
              </a:spcBef>
              <a:defRPr sz="2400"/>
            </a:pPr>
            <a:r>
              <a:t>Not necessary.</a:t>
            </a:r>
          </a:p>
          <a:p>
            <a:pPr lvl="1" marL="685800" indent="-228600">
              <a:spcBef>
                <a:spcPts val="500"/>
              </a:spcBef>
              <a:defRPr sz="2400"/>
            </a:pPr>
            <a:r>
              <a:t>What if the file is huge?</a:t>
            </a:r>
          </a:p>
        </p:txBody>
      </p:sp>
      <p:sp>
        <p:nvSpPr>
          <p:cNvPr id="180"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1" name="Picture 4" descr="Picture 4"/>
          <p:cNvPicPr>
            <a:picLocks noChangeAspect="1"/>
          </p:cNvPicPr>
          <p:nvPr/>
        </p:nvPicPr>
        <p:blipFill>
          <a:blip r:embed="rId2">
            <a:extLst/>
          </a:blip>
          <a:stretch>
            <a:fillRect/>
          </a:stretch>
        </p:blipFill>
        <p:spPr>
          <a:xfrm>
            <a:off x="7579658" y="1075803"/>
            <a:ext cx="4570909" cy="528054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itle 1"/>
          <p:cNvSpPr txBox="1"/>
          <p:nvPr>
            <p:ph type="title"/>
          </p:nvPr>
        </p:nvSpPr>
        <p:spPr>
          <a:xfrm>
            <a:off x="0" y="0"/>
            <a:ext cx="12192000" cy="1051381"/>
          </a:xfrm>
          <a:prstGeom prst="rect">
            <a:avLst/>
          </a:prstGeom>
        </p:spPr>
        <p:txBody>
          <a:bodyPr/>
          <a:lstStyle/>
          <a:p>
            <a:pPr/>
            <a:r>
              <a:t>Examples: Debugging</a:t>
            </a:r>
          </a:p>
        </p:txBody>
      </p:sp>
      <p:sp>
        <p:nvSpPr>
          <p:cNvPr id="184" name="Content Placeholder 2"/>
          <p:cNvSpPr txBox="1"/>
          <p:nvPr>
            <p:ph type="body" idx="1"/>
          </p:nvPr>
        </p:nvSpPr>
        <p:spPr>
          <a:xfrm>
            <a:off x="0" y="1294888"/>
            <a:ext cx="12192000" cy="4903393"/>
          </a:xfrm>
          <a:prstGeom prst="rect">
            <a:avLst/>
          </a:prstGeom>
        </p:spPr>
        <p:txBody>
          <a:bodyPr/>
          <a:lstStyle/>
          <a:p>
            <a:pPr/>
            <a:r>
              <a:t>Consider the following Python code:</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"""This script should print a list of non-furniture objects in</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alphabetical order.""" </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def remove_furniture(items):</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furniture = {'couch', 'table', 'desk', 'chair'}</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items_furniture_removed = [item for item in items if item not in furniture]</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return items_furniture_removed</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input list of items</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items = ['book', 'pencil', 'desk', 'door']</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remove furniture objects from items</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items = remove_furniture(items)</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print remaining items in alphabetical order</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for item in items.sort():</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print(item)</a:t>
            </a:r>
          </a:p>
        </p:txBody>
      </p:sp>
      <p:sp>
        <p:nvSpPr>
          <p:cNvPr id="185"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0" y="0"/>
            <a:ext cx="12192000" cy="1051381"/>
          </a:xfrm>
          <a:prstGeom prst="rect">
            <a:avLst/>
          </a:prstGeom>
        </p:spPr>
        <p:txBody>
          <a:bodyPr/>
          <a:lstStyle/>
          <a:p>
            <a:pPr/>
            <a:r>
              <a:t>Examples: Debugging</a:t>
            </a:r>
          </a:p>
        </p:txBody>
      </p:sp>
      <p:sp>
        <p:nvSpPr>
          <p:cNvPr id="188" name="Content Placeholder 2"/>
          <p:cNvSpPr txBox="1"/>
          <p:nvPr>
            <p:ph type="body" idx="1"/>
          </p:nvPr>
        </p:nvSpPr>
        <p:spPr>
          <a:xfrm>
            <a:off x="0" y="1294888"/>
            <a:ext cx="12192000" cy="4903393"/>
          </a:xfrm>
          <a:prstGeom prst="rect">
            <a:avLst/>
          </a:prstGeom>
        </p:spPr>
        <p:txBody>
          <a:bodyPr/>
          <a:lstStyle/>
          <a:p>
            <a:pPr/>
            <a:r>
              <a:t>Expected output:</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python no_furniture.py</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book</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door</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pencil</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Aptos"/>
                <a:ea typeface="Aptos"/>
                <a:cs typeface="Aptos"/>
                <a:sym typeface="Aptos"/>
              </a:defRPr>
            </a:pPr>
          </a:p>
          <a:p>
            <a:pPr/>
            <a:r>
              <a:t>Actual output:</a:t>
            </a:r>
          </a:p>
          <a:p>
            <a:pPr marL="0" indent="0">
              <a:lnSpc>
                <a:spcPct val="100000"/>
              </a:lnSpc>
              <a:spcBef>
                <a:spcPts val="0"/>
              </a:spcBef>
              <a:buSzTx/>
              <a:buNone/>
              <a:defRPr sz="1800">
                <a:latin typeface="Courier New"/>
                <a:ea typeface="Courier New"/>
                <a:cs typeface="Courier New"/>
                <a:sym typeface="Courier New"/>
              </a:defRPr>
            </a:pPr>
            <a:r>
              <a:t>$ python no_furniture.py</a:t>
            </a:r>
          </a:p>
          <a:p>
            <a:pPr marL="0" indent="0">
              <a:lnSpc>
                <a:spcPct val="100000"/>
              </a:lnSpc>
              <a:spcBef>
                <a:spcPts val="0"/>
              </a:spcBef>
              <a:buSzTx/>
              <a:buNone/>
              <a:defRPr sz="1800">
                <a:latin typeface="Courier New"/>
                <a:ea typeface="Courier New"/>
                <a:cs typeface="Courier New"/>
                <a:sym typeface="Courier New"/>
              </a:defRPr>
            </a:pPr>
            <a:r>
              <a:t>Traceback (most recent call last):</a:t>
            </a:r>
          </a:p>
          <a:p>
            <a:pPr marL="0" indent="0">
              <a:lnSpc>
                <a:spcPct val="100000"/>
              </a:lnSpc>
              <a:spcBef>
                <a:spcPts val="0"/>
              </a:spcBef>
              <a:buSzTx/>
              <a:buNone/>
              <a:defRPr sz="1800">
                <a:latin typeface="Courier New"/>
                <a:ea typeface="Courier New"/>
                <a:cs typeface="Courier New"/>
                <a:sym typeface="Courier New"/>
              </a:defRPr>
            </a:pPr>
            <a:r>
              <a:t>  File "no_furniture.py", line 16, in &lt;module&gt;</a:t>
            </a:r>
          </a:p>
          <a:p>
            <a:pPr marL="0" indent="0">
              <a:lnSpc>
                <a:spcPct val="100000"/>
              </a:lnSpc>
              <a:spcBef>
                <a:spcPts val="0"/>
              </a:spcBef>
              <a:buSzTx/>
              <a:buNone/>
              <a:defRPr sz="1800">
                <a:latin typeface="Courier New"/>
                <a:ea typeface="Courier New"/>
                <a:cs typeface="Courier New"/>
                <a:sym typeface="Courier New"/>
              </a:defRPr>
            </a:pPr>
            <a:r>
              <a:t>    for item in items.sort():</a:t>
            </a:r>
          </a:p>
          <a:p>
            <a:pPr marL="0" indent="0">
              <a:lnSpc>
                <a:spcPct val="100000"/>
              </a:lnSpc>
              <a:spcBef>
                <a:spcPts val="0"/>
              </a:spcBef>
              <a:buSzTx/>
              <a:buNone/>
              <a:defRPr sz="1800">
                <a:latin typeface="Courier New"/>
                <a:ea typeface="Courier New"/>
                <a:cs typeface="Courier New"/>
                <a:sym typeface="Courier New"/>
              </a:defRPr>
            </a:pPr>
            <a:r>
              <a:t>TypeError: 'NoneType' object is not iterable </a:t>
            </a:r>
          </a:p>
          <a:p>
            <a:pPr/>
            <a:r>
              <a:t>Ask Copilot if it can spot the bug in the code.</a:t>
            </a:r>
          </a:p>
          <a:p>
            <a:pPr lvl="1" marL="685800" indent="-228600">
              <a:spcBef>
                <a:spcPts val="500"/>
              </a:spcBef>
              <a:defRPr sz="2400"/>
            </a:pPr>
            <a:r>
              <a:t>When entering the prompt, select Shift+Enter to make a line break.</a:t>
            </a:r>
          </a:p>
        </p:txBody>
      </p:sp>
      <p:sp>
        <p:nvSpPr>
          <p:cNvPr id="189"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0" y="0"/>
            <a:ext cx="12192000" cy="1051381"/>
          </a:xfrm>
          <a:prstGeom prst="rect">
            <a:avLst/>
          </a:prstGeom>
        </p:spPr>
        <p:txBody>
          <a:bodyPr/>
          <a:lstStyle/>
          <a:p>
            <a:pPr/>
            <a:r>
              <a:t>Examples: Debugging</a:t>
            </a:r>
          </a:p>
        </p:txBody>
      </p:sp>
      <p:sp>
        <p:nvSpPr>
          <p:cNvPr id="194" name="Content Placeholder 2"/>
          <p:cNvSpPr txBox="1"/>
          <p:nvPr>
            <p:ph type="body" idx="1"/>
          </p:nvPr>
        </p:nvSpPr>
        <p:spPr>
          <a:xfrm>
            <a:off x="0" y="1294888"/>
            <a:ext cx="12192000" cy="4903393"/>
          </a:xfrm>
          <a:prstGeom prst="rect">
            <a:avLst/>
          </a:prstGeom>
        </p:spPr>
        <p:txBody>
          <a:bodyPr/>
          <a:lstStyle/>
          <a:p>
            <a:pPr algn="r"/>
          </a:p>
        </p:txBody>
      </p:sp>
      <p:sp>
        <p:nvSpPr>
          <p:cNvPr id="195"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6" name="Picture 4" descr="Picture 4"/>
          <p:cNvPicPr>
            <a:picLocks noChangeAspect="1"/>
          </p:cNvPicPr>
          <p:nvPr/>
        </p:nvPicPr>
        <p:blipFill>
          <a:blip r:embed="rId2">
            <a:extLst/>
          </a:blip>
          <a:stretch>
            <a:fillRect/>
          </a:stretch>
        </p:blipFill>
        <p:spPr>
          <a:xfrm>
            <a:off x="3219612" y="1051380"/>
            <a:ext cx="3616762" cy="5806620"/>
          </a:xfrm>
          <a:prstGeom prst="rect">
            <a:avLst/>
          </a:prstGeom>
          <a:ln w="12700">
            <a:miter lim="400000"/>
          </a:ln>
        </p:spPr>
      </p:pic>
      <p:pic>
        <p:nvPicPr>
          <p:cNvPr id="197" name="Picture 5" descr="Picture 5"/>
          <p:cNvPicPr>
            <a:picLocks noChangeAspect="1"/>
          </p:cNvPicPr>
          <p:nvPr/>
        </p:nvPicPr>
        <p:blipFill>
          <a:blip r:embed="rId3">
            <a:extLst/>
          </a:blip>
          <a:stretch>
            <a:fillRect/>
          </a:stretch>
        </p:blipFill>
        <p:spPr>
          <a:xfrm>
            <a:off x="6735336" y="1044652"/>
            <a:ext cx="5456664" cy="581334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itle 1"/>
          <p:cNvSpPr txBox="1"/>
          <p:nvPr>
            <p:ph type="title"/>
          </p:nvPr>
        </p:nvSpPr>
        <p:spPr>
          <a:xfrm>
            <a:off x="0" y="0"/>
            <a:ext cx="12192000" cy="1051381"/>
          </a:xfrm>
          <a:prstGeom prst="rect">
            <a:avLst/>
          </a:prstGeom>
        </p:spPr>
        <p:txBody>
          <a:bodyPr/>
          <a:lstStyle/>
          <a:p>
            <a:pPr/>
            <a:r>
              <a:t>Examples: Unit Testing</a:t>
            </a:r>
          </a:p>
        </p:txBody>
      </p:sp>
      <p:sp>
        <p:nvSpPr>
          <p:cNvPr id="200" name="Content Placeholder 2"/>
          <p:cNvSpPr txBox="1"/>
          <p:nvPr>
            <p:ph type="body" idx="1"/>
          </p:nvPr>
        </p:nvSpPr>
        <p:spPr>
          <a:xfrm>
            <a:off x="0" y="1294888"/>
            <a:ext cx="12192000" cy="4903393"/>
          </a:xfrm>
          <a:prstGeom prst="rect">
            <a:avLst/>
          </a:prstGeom>
        </p:spPr>
        <p:txBody>
          <a:bodyPr/>
          <a:lstStyle/>
          <a:p>
            <a:pPr/>
            <a:r>
              <a:t>Write a Python function called remove_large that takes a list of integers and returns the list with all values greater than a threshold value removed. Generate unit tests for the function.</a:t>
            </a:r>
          </a:p>
        </p:txBody>
      </p:sp>
      <p:sp>
        <p:nvSpPr>
          <p:cNvPr id="201"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itle 1"/>
          <p:cNvSpPr txBox="1"/>
          <p:nvPr>
            <p:ph type="title"/>
          </p:nvPr>
        </p:nvSpPr>
        <p:spPr>
          <a:xfrm>
            <a:off x="0" y="0"/>
            <a:ext cx="12192000" cy="1051381"/>
          </a:xfrm>
          <a:prstGeom prst="rect">
            <a:avLst/>
          </a:prstGeom>
        </p:spPr>
        <p:txBody>
          <a:bodyPr/>
          <a:lstStyle/>
          <a:p>
            <a:pPr/>
            <a:r>
              <a:t>Outline</a:t>
            </a:r>
          </a:p>
        </p:txBody>
      </p:sp>
      <p:sp>
        <p:nvSpPr>
          <p:cNvPr id="103" name="Content Placeholder 2"/>
          <p:cNvSpPr txBox="1"/>
          <p:nvPr>
            <p:ph type="body" idx="1"/>
          </p:nvPr>
        </p:nvSpPr>
        <p:spPr>
          <a:xfrm>
            <a:off x="0" y="1294888"/>
            <a:ext cx="12192000" cy="4903393"/>
          </a:xfrm>
          <a:prstGeom prst="rect">
            <a:avLst/>
          </a:prstGeom>
        </p:spPr>
        <p:txBody>
          <a:bodyPr/>
          <a:lstStyle/>
          <a:p>
            <a:pPr/>
            <a:r>
              <a:t>Introduction</a:t>
            </a:r>
          </a:p>
          <a:p>
            <a:pPr/>
            <a:r>
              <a:t>Microsoft Copilot</a:t>
            </a:r>
          </a:p>
          <a:p>
            <a:pPr/>
            <a:r>
              <a:t>Examples</a:t>
            </a:r>
          </a:p>
          <a:p>
            <a:pPr/>
            <a:r>
              <a:t>Conclusion</a:t>
            </a:r>
          </a:p>
        </p:txBody>
      </p:sp>
      <p:sp>
        <p:nvSpPr>
          <p:cNvPr id="104"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ID="9" grpId="1" fill="hold">
                                  <p:stCondLst>
                                    <p:cond delay="0"/>
                                  </p:stCondLst>
                                  <p:childTnLst>
                                    <p:set>
                                      <p:cBhvr>
                                        <p:cTn id="6" dur="indefinite" fill="hold"/>
                                        <p:tgtEl>
                                          <p:spTgt spid="103"/>
                                        </p:tgtEl>
                                        <p:attrNameLst>
                                          <p:attrName>style.opacity</p:attrName>
                                        </p:attrNameLst>
                                      </p:cBhvr>
                                      <p:to>
                                        <p:strVal val="0.25"/>
                                      </p:to>
                                    </p:set>
                                    <p:animEffect filter="image" prLst="opacity: 0.25; ">
                                      <p:cBhvr>
                                        <p:cTn id="7" dur="indefinite" fill="hold"/>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3"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itle 1"/>
          <p:cNvSpPr txBox="1"/>
          <p:nvPr>
            <p:ph type="title"/>
          </p:nvPr>
        </p:nvSpPr>
        <p:spPr>
          <a:xfrm>
            <a:off x="0" y="0"/>
            <a:ext cx="12192000" cy="1051381"/>
          </a:xfrm>
          <a:prstGeom prst="rect">
            <a:avLst/>
          </a:prstGeom>
        </p:spPr>
        <p:txBody>
          <a:bodyPr/>
          <a:lstStyle/>
          <a:p>
            <a:pPr/>
            <a:r>
              <a:t>Examples: Unit Testing</a:t>
            </a:r>
          </a:p>
        </p:txBody>
      </p:sp>
      <p:sp>
        <p:nvSpPr>
          <p:cNvPr id="206" name="Content Placeholder 2"/>
          <p:cNvSpPr txBox="1"/>
          <p:nvPr>
            <p:ph type="body" idx="1"/>
          </p:nvPr>
        </p:nvSpPr>
        <p:spPr>
          <a:xfrm>
            <a:off x="0" y="1294888"/>
            <a:ext cx="12192000" cy="4903393"/>
          </a:xfrm>
          <a:prstGeom prst="rect">
            <a:avLst/>
          </a:prstGeom>
        </p:spPr>
        <p:txBody>
          <a:bodyPr/>
          <a:lstStyle/>
          <a:p>
            <a:pPr/>
            <a:r>
              <a:t>&lt; ? &lt;= ? Better specify.</a:t>
            </a:r>
          </a:p>
          <a:p>
            <a:pPr/>
            <a:r>
              <a:t>Not using pytest or unittest.</a:t>
            </a:r>
          </a:p>
        </p:txBody>
      </p:sp>
      <p:sp>
        <p:nvSpPr>
          <p:cNvPr id="207"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8" name="Picture 4" descr="Picture 4"/>
          <p:cNvPicPr>
            <a:picLocks noChangeAspect="1"/>
          </p:cNvPicPr>
          <p:nvPr/>
        </p:nvPicPr>
        <p:blipFill>
          <a:blip r:embed="rId2">
            <a:extLst/>
          </a:blip>
          <a:stretch>
            <a:fillRect/>
          </a:stretch>
        </p:blipFill>
        <p:spPr>
          <a:xfrm>
            <a:off x="5880410" y="1066784"/>
            <a:ext cx="4866229" cy="579121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Title 1"/>
          <p:cNvSpPr txBox="1"/>
          <p:nvPr>
            <p:ph type="title"/>
          </p:nvPr>
        </p:nvSpPr>
        <p:spPr>
          <a:xfrm>
            <a:off x="0" y="0"/>
            <a:ext cx="12192000" cy="1051381"/>
          </a:xfrm>
          <a:prstGeom prst="rect">
            <a:avLst/>
          </a:prstGeom>
        </p:spPr>
        <p:txBody>
          <a:bodyPr/>
          <a:lstStyle/>
          <a:p>
            <a:pPr/>
            <a:r>
              <a:t>Examples: Code Translation #1</a:t>
            </a:r>
          </a:p>
        </p:txBody>
      </p:sp>
      <p:sp>
        <p:nvSpPr>
          <p:cNvPr id="211" name="Content Placeholder 2"/>
          <p:cNvSpPr txBox="1"/>
          <p:nvPr>
            <p:ph type="body" idx="1"/>
          </p:nvPr>
        </p:nvSpPr>
        <p:spPr>
          <a:xfrm>
            <a:off x="0" y="1294888"/>
            <a:ext cx="12192000" cy="4903393"/>
          </a:xfrm>
          <a:prstGeom prst="rect">
            <a:avLst/>
          </a:prstGeom>
        </p:spPr>
        <p:txBody>
          <a:bodyPr/>
          <a:lstStyle/>
          <a:p>
            <a:pPr/>
            <a:r>
              <a:t>Use Copilot to convert the MATLAB code below to Python using </a:t>
            </a:r>
            <a:r>
              <a:rPr u="sng">
                <a:solidFill>
                  <a:srgbClr val="0563C1"/>
                </a:solidFill>
                <a:uFill>
                  <a:solidFill>
                    <a:srgbClr val="0563C1"/>
                  </a:solidFill>
                </a:uFill>
                <a:hlinkClick r:id="rId3" invalidUrl="" action="" tgtFrame="" tooltip="" history="1" highlightClick="0" endSnd="0"/>
              </a:rPr>
              <a:t>CuPy</a:t>
            </a:r>
            <a:r>
              <a:t>:</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gpu = gpuDevice();</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fprintf('Using a %s GPU.\n', gpu.Name);</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disp(gpuDevice);</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X = gpuArray([1 0 2; -1 5 0; 0 3 -9]);</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whos X;</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[U,S,V] = svd(X)</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fprintf('trace(S): %f\n', trace(S))</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quit; </a:t>
            </a:r>
          </a:p>
        </p:txBody>
      </p:sp>
      <p:sp>
        <p:nvSpPr>
          <p:cNvPr id="212"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Title 1"/>
          <p:cNvSpPr txBox="1"/>
          <p:nvPr>
            <p:ph type="title"/>
          </p:nvPr>
        </p:nvSpPr>
        <p:spPr>
          <a:xfrm>
            <a:off x="0" y="0"/>
            <a:ext cx="12192000" cy="1051381"/>
          </a:xfrm>
          <a:prstGeom prst="rect">
            <a:avLst/>
          </a:prstGeom>
        </p:spPr>
        <p:txBody>
          <a:bodyPr/>
          <a:lstStyle/>
          <a:p>
            <a:pPr/>
            <a:r>
              <a:t>Examples: Code Translation #1</a:t>
            </a:r>
          </a:p>
        </p:txBody>
      </p:sp>
      <p:sp>
        <p:nvSpPr>
          <p:cNvPr id="217" name="Content Placeholder 2"/>
          <p:cNvSpPr txBox="1"/>
          <p:nvPr>
            <p:ph type="body" idx="1"/>
          </p:nvPr>
        </p:nvSpPr>
        <p:spPr>
          <a:xfrm>
            <a:off x="0" y="1294888"/>
            <a:ext cx="12192000" cy="4903393"/>
          </a:xfrm>
          <a:prstGeom prst="rect">
            <a:avLst/>
          </a:prstGeom>
        </p:spPr>
        <p:txBody>
          <a:bodyPr/>
          <a:lstStyle/>
          <a:p>
            <a:pPr/>
          </a:p>
        </p:txBody>
      </p:sp>
      <p:sp>
        <p:nvSpPr>
          <p:cNvPr id="218"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9" name="Picture 4" descr="Picture 4"/>
          <p:cNvPicPr>
            <a:picLocks noChangeAspect="1"/>
          </p:cNvPicPr>
          <p:nvPr/>
        </p:nvPicPr>
        <p:blipFill>
          <a:blip r:embed="rId2">
            <a:extLst/>
          </a:blip>
          <a:stretch>
            <a:fillRect/>
          </a:stretch>
        </p:blipFill>
        <p:spPr>
          <a:xfrm>
            <a:off x="5428686" y="1051380"/>
            <a:ext cx="5531052" cy="5806619"/>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itle 1"/>
          <p:cNvSpPr txBox="1"/>
          <p:nvPr>
            <p:ph type="title"/>
          </p:nvPr>
        </p:nvSpPr>
        <p:spPr>
          <a:xfrm>
            <a:off x="0" y="0"/>
            <a:ext cx="12192000" cy="1051381"/>
          </a:xfrm>
          <a:prstGeom prst="rect">
            <a:avLst/>
          </a:prstGeom>
        </p:spPr>
        <p:txBody>
          <a:bodyPr/>
          <a:lstStyle/>
          <a:p>
            <a:pPr/>
            <a:r>
              <a:t>Examples: Code Translation #2</a:t>
            </a:r>
          </a:p>
        </p:txBody>
      </p:sp>
      <p:sp>
        <p:nvSpPr>
          <p:cNvPr id="222" name="Content Placeholder 2"/>
          <p:cNvSpPr txBox="1"/>
          <p:nvPr>
            <p:ph type="body" idx="1"/>
          </p:nvPr>
        </p:nvSpPr>
        <p:spPr>
          <a:xfrm>
            <a:off x="0" y="1294888"/>
            <a:ext cx="12192000" cy="4903393"/>
          </a:xfrm>
          <a:prstGeom prst="rect">
            <a:avLst/>
          </a:prstGeom>
        </p:spPr>
        <p:txBody>
          <a:bodyPr/>
          <a:lstStyle/>
          <a:p>
            <a:pPr/>
            <a:r>
              <a:t>Convert the following TensorFlow script to Pytorch:</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import tensorflow as tf</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mnist = tf.keras.datasets.mnist</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x_train, y_train), (x_test, y_test) = mnist.load_data()</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x_train, x_test = x_train / 255.0, x_test / 255.0</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model = tf.keras.Sequential([</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tf.keras.layers.Flatten(input_shape=(28, 28)),</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tf.keras.layers.Dense(128, activation='relu’),</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tf.keras.layers.Dense(10)</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model.compile(optimizer='adam', loss=tf.keras.losses.SparseCategoricalCrossentropy(from_logits=True), metrics=['accuracy’])</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model.fit(x_train, y_train, epochs=10)</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test_loss, test_acc = model.evaluate(x_test, y_test, verbose=2)</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print('\nTest accuracy:', test_acc)</a:t>
            </a:r>
          </a:p>
        </p:txBody>
      </p:sp>
      <p:sp>
        <p:nvSpPr>
          <p:cNvPr id="223"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Title 1"/>
          <p:cNvSpPr txBox="1"/>
          <p:nvPr>
            <p:ph type="title"/>
          </p:nvPr>
        </p:nvSpPr>
        <p:spPr>
          <a:xfrm>
            <a:off x="0" y="0"/>
            <a:ext cx="12192000" cy="1051381"/>
          </a:xfrm>
          <a:prstGeom prst="rect">
            <a:avLst/>
          </a:prstGeom>
        </p:spPr>
        <p:txBody>
          <a:bodyPr/>
          <a:lstStyle/>
          <a:p>
            <a:pPr/>
            <a:r>
              <a:t>Examples: Code Translation #2</a:t>
            </a:r>
          </a:p>
        </p:txBody>
      </p:sp>
      <p:sp>
        <p:nvSpPr>
          <p:cNvPr id="228" name="Content Placeholder 2"/>
          <p:cNvSpPr txBox="1"/>
          <p:nvPr>
            <p:ph type="body" idx="1"/>
          </p:nvPr>
        </p:nvSpPr>
        <p:spPr>
          <a:xfrm>
            <a:off x="0" y="1294888"/>
            <a:ext cx="12192000" cy="4903393"/>
          </a:xfrm>
          <a:prstGeom prst="rect">
            <a:avLst/>
          </a:prstGeom>
        </p:spPr>
        <p:txBody>
          <a:bodyPr/>
          <a:lstStyle/>
          <a:p>
            <a:pPr/>
          </a:p>
        </p:txBody>
      </p:sp>
      <p:sp>
        <p:nvSpPr>
          <p:cNvPr id="229"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0" name="Picture 4" descr="Picture 4"/>
          <p:cNvPicPr>
            <a:picLocks noChangeAspect="1"/>
          </p:cNvPicPr>
          <p:nvPr/>
        </p:nvPicPr>
        <p:blipFill>
          <a:blip r:embed="rId2">
            <a:extLst/>
          </a:blip>
          <a:stretch>
            <a:fillRect/>
          </a:stretch>
        </p:blipFill>
        <p:spPr>
          <a:xfrm>
            <a:off x="2638645" y="1107949"/>
            <a:ext cx="4499679" cy="5079930"/>
          </a:xfrm>
          <a:prstGeom prst="rect">
            <a:avLst/>
          </a:prstGeom>
          <a:ln w="12700">
            <a:miter lim="400000"/>
          </a:ln>
        </p:spPr>
      </p:pic>
      <p:pic>
        <p:nvPicPr>
          <p:cNvPr id="231" name="Picture 5" descr="Picture 5"/>
          <p:cNvPicPr>
            <a:picLocks noChangeAspect="1"/>
          </p:cNvPicPr>
          <p:nvPr/>
        </p:nvPicPr>
        <p:blipFill>
          <a:blip r:embed="rId3">
            <a:extLst/>
          </a:blip>
          <a:stretch>
            <a:fillRect/>
          </a:stretch>
        </p:blipFill>
        <p:spPr>
          <a:xfrm>
            <a:off x="7138323" y="1097545"/>
            <a:ext cx="4202190" cy="5090333"/>
          </a:xfrm>
          <a:prstGeom prst="rect">
            <a:avLst/>
          </a:prstGeom>
          <a:ln w="12700">
            <a:miter lim="400000"/>
          </a:ln>
        </p:spPr>
      </p:pic>
      <p:pic>
        <p:nvPicPr>
          <p:cNvPr id="232" name="Picture 6" descr="Picture 6"/>
          <p:cNvPicPr>
            <a:picLocks noChangeAspect="1"/>
          </p:cNvPicPr>
          <p:nvPr/>
        </p:nvPicPr>
        <p:blipFill>
          <a:blip r:embed="rId4">
            <a:extLst/>
          </a:blip>
          <a:stretch>
            <a:fillRect/>
          </a:stretch>
        </p:blipFill>
        <p:spPr>
          <a:xfrm>
            <a:off x="3581401" y="6187878"/>
            <a:ext cx="5177247" cy="67007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Title 1"/>
          <p:cNvSpPr txBox="1"/>
          <p:nvPr>
            <p:ph type="title"/>
          </p:nvPr>
        </p:nvSpPr>
        <p:spPr>
          <a:xfrm>
            <a:off x="0" y="0"/>
            <a:ext cx="12192000" cy="1051381"/>
          </a:xfrm>
          <a:prstGeom prst="rect">
            <a:avLst/>
          </a:prstGeom>
        </p:spPr>
        <p:txBody>
          <a:bodyPr/>
          <a:lstStyle/>
          <a:p>
            <a:pPr/>
            <a:r>
              <a:t>Examples: Increasing Performance</a:t>
            </a:r>
          </a:p>
        </p:txBody>
      </p:sp>
      <p:sp>
        <p:nvSpPr>
          <p:cNvPr id="235" name="Content Placeholder 2"/>
          <p:cNvSpPr txBox="1"/>
          <p:nvPr>
            <p:ph type="body" idx="1"/>
          </p:nvPr>
        </p:nvSpPr>
        <p:spPr>
          <a:xfrm>
            <a:off x="0" y="1294888"/>
            <a:ext cx="12192000" cy="4903393"/>
          </a:xfrm>
          <a:prstGeom prst="rect">
            <a:avLst/>
          </a:prstGeom>
        </p:spPr>
        <p:txBody>
          <a:bodyPr/>
          <a:lstStyle/>
          <a:p>
            <a:pPr/>
            <a:r>
              <a:t>Ask Copilot to rewrite the code below to run faster. You may try specifying a specific approach such as NumPy, Numba or multiprocessing.</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import random</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N = 10000</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x = [] for i in range(N):</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x.append(random.random())</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print(sum(x))</a:t>
            </a:r>
          </a:p>
        </p:txBody>
      </p:sp>
      <p:sp>
        <p:nvSpPr>
          <p:cNvPr id="236"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Title 1"/>
          <p:cNvSpPr txBox="1"/>
          <p:nvPr>
            <p:ph type="title"/>
          </p:nvPr>
        </p:nvSpPr>
        <p:spPr>
          <a:xfrm>
            <a:off x="0" y="0"/>
            <a:ext cx="12192000" cy="1051381"/>
          </a:xfrm>
          <a:prstGeom prst="rect">
            <a:avLst/>
          </a:prstGeom>
        </p:spPr>
        <p:txBody>
          <a:bodyPr/>
          <a:lstStyle/>
          <a:p>
            <a:pPr/>
            <a:r>
              <a:t>Examples: Increasing Performance</a:t>
            </a:r>
          </a:p>
        </p:txBody>
      </p:sp>
      <p:sp>
        <p:nvSpPr>
          <p:cNvPr id="241" name="Content Placeholder 2"/>
          <p:cNvSpPr txBox="1"/>
          <p:nvPr>
            <p:ph type="body" idx="1"/>
          </p:nvPr>
        </p:nvSpPr>
        <p:spPr>
          <a:xfrm>
            <a:off x="0" y="1294888"/>
            <a:ext cx="12192000" cy="4903393"/>
          </a:xfrm>
          <a:prstGeom prst="rect">
            <a:avLst/>
          </a:prstGeom>
        </p:spPr>
        <p:txBody>
          <a:bodyPr/>
          <a:lstStyle/>
          <a:p>
            <a:pPr/>
          </a:p>
        </p:txBody>
      </p:sp>
      <p:sp>
        <p:nvSpPr>
          <p:cNvPr id="242"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3" name="Picture 4" descr="Picture 4"/>
          <p:cNvPicPr>
            <a:picLocks noChangeAspect="1"/>
          </p:cNvPicPr>
          <p:nvPr/>
        </p:nvPicPr>
        <p:blipFill>
          <a:blip r:embed="rId2">
            <a:extLst/>
          </a:blip>
          <a:stretch>
            <a:fillRect/>
          </a:stretch>
        </p:blipFill>
        <p:spPr>
          <a:xfrm>
            <a:off x="3992136" y="1081396"/>
            <a:ext cx="5176847" cy="5776603"/>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itle 1"/>
          <p:cNvSpPr txBox="1"/>
          <p:nvPr>
            <p:ph type="title"/>
          </p:nvPr>
        </p:nvSpPr>
        <p:spPr>
          <a:xfrm>
            <a:off x="0" y="0"/>
            <a:ext cx="12192000" cy="1051381"/>
          </a:xfrm>
          <a:prstGeom prst="rect">
            <a:avLst/>
          </a:prstGeom>
        </p:spPr>
        <p:txBody>
          <a:bodyPr/>
          <a:lstStyle/>
          <a:p>
            <a:pPr/>
            <a:r>
              <a:t>Outline</a:t>
            </a:r>
          </a:p>
        </p:txBody>
      </p:sp>
      <p:sp>
        <p:nvSpPr>
          <p:cNvPr id="246" name="Content Placeholder 2"/>
          <p:cNvSpPr txBox="1"/>
          <p:nvPr>
            <p:ph type="body" idx="1"/>
          </p:nvPr>
        </p:nvSpPr>
        <p:spPr>
          <a:xfrm>
            <a:off x="0" y="1294888"/>
            <a:ext cx="12192000" cy="4903393"/>
          </a:xfrm>
          <a:prstGeom prst="rect">
            <a:avLst/>
          </a:prstGeom>
        </p:spPr>
        <p:txBody>
          <a:bodyPr/>
          <a:lstStyle/>
          <a:p>
            <a:pPr/>
            <a:r>
              <a:t>Introduction</a:t>
            </a:r>
          </a:p>
          <a:p>
            <a:pPr/>
            <a:r>
              <a:t>Microsoft Copilot</a:t>
            </a:r>
          </a:p>
          <a:p>
            <a:pPr/>
            <a:r>
              <a:t>Examples</a:t>
            </a:r>
          </a:p>
          <a:p>
            <a:pPr/>
            <a:r>
              <a:t>Conclusion</a:t>
            </a:r>
          </a:p>
        </p:txBody>
      </p:sp>
      <p:sp>
        <p:nvSpPr>
          <p:cNvPr id="247"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ID="9" grpId="1" fill="hold">
                                  <p:stCondLst>
                                    <p:cond delay="0"/>
                                  </p:stCondLst>
                                  <p:childTnLst>
                                    <p:set>
                                      <p:cBhvr>
                                        <p:cTn id="6" dur="indefinite" fill="hold"/>
                                        <p:tgtEl>
                                          <p:spTgt spid="246"/>
                                        </p:tgtEl>
                                        <p:attrNameLst>
                                          <p:attrName>style.opacity</p:attrName>
                                        </p:attrNameLst>
                                      </p:cBhvr>
                                      <p:to>
                                        <p:strVal val="0.25"/>
                                      </p:to>
                                    </p:set>
                                    <p:animEffect filter="image" prLst="opacity: 0.25; ">
                                      <p:cBhvr>
                                        <p:cTn id="7" dur="indefinite" fill="hold"/>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6" grpId="1"/>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Title 1"/>
          <p:cNvSpPr txBox="1"/>
          <p:nvPr>
            <p:ph type="title"/>
          </p:nvPr>
        </p:nvSpPr>
        <p:spPr>
          <a:xfrm>
            <a:off x="0" y="0"/>
            <a:ext cx="12192000" cy="1051381"/>
          </a:xfrm>
          <a:prstGeom prst="rect">
            <a:avLst/>
          </a:prstGeom>
        </p:spPr>
        <p:txBody>
          <a:bodyPr/>
          <a:lstStyle/>
          <a:p>
            <a:pPr/>
            <a:r>
              <a:t>Conclusion</a:t>
            </a:r>
          </a:p>
        </p:txBody>
      </p:sp>
      <p:sp>
        <p:nvSpPr>
          <p:cNvPr id="250" name="Content Placeholder 2"/>
          <p:cNvSpPr txBox="1"/>
          <p:nvPr>
            <p:ph type="body" idx="1"/>
          </p:nvPr>
        </p:nvSpPr>
        <p:spPr>
          <a:xfrm>
            <a:off x="0" y="1294888"/>
            <a:ext cx="12192000" cy="4903393"/>
          </a:xfrm>
          <a:prstGeom prst="rect">
            <a:avLst/>
          </a:prstGeom>
        </p:spPr>
        <p:txBody>
          <a:bodyPr/>
          <a:lstStyle/>
          <a:p>
            <a:pPr/>
            <a:r>
              <a:t>The current A.I. tools are useful but not perfect. Think of their output as a starting point that you will validate and modify. Do not think of A.I. generated code as an immediate final solution.</a:t>
            </a:r>
          </a:p>
          <a:p>
            <a:pPr/>
            <a:r>
              <a:t>In order to evaluate the output of an A.I. model you must know the programming language and maybe research domain. For example, if you do not know Python then do not use A.I. generated Python code since you will not be able to validate it.</a:t>
            </a:r>
          </a:p>
          <a:p>
            <a:pPr/>
            <a:r>
              <a:t>If you choose to use A.I. generated code then you are responsible for that code. That is, if the code contained a bug then you take responsibility for the bug.</a:t>
            </a:r>
          </a:p>
          <a:p>
            <a:pPr/>
            <a:r>
              <a:t>Need help? If you encounter any difficulties with this material then please send an email to </a:t>
            </a:r>
            <a:r>
              <a:rPr u="sng">
                <a:solidFill>
                  <a:srgbClr val="0563C1"/>
                </a:solidFill>
                <a:uFill>
                  <a:solidFill>
                    <a:srgbClr val="0563C1"/>
                  </a:solidFill>
                </a:uFill>
                <a:hlinkClick r:id="rId2" invalidUrl="" action="" tgtFrame="" tooltip="" history="1" highlightClick="0" endSnd="0"/>
              </a:rPr>
              <a:t>cses@princeton.edu</a:t>
            </a:r>
            <a:r>
              <a:t> or attend a </a:t>
            </a:r>
            <a:r>
              <a:rPr u="sng">
                <a:solidFill>
                  <a:srgbClr val="0563C1"/>
                </a:solidFill>
                <a:uFill>
                  <a:solidFill>
                    <a:srgbClr val="0563C1"/>
                  </a:solidFill>
                </a:uFill>
                <a:hlinkClick r:id="rId3" invalidUrl="" action="" tgtFrame="" tooltip="" history="1" highlightClick="0" endSnd="0"/>
              </a:rPr>
              <a:t>help session</a:t>
            </a:r>
            <a:r>
              <a:t>.</a:t>
            </a:r>
          </a:p>
        </p:txBody>
      </p:sp>
      <p:sp>
        <p:nvSpPr>
          <p:cNvPr id="251"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Title 1"/>
          <p:cNvSpPr txBox="1"/>
          <p:nvPr>
            <p:ph type="title"/>
          </p:nvPr>
        </p:nvSpPr>
        <p:spPr>
          <a:xfrm>
            <a:off x="0" y="0"/>
            <a:ext cx="12192000" cy="1051381"/>
          </a:xfrm>
          <a:prstGeom prst="rect">
            <a:avLst/>
          </a:prstGeom>
        </p:spPr>
        <p:txBody>
          <a:bodyPr/>
          <a:lstStyle/>
          <a:p>
            <a:pPr/>
            <a:r>
              <a:t>Thank you!</a:t>
            </a:r>
          </a:p>
        </p:txBody>
      </p:sp>
      <p:sp>
        <p:nvSpPr>
          <p:cNvPr id="254" name="Content Placeholder 2"/>
          <p:cNvSpPr txBox="1"/>
          <p:nvPr>
            <p:ph type="body" idx="1"/>
          </p:nvPr>
        </p:nvSpPr>
        <p:spPr>
          <a:xfrm>
            <a:off x="0" y="1294888"/>
            <a:ext cx="12192000" cy="4903393"/>
          </a:xfrm>
          <a:prstGeom prst="rect">
            <a:avLst/>
          </a:prstGeom>
        </p:spPr>
        <p:txBody>
          <a:bodyPr/>
          <a:lstStyle/>
          <a:p>
            <a:pPr/>
          </a:p>
        </p:txBody>
      </p:sp>
      <p:sp>
        <p:nvSpPr>
          <p:cNvPr id="255"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6" name="Picture 2" descr="Picture 2"/>
          <p:cNvPicPr>
            <a:picLocks noChangeAspect="1"/>
          </p:cNvPicPr>
          <p:nvPr/>
        </p:nvPicPr>
        <p:blipFill>
          <a:blip r:embed="rId2">
            <a:extLst/>
          </a:blip>
          <a:stretch>
            <a:fillRect/>
          </a:stretch>
        </p:blipFill>
        <p:spPr>
          <a:xfrm>
            <a:off x="0" y="1117306"/>
            <a:ext cx="12585390" cy="516001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6" name="Picture 2" descr="Picture 2"/>
          <p:cNvPicPr>
            <a:picLocks noChangeAspect="1"/>
          </p:cNvPicPr>
          <p:nvPr/>
        </p:nvPicPr>
        <p:blipFill>
          <a:blip r:embed="rId2">
            <a:extLst/>
          </a:blip>
          <a:stretch>
            <a:fillRect/>
          </a:stretch>
        </p:blipFill>
        <p:spPr>
          <a:xfrm>
            <a:off x="7114943" y="2221957"/>
            <a:ext cx="4608862" cy="3859331"/>
          </a:xfrm>
          <a:prstGeom prst="rect">
            <a:avLst/>
          </a:prstGeom>
          <a:ln w="12700">
            <a:miter lim="400000"/>
          </a:ln>
        </p:spPr>
      </p:pic>
      <p:sp>
        <p:nvSpPr>
          <p:cNvPr id="107" name="Title 1"/>
          <p:cNvSpPr txBox="1"/>
          <p:nvPr>
            <p:ph type="title"/>
          </p:nvPr>
        </p:nvSpPr>
        <p:spPr>
          <a:xfrm>
            <a:off x="0" y="0"/>
            <a:ext cx="12192000" cy="1051381"/>
          </a:xfrm>
          <a:prstGeom prst="rect">
            <a:avLst/>
          </a:prstGeom>
        </p:spPr>
        <p:txBody>
          <a:bodyPr/>
          <a:lstStyle/>
          <a:p>
            <a:pPr/>
            <a:r>
              <a:t>Introduction</a:t>
            </a:r>
          </a:p>
        </p:txBody>
      </p:sp>
      <p:sp>
        <p:nvSpPr>
          <p:cNvPr id="108"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9" name="TextBox 4"/>
          <p:cNvSpPr txBox="1"/>
          <p:nvPr/>
        </p:nvSpPr>
        <p:spPr>
          <a:xfrm>
            <a:off x="6491588" y="6041983"/>
            <a:ext cx="5134301" cy="4388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Image taken from </a:t>
            </a:r>
            <a:r>
              <a:rPr u="sng">
                <a:solidFill>
                  <a:srgbClr val="0563C1"/>
                </a:solidFill>
                <a:uFill>
                  <a:solidFill>
                    <a:srgbClr val="0563C1"/>
                  </a:solidFill>
                </a:uFill>
                <a:hlinkClick r:id="rId3" invalidUrl="" action="" tgtFrame="" tooltip="" history="1" highlightClick="0" endSnd="0"/>
              </a:rPr>
              <a:t>https://www.linkedin.com/pulse/llm-transformer-architecture-shivasish-mahapatra-kj9qf</a:t>
            </a:r>
            <a:r>
              <a:t> </a:t>
            </a:r>
          </a:p>
        </p:txBody>
      </p:sp>
      <p:sp>
        <p:nvSpPr>
          <p:cNvPr id="110" name="Content Placeholder 2"/>
          <p:cNvSpPr txBox="1"/>
          <p:nvPr/>
        </p:nvSpPr>
        <p:spPr>
          <a:xfrm>
            <a:off x="45719" y="1294888"/>
            <a:ext cx="12100562" cy="490339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0000"/>
              </a:lnSpc>
              <a:spcBef>
                <a:spcPts val="1000"/>
              </a:spcBef>
              <a:buSzPct val="100000"/>
              <a:buFont typeface="Arial"/>
              <a:buChar char="•"/>
              <a:defRPr sz="2800"/>
            </a:pPr>
            <a:r>
              <a:t>What are Large Language Models (LLMs)?</a:t>
            </a:r>
          </a:p>
          <a:p>
            <a:pPr lvl="1" marL="685800" indent="-228600">
              <a:lnSpc>
                <a:spcPct val="90000"/>
              </a:lnSpc>
              <a:spcBef>
                <a:spcPts val="500"/>
              </a:spcBef>
              <a:buSzPct val="100000"/>
              <a:buFont typeface="Arial"/>
              <a:buChar char="•"/>
              <a:defRPr sz="2400"/>
            </a:pPr>
            <a:r>
              <a:t>Machine Learning (ML) models trained on immense amounts of data.</a:t>
            </a:r>
          </a:p>
          <a:p>
            <a:pPr marL="228600" indent="-228600">
              <a:lnSpc>
                <a:spcPct val="90000"/>
              </a:lnSpc>
              <a:spcBef>
                <a:spcPts val="1000"/>
              </a:spcBef>
              <a:buSzPct val="100000"/>
              <a:buFont typeface="Arial"/>
              <a:buChar char="•"/>
              <a:defRPr sz="2400"/>
            </a:pPr>
            <a:r>
              <a:t>Common examples:</a:t>
            </a:r>
            <a:endParaRPr sz="2800"/>
          </a:p>
          <a:p>
            <a:pPr lvl="1" marL="685800" indent="-228600">
              <a:lnSpc>
                <a:spcPct val="90000"/>
              </a:lnSpc>
              <a:spcBef>
                <a:spcPts val="500"/>
              </a:spcBef>
              <a:buSzPct val="100000"/>
              <a:buFont typeface="Arial"/>
              <a:buChar char="•"/>
              <a:defRPr sz="2400"/>
            </a:pPr>
            <a:r>
              <a:t>Generative Pre-trained Transformer (GPT).</a:t>
            </a:r>
          </a:p>
          <a:p>
            <a:pPr lvl="1" marL="685800" indent="-228600">
              <a:lnSpc>
                <a:spcPct val="90000"/>
              </a:lnSpc>
              <a:spcBef>
                <a:spcPts val="500"/>
              </a:spcBef>
              <a:buSzPct val="100000"/>
              <a:buFont typeface="Arial"/>
              <a:buChar char="•"/>
              <a:defRPr sz="2400"/>
            </a:pPr>
            <a:r>
              <a:t>BERT (Bidirectional Encoder Representations</a:t>
            </a:r>
            <a:br/>
            <a:r>
              <a:t>from Transformers).</a:t>
            </a:r>
          </a:p>
          <a:p>
            <a:pPr lvl="1" marL="685800" indent="-228600">
              <a:lnSpc>
                <a:spcPct val="90000"/>
              </a:lnSpc>
              <a:spcBef>
                <a:spcPts val="500"/>
              </a:spcBef>
              <a:buSzPct val="100000"/>
              <a:buFont typeface="Arial"/>
              <a:buChar char="•"/>
              <a:defRPr sz="2400"/>
            </a:pPr>
            <a:r>
              <a:t>Llama (Large Language Model Meta AI).</a:t>
            </a:r>
          </a:p>
          <a:p>
            <a:pPr lvl="1" marL="685800" indent="-228600">
              <a:lnSpc>
                <a:spcPct val="90000"/>
              </a:lnSpc>
              <a:spcBef>
                <a:spcPts val="500"/>
              </a:spcBef>
              <a:buSzPct val="100000"/>
              <a:buFont typeface="Arial"/>
              <a:buChar char="•"/>
              <a:defRPr sz="2400"/>
            </a:pPr>
            <a:r>
              <a:t>And many many more…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title"/>
          </p:nvPr>
        </p:nvSpPr>
        <p:spPr>
          <a:xfrm>
            <a:off x="0" y="0"/>
            <a:ext cx="12192000" cy="1051381"/>
          </a:xfrm>
          <a:prstGeom prst="rect">
            <a:avLst/>
          </a:prstGeom>
        </p:spPr>
        <p:txBody>
          <a:bodyPr/>
          <a:lstStyle/>
          <a:p>
            <a:pPr/>
            <a:r>
              <a:t>Introduction</a:t>
            </a:r>
          </a:p>
        </p:txBody>
      </p:sp>
      <p:sp>
        <p:nvSpPr>
          <p:cNvPr id="113" name="Content Placeholder 2"/>
          <p:cNvSpPr txBox="1"/>
          <p:nvPr>
            <p:ph type="body" idx="1"/>
          </p:nvPr>
        </p:nvSpPr>
        <p:spPr>
          <a:xfrm>
            <a:off x="0" y="1294888"/>
            <a:ext cx="12192000" cy="4903393"/>
          </a:xfrm>
          <a:prstGeom prst="rect">
            <a:avLst/>
          </a:prstGeom>
        </p:spPr>
        <p:txBody>
          <a:bodyPr/>
          <a:lstStyle/>
          <a:p>
            <a:pPr/>
            <a:r>
              <a:t>LLMs can be trained on code repositories.</a:t>
            </a:r>
          </a:p>
          <a:p>
            <a:pPr/>
            <a:r>
              <a:t>These models can be used to solve Software</a:t>
            </a:r>
            <a:br/>
            <a:r>
              <a:t>Engineering (SWE) tasks.</a:t>
            </a:r>
          </a:p>
        </p:txBody>
      </p:sp>
      <p:sp>
        <p:nvSpPr>
          <p:cNvPr id="114"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17" name="Rectangle 4"/>
          <p:cNvGrpSpPr/>
          <p:nvPr/>
        </p:nvGrpSpPr>
        <p:grpSpPr>
          <a:xfrm>
            <a:off x="274583" y="4937824"/>
            <a:ext cx="1201741" cy="1095087"/>
            <a:chOff x="0" y="0"/>
            <a:chExt cx="1201740" cy="1095086"/>
          </a:xfrm>
        </p:grpSpPr>
        <p:sp>
          <p:nvSpPr>
            <p:cNvPr id="115" name="Rectangle"/>
            <p:cNvSpPr/>
            <p:nvPr/>
          </p:nvSpPr>
          <p:spPr>
            <a:xfrm>
              <a:off x="0" y="-1"/>
              <a:ext cx="1201741" cy="1095088"/>
            </a:xfrm>
            <a:prstGeom prst="rect">
              <a:avLst/>
            </a:prstGeom>
            <a:solidFill>
              <a:srgbClr val="B4C7E7"/>
            </a:solidFill>
            <a:ln w="12700" cap="flat">
              <a:solidFill>
                <a:srgbClr val="1D3053"/>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6" name="LLM"/>
            <p:cNvSpPr txBox="1"/>
            <p:nvPr/>
          </p:nvSpPr>
          <p:spPr>
            <a:xfrm>
              <a:off x="52070" y="380999"/>
              <a:ext cx="1097601"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LLM</a:t>
              </a:r>
            </a:p>
          </p:txBody>
        </p:sp>
      </p:grpSp>
      <p:pic>
        <p:nvPicPr>
          <p:cNvPr id="118" name="Picture 2" descr="Picture 2"/>
          <p:cNvPicPr>
            <a:picLocks noChangeAspect="1"/>
          </p:cNvPicPr>
          <p:nvPr/>
        </p:nvPicPr>
        <p:blipFill>
          <a:blip r:embed="rId2">
            <a:extLst/>
          </a:blip>
          <a:srcRect l="23633" t="11246" r="21002" b="11025"/>
          <a:stretch>
            <a:fillRect/>
          </a:stretch>
        </p:blipFill>
        <p:spPr>
          <a:xfrm>
            <a:off x="274583" y="3768950"/>
            <a:ext cx="1261686" cy="1114254"/>
          </a:xfrm>
          <a:prstGeom prst="rect">
            <a:avLst/>
          </a:prstGeom>
          <a:ln w="12700">
            <a:miter lim="400000"/>
          </a:ln>
        </p:spPr>
      </p:pic>
      <p:sp>
        <p:nvSpPr>
          <p:cNvPr id="119" name="Straight Arrow Connector 6"/>
          <p:cNvSpPr/>
          <p:nvPr/>
        </p:nvSpPr>
        <p:spPr>
          <a:xfrm>
            <a:off x="1646663" y="4883203"/>
            <a:ext cx="1535152" cy="1"/>
          </a:xfrm>
          <a:prstGeom prst="line">
            <a:avLst/>
          </a:prstGeom>
          <a:ln w="6350">
            <a:solidFill>
              <a:srgbClr val="000000"/>
            </a:solidFill>
            <a:miter/>
            <a:tailEnd type="triangle"/>
          </a:ln>
        </p:spPr>
        <p:txBody>
          <a:bodyPr lIns="45719" rIns="45719"/>
          <a:lstStyle/>
          <a:p>
            <a:pPr/>
          </a:p>
        </p:txBody>
      </p:sp>
      <p:sp>
        <p:nvSpPr>
          <p:cNvPr id="120" name="TextBox 8"/>
          <p:cNvSpPr txBox="1"/>
          <p:nvPr/>
        </p:nvSpPr>
        <p:spPr>
          <a:xfrm>
            <a:off x="1972470" y="4521934"/>
            <a:ext cx="898404"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Training</a:t>
            </a:r>
          </a:p>
        </p:txBody>
      </p:sp>
      <p:grpSp>
        <p:nvGrpSpPr>
          <p:cNvPr id="123" name="Rectangle 9"/>
          <p:cNvGrpSpPr/>
          <p:nvPr/>
        </p:nvGrpSpPr>
        <p:grpSpPr>
          <a:xfrm>
            <a:off x="3292207" y="4335660"/>
            <a:ext cx="1201742" cy="1095087"/>
            <a:chOff x="0" y="0"/>
            <a:chExt cx="1201740" cy="1095086"/>
          </a:xfrm>
        </p:grpSpPr>
        <p:sp>
          <p:nvSpPr>
            <p:cNvPr id="121" name="Rectangle"/>
            <p:cNvSpPr/>
            <p:nvPr/>
          </p:nvSpPr>
          <p:spPr>
            <a:xfrm>
              <a:off x="0" y="-1"/>
              <a:ext cx="1201741" cy="1095088"/>
            </a:xfrm>
            <a:prstGeom prst="rect">
              <a:avLst/>
            </a:prstGeom>
            <a:solidFill>
              <a:schemeClr val="accent1"/>
            </a:solidFill>
            <a:ln w="12700" cap="flat">
              <a:solidFill>
                <a:srgbClr val="1D3053"/>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22" name="Trained LLM"/>
            <p:cNvSpPr txBox="1"/>
            <p:nvPr/>
          </p:nvSpPr>
          <p:spPr>
            <a:xfrm>
              <a:off x="52070" y="234949"/>
              <a:ext cx="1097601"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Trained LLM</a:t>
              </a:r>
            </a:p>
          </p:txBody>
        </p:sp>
      </p:grpSp>
      <p:pic>
        <p:nvPicPr>
          <p:cNvPr id="124" name="Picture 4" descr="Picture 4"/>
          <p:cNvPicPr>
            <a:picLocks noChangeAspect="1"/>
          </p:cNvPicPr>
          <p:nvPr/>
        </p:nvPicPr>
        <p:blipFill>
          <a:blip r:embed="rId3">
            <a:extLst/>
          </a:blip>
          <a:stretch>
            <a:fillRect/>
          </a:stretch>
        </p:blipFill>
        <p:spPr>
          <a:xfrm>
            <a:off x="3274195" y="2729601"/>
            <a:ext cx="1219755" cy="1219755"/>
          </a:xfrm>
          <a:prstGeom prst="rect">
            <a:avLst/>
          </a:prstGeom>
          <a:ln w="12700">
            <a:miter lim="400000"/>
          </a:ln>
        </p:spPr>
      </p:pic>
      <p:sp>
        <p:nvSpPr>
          <p:cNvPr id="125" name="Straight Arrow Connector 12"/>
          <p:cNvSpPr/>
          <p:nvPr/>
        </p:nvSpPr>
        <p:spPr>
          <a:xfrm>
            <a:off x="3893077" y="3888059"/>
            <a:ext cx="1" cy="385456"/>
          </a:xfrm>
          <a:prstGeom prst="line">
            <a:avLst/>
          </a:prstGeom>
          <a:ln w="6350">
            <a:solidFill>
              <a:srgbClr val="000000"/>
            </a:solidFill>
            <a:miter/>
            <a:tailEnd type="triangle"/>
          </a:ln>
        </p:spPr>
        <p:txBody>
          <a:bodyPr lIns="45719" rIns="45719"/>
          <a:lstStyle/>
          <a:p>
            <a:pPr/>
          </a:p>
        </p:txBody>
      </p:sp>
      <p:sp>
        <p:nvSpPr>
          <p:cNvPr id="126" name="TextBox 17"/>
          <p:cNvSpPr txBox="1"/>
          <p:nvPr/>
        </p:nvSpPr>
        <p:spPr>
          <a:xfrm>
            <a:off x="2939948" y="3865927"/>
            <a:ext cx="898404"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Request</a:t>
            </a:r>
          </a:p>
        </p:txBody>
      </p:sp>
      <p:pic>
        <p:nvPicPr>
          <p:cNvPr id="127" name="Picture 18" descr="Picture 18"/>
          <p:cNvPicPr>
            <a:picLocks noChangeAspect="1"/>
          </p:cNvPicPr>
          <p:nvPr/>
        </p:nvPicPr>
        <p:blipFill>
          <a:blip r:embed="rId4">
            <a:extLst/>
          </a:blip>
          <a:stretch>
            <a:fillRect/>
          </a:stretch>
        </p:blipFill>
        <p:spPr>
          <a:xfrm>
            <a:off x="6794817" y="1064595"/>
            <a:ext cx="5397183" cy="534931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0" y="0"/>
            <a:ext cx="12192000" cy="1051381"/>
          </a:xfrm>
          <a:prstGeom prst="rect">
            <a:avLst/>
          </a:prstGeom>
        </p:spPr>
        <p:txBody>
          <a:bodyPr/>
          <a:lstStyle/>
          <a:p>
            <a:pPr/>
            <a:r>
              <a:t>Introduction</a:t>
            </a:r>
          </a:p>
        </p:txBody>
      </p:sp>
      <p:sp>
        <p:nvSpPr>
          <p:cNvPr id="130" name="Content Placeholder 2"/>
          <p:cNvSpPr txBox="1"/>
          <p:nvPr>
            <p:ph type="body" idx="1"/>
          </p:nvPr>
        </p:nvSpPr>
        <p:spPr>
          <a:xfrm>
            <a:off x="0" y="1294888"/>
            <a:ext cx="12192000" cy="4903393"/>
          </a:xfrm>
          <a:prstGeom prst="rect">
            <a:avLst/>
          </a:prstGeom>
        </p:spPr>
        <p:txBody>
          <a:bodyPr/>
          <a:lstStyle/>
          <a:p>
            <a:pPr/>
            <a:r>
              <a:rPr u="sng">
                <a:solidFill>
                  <a:srgbClr val="0563C1"/>
                </a:solidFill>
                <a:uFill>
                  <a:solidFill>
                    <a:srgbClr val="0563C1"/>
                  </a:solidFill>
                </a:uFill>
                <a:hlinkClick r:id="rId2" invalidUrl="" action="" tgtFrame="" tooltip="" history="1" highlightClick="0" endSnd="0"/>
              </a:rPr>
              <a:t>Copilot</a:t>
            </a:r>
            <a:r>
              <a:t> - A GenAI chatbot designed for computer code by Microsoft.</a:t>
            </a:r>
          </a:p>
          <a:p>
            <a:pPr/>
            <a:r>
              <a:rPr u="sng">
                <a:solidFill>
                  <a:srgbClr val="0563C1"/>
                </a:solidFill>
                <a:uFill>
                  <a:solidFill>
                    <a:srgbClr val="0563C1"/>
                  </a:solidFill>
                </a:uFill>
                <a:hlinkClick r:id="rId3" invalidUrl="" action="" tgtFrame="" tooltip="" history="1" highlightClick="0" endSnd="0"/>
              </a:rPr>
              <a:t>ChatGPT</a:t>
            </a:r>
            <a:r>
              <a:t> - A popular GenAI chatbot by OpenAI.</a:t>
            </a:r>
          </a:p>
          <a:p>
            <a:pPr/>
            <a:r>
              <a:rPr u="sng">
                <a:solidFill>
                  <a:srgbClr val="0563C1"/>
                </a:solidFill>
                <a:uFill>
                  <a:solidFill>
                    <a:srgbClr val="0563C1"/>
                  </a:solidFill>
                </a:uFill>
                <a:hlinkClick r:id="rId4" invalidUrl="" action="" tgtFrame="" tooltip="" history="1" highlightClick="0" endSnd="0"/>
              </a:rPr>
              <a:t>Copilot vs. ChatGPT</a:t>
            </a:r>
            <a:r>
              <a:t> - Detailed comparison of the two tools.</a:t>
            </a:r>
          </a:p>
          <a:p>
            <a:pPr/>
            <a:r>
              <a:rPr u="sng">
                <a:solidFill>
                  <a:srgbClr val="0563C1"/>
                </a:solidFill>
                <a:uFill>
                  <a:solidFill>
                    <a:srgbClr val="0563C1"/>
                  </a:solidFill>
                </a:uFill>
                <a:hlinkClick r:id="rId5" invalidUrl="" action="" tgtFrame="" tooltip="" history="1" highlightClick="0" endSnd="0"/>
              </a:rPr>
              <a:t>SWE-agent on GitHub</a:t>
            </a:r>
            <a:r>
              <a:t> - Automatically resolve issues in real GitHub repositories.</a:t>
            </a:r>
          </a:p>
          <a:p>
            <a:pPr/>
            <a:r>
              <a:rPr u="sng">
                <a:solidFill>
                  <a:srgbClr val="0563C1"/>
                </a:solidFill>
                <a:uFill>
                  <a:solidFill>
                    <a:srgbClr val="0563C1"/>
                  </a:solidFill>
                </a:uFill>
                <a:hlinkClick r:id="rId6" invalidUrl="" action="" tgtFrame="" tooltip="" history="1" highlightClick="0" endSnd="0"/>
              </a:rPr>
              <a:t>Tabnine</a:t>
            </a:r>
            <a:r>
              <a:t> - A commercial A.I. code assistant (secure and reliable).</a:t>
            </a:r>
          </a:p>
        </p:txBody>
      </p:sp>
      <p:sp>
        <p:nvSpPr>
          <p:cNvPr id="131"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2" name="Picture 2" descr="Picture 2"/>
          <p:cNvPicPr>
            <a:picLocks noChangeAspect="1"/>
          </p:cNvPicPr>
          <p:nvPr/>
        </p:nvPicPr>
        <p:blipFill>
          <a:blip r:embed="rId7">
            <a:extLst/>
          </a:blip>
          <a:stretch>
            <a:fillRect/>
          </a:stretch>
        </p:blipFill>
        <p:spPr>
          <a:xfrm>
            <a:off x="2882900" y="4180113"/>
            <a:ext cx="2116645" cy="1927498"/>
          </a:xfrm>
          <a:prstGeom prst="rect">
            <a:avLst/>
          </a:prstGeom>
          <a:ln w="12700">
            <a:miter lim="400000"/>
          </a:ln>
        </p:spPr>
      </p:pic>
      <p:pic>
        <p:nvPicPr>
          <p:cNvPr id="133" name="Picture 4" descr="Picture 4"/>
          <p:cNvPicPr>
            <a:picLocks noChangeAspect="1"/>
          </p:cNvPicPr>
          <p:nvPr/>
        </p:nvPicPr>
        <p:blipFill>
          <a:blip r:embed="rId8">
            <a:extLst/>
          </a:blip>
          <a:stretch>
            <a:fillRect/>
          </a:stretch>
        </p:blipFill>
        <p:spPr>
          <a:xfrm>
            <a:off x="7003121" y="4050370"/>
            <a:ext cx="2305980" cy="230598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0" y="0"/>
            <a:ext cx="12192000" cy="1051381"/>
          </a:xfrm>
          <a:prstGeom prst="rect">
            <a:avLst/>
          </a:prstGeom>
        </p:spPr>
        <p:txBody>
          <a:bodyPr/>
          <a:lstStyle/>
          <a:p>
            <a:pPr/>
            <a:r>
              <a:t>Introduction</a:t>
            </a:r>
          </a:p>
        </p:txBody>
      </p:sp>
      <p:sp>
        <p:nvSpPr>
          <p:cNvPr id="136" name="Content Placeholder 2"/>
          <p:cNvSpPr txBox="1"/>
          <p:nvPr>
            <p:ph type="body" idx="1"/>
          </p:nvPr>
        </p:nvSpPr>
        <p:spPr>
          <a:xfrm>
            <a:off x="0" y="1294888"/>
            <a:ext cx="12192000" cy="4903393"/>
          </a:xfrm>
          <a:prstGeom prst="rect">
            <a:avLst/>
          </a:prstGeom>
        </p:spPr>
        <p:txBody>
          <a:bodyPr/>
          <a:lstStyle/>
          <a:p>
            <a:pPr/>
            <a:r>
              <a:t>What can A.I. tools can be used for?</a:t>
            </a:r>
          </a:p>
          <a:p>
            <a:pPr lvl="1" marL="685800" indent="-228600">
              <a:spcBef>
                <a:spcPts val="500"/>
              </a:spcBef>
              <a:defRPr sz="2400"/>
            </a:pPr>
            <a:r>
              <a:t>Code generation.</a:t>
            </a:r>
          </a:p>
          <a:p>
            <a:pPr lvl="1" marL="685800" indent="-228600">
              <a:spcBef>
                <a:spcPts val="500"/>
              </a:spcBef>
              <a:defRPr sz="2400"/>
            </a:pPr>
            <a:r>
              <a:t>Language translation.</a:t>
            </a:r>
          </a:p>
          <a:p>
            <a:pPr lvl="1" marL="685800" indent="-228600">
              <a:spcBef>
                <a:spcPts val="500"/>
              </a:spcBef>
              <a:defRPr sz="2400"/>
            </a:pPr>
            <a:r>
              <a:t>Debugging assistance.</a:t>
            </a:r>
          </a:p>
          <a:p>
            <a:pPr lvl="1" marL="685800" indent="-228600">
              <a:spcBef>
                <a:spcPts val="500"/>
              </a:spcBef>
              <a:defRPr sz="2400"/>
            </a:pPr>
            <a:r>
              <a:t>Code navigation.</a:t>
            </a:r>
          </a:p>
          <a:p>
            <a:pPr lvl="1" marL="685800" indent="-228600">
              <a:spcBef>
                <a:spcPts val="500"/>
              </a:spcBef>
              <a:defRPr sz="2400"/>
            </a:pPr>
            <a:r>
              <a:t>Writing unit tests.</a:t>
            </a:r>
          </a:p>
          <a:p>
            <a:pPr lvl="1" marL="685800" indent="-228600">
              <a:spcBef>
                <a:spcPts val="500"/>
              </a:spcBef>
              <a:defRPr sz="2400"/>
            </a:pPr>
            <a:r>
              <a:t>Generating documentation.</a:t>
            </a:r>
          </a:p>
          <a:p>
            <a:pPr lvl="1" marL="685800" indent="-228600">
              <a:spcBef>
                <a:spcPts val="500"/>
              </a:spcBef>
              <a:defRPr sz="2400"/>
            </a:pPr>
            <a:r>
              <a:t>Parallelizing code.</a:t>
            </a:r>
          </a:p>
          <a:p>
            <a:pPr lvl="1" marL="685800" indent="-228600">
              <a:spcBef>
                <a:spcPts val="500"/>
              </a:spcBef>
              <a:defRPr sz="2400"/>
            </a:pPr>
            <a:r>
              <a:t>IDE integration with code competition.</a:t>
            </a:r>
          </a:p>
        </p:txBody>
      </p:sp>
      <p:sp>
        <p:nvSpPr>
          <p:cNvPr id="137"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8" name="Picture 2" descr="Picture 2"/>
          <p:cNvPicPr>
            <a:picLocks noChangeAspect="1"/>
          </p:cNvPicPr>
          <p:nvPr/>
        </p:nvPicPr>
        <p:blipFill>
          <a:blip r:embed="rId2">
            <a:extLst/>
          </a:blip>
          <a:stretch>
            <a:fillRect/>
          </a:stretch>
        </p:blipFill>
        <p:spPr>
          <a:xfrm>
            <a:off x="5987531" y="1535820"/>
            <a:ext cx="6204469" cy="442152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itle 1"/>
          <p:cNvSpPr txBox="1"/>
          <p:nvPr>
            <p:ph type="title"/>
          </p:nvPr>
        </p:nvSpPr>
        <p:spPr>
          <a:xfrm>
            <a:off x="0" y="0"/>
            <a:ext cx="12192000" cy="1051381"/>
          </a:xfrm>
          <a:prstGeom prst="rect">
            <a:avLst/>
          </a:prstGeom>
        </p:spPr>
        <p:txBody>
          <a:bodyPr/>
          <a:lstStyle/>
          <a:p>
            <a:pPr/>
            <a:r>
              <a:t>Introduction</a:t>
            </a:r>
          </a:p>
        </p:txBody>
      </p:sp>
      <p:sp>
        <p:nvSpPr>
          <p:cNvPr id="141" name="Content Placeholder 2"/>
          <p:cNvSpPr txBox="1"/>
          <p:nvPr>
            <p:ph type="body" idx="1"/>
          </p:nvPr>
        </p:nvSpPr>
        <p:spPr>
          <a:xfrm>
            <a:off x="0" y="1294888"/>
            <a:ext cx="12192000" cy="4903393"/>
          </a:xfrm>
          <a:prstGeom prst="rect">
            <a:avLst/>
          </a:prstGeom>
        </p:spPr>
        <p:txBody>
          <a:bodyPr/>
          <a:lstStyle/>
          <a:p>
            <a:pPr/>
            <a:r>
              <a:t>When should a researcher use LLMs VS writing the code themselves?</a:t>
            </a:r>
          </a:p>
          <a:p>
            <a:pPr lvl="1" marL="685800" indent="-228600">
              <a:spcBef>
                <a:spcPts val="500"/>
              </a:spcBef>
              <a:defRPr sz="2400"/>
            </a:pPr>
            <a:r>
              <a:t>Why not both?</a:t>
            </a:r>
          </a:p>
          <a:p>
            <a:pPr/>
            <a:r>
              <a:t>What are the limitations of LLMs?</a:t>
            </a:r>
          </a:p>
          <a:p>
            <a:pPr lvl="1" marL="685800" indent="-228600">
              <a:spcBef>
                <a:spcPts val="500"/>
              </a:spcBef>
              <a:defRPr sz="2400"/>
            </a:pPr>
            <a:r>
              <a:t>Limited to what it was trained on.</a:t>
            </a:r>
          </a:p>
          <a:p>
            <a:pPr lvl="1" marL="685800" indent="-228600">
              <a:spcBef>
                <a:spcPts val="500"/>
              </a:spcBef>
              <a:defRPr sz="2400"/>
            </a:pPr>
            <a:r>
              <a:t>Often doesn’t “understand” what it does.</a:t>
            </a:r>
          </a:p>
          <a:p>
            <a:pPr lvl="1" marL="685800" indent="-228600">
              <a:spcBef>
                <a:spcPts val="500"/>
              </a:spcBef>
              <a:defRPr sz="2400"/>
            </a:pPr>
            <a:r>
              <a:t>Code hallucinations.</a:t>
            </a:r>
          </a:p>
          <a:p>
            <a:pPr lvl="1" marL="685800" indent="-228600">
              <a:spcBef>
                <a:spcPts val="500"/>
              </a:spcBef>
              <a:defRPr sz="2400"/>
            </a:pPr>
            <a:r>
              <a:t>Making assumptions.</a:t>
            </a:r>
          </a:p>
          <a:p>
            <a:pPr/>
            <a:r>
              <a:t>Often works better on smaller	 and well</a:t>
            </a:r>
            <a:br/>
            <a:r>
              <a:t>defined problems.</a:t>
            </a:r>
          </a:p>
        </p:txBody>
      </p:sp>
      <p:sp>
        <p:nvSpPr>
          <p:cNvPr id="142"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3" name="Picture 7" descr="Picture 7"/>
          <p:cNvPicPr>
            <a:picLocks noChangeAspect="1"/>
          </p:cNvPicPr>
          <p:nvPr/>
        </p:nvPicPr>
        <p:blipFill>
          <a:blip r:embed="rId2">
            <a:extLst/>
          </a:blip>
          <a:stretch>
            <a:fillRect/>
          </a:stretch>
        </p:blipFill>
        <p:spPr>
          <a:xfrm>
            <a:off x="6527180" y="1789396"/>
            <a:ext cx="4504403" cy="506860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xfrm>
            <a:off x="0" y="0"/>
            <a:ext cx="12192000" cy="1051381"/>
          </a:xfrm>
          <a:prstGeom prst="rect">
            <a:avLst/>
          </a:prstGeom>
        </p:spPr>
        <p:txBody>
          <a:bodyPr/>
          <a:lstStyle/>
          <a:p>
            <a:pPr/>
            <a:r>
              <a:t>Outline</a:t>
            </a:r>
          </a:p>
        </p:txBody>
      </p:sp>
      <p:sp>
        <p:nvSpPr>
          <p:cNvPr id="146" name="Content Placeholder 2"/>
          <p:cNvSpPr txBox="1"/>
          <p:nvPr>
            <p:ph type="body" idx="1"/>
          </p:nvPr>
        </p:nvSpPr>
        <p:spPr>
          <a:xfrm>
            <a:off x="0" y="1294888"/>
            <a:ext cx="12192000" cy="4903393"/>
          </a:xfrm>
          <a:prstGeom prst="rect">
            <a:avLst/>
          </a:prstGeom>
        </p:spPr>
        <p:txBody>
          <a:bodyPr/>
          <a:lstStyle/>
          <a:p>
            <a:pPr/>
            <a:r>
              <a:t>Introduction</a:t>
            </a:r>
          </a:p>
          <a:p>
            <a:pPr/>
            <a:r>
              <a:t>Microsoft Copilot</a:t>
            </a:r>
          </a:p>
          <a:p>
            <a:pPr/>
            <a:r>
              <a:t>Examples</a:t>
            </a:r>
          </a:p>
          <a:p>
            <a:pPr/>
            <a:r>
              <a:t>Conclusion</a:t>
            </a:r>
          </a:p>
        </p:txBody>
      </p:sp>
      <p:sp>
        <p:nvSpPr>
          <p:cNvPr id="147"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ID="9" grpId="1" fill="hold">
                                  <p:stCondLst>
                                    <p:cond delay="0"/>
                                  </p:stCondLst>
                                  <p:childTnLst>
                                    <p:set>
                                      <p:cBhvr>
                                        <p:cTn id="6" dur="indefinite" fill="hold"/>
                                        <p:tgtEl>
                                          <p:spTgt spid="146"/>
                                        </p:tgtEl>
                                        <p:attrNameLst>
                                          <p:attrName>style.opacity</p:attrName>
                                        </p:attrNameLst>
                                      </p:cBhvr>
                                      <p:to>
                                        <p:strVal val="0.25"/>
                                      </p:to>
                                    </p:set>
                                    <p:animEffect filter="image" prLst="opacity: 0.25; ">
                                      <p:cBhvr>
                                        <p:cTn id="7" dur="indefinite" fill="hold"/>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6"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itle 1"/>
          <p:cNvSpPr txBox="1"/>
          <p:nvPr>
            <p:ph type="title"/>
          </p:nvPr>
        </p:nvSpPr>
        <p:spPr>
          <a:xfrm>
            <a:off x="0" y="0"/>
            <a:ext cx="12192000" cy="1051381"/>
          </a:xfrm>
          <a:prstGeom prst="rect">
            <a:avLst/>
          </a:prstGeom>
        </p:spPr>
        <p:txBody>
          <a:bodyPr/>
          <a:lstStyle/>
          <a:p>
            <a:pPr/>
            <a:r>
              <a:t>Microsoft Copilot</a:t>
            </a:r>
          </a:p>
        </p:txBody>
      </p:sp>
      <p:sp>
        <p:nvSpPr>
          <p:cNvPr id="150" name="Content Placeholder 2"/>
          <p:cNvSpPr txBox="1"/>
          <p:nvPr>
            <p:ph type="body" idx="1"/>
          </p:nvPr>
        </p:nvSpPr>
        <p:spPr>
          <a:xfrm>
            <a:off x="0" y="1294888"/>
            <a:ext cx="12192000" cy="4903393"/>
          </a:xfrm>
          <a:prstGeom prst="rect">
            <a:avLst/>
          </a:prstGeom>
        </p:spPr>
        <p:txBody>
          <a:bodyPr/>
          <a:lstStyle/>
          <a:p>
            <a:pPr/>
            <a:r>
              <a:t>What is Microsoft Copilot?</a:t>
            </a:r>
          </a:p>
          <a:p>
            <a:pPr lvl="1" marL="685800" indent="-228600">
              <a:spcBef>
                <a:spcPts val="500"/>
              </a:spcBef>
              <a:defRPr sz="2400"/>
            </a:pPr>
            <a:r>
              <a:t>A generative A.I. chatbot for coding tasks.</a:t>
            </a:r>
          </a:p>
          <a:p>
            <a:pPr lvl="1" marL="685800" indent="-228600">
              <a:spcBef>
                <a:spcPts val="500"/>
              </a:spcBef>
              <a:defRPr sz="2400"/>
            </a:pPr>
            <a:r>
              <a:t>Copilot for 365: A.I. for Outlook, Word, Excel and other office applications.</a:t>
            </a:r>
          </a:p>
          <a:p>
            <a:pPr lvl="1" marL="685800" indent="-228600">
              <a:spcBef>
                <a:spcPts val="500"/>
              </a:spcBef>
              <a:defRPr sz="2400"/>
            </a:pPr>
            <a:r>
              <a:t>GitHub Copilot: An A.I. coding assistant. It can be fine-tuned on your repositories.</a:t>
            </a:r>
          </a:p>
        </p:txBody>
      </p:sp>
      <p:sp>
        <p:nvSpPr>
          <p:cNvPr id="151"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2" name="Picture 2" descr="Picture 2"/>
          <p:cNvPicPr>
            <a:picLocks noChangeAspect="1"/>
          </p:cNvPicPr>
          <p:nvPr/>
        </p:nvPicPr>
        <p:blipFill>
          <a:blip r:embed="rId2">
            <a:extLst/>
          </a:blip>
          <a:stretch>
            <a:fillRect/>
          </a:stretch>
        </p:blipFill>
        <p:spPr>
          <a:xfrm>
            <a:off x="5202352" y="4023997"/>
            <a:ext cx="2116646" cy="192749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