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256" r:id="rId2"/>
    <p:sldId id="288" r:id="rId3"/>
    <p:sldId id="290" r:id="rId4"/>
    <p:sldId id="291" r:id="rId5"/>
    <p:sldId id="295" r:id="rId6"/>
    <p:sldId id="292" r:id="rId7"/>
    <p:sldId id="293" r:id="rId8"/>
    <p:sldId id="315" r:id="rId9"/>
    <p:sldId id="297" r:id="rId10"/>
    <p:sldId id="296" r:id="rId11"/>
    <p:sldId id="298" r:id="rId12"/>
    <p:sldId id="299" r:id="rId13"/>
    <p:sldId id="316" r:id="rId14"/>
    <p:sldId id="300"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7" r:id="rId28"/>
    <p:sldId id="289"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ED7D31"/>
    <a:srgbClr val="14283B"/>
    <a:srgbClr val="173A59"/>
    <a:srgbClr val="182F47"/>
    <a:srgbClr val="091521"/>
    <a:srgbClr val="EE7724"/>
    <a:srgbClr val="F681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4"/>
    <p:restoredTop sz="94714"/>
  </p:normalViewPr>
  <p:slideViewPr>
    <p:cSldViewPr snapToGrid="0">
      <p:cViewPr varScale="1">
        <p:scale>
          <a:sx n="171" d="100"/>
          <a:sy n="171" d="100"/>
        </p:scale>
        <p:origin x="168" y="6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01" d="100"/>
          <a:sy n="101" d="100"/>
        </p:scale>
        <p:origin x="382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C7F2-2655-404D-959D-6B4113B65422}" type="slidenum">
              <a:rPr lang="en-US" smtClean="0"/>
              <a:t>‹#›</a:t>
            </a:fld>
            <a:endParaRPr lang="en-US"/>
          </a:p>
        </p:txBody>
      </p:sp>
      <p:sp>
        <p:nvSpPr>
          <p:cNvPr id="9" name="Date Placeholder 8">
            <a:extLst>
              <a:ext uri="{FF2B5EF4-FFF2-40B4-BE49-F238E27FC236}">
                <a16:creationId xmlns:a16="http://schemas.microsoft.com/office/drawing/2014/main" id="{C4944D56-B053-4511-C5F8-B0015D06673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45D24-F54A-404C-9531-6AD159584446}" type="datetimeFigureOut">
              <a:rPr lang="en-US" smtClean="0"/>
              <a:t>7/15/24</a:t>
            </a:fld>
            <a:endParaRPr lang="en-US"/>
          </a:p>
        </p:txBody>
      </p:sp>
    </p:spTree>
    <p:extLst>
      <p:ext uri="{BB962C8B-B14F-4D97-AF65-F5344CB8AC3E}">
        <p14:creationId xmlns:p14="http://schemas.microsoft.com/office/powerpoint/2010/main" val="55060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2CC7F2-2655-404D-959D-6B4113B65422}" type="slidenum">
              <a:rPr lang="en-US" smtClean="0"/>
              <a:t>1</a:t>
            </a:fld>
            <a:endParaRPr lang="en-US"/>
          </a:p>
        </p:txBody>
      </p:sp>
    </p:spTree>
    <p:extLst>
      <p:ext uri="{BB962C8B-B14F-4D97-AF65-F5344CB8AC3E}">
        <p14:creationId xmlns:p14="http://schemas.microsoft.com/office/powerpoint/2010/main" val="169687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I have a .csv file that looks like this: </a:t>
            </a:r>
            <a:r>
              <a:rPr lang="en-US" dirty="0" err="1"/>
              <a:t>timestamp,temperature,length</a:t>
            </a:r>
            <a:r>
              <a:rPr lang="en-US" dirty="0"/>
              <a:t> 1210,3.9,6.5 1220,3.8,6.4 1230,3.7,6.4 1240,3.8,6.9 Can you generate a Python script that reads this .csv file and calculates the average of the second column (temperature)</a:t>
            </a:r>
          </a:p>
        </p:txBody>
      </p:sp>
      <p:sp>
        <p:nvSpPr>
          <p:cNvPr id="4" name="Slide Number Placeholder 3"/>
          <p:cNvSpPr>
            <a:spLocks noGrp="1"/>
          </p:cNvSpPr>
          <p:nvPr>
            <p:ph type="sldNum" sz="quarter" idx="5"/>
          </p:nvPr>
        </p:nvSpPr>
        <p:spPr/>
        <p:txBody>
          <a:bodyPr/>
          <a:lstStyle/>
          <a:p>
            <a:fld id="{F82CC7F2-2655-404D-959D-6B4113B65422}" type="slidenum">
              <a:rPr lang="en-US" smtClean="0"/>
              <a:t>14</a:t>
            </a:fld>
            <a:endParaRPr lang="en-US"/>
          </a:p>
        </p:txBody>
      </p:sp>
    </p:spTree>
    <p:extLst>
      <p:ext uri="{BB962C8B-B14F-4D97-AF65-F5344CB8AC3E}">
        <p14:creationId xmlns:p14="http://schemas.microsoft.com/office/powerpoint/2010/main" val="429229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Python code:</a:t>
            </a:r>
          </a:p>
          <a:p>
            <a:r>
              <a:rPr lang="en-US" dirty="0"/>
              <a:t>```Python</a:t>
            </a:r>
          </a:p>
          <a:p>
            <a:r>
              <a:rPr lang="en-US" dirty="0"/>
              <a:t>"""This script should print a list of non-furniture objects in</a:t>
            </a:r>
          </a:p>
          <a:p>
            <a:r>
              <a:rPr lang="en-US" dirty="0"/>
              <a:t>   alphabetical order.""" </a:t>
            </a:r>
          </a:p>
          <a:p>
            <a:r>
              <a:rPr lang="en-US" dirty="0"/>
              <a:t> </a:t>
            </a:r>
          </a:p>
          <a:p>
            <a:r>
              <a:rPr lang="en-US" dirty="0"/>
              <a:t>def </a:t>
            </a:r>
            <a:r>
              <a:rPr lang="en-US" dirty="0" err="1"/>
              <a:t>remove_furniture</a:t>
            </a:r>
            <a:r>
              <a:rPr lang="en-US" dirty="0"/>
              <a:t>(items):</a:t>
            </a:r>
          </a:p>
          <a:p>
            <a:r>
              <a:rPr lang="en-US" dirty="0"/>
              <a:t>    furniture = {'couch', 'table', 'desk', 'chair'}</a:t>
            </a:r>
          </a:p>
          <a:p>
            <a:r>
              <a:rPr lang="en-US" dirty="0"/>
              <a:t>    </a:t>
            </a:r>
            <a:r>
              <a:rPr lang="en-US" dirty="0" err="1"/>
              <a:t>items_furniture_removed</a:t>
            </a:r>
            <a:r>
              <a:rPr lang="en-US" dirty="0"/>
              <a:t> = [item for item in items if item not in furniture]</a:t>
            </a:r>
          </a:p>
          <a:p>
            <a:r>
              <a:rPr lang="en-US" dirty="0"/>
              <a:t>    return </a:t>
            </a:r>
            <a:r>
              <a:rPr lang="en-US" dirty="0" err="1"/>
              <a:t>items_furniture_removed</a:t>
            </a:r>
            <a:endParaRPr lang="en-US" dirty="0"/>
          </a:p>
          <a:p>
            <a:endParaRPr lang="en-US" dirty="0"/>
          </a:p>
          <a:p>
            <a:r>
              <a:rPr lang="en-US" dirty="0"/>
              <a:t># input list of items</a:t>
            </a:r>
          </a:p>
          <a:p>
            <a:r>
              <a:rPr lang="en-US" dirty="0"/>
              <a:t>items = ['book', 'pencil', 'desk', 'door']</a:t>
            </a:r>
          </a:p>
          <a:p>
            <a:r>
              <a:rPr lang="en-US" dirty="0"/>
              <a:t> </a:t>
            </a:r>
          </a:p>
          <a:p>
            <a:r>
              <a:rPr lang="en-US" dirty="0"/>
              <a:t># remove furniture objects from items</a:t>
            </a:r>
          </a:p>
          <a:p>
            <a:r>
              <a:rPr lang="en-US" dirty="0"/>
              <a:t>items = </a:t>
            </a:r>
            <a:r>
              <a:rPr lang="en-US" dirty="0" err="1"/>
              <a:t>remove_furniture</a:t>
            </a:r>
            <a:r>
              <a:rPr lang="en-US" dirty="0"/>
              <a:t>(items)</a:t>
            </a:r>
          </a:p>
          <a:p>
            <a:r>
              <a:rPr lang="en-US" dirty="0"/>
              <a:t> </a:t>
            </a:r>
          </a:p>
          <a:p>
            <a:r>
              <a:rPr lang="en-US" dirty="0"/>
              <a:t># print remaining items in alphabetical order</a:t>
            </a:r>
          </a:p>
          <a:p>
            <a:r>
              <a:rPr lang="en-US" dirty="0"/>
              <a:t>for item in </a:t>
            </a:r>
            <a:r>
              <a:rPr lang="en-US" dirty="0" err="1"/>
              <a:t>items.sort</a:t>
            </a:r>
            <a:r>
              <a:rPr lang="en-US" dirty="0"/>
              <a:t>():</a:t>
            </a:r>
          </a:p>
          <a:p>
            <a:r>
              <a:rPr lang="en-US" dirty="0"/>
              <a:t>    print(item)```</a:t>
            </a:r>
          </a:p>
          <a:p>
            <a:endParaRPr lang="en-US" dirty="0"/>
          </a:p>
          <a:p>
            <a:r>
              <a:rPr lang="en-US" dirty="0"/>
              <a:t>The expected output is:</a:t>
            </a:r>
          </a:p>
          <a:p>
            <a:r>
              <a:rPr lang="en-US" dirty="0"/>
              <a:t>```</a:t>
            </a:r>
          </a:p>
          <a:p>
            <a:r>
              <a:rPr lang="en-US" dirty="0"/>
              <a:t>book</a:t>
            </a:r>
          </a:p>
          <a:p>
            <a:r>
              <a:rPr lang="en-US" dirty="0"/>
              <a:t>door</a:t>
            </a:r>
          </a:p>
          <a:p>
            <a:r>
              <a:rPr lang="en-US" dirty="0"/>
              <a:t>pencil</a:t>
            </a:r>
          </a:p>
          <a:p>
            <a:r>
              <a:rPr lang="en-US" dirty="0"/>
              <a:t>```</a:t>
            </a:r>
          </a:p>
          <a:p>
            <a:r>
              <a:rPr lang="en-US" dirty="0"/>
              <a:t>but I get the following instead:</a:t>
            </a:r>
          </a:p>
          <a:p>
            <a:r>
              <a:rPr lang="en-US" dirty="0"/>
              <a:t>```</a:t>
            </a:r>
          </a:p>
          <a:p>
            <a:r>
              <a:rPr lang="en-US" dirty="0"/>
              <a:t>Traceback (most recent call last):</a:t>
            </a:r>
          </a:p>
          <a:p>
            <a:r>
              <a:rPr lang="en-US" dirty="0"/>
              <a:t>  File "</a:t>
            </a:r>
            <a:r>
              <a:rPr lang="en-US" dirty="0" err="1"/>
              <a:t>no_furniture.py</a:t>
            </a:r>
            <a:r>
              <a:rPr lang="en-US" dirty="0"/>
              <a:t>", line 16, in &lt;module&gt;</a:t>
            </a:r>
          </a:p>
          <a:p>
            <a:r>
              <a:rPr lang="en-US" dirty="0"/>
              <a:t>    for item in </a:t>
            </a:r>
            <a:r>
              <a:rPr lang="en-US" dirty="0" err="1"/>
              <a:t>items.sort</a:t>
            </a:r>
            <a:r>
              <a:rPr lang="en-US" dirty="0"/>
              <a:t>():</a:t>
            </a:r>
          </a:p>
          <a:p>
            <a:r>
              <a:rPr lang="en-US" dirty="0" err="1"/>
              <a:t>TypeError</a:t>
            </a:r>
            <a:r>
              <a:rPr lang="en-US" dirty="0"/>
              <a:t>: '</a:t>
            </a:r>
            <a:r>
              <a:rPr lang="en-US" dirty="0" err="1"/>
              <a:t>NoneType</a:t>
            </a:r>
            <a:r>
              <a:rPr lang="en-US" dirty="0"/>
              <a:t>' object is not </a:t>
            </a:r>
            <a:r>
              <a:rPr lang="en-US" dirty="0" err="1"/>
              <a:t>iterable</a:t>
            </a:r>
            <a:r>
              <a:rPr lang="en-US" dirty="0"/>
              <a:t> </a:t>
            </a:r>
          </a:p>
          <a:p>
            <a:r>
              <a:rPr lang="en-US" dirty="0"/>
              <a:t>```</a:t>
            </a:r>
          </a:p>
          <a:p>
            <a:r>
              <a:rPr lang="en-US" dirty="0"/>
              <a:t>Can you find the bug and fix it?</a:t>
            </a:r>
          </a:p>
        </p:txBody>
      </p:sp>
      <p:sp>
        <p:nvSpPr>
          <p:cNvPr id="4" name="Slide Number Placeholder 3"/>
          <p:cNvSpPr>
            <a:spLocks noGrp="1"/>
          </p:cNvSpPr>
          <p:nvPr>
            <p:ph type="sldNum" sz="quarter" idx="5"/>
          </p:nvPr>
        </p:nvSpPr>
        <p:spPr/>
        <p:txBody>
          <a:bodyPr/>
          <a:lstStyle/>
          <a:p>
            <a:fld id="{F82CC7F2-2655-404D-959D-6B4113B65422}" type="slidenum">
              <a:rPr lang="en-US" smtClean="0"/>
              <a:t>17</a:t>
            </a:fld>
            <a:endParaRPr lang="en-US"/>
          </a:p>
        </p:txBody>
      </p:sp>
    </p:spTree>
    <p:extLst>
      <p:ext uri="{BB962C8B-B14F-4D97-AF65-F5344CB8AC3E}">
        <p14:creationId xmlns:p14="http://schemas.microsoft.com/office/powerpoint/2010/main" val="5680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Python function called </a:t>
            </a:r>
            <a:r>
              <a:rPr lang="en-US" dirty="0" err="1"/>
              <a:t>remove_large</a:t>
            </a:r>
            <a:r>
              <a:rPr lang="en-US" dirty="0"/>
              <a:t> that takes a list of integers and returns the list with all values greater than a threshold value removed. Generate unit tests for the function.</a:t>
            </a:r>
          </a:p>
        </p:txBody>
      </p:sp>
      <p:sp>
        <p:nvSpPr>
          <p:cNvPr id="4" name="Slide Number Placeholder 3"/>
          <p:cNvSpPr>
            <a:spLocks noGrp="1"/>
          </p:cNvSpPr>
          <p:nvPr>
            <p:ph type="sldNum" sz="quarter" idx="5"/>
          </p:nvPr>
        </p:nvSpPr>
        <p:spPr/>
        <p:txBody>
          <a:bodyPr/>
          <a:lstStyle/>
          <a:p>
            <a:fld id="{F82CC7F2-2655-404D-959D-6B4113B65422}" type="slidenum">
              <a:rPr lang="en-US" smtClean="0"/>
              <a:t>19</a:t>
            </a:fld>
            <a:endParaRPr lang="en-US"/>
          </a:p>
        </p:txBody>
      </p:sp>
    </p:spTree>
    <p:extLst>
      <p:ext uri="{BB962C8B-B14F-4D97-AF65-F5344CB8AC3E}">
        <p14:creationId xmlns:p14="http://schemas.microsoft.com/office/powerpoint/2010/main" val="30805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err="1">
                <a:latin typeface="Courier New" panose="02070309020205020404" pitchFamily="49" charset="0"/>
                <a:cs typeface="Arial" panose="020B0604020202020204" pitchFamily="34" charset="0"/>
              </a:rPr>
              <a:t>gpu</a:t>
            </a:r>
            <a:r>
              <a:rPr lang="en-US" altLang="en-US" sz="1200" kern="0" dirty="0">
                <a:latin typeface="Courier New" panose="02070309020205020404" pitchFamily="49" charset="0"/>
                <a:cs typeface="Arial" panose="020B0604020202020204" pitchFamily="34" charset="0"/>
              </a:rPr>
              <a:t> = </a:t>
            </a:r>
            <a:r>
              <a:rPr lang="en-US" altLang="en-US" sz="1200" kern="0" dirty="0" err="1">
                <a:latin typeface="Courier New" panose="02070309020205020404" pitchFamily="49" charset="0"/>
                <a:cs typeface="Arial" panose="020B0604020202020204" pitchFamily="34" charset="0"/>
              </a:rPr>
              <a:t>gpuDevice</a:t>
            </a:r>
            <a:r>
              <a:rPr lang="en-US" altLang="en-US" sz="12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err="1">
                <a:latin typeface="Courier New" panose="02070309020205020404" pitchFamily="49" charset="0"/>
                <a:cs typeface="Arial" panose="020B0604020202020204" pitchFamily="34" charset="0"/>
              </a:rPr>
              <a:t>fprintf</a:t>
            </a:r>
            <a:r>
              <a:rPr lang="en-US" altLang="en-US" sz="1200" kern="0" dirty="0">
                <a:latin typeface="Courier New" panose="02070309020205020404" pitchFamily="49" charset="0"/>
                <a:cs typeface="Arial" panose="020B0604020202020204" pitchFamily="34" charset="0"/>
              </a:rPr>
              <a:t>('Using a %s GPU.\n', </a:t>
            </a:r>
            <a:r>
              <a:rPr lang="en-US" altLang="en-US" sz="1200" kern="0" dirty="0" err="1">
                <a:latin typeface="Courier New" panose="02070309020205020404" pitchFamily="49" charset="0"/>
                <a:cs typeface="Arial" panose="020B0604020202020204" pitchFamily="34" charset="0"/>
              </a:rPr>
              <a:t>gpu.Name</a:t>
            </a:r>
            <a:r>
              <a:rPr lang="en-US" altLang="en-US" sz="12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err="1">
                <a:latin typeface="Courier New" panose="02070309020205020404" pitchFamily="49" charset="0"/>
                <a:cs typeface="Arial" panose="020B0604020202020204" pitchFamily="34" charset="0"/>
              </a:rPr>
              <a:t>disp</a:t>
            </a:r>
            <a:r>
              <a:rPr lang="en-US" altLang="en-US" sz="1200" kern="0" dirty="0">
                <a:latin typeface="Courier New" panose="02070309020205020404" pitchFamily="49" charset="0"/>
                <a:cs typeface="Arial" panose="020B0604020202020204" pitchFamily="34" charset="0"/>
              </a:rPr>
              <a:t>(</a:t>
            </a:r>
            <a:r>
              <a:rPr lang="en-US" altLang="en-US" sz="1200" kern="0" dirty="0" err="1">
                <a:latin typeface="Courier New" panose="02070309020205020404" pitchFamily="49" charset="0"/>
                <a:cs typeface="Arial" panose="020B0604020202020204" pitchFamily="34" charset="0"/>
              </a:rPr>
              <a:t>gpuDevice</a:t>
            </a:r>
            <a:r>
              <a:rPr lang="en-US" altLang="en-US" sz="12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a:latin typeface="Courier New" panose="02070309020205020404" pitchFamily="49" charset="0"/>
                <a:cs typeface="Arial" panose="020B0604020202020204" pitchFamily="34" charset="0"/>
              </a:rPr>
              <a:t>X = </a:t>
            </a:r>
            <a:r>
              <a:rPr lang="en-US" altLang="en-US" sz="1200" kern="0" dirty="0" err="1">
                <a:latin typeface="Courier New" panose="02070309020205020404" pitchFamily="49" charset="0"/>
                <a:cs typeface="Arial" panose="020B0604020202020204" pitchFamily="34" charset="0"/>
              </a:rPr>
              <a:t>gpuArray</a:t>
            </a:r>
            <a:r>
              <a:rPr lang="en-US" altLang="en-US" sz="1200" kern="0" dirty="0">
                <a:latin typeface="Courier New" panose="02070309020205020404" pitchFamily="49" charset="0"/>
                <a:cs typeface="Arial" panose="020B0604020202020204" pitchFamily="34" charset="0"/>
              </a:rPr>
              <a:t>([1 0 2; -1 5 0; 0 3 -9]);</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err="1">
                <a:latin typeface="Courier New" panose="02070309020205020404" pitchFamily="49" charset="0"/>
                <a:cs typeface="Arial" panose="020B0604020202020204" pitchFamily="34" charset="0"/>
              </a:rPr>
              <a:t>whos</a:t>
            </a:r>
            <a:r>
              <a:rPr lang="en-US" altLang="en-US" sz="1200" kern="0" dirty="0">
                <a:latin typeface="Courier New" panose="02070309020205020404" pitchFamily="49" charset="0"/>
                <a:cs typeface="Arial" panose="020B0604020202020204" pitchFamily="34" charset="0"/>
              </a:rPr>
              <a:t> X;</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a:latin typeface="Courier New" panose="02070309020205020404" pitchFamily="49" charset="0"/>
                <a:cs typeface="Arial" panose="020B0604020202020204" pitchFamily="34" charset="0"/>
              </a:rPr>
              <a:t>[U,S,V] = </a:t>
            </a:r>
            <a:r>
              <a:rPr lang="en-US" altLang="en-US" sz="1200" kern="0" dirty="0" err="1">
                <a:latin typeface="Courier New" panose="02070309020205020404" pitchFamily="49" charset="0"/>
                <a:cs typeface="Arial" panose="020B0604020202020204" pitchFamily="34" charset="0"/>
              </a:rPr>
              <a:t>svd</a:t>
            </a:r>
            <a:r>
              <a:rPr lang="en-US" altLang="en-US" sz="1200" kern="0" dirty="0">
                <a:latin typeface="Courier New" panose="02070309020205020404" pitchFamily="49" charset="0"/>
                <a:cs typeface="Arial" panose="020B0604020202020204" pitchFamily="34" charset="0"/>
              </a:rPr>
              <a:t>(X)</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err="1">
                <a:latin typeface="Courier New" panose="02070309020205020404" pitchFamily="49" charset="0"/>
                <a:cs typeface="Arial" panose="020B0604020202020204" pitchFamily="34" charset="0"/>
              </a:rPr>
              <a:t>fprintf</a:t>
            </a:r>
            <a:r>
              <a:rPr lang="en-US" altLang="en-US" sz="1200" kern="0" dirty="0">
                <a:latin typeface="Courier New" panose="02070309020205020404" pitchFamily="49" charset="0"/>
                <a:cs typeface="Arial" panose="020B0604020202020204" pitchFamily="34" charset="0"/>
              </a:rPr>
              <a:t>('trace(S): %f\n', trace(S))</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200" kern="0" dirty="0">
                <a:latin typeface="Courier New" panose="02070309020205020404" pitchFamily="49" charset="0"/>
                <a:cs typeface="Arial" panose="020B0604020202020204" pitchFamily="34" charset="0"/>
              </a:rPr>
              <a:t>quit; </a:t>
            </a:r>
          </a:p>
          <a:p>
            <a:endParaRPr lang="en-US" dirty="0"/>
          </a:p>
        </p:txBody>
      </p:sp>
      <p:sp>
        <p:nvSpPr>
          <p:cNvPr id="4" name="Slide Number Placeholder 3"/>
          <p:cNvSpPr>
            <a:spLocks noGrp="1"/>
          </p:cNvSpPr>
          <p:nvPr>
            <p:ph type="sldNum" sz="quarter" idx="5"/>
          </p:nvPr>
        </p:nvSpPr>
        <p:spPr/>
        <p:txBody>
          <a:bodyPr/>
          <a:lstStyle/>
          <a:p>
            <a:fld id="{F82CC7F2-2655-404D-959D-6B4113B65422}" type="slidenum">
              <a:rPr lang="en-US" smtClean="0"/>
              <a:t>21</a:t>
            </a:fld>
            <a:endParaRPr lang="en-US"/>
          </a:p>
        </p:txBody>
      </p:sp>
    </p:spTree>
    <p:extLst>
      <p:ext uri="{BB962C8B-B14F-4D97-AF65-F5344CB8AC3E}">
        <p14:creationId xmlns:p14="http://schemas.microsoft.com/office/powerpoint/2010/main" val="25736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CC7F2-2655-404D-959D-6B4113B65422}" type="slidenum">
              <a:rPr lang="en-US" smtClean="0"/>
              <a:t>22</a:t>
            </a:fld>
            <a:endParaRPr lang="en-US"/>
          </a:p>
        </p:txBody>
      </p:sp>
    </p:spTree>
    <p:extLst>
      <p:ext uri="{BB962C8B-B14F-4D97-AF65-F5344CB8AC3E}">
        <p14:creationId xmlns:p14="http://schemas.microsoft.com/office/powerpoint/2010/main" val="230053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convert the following TensorFlow script to </a:t>
            </a:r>
            <a:r>
              <a:rPr lang="en-US" dirty="0" err="1"/>
              <a:t>Pytorch</a:t>
            </a:r>
            <a:r>
              <a:rPr lang="en-US" dirty="0"/>
              <a:t>: ``` import </a:t>
            </a:r>
            <a:r>
              <a:rPr lang="en-US" dirty="0" err="1"/>
              <a:t>tensorflow</a:t>
            </a:r>
            <a:r>
              <a:rPr lang="en-US" dirty="0"/>
              <a:t> as </a:t>
            </a:r>
            <a:r>
              <a:rPr lang="en-US" dirty="0" err="1"/>
              <a:t>tf</a:t>
            </a:r>
            <a:r>
              <a:rPr lang="en-US" dirty="0"/>
              <a:t> </a:t>
            </a:r>
            <a:r>
              <a:rPr lang="en-US" dirty="0" err="1"/>
              <a:t>mnist</a:t>
            </a:r>
            <a:r>
              <a:rPr lang="en-US" dirty="0"/>
              <a:t> = </a:t>
            </a:r>
            <a:r>
              <a:rPr lang="en-US" dirty="0" err="1"/>
              <a:t>tf.keras.datasets.mnist</a:t>
            </a:r>
            <a:r>
              <a:rPr lang="en-US" dirty="0"/>
              <a:t> </a:t>
            </a:r>
            <a:r>
              <a:rPr lang="en-US" dirty="0" err="1"/>
              <a:t>x_train</a:t>
            </a:r>
            <a:r>
              <a:rPr lang="en-US" dirty="0"/>
              <a:t>, </a:t>
            </a:r>
            <a:r>
              <a:rPr lang="en-US" dirty="0" err="1"/>
              <a:t>y_train</a:t>
            </a:r>
            <a:r>
              <a:rPr lang="en-US" dirty="0"/>
              <a:t>), (</a:t>
            </a:r>
            <a:r>
              <a:rPr lang="en-US" dirty="0" err="1"/>
              <a:t>x_test</a:t>
            </a:r>
            <a:r>
              <a:rPr lang="en-US" dirty="0"/>
              <a:t>, </a:t>
            </a:r>
            <a:r>
              <a:rPr lang="en-US" dirty="0" err="1"/>
              <a:t>y_test</a:t>
            </a:r>
            <a:r>
              <a:rPr lang="en-US" dirty="0"/>
              <a:t>) = </a:t>
            </a:r>
            <a:r>
              <a:rPr lang="en-US" dirty="0" err="1"/>
              <a:t>mnist.load_data</a:t>
            </a:r>
            <a:r>
              <a:rPr lang="en-US" dirty="0"/>
              <a:t>() </a:t>
            </a:r>
            <a:r>
              <a:rPr lang="en-US" dirty="0" err="1"/>
              <a:t>x_train</a:t>
            </a:r>
            <a:r>
              <a:rPr lang="en-US" dirty="0"/>
              <a:t>, </a:t>
            </a:r>
            <a:r>
              <a:rPr lang="en-US" dirty="0" err="1"/>
              <a:t>x_test</a:t>
            </a:r>
            <a:r>
              <a:rPr lang="en-US" dirty="0"/>
              <a:t> = </a:t>
            </a:r>
            <a:r>
              <a:rPr lang="en-US" dirty="0" err="1"/>
              <a:t>x_train</a:t>
            </a:r>
            <a:r>
              <a:rPr lang="en-US" dirty="0"/>
              <a:t> / 255.0, </a:t>
            </a:r>
            <a:r>
              <a:rPr lang="en-US" dirty="0" err="1"/>
              <a:t>x_test</a:t>
            </a:r>
            <a:r>
              <a:rPr lang="en-US" dirty="0"/>
              <a:t> / 255.0 model = </a:t>
            </a:r>
            <a:r>
              <a:rPr lang="en-US" dirty="0" err="1"/>
              <a:t>tf.keras.Sequential</a:t>
            </a:r>
            <a:r>
              <a:rPr lang="en-US" dirty="0"/>
              <a:t>([ </a:t>
            </a:r>
            <a:r>
              <a:rPr lang="en-US" dirty="0" err="1"/>
              <a:t>tf.keras.layers.Flatten</a:t>
            </a:r>
            <a:r>
              <a:rPr lang="en-US" dirty="0"/>
              <a:t>(</a:t>
            </a:r>
            <a:r>
              <a:rPr lang="en-US" dirty="0" err="1"/>
              <a:t>input_shape</a:t>
            </a:r>
            <a:r>
              <a:rPr lang="en-US" dirty="0"/>
              <a:t>=(28, 28)), </a:t>
            </a:r>
            <a:r>
              <a:rPr lang="en-US" dirty="0" err="1"/>
              <a:t>tf.keras.layers.Dense</a:t>
            </a:r>
            <a:r>
              <a:rPr lang="en-US" dirty="0"/>
              <a:t>(128, activation='</a:t>
            </a:r>
            <a:r>
              <a:rPr lang="en-US" dirty="0" err="1"/>
              <a:t>relu</a:t>
            </a:r>
            <a:r>
              <a:rPr lang="en-US" dirty="0"/>
              <a:t>’), </a:t>
            </a:r>
            <a:r>
              <a:rPr lang="en-US" dirty="0" err="1"/>
              <a:t>tf.keras.layers.Dense</a:t>
            </a:r>
            <a:r>
              <a:rPr lang="en-US" dirty="0"/>
              <a:t>(10) ]) </a:t>
            </a:r>
            <a:r>
              <a:rPr lang="en-US" dirty="0" err="1"/>
              <a:t>model.compile</a:t>
            </a:r>
            <a:r>
              <a:rPr lang="en-US" dirty="0"/>
              <a:t>(optimizer='</a:t>
            </a:r>
            <a:r>
              <a:rPr lang="en-US" dirty="0" err="1"/>
              <a:t>adam</a:t>
            </a:r>
            <a:r>
              <a:rPr lang="en-US" dirty="0"/>
              <a:t>', loss=</a:t>
            </a:r>
            <a:r>
              <a:rPr lang="en-US" dirty="0" err="1"/>
              <a:t>tf.keras.losses.SparseCategoricalCrossentropy</a:t>
            </a:r>
            <a:r>
              <a:rPr lang="en-US" dirty="0"/>
              <a:t>(</a:t>
            </a:r>
            <a:r>
              <a:rPr lang="en-US" dirty="0" err="1"/>
              <a:t>from_logits</a:t>
            </a:r>
            <a:r>
              <a:rPr lang="en-US" dirty="0"/>
              <a:t>=True), metrics=['accuracy’]) </a:t>
            </a:r>
            <a:r>
              <a:rPr lang="en-US" dirty="0" err="1"/>
              <a:t>model.fit</a:t>
            </a:r>
            <a:r>
              <a:rPr lang="en-US" dirty="0"/>
              <a:t>(</a:t>
            </a:r>
            <a:r>
              <a:rPr lang="en-US" dirty="0" err="1"/>
              <a:t>x_train</a:t>
            </a:r>
            <a:r>
              <a:rPr lang="en-US" dirty="0"/>
              <a:t>, </a:t>
            </a:r>
            <a:r>
              <a:rPr lang="en-US" dirty="0" err="1"/>
              <a:t>y_train</a:t>
            </a:r>
            <a:r>
              <a:rPr lang="en-US" dirty="0"/>
              <a:t>, epochs=10) </a:t>
            </a:r>
            <a:r>
              <a:rPr lang="en-US" dirty="0" err="1"/>
              <a:t>test_loss</a:t>
            </a:r>
            <a:r>
              <a:rPr lang="en-US" dirty="0"/>
              <a:t>, </a:t>
            </a:r>
            <a:r>
              <a:rPr lang="en-US" dirty="0" err="1"/>
              <a:t>test_acc</a:t>
            </a:r>
            <a:r>
              <a:rPr lang="en-US" dirty="0"/>
              <a:t> = </a:t>
            </a:r>
            <a:r>
              <a:rPr lang="en-US" dirty="0" err="1"/>
              <a:t>model.evaluate</a:t>
            </a:r>
            <a:r>
              <a:rPr lang="en-US" dirty="0"/>
              <a:t>(</a:t>
            </a:r>
            <a:r>
              <a:rPr lang="en-US" dirty="0" err="1"/>
              <a:t>x_test</a:t>
            </a:r>
            <a:r>
              <a:rPr lang="en-US" dirty="0"/>
              <a:t>, </a:t>
            </a:r>
            <a:r>
              <a:rPr lang="en-US" dirty="0" err="1"/>
              <a:t>y_test</a:t>
            </a:r>
            <a:r>
              <a:rPr lang="en-US" dirty="0"/>
              <a:t>, verbose=2) print('\</a:t>
            </a:r>
            <a:r>
              <a:rPr lang="en-US" dirty="0" err="1"/>
              <a:t>nTest</a:t>
            </a:r>
            <a:r>
              <a:rPr lang="en-US" dirty="0"/>
              <a:t> accuracy:', </a:t>
            </a:r>
            <a:r>
              <a:rPr lang="en-US" dirty="0" err="1"/>
              <a:t>test_acc</a:t>
            </a:r>
            <a:r>
              <a:rPr lang="en-US" dirty="0"/>
              <a:t>) ```</a:t>
            </a:r>
          </a:p>
        </p:txBody>
      </p:sp>
      <p:sp>
        <p:nvSpPr>
          <p:cNvPr id="4" name="Slide Number Placeholder 3"/>
          <p:cNvSpPr>
            <a:spLocks noGrp="1"/>
          </p:cNvSpPr>
          <p:nvPr>
            <p:ph type="sldNum" sz="quarter" idx="5"/>
          </p:nvPr>
        </p:nvSpPr>
        <p:spPr/>
        <p:txBody>
          <a:bodyPr/>
          <a:lstStyle/>
          <a:p>
            <a:fld id="{F82CC7F2-2655-404D-959D-6B4113B65422}" type="slidenum">
              <a:rPr lang="en-US" smtClean="0"/>
              <a:t>23</a:t>
            </a:fld>
            <a:endParaRPr lang="en-US"/>
          </a:p>
        </p:txBody>
      </p:sp>
    </p:spTree>
    <p:extLst>
      <p:ext uri="{BB962C8B-B14F-4D97-AF65-F5344CB8AC3E}">
        <p14:creationId xmlns:p14="http://schemas.microsoft.com/office/powerpoint/2010/main" val="58489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make the following Python code faster using </a:t>
            </a:r>
            <a:r>
              <a:rPr lang="en-US" dirty="0" err="1"/>
              <a:t>hte</a:t>
            </a:r>
            <a:r>
              <a:rPr lang="en-US" dirty="0"/>
              <a:t> multiprocessing tool: ``` import random N = 10000 x = [] for </a:t>
            </a:r>
            <a:r>
              <a:rPr lang="en-US" dirty="0" err="1"/>
              <a:t>i</a:t>
            </a:r>
            <a:r>
              <a:rPr lang="en-US" dirty="0"/>
              <a:t> in range(N): </a:t>
            </a:r>
            <a:r>
              <a:rPr lang="en-US" dirty="0" err="1"/>
              <a:t>x.append</a:t>
            </a:r>
            <a:r>
              <a:rPr lang="en-US" dirty="0"/>
              <a:t>(</a:t>
            </a:r>
            <a:r>
              <a:rPr lang="en-US" dirty="0" err="1"/>
              <a:t>random.random</a:t>
            </a:r>
            <a:r>
              <a:rPr lang="en-US" dirty="0"/>
              <a:t>()) print(sum(x)) ```</a:t>
            </a:r>
          </a:p>
        </p:txBody>
      </p:sp>
      <p:sp>
        <p:nvSpPr>
          <p:cNvPr id="4" name="Slide Number Placeholder 3"/>
          <p:cNvSpPr>
            <a:spLocks noGrp="1"/>
          </p:cNvSpPr>
          <p:nvPr>
            <p:ph type="sldNum" sz="quarter" idx="5"/>
          </p:nvPr>
        </p:nvSpPr>
        <p:spPr/>
        <p:txBody>
          <a:bodyPr/>
          <a:lstStyle/>
          <a:p>
            <a:fld id="{F82CC7F2-2655-404D-959D-6B4113B65422}" type="slidenum">
              <a:rPr lang="en-US" smtClean="0"/>
              <a:t>25</a:t>
            </a:fld>
            <a:endParaRPr lang="en-US"/>
          </a:p>
        </p:txBody>
      </p:sp>
    </p:spTree>
    <p:extLst>
      <p:ext uri="{BB962C8B-B14F-4D97-AF65-F5344CB8AC3E}">
        <p14:creationId xmlns:p14="http://schemas.microsoft.com/office/powerpoint/2010/main" val="281923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CC7F2-2655-404D-959D-6B4113B65422}" type="slidenum">
              <a:rPr lang="en-US" smtClean="0"/>
              <a:t>28</a:t>
            </a:fld>
            <a:endParaRPr lang="en-US"/>
          </a:p>
        </p:txBody>
      </p:sp>
    </p:spTree>
    <p:extLst>
      <p:ext uri="{BB962C8B-B14F-4D97-AF65-F5344CB8AC3E}">
        <p14:creationId xmlns:p14="http://schemas.microsoft.com/office/powerpoint/2010/main" val="1905378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researchcomputing.princeton.edu/services/research-software-engineering"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99C313-F044-39D6-57A8-7E5EBF1B8EF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Amit Solomon</a:t>
            </a:r>
          </a:p>
          <a:p>
            <a:r>
              <a:rPr lang="en-US" dirty="0"/>
              <a:t>31/07/2024</a:t>
            </a:r>
          </a:p>
          <a:p>
            <a:r>
              <a:rPr lang="en-US" dirty="0"/>
              <a:t>These slides were created by Amit Solomon, Jonathan Halverson and members of the </a:t>
            </a:r>
            <a:r>
              <a:rPr lang="en-US" dirty="0">
                <a:hlinkClick r:id="rId2"/>
              </a:rPr>
              <a:t>Research Software Engineering Group</a:t>
            </a:r>
            <a:r>
              <a:rPr lang="en-US" dirty="0"/>
              <a:t> of Princeton Research Computing.</a:t>
            </a:r>
          </a:p>
        </p:txBody>
      </p:sp>
      <p:sp>
        <p:nvSpPr>
          <p:cNvPr id="6" name="Slide Number Placeholder 5">
            <a:extLst>
              <a:ext uri="{FF2B5EF4-FFF2-40B4-BE49-F238E27FC236}">
                <a16:creationId xmlns:a16="http://schemas.microsoft.com/office/drawing/2014/main" id="{1C18BAF3-3FB4-9E73-EC17-9FE7B6AD3CC7}"/>
              </a:ext>
            </a:extLst>
          </p:cNvPr>
          <p:cNvSpPr>
            <a:spLocks noGrp="1"/>
          </p:cNvSpPr>
          <p:nvPr>
            <p:ph type="sldNum" sz="quarter" idx="12"/>
          </p:nvPr>
        </p:nvSpPr>
        <p:spPr/>
        <p:txBody>
          <a:bodyPr/>
          <a:lstStyle/>
          <a:p>
            <a:fld id="{20E0D1B9-7135-2C4B-800C-280CDE0E599B}" type="slidenum">
              <a:rPr lang="en-US" smtClean="0"/>
              <a:t>‹#›</a:t>
            </a:fld>
            <a:endParaRPr lang="en-US"/>
          </a:p>
        </p:txBody>
      </p:sp>
      <p:sp>
        <p:nvSpPr>
          <p:cNvPr id="25" name="Title 1">
            <a:extLst>
              <a:ext uri="{FF2B5EF4-FFF2-40B4-BE49-F238E27FC236}">
                <a16:creationId xmlns:a16="http://schemas.microsoft.com/office/drawing/2014/main" id="{A687DD30-A85E-AB83-FD64-FB937C08ADE0}"/>
              </a:ext>
            </a:extLst>
          </p:cNvPr>
          <p:cNvSpPr txBox="1">
            <a:spLocks/>
          </p:cNvSpPr>
          <p:nvPr userDrawn="1"/>
        </p:nvSpPr>
        <p:spPr>
          <a:xfrm>
            <a:off x="465668" y="595631"/>
            <a:ext cx="10888132" cy="2387600"/>
          </a:xfrm>
          <a:prstGeom prst="rect">
            <a:avLst/>
          </a:prstGeom>
          <a:solidFill>
            <a:srgbClr val="EE7724"/>
          </a:solidFill>
        </p:spPr>
        <p:txBody>
          <a:bodyPr vert="horz" lIns="91440" tIns="45720" rIns="91440" bIns="45720" rtlCol="0" anchor="b">
            <a:noAutofit/>
          </a:bodyPr>
          <a:lstStyle>
            <a:lvl1pPr algn="l" defTabSz="914400" rtl="0" eaLnBrk="1" latinLnBrk="0" hangingPunct="1">
              <a:lnSpc>
                <a:spcPct val="90000"/>
              </a:lnSpc>
              <a:spcBef>
                <a:spcPct val="0"/>
              </a:spcBef>
              <a:buNone/>
              <a:defRPr sz="5500" kern="1200" spc="0" baseline="0">
                <a:solidFill>
                  <a:schemeClr val="bg1"/>
                </a:solidFill>
                <a:latin typeface="+mj-lt"/>
                <a:ea typeface="+mj-ea"/>
                <a:cs typeface="+mj-cs"/>
              </a:defRPr>
            </a:lvl1pPr>
          </a:lstStyle>
          <a:p>
            <a:pPr algn="ctr"/>
            <a:r>
              <a:rPr lang="en-US" dirty="0">
                <a:solidFill>
                  <a:schemeClr val="tx1"/>
                </a:solidFill>
              </a:rPr>
              <a:t>A.I. Tools for Software Engineering</a:t>
            </a:r>
          </a:p>
        </p:txBody>
      </p:sp>
    </p:spTree>
    <p:extLst>
      <p:ext uri="{BB962C8B-B14F-4D97-AF65-F5344CB8AC3E}">
        <p14:creationId xmlns:p14="http://schemas.microsoft.com/office/powerpoint/2010/main" val="60880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7F68-053B-6830-12F7-9D1F511884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B037A5-7F47-2A00-D94F-6B3967270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BAE65-BFCE-822E-A698-0BB6D6342E8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CF8393C-C752-F61C-F431-FBC4D9B988C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0045614-E091-8C53-9185-48FFA91D6E0E}"/>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393925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99FA5-FAED-4F12-7BF2-CC210BD0B6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FD0611-F01E-4246-69D3-F11F0C6E4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3831F-48CA-604E-7345-CFD00D37850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E87DDE4-83FD-C2F8-21A7-BB4A976A66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8ECD475-C9E4-440A-1A53-F984A360BA8A}"/>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53574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1036-148B-0329-FA7C-534C12DEA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21A4E-7B16-C8FD-BD7E-819B7FC06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668033F-FE9E-CDE2-62B0-A2BFB2E45F8D}"/>
              </a:ext>
            </a:extLst>
          </p:cNvPr>
          <p:cNvSpPr>
            <a:spLocks noGrp="1"/>
          </p:cNvSpPr>
          <p:nvPr>
            <p:ph type="sldNum" sz="quarter" idx="12"/>
          </p:nvPr>
        </p:nvSpPr>
        <p:spPr/>
        <p:txBody>
          <a:bodyPr/>
          <a:lstStyle/>
          <a:p>
            <a:fld id="{20E0D1B9-7135-2C4B-800C-280CDE0E599B}" type="slidenum">
              <a:rPr lang="en-US" smtClean="0"/>
              <a:t>‹#›</a:t>
            </a:fld>
            <a:endParaRPr lang="en-US"/>
          </a:p>
        </p:txBody>
      </p:sp>
      <p:pic>
        <p:nvPicPr>
          <p:cNvPr id="8" name="Picture 7" descr="A black text on a black background&#10;&#10;Description automatically generated">
            <a:extLst>
              <a:ext uri="{FF2B5EF4-FFF2-40B4-BE49-F238E27FC236}">
                <a16:creationId xmlns:a16="http://schemas.microsoft.com/office/drawing/2014/main" id="{80EDCEF7-5887-9EC4-3EAF-88B866BD14DF}"/>
              </a:ext>
            </a:extLst>
          </p:cNvPr>
          <p:cNvPicPr>
            <a:picLocks noChangeAspect="1"/>
          </p:cNvPicPr>
          <p:nvPr userDrawn="1"/>
        </p:nvPicPr>
        <p:blipFill>
          <a:blip r:embed="rId2"/>
          <a:stretch>
            <a:fillRect/>
          </a:stretch>
        </p:blipFill>
        <p:spPr>
          <a:xfrm>
            <a:off x="359520" y="6126615"/>
            <a:ext cx="2236394" cy="824593"/>
          </a:xfrm>
          <a:prstGeom prst="rect">
            <a:avLst/>
          </a:prstGeom>
        </p:spPr>
      </p:pic>
    </p:spTree>
    <p:extLst>
      <p:ext uri="{BB962C8B-B14F-4D97-AF65-F5344CB8AC3E}">
        <p14:creationId xmlns:p14="http://schemas.microsoft.com/office/powerpoint/2010/main" val="9011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A99C-DEF7-B314-D74C-003C9C412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D9071-BA4C-FFF6-797E-36D61BEBC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9F220-9452-53C4-DE42-4FD63F06E63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C51C3155-8A8C-8597-DF43-F01481C3F0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645C9B-C313-B45D-73C1-EE985C3A4891}"/>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262571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9119-2BC8-4A31-28F1-BFFF9EB2D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B0316-E75E-EAF2-A6B3-40CDAA351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A3300-9869-5243-89FF-1882668CE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87D17-E60A-001B-523A-80BAFD5E76C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53B468E-3A29-DCA4-4B96-F3A3896747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60D824-E6D5-E703-FADB-624361E88088}"/>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158325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FE4F-44BA-3E32-BC7E-BDB29293A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FA08A1-7B15-A9C4-4D2B-C67B325A3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B2172-19E0-85F4-2A29-6E3ACAFEF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D09DE4-4172-AB2B-6087-1C043708E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DBABC-CD16-162A-3F3F-537BA72BF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6B034-C490-CFEC-2D83-191784EE696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A0797E95-372C-D9B4-08D0-D437C64307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E8BB767-71E8-256B-ECF2-8526E2477365}"/>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280780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47A7-498E-8D6B-FFD8-2EDD57B8E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331F5-1049-F9BF-069F-46626CEF360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09719B77-2ACA-0A6A-170A-9E5DFB8554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D2ABD8-CA99-B906-4127-1011C118BEFF}"/>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194653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77CCE-9618-D516-7B76-F0120717199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D712605-8EC0-C6A1-7013-1D351DE06F4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BB9AE73-0F3F-E7DB-3C83-BC9485E7B900}"/>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65587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3943-7971-8B30-AA71-B092AA1FC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54C0B-0787-6EF6-B5E9-6FA12FE01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87D4FB-48DB-69EE-8453-4350E61C8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DCC8E-8082-EFE0-2FBD-6A4BC00BECD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57F5FF92-D32C-748A-D1E7-02F4C40512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9ABEA64-79AE-1DC0-88A2-D33360594327}"/>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369820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2547-83CF-2AF9-DBD5-B71C88350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A8215-8642-E459-E642-A3110745D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B8B35A-CF4C-D43C-EC50-5AD06C4E8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045E3-2363-5FDE-D93A-F5C5DD4B143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B919AED-57C4-F53F-475B-B35B48F94A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57003F-7913-7A0C-5854-F190160B2DE3}"/>
              </a:ext>
            </a:extLst>
          </p:cNvPr>
          <p:cNvSpPr>
            <a:spLocks noGrp="1"/>
          </p:cNvSpPr>
          <p:nvPr>
            <p:ph type="sldNum" sz="quarter" idx="12"/>
          </p:nvPr>
        </p:nvSpPr>
        <p:spPr/>
        <p:txBody>
          <a:bodyPr/>
          <a:lstStyle/>
          <a:p>
            <a:fld id="{20E0D1B9-7135-2C4B-800C-280CDE0E599B}" type="slidenum">
              <a:rPr lang="en-US" smtClean="0"/>
              <a:t>‹#›</a:t>
            </a:fld>
            <a:endParaRPr lang="en-US"/>
          </a:p>
        </p:txBody>
      </p:sp>
    </p:spTree>
    <p:extLst>
      <p:ext uri="{BB962C8B-B14F-4D97-AF65-F5344CB8AC3E}">
        <p14:creationId xmlns:p14="http://schemas.microsoft.com/office/powerpoint/2010/main" val="181093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48AF9-6E48-668E-3C9D-BC1BDE169116}"/>
              </a:ext>
            </a:extLst>
          </p:cNvPr>
          <p:cNvSpPr>
            <a:spLocks noGrp="1"/>
          </p:cNvSpPr>
          <p:nvPr>
            <p:ph type="title"/>
          </p:nvPr>
        </p:nvSpPr>
        <p:spPr>
          <a:xfrm>
            <a:off x="0" y="1"/>
            <a:ext cx="12192000" cy="1051379"/>
          </a:xfrm>
          <a:prstGeom prst="rect">
            <a:avLst/>
          </a:prstGeom>
          <a:solidFill>
            <a:srgbClr val="EE7724"/>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1A1801-4682-9AA6-72E2-6EB0F451F6B1}"/>
              </a:ext>
            </a:extLst>
          </p:cNvPr>
          <p:cNvSpPr>
            <a:spLocks noGrp="1"/>
          </p:cNvSpPr>
          <p:nvPr>
            <p:ph type="body" idx="1"/>
          </p:nvPr>
        </p:nvSpPr>
        <p:spPr>
          <a:xfrm>
            <a:off x="0" y="1294888"/>
            <a:ext cx="12192000" cy="49033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5E9B4EE-ACAD-8412-8B7F-390D94410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0D1B9-7135-2C4B-800C-280CDE0E599B}" type="slidenum">
              <a:rPr lang="en-US" smtClean="0"/>
              <a:t>‹#›</a:t>
            </a:fld>
            <a:endParaRPr lang="en-US"/>
          </a:p>
        </p:txBody>
      </p:sp>
      <p:pic>
        <p:nvPicPr>
          <p:cNvPr id="7" name="Picture 6" descr="A black text on a black background&#10;&#10;Description automatically generated">
            <a:extLst>
              <a:ext uri="{FF2B5EF4-FFF2-40B4-BE49-F238E27FC236}">
                <a16:creationId xmlns:a16="http://schemas.microsoft.com/office/drawing/2014/main" id="{756E0EFF-D44E-7F2D-BEC4-17EEA944D5F8}"/>
              </a:ext>
            </a:extLst>
          </p:cNvPr>
          <p:cNvPicPr>
            <a:picLocks noChangeAspect="1"/>
          </p:cNvPicPr>
          <p:nvPr userDrawn="1"/>
        </p:nvPicPr>
        <p:blipFill>
          <a:blip r:embed="rId13"/>
          <a:stretch>
            <a:fillRect/>
          </a:stretch>
        </p:blipFill>
        <p:spPr>
          <a:xfrm>
            <a:off x="359520" y="6126615"/>
            <a:ext cx="2236394" cy="824593"/>
          </a:xfrm>
          <a:prstGeom prst="rect">
            <a:avLst/>
          </a:prstGeom>
        </p:spPr>
      </p:pic>
    </p:spTree>
    <p:extLst>
      <p:ext uri="{BB962C8B-B14F-4D97-AF65-F5344CB8AC3E}">
        <p14:creationId xmlns:p14="http://schemas.microsoft.com/office/powerpoint/2010/main" val="173646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searchcomputing.princeton.edu/services/research-software-enginee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it.princeton.edu/microsoft-copilot-princeton-univers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bing?form=MG0AUO&amp;OCID=MG0AUO#faq" TargetMode="External"/><Relationship Id="rId2" Type="http://schemas.openxmlformats.org/officeDocument/2006/relationships/hyperlink" Target="https://copilot.microsoft.com/?BCB=0&amp;showcon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bing/do-more-with-ai/create-and-test-apis?form=MA13KP" TargetMode="External"/><Relationship Id="rId2" Type="http://schemas.openxmlformats.org/officeDocument/2006/relationships/hyperlink" Target="https://www.microsoft.com/en-us/bing/do-more-with-ai/build-a-website?form=MA13KP"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www.microsoft.com/en-us/bing/do-more-with-ai/ai-prompt-writing?form=MA13K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upy.de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cses@princeton.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esearchcomputing.princeton.edu/education/help-session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pulse/llm-transformer-architecture-shivasish-mahapatra-kj9q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hatgpt.com/" TargetMode="External"/><Relationship Id="rId7" Type="http://schemas.openxmlformats.org/officeDocument/2006/relationships/image" Target="../media/image6.png"/><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 Id="rId6" Type="http://schemas.openxmlformats.org/officeDocument/2006/relationships/hyperlink" Target="https://www.tabnine.com/" TargetMode="External"/><Relationship Id="rId5" Type="http://schemas.openxmlformats.org/officeDocument/2006/relationships/hyperlink" Target="https://github.com/princeton-nlp/SWE-agent" TargetMode="External"/><Relationship Id="rId4" Type="http://schemas.openxmlformats.org/officeDocument/2006/relationships/hyperlink" Target="https://redresscompliance.com/microsoft-copilot-and-chatgpt-a-comparative-analysis/#:~:text=What%20is%20the%20difference%20between,range%20of%20topics%20beyond%20cod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A72B7BFD-0F36-688B-FBC3-CE6F156E30AB}"/>
              </a:ext>
            </a:extLst>
          </p:cNvPr>
          <p:cNvSpPr>
            <a:spLocks noGrp="1"/>
          </p:cNvSpPr>
          <p:nvPr>
            <p:ph type="subTitle" idx="1"/>
          </p:nvPr>
        </p:nvSpPr>
        <p:spPr>
          <a:xfrm>
            <a:off x="1524000" y="3602038"/>
            <a:ext cx="9144000" cy="2211464"/>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Amit Solomon</a:t>
            </a:r>
          </a:p>
          <a:p>
            <a:r>
              <a:rPr lang="en-US" dirty="0"/>
              <a:t>07/31/2024</a:t>
            </a:r>
          </a:p>
          <a:p>
            <a:r>
              <a:rPr lang="en-US" dirty="0"/>
              <a:t>These slides were created by Amit Solomon, Jonathan Halverson and members of the </a:t>
            </a:r>
            <a:r>
              <a:rPr lang="en-US" dirty="0">
                <a:hlinkClick r:id="rId3"/>
              </a:rPr>
              <a:t>Research Software Engineering Group</a:t>
            </a:r>
            <a:r>
              <a:rPr lang="en-US" dirty="0"/>
              <a:t> of Princeton Research Computing.</a:t>
            </a:r>
          </a:p>
        </p:txBody>
      </p:sp>
    </p:spTree>
    <p:extLst>
      <p:ext uri="{BB962C8B-B14F-4D97-AF65-F5344CB8AC3E}">
        <p14:creationId xmlns:p14="http://schemas.microsoft.com/office/powerpoint/2010/main" val="821898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63A5-DF15-EF3D-0842-1A0130358A8D}"/>
              </a:ext>
            </a:extLst>
          </p:cNvPr>
          <p:cNvSpPr>
            <a:spLocks noGrp="1"/>
          </p:cNvSpPr>
          <p:nvPr>
            <p:ph type="title"/>
          </p:nvPr>
        </p:nvSpPr>
        <p:spPr/>
        <p:txBody>
          <a:bodyPr>
            <a:normAutofit/>
          </a:bodyPr>
          <a:lstStyle/>
          <a:p>
            <a:r>
              <a:rPr lang="en-US" dirty="0"/>
              <a:t>Microsoft Copilot</a:t>
            </a:r>
          </a:p>
        </p:txBody>
      </p:sp>
      <p:sp>
        <p:nvSpPr>
          <p:cNvPr id="3" name="Content Placeholder 2">
            <a:extLst>
              <a:ext uri="{FF2B5EF4-FFF2-40B4-BE49-F238E27FC236}">
                <a16:creationId xmlns:a16="http://schemas.microsoft.com/office/drawing/2014/main" id="{AE3807F6-537F-A5AB-C9C7-059F08A86F14}"/>
              </a:ext>
            </a:extLst>
          </p:cNvPr>
          <p:cNvSpPr>
            <a:spLocks noGrp="1"/>
          </p:cNvSpPr>
          <p:nvPr>
            <p:ph idx="1"/>
          </p:nvPr>
        </p:nvSpPr>
        <p:spPr/>
        <p:txBody>
          <a:bodyPr>
            <a:normAutofit fontScale="77500" lnSpcReduction="20000"/>
          </a:bodyPr>
          <a:lstStyle/>
          <a:p>
            <a:pPr marL="0" indent="0">
              <a:buNone/>
            </a:pPr>
            <a:r>
              <a:rPr lang="en-US" dirty="0"/>
              <a:t>On May 20, 2024, OIT announced:</a:t>
            </a:r>
          </a:p>
          <a:p>
            <a:pPr marL="0" indent="0">
              <a:buNone/>
            </a:pPr>
            <a:r>
              <a:rPr lang="en-US" i="1" dirty="0"/>
              <a:t>Microsoft Copilot (formerly known as Bing Chat), a generative artificial intelligence (AI) tool that can be used to generate or analyze text and images, is now available for use at Princeton University. Copilot is currently the only generative AI tool made available by the Office of Information Technology (OIT).</a:t>
            </a:r>
          </a:p>
          <a:p>
            <a:pPr marL="0" indent="0">
              <a:buNone/>
            </a:pPr>
            <a:r>
              <a:rPr lang="en-US" i="1" dirty="0"/>
              <a:t>Data security, privacy and accuracy in Copilot</a:t>
            </a:r>
          </a:p>
          <a:p>
            <a:pPr marL="0" indent="0">
              <a:buNone/>
            </a:pPr>
            <a:r>
              <a:rPr lang="en-US" i="1" dirty="0"/>
              <a:t>In order to help secure Princeton data and reduce risk to the University, it is recommended that you avoid writing prompts that include restricted or confidential information, including proprietary research data. </a:t>
            </a:r>
          </a:p>
          <a:p>
            <a:pPr marL="0" indent="0">
              <a:buNone/>
            </a:pPr>
            <a:r>
              <a:rPr lang="en-US" i="1" dirty="0"/>
              <a:t>Additionally, AI responses can be biased, inaccurate, or may contain copyrighted information. Always review, validate, and iterate on responses provided before sharing them more broadly.</a:t>
            </a:r>
          </a:p>
          <a:p>
            <a:pPr marL="0" indent="0">
              <a:buNone/>
            </a:pPr>
            <a:r>
              <a:rPr lang="en-US" i="1" dirty="0"/>
              <a:t>How to use Copilot with your Princeton </a:t>
            </a:r>
            <a:r>
              <a:rPr lang="en-US" i="1" dirty="0" err="1"/>
              <a:t>netID</a:t>
            </a:r>
            <a:endParaRPr lang="en-US" i="1" dirty="0"/>
          </a:p>
          <a:p>
            <a:pPr marL="0" indent="0">
              <a:buNone/>
            </a:pPr>
            <a:r>
              <a:rPr lang="en-US" i="1" dirty="0"/>
              <a:t>To use Copilot, sign in with a work or school account using a </a:t>
            </a:r>
            <a:r>
              <a:rPr lang="en-US" i="1" dirty="0" err="1"/>
              <a:t>princeton.edu</a:t>
            </a:r>
            <a:r>
              <a:rPr lang="en-US" i="1" dirty="0"/>
              <a:t> </a:t>
            </a:r>
            <a:r>
              <a:rPr lang="en-US" i="1" dirty="0" err="1"/>
              <a:t>netID</a:t>
            </a:r>
            <a:r>
              <a:rPr lang="en-US" i="1" dirty="0"/>
              <a:t> and password. Doing so will provide greater data protection, in which data is not saved or used to train the model. The same level of protection is not available when using Copilot without your </a:t>
            </a:r>
            <a:r>
              <a:rPr lang="en-US" i="1" dirty="0" err="1"/>
              <a:t>Princeton.edu</a:t>
            </a:r>
            <a:r>
              <a:rPr lang="en-US" i="1" dirty="0"/>
              <a:t> account or another generative AI tool.</a:t>
            </a:r>
          </a:p>
          <a:p>
            <a:pPr marL="0" indent="0">
              <a:buNone/>
            </a:pPr>
            <a:r>
              <a:rPr lang="en-US" dirty="0"/>
              <a:t>Learn more about OIT's announcement: </a:t>
            </a:r>
            <a:r>
              <a:rPr lang="en-US" dirty="0">
                <a:hlinkClick r:id="rId2"/>
              </a:rPr>
              <a:t>Microsoft Copilot at Princeton University</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55F48C2-0A46-6B45-8FC0-47943ABA3DDC}"/>
              </a:ext>
            </a:extLst>
          </p:cNvPr>
          <p:cNvSpPr>
            <a:spLocks noGrp="1"/>
          </p:cNvSpPr>
          <p:nvPr>
            <p:ph type="sldNum" sz="quarter" idx="12"/>
          </p:nvPr>
        </p:nvSpPr>
        <p:spPr/>
        <p:txBody>
          <a:bodyPr/>
          <a:lstStyle/>
          <a:p>
            <a:fld id="{20E0D1B9-7135-2C4B-800C-280CDE0E599B}" type="slidenum">
              <a:rPr lang="en-US" smtClean="0"/>
              <a:t>10</a:t>
            </a:fld>
            <a:endParaRPr lang="en-US"/>
          </a:p>
        </p:txBody>
      </p:sp>
    </p:spTree>
    <p:extLst>
      <p:ext uri="{BB962C8B-B14F-4D97-AF65-F5344CB8AC3E}">
        <p14:creationId xmlns:p14="http://schemas.microsoft.com/office/powerpoint/2010/main" val="373897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1D58-D4E3-05F9-D4B5-AA151FD69E7C}"/>
              </a:ext>
            </a:extLst>
          </p:cNvPr>
          <p:cNvSpPr>
            <a:spLocks noGrp="1"/>
          </p:cNvSpPr>
          <p:nvPr>
            <p:ph type="title"/>
          </p:nvPr>
        </p:nvSpPr>
        <p:spPr/>
        <p:txBody>
          <a:bodyPr/>
          <a:lstStyle/>
          <a:p>
            <a:r>
              <a:rPr lang="en-US" dirty="0"/>
              <a:t>Microsoft Copilot</a:t>
            </a:r>
          </a:p>
        </p:txBody>
      </p:sp>
      <p:sp>
        <p:nvSpPr>
          <p:cNvPr id="3" name="Content Placeholder 2">
            <a:extLst>
              <a:ext uri="{FF2B5EF4-FFF2-40B4-BE49-F238E27FC236}">
                <a16:creationId xmlns:a16="http://schemas.microsoft.com/office/drawing/2014/main" id="{27DFF7D9-E388-76B1-9758-E721518F0B9C}"/>
              </a:ext>
            </a:extLst>
          </p:cNvPr>
          <p:cNvSpPr>
            <a:spLocks noGrp="1"/>
          </p:cNvSpPr>
          <p:nvPr>
            <p:ph idx="1"/>
          </p:nvPr>
        </p:nvSpPr>
        <p:spPr/>
        <p:txBody>
          <a:bodyPr>
            <a:normAutofit/>
          </a:bodyPr>
          <a:lstStyle/>
          <a:p>
            <a:r>
              <a:rPr lang="en-US" dirty="0"/>
              <a:t>To use Copilot, users must sign in to </a:t>
            </a:r>
            <a:r>
              <a:rPr lang="en-US" dirty="0">
                <a:hlinkClick r:id="rId2"/>
              </a:rPr>
              <a:t>Copilot</a:t>
            </a:r>
            <a:r>
              <a:rPr lang="en-US" dirty="0"/>
              <a:t> with their </a:t>
            </a:r>
            <a:r>
              <a:rPr lang="en-US" dirty="0" err="1"/>
              <a:t>princeton.edu</a:t>
            </a:r>
            <a:r>
              <a:rPr lang="en-US" dirty="0"/>
              <a:t> account using their </a:t>
            </a:r>
            <a:r>
              <a:rPr lang="en-US" dirty="0" err="1"/>
              <a:t>netID</a:t>
            </a:r>
            <a:r>
              <a:rPr lang="en-US" dirty="0"/>
              <a:t> and password.</a:t>
            </a:r>
          </a:p>
          <a:p>
            <a:pPr lvl="1">
              <a:buFont typeface="+mj-lt"/>
              <a:buAutoNum type="arabicPeriod"/>
            </a:pPr>
            <a:r>
              <a:rPr lang="en-US" dirty="0"/>
              <a:t>On the </a:t>
            </a:r>
            <a:r>
              <a:rPr lang="en-US" dirty="0">
                <a:hlinkClick r:id="rId2"/>
              </a:rPr>
              <a:t>Copilot website</a:t>
            </a:r>
            <a:r>
              <a:rPr lang="en-US" dirty="0"/>
              <a:t>, in the top-right corner, select Sign in, then Sign in with a work or school account. Follow the prompts for </a:t>
            </a:r>
            <a:r>
              <a:rPr lang="en-US" dirty="0" err="1"/>
              <a:t>netID</a:t>
            </a:r>
            <a:r>
              <a:rPr lang="en-US" dirty="0"/>
              <a:t> login and Duo two-factor authentication.</a:t>
            </a:r>
          </a:p>
          <a:p>
            <a:pPr lvl="1">
              <a:buFont typeface="+mj-lt"/>
              <a:buAutoNum type="arabicPeriod"/>
            </a:pPr>
            <a:r>
              <a:rPr lang="en-US" dirty="0"/>
              <a:t>When you are signed in with your Princeton account, you will see a green Protected label in the top-right corner, indicating greater data protection.</a:t>
            </a:r>
          </a:p>
          <a:p>
            <a:pPr lvl="1">
              <a:buFont typeface="+mj-lt"/>
              <a:buAutoNum type="arabicPeriod"/>
            </a:pPr>
            <a:r>
              <a:rPr lang="en-US" dirty="0"/>
              <a:t>Visit the </a:t>
            </a:r>
            <a:r>
              <a:rPr lang="en-US" dirty="0">
                <a:hlinkClick r:id="rId3"/>
              </a:rPr>
              <a:t>Copilot FAQ</a:t>
            </a:r>
            <a:r>
              <a:rPr lang="en-US" dirty="0"/>
              <a:t>.</a:t>
            </a:r>
          </a:p>
          <a:p>
            <a:endParaRPr lang="en-US" dirty="0"/>
          </a:p>
        </p:txBody>
      </p:sp>
      <p:sp>
        <p:nvSpPr>
          <p:cNvPr id="4" name="Slide Number Placeholder 3">
            <a:extLst>
              <a:ext uri="{FF2B5EF4-FFF2-40B4-BE49-F238E27FC236}">
                <a16:creationId xmlns:a16="http://schemas.microsoft.com/office/drawing/2014/main" id="{2F9E14D3-B3E5-0D29-0B80-D51A9C378F61}"/>
              </a:ext>
            </a:extLst>
          </p:cNvPr>
          <p:cNvSpPr>
            <a:spLocks noGrp="1"/>
          </p:cNvSpPr>
          <p:nvPr>
            <p:ph type="sldNum" sz="quarter" idx="12"/>
          </p:nvPr>
        </p:nvSpPr>
        <p:spPr/>
        <p:txBody>
          <a:bodyPr/>
          <a:lstStyle/>
          <a:p>
            <a:fld id="{20E0D1B9-7135-2C4B-800C-280CDE0E599B}" type="slidenum">
              <a:rPr lang="en-US" smtClean="0"/>
              <a:t>11</a:t>
            </a:fld>
            <a:endParaRPr lang="en-US"/>
          </a:p>
        </p:txBody>
      </p:sp>
    </p:spTree>
    <p:extLst>
      <p:ext uri="{BB962C8B-B14F-4D97-AF65-F5344CB8AC3E}">
        <p14:creationId xmlns:p14="http://schemas.microsoft.com/office/powerpoint/2010/main" val="139426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C502-FC4D-77C6-FE55-115B69038A89}"/>
              </a:ext>
            </a:extLst>
          </p:cNvPr>
          <p:cNvSpPr>
            <a:spLocks noGrp="1"/>
          </p:cNvSpPr>
          <p:nvPr>
            <p:ph type="title"/>
          </p:nvPr>
        </p:nvSpPr>
        <p:spPr/>
        <p:txBody>
          <a:bodyPr/>
          <a:lstStyle/>
          <a:p>
            <a:r>
              <a:rPr lang="en-US" dirty="0"/>
              <a:t>Microsoft Copilot</a:t>
            </a:r>
          </a:p>
        </p:txBody>
      </p:sp>
      <p:sp>
        <p:nvSpPr>
          <p:cNvPr id="3" name="Content Placeholder 2">
            <a:extLst>
              <a:ext uri="{FF2B5EF4-FFF2-40B4-BE49-F238E27FC236}">
                <a16:creationId xmlns:a16="http://schemas.microsoft.com/office/drawing/2014/main" id="{CAB39B5E-1B01-A514-BEDE-5A16EA010FD6}"/>
              </a:ext>
            </a:extLst>
          </p:cNvPr>
          <p:cNvSpPr>
            <a:spLocks noGrp="1"/>
          </p:cNvSpPr>
          <p:nvPr>
            <p:ph idx="1"/>
          </p:nvPr>
        </p:nvSpPr>
        <p:spPr/>
        <p:txBody>
          <a:bodyPr/>
          <a:lstStyle/>
          <a:p>
            <a:r>
              <a:rPr lang="en-US" dirty="0"/>
              <a:t>Additional resources:</a:t>
            </a:r>
          </a:p>
          <a:p>
            <a:pPr lvl="1"/>
            <a:r>
              <a:rPr lang="en-US" dirty="0">
                <a:hlinkClick r:id="rId2"/>
              </a:rPr>
              <a:t>Use Copilot to build a website</a:t>
            </a:r>
            <a:endParaRPr lang="en-US" dirty="0"/>
          </a:p>
          <a:p>
            <a:pPr lvl="1"/>
            <a:r>
              <a:rPr lang="en-US" dirty="0">
                <a:hlinkClick r:id="rId3"/>
              </a:rPr>
              <a:t>Create and test APIs with Copilot</a:t>
            </a:r>
            <a:endParaRPr lang="en-US" dirty="0"/>
          </a:p>
          <a:p>
            <a:pPr lvl="1"/>
            <a:r>
              <a:rPr lang="en-US" dirty="0">
                <a:hlinkClick r:id="rId4"/>
              </a:rPr>
              <a:t>Copilot: AI prompt writing 101</a:t>
            </a:r>
            <a:endParaRPr lang="en-US" dirty="0"/>
          </a:p>
          <a:p>
            <a:r>
              <a:rPr lang="en-US" dirty="0"/>
              <a:t>Regardless of the tool or mode, AI responses can be biased, inaccurate, inappropriate, or may contain unauthorized copyrighted information. Always review, validate, and iterate on responses provided by any Generative AI tool before relying on them or sharing them broadly.</a:t>
            </a:r>
          </a:p>
          <a:p>
            <a:endParaRPr lang="en-US" dirty="0"/>
          </a:p>
        </p:txBody>
      </p:sp>
      <p:sp>
        <p:nvSpPr>
          <p:cNvPr id="4" name="Slide Number Placeholder 3">
            <a:extLst>
              <a:ext uri="{FF2B5EF4-FFF2-40B4-BE49-F238E27FC236}">
                <a16:creationId xmlns:a16="http://schemas.microsoft.com/office/drawing/2014/main" id="{023499A3-244E-219E-32A9-689A11E2CF4B}"/>
              </a:ext>
            </a:extLst>
          </p:cNvPr>
          <p:cNvSpPr>
            <a:spLocks noGrp="1"/>
          </p:cNvSpPr>
          <p:nvPr>
            <p:ph type="sldNum" sz="quarter" idx="12"/>
          </p:nvPr>
        </p:nvSpPr>
        <p:spPr/>
        <p:txBody>
          <a:bodyPr/>
          <a:lstStyle/>
          <a:p>
            <a:fld id="{20E0D1B9-7135-2C4B-800C-280CDE0E599B}" type="slidenum">
              <a:rPr lang="en-US" smtClean="0"/>
              <a:t>12</a:t>
            </a:fld>
            <a:endParaRPr lang="en-US"/>
          </a:p>
        </p:txBody>
      </p:sp>
      <p:pic>
        <p:nvPicPr>
          <p:cNvPr id="7170" name="Picture 2" descr="&quot;Warning sign - Artificial intelligence&quot; Sticker for Sale by yococo">
            <a:extLst>
              <a:ext uri="{FF2B5EF4-FFF2-40B4-BE49-F238E27FC236}">
                <a16:creationId xmlns:a16="http://schemas.microsoft.com/office/drawing/2014/main" id="{2A80364C-68BC-BE84-4F7C-33EE473DF4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16" t="22966" r="7098" b="21524"/>
          <a:stretch/>
        </p:blipFill>
        <p:spPr bwMode="auto">
          <a:xfrm>
            <a:off x="7614423" y="4336770"/>
            <a:ext cx="3110245" cy="201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1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49E9-FFA1-9EFF-C6E1-1BE7C9A31F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BD27E17-2831-391F-F1B6-18469380D304}"/>
              </a:ext>
            </a:extLst>
          </p:cNvPr>
          <p:cNvSpPr>
            <a:spLocks noGrp="1"/>
          </p:cNvSpPr>
          <p:nvPr>
            <p:ph idx="1"/>
          </p:nvPr>
        </p:nvSpPr>
        <p:spPr/>
        <p:txBody>
          <a:bodyPr/>
          <a:lstStyle/>
          <a:p>
            <a:r>
              <a:rPr lang="en-US" dirty="0"/>
              <a:t>Introduction</a:t>
            </a:r>
          </a:p>
          <a:p>
            <a:r>
              <a:rPr lang="en-US" dirty="0"/>
              <a:t>Microsoft Copilot</a:t>
            </a:r>
          </a:p>
          <a:p>
            <a:r>
              <a:rPr lang="en-US" dirty="0"/>
              <a:t>Examples</a:t>
            </a:r>
          </a:p>
          <a:p>
            <a:r>
              <a:rPr lang="en-US" dirty="0"/>
              <a:t>Conclusion</a:t>
            </a:r>
          </a:p>
          <a:p>
            <a:endParaRPr lang="en-US" dirty="0"/>
          </a:p>
        </p:txBody>
      </p:sp>
      <p:sp>
        <p:nvSpPr>
          <p:cNvPr id="4" name="Slide Number Placeholder 3">
            <a:extLst>
              <a:ext uri="{FF2B5EF4-FFF2-40B4-BE49-F238E27FC236}">
                <a16:creationId xmlns:a16="http://schemas.microsoft.com/office/drawing/2014/main" id="{9A520DE2-1E48-DB93-6F37-CB4F184CA5B3}"/>
              </a:ext>
            </a:extLst>
          </p:cNvPr>
          <p:cNvSpPr>
            <a:spLocks noGrp="1"/>
          </p:cNvSpPr>
          <p:nvPr>
            <p:ph type="sldNum" sz="quarter" idx="12"/>
          </p:nvPr>
        </p:nvSpPr>
        <p:spPr/>
        <p:txBody>
          <a:bodyPr/>
          <a:lstStyle/>
          <a:p>
            <a:fld id="{20E0D1B9-7135-2C4B-800C-280CDE0E599B}" type="slidenum">
              <a:rPr lang="en-US" smtClean="0"/>
              <a:t>13</a:t>
            </a:fld>
            <a:endParaRPr lang="en-US"/>
          </a:p>
        </p:txBody>
      </p:sp>
    </p:spTree>
    <p:extLst>
      <p:ext uri="{BB962C8B-B14F-4D97-AF65-F5344CB8AC3E}">
        <p14:creationId xmlns:p14="http://schemas.microsoft.com/office/powerpoint/2010/main" val="262774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9F30-FD98-552C-9DB8-9133BD0E0C1D}"/>
              </a:ext>
            </a:extLst>
          </p:cNvPr>
          <p:cNvSpPr>
            <a:spLocks noGrp="1"/>
          </p:cNvSpPr>
          <p:nvPr>
            <p:ph type="title"/>
          </p:nvPr>
        </p:nvSpPr>
        <p:spPr/>
        <p:txBody>
          <a:bodyPr/>
          <a:lstStyle/>
          <a:p>
            <a:r>
              <a:rPr lang="en-US" dirty="0"/>
              <a:t>Examples: Simple Code Generation</a:t>
            </a:r>
          </a:p>
        </p:txBody>
      </p:sp>
      <p:sp>
        <p:nvSpPr>
          <p:cNvPr id="3" name="Content Placeholder 2">
            <a:extLst>
              <a:ext uri="{FF2B5EF4-FFF2-40B4-BE49-F238E27FC236}">
                <a16:creationId xmlns:a16="http://schemas.microsoft.com/office/drawing/2014/main" id="{35594425-6CF8-E8D5-C363-4792B157F6A0}"/>
              </a:ext>
            </a:extLst>
          </p:cNvPr>
          <p:cNvSpPr>
            <a:spLocks noGrp="1"/>
          </p:cNvSpPr>
          <p:nvPr>
            <p:ph idx="1"/>
          </p:nvPr>
        </p:nvSpPr>
        <p:spPr/>
        <p:txBody>
          <a:bodyPr/>
          <a:lstStyle/>
          <a:p>
            <a:r>
              <a:rPr lang="en-US" dirty="0"/>
              <a:t>Imagine that you have a data file in CSV format like this:</a:t>
            </a:r>
            <a:br>
              <a:rPr lang="en-US" dirty="0"/>
            </a:br>
            <a:br>
              <a:rPr lang="en-US" dirty="0"/>
            </a:br>
            <a:br>
              <a:rPr lang="en-US" dirty="0"/>
            </a:br>
            <a:br>
              <a:rPr lang="en-US" dirty="0"/>
            </a:br>
            <a:br>
              <a:rPr lang="en-US" dirty="0"/>
            </a:br>
            <a:br>
              <a:rPr lang="en-US" dirty="0"/>
            </a:br>
            <a:endParaRPr lang="en-US" dirty="0"/>
          </a:p>
          <a:p>
            <a:r>
              <a:rPr lang="en-US" dirty="0"/>
              <a:t>Use Copilot to generate a Python script that reads in a CSV file and calculates the average of the second column.</a:t>
            </a:r>
          </a:p>
          <a:p>
            <a:endParaRPr lang="en-US" dirty="0"/>
          </a:p>
        </p:txBody>
      </p:sp>
      <p:sp>
        <p:nvSpPr>
          <p:cNvPr id="4" name="Slide Number Placeholder 3">
            <a:extLst>
              <a:ext uri="{FF2B5EF4-FFF2-40B4-BE49-F238E27FC236}">
                <a16:creationId xmlns:a16="http://schemas.microsoft.com/office/drawing/2014/main" id="{8608091C-311E-3EF7-5ECF-F5D143282B58}"/>
              </a:ext>
            </a:extLst>
          </p:cNvPr>
          <p:cNvSpPr>
            <a:spLocks noGrp="1"/>
          </p:cNvSpPr>
          <p:nvPr>
            <p:ph type="sldNum" sz="quarter" idx="12"/>
          </p:nvPr>
        </p:nvSpPr>
        <p:spPr/>
        <p:txBody>
          <a:bodyPr/>
          <a:lstStyle/>
          <a:p>
            <a:fld id="{20E0D1B9-7135-2C4B-800C-280CDE0E599B}" type="slidenum">
              <a:rPr lang="en-US" smtClean="0"/>
              <a:t>14</a:t>
            </a:fld>
            <a:endParaRPr lang="en-US"/>
          </a:p>
        </p:txBody>
      </p:sp>
      <p:graphicFrame>
        <p:nvGraphicFramePr>
          <p:cNvPr id="5" name="Table 4">
            <a:extLst>
              <a:ext uri="{FF2B5EF4-FFF2-40B4-BE49-F238E27FC236}">
                <a16:creationId xmlns:a16="http://schemas.microsoft.com/office/drawing/2014/main" id="{A7E987D2-B627-B7FA-0B81-A550BD911984}"/>
              </a:ext>
            </a:extLst>
          </p:cNvPr>
          <p:cNvGraphicFramePr>
            <a:graphicFrameLocks noGrp="1"/>
          </p:cNvGraphicFramePr>
          <p:nvPr>
            <p:extLst>
              <p:ext uri="{D42A27DB-BD31-4B8C-83A1-F6EECF244321}">
                <p14:modId xmlns:p14="http://schemas.microsoft.com/office/powerpoint/2010/main" val="4239516006"/>
              </p:ext>
            </p:extLst>
          </p:nvPr>
        </p:nvGraphicFramePr>
        <p:xfrm>
          <a:off x="627743" y="189238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89211241"/>
                    </a:ext>
                  </a:extLst>
                </a:gridCol>
                <a:gridCol w="2709333">
                  <a:extLst>
                    <a:ext uri="{9D8B030D-6E8A-4147-A177-3AD203B41FA5}">
                      <a16:colId xmlns:a16="http://schemas.microsoft.com/office/drawing/2014/main" val="3168589462"/>
                    </a:ext>
                  </a:extLst>
                </a:gridCol>
                <a:gridCol w="2709333">
                  <a:extLst>
                    <a:ext uri="{9D8B030D-6E8A-4147-A177-3AD203B41FA5}">
                      <a16:colId xmlns:a16="http://schemas.microsoft.com/office/drawing/2014/main" val="2002466438"/>
                    </a:ext>
                  </a:extLst>
                </a:gridCol>
              </a:tblGrid>
              <a:tr h="370840">
                <a:tc>
                  <a:txBody>
                    <a:bodyPr/>
                    <a:lstStyle/>
                    <a:p>
                      <a:r>
                        <a:rPr lang="en-US" dirty="0"/>
                        <a:t>timestamp</a:t>
                      </a:r>
                    </a:p>
                  </a:txBody>
                  <a:tcPr/>
                </a:tc>
                <a:tc>
                  <a:txBody>
                    <a:bodyPr/>
                    <a:lstStyle/>
                    <a:p>
                      <a:r>
                        <a:rPr lang="en-US" dirty="0"/>
                        <a:t>temperature</a:t>
                      </a:r>
                    </a:p>
                  </a:txBody>
                  <a:tcPr/>
                </a:tc>
                <a:tc>
                  <a:txBody>
                    <a:bodyPr/>
                    <a:lstStyle/>
                    <a:p>
                      <a:r>
                        <a:rPr lang="en-US" dirty="0"/>
                        <a:t>length</a:t>
                      </a:r>
                    </a:p>
                  </a:txBody>
                  <a:tcPr/>
                </a:tc>
                <a:extLst>
                  <a:ext uri="{0D108BD9-81ED-4DB2-BD59-A6C34878D82A}">
                    <a16:rowId xmlns:a16="http://schemas.microsoft.com/office/drawing/2014/main" val="1707765979"/>
                  </a:ext>
                </a:extLst>
              </a:tr>
              <a:tr h="370840">
                <a:tc>
                  <a:txBody>
                    <a:bodyPr/>
                    <a:lstStyle/>
                    <a:p>
                      <a:r>
                        <a:rPr lang="en-US" dirty="0"/>
                        <a:t>1210</a:t>
                      </a:r>
                    </a:p>
                  </a:txBody>
                  <a:tcPr/>
                </a:tc>
                <a:tc>
                  <a:txBody>
                    <a:bodyPr/>
                    <a:lstStyle/>
                    <a:p>
                      <a:r>
                        <a:rPr lang="en-US" dirty="0"/>
                        <a:t>3.9</a:t>
                      </a:r>
                    </a:p>
                  </a:txBody>
                  <a:tcPr/>
                </a:tc>
                <a:tc>
                  <a:txBody>
                    <a:bodyPr/>
                    <a:lstStyle/>
                    <a:p>
                      <a:r>
                        <a:rPr lang="en-US" dirty="0"/>
                        <a:t>6.5</a:t>
                      </a:r>
                    </a:p>
                  </a:txBody>
                  <a:tcPr/>
                </a:tc>
                <a:extLst>
                  <a:ext uri="{0D108BD9-81ED-4DB2-BD59-A6C34878D82A}">
                    <a16:rowId xmlns:a16="http://schemas.microsoft.com/office/drawing/2014/main" val="877041898"/>
                  </a:ext>
                </a:extLst>
              </a:tr>
              <a:tr h="370840">
                <a:tc>
                  <a:txBody>
                    <a:bodyPr/>
                    <a:lstStyle/>
                    <a:p>
                      <a:r>
                        <a:rPr lang="en-US" dirty="0"/>
                        <a:t>1220</a:t>
                      </a:r>
                    </a:p>
                  </a:txBody>
                  <a:tcPr/>
                </a:tc>
                <a:tc>
                  <a:txBody>
                    <a:bodyPr/>
                    <a:lstStyle/>
                    <a:p>
                      <a:r>
                        <a:rPr lang="en-US" dirty="0"/>
                        <a:t>3.8</a:t>
                      </a:r>
                    </a:p>
                  </a:txBody>
                  <a:tcPr/>
                </a:tc>
                <a:tc>
                  <a:txBody>
                    <a:bodyPr/>
                    <a:lstStyle/>
                    <a:p>
                      <a:r>
                        <a:rPr lang="en-US" dirty="0"/>
                        <a:t>6.4</a:t>
                      </a:r>
                    </a:p>
                  </a:txBody>
                  <a:tcPr/>
                </a:tc>
                <a:extLst>
                  <a:ext uri="{0D108BD9-81ED-4DB2-BD59-A6C34878D82A}">
                    <a16:rowId xmlns:a16="http://schemas.microsoft.com/office/drawing/2014/main" val="3791776881"/>
                  </a:ext>
                </a:extLst>
              </a:tr>
              <a:tr h="370840">
                <a:tc>
                  <a:txBody>
                    <a:bodyPr/>
                    <a:lstStyle/>
                    <a:p>
                      <a:r>
                        <a:rPr lang="en-US" dirty="0"/>
                        <a:t>1230</a:t>
                      </a:r>
                    </a:p>
                  </a:txBody>
                  <a:tcPr/>
                </a:tc>
                <a:tc>
                  <a:txBody>
                    <a:bodyPr/>
                    <a:lstStyle/>
                    <a:p>
                      <a:r>
                        <a:rPr lang="en-US" dirty="0"/>
                        <a:t>3.7</a:t>
                      </a:r>
                    </a:p>
                  </a:txBody>
                  <a:tcPr/>
                </a:tc>
                <a:tc>
                  <a:txBody>
                    <a:bodyPr/>
                    <a:lstStyle/>
                    <a:p>
                      <a:r>
                        <a:rPr lang="en-US" dirty="0"/>
                        <a:t>6.4</a:t>
                      </a:r>
                    </a:p>
                  </a:txBody>
                  <a:tcPr/>
                </a:tc>
                <a:extLst>
                  <a:ext uri="{0D108BD9-81ED-4DB2-BD59-A6C34878D82A}">
                    <a16:rowId xmlns:a16="http://schemas.microsoft.com/office/drawing/2014/main" val="884401183"/>
                  </a:ext>
                </a:extLst>
              </a:tr>
              <a:tr h="370840">
                <a:tc>
                  <a:txBody>
                    <a:bodyPr/>
                    <a:lstStyle/>
                    <a:p>
                      <a:r>
                        <a:rPr lang="en-US" dirty="0"/>
                        <a:t>1240</a:t>
                      </a:r>
                    </a:p>
                  </a:txBody>
                  <a:tcPr/>
                </a:tc>
                <a:tc>
                  <a:txBody>
                    <a:bodyPr/>
                    <a:lstStyle/>
                    <a:p>
                      <a:r>
                        <a:rPr lang="en-US" dirty="0"/>
                        <a:t>3.8</a:t>
                      </a:r>
                    </a:p>
                  </a:txBody>
                  <a:tcPr/>
                </a:tc>
                <a:tc>
                  <a:txBody>
                    <a:bodyPr/>
                    <a:lstStyle/>
                    <a:p>
                      <a:r>
                        <a:rPr lang="en-US" dirty="0"/>
                        <a:t>6.9</a:t>
                      </a:r>
                    </a:p>
                  </a:txBody>
                  <a:tcPr/>
                </a:tc>
                <a:extLst>
                  <a:ext uri="{0D108BD9-81ED-4DB2-BD59-A6C34878D82A}">
                    <a16:rowId xmlns:a16="http://schemas.microsoft.com/office/drawing/2014/main" val="1430399269"/>
                  </a:ext>
                </a:extLst>
              </a:tr>
            </a:tbl>
          </a:graphicData>
        </a:graphic>
      </p:graphicFrame>
    </p:spTree>
    <p:extLst>
      <p:ext uri="{BB962C8B-B14F-4D97-AF65-F5344CB8AC3E}">
        <p14:creationId xmlns:p14="http://schemas.microsoft.com/office/powerpoint/2010/main" val="190493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92C1-F380-7F81-4705-3CCDEF5CB9DA}"/>
              </a:ext>
            </a:extLst>
          </p:cNvPr>
          <p:cNvSpPr>
            <a:spLocks noGrp="1"/>
          </p:cNvSpPr>
          <p:nvPr>
            <p:ph type="title"/>
          </p:nvPr>
        </p:nvSpPr>
        <p:spPr/>
        <p:txBody>
          <a:bodyPr/>
          <a:lstStyle/>
          <a:p>
            <a:r>
              <a:rPr lang="en-US" dirty="0"/>
              <a:t>Examples: Simple Code Generation</a:t>
            </a:r>
          </a:p>
        </p:txBody>
      </p:sp>
      <p:sp>
        <p:nvSpPr>
          <p:cNvPr id="3" name="Content Placeholder 2">
            <a:extLst>
              <a:ext uri="{FF2B5EF4-FFF2-40B4-BE49-F238E27FC236}">
                <a16:creationId xmlns:a16="http://schemas.microsoft.com/office/drawing/2014/main" id="{0CA02990-0114-34EB-BC8A-D274CBC542BB}"/>
              </a:ext>
            </a:extLst>
          </p:cNvPr>
          <p:cNvSpPr>
            <a:spLocks noGrp="1"/>
          </p:cNvSpPr>
          <p:nvPr>
            <p:ph idx="1"/>
          </p:nvPr>
        </p:nvSpPr>
        <p:spPr/>
        <p:txBody>
          <a:bodyPr/>
          <a:lstStyle/>
          <a:p>
            <a:r>
              <a:rPr lang="en-US" dirty="0"/>
              <a:t>I explicitly stated the column name.</a:t>
            </a:r>
          </a:p>
          <a:p>
            <a:pPr lvl="1"/>
            <a:r>
              <a:rPr lang="en-US" dirty="0"/>
              <a:t>A.I. tools often misbehave with ambiguity.</a:t>
            </a:r>
          </a:p>
          <a:p>
            <a:r>
              <a:rPr lang="en-US" dirty="0"/>
              <a:t>Copilot decided to use Pandas</a:t>
            </a:r>
          </a:p>
          <a:p>
            <a:pPr lvl="1"/>
            <a:r>
              <a:rPr lang="en-US" dirty="0"/>
              <a:t>Not necessary.</a:t>
            </a:r>
          </a:p>
          <a:p>
            <a:pPr lvl="1"/>
            <a:r>
              <a:rPr lang="en-US" dirty="0"/>
              <a:t>What if the file is huge?</a:t>
            </a:r>
          </a:p>
        </p:txBody>
      </p:sp>
      <p:sp>
        <p:nvSpPr>
          <p:cNvPr id="4" name="Slide Number Placeholder 3">
            <a:extLst>
              <a:ext uri="{FF2B5EF4-FFF2-40B4-BE49-F238E27FC236}">
                <a16:creationId xmlns:a16="http://schemas.microsoft.com/office/drawing/2014/main" id="{0E142246-2123-336C-C946-3A650A592122}"/>
              </a:ext>
            </a:extLst>
          </p:cNvPr>
          <p:cNvSpPr>
            <a:spLocks noGrp="1"/>
          </p:cNvSpPr>
          <p:nvPr>
            <p:ph type="sldNum" sz="quarter" idx="12"/>
          </p:nvPr>
        </p:nvSpPr>
        <p:spPr/>
        <p:txBody>
          <a:bodyPr/>
          <a:lstStyle/>
          <a:p>
            <a:fld id="{20E0D1B9-7135-2C4B-800C-280CDE0E599B}" type="slidenum">
              <a:rPr lang="en-US" smtClean="0"/>
              <a:t>15</a:t>
            </a:fld>
            <a:endParaRPr lang="en-US"/>
          </a:p>
        </p:txBody>
      </p:sp>
      <p:pic>
        <p:nvPicPr>
          <p:cNvPr id="5" name="Picture 4">
            <a:extLst>
              <a:ext uri="{FF2B5EF4-FFF2-40B4-BE49-F238E27FC236}">
                <a16:creationId xmlns:a16="http://schemas.microsoft.com/office/drawing/2014/main" id="{F976F43E-6AC8-3B43-6D0D-01BEF5F92CDE}"/>
              </a:ext>
            </a:extLst>
          </p:cNvPr>
          <p:cNvPicPr>
            <a:picLocks noChangeAspect="1"/>
          </p:cNvPicPr>
          <p:nvPr/>
        </p:nvPicPr>
        <p:blipFill>
          <a:blip r:embed="rId2"/>
          <a:stretch>
            <a:fillRect/>
          </a:stretch>
        </p:blipFill>
        <p:spPr>
          <a:xfrm>
            <a:off x="7579658" y="1075803"/>
            <a:ext cx="4570908" cy="5280547"/>
          </a:xfrm>
          <a:prstGeom prst="rect">
            <a:avLst/>
          </a:prstGeom>
        </p:spPr>
      </p:pic>
    </p:spTree>
    <p:extLst>
      <p:ext uri="{BB962C8B-B14F-4D97-AF65-F5344CB8AC3E}">
        <p14:creationId xmlns:p14="http://schemas.microsoft.com/office/powerpoint/2010/main" val="328625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3DFC-BDEA-97CE-1577-2A34308475D3}"/>
              </a:ext>
            </a:extLst>
          </p:cNvPr>
          <p:cNvSpPr>
            <a:spLocks noGrp="1"/>
          </p:cNvSpPr>
          <p:nvPr>
            <p:ph type="title"/>
          </p:nvPr>
        </p:nvSpPr>
        <p:spPr/>
        <p:txBody>
          <a:bodyPr/>
          <a:lstStyle/>
          <a:p>
            <a:r>
              <a:rPr lang="en-US" dirty="0"/>
              <a:t>Examples: Debugging</a:t>
            </a:r>
          </a:p>
        </p:txBody>
      </p:sp>
      <p:sp>
        <p:nvSpPr>
          <p:cNvPr id="3" name="Content Placeholder 2">
            <a:extLst>
              <a:ext uri="{FF2B5EF4-FFF2-40B4-BE49-F238E27FC236}">
                <a16:creationId xmlns:a16="http://schemas.microsoft.com/office/drawing/2014/main" id="{AA0F0C5E-B40A-1A4E-DB72-82C11E5312A4}"/>
              </a:ext>
            </a:extLst>
          </p:cNvPr>
          <p:cNvSpPr>
            <a:spLocks noGrp="1"/>
          </p:cNvSpPr>
          <p:nvPr>
            <p:ph idx="1"/>
          </p:nvPr>
        </p:nvSpPr>
        <p:spPr/>
        <p:txBody>
          <a:bodyPr/>
          <a:lstStyle/>
          <a:p>
            <a:r>
              <a:rPr lang="en-US" dirty="0"/>
              <a:t>Consider the following Python code:</a:t>
            </a: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"""This script should print a list of non-furniture objects in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alphabetical order."""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def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remove_furniture</a:t>
            </a: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(items):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furniture = {'couch', 'table', 'desk', 'chair'}</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items_furniture_removed</a:t>
            </a: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 [item for item in items if item not in furniture]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return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items_furniture_removed</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input list of items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items = ['book', 'pencil', 'desk', 'door']</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remove furniture objects from items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items =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remove_furniture</a:t>
            </a: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(items)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print remaining items in alphabetical order</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for item in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items.sort</a:t>
            </a: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print(item)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C4E779F-404D-BDAF-162E-60FAAA6A2271}"/>
              </a:ext>
            </a:extLst>
          </p:cNvPr>
          <p:cNvSpPr>
            <a:spLocks noGrp="1"/>
          </p:cNvSpPr>
          <p:nvPr>
            <p:ph type="sldNum" sz="quarter" idx="12"/>
          </p:nvPr>
        </p:nvSpPr>
        <p:spPr/>
        <p:txBody>
          <a:bodyPr/>
          <a:lstStyle/>
          <a:p>
            <a:fld id="{20E0D1B9-7135-2C4B-800C-280CDE0E599B}" type="slidenum">
              <a:rPr lang="en-US" smtClean="0"/>
              <a:t>16</a:t>
            </a:fld>
            <a:endParaRPr lang="en-US"/>
          </a:p>
        </p:txBody>
      </p:sp>
    </p:spTree>
    <p:extLst>
      <p:ext uri="{BB962C8B-B14F-4D97-AF65-F5344CB8AC3E}">
        <p14:creationId xmlns:p14="http://schemas.microsoft.com/office/powerpoint/2010/main" val="214426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2DC8-21D9-2C3C-32F4-0ADC0D6B5E11}"/>
              </a:ext>
            </a:extLst>
          </p:cNvPr>
          <p:cNvSpPr>
            <a:spLocks noGrp="1"/>
          </p:cNvSpPr>
          <p:nvPr>
            <p:ph type="title"/>
          </p:nvPr>
        </p:nvSpPr>
        <p:spPr/>
        <p:txBody>
          <a:bodyPr/>
          <a:lstStyle/>
          <a:p>
            <a:r>
              <a:rPr lang="en-US" dirty="0"/>
              <a:t>Examples: Debugging</a:t>
            </a:r>
          </a:p>
        </p:txBody>
      </p:sp>
      <p:sp>
        <p:nvSpPr>
          <p:cNvPr id="3" name="Content Placeholder 2">
            <a:extLst>
              <a:ext uri="{FF2B5EF4-FFF2-40B4-BE49-F238E27FC236}">
                <a16:creationId xmlns:a16="http://schemas.microsoft.com/office/drawing/2014/main" id="{61FD45AD-5D2B-4FE8-7D28-F5D855A9991A}"/>
              </a:ext>
            </a:extLst>
          </p:cNvPr>
          <p:cNvSpPr>
            <a:spLocks noGrp="1"/>
          </p:cNvSpPr>
          <p:nvPr>
            <p:ph idx="1"/>
          </p:nvPr>
        </p:nvSpPr>
        <p:spPr>
          <a:xfrm>
            <a:off x="0" y="1294888"/>
            <a:ext cx="12192000" cy="4903393"/>
          </a:xfrm>
        </p:spPr>
        <p:txBody>
          <a:bodyPr/>
          <a:lstStyle/>
          <a:p>
            <a:r>
              <a:rPr lang="en-US" dirty="0"/>
              <a:t>Expected output:</a:t>
            </a: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 python </a:t>
            </a:r>
            <a:r>
              <a:rPr lang="en-US" sz="1800" kern="0" dirty="0" err="1">
                <a:effectLst/>
                <a:latin typeface="Courier New" panose="02070309020205020404" pitchFamily="49" charset="0"/>
                <a:ea typeface="Times New Roman" panose="02020603050405020304" pitchFamily="18" charset="0"/>
                <a:cs typeface="Arial" panose="020B0604020202020204" pitchFamily="34" charset="0"/>
              </a:rPr>
              <a:t>no_furniture.py</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book</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door</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Arial" panose="020B0604020202020204" pitchFamily="34" charset="0"/>
              </a:rPr>
              <a:t>pencil</a:t>
            </a: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US" dirty="0"/>
              <a:t>Expected output: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kern="0" dirty="0">
                <a:latin typeface="Courier New" panose="02070309020205020404" pitchFamily="49" charset="0"/>
                <a:cs typeface="Arial" panose="020B0604020202020204" pitchFamily="34" charset="0"/>
              </a:rPr>
              <a:t>$ python </a:t>
            </a:r>
            <a:r>
              <a:rPr lang="en-US" altLang="en-US" sz="1800" kern="0" dirty="0" err="1">
                <a:latin typeface="Courier New" panose="02070309020205020404" pitchFamily="49" charset="0"/>
                <a:cs typeface="Arial" panose="020B0604020202020204" pitchFamily="34" charset="0"/>
              </a:rPr>
              <a:t>no_furniture.py</a:t>
            </a:r>
            <a:endParaRPr lang="en-US" altLang="en-US" sz="1800" kern="0" dirty="0">
              <a:latin typeface="Courier New" panose="02070309020205020404" pitchFamily="49"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kern="0" dirty="0">
                <a:latin typeface="Courier New" panose="02070309020205020404" pitchFamily="49" charset="0"/>
                <a:cs typeface="Arial" panose="020B0604020202020204" pitchFamily="34" charset="0"/>
              </a:rPr>
              <a:t>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kern="0" dirty="0">
                <a:latin typeface="Courier New" panose="02070309020205020404" pitchFamily="49" charset="0"/>
                <a:cs typeface="Arial" panose="020B0604020202020204" pitchFamily="34" charset="0"/>
              </a:rPr>
              <a:t>  File "</a:t>
            </a:r>
            <a:r>
              <a:rPr lang="en-US" altLang="en-US" sz="1800" kern="0" dirty="0" err="1">
                <a:latin typeface="Courier New" panose="02070309020205020404" pitchFamily="49" charset="0"/>
                <a:cs typeface="Arial" panose="020B0604020202020204" pitchFamily="34" charset="0"/>
              </a:rPr>
              <a:t>no_furniture.py</a:t>
            </a:r>
            <a:r>
              <a:rPr lang="en-US" altLang="en-US" sz="1800" kern="0" dirty="0">
                <a:latin typeface="Courier New" panose="02070309020205020404" pitchFamily="49" charset="0"/>
                <a:cs typeface="Arial" panose="020B0604020202020204" pitchFamily="34" charset="0"/>
              </a:rPr>
              <a:t>", line 16, in &lt;module&gt;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kern="0" dirty="0">
                <a:latin typeface="Courier New" panose="02070309020205020404" pitchFamily="49" charset="0"/>
                <a:cs typeface="Arial" panose="020B0604020202020204" pitchFamily="34" charset="0"/>
              </a:rPr>
              <a:t>    for item in </a:t>
            </a:r>
            <a:r>
              <a:rPr lang="en-US" altLang="en-US" sz="1800" kern="0" dirty="0" err="1">
                <a:latin typeface="Courier New" panose="02070309020205020404" pitchFamily="49" charset="0"/>
                <a:cs typeface="Arial" panose="020B0604020202020204" pitchFamily="34" charset="0"/>
              </a:rPr>
              <a:t>items.sort</a:t>
            </a:r>
            <a:r>
              <a:rPr lang="en-US" altLang="en-US" sz="1800" kern="0" dirty="0">
                <a:latin typeface="Courier New" panose="02070309020205020404" pitchFamily="49"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kern="0" dirty="0" err="1">
                <a:latin typeface="Courier New" panose="02070309020205020404" pitchFamily="49" charset="0"/>
                <a:cs typeface="Arial" panose="020B0604020202020204" pitchFamily="34" charset="0"/>
              </a:rPr>
              <a:t>TypeError</a:t>
            </a:r>
            <a:r>
              <a:rPr lang="en-US" altLang="en-US" sz="1800" kern="0" dirty="0">
                <a:latin typeface="Courier New" panose="02070309020205020404" pitchFamily="49" charset="0"/>
                <a:cs typeface="Arial" panose="020B0604020202020204" pitchFamily="34" charset="0"/>
              </a:rPr>
              <a:t>: '</a:t>
            </a:r>
            <a:r>
              <a:rPr lang="en-US" altLang="en-US" sz="1800" kern="0" dirty="0" err="1">
                <a:latin typeface="Courier New" panose="02070309020205020404" pitchFamily="49" charset="0"/>
                <a:cs typeface="Arial" panose="020B0604020202020204" pitchFamily="34" charset="0"/>
              </a:rPr>
              <a:t>NoneType</a:t>
            </a:r>
            <a:r>
              <a:rPr lang="en-US" altLang="en-US" sz="1800" kern="0" dirty="0">
                <a:latin typeface="Courier New" panose="02070309020205020404" pitchFamily="49" charset="0"/>
                <a:cs typeface="Arial" panose="020B0604020202020204" pitchFamily="34" charset="0"/>
              </a:rPr>
              <a:t>' object is not </a:t>
            </a:r>
            <a:r>
              <a:rPr lang="en-US" altLang="en-US" sz="1800" kern="0" dirty="0" err="1">
                <a:latin typeface="Courier New" panose="02070309020205020404" pitchFamily="49" charset="0"/>
                <a:cs typeface="Arial" panose="020B0604020202020204" pitchFamily="34" charset="0"/>
              </a:rPr>
              <a:t>iterable</a:t>
            </a:r>
            <a:r>
              <a:rPr lang="en-US" altLang="en-US" sz="1800" kern="0" dirty="0">
                <a:latin typeface="Courier New" panose="02070309020205020404" pitchFamily="49" charset="0"/>
                <a:cs typeface="Arial" panose="020B0604020202020204" pitchFamily="34" charset="0"/>
              </a:rPr>
              <a:t> </a:t>
            </a:r>
          </a:p>
          <a:p>
            <a:r>
              <a:rPr lang="en-US" dirty="0"/>
              <a:t>Ask Copilot if it can spot the bug in the code.</a:t>
            </a:r>
          </a:p>
          <a:p>
            <a:pPr lvl="1"/>
            <a:r>
              <a:rPr lang="en-US" dirty="0"/>
              <a:t>When entering the prompt, select </a:t>
            </a:r>
            <a:r>
              <a:rPr lang="en-US" dirty="0" err="1"/>
              <a:t>Shift+Enter</a:t>
            </a:r>
            <a:r>
              <a:rPr lang="en-US" dirty="0"/>
              <a:t> to make a line break.</a:t>
            </a:r>
          </a:p>
          <a:p>
            <a:endParaRPr lang="en-US" dirty="0"/>
          </a:p>
        </p:txBody>
      </p:sp>
      <p:sp>
        <p:nvSpPr>
          <p:cNvPr id="4" name="Slide Number Placeholder 3">
            <a:extLst>
              <a:ext uri="{FF2B5EF4-FFF2-40B4-BE49-F238E27FC236}">
                <a16:creationId xmlns:a16="http://schemas.microsoft.com/office/drawing/2014/main" id="{6CF78F9F-9779-A215-05A8-449451AF92D7}"/>
              </a:ext>
            </a:extLst>
          </p:cNvPr>
          <p:cNvSpPr>
            <a:spLocks noGrp="1"/>
          </p:cNvSpPr>
          <p:nvPr>
            <p:ph type="sldNum" sz="quarter" idx="12"/>
          </p:nvPr>
        </p:nvSpPr>
        <p:spPr/>
        <p:txBody>
          <a:bodyPr/>
          <a:lstStyle/>
          <a:p>
            <a:fld id="{20E0D1B9-7135-2C4B-800C-280CDE0E599B}" type="slidenum">
              <a:rPr lang="en-US" smtClean="0"/>
              <a:t>17</a:t>
            </a:fld>
            <a:endParaRPr lang="en-US"/>
          </a:p>
        </p:txBody>
      </p:sp>
    </p:spTree>
    <p:extLst>
      <p:ext uri="{BB962C8B-B14F-4D97-AF65-F5344CB8AC3E}">
        <p14:creationId xmlns:p14="http://schemas.microsoft.com/office/powerpoint/2010/main" val="51271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4FCE-80D5-F3AD-75C5-CCFA25C7F497}"/>
              </a:ext>
            </a:extLst>
          </p:cNvPr>
          <p:cNvSpPr>
            <a:spLocks noGrp="1"/>
          </p:cNvSpPr>
          <p:nvPr>
            <p:ph type="title"/>
          </p:nvPr>
        </p:nvSpPr>
        <p:spPr/>
        <p:txBody>
          <a:bodyPr/>
          <a:lstStyle/>
          <a:p>
            <a:r>
              <a:rPr lang="en-US" dirty="0"/>
              <a:t>Examples: Debugging</a:t>
            </a:r>
          </a:p>
        </p:txBody>
      </p:sp>
      <p:sp>
        <p:nvSpPr>
          <p:cNvPr id="3" name="Content Placeholder 2">
            <a:extLst>
              <a:ext uri="{FF2B5EF4-FFF2-40B4-BE49-F238E27FC236}">
                <a16:creationId xmlns:a16="http://schemas.microsoft.com/office/drawing/2014/main" id="{88DA7522-5218-BF85-DFE3-92154FA80DB2}"/>
              </a:ext>
            </a:extLst>
          </p:cNvPr>
          <p:cNvSpPr>
            <a:spLocks noGrp="1"/>
          </p:cNvSpPr>
          <p:nvPr>
            <p:ph idx="1"/>
          </p:nvPr>
        </p:nvSpPr>
        <p:spPr/>
        <p:txBody>
          <a:bodyPr/>
          <a:lstStyle/>
          <a:p>
            <a:pPr marL="228600" indent="-228600" algn="r" defTabSz="914400" rtl="1" eaLnBrk="1" latinLnBrk="0" hangingPunct="1">
              <a:lnSpc>
                <a:spcPct val="90000"/>
              </a:lnSpc>
              <a:spcBef>
                <a:spcPts val="1000"/>
              </a:spcBef>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946242D-497F-E4DA-3F68-948E651253CA}"/>
              </a:ext>
            </a:extLst>
          </p:cNvPr>
          <p:cNvSpPr>
            <a:spLocks noGrp="1"/>
          </p:cNvSpPr>
          <p:nvPr>
            <p:ph type="sldNum" sz="quarter" idx="12"/>
          </p:nvPr>
        </p:nvSpPr>
        <p:spPr/>
        <p:txBody>
          <a:bodyPr/>
          <a:lstStyle/>
          <a:p>
            <a:fld id="{20E0D1B9-7135-2C4B-800C-280CDE0E599B}" type="slidenum">
              <a:rPr lang="en-US" smtClean="0"/>
              <a:t>18</a:t>
            </a:fld>
            <a:endParaRPr lang="en-US"/>
          </a:p>
        </p:txBody>
      </p:sp>
      <p:pic>
        <p:nvPicPr>
          <p:cNvPr id="5" name="Picture 4">
            <a:extLst>
              <a:ext uri="{FF2B5EF4-FFF2-40B4-BE49-F238E27FC236}">
                <a16:creationId xmlns:a16="http://schemas.microsoft.com/office/drawing/2014/main" id="{5EDC75A5-BF84-77BB-3E7E-DB09852B528A}"/>
              </a:ext>
            </a:extLst>
          </p:cNvPr>
          <p:cNvPicPr>
            <a:picLocks noChangeAspect="1"/>
          </p:cNvPicPr>
          <p:nvPr/>
        </p:nvPicPr>
        <p:blipFill>
          <a:blip r:embed="rId2"/>
          <a:stretch>
            <a:fillRect/>
          </a:stretch>
        </p:blipFill>
        <p:spPr>
          <a:xfrm>
            <a:off x="3219613" y="1051380"/>
            <a:ext cx="3616761" cy="5806620"/>
          </a:xfrm>
          <a:prstGeom prst="rect">
            <a:avLst/>
          </a:prstGeom>
        </p:spPr>
      </p:pic>
      <p:pic>
        <p:nvPicPr>
          <p:cNvPr id="6" name="Picture 5">
            <a:extLst>
              <a:ext uri="{FF2B5EF4-FFF2-40B4-BE49-F238E27FC236}">
                <a16:creationId xmlns:a16="http://schemas.microsoft.com/office/drawing/2014/main" id="{5E9169E1-5A58-253D-4473-40128DBC4404}"/>
              </a:ext>
            </a:extLst>
          </p:cNvPr>
          <p:cNvPicPr>
            <a:picLocks noChangeAspect="1"/>
          </p:cNvPicPr>
          <p:nvPr/>
        </p:nvPicPr>
        <p:blipFill>
          <a:blip r:embed="rId3"/>
          <a:stretch>
            <a:fillRect/>
          </a:stretch>
        </p:blipFill>
        <p:spPr>
          <a:xfrm>
            <a:off x="6735337" y="1044652"/>
            <a:ext cx="5456663" cy="5813348"/>
          </a:xfrm>
          <a:prstGeom prst="rect">
            <a:avLst/>
          </a:prstGeom>
        </p:spPr>
      </p:pic>
    </p:spTree>
    <p:extLst>
      <p:ext uri="{BB962C8B-B14F-4D97-AF65-F5344CB8AC3E}">
        <p14:creationId xmlns:p14="http://schemas.microsoft.com/office/powerpoint/2010/main" val="1295306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D04C-CEF3-8BD5-35F6-2DF384457A3A}"/>
              </a:ext>
            </a:extLst>
          </p:cNvPr>
          <p:cNvSpPr>
            <a:spLocks noGrp="1"/>
          </p:cNvSpPr>
          <p:nvPr>
            <p:ph type="title"/>
          </p:nvPr>
        </p:nvSpPr>
        <p:spPr/>
        <p:txBody>
          <a:bodyPr/>
          <a:lstStyle/>
          <a:p>
            <a:pPr algn="ctr" defTabSz="914400" rtl="1" eaLnBrk="1" latinLnBrk="0" hangingPunct="1">
              <a:lnSpc>
                <a:spcPct val="90000"/>
              </a:lnSpc>
              <a:spcBef>
                <a:spcPct val="0"/>
              </a:spcBef>
              <a:buNone/>
            </a:pPr>
            <a:r>
              <a:rPr lang="en-US" dirty="0"/>
              <a:t>Examples: Unit Testing</a:t>
            </a:r>
          </a:p>
        </p:txBody>
      </p:sp>
      <p:sp>
        <p:nvSpPr>
          <p:cNvPr id="3" name="Content Placeholder 2">
            <a:extLst>
              <a:ext uri="{FF2B5EF4-FFF2-40B4-BE49-F238E27FC236}">
                <a16:creationId xmlns:a16="http://schemas.microsoft.com/office/drawing/2014/main" id="{60D77859-0BE7-0775-B42D-80687445FCFC}"/>
              </a:ext>
            </a:extLst>
          </p:cNvPr>
          <p:cNvSpPr>
            <a:spLocks noGrp="1"/>
          </p:cNvSpPr>
          <p:nvPr>
            <p:ph idx="1"/>
          </p:nvPr>
        </p:nvSpPr>
        <p:spPr/>
        <p:txBody>
          <a:bodyPr/>
          <a:lstStyle/>
          <a:p>
            <a:r>
              <a:rPr lang="en-US" dirty="0"/>
              <a:t>Write a Python function called </a:t>
            </a:r>
            <a:r>
              <a:rPr lang="en-US" dirty="0" err="1"/>
              <a:t>remove_large</a:t>
            </a:r>
            <a:r>
              <a:rPr lang="en-US" dirty="0"/>
              <a:t> that takes a list of integers and returns the list with all values greater than a threshold value removed. Generate unit tests for the function.</a:t>
            </a:r>
          </a:p>
        </p:txBody>
      </p:sp>
      <p:sp>
        <p:nvSpPr>
          <p:cNvPr id="4" name="Slide Number Placeholder 3">
            <a:extLst>
              <a:ext uri="{FF2B5EF4-FFF2-40B4-BE49-F238E27FC236}">
                <a16:creationId xmlns:a16="http://schemas.microsoft.com/office/drawing/2014/main" id="{8DFBB72D-2204-B4DE-D023-37A7FDE759C8}"/>
              </a:ext>
            </a:extLst>
          </p:cNvPr>
          <p:cNvSpPr>
            <a:spLocks noGrp="1"/>
          </p:cNvSpPr>
          <p:nvPr>
            <p:ph type="sldNum" sz="quarter" idx="12"/>
          </p:nvPr>
        </p:nvSpPr>
        <p:spPr/>
        <p:txBody>
          <a:bodyPr/>
          <a:lstStyle/>
          <a:p>
            <a:fld id="{20E0D1B9-7135-2C4B-800C-280CDE0E599B}" type="slidenum">
              <a:rPr lang="en-US" smtClean="0"/>
              <a:t>19</a:t>
            </a:fld>
            <a:endParaRPr lang="en-US"/>
          </a:p>
        </p:txBody>
      </p:sp>
    </p:spTree>
    <p:extLst>
      <p:ext uri="{BB962C8B-B14F-4D97-AF65-F5344CB8AC3E}">
        <p14:creationId xmlns:p14="http://schemas.microsoft.com/office/powerpoint/2010/main" val="260168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49E9-FFA1-9EFF-C6E1-1BE7C9A31F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BD27E17-2831-391F-F1B6-18469380D304}"/>
              </a:ext>
            </a:extLst>
          </p:cNvPr>
          <p:cNvSpPr>
            <a:spLocks noGrp="1"/>
          </p:cNvSpPr>
          <p:nvPr>
            <p:ph idx="1"/>
          </p:nvPr>
        </p:nvSpPr>
        <p:spPr/>
        <p:txBody>
          <a:bodyPr/>
          <a:lstStyle/>
          <a:p>
            <a:r>
              <a:rPr lang="en-US" dirty="0"/>
              <a:t>Introduction</a:t>
            </a:r>
          </a:p>
          <a:p>
            <a:r>
              <a:rPr lang="en-US" dirty="0"/>
              <a:t>Microsoft Copilot</a:t>
            </a:r>
          </a:p>
          <a:p>
            <a:r>
              <a:rPr lang="en-US" dirty="0"/>
              <a:t>Examples</a:t>
            </a:r>
          </a:p>
          <a:p>
            <a:r>
              <a:rPr lang="en-US" dirty="0"/>
              <a:t>Conclusion</a:t>
            </a:r>
          </a:p>
          <a:p>
            <a:endParaRPr lang="en-US" dirty="0"/>
          </a:p>
        </p:txBody>
      </p:sp>
      <p:sp>
        <p:nvSpPr>
          <p:cNvPr id="4" name="Slide Number Placeholder 3">
            <a:extLst>
              <a:ext uri="{FF2B5EF4-FFF2-40B4-BE49-F238E27FC236}">
                <a16:creationId xmlns:a16="http://schemas.microsoft.com/office/drawing/2014/main" id="{9A520DE2-1E48-DB93-6F37-CB4F184CA5B3}"/>
              </a:ext>
            </a:extLst>
          </p:cNvPr>
          <p:cNvSpPr>
            <a:spLocks noGrp="1"/>
          </p:cNvSpPr>
          <p:nvPr>
            <p:ph type="sldNum" sz="quarter" idx="12"/>
          </p:nvPr>
        </p:nvSpPr>
        <p:spPr/>
        <p:txBody>
          <a:bodyPr/>
          <a:lstStyle/>
          <a:p>
            <a:fld id="{20E0D1B9-7135-2C4B-800C-280CDE0E599B}" type="slidenum">
              <a:rPr lang="en-US" smtClean="0"/>
              <a:t>2</a:t>
            </a:fld>
            <a:endParaRPr lang="en-US"/>
          </a:p>
        </p:txBody>
      </p:sp>
    </p:spTree>
    <p:extLst>
      <p:ext uri="{BB962C8B-B14F-4D97-AF65-F5344CB8AC3E}">
        <p14:creationId xmlns:p14="http://schemas.microsoft.com/office/powerpoint/2010/main" val="15750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A0B3-34E1-B265-9C20-6329C74C5887}"/>
              </a:ext>
            </a:extLst>
          </p:cNvPr>
          <p:cNvSpPr>
            <a:spLocks noGrp="1"/>
          </p:cNvSpPr>
          <p:nvPr>
            <p:ph type="title"/>
          </p:nvPr>
        </p:nvSpPr>
        <p:spPr/>
        <p:txBody>
          <a:bodyPr/>
          <a:lstStyle/>
          <a:p>
            <a:r>
              <a:rPr lang="en-US" dirty="0"/>
              <a:t>Examples: Unit Testing</a:t>
            </a:r>
          </a:p>
        </p:txBody>
      </p:sp>
      <p:sp>
        <p:nvSpPr>
          <p:cNvPr id="3" name="Content Placeholder 2">
            <a:extLst>
              <a:ext uri="{FF2B5EF4-FFF2-40B4-BE49-F238E27FC236}">
                <a16:creationId xmlns:a16="http://schemas.microsoft.com/office/drawing/2014/main" id="{59C8AE42-ED32-3413-4A95-1A929AE134E5}"/>
              </a:ext>
            </a:extLst>
          </p:cNvPr>
          <p:cNvSpPr>
            <a:spLocks noGrp="1"/>
          </p:cNvSpPr>
          <p:nvPr>
            <p:ph idx="1"/>
          </p:nvPr>
        </p:nvSpPr>
        <p:spPr/>
        <p:txBody>
          <a:bodyPr/>
          <a:lstStyle/>
          <a:p>
            <a:r>
              <a:rPr lang="en-US" dirty="0"/>
              <a:t>&lt; ? &lt;= ? Better specify.</a:t>
            </a:r>
          </a:p>
          <a:p>
            <a:r>
              <a:rPr lang="en-US" dirty="0"/>
              <a:t>Not using </a:t>
            </a:r>
            <a:r>
              <a:rPr lang="en-US" dirty="0" err="1"/>
              <a:t>pytest</a:t>
            </a:r>
            <a:r>
              <a:rPr lang="en-US" dirty="0"/>
              <a:t> or </a:t>
            </a:r>
            <a:r>
              <a:rPr lang="en-US" dirty="0" err="1"/>
              <a:t>unittest</a:t>
            </a:r>
            <a:r>
              <a:rPr lang="en-US" dirty="0"/>
              <a:t>.</a:t>
            </a:r>
          </a:p>
        </p:txBody>
      </p:sp>
      <p:sp>
        <p:nvSpPr>
          <p:cNvPr id="4" name="Slide Number Placeholder 3">
            <a:extLst>
              <a:ext uri="{FF2B5EF4-FFF2-40B4-BE49-F238E27FC236}">
                <a16:creationId xmlns:a16="http://schemas.microsoft.com/office/drawing/2014/main" id="{A9ABA7CC-6966-3516-7313-EF21B4D4DEB9}"/>
              </a:ext>
            </a:extLst>
          </p:cNvPr>
          <p:cNvSpPr>
            <a:spLocks noGrp="1"/>
          </p:cNvSpPr>
          <p:nvPr>
            <p:ph type="sldNum" sz="quarter" idx="12"/>
          </p:nvPr>
        </p:nvSpPr>
        <p:spPr/>
        <p:txBody>
          <a:bodyPr/>
          <a:lstStyle/>
          <a:p>
            <a:fld id="{20E0D1B9-7135-2C4B-800C-280CDE0E599B}" type="slidenum">
              <a:rPr lang="en-US" smtClean="0"/>
              <a:t>20</a:t>
            </a:fld>
            <a:endParaRPr lang="en-US"/>
          </a:p>
        </p:txBody>
      </p:sp>
      <p:pic>
        <p:nvPicPr>
          <p:cNvPr id="5" name="Picture 4">
            <a:extLst>
              <a:ext uri="{FF2B5EF4-FFF2-40B4-BE49-F238E27FC236}">
                <a16:creationId xmlns:a16="http://schemas.microsoft.com/office/drawing/2014/main" id="{5C7F4256-8365-FDC4-36F1-E72BC5F68989}"/>
              </a:ext>
            </a:extLst>
          </p:cNvPr>
          <p:cNvPicPr>
            <a:picLocks noChangeAspect="1"/>
          </p:cNvPicPr>
          <p:nvPr/>
        </p:nvPicPr>
        <p:blipFill>
          <a:blip r:embed="rId2"/>
          <a:stretch>
            <a:fillRect/>
          </a:stretch>
        </p:blipFill>
        <p:spPr>
          <a:xfrm>
            <a:off x="5880410" y="1066784"/>
            <a:ext cx="4866229" cy="5791215"/>
          </a:xfrm>
          <a:prstGeom prst="rect">
            <a:avLst/>
          </a:prstGeom>
        </p:spPr>
      </p:pic>
    </p:spTree>
    <p:extLst>
      <p:ext uri="{BB962C8B-B14F-4D97-AF65-F5344CB8AC3E}">
        <p14:creationId xmlns:p14="http://schemas.microsoft.com/office/powerpoint/2010/main" val="208096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A36D-4199-5DC3-CE7F-83C7BF5739E7}"/>
              </a:ext>
            </a:extLst>
          </p:cNvPr>
          <p:cNvSpPr>
            <a:spLocks noGrp="1"/>
          </p:cNvSpPr>
          <p:nvPr>
            <p:ph type="title"/>
          </p:nvPr>
        </p:nvSpPr>
        <p:spPr/>
        <p:txBody>
          <a:bodyPr/>
          <a:lstStyle/>
          <a:p>
            <a:r>
              <a:rPr lang="en-US" dirty="0"/>
              <a:t>Examples: Code Translation #1</a:t>
            </a:r>
          </a:p>
        </p:txBody>
      </p:sp>
      <p:sp>
        <p:nvSpPr>
          <p:cNvPr id="3" name="Content Placeholder 2">
            <a:extLst>
              <a:ext uri="{FF2B5EF4-FFF2-40B4-BE49-F238E27FC236}">
                <a16:creationId xmlns:a16="http://schemas.microsoft.com/office/drawing/2014/main" id="{09514675-19C1-33CC-437D-A31277B818B0}"/>
              </a:ext>
            </a:extLst>
          </p:cNvPr>
          <p:cNvSpPr>
            <a:spLocks noGrp="1"/>
          </p:cNvSpPr>
          <p:nvPr>
            <p:ph idx="1"/>
          </p:nvPr>
        </p:nvSpPr>
        <p:spPr/>
        <p:txBody>
          <a:bodyPr/>
          <a:lstStyle/>
          <a:p>
            <a:r>
              <a:rPr lang="en-US" dirty="0"/>
              <a:t>Use Copilot to convert the MATLAB code below to Python using </a:t>
            </a:r>
            <a:r>
              <a:rPr lang="en-US" dirty="0">
                <a:hlinkClick r:id="rId3"/>
              </a:rPr>
              <a:t>CuPy</a:t>
            </a:r>
            <a:r>
              <a:rPr lang="en-US" dirty="0"/>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err="1">
                <a:latin typeface="Courier New" panose="02070309020205020404" pitchFamily="49" charset="0"/>
                <a:cs typeface="Arial" panose="020B0604020202020204" pitchFamily="34" charset="0"/>
              </a:rPr>
              <a:t>gpu</a:t>
            </a:r>
            <a:r>
              <a:rPr lang="en-US" altLang="en-US" sz="1800" kern="0" dirty="0">
                <a:latin typeface="Courier New" panose="02070309020205020404" pitchFamily="49" charset="0"/>
                <a:cs typeface="Arial" panose="020B0604020202020204" pitchFamily="34" charset="0"/>
              </a:rPr>
              <a:t> = </a:t>
            </a:r>
            <a:r>
              <a:rPr lang="en-US" altLang="en-US" sz="1800" kern="0" dirty="0" err="1">
                <a:latin typeface="Courier New" panose="02070309020205020404" pitchFamily="49" charset="0"/>
                <a:cs typeface="Arial" panose="020B0604020202020204" pitchFamily="34" charset="0"/>
              </a:rPr>
              <a:t>gpuDevice</a:t>
            </a:r>
            <a:r>
              <a:rPr lang="en-US" alt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err="1">
                <a:latin typeface="Courier New" panose="02070309020205020404" pitchFamily="49" charset="0"/>
                <a:cs typeface="Arial" panose="020B0604020202020204" pitchFamily="34" charset="0"/>
              </a:rPr>
              <a:t>fprintf</a:t>
            </a:r>
            <a:r>
              <a:rPr lang="en-US" altLang="en-US" sz="1800" kern="0" dirty="0">
                <a:latin typeface="Courier New" panose="02070309020205020404" pitchFamily="49" charset="0"/>
                <a:cs typeface="Arial" panose="020B0604020202020204" pitchFamily="34" charset="0"/>
              </a:rPr>
              <a:t>('Using a %s GPU.\n', </a:t>
            </a:r>
            <a:r>
              <a:rPr lang="en-US" altLang="en-US" sz="1800" kern="0" dirty="0" err="1">
                <a:latin typeface="Courier New" panose="02070309020205020404" pitchFamily="49" charset="0"/>
                <a:cs typeface="Arial" panose="020B0604020202020204" pitchFamily="34" charset="0"/>
              </a:rPr>
              <a:t>gpu.Name</a:t>
            </a:r>
            <a:r>
              <a:rPr lang="en-US" alt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err="1">
                <a:latin typeface="Courier New" panose="02070309020205020404" pitchFamily="49" charset="0"/>
                <a:cs typeface="Arial" panose="020B0604020202020204" pitchFamily="34" charset="0"/>
              </a:rPr>
              <a:t>disp</a:t>
            </a:r>
            <a:r>
              <a:rPr lang="en-US" altLang="en-US" sz="1800" kern="0" dirty="0">
                <a:latin typeface="Courier New" panose="02070309020205020404" pitchFamily="49" charset="0"/>
                <a:cs typeface="Arial" panose="020B0604020202020204" pitchFamily="34" charset="0"/>
              </a:rPr>
              <a:t>(</a:t>
            </a:r>
            <a:r>
              <a:rPr lang="en-US" altLang="en-US" sz="1800" kern="0" dirty="0" err="1">
                <a:latin typeface="Courier New" panose="02070309020205020404" pitchFamily="49" charset="0"/>
                <a:cs typeface="Arial" panose="020B0604020202020204" pitchFamily="34" charset="0"/>
              </a:rPr>
              <a:t>gpuDevice</a:t>
            </a:r>
            <a:r>
              <a:rPr lang="en-US" alt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a:latin typeface="Courier New" panose="02070309020205020404" pitchFamily="49" charset="0"/>
                <a:cs typeface="Arial" panose="020B0604020202020204" pitchFamily="34" charset="0"/>
              </a:rPr>
              <a:t>X = </a:t>
            </a:r>
            <a:r>
              <a:rPr lang="en-US" altLang="en-US" sz="1800" kern="0" dirty="0" err="1">
                <a:latin typeface="Courier New" panose="02070309020205020404" pitchFamily="49" charset="0"/>
                <a:cs typeface="Arial" panose="020B0604020202020204" pitchFamily="34" charset="0"/>
              </a:rPr>
              <a:t>gpuArray</a:t>
            </a:r>
            <a:r>
              <a:rPr lang="en-US" altLang="en-US" sz="1800" kern="0" dirty="0">
                <a:latin typeface="Courier New" panose="02070309020205020404" pitchFamily="49" charset="0"/>
                <a:cs typeface="Arial" panose="020B0604020202020204" pitchFamily="34" charset="0"/>
              </a:rPr>
              <a:t>([1 0 2; -1 5 0; 0 3 -9]);</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err="1">
                <a:latin typeface="Courier New" panose="02070309020205020404" pitchFamily="49" charset="0"/>
                <a:cs typeface="Arial" panose="020B0604020202020204" pitchFamily="34" charset="0"/>
              </a:rPr>
              <a:t>whos</a:t>
            </a:r>
            <a:r>
              <a:rPr lang="en-US" altLang="en-US" sz="1800" kern="0" dirty="0">
                <a:latin typeface="Courier New" panose="02070309020205020404" pitchFamily="49" charset="0"/>
                <a:cs typeface="Arial" panose="020B0604020202020204" pitchFamily="34" charset="0"/>
              </a:rPr>
              <a:t> X;</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a:latin typeface="Courier New" panose="02070309020205020404" pitchFamily="49" charset="0"/>
                <a:cs typeface="Arial" panose="020B0604020202020204" pitchFamily="34" charset="0"/>
              </a:rPr>
              <a:t>[U,S,V] = </a:t>
            </a:r>
            <a:r>
              <a:rPr lang="en-US" altLang="en-US" sz="1800" kern="0" dirty="0" err="1">
                <a:latin typeface="Courier New" panose="02070309020205020404" pitchFamily="49" charset="0"/>
                <a:cs typeface="Arial" panose="020B0604020202020204" pitchFamily="34" charset="0"/>
              </a:rPr>
              <a:t>svd</a:t>
            </a:r>
            <a:r>
              <a:rPr lang="en-US" altLang="en-US" sz="1800" kern="0" dirty="0">
                <a:latin typeface="Courier New" panose="02070309020205020404" pitchFamily="49" charset="0"/>
                <a:cs typeface="Arial" panose="020B0604020202020204" pitchFamily="34" charset="0"/>
              </a:rPr>
              <a:t>(X)</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err="1">
                <a:latin typeface="Courier New" panose="02070309020205020404" pitchFamily="49" charset="0"/>
                <a:cs typeface="Arial" panose="020B0604020202020204" pitchFamily="34" charset="0"/>
              </a:rPr>
              <a:t>fprintf</a:t>
            </a:r>
            <a:r>
              <a:rPr lang="en-US" altLang="en-US" sz="1800" kern="0" dirty="0">
                <a:latin typeface="Courier New" panose="02070309020205020404" pitchFamily="49" charset="0"/>
                <a:cs typeface="Arial" panose="020B0604020202020204" pitchFamily="34" charset="0"/>
              </a:rPr>
              <a:t>('trace(S): %f\n', trace(S))</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1800" kern="0" dirty="0">
                <a:latin typeface="Courier New" panose="02070309020205020404" pitchFamily="49" charset="0"/>
                <a:cs typeface="Arial" panose="020B0604020202020204" pitchFamily="34" charset="0"/>
              </a:rPr>
              <a:t>quit; </a:t>
            </a:r>
          </a:p>
          <a:p>
            <a:endParaRPr lang="en-US" dirty="0"/>
          </a:p>
          <a:p>
            <a:endParaRPr lang="en-US" dirty="0"/>
          </a:p>
        </p:txBody>
      </p:sp>
      <p:sp>
        <p:nvSpPr>
          <p:cNvPr id="4" name="Slide Number Placeholder 3">
            <a:extLst>
              <a:ext uri="{FF2B5EF4-FFF2-40B4-BE49-F238E27FC236}">
                <a16:creationId xmlns:a16="http://schemas.microsoft.com/office/drawing/2014/main" id="{B6891D3A-BEBA-B25F-729C-05B79C2D6893}"/>
              </a:ext>
            </a:extLst>
          </p:cNvPr>
          <p:cNvSpPr>
            <a:spLocks noGrp="1"/>
          </p:cNvSpPr>
          <p:nvPr>
            <p:ph type="sldNum" sz="quarter" idx="12"/>
          </p:nvPr>
        </p:nvSpPr>
        <p:spPr/>
        <p:txBody>
          <a:bodyPr/>
          <a:lstStyle/>
          <a:p>
            <a:fld id="{20E0D1B9-7135-2C4B-800C-280CDE0E599B}" type="slidenum">
              <a:rPr lang="en-US" smtClean="0"/>
              <a:t>21</a:t>
            </a:fld>
            <a:endParaRPr lang="en-US"/>
          </a:p>
        </p:txBody>
      </p:sp>
    </p:spTree>
    <p:extLst>
      <p:ext uri="{BB962C8B-B14F-4D97-AF65-F5344CB8AC3E}">
        <p14:creationId xmlns:p14="http://schemas.microsoft.com/office/powerpoint/2010/main" val="411920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BFE-3F14-FCDD-10B2-CB91C42230D2}"/>
              </a:ext>
            </a:extLst>
          </p:cNvPr>
          <p:cNvSpPr>
            <a:spLocks noGrp="1"/>
          </p:cNvSpPr>
          <p:nvPr>
            <p:ph type="title"/>
          </p:nvPr>
        </p:nvSpPr>
        <p:spPr/>
        <p:txBody>
          <a:bodyPr/>
          <a:lstStyle/>
          <a:p>
            <a:r>
              <a:rPr lang="en-US" dirty="0"/>
              <a:t>Examples: Code Translation #1</a:t>
            </a:r>
          </a:p>
        </p:txBody>
      </p:sp>
      <p:sp>
        <p:nvSpPr>
          <p:cNvPr id="3" name="Content Placeholder 2">
            <a:extLst>
              <a:ext uri="{FF2B5EF4-FFF2-40B4-BE49-F238E27FC236}">
                <a16:creationId xmlns:a16="http://schemas.microsoft.com/office/drawing/2014/main" id="{177880FA-E4FF-BFFD-D0A0-5B41EAC071D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86EC8D-93E9-5002-BA4F-6A020554B24E}"/>
              </a:ext>
            </a:extLst>
          </p:cNvPr>
          <p:cNvSpPr>
            <a:spLocks noGrp="1"/>
          </p:cNvSpPr>
          <p:nvPr>
            <p:ph type="sldNum" sz="quarter" idx="12"/>
          </p:nvPr>
        </p:nvSpPr>
        <p:spPr/>
        <p:txBody>
          <a:bodyPr/>
          <a:lstStyle/>
          <a:p>
            <a:fld id="{20E0D1B9-7135-2C4B-800C-280CDE0E599B}" type="slidenum">
              <a:rPr lang="en-US" smtClean="0"/>
              <a:t>22</a:t>
            </a:fld>
            <a:endParaRPr lang="en-US"/>
          </a:p>
        </p:txBody>
      </p:sp>
      <p:pic>
        <p:nvPicPr>
          <p:cNvPr id="5" name="Picture 4">
            <a:extLst>
              <a:ext uri="{FF2B5EF4-FFF2-40B4-BE49-F238E27FC236}">
                <a16:creationId xmlns:a16="http://schemas.microsoft.com/office/drawing/2014/main" id="{69EE7A20-17CD-F1B0-A217-B48F511DE53E}"/>
              </a:ext>
            </a:extLst>
          </p:cNvPr>
          <p:cNvPicPr>
            <a:picLocks noChangeAspect="1"/>
          </p:cNvPicPr>
          <p:nvPr/>
        </p:nvPicPr>
        <p:blipFill>
          <a:blip r:embed="rId3"/>
          <a:stretch>
            <a:fillRect/>
          </a:stretch>
        </p:blipFill>
        <p:spPr>
          <a:xfrm>
            <a:off x="5428686" y="1051380"/>
            <a:ext cx="5531051" cy="5806619"/>
          </a:xfrm>
          <a:prstGeom prst="rect">
            <a:avLst/>
          </a:prstGeom>
        </p:spPr>
      </p:pic>
    </p:spTree>
    <p:extLst>
      <p:ext uri="{BB962C8B-B14F-4D97-AF65-F5344CB8AC3E}">
        <p14:creationId xmlns:p14="http://schemas.microsoft.com/office/powerpoint/2010/main" val="21296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6B6F-0110-23DB-809E-8DD9ED32D8DB}"/>
              </a:ext>
            </a:extLst>
          </p:cNvPr>
          <p:cNvSpPr>
            <a:spLocks noGrp="1"/>
          </p:cNvSpPr>
          <p:nvPr>
            <p:ph type="title"/>
          </p:nvPr>
        </p:nvSpPr>
        <p:spPr/>
        <p:txBody>
          <a:bodyPr/>
          <a:lstStyle/>
          <a:p>
            <a:r>
              <a:rPr lang="en-US" dirty="0"/>
              <a:t>Examples: Code Translation #2</a:t>
            </a:r>
          </a:p>
        </p:txBody>
      </p:sp>
      <p:sp>
        <p:nvSpPr>
          <p:cNvPr id="3" name="Content Placeholder 2">
            <a:extLst>
              <a:ext uri="{FF2B5EF4-FFF2-40B4-BE49-F238E27FC236}">
                <a16:creationId xmlns:a16="http://schemas.microsoft.com/office/drawing/2014/main" id="{63194AB1-19FE-7416-D3FE-4AC419DB72F0}"/>
              </a:ext>
            </a:extLst>
          </p:cNvPr>
          <p:cNvSpPr>
            <a:spLocks noGrp="1"/>
          </p:cNvSpPr>
          <p:nvPr>
            <p:ph idx="1"/>
          </p:nvPr>
        </p:nvSpPr>
        <p:spPr/>
        <p:txBody>
          <a:bodyPr/>
          <a:lstStyle/>
          <a:p>
            <a:r>
              <a:rPr lang="en-US" dirty="0"/>
              <a:t>Convert the following TensorFlow script to </a:t>
            </a:r>
            <a:r>
              <a:rPr lang="en-US" dirty="0" err="1"/>
              <a:t>Pytorch</a:t>
            </a:r>
            <a:r>
              <a:rPr lang="en-US" dirty="0"/>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import </a:t>
            </a:r>
            <a:r>
              <a:rPr lang="en-US" sz="1800" kern="0" dirty="0" err="1">
                <a:latin typeface="Courier New" panose="02070309020205020404" pitchFamily="49" charset="0"/>
                <a:cs typeface="Arial" panose="020B0604020202020204" pitchFamily="34" charset="0"/>
              </a:rPr>
              <a:t>tensorflow</a:t>
            </a:r>
            <a:r>
              <a:rPr lang="en-US" sz="1800" kern="0" dirty="0">
                <a:latin typeface="Courier New" panose="02070309020205020404" pitchFamily="49" charset="0"/>
                <a:cs typeface="Arial" panose="020B0604020202020204" pitchFamily="34" charset="0"/>
              </a:rPr>
              <a:t> as </a:t>
            </a:r>
            <a:r>
              <a:rPr lang="en-US" sz="1800" kern="0" dirty="0" err="1">
                <a:latin typeface="Courier New" panose="02070309020205020404" pitchFamily="49" charset="0"/>
                <a:cs typeface="Arial" panose="020B0604020202020204" pitchFamily="34" charset="0"/>
              </a:rPr>
              <a:t>tf</a:t>
            </a:r>
            <a:endParaRPr lang="en-US" sz="1800" kern="0" dirty="0">
              <a:latin typeface="Courier New" panose="02070309020205020404" pitchFamily="49" charset="0"/>
              <a:cs typeface="Arial" panose="020B0604020202020204" pitchFamily="34" charset="0"/>
            </a:endParaRP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mnist</a:t>
            </a:r>
            <a:r>
              <a:rPr lang="en-US" sz="1800" kern="0" dirty="0">
                <a:latin typeface="Courier New" panose="02070309020205020404" pitchFamily="49" charset="0"/>
                <a:cs typeface="Arial" panose="020B0604020202020204" pitchFamily="34" charset="0"/>
              </a:rPr>
              <a:t> = </a:t>
            </a:r>
            <a:r>
              <a:rPr lang="en-US" sz="1800" kern="0" dirty="0" err="1">
                <a:latin typeface="Courier New" panose="02070309020205020404" pitchFamily="49" charset="0"/>
                <a:cs typeface="Arial" panose="020B0604020202020204" pitchFamily="34" charset="0"/>
              </a:rPr>
              <a:t>tf.keras.datasets.mnist</a:t>
            </a:r>
            <a:endParaRPr lang="en-US" sz="1800" kern="0" dirty="0">
              <a:latin typeface="Courier New" panose="02070309020205020404" pitchFamily="49" charset="0"/>
              <a:cs typeface="Arial" panose="020B0604020202020204" pitchFamily="34" charset="0"/>
            </a:endParaRP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x_train</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y_train</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x_test</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y_test</a:t>
            </a:r>
            <a:r>
              <a:rPr lang="en-US" sz="1800" kern="0" dirty="0">
                <a:latin typeface="Courier New" panose="02070309020205020404" pitchFamily="49" charset="0"/>
                <a:cs typeface="Arial" panose="020B0604020202020204" pitchFamily="34" charset="0"/>
              </a:rPr>
              <a:t>) = </a:t>
            </a:r>
            <a:r>
              <a:rPr lang="en-US" sz="1800" kern="0" dirty="0" err="1">
                <a:latin typeface="Courier New" panose="02070309020205020404" pitchFamily="49" charset="0"/>
                <a:cs typeface="Arial" panose="020B0604020202020204" pitchFamily="34" charset="0"/>
              </a:rPr>
              <a:t>mnist.load_data</a:t>
            </a:r>
            <a:r>
              <a:rPr 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x_train</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x_test</a:t>
            </a:r>
            <a:r>
              <a:rPr lang="en-US" sz="1800" kern="0" dirty="0">
                <a:latin typeface="Courier New" panose="02070309020205020404" pitchFamily="49" charset="0"/>
                <a:cs typeface="Arial" panose="020B0604020202020204" pitchFamily="34" charset="0"/>
              </a:rPr>
              <a:t> = </a:t>
            </a:r>
            <a:r>
              <a:rPr lang="en-US" sz="1800" kern="0" dirty="0" err="1">
                <a:latin typeface="Courier New" panose="02070309020205020404" pitchFamily="49" charset="0"/>
                <a:cs typeface="Arial" panose="020B0604020202020204" pitchFamily="34" charset="0"/>
              </a:rPr>
              <a:t>x_train</a:t>
            </a:r>
            <a:r>
              <a:rPr lang="en-US" sz="1800" kern="0" dirty="0">
                <a:latin typeface="Courier New" panose="02070309020205020404" pitchFamily="49" charset="0"/>
                <a:cs typeface="Arial" panose="020B0604020202020204" pitchFamily="34" charset="0"/>
              </a:rPr>
              <a:t> / 255.0, </a:t>
            </a:r>
            <a:r>
              <a:rPr lang="en-US" sz="1800" kern="0" dirty="0" err="1">
                <a:latin typeface="Courier New" panose="02070309020205020404" pitchFamily="49" charset="0"/>
                <a:cs typeface="Arial" panose="020B0604020202020204" pitchFamily="34" charset="0"/>
              </a:rPr>
              <a:t>x_test</a:t>
            </a:r>
            <a:r>
              <a:rPr lang="en-US" sz="1800" kern="0" dirty="0">
                <a:latin typeface="Courier New" panose="02070309020205020404" pitchFamily="49" charset="0"/>
                <a:cs typeface="Arial" panose="020B0604020202020204" pitchFamily="34" charset="0"/>
              </a:rPr>
              <a:t> / 255.0</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model = </a:t>
            </a:r>
            <a:r>
              <a:rPr lang="en-US" sz="1800" kern="0" dirty="0" err="1">
                <a:latin typeface="Courier New" panose="02070309020205020404" pitchFamily="49" charset="0"/>
                <a:cs typeface="Arial" panose="020B0604020202020204" pitchFamily="34" charset="0"/>
              </a:rPr>
              <a:t>tf.keras.Sequential</a:t>
            </a:r>
            <a:r>
              <a:rPr 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tf.keras.layers.Flatten</a:t>
            </a:r>
            <a:r>
              <a:rPr lang="en-US" sz="1800" kern="0" dirty="0">
                <a:latin typeface="Courier New" panose="02070309020205020404" pitchFamily="49" charset="0"/>
                <a:cs typeface="Arial" panose="020B0604020202020204" pitchFamily="34" charset="0"/>
              </a:rPr>
              <a:t>(</a:t>
            </a:r>
            <a:r>
              <a:rPr lang="en-US" sz="1800" kern="0" dirty="0" err="1">
                <a:latin typeface="Courier New" panose="02070309020205020404" pitchFamily="49" charset="0"/>
                <a:cs typeface="Arial" panose="020B0604020202020204" pitchFamily="34" charset="0"/>
              </a:rPr>
              <a:t>input_shape</a:t>
            </a:r>
            <a:r>
              <a:rPr lang="en-US" sz="1800" kern="0" dirty="0">
                <a:latin typeface="Courier New" panose="02070309020205020404" pitchFamily="49" charset="0"/>
                <a:cs typeface="Arial" panose="020B0604020202020204" pitchFamily="34" charset="0"/>
              </a:rPr>
              <a:t>=(28, 28)),</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tf.keras.layers.Dense</a:t>
            </a:r>
            <a:r>
              <a:rPr lang="en-US" sz="1800" kern="0" dirty="0">
                <a:latin typeface="Courier New" panose="02070309020205020404" pitchFamily="49" charset="0"/>
                <a:cs typeface="Arial" panose="020B0604020202020204" pitchFamily="34" charset="0"/>
              </a:rPr>
              <a:t>(128, activation='</a:t>
            </a:r>
            <a:r>
              <a:rPr lang="en-US" sz="1800" kern="0" dirty="0" err="1">
                <a:latin typeface="Courier New" panose="02070309020205020404" pitchFamily="49" charset="0"/>
                <a:cs typeface="Arial" panose="020B0604020202020204" pitchFamily="34" charset="0"/>
              </a:rPr>
              <a:t>relu</a:t>
            </a:r>
            <a:r>
              <a:rPr 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tf.keras.layers.Dense</a:t>
            </a:r>
            <a:r>
              <a:rPr lang="en-US" sz="1800" kern="0" dirty="0">
                <a:latin typeface="Courier New" panose="02070309020205020404" pitchFamily="49" charset="0"/>
                <a:cs typeface="Arial" panose="020B0604020202020204" pitchFamily="34" charset="0"/>
              </a:rPr>
              <a:t>(10)</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	])</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model.compile</a:t>
            </a:r>
            <a:r>
              <a:rPr lang="en-US" sz="1800" kern="0" dirty="0">
                <a:latin typeface="Courier New" panose="02070309020205020404" pitchFamily="49" charset="0"/>
                <a:cs typeface="Arial" panose="020B0604020202020204" pitchFamily="34" charset="0"/>
              </a:rPr>
              <a:t>(optimizer='</a:t>
            </a:r>
            <a:r>
              <a:rPr lang="en-US" sz="1800" kern="0" dirty="0" err="1">
                <a:latin typeface="Courier New" panose="02070309020205020404" pitchFamily="49" charset="0"/>
                <a:cs typeface="Arial" panose="020B0604020202020204" pitchFamily="34" charset="0"/>
              </a:rPr>
              <a:t>adam</a:t>
            </a:r>
            <a:r>
              <a:rPr lang="en-US" sz="1800" kern="0" dirty="0">
                <a:latin typeface="Courier New" panose="02070309020205020404" pitchFamily="49" charset="0"/>
                <a:cs typeface="Arial" panose="020B0604020202020204" pitchFamily="34" charset="0"/>
              </a:rPr>
              <a:t>', loss=</a:t>
            </a:r>
            <a:r>
              <a:rPr lang="en-US" sz="1800" kern="0" dirty="0" err="1">
                <a:latin typeface="Courier New" panose="02070309020205020404" pitchFamily="49" charset="0"/>
                <a:cs typeface="Arial" panose="020B0604020202020204" pitchFamily="34" charset="0"/>
              </a:rPr>
              <a:t>tf.keras.losses.SparseCategoricalCrossentropy</a:t>
            </a:r>
            <a:r>
              <a:rPr lang="en-US" sz="1800" kern="0" dirty="0">
                <a:latin typeface="Courier New" panose="02070309020205020404" pitchFamily="49" charset="0"/>
                <a:cs typeface="Arial" panose="020B0604020202020204" pitchFamily="34" charset="0"/>
              </a:rPr>
              <a:t>(</a:t>
            </a:r>
            <a:r>
              <a:rPr lang="en-US" sz="1800" kern="0" dirty="0" err="1">
                <a:latin typeface="Courier New" panose="02070309020205020404" pitchFamily="49" charset="0"/>
                <a:cs typeface="Arial" panose="020B0604020202020204" pitchFamily="34" charset="0"/>
              </a:rPr>
              <a:t>from_logits</a:t>
            </a:r>
            <a:r>
              <a:rPr lang="en-US" sz="1800" kern="0" dirty="0">
                <a:latin typeface="Courier New" panose="02070309020205020404" pitchFamily="49" charset="0"/>
                <a:cs typeface="Arial" panose="020B0604020202020204" pitchFamily="34" charset="0"/>
              </a:rPr>
              <a:t>=True), metrics=['accuracy’])</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model.fit</a:t>
            </a:r>
            <a:r>
              <a:rPr lang="en-US" sz="1800" kern="0" dirty="0">
                <a:latin typeface="Courier New" panose="02070309020205020404" pitchFamily="49" charset="0"/>
                <a:cs typeface="Arial" panose="020B0604020202020204" pitchFamily="34" charset="0"/>
              </a:rPr>
              <a:t>(</a:t>
            </a:r>
            <a:r>
              <a:rPr lang="en-US" sz="1800" kern="0" dirty="0" err="1">
                <a:latin typeface="Courier New" panose="02070309020205020404" pitchFamily="49" charset="0"/>
                <a:cs typeface="Arial" panose="020B0604020202020204" pitchFamily="34" charset="0"/>
              </a:rPr>
              <a:t>x_train</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y_train</a:t>
            </a:r>
            <a:r>
              <a:rPr lang="en-US" sz="1800" kern="0" dirty="0">
                <a:latin typeface="Courier New" panose="02070309020205020404" pitchFamily="49" charset="0"/>
                <a:cs typeface="Arial" panose="020B0604020202020204" pitchFamily="34" charset="0"/>
              </a:rPr>
              <a:t>, epochs=10)</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latin typeface="Courier New" panose="02070309020205020404" pitchFamily="49" charset="0"/>
                <a:cs typeface="Arial" panose="020B0604020202020204" pitchFamily="34" charset="0"/>
              </a:rPr>
              <a:t>test_loss</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test_acc</a:t>
            </a:r>
            <a:r>
              <a:rPr lang="en-US" sz="1800" kern="0" dirty="0">
                <a:latin typeface="Courier New" panose="02070309020205020404" pitchFamily="49" charset="0"/>
                <a:cs typeface="Arial" panose="020B0604020202020204" pitchFamily="34" charset="0"/>
              </a:rPr>
              <a:t> = </a:t>
            </a:r>
            <a:r>
              <a:rPr lang="en-US" sz="1800" kern="0" dirty="0" err="1">
                <a:latin typeface="Courier New" panose="02070309020205020404" pitchFamily="49" charset="0"/>
                <a:cs typeface="Arial" panose="020B0604020202020204" pitchFamily="34" charset="0"/>
              </a:rPr>
              <a:t>model.evaluate</a:t>
            </a:r>
            <a:r>
              <a:rPr lang="en-US" sz="1800" kern="0" dirty="0">
                <a:latin typeface="Courier New" panose="02070309020205020404" pitchFamily="49" charset="0"/>
                <a:cs typeface="Arial" panose="020B0604020202020204" pitchFamily="34" charset="0"/>
              </a:rPr>
              <a:t>(</a:t>
            </a:r>
            <a:r>
              <a:rPr lang="en-US" sz="1800" kern="0" dirty="0" err="1">
                <a:latin typeface="Courier New" panose="02070309020205020404" pitchFamily="49" charset="0"/>
                <a:cs typeface="Arial" panose="020B0604020202020204" pitchFamily="34" charset="0"/>
              </a:rPr>
              <a:t>x_test</a:t>
            </a: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y_test</a:t>
            </a:r>
            <a:r>
              <a:rPr lang="en-US" sz="1800" kern="0" dirty="0">
                <a:latin typeface="Courier New" panose="02070309020205020404" pitchFamily="49" charset="0"/>
                <a:cs typeface="Arial" panose="020B0604020202020204" pitchFamily="34" charset="0"/>
              </a:rPr>
              <a:t>, verbose=2)</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kern="0" dirty="0">
              <a:latin typeface="Courier New" panose="02070309020205020404" pitchFamily="49" charset="0"/>
              <a:cs typeface="Arial" panose="020B0604020202020204" pitchFamily="34" charset="0"/>
            </a:endParaRP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print('\</a:t>
            </a:r>
            <a:r>
              <a:rPr lang="en-US" sz="1800" kern="0" dirty="0" err="1">
                <a:latin typeface="Courier New" panose="02070309020205020404" pitchFamily="49" charset="0"/>
                <a:cs typeface="Arial" panose="020B0604020202020204" pitchFamily="34" charset="0"/>
              </a:rPr>
              <a:t>nTest</a:t>
            </a:r>
            <a:r>
              <a:rPr lang="en-US" sz="1800" kern="0" dirty="0">
                <a:latin typeface="Courier New" panose="02070309020205020404" pitchFamily="49" charset="0"/>
                <a:cs typeface="Arial" panose="020B0604020202020204" pitchFamily="34" charset="0"/>
              </a:rPr>
              <a:t> accuracy:', </a:t>
            </a:r>
            <a:r>
              <a:rPr lang="en-US" sz="1800" kern="0" dirty="0" err="1">
                <a:latin typeface="Courier New" panose="02070309020205020404" pitchFamily="49" charset="0"/>
                <a:cs typeface="Arial" panose="020B0604020202020204" pitchFamily="34" charset="0"/>
              </a:rPr>
              <a:t>test_acc</a:t>
            </a:r>
            <a:r>
              <a:rPr lang="en-US" sz="1800" kern="0" dirty="0">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C49B26F0-84DD-909E-C151-5C32DA66D3E7}"/>
              </a:ext>
            </a:extLst>
          </p:cNvPr>
          <p:cNvSpPr>
            <a:spLocks noGrp="1"/>
          </p:cNvSpPr>
          <p:nvPr>
            <p:ph type="sldNum" sz="quarter" idx="12"/>
          </p:nvPr>
        </p:nvSpPr>
        <p:spPr/>
        <p:txBody>
          <a:bodyPr/>
          <a:lstStyle/>
          <a:p>
            <a:fld id="{20E0D1B9-7135-2C4B-800C-280CDE0E599B}" type="slidenum">
              <a:rPr lang="en-US" smtClean="0"/>
              <a:t>23</a:t>
            </a:fld>
            <a:endParaRPr lang="en-US"/>
          </a:p>
        </p:txBody>
      </p:sp>
    </p:spTree>
    <p:extLst>
      <p:ext uri="{BB962C8B-B14F-4D97-AF65-F5344CB8AC3E}">
        <p14:creationId xmlns:p14="http://schemas.microsoft.com/office/powerpoint/2010/main" val="57645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1D45-B0A0-539E-4C81-61D0EFC7D6C4}"/>
              </a:ext>
            </a:extLst>
          </p:cNvPr>
          <p:cNvSpPr>
            <a:spLocks noGrp="1"/>
          </p:cNvSpPr>
          <p:nvPr>
            <p:ph type="title"/>
          </p:nvPr>
        </p:nvSpPr>
        <p:spPr/>
        <p:txBody>
          <a:bodyPr/>
          <a:lstStyle/>
          <a:p>
            <a:r>
              <a:rPr lang="en-US" dirty="0"/>
              <a:t>Examples: Code Translation #2</a:t>
            </a:r>
          </a:p>
        </p:txBody>
      </p:sp>
      <p:sp>
        <p:nvSpPr>
          <p:cNvPr id="3" name="Content Placeholder 2">
            <a:extLst>
              <a:ext uri="{FF2B5EF4-FFF2-40B4-BE49-F238E27FC236}">
                <a16:creationId xmlns:a16="http://schemas.microsoft.com/office/drawing/2014/main" id="{E6BBC31A-0AB5-749A-3B24-044000CB672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79D0FA6-D7AA-DCE7-BDB0-BC85FBA1AE66}"/>
              </a:ext>
            </a:extLst>
          </p:cNvPr>
          <p:cNvSpPr>
            <a:spLocks noGrp="1"/>
          </p:cNvSpPr>
          <p:nvPr>
            <p:ph type="sldNum" sz="quarter" idx="12"/>
          </p:nvPr>
        </p:nvSpPr>
        <p:spPr/>
        <p:txBody>
          <a:bodyPr/>
          <a:lstStyle/>
          <a:p>
            <a:fld id="{20E0D1B9-7135-2C4B-800C-280CDE0E599B}" type="slidenum">
              <a:rPr lang="en-US" smtClean="0"/>
              <a:t>24</a:t>
            </a:fld>
            <a:endParaRPr lang="en-US" dirty="0"/>
          </a:p>
        </p:txBody>
      </p:sp>
      <p:pic>
        <p:nvPicPr>
          <p:cNvPr id="5" name="Picture 4">
            <a:extLst>
              <a:ext uri="{FF2B5EF4-FFF2-40B4-BE49-F238E27FC236}">
                <a16:creationId xmlns:a16="http://schemas.microsoft.com/office/drawing/2014/main" id="{3BEE2A49-4A35-ADD7-7436-F71B06600C52}"/>
              </a:ext>
            </a:extLst>
          </p:cNvPr>
          <p:cNvPicPr>
            <a:picLocks noChangeAspect="1"/>
          </p:cNvPicPr>
          <p:nvPr/>
        </p:nvPicPr>
        <p:blipFill>
          <a:blip r:embed="rId2"/>
          <a:stretch>
            <a:fillRect/>
          </a:stretch>
        </p:blipFill>
        <p:spPr>
          <a:xfrm>
            <a:off x="2638646" y="1107949"/>
            <a:ext cx="4499678" cy="5079929"/>
          </a:xfrm>
          <a:prstGeom prst="rect">
            <a:avLst/>
          </a:prstGeom>
        </p:spPr>
      </p:pic>
      <p:pic>
        <p:nvPicPr>
          <p:cNvPr id="6" name="Picture 5">
            <a:extLst>
              <a:ext uri="{FF2B5EF4-FFF2-40B4-BE49-F238E27FC236}">
                <a16:creationId xmlns:a16="http://schemas.microsoft.com/office/drawing/2014/main" id="{F8645DB4-6C49-55D7-FE3E-7E41A8E8E753}"/>
              </a:ext>
            </a:extLst>
          </p:cNvPr>
          <p:cNvPicPr>
            <a:picLocks noChangeAspect="1"/>
          </p:cNvPicPr>
          <p:nvPr/>
        </p:nvPicPr>
        <p:blipFill>
          <a:blip r:embed="rId3"/>
          <a:stretch>
            <a:fillRect/>
          </a:stretch>
        </p:blipFill>
        <p:spPr>
          <a:xfrm>
            <a:off x="7138324" y="1097546"/>
            <a:ext cx="4202188" cy="5090332"/>
          </a:xfrm>
          <a:prstGeom prst="rect">
            <a:avLst/>
          </a:prstGeom>
        </p:spPr>
      </p:pic>
      <p:pic>
        <p:nvPicPr>
          <p:cNvPr id="7" name="Picture 6">
            <a:extLst>
              <a:ext uri="{FF2B5EF4-FFF2-40B4-BE49-F238E27FC236}">
                <a16:creationId xmlns:a16="http://schemas.microsoft.com/office/drawing/2014/main" id="{4F55A773-EC6D-6A75-D924-CEE878618153}"/>
              </a:ext>
            </a:extLst>
          </p:cNvPr>
          <p:cNvPicPr>
            <a:picLocks noChangeAspect="1"/>
          </p:cNvPicPr>
          <p:nvPr/>
        </p:nvPicPr>
        <p:blipFill>
          <a:blip r:embed="rId4"/>
          <a:stretch>
            <a:fillRect/>
          </a:stretch>
        </p:blipFill>
        <p:spPr>
          <a:xfrm>
            <a:off x="3581401" y="6187878"/>
            <a:ext cx="5177246" cy="670070"/>
          </a:xfrm>
          <a:prstGeom prst="rect">
            <a:avLst/>
          </a:prstGeom>
        </p:spPr>
      </p:pic>
    </p:spTree>
    <p:extLst>
      <p:ext uri="{BB962C8B-B14F-4D97-AF65-F5344CB8AC3E}">
        <p14:creationId xmlns:p14="http://schemas.microsoft.com/office/powerpoint/2010/main" val="207034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4924-C82D-CCF8-E4A4-F5B3927194F6}"/>
              </a:ext>
            </a:extLst>
          </p:cNvPr>
          <p:cNvSpPr>
            <a:spLocks noGrp="1"/>
          </p:cNvSpPr>
          <p:nvPr>
            <p:ph type="title"/>
          </p:nvPr>
        </p:nvSpPr>
        <p:spPr/>
        <p:txBody>
          <a:bodyPr/>
          <a:lstStyle/>
          <a:p>
            <a:r>
              <a:rPr lang="en-US" dirty="0"/>
              <a:t>Examples: Increasing Performance</a:t>
            </a:r>
          </a:p>
        </p:txBody>
      </p:sp>
      <p:sp>
        <p:nvSpPr>
          <p:cNvPr id="3" name="Content Placeholder 2">
            <a:extLst>
              <a:ext uri="{FF2B5EF4-FFF2-40B4-BE49-F238E27FC236}">
                <a16:creationId xmlns:a16="http://schemas.microsoft.com/office/drawing/2014/main" id="{2FBFB501-8554-6B28-C123-71F4D7C236B8}"/>
              </a:ext>
            </a:extLst>
          </p:cNvPr>
          <p:cNvSpPr>
            <a:spLocks noGrp="1"/>
          </p:cNvSpPr>
          <p:nvPr>
            <p:ph idx="1"/>
          </p:nvPr>
        </p:nvSpPr>
        <p:spPr/>
        <p:txBody>
          <a:bodyPr/>
          <a:lstStyle/>
          <a:p>
            <a:r>
              <a:rPr lang="en-US" dirty="0"/>
              <a:t>Ask Copilot to rewrite the code below to run faster. You may try specifying a specific approach such as NumPy, </a:t>
            </a:r>
            <a:r>
              <a:rPr lang="en-US" dirty="0" err="1"/>
              <a:t>Numba</a:t>
            </a:r>
            <a:r>
              <a:rPr lang="en-US" dirty="0"/>
              <a:t> or multiprocessing.</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import random</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N = 10000</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x = [] for </a:t>
            </a:r>
            <a:r>
              <a:rPr lang="en-US" sz="1800" kern="0" dirty="0" err="1">
                <a:latin typeface="Courier New" panose="02070309020205020404" pitchFamily="49" charset="0"/>
                <a:cs typeface="Arial" panose="020B0604020202020204" pitchFamily="34" charset="0"/>
              </a:rPr>
              <a:t>i</a:t>
            </a:r>
            <a:r>
              <a:rPr lang="en-US" sz="1800" kern="0" dirty="0">
                <a:latin typeface="Courier New" panose="02070309020205020404" pitchFamily="49" charset="0"/>
                <a:cs typeface="Arial" panose="020B0604020202020204" pitchFamily="34" charset="0"/>
              </a:rPr>
              <a:t> in range(N):</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	</a:t>
            </a:r>
            <a:r>
              <a:rPr lang="en-US" sz="1800" kern="0" dirty="0" err="1">
                <a:latin typeface="Courier New" panose="02070309020205020404" pitchFamily="49" charset="0"/>
                <a:cs typeface="Arial" panose="020B0604020202020204" pitchFamily="34" charset="0"/>
              </a:rPr>
              <a:t>x.append</a:t>
            </a:r>
            <a:r>
              <a:rPr lang="en-US" sz="1800" kern="0" dirty="0">
                <a:latin typeface="Courier New" panose="02070309020205020404" pitchFamily="49" charset="0"/>
                <a:cs typeface="Arial" panose="020B0604020202020204" pitchFamily="34" charset="0"/>
              </a:rPr>
              <a:t>(</a:t>
            </a:r>
            <a:r>
              <a:rPr lang="en-US" sz="1800" kern="0" dirty="0" err="1">
                <a:latin typeface="Courier New" panose="02070309020205020404" pitchFamily="49" charset="0"/>
                <a:cs typeface="Arial" panose="020B0604020202020204" pitchFamily="34" charset="0"/>
              </a:rPr>
              <a:t>random.random</a:t>
            </a:r>
            <a:r>
              <a:rPr lang="en-US" sz="1800" kern="0" dirty="0">
                <a:latin typeface="Courier New" panose="02070309020205020404" pitchFamily="49" charset="0"/>
                <a:cs typeface="Arial" panose="020B0604020202020204" pitchFamily="34" charset="0"/>
              </a:rPr>
              <a:t>())</a:t>
            </a:r>
          </a:p>
          <a:p>
            <a:pPr marL="0"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latin typeface="Courier New" panose="02070309020205020404" pitchFamily="49" charset="0"/>
                <a:cs typeface="Arial" panose="020B0604020202020204" pitchFamily="34" charset="0"/>
              </a:rPr>
              <a:t>print(sum(x))</a:t>
            </a:r>
          </a:p>
        </p:txBody>
      </p:sp>
      <p:sp>
        <p:nvSpPr>
          <p:cNvPr id="4" name="Slide Number Placeholder 3">
            <a:extLst>
              <a:ext uri="{FF2B5EF4-FFF2-40B4-BE49-F238E27FC236}">
                <a16:creationId xmlns:a16="http://schemas.microsoft.com/office/drawing/2014/main" id="{A63394A5-8681-6B4C-433E-7418B387F980}"/>
              </a:ext>
            </a:extLst>
          </p:cNvPr>
          <p:cNvSpPr>
            <a:spLocks noGrp="1"/>
          </p:cNvSpPr>
          <p:nvPr>
            <p:ph type="sldNum" sz="quarter" idx="12"/>
          </p:nvPr>
        </p:nvSpPr>
        <p:spPr/>
        <p:txBody>
          <a:bodyPr/>
          <a:lstStyle/>
          <a:p>
            <a:fld id="{20E0D1B9-7135-2C4B-800C-280CDE0E599B}" type="slidenum">
              <a:rPr lang="en-US" smtClean="0"/>
              <a:t>25</a:t>
            </a:fld>
            <a:endParaRPr lang="en-US"/>
          </a:p>
        </p:txBody>
      </p:sp>
    </p:spTree>
    <p:extLst>
      <p:ext uri="{BB962C8B-B14F-4D97-AF65-F5344CB8AC3E}">
        <p14:creationId xmlns:p14="http://schemas.microsoft.com/office/powerpoint/2010/main" val="110113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7AF2-E4DE-EF9A-1F9B-568EF18815BA}"/>
              </a:ext>
            </a:extLst>
          </p:cNvPr>
          <p:cNvSpPr>
            <a:spLocks noGrp="1"/>
          </p:cNvSpPr>
          <p:nvPr>
            <p:ph type="title"/>
          </p:nvPr>
        </p:nvSpPr>
        <p:spPr/>
        <p:txBody>
          <a:bodyPr/>
          <a:lstStyle/>
          <a:p>
            <a:r>
              <a:rPr lang="en-US" dirty="0"/>
              <a:t>Examples: Increasing Performance</a:t>
            </a:r>
          </a:p>
        </p:txBody>
      </p:sp>
      <p:sp>
        <p:nvSpPr>
          <p:cNvPr id="3" name="Content Placeholder 2">
            <a:extLst>
              <a:ext uri="{FF2B5EF4-FFF2-40B4-BE49-F238E27FC236}">
                <a16:creationId xmlns:a16="http://schemas.microsoft.com/office/drawing/2014/main" id="{D1AA6267-9181-D985-E217-8EF9FC8063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5214281-51C9-B429-6B8F-ECFD4FEFC736}"/>
              </a:ext>
            </a:extLst>
          </p:cNvPr>
          <p:cNvSpPr>
            <a:spLocks noGrp="1"/>
          </p:cNvSpPr>
          <p:nvPr>
            <p:ph type="sldNum" sz="quarter" idx="12"/>
          </p:nvPr>
        </p:nvSpPr>
        <p:spPr/>
        <p:txBody>
          <a:bodyPr/>
          <a:lstStyle/>
          <a:p>
            <a:fld id="{20E0D1B9-7135-2C4B-800C-280CDE0E599B}" type="slidenum">
              <a:rPr lang="en-US" smtClean="0"/>
              <a:t>26</a:t>
            </a:fld>
            <a:endParaRPr lang="en-US"/>
          </a:p>
        </p:txBody>
      </p:sp>
      <p:pic>
        <p:nvPicPr>
          <p:cNvPr id="5" name="Picture 4">
            <a:extLst>
              <a:ext uri="{FF2B5EF4-FFF2-40B4-BE49-F238E27FC236}">
                <a16:creationId xmlns:a16="http://schemas.microsoft.com/office/drawing/2014/main" id="{A350063F-CCFD-579A-A17F-E2EA96314671}"/>
              </a:ext>
            </a:extLst>
          </p:cNvPr>
          <p:cNvPicPr>
            <a:picLocks noChangeAspect="1"/>
          </p:cNvPicPr>
          <p:nvPr/>
        </p:nvPicPr>
        <p:blipFill>
          <a:blip r:embed="rId2"/>
          <a:stretch>
            <a:fillRect/>
          </a:stretch>
        </p:blipFill>
        <p:spPr>
          <a:xfrm>
            <a:off x="3992137" y="1081396"/>
            <a:ext cx="5176846" cy="5776603"/>
          </a:xfrm>
          <a:prstGeom prst="rect">
            <a:avLst/>
          </a:prstGeom>
        </p:spPr>
      </p:pic>
    </p:spTree>
    <p:extLst>
      <p:ext uri="{BB962C8B-B14F-4D97-AF65-F5344CB8AC3E}">
        <p14:creationId xmlns:p14="http://schemas.microsoft.com/office/powerpoint/2010/main" val="114346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49E9-FFA1-9EFF-C6E1-1BE7C9A31F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BD27E17-2831-391F-F1B6-18469380D304}"/>
              </a:ext>
            </a:extLst>
          </p:cNvPr>
          <p:cNvSpPr>
            <a:spLocks noGrp="1"/>
          </p:cNvSpPr>
          <p:nvPr>
            <p:ph idx="1"/>
          </p:nvPr>
        </p:nvSpPr>
        <p:spPr/>
        <p:txBody>
          <a:bodyPr/>
          <a:lstStyle/>
          <a:p>
            <a:r>
              <a:rPr lang="en-US" dirty="0"/>
              <a:t>Introduction</a:t>
            </a:r>
          </a:p>
          <a:p>
            <a:r>
              <a:rPr lang="en-US" dirty="0"/>
              <a:t>Microsoft Copilot</a:t>
            </a:r>
          </a:p>
          <a:p>
            <a:r>
              <a:rPr lang="en-US" dirty="0"/>
              <a:t>Examples</a:t>
            </a:r>
          </a:p>
          <a:p>
            <a:r>
              <a:rPr lang="en-US" dirty="0"/>
              <a:t>Conclusion</a:t>
            </a:r>
          </a:p>
          <a:p>
            <a:endParaRPr lang="en-US" dirty="0"/>
          </a:p>
        </p:txBody>
      </p:sp>
      <p:sp>
        <p:nvSpPr>
          <p:cNvPr id="4" name="Slide Number Placeholder 3">
            <a:extLst>
              <a:ext uri="{FF2B5EF4-FFF2-40B4-BE49-F238E27FC236}">
                <a16:creationId xmlns:a16="http://schemas.microsoft.com/office/drawing/2014/main" id="{9A520DE2-1E48-DB93-6F37-CB4F184CA5B3}"/>
              </a:ext>
            </a:extLst>
          </p:cNvPr>
          <p:cNvSpPr>
            <a:spLocks noGrp="1"/>
          </p:cNvSpPr>
          <p:nvPr>
            <p:ph type="sldNum" sz="quarter" idx="12"/>
          </p:nvPr>
        </p:nvSpPr>
        <p:spPr/>
        <p:txBody>
          <a:bodyPr/>
          <a:lstStyle/>
          <a:p>
            <a:fld id="{20E0D1B9-7135-2C4B-800C-280CDE0E599B}" type="slidenum">
              <a:rPr lang="en-US" smtClean="0"/>
              <a:t>27</a:t>
            </a:fld>
            <a:endParaRPr lang="en-US"/>
          </a:p>
        </p:txBody>
      </p:sp>
    </p:spTree>
    <p:extLst>
      <p:ext uri="{BB962C8B-B14F-4D97-AF65-F5344CB8AC3E}">
        <p14:creationId xmlns:p14="http://schemas.microsoft.com/office/powerpoint/2010/main" val="6619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5BB1-9559-BFB6-5598-A69AA4BD9C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340F8C-D13E-25BC-A78C-0FAFFE3FB6E6}"/>
              </a:ext>
            </a:extLst>
          </p:cNvPr>
          <p:cNvSpPr>
            <a:spLocks noGrp="1"/>
          </p:cNvSpPr>
          <p:nvPr>
            <p:ph idx="1"/>
          </p:nvPr>
        </p:nvSpPr>
        <p:spPr/>
        <p:txBody>
          <a:bodyPr/>
          <a:lstStyle/>
          <a:p>
            <a:r>
              <a:rPr lang="en-US"/>
              <a:t>*</a:t>
            </a:r>
            <a:r>
              <a:rPr lang="en-US" dirty="0"/>
              <a:t>CONCLUSIONS GO HERE*</a:t>
            </a:r>
          </a:p>
          <a:p>
            <a:r>
              <a:rPr lang="en-US" dirty="0"/>
              <a:t>Need help? If you encounter any difficulties with this material then please send an email to </a:t>
            </a:r>
            <a:r>
              <a:rPr lang="en-US" dirty="0">
                <a:hlinkClick r:id="rId3"/>
              </a:rPr>
              <a:t>cses@princeton.edu</a:t>
            </a:r>
            <a:r>
              <a:rPr lang="en-US" dirty="0"/>
              <a:t> or attend a </a:t>
            </a:r>
            <a:r>
              <a:rPr lang="en-US" dirty="0">
                <a:hlinkClick r:id="rId4"/>
              </a:rPr>
              <a:t>help session</a:t>
            </a:r>
            <a:r>
              <a:rPr lang="en-US" dirty="0"/>
              <a:t>.</a:t>
            </a:r>
          </a:p>
        </p:txBody>
      </p:sp>
      <p:sp>
        <p:nvSpPr>
          <p:cNvPr id="4" name="Slide Number Placeholder 3">
            <a:extLst>
              <a:ext uri="{FF2B5EF4-FFF2-40B4-BE49-F238E27FC236}">
                <a16:creationId xmlns:a16="http://schemas.microsoft.com/office/drawing/2014/main" id="{20576771-A489-EB72-0A03-1A4BA1923BC4}"/>
              </a:ext>
            </a:extLst>
          </p:cNvPr>
          <p:cNvSpPr>
            <a:spLocks noGrp="1"/>
          </p:cNvSpPr>
          <p:nvPr>
            <p:ph type="sldNum" sz="quarter" idx="12"/>
          </p:nvPr>
        </p:nvSpPr>
        <p:spPr/>
        <p:txBody>
          <a:bodyPr/>
          <a:lstStyle/>
          <a:p>
            <a:fld id="{20E0D1B9-7135-2C4B-800C-280CDE0E599B}" type="slidenum">
              <a:rPr lang="en-US" smtClean="0"/>
              <a:t>28</a:t>
            </a:fld>
            <a:endParaRPr lang="en-US"/>
          </a:p>
        </p:txBody>
      </p:sp>
    </p:spTree>
    <p:extLst>
      <p:ext uri="{BB962C8B-B14F-4D97-AF65-F5344CB8AC3E}">
        <p14:creationId xmlns:p14="http://schemas.microsoft.com/office/powerpoint/2010/main" val="558042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49D0-EB48-2CCD-2796-E0E871F4E4B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6BD39A6-25AF-03E3-6E8D-DC5C6001B8D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C6509E2-99E9-BB48-F3DA-607CEF986D50}"/>
              </a:ext>
            </a:extLst>
          </p:cNvPr>
          <p:cNvSpPr>
            <a:spLocks noGrp="1"/>
          </p:cNvSpPr>
          <p:nvPr>
            <p:ph type="sldNum" sz="quarter" idx="12"/>
          </p:nvPr>
        </p:nvSpPr>
        <p:spPr/>
        <p:txBody>
          <a:bodyPr/>
          <a:lstStyle/>
          <a:p>
            <a:fld id="{20E0D1B9-7135-2C4B-800C-280CDE0E599B}" type="slidenum">
              <a:rPr lang="en-US" smtClean="0"/>
              <a:t>29</a:t>
            </a:fld>
            <a:endParaRPr lang="en-US"/>
          </a:p>
        </p:txBody>
      </p:sp>
      <p:pic>
        <p:nvPicPr>
          <p:cNvPr id="5122" name="Picture 2">
            <a:extLst>
              <a:ext uri="{FF2B5EF4-FFF2-40B4-BE49-F238E27FC236}">
                <a16:creationId xmlns:a16="http://schemas.microsoft.com/office/drawing/2014/main" id="{0037C7C8-C8C6-8829-ACA4-985327AFF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306"/>
            <a:ext cx="12585390" cy="5160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6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LM Transformer Architecture">
            <a:extLst>
              <a:ext uri="{FF2B5EF4-FFF2-40B4-BE49-F238E27FC236}">
                <a16:creationId xmlns:a16="http://schemas.microsoft.com/office/drawing/2014/main" id="{569763C7-2173-0B61-A394-46685EA07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943" y="2221958"/>
            <a:ext cx="4608861" cy="3859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92363B-DA98-C411-7BFE-D851EC093A57}"/>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78EEFBA4-1E2C-1113-A057-39924E8330E5}"/>
              </a:ext>
            </a:extLst>
          </p:cNvPr>
          <p:cNvSpPr>
            <a:spLocks noGrp="1"/>
          </p:cNvSpPr>
          <p:nvPr>
            <p:ph type="sldNum" sz="quarter" idx="12"/>
          </p:nvPr>
        </p:nvSpPr>
        <p:spPr/>
        <p:txBody>
          <a:bodyPr/>
          <a:lstStyle/>
          <a:p>
            <a:fld id="{20E0D1B9-7135-2C4B-800C-280CDE0E599B}" type="slidenum">
              <a:rPr lang="en-US" smtClean="0"/>
              <a:t>3</a:t>
            </a:fld>
            <a:endParaRPr lang="en-US"/>
          </a:p>
        </p:txBody>
      </p:sp>
      <p:sp>
        <p:nvSpPr>
          <p:cNvPr id="5" name="TextBox 4">
            <a:extLst>
              <a:ext uri="{FF2B5EF4-FFF2-40B4-BE49-F238E27FC236}">
                <a16:creationId xmlns:a16="http://schemas.microsoft.com/office/drawing/2014/main" id="{840E0184-FE4F-AA01-81FF-367AAE97FE62}"/>
              </a:ext>
            </a:extLst>
          </p:cNvPr>
          <p:cNvSpPr txBox="1"/>
          <p:nvPr/>
        </p:nvSpPr>
        <p:spPr>
          <a:xfrm>
            <a:off x="6445869" y="6041984"/>
            <a:ext cx="5225740" cy="461665"/>
          </a:xfrm>
          <a:prstGeom prst="rect">
            <a:avLst/>
          </a:prstGeom>
          <a:noFill/>
        </p:spPr>
        <p:txBody>
          <a:bodyPr wrap="square" rtlCol="0">
            <a:spAutoFit/>
          </a:bodyPr>
          <a:lstStyle/>
          <a:p>
            <a:r>
              <a:rPr lang="en-US" sz="1200" dirty="0"/>
              <a:t>Image taken from </a:t>
            </a:r>
            <a:r>
              <a:rPr lang="en-US" sz="1200" dirty="0">
                <a:hlinkClick r:id="rId3"/>
              </a:rPr>
              <a:t>https://www.linkedin.com/pulse/llm-transformer-architecture-shivasish-mahapatra-kj9qf</a:t>
            </a:r>
            <a:r>
              <a:rPr lang="en-US" sz="1200" dirty="0"/>
              <a:t> </a:t>
            </a:r>
          </a:p>
        </p:txBody>
      </p:sp>
      <p:sp>
        <p:nvSpPr>
          <p:cNvPr id="6" name="Content Placeholder 2">
            <a:extLst>
              <a:ext uri="{FF2B5EF4-FFF2-40B4-BE49-F238E27FC236}">
                <a16:creationId xmlns:a16="http://schemas.microsoft.com/office/drawing/2014/main" id="{20DEF6F3-73ED-6713-2261-14942CF22C69}"/>
              </a:ext>
            </a:extLst>
          </p:cNvPr>
          <p:cNvSpPr txBox="1">
            <a:spLocks/>
          </p:cNvSpPr>
          <p:nvPr/>
        </p:nvSpPr>
        <p:spPr>
          <a:xfrm>
            <a:off x="0" y="1294888"/>
            <a:ext cx="12192000" cy="4903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are Large Language Models (LLMs)?</a:t>
            </a:r>
          </a:p>
          <a:p>
            <a:pPr lvl="1"/>
            <a:r>
              <a:rPr lang="en-US" dirty="0"/>
              <a:t>Machine Learning (ML) models trained on immense amounts of data.</a:t>
            </a:r>
          </a:p>
          <a:p>
            <a:r>
              <a:rPr lang="en-US" sz="2400" dirty="0"/>
              <a:t>Common examples:</a:t>
            </a:r>
          </a:p>
          <a:p>
            <a:pPr lvl="1"/>
            <a:r>
              <a:rPr lang="en-US" dirty="0"/>
              <a:t>Generative Pre-trained </a:t>
            </a:r>
            <a:r>
              <a:rPr lang="en-US" dirty="0" err="1"/>
              <a:t>Transfomrer</a:t>
            </a:r>
            <a:r>
              <a:rPr lang="en-US" dirty="0"/>
              <a:t> (GPT).</a:t>
            </a:r>
          </a:p>
          <a:p>
            <a:pPr lvl="1"/>
            <a:r>
              <a:rPr lang="en-US" dirty="0"/>
              <a:t>BERT (Bidirectional Encoder Representations</a:t>
            </a:r>
            <a:br>
              <a:rPr lang="en-US" dirty="0"/>
            </a:br>
            <a:r>
              <a:rPr lang="en-US" dirty="0"/>
              <a:t>from Transformers).</a:t>
            </a:r>
          </a:p>
          <a:p>
            <a:pPr lvl="1"/>
            <a:r>
              <a:rPr lang="en-US" dirty="0"/>
              <a:t>Llama (Large Language Model Meta AI).</a:t>
            </a:r>
          </a:p>
          <a:p>
            <a:pPr lvl="1"/>
            <a:r>
              <a:rPr lang="en-US" dirty="0"/>
              <a:t>And many many more…</a:t>
            </a:r>
          </a:p>
          <a:p>
            <a:pPr lvl="1"/>
            <a:endParaRPr lang="en-US" dirty="0"/>
          </a:p>
        </p:txBody>
      </p:sp>
    </p:spTree>
    <p:extLst>
      <p:ext uri="{BB962C8B-B14F-4D97-AF65-F5344CB8AC3E}">
        <p14:creationId xmlns:p14="http://schemas.microsoft.com/office/powerpoint/2010/main" val="11883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FE37-3380-B26A-C131-749151B265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F39113B-40FC-CB0E-05CB-8DA0F7432AFA}"/>
              </a:ext>
            </a:extLst>
          </p:cNvPr>
          <p:cNvSpPr>
            <a:spLocks noGrp="1"/>
          </p:cNvSpPr>
          <p:nvPr>
            <p:ph idx="1"/>
          </p:nvPr>
        </p:nvSpPr>
        <p:spPr/>
        <p:txBody>
          <a:bodyPr/>
          <a:lstStyle/>
          <a:p>
            <a:r>
              <a:rPr lang="en-US" dirty="0"/>
              <a:t>LLMs can be trained on code repositories.</a:t>
            </a:r>
          </a:p>
          <a:p>
            <a:r>
              <a:rPr lang="en-US" dirty="0"/>
              <a:t>These models can be used to solve Software</a:t>
            </a:r>
            <a:br>
              <a:rPr lang="en-US" dirty="0"/>
            </a:br>
            <a:r>
              <a:rPr lang="en-US" dirty="0"/>
              <a:t>Engineering (SWE) tasks.</a:t>
            </a:r>
          </a:p>
        </p:txBody>
      </p:sp>
      <p:sp>
        <p:nvSpPr>
          <p:cNvPr id="4" name="Slide Number Placeholder 3">
            <a:extLst>
              <a:ext uri="{FF2B5EF4-FFF2-40B4-BE49-F238E27FC236}">
                <a16:creationId xmlns:a16="http://schemas.microsoft.com/office/drawing/2014/main" id="{43344CA0-B9B1-F90A-CF03-8047BDFFA15F}"/>
              </a:ext>
            </a:extLst>
          </p:cNvPr>
          <p:cNvSpPr>
            <a:spLocks noGrp="1"/>
          </p:cNvSpPr>
          <p:nvPr>
            <p:ph type="sldNum" sz="quarter" idx="12"/>
          </p:nvPr>
        </p:nvSpPr>
        <p:spPr/>
        <p:txBody>
          <a:bodyPr/>
          <a:lstStyle/>
          <a:p>
            <a:fld id="{20E0D1B9-7135-2C4B-800C-280CDE0E599B}" type="slidenum">
              <a:rPr lang="en-US" smtClean="0"/>
              <a:t>4</a:t>
            </a:fld>
            <a:endParaRPr lang="en-US"/>
          </a:p>
        </p:txBody>
      </p:sp>
      <p:sp>
        <p:nvSpPr>
          <p:cNvPr id="5" name="Rectangle 4">
            <a:extLst>
              <a:ext uri="{FF2B5EF4-FFF2-40B4-BE49-F238E27FC236}">
                <a16:creationId xmlns:a16="http://schemas.microsoft.com/office/drawing/2014/main" id="{8A8008C6-A5C7-F2BE-68E8-4DE84B048E5E}"/>
              </a:ext>
            </a:extLst>
          </p:cNvPr>
          <p:cNvSpPr/>
          <p:nvPr/>
        </p:nvSpPr>
        <p:spPr>
          <a:xfrm>
            <a:off x="274583" y="4937825"/>
            <a:ext cx="1201741" cy="109508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pic>
        <p:nvPicPr>
          <p:cNvPr id="2050" name="Picture 2" descr="GitHub logo featuring a stylized cat silhouette within a circle.">
            <a:extLst>
              <a:ext uri="{FF2B5EF4-FFF2-40B4-BE49-F238E27FC236}">
                <a16:creationId xmlns:a16="http://schemas.microsoft.com/office/drawing/2014/main" id="{AA9E420B-BBE1-0422-9A55-C59D2BD71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33" t="11246" r="21002" b="11025"/>
          <a:stretch/>
        </p:blipFill>
        <p:spPr bwMode="auto">
          <a:xfrm>
            <a:off x="274583" y="3768951"/>
            <a:ext cx="1261686" cy="11142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C29C82D6-DD6A-9D61-CBD4-38861FED6E41}"/>
              </a:ext>
            </a:extLst>
          </p:cNvPr>
          <p:cNvCxnSpPr/>
          <p:nvPr/>
        </p:nvCxnSpPr>
        <p:spPr>
          <a:xfrm>
            <a:off x="1646663" y="4883203"/>
            <a:ext cx="1535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042F8FD-B06B-9C6F-D43D-936245ABD42F}"/>
              </a:ext>
            </a:extLst>
          </p:cNvPr>
          <p:cNvSpPr txBox="1"/>
          <p:nvPr/>
        </p:nvSpPr>
        <p:spPr>
          <a:xfrm>
            <a:off x="1926750" y="4521935"/>
            <a:ext cx="989843" cy="369332"/>
          </a:xfrm>
          <a:prstGeom prst="rect">
            <a:avLst/>
          </a:prstGeom>
          <a:noFill/>
        </p:spPr>
        <p:txBody>
          <a:bodyPr wrap="square" rtlCol="0">
            <a:spAutoFit/>
          </a:bodyPr>
          <a:lstStyle/>
          <a:p>
            <a:r>
              <a:rPr lang="en-US" dirty="0"/>
              <a:t>Training</a:t>
            </a:r>
          </a:p>
        </p:txBody>
      </p:sp>
      <p:sp>
        <p:nvSpPr>
          <p:cNvPr id="10" name="Rectangle 9">
            <a:extLst>
              <a:ext uri="{FF2B5EF4-FFF2-40B4-BE49-F238E27FC236}">
                <a16:creationId xmlns:a16="http://schemas.microsoft.com/office/drawing/2014/main" id="{3926B7F7-2A59-2F8C-66FE-FEE56CAA5B5F}"/>
              </a:ext>
            </a:extLst>
          </p:cNvPr>
          <p:cNvSpPr/>
          <p:nvPr/>
        </p:nvSpPr>
        <p:spPr>
          <a:xfrm>
            <a:off x="3292208" y="4335660"/>
            <a:ext cx="1201741" cy="109508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LLM</a:t>
            </a:r>
          </a:p>
        </p:txBody>
      </p:sp>
      <p:pic>
        <p:nvPicPr>
          <p:cNvPr id="2052" name="Picture 4">
            <a:extLst>
              <a:ext uri="{FF2B5EF4-FFF2-40B4-BE49-F238E27FC236}">
                <a16:creationId xmlns:a16="http://schemas.microsoft.com/office/drawing/2014/main" id="{C224A2F1-8E3B-2F6C-BA82-471C31358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195" y="2729601"/>
            <a:ext cx="1219754" cy="121975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AACB849C-E263-0E7B-EAA3-91F1B68004D2}"/>
              </a:ext>
            </a:extLst>
          </p:cNvPr>
          <p:cNvCxnSpPr>
            <a:cxnSpLocks/>
          </p:cNvCxnSpPr>
          <p:nvPr/>
        </p:nvCxnSpPr>
        <p:spPr>
          <a:xfrm>
            <a:off x="3893078" y="3888059"/>
            <a:ext cx="0" cy="385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50AAB76-126F-BB4A-8924-04F47A8BC56A}"/>
              </a:ext>
            </a:extLst>
          </p:cNvPr>
          <p:cNvSpPr txBox="1"/>
          <p:nvPr/>
        </p:nvSpPr>
        <p:spPr>
          <a:xfrm>
            <a:off x="2894229" y="3865928"/>
            <a:ext cx="989843" cy="369332"/>
          </a:xfrm>
          <a:prstGeom prst="rect">
            <a:avLst/>
          </a:prstGeom>
          <a:noFill/>
        </p:spPr>
        <p:txBody>
          <a:bodyPr wrap="square" rtlCol="0">
            <a:spAutoFit/>
          </a:bodyPr>
          <a:lstStyle/>
          <a:p>
            <a:r>
              <a:rPr lang="en-US" dirty="0"/>
              <a:t>Request</a:t>
            </a:r>
          </a:p>
        </p:txBody>
      </p:sp>
      <p:pic>
        <p:nvPicPr>
          <p:cNvPr id="19" name="Picture 18">
            <a:extLst>
              <a:ext uri="{FF2B5EF4-FFF2-40B4-BE49-F238E27FC236}">
                <a16:creationId xmlns:a16="http://schemas.microsoft.com/office/drawing/2014/main" id="{FF795128-5FAC-0420-3B54-090A8A9D6223}"/>
              </a:ext>
            </a:extLst>
          </p:cNvPr>
          <p:cNvPicPr>
            <a:picLocks noChangeAspect="1"/>
          </p:cNvPicPr>
          <p:nvPr/>
        </p:nvPicPr>
        <p:blipFill>
          <a:blip r:embed="rId4"/>
          <a:stretch>
            <a:fillRect/>
          </a:stretch>
        </p:blipFill>
        <p:spPr>
          <a:xfrm>
            <a:off x="6794817" y="1064596"/>
            <a:ext cx="5397183" cy="5349315"/>
          </a:xfrm>
          <a:prstGeom prst="rect">
            <a:avLst/>
          </a:prstGeom>
        </p:spPr>
      </p:pic>
    </p:spTree>
    <p:extLst>
      <p:ext uri="{BB962C8B-B14F-4D97-AF65-F5344CB8AC3E}">
        <p14:creationId xmlns:p14="http://schemas.microsoft.com/office/powerpoint/2010/main" val="275160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47F-FCF6-E6B0-857B-3121ECBD0BF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2A6FD6-A247-AD3C-B89F-EE5D9071FA6A}"/>
              </a:ext>
            </a:extLst>
          </p:cNvPr>
          <p:cNvSpPr>
            <a:spLocks noGrp="1"/>
          </p:cNvSpPr>
          <p:nvPr>
            <p:ph idx="1"/>
          </p:nvPr>
        </p:nvSpPr>
        <p:spPr/>
        <p:txBody>
          <a:bodyPr/>
          <a:lstStyle/>
          <a:p>
            <a:r>
              <a:rPr lang="en-US" dirty="0">
                <a:hlinkClick r:id="rId2"/>
              </a:rPr>
              <a:t>Copilot</a:t>
            </a:r>
            <a:r>
              <a:rPr lang="en-US" dirty="0"/>
              <a:t> - A </a:t>
            </a:r>
            <a:r>
              <a:rPr lang="en-US" dirty="0" err="1"/>
              <a:t>GenAI</a:t>
            </a:r>
            <a:r>
              <a:rPr lang="en-US" dirty="0"/>
              <a:t> chatbot designed for computer code by Microsoft.</a:t>
            </a:r>
          </a:p>
          <a:p>
            <a:r>
              <a:rPr lang="en-US" dirty="0">
                <a:hlinkClick r:id="rId3"/>
              </a:rPr>
              <a:t>ChatGPT</a:t>
            </a:r>
            <a:r>
              <a:rPr lang="en-US" dirty="0"/>
              <a:t> - A popular </a:t>
            </a:r>
            <a:r>
              <a:rPr lang="en-US" dirty="0" err="1"/>
              <a:t>GenAI</a:t>
            </a:r>
            <a:r>
              <a:rPr lang="en-US" dirty="0"/>
              <a:t> chatbot by OpenAI.</a:t>
            </a:r>
          </a:p>
          <a:p>
            <a:r>
              <a:rPr lang="en-US" dirty="0">
                <a:hlinkClick r:id="rId4"/>
              </a:rPr>
              <a:t>Copilot vs. ChatGPT</a:t>
            </a:r>
            <a:r>
              <a:rPr lang="en-US" dirty="0"/>
              <a:t> - Detailed comparison of the two tools.</a:t>
            </a:r>
          </a:p>
          <a:p>
            <a:r>
              <a:rPr lang="en-US" dirty="0">
                <a:hlinkClick r:id="rId5"/>
              </a:rPr>
              <a:t>SWE-agent on GitHub</a:t>
            </a:r>
            <a:r>
              <a:rPr lang="en-US" dirty="0"/>
              <a:t> - Automatically resolve issues in real GitHub repositories.</a:t>
            </a:r>
          </a:p>
          <a:p>
            <a:r>
              <a:rPr lang="en-US" dirty="0">
                <a:hlinkClick r:id="rId6"/>
              </a:rPr>
              <a:t>Tabnine</a:t>
            </a:r>
            <a:r>
              <a:rPr lang="en-US" dirty="0"/>
              <a:t> - A commercial A.I. code assistant (secure and reliable).</a:t>
            </a:r>
          </a:p>
          <a:p>
            <a:endParaRPr lang="en-US" dirty="0"/>
          </a:p>
        </p:txBody>
      </p:sp>
      <p:sp>
        <p:nvSpPr>
          <p:cNvPr id="4" name="Slide Number Placeholder 3">
            <a:extLst>
              <a:ext uri="{FF2B5EF4-FFF2-40B4-BE49-F238E27FC236}">
                <a16:creationId xmlns:a16="http://schemas.microsoft.com/office/drawing/2014/main" id="{7D337A07-4F25-434C-2015-3C6C40B39986}"/>
              </a:ext>
            </a:extLst>
          </p:cNvPr>
          <p:cNvSpPr>
            <a:spLocks noGrp="1"/>
          </p:cNvSpPr>
          <p:nvPr>
            <p:ph type="sldNum" sz="quarter" idx="12"/>
          </p:nvPr>
        </p:nvSpPr>
        <p:spPr/>
        <p:txBody>
          <a:bodyPr/>
          <a:lstStyle/>
          <a:p>
            <a:fld id="{20E0D1B9-7135-2C4B-800C-280CDE0E599B}" type="slidenum">
              <a:rPr lang="en-US" smtClean="0"/>
              <a:t>5</a:t>
            </a:fld>
            <a:endParaRPr lang="en-US" dirty="0"/>
          </a:p>
        </p:txBody>
      </p:sp>
      <p:pic>
        <p:nvPicPr>
          <p:cNvPr id="5122" name="Picture 2" descr="Copilot for Microsoft 365 – Microsoft Adoption">
            <a:extLst>
              <a:ext uri="{FF2B5EF4-FFF2-40B4-BE49-F238E27FC236}">
                <a16:creationId xmlns:a16="http://schemas.microsoft.com/office/drawing/2014/main" id="{BB7400B7-98D5-5CF4-2B29-AF8E0C9EF5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4180114"/>
            <a:ext cx="2116644" cy="19274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hatGPT - Wikipedia">
            <a:extLst>
              <a:ext uri="{FF2B5EF4-FFF2-40B4-BE49-F238E27FC236}">
                <a16:creationId xmlns:a16="http://schemas.microsoft.com/office/drawing/2014/main" id="{94805CE3-2891-DDAC-3CB9-DC9B9B3E81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3121" y="4050371"/>
            <a:ext cx="2305979" cy="230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8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98F4-2CEC-EC08-8694-E6FCBAA9A2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EAAFC2-7D64-6212-8D69-33E168917A55}"/>
              </a:ext>
            </a:extLst>
          </p:cNvPr>
          <p:cNvSpPr>
            <a:spLocks noGrp="1"/>
          </p:cNvSpPr>
          <p:nvPr>
            <p:ph idx="1"/>
          </p:nvPr>
        </p:nvSpPr>
        <p:spPr/>
        <p:txBody>
          <a:bodyPr/>
          <a:lstStyle/>
          <a:p>
            <a:r>
              <a:rPr lang="en-US" dirty="0"/>
              <a:t>What can A.I. tools can be used for?</a:t>
            </a:r>
          </a:p>
          <a:p>
            <a:pPr lvl="1"/>
            <a:r>
              <a:rPr lang="en-US" dirty="0"/>
              <a:t>Code generation.</a:t>
            </a:r>
          </a:p>
          <a:p>
            <a:pPr lvl="1"/>
            <a:r>
              <a:rPr lang="en-US" dirty="0"/>
              <a:t>Language translation.</a:t>
            </a:r>
          </a:p>
          <a:p>
            <a:pPr lvl="1"/>
            <a:r>
              <a:rPr lang="en-US" dirty="0"/>
              <a:t>Debugging assistance.</a:t>
            </a:r>
          </a:p>
          <a:p>
            <a:pPr lvl="1"/>
            <a:r>
              <a:rPr lang="en-US" dirty="0"/>
              <a:t>Code navigation.</a:t>
            </a:r>
          </a:p>
          <a:p>
            <a:pPr lvl="1"/>
            <a:r>
              <a:rPr lang="en-US" dirty="0"/>
              <a:t>Writing unit tests.</a:t>
            </a:r>
          </a:p>
          <a:p>
            <a:pPr lvl="1"/>
            <a:r>
              <a:rPr lang="en-US" dirty="0"/>
              <a:t>Generating documentation.</a:t>
            </a:r>
          </a:p>
          <a:p>
            <a:pPr lvl="1"/>
            <a:r>
              <a:rPr lang="en-US" dirty="0"/>
              <a:t>Parallelizing code.</a:t>
            </a:r>
          </a:p>
          <a:p>
            <a:pPr lvl="1"/>
            <a:r>
              <a:rPr lang="en-US" dirty="0"/>
              <a:t>IDE integration with code competition.</a:t>
            </a:r>
          </a:p>
        </p:txBody>
      </p:sp>
      <p:sp>
        <p:nvSpPr>
          <p:cNvPr id="4" name="Slide Number Placeholder 3">
            <a:extLst>
              <a:ext uri="{FF2B5EF4-FFF2-40B4-BE49-F238E27FC236}">
                <a16:creationId xmlns:a16="http://schemas.microsoft.com/office/drawing/2014/main" id="{AC3D219B-D8F4-0D9D-7A32-8A36BD0C9CF3}"/>
              </a:ext>
            </a:extLst>
          </p:cNvPr>
          <p:cNvSpPr>
            <a:spLocks noGrp="1"/>
          </p:cNvSpPr>
          <p:nvPr>
            <p:ph type="sldNum" sz="quarter" idx="12"/>
          </p:nvPr>
        </p:nvSpPr>
        <p:spPr/>
        <p:txBody>
          <a:bodyPr/>
          <a:lstStyle/>
          <a:p>
            <a:fld id="{20E0D1B9-7135-2C4B-800C-280CDE0E599B}" type="slidenum">
              <a:rPr lang="en-US" smtClean="0"/>
              <a:t>6</a:t>
            </a:fld>
            <a:endParaRPr lang="en-US"/>
          </a:p>
        </p:txBody>
      </p:sp>
      <p:pic>
        <p:nvPicPr>
          <p:cNvPr id="3074" name="Picture 2" descr="Will AI Take Over The World? Or Will You Take Charge Of Your World?">
            <a:extLst>
              <a:ext uri="{FF2B5EF4-FFF2-40B4-BE49-F238E27FC236}">
                <a16:creationId xmlns:a16="http://schemas.microsoft.com/office/drawing/2014/main" id="{3780B30F-76D5-F069-45D2-38300B138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531" y="1535820"/>
            <a:ext cx="6204469" cy="442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01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AA9-7927-9E88-447C-813B513B95E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E05267-F35C-DFB3-7D29-E40E5F3D15DE}"/>
              </a:ext>
            </a:extLst>
          </p:cNvPr>
          <p:cNvSpPr>
            <a:spLocks noGrp="1"/>
          </p:cNvSpPr>
          <p:nvPr>
            <p:ph idx="1"/>
          </p:nvPr>
        </p:nvSpPr>
        <p:spPr/>
        <p:txBody>
          <a:bodyPr/>
          <a:lstStyle/>
          <a:p>
            <a:r>
              <a:rPr lang="en-US" dirty="0"/>
              <a:t>When should a researcher use LLMs VS writing the code themselves?</a:t>
            </a:r>
          </a:p>
          <a:p>
            <a:pPr lvl="1"/>
            <a:r>
              <a:rPr lang="en-US" dirty="0"/>
              <a:t>Why not both?</a:t>
            </a:r>
          </a:p>
          <a:p>
            <a:r>
              <a:rPr lang="en-US" dirty="0"/>
              <a:t>What are the limitations of LLMs?</a:t>
            </a:r>
          </a:p>
          <a:p>
            <a:pPr lvl="1"/>
            <a:r>
              <a:rPr lang="en-US" dirty="0"/>
              <a:t>Limited to what it was trained on.</a:t>
            </a:r>
          </a:p>
          <a:p>
            <a:pPr lvl="1"/>
            <a:r>
              <a:rPr lang="en-US" dirty="0"/>
              <a:t>Often doesn’t “understand” what it does.</a:t>
            </a:r>
          </a:p>
          <a:p>
            <a:pPr lvl="1"/>
            <a:r>
              <a:rPr lang="en-US" dirty="0"/>
              <a:t>Code hallucinations.</a:t>
            </a:r>
          </a:p>
          <a:p>
            <a:pPr lvl="1"/>
            <a:r>
              <a:rPr lang="en-US" dirty="0"/>
              <a:t>Making assumptions.</a:t>
            </a:r>
          </a:p>
          <a:p>
            <a:r>
              <a:rPr lang="en-US" dirty="0"/>
              <a:t>Often works better on smaller	 and well</a:t>
            </a:r>
            <a:br>
              <a:rPr lang="en-US" dirty="0"/>
            </a:br>
            <a:r>
              <a:rPr lang="en-US" dirty="0"/>
              <a:t>defined problems.</a:t>
            </a:r>
          </a:p>
        </p:txBody>
      </p:sp>
      <p:sp>
        <p:nvSpPr>
          <p:cNvPr id="4" name="Slide Number Placeholder 3">
            <a:extLst>
              <a:ext uri="{FF2B5EF4-FFF2-40B4-BE49-F238E27FC236}">
                <a16:creationId xmlns:a16="http://schemas.microsoft.com/office/drawing/2014/main" id="{25531CEC-3B8A-BEE4-2EDE-05CAC4EA93D6}"/>
              </a:ext>
            </a:extLst>
          </p:cNvPr>
          <p:cNvSpPr>
            <a:spLocks noGrp="1"/>
          </p:cNvSpPr>
          <p:nvPr>
            <p:ph type="sldNum" sz="quarter" idx="12"/>
          </p:nvPr>
        </p:nvSpPr>
        <p:spPr/>
        <p:txBody>
          <a:bodyPr/>
          <a:lstStyle/>
          <a:p>
            <a:fld id="{20E0D1B9-7135-2C4B-800C-280CDE0E599B}" type="slidenum">
              <a:rPr lang="en-US" smtClean="0"/>
              <a:t>7</a:t>
            </a:fld>
            <a:endParaRPr lang="en-US"/>
          </a:p>
        </p:txBody>
      </p:sp>
      <p:pic>
        <p:nvPicPr>
          <p:cNvPr id="8" name="Picture 7">
            <a:extLst>
              <a:ext uri="{FF2B5EF4-FFF2-40B4-BE49-F238E27FC236}">
                <a16:creationId xmlns:a16="http://schemas.microsoft.com/office/drawing/2014/main" id="{7CB19EAC-FF9F-5DBA-7E4F-15003ED6C03E}"/>
              </a:ext>
            </a:extLst>
          </p:cNvPr>
          <p:cNvPicPr>
            <a:picLocks noChangeAspect="1"/>
          </p:cNvPicPr>
          <p:nvPr/>
        </p:nvPicPr>
        <p:blipFill>
          <a:blip r:embed="rId2"/>
          <a:stretch>
            <a:fillRect/>
          </a:stretch>
        </p:blipFill>
        <p:spPr>
          <a:xfrm>
            <a:off x="6527181" y="1789397"/>
            <a:ext cx="4504402" cy="5068603"/>
          </a:xfrm>
          <a:prstGeom prst="rect">
            <a:avLst/>
          </a:prstGeom>
        </p:spPr>
      </p:pic>
    </p:spTree>
    <p:extLst>
      <p:ext uri="{BB962C8B-B14F-4D97-AF65-F5344CB8AC3E}">
        <p14:creationId xmlns:p14="http://schemas.microsoft.com/office/powerpoint/2010/main" val="362685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49E9-FFA1-9EFF-C6E1-1BE7C9A31F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BD27E17-2831-391F-F1B6-18469380D304}"/>
              </a:ext>
            </a:extLst>
          </p:cNvPr>
          <p:cNvSpPr>
            <a:spLocks noGrp="1"/>
          </p:cNvSpPr>
          <p:nvPr>
            <p:ph idx="1"/>
          </p:nvPr>
        </p:nvSpPr>
        <p:spPr/>
        <p:txBody>
          <a:bodyPr/>
          <a:lstStyle/>
          <a:p>
            <a:r>
              <a:rPr lang="en-US" dirty="0"/>
              <a:t>Introduction</a:t>
            </a:r>
          </a:p>
          <a:p>
            <a:r>
              <a:rPr lang="en-US" dirty="0"/>
              <a:t>Microsoft Copilot</a:t>
            </a:r>
          </a:p>
          <a:p>
            <a:r>
              <a:rPr lang="en-US" dirty="0"/>
              <a:t>Examples</a:t>
            </a:r>
          </a:p>
          <a:p>
            <a:r>
              <a:rPr lang="en-US" dirty="0"/>
              <a:t>Conclusion</a:t>
            </a:r>
          </a:p>
          <a:p>
            <a:endParaRPr lang="en-US" dirty="0"/>
          </a:p>
        </p:txBody>
      </p:sp>
      <p:sp>
        <p:nvSpPr>
          <p:cNvPr id="4" name="Slide Number Placeholder 3">
            <a:extLst>
              <a:ext uri="{FF2B5EF4-FFF2-40B4-BE49-F238E27FC236}">
                <a16:creationId xmlns:a16="http://schemas.microsoft.com/office/drawing/2014/main" id="{9A520DE2-1E48-DB93-6F37-CB4F184CA5B3}"/>
              </a:ext>
            </a:extLst>
          </p:cNvPr>
          <p:cNvSpPr>
            <a:spLocks noGrp="1"/>
          </p:cNvSpPr>
          <p:nvPr>
            <p:ph type="sldNum" sz="quarter" idx="12"/>
          </p:nvPr>
        </p:nvSpPr>
        <p:spPr/>
        <p:txBody>
          <a:bodyPr/>
          <a:lstStyle/>
          <a:p>
            <a:fld id="{20E0D1B9-7135-2C4B-800C-280CDE0E599B}" type="slidenum">
              <a:rPr lang="en-US" smtClean="0"/>
              <a:t>8</a:t>
            </a:fld>
            <a:endParaRPr lang="en-US"/>
          </a:p>
        </p:txBody>
      </p:sp>
    </p:spTree>
    <p:extLst>
      <p:ext uri="{BB962C8B-B14F-4D97-AF65-F5344CB8AC3E}">
        <p14:creationId xmlns:p14="http://schemas.microsoft.com/office/powerpoint/2010/main" val="41154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0A9-92A7-FB98-F213-9C36CFC64C81}"/>
              </a:ext>
            </a:extLst>
          </p:cNvPr>
          <p:cNvSpPr>
            <a:spLocks noGrp="1"/>
          </p:cNvSpPr>
          <p:nvPr>
            <p:ph type="title"/>
          </p:nvPr>
        </p:nvSpPr>
        <p:spPr/>
        <p:txBody>
          <a:bodyPr/>
          <a:lstStyle/>
          <a:p>
            <a:r>
              <a:rPr lang="en-US" dirty="0"/>
              <a:t>Microsoft Copilot</a:t>
            </a:r>
          </a:p>
        </p:txBody>
      </p:sp>
      <p:sp>
        <p:nvSpPr>
          <p:cNvPr id="3" name="Content Placeholder 2">
            <a:extLst>
              <a:ext uri="{FF2B5EF4-FFF2-40B4-BE49-F238E27FC236}">
                <a16:creationId xmlns:a16="http://schemas.microsoft.com/office/drawing/2014/main" id="{3C56556A-123C-4B11-0453-A40988B2ED5D}"/>
              </a:ext>
            </a:extLst>
          </p:cNvPr>
          <p:cNvSpPr>
            <a:spLocks noGrp="1"/>
          </p:cNvSpPr>
          <p:nvPr>
            <p:ph idx="1"/>
          </p:nvPr>
        </p:nvSpPr>
        <p:spPr/>
        <p:txBody>
          <a:bodyPr/>
          <a:lstStyle/>
          <a:p>
            <a:r>
              <a:rPr lang="en-US" dirty="0"/>
              <a:t>What is Microsoft Copilot?</a:t>
            </a:r>
          </a:p>
          <a:p>
            <a:pPr lvl="1"/>
            <a:r>
              <a:rPr lang="en-US" dirty="0"/>
              <a:t>A generative A.I. chatbot for coding tasks.</a:t>
            </a:r>
          </a:p>
          <a:p>
            <a:pPr lvl="1"/>
            <a:r>
              <a:rPr lang="en-US" dirty="0"/>
              <a:t>Copilot for 365: A.I. for Outlook, Word, Excel and other office applications.</a:t>
            </a:r>
          </a:p>
          <a:p>
            <a:pPr lvl="1"/>
            <a:r>
              <a:rPr lang="en-US" dirty="0"/>
              <a:t>GitHub Copilot: An A.I. coding assistant. It can be fine-tuned on your repositories.</a:t>
            </a:r>
          </a:p>
        </p:txBody>
      </p:sp>
      <p:sp>
        <p:nvSpPr>
          <p:cNvPr id="4" name="Slide Number Placeholder 3">
            <a:extLst>
              <a:ext uri="{FF2B5EF4-FFF2-40B4-BE49-F238E27FC236}">
                <a16:creationId xmlns:a16="http://schemas.microsoft.com/office/drawing/2014/main" id="{540ECA10-0DE8-BF6D-89DF-36747D60211F}"/>
              </a:ext>
            </a:extLst>
          </p:cNvPr>
          <p:cNvSpPr>
            <a:spLocks noGrp="1"/>
          </p:cNvSpPr>
          <p:nvPr>
            <p:ph type="sldNum" sz="quarter" idx="12"/>
          </p:nvPr>
        </p:nvSpPr>
        <p:spPr/>
        <p:txBody>
          <a:bodyPr/>
          <a:lstStyle/>
          <a:p>
            <a:fld id="{20E0D1B9-7135-2C4B-800C-280CDE0E599B}" type="slidenum">
              <a:rPr lang="en-US" smtClean="0"/>
              <a:t>9</a:t>
            </a:fld>
            <a:endParaRPr lang="en-US"/>
          </a:p>
        </p:txBody>
      </p:sp>
      <p:pic>
        <p:nvPicPr>
          <p:cNvPr id="5" name="Picture 2" descr="Copilot for Microsoft 365 – Microsoft Adoption">
            <a:extLst>
              <a:ext uri="{FF2B5EF4-FFF2-40B4-BE49-F238E27FC236}">
                <a16:creationId xmlns:a16="http://schemas.microsoft.com/office/drawing/2014/main" id="{5B02DAAB-E36A-8E4F-C004-7D754E19D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353" y="4023997"/>
            <a:ext cx="2116644" cy="192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03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TotalTime>
  <Words>2136</Words>
  <Application>Microsoft Macintosh PowerPoint</Application>
  <PresentationFormat>Widescreen</PresentationFormat>
  <Paragraphs>277</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Calibri</vt:lpstr>
      <vt:lpstr>Calibri Light</vt:lpstr>
      <vt:lpstr>Courier New</vt:lpstr>
      <vt:lpstr>Office Theme</vt:lpstr>
      <vt:lpstr>PowerPoint Presentation</vt:lpstr>
      <vt:lpstr>Outline</vt:lpstr>
      <vt:lpstr>Introduction</vt:lpstr>
      <vt:lpstr>Introduction</vt:lpstr>
      <vt:lpstr>Introduction</vt:lpstr>
      <vt:lpstr>Introduction</vt:lpstr>
      <vt:lpstr>Introduction</vt:lpstr>
      <vt:lpstr>Outline</vt:lpstr>
      <vt:lpstr>Microsoft Copilot</vt:lpstr>
      <vt:lpstr>Microsoft Copilot</vt:lpstr>
      <vt:lpstr>Microsoft Copilot</vt:lpstr>
      <vt:lpstr>Microsoft Copilot</vt:lpstr>
      <vt:lpstr>Outline</vt:lpstr>
      <vt:lpstr>Examples: Simple Code Generation</vt:lpstr>
      <vt:lpstr>Examples: Simple Code Generation</vt:lpstr>
      <vt:lpstr>Examples: Debugging</vt:lpstr>
      <vt:lpstr>Examples: Debugging</vt:lpstr>
      <vt:lpstr>Examples: Debugging</vt:lpstr>
      <vt:lpstr>Examples: Unit Testing</vt:lpstr>
      <vt:lpstr>Examples: Unit Testing</vt:lpstr>
      <vt:lpstr>Examples: Code Translation #1</vt:lpstr>
      <vt:lpstr>Examples: Code Translation #1</vt:lpstr>
      <vt:lpstr>Examples: Code Translation #2</vt:lpstr>
      <vt:lpstr>Examples: Code Translation #2</vt:lpstr>
      <vt:lpstr>Examples: Increasing Performance</vt:lpstr>
      <vt:lpstr>Examples: Increasing Performance</vt:lpstr>
      <vt:lpstr>Outline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Solomon</dc:creator>
  <cp:lastModifiedBy>Amit Solomon</cp:lastModifiedBy>
  <cp:revision>244</cp:revision>
  <dcterms:created xsi:type="dcterms:W3CDTF">2023-09-13T14:35:14Z</dcterms:created>
  <dcterms:modified xsi:type="dcterms:W3CDTF">2024-07-15T20:31:12Z</dcterms:modified>
</cp:coreProperties>
</file>