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6000" autoAdjust="0"/>
  </p:normalViewPr>
  <p:slideViewPr>
    <p:cSldViewPr>
      <p:cViewPr varScale="1">
        <p:scale>
          <a:sx n="101" d="100"/>
          <a:sy n="101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1F5B2-0F53-4F5B-B8A6-06DB17D7278F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832C-25F5-4E05-8E44-CBAF47EB22D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0832C-25F5-4E05-8E44-CBAF47EB22D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voxels</a:t>
            </a:r>
            <a:r>
              <a:rPr lang="en-US" baseline="0" dirty="0" smtClean="0"/>
              <a:t> with the same (x,y) coordinates share a lot of same computations such as s-indices on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0832C-25F5-4E05-8E44-CBAF47EB22D9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0832C-25F5-4E05-8E44-CBAF47EB22D9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588B-E3E2-4062-B59B-656BD734B985}" type="datetimeFigureOut">
              <a:rPr lang="en-US" smtClean="0"/>
              <a:t>4/28/2010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3CB2-9E43-48DE-A55D-011FDFFE353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Back-Projection </a:t>
            </a:r>
            <a:r>
              <a:rPr lang="en-US" dirty="0"/>
              <a:t>on GPU: Improving the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Wenlay “Esther” Wei</a:t>
            </a:r>
          </a:p>
          <a:p>
            <a:r>
              <a:rPr lang="en-US" dirty="0" smtClean="0"/>
              <a:t>Advisor: Jeff Fessler</a:t>
            </a:r>
          </a:p>
          <a:p>
            <a:r>
              <a:rPr lang="en-US" dirty="0" smtClean="0"/>
              <a:t>Mentor: Yong Long</a:t>
            </a:r>
          </a:p>
          <a:p>
            <a:r>
              <a:rPr lang="en-US" dirty="0" smtClean="0"/>
              <a:t>April 29,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733800"/>
            <a:ext cx="70913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4: Shared Memory Integration Between Two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Modify </a:t>
            </a:r>
            <a:r>
              <a:rPr lang="en-US" dirty="0"/>
              <a:t>Strategy </a:t>
            </a:r>
            <a:r>
              <a:rPr lang="en-US" dirty="0" smtClean="0"/>
              <a:t>1 to </a:t>
            </a:r>
            <a:r>
              <a:rPr lang="en-US" dirty="0"/>
              <a:t>reduce the time spent on global memory </a:t>
            </a:r>
            <a:r>
              <a:rPr lang="en-US" dirty="0" smtClean="0"/>
              <a:t>accesses</a:t>
            </a:r>
          </a:p>
          <a:p>
            <a:r>
              <a:rPr lang="en-US" dirty="0" smtClean="0"/>
              <a:t>Threads </a:t>
            </a:r>
            <a:r>
              <a:rPr lang="en-US" dirty="0"/>
              <a:t>sharing the same </a:t>
            </a:r>
            <a:r>
              <a:rPr lang="en-US" dirty="0" smtClean="0"/>
              <a:t>parameters from kernel 1 reside </a:t>
            </a:r>
            <a:r>
              <a:rPr lang="en-US" dirty="0"/>
              <a:t>in the same block </a:t>
            </a:r>
            <a:r>
              <a:rPr lang="en-US" dirty="0" smtClean="0"/>
              <a:t>in kernel 2</a:t>
            </a:r>
          </a:p>
          <a:p>
            <a:r>
              <a:rPr lang="en-US" dirty="0" smtClean="0"/>
              <a:t>Only </a:t>
            </a:r>
            <a:r>
              <a:rPr lang="en-US" dirty="0"/>
              <a:t>the first thread has to load the data from global memory into shared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Synchronize threads within a block after memory load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4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7x speed-up for 128x124x120-voxel </a:t>
            </a:r>
            <a:r>
              <a:rPr lang="en-US" dirty="0"/>
              <a:t>image </a:t>
            </a:r>
          </a:p>
          <a:p>
            <a:r>
              <a:rPr lang="en-US" dirty="0" smtClean="0"/>
              <a:t>8.5x speed-up for </a:t>
            </a:r>
            <a:r>
              <a:rPr lang="en-US" dirty="0" smtClean="0"/>
              <a:t>256x248x240-voxel image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819400"/>
            <a:ext cx="7772400" cy="3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Not Used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Resolving Thread Divergence</a:t>
            </a:r>
          </a:p>
          <a:p>
            <a:pPr lvl="1"/>
            <a:r>
              <a:rPr lang="en-US" dirty="0" smtClean="0"/>
              <a:t>Single-instruction, multiple thread (SIMT) style</a:t>
            </a:r>
          </a:p>
          <a:p>
            <a:pPr lvl="2"/>
            <a:r>
              <a:rPr lang="en-US" dirty="0" smtClean="0"/>
              <a:t>32-thread warps</a:t>
            </a:r>
          </a:p>
          <a:p>
            <a:pPr lvl="2"/>
            <a:r>
              <a:rPr lang="en-US" dirty="0" smtClean="0"/>
              <a:t>Diverging threads within a warp will execute each set of instructions in a sequential manner </a:t>
            </a:r>
          </a:p>
          <a:p>
            <a:pPr lvl="1"/>
            <a:r>
              <a:rPr lang="en-US" dirty="0" smtClean="0"/>
              <a:t>Thought thread divergence would be a problem and was seeking solutions</a:t>
            </a:r>
          </a:p>
          <a:p>
            <a:pPr lvl="1"/>
            <a:r>
              <a:rPr lang="en-US" dirty="0" smtClean="0"/>
              <a:t>Occupied less than 1% of GPU processing </a:t>
            </a:r>
          </a:p>
          <a:p>
            <a:pPr lvl="1"/>
            <a:r>
              <a:rPr lang="en-US" dirty="0" smtClean="0"/>
              <a:t>One of the reasons could be that most of the threads follow the same path when branching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Not Used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Memory</a:t>
            </a:r>
          </a:p>
          <a:p>
            <a:pPr lvl="1"/>
            <a:r>
              <a:rPr lang="en-US" dirty="0" smtClean="0"/>
              <a:t>Read-only memory, readable from all threads in a grid</a:t>
            </a:r>
          </a:p>
          <a:p>
            <a:pPr lvl="1"/>
            <a:r>
              <a:rPr lang="en-US" dirty="0" smtClean="0"/>
              <a:t>Faster access than global memory</a:t>
            </a:r>
          </a:p>
          <a:p>
            <a:pPr lvl="1"/>
            <a:r>
              <a:rPr lang="en-US" dirty="0" smtClean="0"/>
              <a:t>Considered copying all the projection view data into constant memory </a:t>
            </a:r>
          </a:p>
          <a:p>
            <a:pPr lvl="1"/>
            <a:r>
              <a:rPr lang="en-US" dirty="0" smtClean="0"/>
              <a:t>There are only 64 kilobytes of constant memory in the GeForce GTX 260 GPU </a:t>
            </a:r>
          </a:p>
          <a:p>
            <a:pPr lvl="2"/>
            <a:r>
              <a:rPr lang="en-US" dirty="0" smtClean="0"/>
              <a:t>A 128x128 projection view uses that much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Must </a:t>
            </a:r>
            <a:r>
              <a:rPr lang="en-US" dirty="0"/>
              <a:t>eliminate as many sequential processes as possible </a:t>
            </a:r>
            <a:endParaRPr lang="en-US" dirty="0" smtClean="0"/>
          </a:p>
          <a:p>
            <a:r>
              <a:rPr lang="en-US" dirty="0" smtClean="0"/>
              <a:t>Must avoid </a:t>
            </a:r>
            <a:r>
              <a:rPr lang="en-US" dirty="0"/>
              <a:t>repeating multiple </a:t>
            </a:r>
            <a:r>
              <a:rPr lang="en-US" dirty="0" smtClean="0"/>
              <a:t>computations</a:t>
            </a:r>
          </a:p>
          <a:p>
            <a:r>
              <a:rPr lang="en-US" dirty="0" smtClean="0"/>
              <a:t>Must keep number </a:t>
            </a:r>
            <a:r>
              <a:rPr lang="en-US" dirty="0"/>
              <a:t>of </a:t>
            </a:r>
            <a:r>
              <a:rPr lang="en-US" dirty="0" smtClean="0"/>
              <a:t>global memory accesses </a:t>
            </a:r>
            <a:r>
              <a:rPr lang="en-US" dirty="0"/>
              <a:t>should </a:t>
            </a:r>
            <a:r>
              <a:rPr lang="en-US" dirty="0" smtClean="0"/>
              <a:t>to </a:t>
            </a:r>
            <a:r>
              <a:rPr lang="en-US" dirty="0"/>
              <a:t>the minimum necessary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solutions is to use shared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Strategize the </a:t>
            </a:r>
            <a:r>
              <a:rPr lang="en-US" dirty="0"/>
              <a:t>usage of shared memory in order to actually improve the </a:t>
            </a:r>
            <a:r>
              <a:rPr lang="en-US" dirty="0" smtClean="0"/>
              <a:t>performance 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consider if the strategy would work on the specific example we are working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Gather </a:t>
            </a:r>
            <a:r>
              <a:rPr lang="en-US" dirty="0"/>
              <a:t>information on the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Kirk, David, and Wen-mei Hwu. </a:t>
            </a:r>
            <a:r>
              <a:rPr lang="en-US" i="1" dirty="0"/>
              <a:t>Programming Massively Parallel Processors: a Hands-on Approach</a:t>
            </a:r>
            <a:r>
              <a:rPr lang="en-US" dirty="0"/>
              <a:t>. Burlington, MA: Morgan Kaufmann, 2010. Print.</a:t>
            </a:r>
          </a:p>
          <a:p>
            <a:r>
              <a:rPr lang="en-US" dirty="0"/>
              <a:t>Fessler, J. "Analytical Tomographic Image Reconstruction Methods." Print.</a:t>
            </a:r>
          </a:p>
          <a:p>
            <a:r>
              <a:rPr lang="en-US" dirty="0" smtClean="0"/>
              <a:t>Special thanks to Professor Fessler, Yong Long and Matt Lauer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have questions?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http://franchisessentials.files.wordpress.com/2009/06/sales-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971800"/>
            <a:ext cx="2857500" cy="284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vs. GPU</a:t>
            </a:r>
          </a:p>
          <a:p>
            <a:r>
              <a:rPr lang="en-US" dirty="0" smtClean="0"/>
              <a:t>Original CUDA Program</a:t>
            </a:r>
          </a:p>
          <a:p>
            <a:r>
              <a:rPr lang="en-US" dirty="0" smtClean="0"/>
              <a:t>Strategy 1: Parallelization Along Z-Axis</a:t>
            </a:r>
          </a:p>
          <a:p>
            <a:r>
              <a:rPr lang="en-US" dirty="0" smtClean="0"/>
              <a:t>Strategy 2: Projection View Data in Shared Memory</a:t>
            </a:r>
          </a:p>
          <a:p>
            <a:r>
              <a:rPr lang="en-US" dirty="0" smtClean="0"/>
              <a:t>Strategy 3: Reconstructing Each Voxel in Parallel</a:t>
            </a:r>
          </a:p>
          <a:p>
            <a:r>
              <a:rPr lang="en-US" dirty="0" smtClean="0"/>
              <a:t>Strategy 4: Shared Memory Integration Between Two Kernels</a:t>
            </a:r>
          </a:p>
          <a:p>
            <a:r>
              <a:rPr lang="en-US" dirty="0" smtClean="0"/>
              <a:t>Strategies Not Used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CPUs vs. GPUs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CPUs are optimized for sequential performance</a:t>
            </a:r>
          </a:p>
          <a:p>
            <a:pPr lvl="1"/>
            <a:r>
              <a:rPr lang="en-US" sz="2600" dirty="0" smtClean="0"/>
              <a:t>Sophisticated control logic</a:t>
            </a:r>
          </a:p>
          <a:p>
            <a:pPr lvl="1"/>
            <a:r>
              <a:rPr lang="en-US" sz="2600" dirty="0" smtClean="0"/>
              <a:t>Large cache memory </a:t>
            </a:r>
          </a:p>
          <a:p>
            <a:r>
              <a:rPr lang="en-US" sz="2600" dirty="0" smtClean="0"/>
              <a:t>GPUs are optimized for parallel performance</a:t>
            </a:r>
          </a:p>
          <a:p>
            <a:pPr lvl="1"/>
            <a:r>
              <a:rPr lang="en-US" sz="2600" dirty="0" smtClean="0"/>
              <a:t>Large number of execution threads</a:t>
            </a:r>
          </a:p>
          <a:p>
            <a:pPr lvl="1"/>
            <a:r>
              <a:rPr lang="en-US" sz="2600" dirty="0" smtClean="0"/>
              <a:t>Minimal control logic required</a:t>
            </a:r>
          </a:p>
          <a:p>
            <a:r>
              <a:rPr lang="en-US" sz="2900" dirty="0" smtClean="0"/>
              <a:t>Most applications use both GPU and CPU</a:t>
            </a:r>
          </a:p>
          <a:p>
            <a:pPr lvl="1"/>
            <a:r>
              <a:rPr lang="en-US" dirty="0" smtClean="0"/>
              <a:t>CUDA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267200"/>
            <a:ext cx="4953000" cy="227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100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CUDA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Back-projection of FDK </a:t>
            </a:r>
            <a:r>
              <a:rPr lang="en-US" sz="2800" dirty="0"/>
              <a:t>cone-beam image reconstruction algorithm </a:t>
            </a:r>
            <a:r>
              <a:rPr lang="en-US" sz="2800" dirty="0" smtClean="0"/>
              <a:t>on GPU</a:t>
            </a:r>
            <a:endParaRPr lang="en-US" sz="2600" dirty="0" smtClean="0"/>
          </a:p>
          <a:p>
            <a:r>
              <a:rPr lang="en-US" sz="2600" dirty="0" smtClean="0"/>
              <a:t>One kernel of nx-by-ny</a:t>
            </a:r>
          </a:p>
          <a:p>
            <a:r>
              <a:rPr lang="en-US" sz="2600" dirty="0" smtClean="0"/>
              <a:t>Each </a:t>
            </a:r>
            <a:r>
              <a:rPr lang="en-US" sz="2600" dirty="0"/>
              <a:t>thread </a:t>
            </a:r>
            <a:r>
              <a:rPr lang="en-US" sz="2600" dirty="0" smtClean="0"/>
              <a:t>reconstructs </a:t>
            </a:r>
            <a:r>
              <a:rPr lang="en-US" sz="2600" dirty="0"/>
              <a:t>one “bar” of voxels with the same (x,y) </a:t>
            </a:r>
            <a:r>
              <a:rPr lang="en-US" sz="2600" dirty="0" smtClean="0"/>
              <a:t>coordinates</a:t>
            </a:r>
          </a:p>
          <a:p>
            <a:r>
              <a:rPr lang="en-US" sz="2600" dirty="0"/>
              <a:t>The kernel is executed for </a:t>
            </a:r>
            <a:r>
              <a:rPr lang="en-US" sz="2600" dirty="0" smtClean="0"/>
              <a:t>each projection view</a:t>
            </a:r>
          </a:p>
          <a:p>
            <a:pPr lvl="1"/>
            <a:r>
              <a:rPr lang="en-US" sz="2600" dirty="0" smtClean="0"/>
              <a:t>Back-projection </a:t>
            </a:r>
            <a:r>
              <a:rPr lang="en-US" sz="2600" dirty="0"/>
              <a:t>result is added onto the image</a:t>
            </a:r>
          </a:p>
          <a:p>
            <a:r>
              <a:rPr lang="en-US" sz="2600" dirty="0" smtClean="0"/>
              <a:t>2.2x speed-up for </a:t>
            </a:r>
            <a:r>
              <a:rPr lang="en-US" sz="2600" dirty="0" smtClean="0"/>
              <a:t>128x124x120-voxel 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 </a:t>
            </a:r>
            <a:r>
              <a:rPr lang="en-US" sz="2600" dirty="0" smtClean="0"/>
              <a:t>image</a:t>
            </a:r>
          </a:p>
          <a:p>
            <a:r>
              <a:rPr lang="en-US" sz="2600" dirty="0" smtClean="0"/>
              <a:t>My goal is to accelerate this algorithm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57600"/>
            <a:ext cx="426045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1: </a:t>
            </a:r>
            <a:r>
              <a:rPr lang="en-US" dirty="0"/>
              <a:t>Parallelization </a:t>
            </a:r>
            <a:r>
              <a:rPr lang="en-US" dirty="0" smtClean="0"/>
              <a:t>Along </a:t>
            </a:r>
            <a:r>
              <a:rPr lang="en-US" dirty="0"/>
              <a:t>Z-Axis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liminates sequential components</a:t>
            </a:r>
          </a:p>
          <a:p>
            <a:r>
              <a:rPr lang="en-US" dirty="0"/>
              <a:t>A</a:t>
            </a:r>
            <a:r>
              <a:rPr lang="en-US" dirty="0" smtClean="0"/>
              <a:t>voids repeating </a:t>
            </a:r>
            <a:r>
              <a:rPr lang="en-US" dirty="0"/>
              <a:t>the computations </a:t>
            </a:r>
            <a:endParaRPr lang="en-US" dirty="0" smtClean="0"/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kernel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that </a:t>
            </a:r>
            <a:r>
              <a:rPr lang="en-US" dirty="0" smtClean="0"/>
              <a:t>shared between two kernels are stored in global memory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76600"/>
            <a:ext cx="8170333" cy="308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2.5x speed-up for </a:t>
            </a:r>
            <a:r>
              <a:rPr lang="en-US" dirty="0"/>
              <a:t>128x124x120-voxel </a:t>
            </a:r>
            <a:r>
              <a:rPr lang="en-US" dirty="0" smtClean="0"/>
              <a:t>image</a:t>
            </a:r>
          </a:p>
          <a:p>
            <a:r>
              <a:rPr lang="en-US" dirty="0" smtClean="0"/>
              <a:t>Global memory </a:t>
            </a:r>
            <a:r>
              <a:rPr lang="en-US" dirty="0"/>
              <a:t>accesses </a:t>
            </a:r>
            <a:r>
              <a:rPr lang="en-US" dirty="0" smtClean="0"/>
              <a:t>prevents an </a:t>
            </a:r>
            <a:r>
              <a:rPr lang="en-US" dirty="0"/>
              <a:t>even greater </a:t>
            </a:r>
            <a:r>
              <a:rPr lang="en-US" dirty="0" smtClean="0"/>
              <a:t>speed-up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realworldtech.com/includes/images/articles/g100-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86000"/>
            <a:ext cx="32004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2: </a:t>
            </a:r>
            <a:r>
              <a:rPr lang="en-US" dirty="0"/>
              <a:t>Projection View Data in Shared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Modified </a:t>
            </a:r>
            <a:r>
              <a:rPr lang="en-US" dirty="0"/>
              <a:t>version of previous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Threads that </a:t>
            </a:r>
            <a:r>
              <a:rPr lang="en-US" dirty="0"/>
              <a:t>share the same projection view data are grouped in the same block </a:t>
            </a:r>
            <a:endParaRPr lang="en-US" dirty="0" smtClean="0"/>
          </a:p>
          <a:p>
            <a:r>
              <a:rPr lang="en-US" dirty="0" smtClean="0"/>
              <a:t>Every thread </a:t>
            </a:r>
            <a:r>
              <a:rPr lang="en-US" dirty="0"/>
              <a:t>is responsible for copying a portion of </a:t>
            </a:r>
            <a:r>
              <a:rPr lang="en-US" dirty="0" smtClean="0"/>
              <a:t>data to shared memory</a:t>
            </a:r>
          </a:p>
          <a:p>
            <a:r>
              <a:rPr lang="en-US" dirty="0" smtClean="0"/>
              <a:t>Each thread must </a:t>
            </a:r>
            <a:r>
              <a:rPr lang="en-US" dirty="0"/>
              <a:t>copy four pixels from the global memory </a:t>
            </a:r>
            <a:r>
              <a:rPr lang="en-US" dirty="0" smtClean="0"/>
              <a:t>otherwise </a:t>
            </a:r>
            <a:r>
              <a:rPr lang="en-US" dirty="0"/>
              <a:t>the results would be approximate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441023"/>
            <a:ext cx="3990975" cy="34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3: Reconstructing Each Voxel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Global memory loads and stores are costly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Necessary for Strategy 1 to pass parameters between kernels </a:t>
            </a:r>
          </a:p>
          <a:p>
            <a:r>
              <a:rPr lang="en-US" dirty="0" smtClean="0"/>
              <a:t>Trade global </a:t>
            </a:r>
            <a:r>
              <a:rPr lang="en-US" dirty="0"/>
              <a:t>memory accesses  with the </a:t>
            </a:r>
            <a:r>
              <a:rPr lang="en-US" dirty="0" smtClean="0"/>
              <a:t>repeated instructions</a:t>
            </a:r>
          </a:p>
          <a:p>
            <a:r>
              <a:rPr lang="en-US" dirty="0" smtClean="0"/>
              <a:t>Perform reconstruction </a:t>
            </a:r>
            <a:r>
              <a:rPr lang="en-US" dirty="0"/>
              <a:t>on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each </a:t>
            </a:r>
            <a:r>
              <a:rPr lang="en-US" dirty="0"/>
              <a:t>voxel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116637" cy="305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Does compensate </a:t>
            </a:r>
            <a:r>
              <a:rPr lang="en-US" sz="2600" dirty="0"/>
              <a:t>for the processing time of repeated </a:t>
            </a:r>
            <a:r>
              <a:rPr lang="en-US" sz="2600" dirty="0" smtClean="0"/>
              <a:t>computation</a:t>
            </a:r>
          </a:p>
          <a:p>
            <a:r>
              <a:rPr lang="en-US" sz="2600" dirty="0" smtClean="0"/>
              <a:t>Does not </a:t>
            </a:r>
            <a:r>
              <a:rPr lang="en-US" sz="2600" dirty="0"/>
              <a:t>improve the performance </a:t>
            </a:r>
            <a:r>
              <a:rPr lang="en-US" sz="2600" dirty="0" smtClean="0"/>
              <a:t>overall</a:t>
            </a:r>
          </a:p>
          <a:p>
            <a:pPr lvl="1"/>
            <a:r>
              <a:rPr lang="en-US" sz="2600" dirty="0" smtClean="0"/>
              <a:t>2.5x speed-up for </a:t>
            </a:r>
            <a:r>
              <a:rPr lang="en-US" sz="2400" dirty="0"/>
              <a:t>128x124x120</a:t>
            </a:r>
            <a:r>
              <a:rPr lang="en-US" sz="2600" dirty="0" smtClean="0"/>
              <a:t>-voxel image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682</Words>
  <Application>Microsoft Office PowerPoint</Application>
  <PresentationFormat>On-screen Show (4:3)</PresentationFormat>
  <Paragraphs>97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Back-Projection on GPU: Improving the Performance</vt:lpstr>
      <vt:lpstr>Overview</vt:lpstr>
      <vt:lpstr>CPUs vs. GPUs</vt:lpstr>
      <vt:lpstr>Original CUDA Program</vt:lpstr>
      <vt:lpstr>Strategy 1: Parallelization Along Z-Axis </vt:lpstr>
      <vt:lpstr>Strategy 1 Analysis</vt:lpstr>
      <vt:lpstr>Strategy 2: Projection View Data in Shared Memory </vt:lpstr>
      <vt:lpstr>Strategy 3: Reconstructing Each Voxel in Parallel</vt:lpstr>
      <vt:lpstr>Strategy 3: Analysis</vt:lpstr>
      <vt:lpstr>Strategy 4: Shared Memory Integration Between Two Kernels</vt:lpstr>
      <vt:lpstr>Strategy 4 Analysis</vt:lpstr>
      <vt:lpstr>Strategies Not Used #1</vt:lpstr>
      <vt:lpstr>Strategies Not Used #2</vt:lpstr>
      <vt:lpstr>Conclusion</vt:lpstr>
      <vt:lpstr>References</vt:lpstr>
      <vt:lpstr>Thank You For Listening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Back-Projection on GPU: Improving the Performance</dc:title>
  <dc:creator>ewwei</dc:creator>
  <cp:lastModifiedBy>ewwei</cp:lastModifiedBy>
  <cp:revision>63</cp:revision>
  <dcterms:created xsi:type="dcterms:W3CDTF">2010-04-29T01:28:27Z</dcterms:created>
  <dcterms:modified xsi:type="dcterms:W3CDTF">2010-04-29T09:18:16Z</dcterms:modified>
</cp:coreProperties>
</file>