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sldImg"/>
          </p:nvPr>
        </p:nvSpPr>
        <p:spPr>
          <a:prstGeom prst="rect">
            <a:avLst/>
          </a:prstGeom>
        </p:spPr>
        <p:txBody>
          <a:bodyPr/>
          <a:lstStyle/>
          <a:p>
            <a:pPr/>
          </a:p>
        </p:txBody>
      </p:sp>
      <p:sp>
        <p:nvSpPr>
          <p:cNvPr id="163" name="Shape 163"/>
          <p:cNvSpPr/>
          <p:nvPr>
            <p:ph type="body" sz="quarter" idx="1"/>
          </p:nvPr>
        </p:nvSpPr>
        <p:spPr>
          <a:prstGeom prst="rect">
            <a:avLst/>
          </a:prstGeom>
        </p:spPr>
        <p:txBody>
          <a:bodyPr/>
          <a:lstStyle/>
          <a:p>
            <a:pPr>
              <a:defRPr b="1" sz="1400"/>
            </a:pPr>
            <a:r>
              <a:t>Fig 1. </a:t>
            </a:r>
            <a:r>
              <a:rPr b="0"/>
              <a:t>Observer recorded duration of trip versus my duration of trip, accuracy looks good, using observer data as a check for duration of trips, largely good.</a:t>
            </a:r>
            <a:endParaRPr b="0"/>
          </a:p>
          <a:p>
            <a:pPr>
              <a:defRPr b="1" sz="1200"/>
            </a:pPr>
            <a:r>
              <a:rPr b="0" i="1"/>
              <a:t>maybe also delta days from date given by observer versus mine) - also what’s the discrepancy between fish ticket landing dates and Obs return dates?</a:t>
            </a:r>
            <a:endParaRPr b="0"/>
          </a:p>
          <a:p>
            <a:pPr>
              <a:defRPr b="1" sz="1400"/>
            </a:pPr>
            <a:endParaRPr b="0"/>
          </a:p>
          <a:p>
            <a:pPr>
              <a:defRPr b="1" sz="1400"/>
            </a:pPr>
            <a:r>
              <a:rPr b="0"/>
              <a:t>Matching VMS to fish ticket data: matched XX% of fishing trips responsible for YY% of lbs and revenue landed during this period.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Shape 225"/>
          <p:cNvSpPr/>
          <p:nvPr>
            <p:ph type="sldImg"/>
          </p:nvPr>
        </p:nvSpPr>
        <p:spPr>
          <a:prstGeom prst="rect">
            <a:avLst/>
          </a:prstGeom>
        </p:spPr>
        <p:txBody>
          <a:bodyPr/>
          <a:lstStyle/>
          <a:p>
            <a:pPr/>
          </a:p>
        </p:txBody>
      </p:sp>
      <p:sp>
        <p:nvSpPr>
          <p:cNvPr id="226" name="Shape 226"/>
          <p:cNvSpPr/>
          <p:nvPr>
            <p:ph type="body" sz="quarter" idx="1"/>
          </p:nvPr>
        </p:nvSpPr>
        <p:spPr>
          <a:prstGeom prst="rect">
            <a:avLst/>
          </a:prstGeom>
        </p:spPr>
        <p:txBody>
          <a:bodyPr/>
          <a:lstStyle/>
          <a:p>
            <a:pPr/>
            <a:r>
              <a:t>Table 1. Results of model fitting, best fit model is highlight in bold.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Shape 230"/>
          <p:cNvSpPr/>
          <p:nvPr>
            <p:ph type="sldImg"/>
          </p:nvPr>
        </p:nvSpPr>
        <p:spPr>
          <a:prstGeom prst="rect">
            <a:avLst/>
          </a:prstGeom>
        </p:spPr>
        <p:txBody>
          <a:bodyPr/>
          <a:lstStyle/>
          <a:p>
            <a:pPr/>
          </a:p>
        </p:txBody>
      </p:sp>
      <p:sp>
        <p:nvSpPr>
          <p:cNvPr id="231" name="Shape 231"/>
          <p:cNvSpPr/>
          <p:nvPr>
            <p:ph type="body" sz="quarter" idx="1"/>
          </p:nvPr>
        </p:nvSpPr>
        <p:spPr>
          <a:prstGeom prst="rect">
            <a:avLst/>
          </a:prstGeom>
        </p:spPr>
        <p:txBody>
          <a:bodyPr/>
          <a:lstStyle/>
          <a:p>
            <a:pPr>
              <a:defRPr sz="1400"/>
            </a:pPr>
            <a:r>
              <a:rPr b="1"/>
              <a:t>Fig 10.</a:t>
            </a:r>
            <a:r>
              <a:t> Coefficient strengths for best fit model. Not the different scales between the facets.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sldImg"/>
          </p:nvPr>
        </p:nvSpPr>
        <p:spPr>
          <a:prstGeom prst="rect">
            <a:avLst/>
          </a:prstGeom>
        </p:spPr>
        <p:txBody>
          <a:bodyPr/>
          <a:lstStyle/>
          <a:p>
            <a:pPr/>
          </a:p>
        </p:txBody>
      </p:sp>
      <p:sp>
        <p:nvSpPr>
          <p:cNvPr id="181" name="Shape 181"/>
          <p:cNvSpPr/>
          <p:nvPr>
            <p:ph type="body" sz="quarter" idx="1"/>
          </p:nvPr>
        </p:nvSpPr>
        <p:spPr>
          <a:prstGeom prst="rect">
            <a:avLst/>
          </a:prstGeom>
        </p:spPr>
        <p:txBody>
          <a:bodyPr/>
          <a:lstStyle/>
          <a:p>
            <a:pPr>
              <a:defRPr b="1" sz="1400"/>
            </a:pPr>
            <a:r>
              <a:t>Fig 2. </a:t>
            </a:r>
            <a:r>
              <a:rPr b="0"/>
              <a:t>Behavioral segmentation: was able to segment data with XX% accuracy,  example fishing trip that’s been segmented. Here red represents fishing behavior and black represents transiting behavior.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sldImg"/>
          </p:nvPr>
        </p:nvSpPr>
        <p:spPr>
          <a:prstGeom prst="rect">
            <a:avLst/>
          </a:prstGeom>
        </p:spPr>
        <p:txBody>
          <a:bodyPr/>
          <a:lstStyle/>
          <a:p>
            <a:pPr/>
          </a:p>
        </p:txBody>
      </p:sp>
      <p:sp>
        <p:nvSpPr>
          <p:cNvPr id="186" name="Shape 186"/>
          <p:cNvSpPr/>
          <p:nvPr>
            <p:ph type="body" sz="quarter" idx="1"/>
          </p:nvPr>
        </p:nvSpPr>
        <p:spPr>
          <a:prstGeom prst="rect">
            <a:avLst/>
          </a:prstGeom>
        </p:spPr>
        <p:txBody>
          <a:bodyPr/>
          <a:lstStyle/>
          <a:p>
            <a:pPr>
              <a:defRPr b="1" sz="1400"/>
            </a:pPr>
            <a:r>
              <a:t>Fig 3. </a:t>
            </a:r>
            <a:r>
              <a:rPr b="0"/>
              <a:t>Defining fishing ground: found 11 discrete patches (here after fishing patches). Patches varied in size from patches 6, 7 and 10 as compared to 11, 2, 5, for example.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sldImg"/>
          </p:nvPr>
        </p:nvSpPr>
        <p:spPr>
          <a:prstGeom prst="rect">
            <a:avLst/>
          </a:prstGeom>
        </p:spPr>
        <p:txBody>
          <a:bodyPr/>
          <a:lstStyle/>
          <a:p>
            <a:pPr/>
          </a:p>
        </p:txBody>
      </p:sp>
      <p:sp>
        <p:nvSpPr>
          <p:cNvPr id="191" name="Shape 191"/>
          <p:cNvSpPr/>
          <p:nvPr>
            <p:ph type="body" sz="quarter" idx="1"/>
          </p:nvPr>
        </p:nvSpPr>
        <p:spPr>
          <a:prstGeom prst="rect">
            <a:avLst/>
          </a:prstGeom>
        </p:spPr>
        <p:txBody>
          <a:bodyPr/>
          <a:lstStyle/>
          <a:p>
            <a:pPr>
              <a:defRPr sz="1400"/>
            </a:pPr>
            <a:r>
              <a:rPr b="1"/>
              <a:t>Fig 4</a:t>
            </a:r>
            <a:r>
              <a:t>. Measuring resource abundance at each patch. Color of bar represents which patch, which are ordered from north to south (orange to magenta). Days where no one fished on a patch are blank. </a:t>
            </a:r>
          </a:p>
          <a:p>
            <a:pPr>
              <a:defRPr sz="1400"/>
            </a:pPr>
          </a:p>
          <a:p>
            <a:pPr>
              <a:defRPr sz="1400"/>
            </a:pPr>
            <a:r>
              <a:t>Able to get daily medians of resource abundance  for all patches. Varied between 15 and 60,000 lbs/hr. Median was ~1,237 lbs/hr but huge amount of variation (sd ~ 2995 lbs/hr)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sldImg"/>
          </p:nvPr>
        </p:nvSpPr>
        <p:spPr>
          <a:prstGeom prst="rect">
            <a:avLst/>
          </a:prstGeom>
        </p:spPr>
        <p:txBody>
          <a:bodyPr/>
          <a:lstStyle/>
          <a:p>
            <a:pPr/>
          </a:p>
        </p:txBody>
      </p:sp>
      <p:sp>
        <p:nvSpPr>
          <p:cNvPr id="196" name="Shape 196"/>
          <p:cNvSpPr/>
          <p:nvPr>
            <p:ph type="body" sz="quarter" idx="1"/>
          </p:nvPr>
        </p:nvSpPr>
        <p:spPr>
          <a:prstGeom prst="rect">
            <a:avLst/>
          </a:prstGeom>
        </p:spPr>
        <p:txBody>
          <a:bodyPr/>
          <a:lstStyle/>
          <a:p>
            <a:pPr>
              <a:defRPr sz="1400"/>
            </a:pPr>
            <a:r>
              <a:rPr b="1"/>
              <a:t>Fig 5. </a:t>
            </a:r>
            <a:r>
              <a:t>Measuring “social” at patch level. Color of bar represents which patch, which are ordered from north to south (orange to magenta). Days where no one fished on a patch are blank. Y axis is number of vessel hours on patch during that day divided by the total area of the patch (to control for the fact that some patches are many times the size). </a:t>
            </a:r>
          </a:p>
          <a:p>
            <a:pPr>
              <a:defRPr sz="1400"/>
            </a:pPr>
          </a:p>
          <a:p>
            <a:pPr>
              <a:defRPr sz="1400"/>
            </a:pPr>
            <a:r>
              <a:t>Patch level occupancy ranged between 0 and 170. Median number of vessel hours was 0, sd 21.5</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Shape 200"/>
          <p:cNvSpPr/>
          <p:nvPr>
            <p:ph type="sldImg"/>
          </p:nvPr>
        </p:nvSpPr>
        <p:spPr>
          <a:prstGeom prst="rect">
            <a:avLst/>
          </a:prstGeom>
        </p:spPr>
        <p:txBody>
          <a:bodyPr/>
          <a:lstStyle/>
          <a:p>
            <a:pPr/>
          </a:p>
        </p:txBody>
      </p:sp>
      <p:sp>
        <p:nvSpPr>
          <p:cNvPr id="201" name="Shape 201"/>
          <p:cNvSpPr/>
          <p:nvPr>
            <p:ph type="body" sz="quarter" idx="1"/>
          </p:nvPr>
        </p:nvSpPr>
        <p:spPr>
          <a:prstGeom prst="rect">
            <a:avLst/>
          </a:prstGeom>
        </p:spPr>
        <p:txBody>
          <a:bodyPr/>
          <a:lstStyle/>
          <a:p>
            <a:pPr>
              <a:defRPr sz="1400"/>
            </a:pPr>
            <a:r>
              <a:rPr b="1"/>
              <a:t>Fig 6. </a:t>
            </a:r>
            <a:r>
              <a:t>Measuring “social” at individual level. For each vessel distribution of “social” scores for each trip. Social score &gt; 0 means vessels were fishing on occupied patches more often than expected by chance, social score &lt; 0  of trips where vessels were fishing on unoccupied patches more often than expected by chance. Social scores = 0 is fishing on patches (occupied or unoccupied) no different than what would be expected by chance. Individual level sociability : ranged between 0 and .59, median was 0.22 (sd 0.16) so vessels tended to be on patches with other vessels more often than expected by chance.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a:pPr/>
          </a:p>
        </p:txBody>
      </p:sp>
      <p:sp>
        <p:nvSpPr>
          <p:cNvPr id="209" name="Shape 209"/>
          <p:cNvSpPr/>
          <p:nvPr>
            <p:ph type="body" sz="quarter" idx="1"/>
          </p:nvPr>
        </p:nvSpPr>
        <p:spPr>
          <a:prstGeom prst="rect">
            <a:avLst/>
          </a:prstGeom>
        </p:spPr>
        <p:txBody>
          <a:bodyPr/>
          <a:lstStyle/>
          <a:p>
            <a:pPr>
              <a:defRPr sz="1400"/>
            </a:pPr>
            <a:r>
              <a:rPr b="1"/>
              <a:t>Fig 7.</a:t>
            </a:r>
            <a:r>
              <a:t> Here the log number of vessel hours at time t+1 is plotted against (A) the log number of vessel hours at t and (B) the log median lbs at time t. Correlations between patch occupancy at time t and t+1 more tightly correlated than correlations between median catch at t versus patch occupancy at t+1 (0.59, p-value &lt; 2.2e-16; 0.11, 1.699e-08).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ph type="sldImg"/>
          </p:nvPr>
        </p:nvSpPr>
        <p:spPr>
          <a:prstGeom prst="rect">
            <a:avLst/>
          </a:prstGeom>
        </p:spPr>
        <p:txBody>
          <a:bodyPr/>
          <a:lstStyle/>
          <a:p>
            <a:pPr/>
          </a:p>
        </p:txBody>
      </p:sp>
      <p:sp>
        <p:nvSpPr>
          <p:cNvPr id="216" name="Shape 216"/>
          <p:cNvSpPr/>
          <p:nvPr>
            <p:ph type="body" sz="quarter" idx="1"/>
          </p:nvPr>
        </p:nvSpPr>
        <p:spPr>
          <a:prstGeom prst="rect">
            <a:avLst/>
          </a:prstGeom>
        </p:spPr>
        <p:txBody>
          <a:bodyPr/>
          <a:lstStyle/>
          <a:p>
            <a:pPr>
              <a:defRPr sz="1400"/>
            </a:pPr>
            <a:r>
              <a:rPr b="1"/>
              <a:t>Fig 8. </a:t>
            </a:r>
            <a:r>
              <a:t>Calculating correlations between patch occupancy median revenue (A) and patch occupancy and prior patch occupancy (B) for each patch. Find that patch occupancy in the prior time was much more correlated than average pounds caught per hour in patch regardless of patch identity.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Shape 220"/>
          <p:cNvSpPr/>
          <p:nvPr>
            <p:ph type="sldImg"/>
          </p:nvPr>
        </p:nvSpPr>
        <p:spPr>
          <a:prstGeom prst="rect">
            <a:avLst/>
          </a:prstGeom>
        </p:spPr>
        <p:txBody>
          <a:bodyPr/>
          <a:lstStyle/>
          <a:p>
            <a:pPr/>
          </a:p>
        </p:txBody>
      </p:sp>
      <p:sp>
        <p:nvSpPr>
          <p:cNvPr id="221" name="Shape 221"/>
          <p:cNvSpPr/>
          <p:nvPr>
            <p:ph type="body" sz="quarter" idx="1"/>
          </p:nvPr>
        </p:nvSpPr>
        <p:spPr>
          <a:prstGeom prst="rect">
            <a:avLst/>
          </a:prstGeom>
        </p:spPr>
        <p:txBody>
          <a:bodyPr/>
          <a:lstStyle/>
          <a:p>
            <a:pPr>
              <a:defRPr sz="1400"/>
            </a:pPr>
            <a:r>
              <a:rPr b="1"/>
              <a:t>Fig 9. </a:t>
            </a:r>
            <a:r>
              <a:t>Find that average responsiveness to social information positively correlated with average revenue per trip. </a:t>
            </a:r>
          </a:p>
          <a:p>
            <a:pPr/>
          </a:p>
          <a:p>
            <a:pPr/>
            <a:r>
              <a:t>Social term adds significant information to regression (AIC/R2) and is significant predictor, although weak relative to other variables). </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8.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lvl="1" indent="196596" defTabSz="502412">
              <a:defRPr sz="6880">
                <a:latin typeface="Helvetica Neue Light"/>
                <a:ea typeface="Helvetica Neue Light"/>
                <a:cs typeface="Helvetica Neue Light"/>
                <a:sym typeface="Helvetica Neue Light"/>
              </a:defRPr>
            </a:pPr>
            <a:r>
              <a:t>Go where the crowds are: </a:t>
            </a:r>
          </a:p>
          <a:p>
            <a:pPr lvl="1" indent="196596" defTabSz="502412">
              <a:defRPr sz="4816">
                <a:latin typeface="Helvetica Neue Thin"/>
                <a:ea typeface="Helvetica Neue Thin"/>
                <a:cs typeface="Helvetica Neue Thin"/>
                <a:sym typeface="Helvetica Neue Thin"/>
              </a:defRPr>
            </a:pPr>
            <a:r>
              <a:t>Social information and fishing strategy in the US west coast pink shrimp fishery</a:t>
            </a:r>
          </a:p>
        </p:txBody>
      </p:sp>
      <p:sp>
        <p:nvSpPr>
          <p:cNvPr id="120" name="Shape 120"/>
          <p:cNvSpPr/>
          <p:nvPr>
            <p:ph type="subTitle" sz="quarter" idx="1"/>
          </p:nvPr>
        </p:nvSpPr>
        <p:spPr>
          <a:xfrm>
            <a:off x="1270000" y="5035550"/>
            <a:ext cx="10464800" cy="1130300"/>
          </a:xfrm>
          <a:prstGeom prst="rect">
            <a:avLst/>
          </a:prstGeom>
        </p:spPr>
        <p:txBody>
          <a:bodyPr/>
          <a:lstStyle/>
          <a:p>
            <a:pPr/>
            <a:r>
              <a:t>4/7/2016</a:t>
            </a:r>
          </a:p>
          <a:p>
            <a:pPr/>
            <a:r>
              <a:t>Emma Fuller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title"/>
          </p:nvPr>
        </p:nvSpPr>
        <p:spPr>
          <a:prstGeom prst="rect">
            <a:avLst/>
          </a:prstGeom>
        </p:spPr>
        <p:txBody>
          <a:bodyPr/>
          <a:lstStyle/>
          <a:p>
            <a:pPr/>
            <a:r>
              <a:t>Methods</a:t>
            </a:r>
          </a:p>
        </p:txBody>
      </p:sp>
      <p:sp>
        <p:nvSpPr>
          <p:cNvPr id="145" name="Shape 145"/>
          <p:cNvSpPr/>
          <p:nvPr>
            <p:ph type="body" idx="1"/>
          </p:nvPr>
        </p:nvSpPr>
        <p:spPr>
          <a:xfrm>
            <a:off x="952500" y="2609850"/>
            <a:ext cx="11099800" cy="6286500"/>
          </a:xfrm>
          <a:prstGeom prst="rect">
            <a:avLst/>
          </a:prstGeom>
        </p:spPr>
        <p:txBody>
          <a:bodyPr/>
          <a:lstStyle/>
          <a:p>
            <a:pPr marL="293370" indent="-293370" defTabSz="385572">
              <a:spcBef>
                <a:spcPts val="2700"/>
              </a:spcBef>
              <a:defRPr sz="2376"/>
            </a:pPr>
            <a:r>
              <a:t>Measuring “social”</a:t>
            </a:r>
          </a:p>
          <a:p>
            <a:pPr lvl="1" marL="586740" indent="-293370" defTabSz="385572">
              <a:spcBef>
                <a:spcPts val="2700"/>
              </a:spcBef>
              <a:defRPr sz="2376"/>
            </a:pPr>
            <a:r>
              <a:t>Patch level: Calculate daily number of vessel hours that occur in each patch</a:t>
            </a:r>
          </a:p>
          <a:p>
            <a:pPr lvl="1" marL="586740" indent="-293370" defTabSz="385572">
              <a:spcBef>
                <a:spcPts val="2700"/>
              </a:spcBef>
              <a:defRPr sz="2376"/>
            </a:pPr>
            <a:r>
              <a:t>Vessel level: </a:t>
            </a:r>
          </a:p>
          <a:p>
            <a:pPr lvl="2" marL="880110" indent="-293370" defTabSz="385572">
              <a:spcBef>
                <a:spcPts val="2700"/>
              </a:spcBef>
              <a:defRPr sz="2376"/>
            </a:pPr>
            <a:r>
              <a:t>Filtering for “high quality trips” and only used those for individual behavior</a:t>
            </a:r>
          </a:p>
          <a:p>
            <a:pPr lvl="2" marL="880110" indent="-293370" defTabSz="385572">
              <a:spcBef>
                <a:spcPts val="2700"/>
              </a:spcBef>
              <a:defRPr sz="2376"/>
            </a:pPr>
            <a:r>
              <a:t>Calculate percentage of time for each trip a vessel was fishing in a patch with another trip. </a:t>
            </a:r>
          </a:p>
          <a:p>
            <a:pPr lvl="2" marL="880110" indent="-293370" defTabSz="385572">
              <a:spcBef>
                <a:spcPts val="2700"/>
              </a:spcBef>
              <a:defRPr sz="2376"/>
            </a:pPr>
            <a:r>
              <a:t>Then to determine if this is more than is expected at random, use maximum distance traveled on trip to determine all patches “could” have gone to, use time series of occupation and shuffle to randomly reassign occupancy status. Then let trip continue as seen and calculate percentage of time vessel spent fishing on an occupied trip. </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title" idx="4294967295"/>
          </p:nvPr>
        </p:nvSpPr>
        <p:spPr>
          <a:prstGeom prst="rect">
            <a:avLst/>
          </a:prstGeom>
        </p:spPr>
        <p:txBody>
          <a:bodyPr/>
          <a:lstStyle/>
          <a:p>
            <a:pPr/>
            <a:r>
              <a:t>Methods</a:t>
            </a:r>
          </a:p>
        </p:txBody>
      </p:sp>
      <p:sp>
        <p:nvSpPr>
          <p:cNvPr id="148" name="Shape 148"/>
          <p:cNvSpPr/>
          <p:nvPr>
            <p:ph type="body" idx="4294967295"/>
          </p:nvPr>
        </p:nvSpPr>
        <p:spPr>
          <a:prstGeom prst="rect">
            <a:avLst/>
          </a:prstGeom>
        </p:spPr>
        <p:txBody>
          <a:bodyPr/>
          <a:lstStyle/>
          <a:p>
            <a:pPr/>
            <a:r>
              <a:t>To determine which explains vessel activity, resources or vessel presence: </a:t>
            </a:r>
          </a:p>
          <a:p>
            <a:pPr lvl="1" marL="1270000" indent="-635000">
              <a:buSzPct val="100000"/>
              <a:buAutoNum type="arabicPeriod" startAt="1"/>
            </a:pPr>
            <a:r>
              <a:t>calculate correlations for each patch between median pounds caught during a day (t) and number of vessel hours spent next day (t+1).</a:t>
            </a:r>
          </a:p>
          <a:p>
            <a:pPr lvl="1" marL="1270000" indent="-635000">
              <a:buSzPct val="100000"/>
              <a:buAutoNum type="arabicPeriod" startAt="1"/>
            </a:pPr>
            <a:r>
              <a:t>calculate correlations for each patch between number of vessel hours spent during a day (t) and number of vessel hours next day (t+1). </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title" idx="4294967295"/>
          </p:nvPr>
        </p:nvSpPr>
        <p:spPr>
          <a:prstGeom prst="rect">
            <a:avLst/>
          </a:prstGeom>
        </p:spPr>
        <p:txBody>
          <a:bodyPr/>
          <a:lstStyle/>
          <a:p>
            <a:pPr/>
            <a:r>
              <a:t>Methods</a:t>
            </a:r>
          </a:p>
        </p:txBody>
      </p:sp>
      <p:sp>
        <p:nvSpPr>
          <p:cNvPr id="151" name="Shape 151"/>
          <p:cNvSpPr/>
          <p:nvPr>
            <p:ph type="body" idx="4294967295"/>
          </p:nvPr>
        </p:nvSpPr>
        <p:spPr>
          <a:prstGeom prst="rect">
            <a:avLst/>
          </a:prstGeom>
        </p:spPr>
        <p:txBody>
          <a:bodyPr/>
          <a:lstStyle/>
          <a:p>
            <a:pPr/>
            <a:r>
              <a:t>To determine if “social” boats are more successful do simple model fitting and see if other aspects of trip (type of gear used, latitude, vessel length, n_trips, percent specialist) can predict how well a vessel does on average. And whether adding how “social” they are improves this fit. </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title"/>
          </p:nvPr>
        </p:nvSpPr>
        <p:spPr>
          <a:prstGeom prst="rect">
            <a:avLst/>
          </a:prstGeom>
        </p:spPr>
        <p:txBody>
          <a:bodyPr/>
          <a:lstStyle/>
          <a:p>
            <a:pPr/>
            <a:r>
              <a:t>Results</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title" idx="4294967295"/>
          </p:nvPr>
        </p:nvSpPr>
        <p:spPr>
          <a:prstGeom prst="rect">
            <a:avLst/>
          </a:prstGeom>
        </p:spPr>
        <p:txBody>
          <a:bodyPr/>
          <a:lstStyle/>
          <a:p>
            <a:pPr defTabSz="490727">
              <a:defRPr sz="6719"/>
            </a:pPr>
            <a:r>
              <a:t>Results </a:t>
            </a:r>
          </a:p>
          <a:p>
            <a:pPr defTabSz="490727">
              <a:defRPr sz="6719"/>
            </a:pPr>
            <a:r>
              <a:t>(sewing)</a:t>
            </a:r>
          </a:p>
        </p:txBody>
      </p:sp>
      <p:sp>
        <p:nvSpPr>
          <p:cNvPr id="156" name="Shape 156"/>
          <p:cNvSpPr/>
          <p:nvPr/>
        </p:nvSpPr>
        <p:spPr>
          <a:xfrm flipV="1">
            <a:off x="2279868" y="1639350"/>
            <a:ext cx="1" cy="6474900"/>
          </a:xfrm>
          <a:prstGeom prst="line">
            <a:avLst/>
          </a:prstGeom>
          <a:ln w="25400">
            <a:solidFill>
              <a:srgbClr val="85888D"/>
            </a:solidFill>
            <a:miter lim="400000"/>
          </a:ln>
        </p:spPr>
        <p:txBody>
          <a:bodyPr lIns="50800" tIns="50800" rIns="50800" bIns="50800" anchor="ctr"/>
          <a:lstStyle/>
          <a:p>
            <a:pPr>
              <a:defRPr sz="2400"/>
            </a:pPr>
          </a:p>
        </p:txBody>
      </p:sp>
      <p:sp>
        <p:nvSpPr>
          <p:cNvPr id="157" name="Shape 157"/>
          <p:cNvSpPr/>
          <p:nvPr/>
        </p:nvSpPr>
        <p:spPr>
          <a:xfrm flipH="1" flipV="1">
            <a:off x="2266136" y="8100516"/>
            <a:ext cx="9054425" cy="1"/>
          </a:xfrm>
          <a:prstGeom prst="line">
            <a:avLst/>
          </a:prstGeom>
          <a:ln w="25400">
            <a:solidFill>
              <a:srgbClr val="85888D"/>
            </a:solidFill>
            <a:miter lim="400000"/>
          </a:ln>
        </p:spPr>
        <p:txBody>
          <a:bodyPr lIns="50800" tIns="50800" rIns="50800" bIns="50800" anchor="ctr"/>
          <a:lstStyle/>
          <a:p>
            <a:pPr>
              <a:defRPr sz="2400"/>
            </a:pPr>
          </a:p>
        </p:txBody>
      </p:sp>
      <p:sp>
        <p:nvSpPr>
          <p:cNvPr id="158" name="Shape 158"/>
          <p:cNvSpPr/>
          <p:nvPr/>
        </p:nvSpPr>
        <p:spPr>
          <a:xfrm>
            <a:off x="3155496" y="8583309"/>
            <a:ext cx="7275704"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100"/>
            </a:lvl1pPr>
          </a:lstStyle>
          <a:p>
            <a:pPr/>
            <a:r>
              <a:t>observer recorded duration of trip (days)</a:t>
            </a:r>
          </a:p>
        </p:txBody>
      </p:sp>
      <p:sp>
        <p:nvSpPr>
          <p:cNvPr id="159" name="Shape 159"/>
          <p:cNvSpPr/>
          <p:nvPr/>
        </p:nvSpPr>
        <p:spPr>
          <a:xfrm rot="16200000">
            <a:off x="-1306533" y="4622799"/>
            <a:ext cx="6064987"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lvl1pPr>
          </a:lstStyle>
          <a:p>
            <a:pPr/>
            <a:r>
              <a:t>VMS determined duration of trip (days)</a:t>
            </a:r>
          </a:p>
        </p:txBody>
      </p:sp>
      <p:pic>
        <p:nvPicPr>
          <p:cNvPr id="160" name=""/>
          <p:cNvPicPr>
            <a:picLocks noChangeAspect="0"/>
          </p:cNvPicPr>
          <p:nvPr/>
        </p:nvPicPr>
        <p:blipFill>
          <a:blip r:embed="rId3">
            <a:extLst/>
          </a:blip>
          <a:stretch>
            <a:fillRect/>
          </a:stretch>
        </p:blipFill>
        <p:spPr>
          <a:xfrm rot="19380789">
            <a:off x="2471973" y="5139909"/>
            <a:ext cx="6925212" cy="76201"/>
          </a:xfrm>
          <a:prstGeom prst="rect">
            <a:avLst/>
          </a:prstGeom>
        </p:spPr>
      </p:pic>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title" idx="4294967295"/>
          </p:nvPr>
        </p:nvSpPr>
        <p:spPr>
          <a:prstGeom prst="rect">
            <a:avLst/>
          </a:prstGeom>
        </p:spPr>
        <p:txBody>
          <a:bodyPr/>
          <a:lstStyle/>
          <a:p>
            <a:pPr defTabSz="490727">
              <a:defRPr sz="6719"/>
            </a:pPr>
            <a:r>
              <a:t>Results </a:t>
            </a:r>
          </a:p>
          <a:p>
            <a:pPr defTabSz="490727">
              <a:defRPr sz="6719"/>
            </a:pPr>
            <a:r>
              <a:t>(sewing)</a:t>
            </a:r>
          </a:p>
        </p:txBody>
      </p:sp>
      <p:sp>
        <p:nvSpPr>
          <p:cNvPr id="166" name="Shape 166"/>
          <p:cNvSpPr/>
          <p:nvPr/>
        </p:nvSpPr>
        <p:spPr>
          <a:xfrm>
            <a:off x="1879520" y="2975009"/>
            <a:ext cx="7439741" cy="5072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15"/>
                </a:moveTo>
                <a:lnTo>
                  <a:pt x="19536" y="13443"/>
                </a:lnTo>
                <a:lnTo>
                  <a:pt x="15670" y="9696"/>
                </a:lnTo>
                <a:lnTo>
                  <a:pt x="12822" y="5096"/>
                </a:lnTo>
                <a:lnTo>
                  <a:pt x="5664" y="3092"/>
                </a:lnTo>
                <a:lnTo>
                  <a:pt x="1516" y="1912"/>
                </a:lnTo>
                <a:lnTo>
                  <a:pt x="1584" y="6259"/>
                </a:lnTo>
                <a:lnTo>
                  <a:pt x="7624" y="5375"/>
                </a:lnTo>
                <a:lnTo>
                  <a:pt x="3665" y="3679"/>
                </a:lnTo>
                <a:lnTo>
                  <a:pt x="3123" y="0"/>
                </a:lnTo>
                <a:lnTo>
                  <a:pt x="0" y="2302"/>
                </a:lnTo>
                <a:lnTo>
                  <a:pt x="5421" y="6980"/>
                </a:lnTo>
                <a:lnTo>
                  <a:pt x="10195" y="6681"/>
                </a:lnTo>
                <a:lnTo>
                  <a:pt x="14903" y="12131"/>
                </a:lnTo>
                <a:lnTo>
                  <a:pt x="20153" y="19634"/>
                </a:lnTo>
                <a:lnTo>
                  <a:pt x="21238" y="21600"/>
                </a:lnTo>
              </a:path>
            </a:pathLst>
          </a:custGeom>
          <a:ln w="25400">
            <a:solidFill>
              <a:srgbClr val="000000"/>
            </a:solidFill>
            <a:miter lim="400000"/>
          </a:ln>
        </p:spPr>
        <p:txBody>
          <a:bodyPr lIns="50800" tIns="50800" rIns="50800" bIns="50800" anchor="ctr"/>
          <a:lstStyle/>
          <a:p>
            <a:pPr>
              <a:defRPr sz="2400"/>
            </a:pPr>
          </a:p>
        </p:txBody>
      </p:sp>
      <p:sp>
        <p:nvSpPr>
          <p:cNvPr id="167" name="Shape 167"/>
          <p:cNvSpPr/>
          <p:nvPr/>
        </p:nvSpPr>
        <p:spPr>
          <a:xfrm>
            <a:off x="8468359" y="6013143"/>
            <a:ext cx="262672" cy="262672"/>
          </a:xfrm>
          <a:prstGeom prst="ellipse">
            <a:avLst/>
          </a:prstGeom>
          <a:solidFill>
            <a:srgbClr val="000000"/>
          </a:solidFill>
          <a:ln w="12700">
            <a:miter lim="400000"/>
          </a:ln>
        </p:spPr>
        <p:txBody>
          <a:bodyPr lIns="50800" tIns="50800" rIns="50800" bIns="50800" anchor="ctr"/>
          <a:lstStyle/>
          <a:p>
            <a:pPr>
              <a:defRPr sz="2400"/>
            </a:pPr>
          </a:p>
        </p:txBody>
      </p:sp>
      <p:sp>
        <p:nvSpPr>
          <p:cNvPr id="168" name="Shape 168"/>
          <p:cNvSpPr/>
          <p:nvPr/>
        </p:nvSpPr>
        <p:spPr>
          <a:xfrm>
            <a:off x="7182769" y="5108728"/>
            <a:ext cx="262672" cy="262672"/>
          </a:xfrm>
          <a:prstGeom prst="ellipse">
            <a:avLst/>
          </a:prstGeom>
          <a:solidFill>
            <a:srgbClr val="000000"/>
          </a:solidFill>
          <a:ln w="12700">
            <a:miter lim="400000"/>
          </a:ln>
        </p:spPr>
        <p:txBody>
          <a:bodyPr lIns="50800" tIns="50800" rIns="50800" bIns="50800" anchor="ctr"/>
          <a:lstStyle/>
          <a:p>
            <a:pPr>
              <a:defRPr sz="2400"/>
            </a:pPr>
          </a:p>
        </p:txBody>
      </p:sp>
      <p:sp>
        <p:nvSpPr>
          <p:cNvPr id="169" name="Shape 169"/>
          <p:cNvSpPr/>
          <p:nvPr/>
        </p:nvSpPr>
        <p:spPr>
          <a:xfrm>
            <a:off x="6166243" y="4047358"/>
            <a:ext cx="262672" cy="262672"/>
          </a:xfrm>
          <a:prstGeom prst="ellipse">
            <a:avLst/>
          </a:prstGeom>
          <a:solidFill>
            <a:srgbClr val="000000"/>
          </a:solidFill>
          <a:ln w="12700">
            <a:miter lim="400000"/>
          </a:ln>
        </p:spPr>
        <p:txBody>
          <a:bodyPr lIns="50800" tIns="50800" rIns="50800" bIns="50800" anchor="ctr"/>
          <a:lstStyle/>
          <a:p>
            <a:pPr>
              <a:defRPr sz="2400"/>
            </a:pPr>
          </a:p>
        </p:txBody>
      </p:sp>
      <p:sp>
        <p:nvSpPr>
          <p:cNvPr id="170" name="Shape 170"/>
          <p:cNvSpPr/>
          <p:nvPr/>
        </p:nvSpPr>
        <p:spPr>
          <a:xfrm>
            <a:off x="2287225" y="3307430"/>
            <a:ext cx="262672" cy="262672"/>
          </a:xfrm>
          <a:prstGeom prst="ellipse">
            <a:avLst/>
          </a:prstGeom>
          <a:solidFill>
            <a:schemeClr val="accent5">
              <a:hueOff val="-444211"/>
              <a:satOff val="-14915"/>
              <a:lumOff val="22857"/>
            </a:schemeClr>
          </a:solidFill>
          <a:ln w="12700">
            <a:miter lim="400000"/>
          </a:ln>
        </p:spPr>
        <p:txBody>
          <a:bodyPr lIns="50800" tIns="50800" rIns="50800" bIns="50800" anchor="ctr"/>
          <a:lstStyle/>
          <a:p>
            <a:pPr>
              <a:defRPr sz="2400"/>
            </a:pPr>
          </a:p>
        </p:txBody>
      </p:sp>
      <p:sp>
        <p:nvSpPr>
          <p:cNvPr id="171" name="Shape 171"/>
          <p:cNvSpPr/>
          <p:nvPr/>
        </p:nvSpPr>
        <p:spPr>
          <a:xfrm>
            <a:off x="2287225" y="4274031"/>
            <a:ext cx="262672" cy="262672"/>
          </a:xfrm>
          <a:prstGeom prst="ellipse">
            <a:avLst/>
          </a:prstGeom>
          <a:solidFill>
            <a:schemeClr val="accent5">
              <a:hueOff val="-444211"/>
              <a:satOff val="-14915"/>
              <a:lumOff val="22857"/>
            </a:schemeClr>
          </a:solidFill>
          <a:ln w="12700">
            <a:miter lim="400000"/>
          </a:ln>
        </p:spPr>
        <p:txBody>
          <a:bodyPr lIns="50800" tIns="50800" rIns="50800" bIns="50800" anchor="ctr"/>
          <a:lstStyle/>
          <a:p>
            <a:pPr>
              <a:defRPr sz="2400"/>
            </a:pPr>
          </a:p>
        </p:txBody>
      </p:sp>
      <p:sp>
        <p:nvSpPr>
          <p:cNvPr id="172" name="Shape 172"/>
          <p:cNvSpPr/>
          <p:nvPr/>
        </p:nvSpPr>
        <p:spPr>
          <a:xfrm>
            <a:off x="4264835" y="4085458"/>
            <a:ext cx="262672" cy="262672"/>
          </a:xfrm>
          <a:prstGeom prst="ellipse">
            <a:avLst/>
          </a:prstGeom>
          <a:solidFill>
            <a:schemeClr val="accent5">
              <a:hueOff val="-444211"/>
              <a:satOff val="-14915"/>
              <a:lumOff val="22857"/>
            </a:schemeClr>
          </a:solidFill>
          <a:ln w="12700">
            <a:miter lim="400000"/>
          </a:ln>
        </p:spPr>
        <p:txBody>
          <a:bodyPr lIns="50800" tIns="50800" rIns="50800" bIns="50800" anchor="ctr"/>
          <a:lstStyle/>
          <a:p>
            <a:pPr>
              <a:defRPr sz="2400"/>
            </a:pPr>
          </a:p>
        </p:txBody>
      </p:sp>
      <p:sp>
        <p:nvSpPr>
          <p:cNvPr id="173" name="Shape 173"/>
          <p:cNvSpPr/>
          <p:nvPr/>
        </p:nvSpPr>
        <p:spPr>
          <a:xfrm>
            <a:off x="3024088" y="3741594"/>
            <a:ext cx="262672" cy="262672"/>
          </a:xfrm>
          <a:prstGeom prst="ellipse">
            <a:avLst/>
          </a:prstGeom>
          <a:solidFill>
            <a:schemeClr val="accent5">
              <a:hueOff val="-444211"/>
              <a:satOff val="-14915"/>
              <a:lumOff val="22857"/>
            </a:schemeClr>
          </a:solidFill>
          <a:ln w="12700">
            <a:miter lim="400000"/>
          </a:ln>
        </p:spPr>
        <p:txBody>
          <a:bodyPr lIns="50800" tIns="50800" rIns="50800" bIns="50800" anchor="ctr"/>
          <a:lstStyle/>
          <a:p>
            <a:pPr>
              <a:defRPr sz="2400"/>
            </a:pPr>
          </a:p>
        </p:txBody>
      </p:sp>
      <p:sp>
        <p:nvSpPr>
          <p:cNvPr id="174" name="Shape 174"/>
          <p:cNvSpPr/>
          <p:nvPr/>
        </p:nvSpPr>
        <p:spPr>
          <a:xfrm>
            <a:off x="2792335" y="2859601"/>
            <a:ext cx="262672" cy="262672"/>
          </a:xfrm>
          <a:prstGeom prst="ellipse">
            <a:avLst/>
          </a:prstGeom>
          <a:solidFill>
            <a:schemeClr val="accent5">
              <a:hueOff val="-444211"/>
              <a:satOff val="-14915"/>
              <a:lumOff val="22857"/>
            </a:schemeClr>
          </a:solidFill>
          <a:ln w="12700">
            <a:miter lim="400000"/>
          </a:ln>
        </p:spPr>
        <p:txBody>
          <a:bodyPr lIns="50800" tIns="50800" rIns="50800" bIns="50800" anchor="ctr"/>
          <a:lstStyle/>
          <a:p>
            <a:pPr>
              <a:defRPr sz="2400"/>
            </a:pPr>
          </a:p>
        </p:txBody>
      </p:sp>
      <p:sp>
        <p:nvSpPr>
          <p:cNvPr id="175" name="Shape 175"/>
          <p:cNvSpPr/>
          <p:nvPr/>
        </p:nvSpPr>
        <p:spPr>
          <a:xfrm>
            <a:off x="1775810" y="3370930"/>
            <a:ext cx="262672" cy="262672"/>
          </a:xfrm>
          <a:prstGeom prst="ellipse">
            <a:avLst/>
          </a:prstGeom>
          <a:solidFill>
            <a:schemeClr val="accent5">
              <a:hueOff val="-444211"/>
              <a:satOff val="-14915"/>
              <a:lumOff val="22857"/>
            </a:schemeClr>
          </a:solidFill>
          <a:ln w="12700">
            <a:miter lim="400000"/>
          </a:ln>
        </p:spPr>
        <p:txBody>
          <a:bodyPr lIns="50800" tIns="50800" rIns="50800" bIns="50800" anchor="ctr"/>
          <a:lstStyle/>
          <a:p>
            <a:pPr>
              <a:defRPr sz="2400"/>
            </a:pPr>
          </a:p>
        </p:txBody>
      </p:sp>
      <p:sp>
        <p:nvSpPr>
          <p:cNvPr id="176" name="Shape 176"/>
          <p:cNvSpPr/>
          <p:nvPr/>
        </p:nvSpPr>
        <p:spPr>
          <a:xfrm>
            <a:off x="3651731" y="4484501"/>
            <a:ext cx="262672" cy="262672"/>
          </a:xfrm>
          <a:prstGeom prst="ellipse">
            <a:avLst/>
          </a:prstGeom>
          <a:solidFill>
            <a:srgbClr val="000000"/>
          </a:solidFill>
          <a:ln w="12700">
            <a:miter lim="400000"/>
          </a:ln>
        </p:spPr>
        <p:txBody>
          <a:bodyPr lIns="50800" tIns="50800" rIns="50800" bIns="50800" anchor="ctr"/>
          <a:lstStyle/>
          <a:p>
            <a:pPr>
              <a:defRPr sz="2400"/>
            </a:pPr>
          </a:p>
        </p:txBody>
      </p:sp>
      <p:sp>
        <p:nvSpPr>
          <p:cNvPr id="177" name="Shape 177"/>
          <p:cNvSpPr/>
          <p:nvPr/>
        </p:nvSpPr>
        <p:spPr>
          <a:xfrm>
            <a:off x="5239932" y="4446401"/>
            <a:ext cx="262672" cy="262672"/>
          </a:xfrm>
          <a:prstGeom prst="ellipse">
            <a:avLst/>
          </a:prstGeom>
          <a:solidFill>
            <a:srgbClr val="000000"/>
          </a:solidFill>
          <a:ln w="12700">
            <a:miter lim="400000"/>
          </a:ln>
        </p:spPr>
        <p:txBody>
          <a:bodyPr lIns="50800" tIns="50800" rIns="50800" bIns="50800" anchor="ctr"/>
          <a:lstStyle/>
          <a:p>
            <a:pPr>
              <a:defRPr sz="2400"/>
            </a:pPr>
          </a:p>
        </p:txBody>
      </p:sp>
      <p:sp>
        <p:nvSpPr>
          <p:cNvPr id="178" name="Shape 178"/>
          <p:cNvSpPr/>
          <p:nvPr/>
        </p:nvSpPr>
        <p:spPr>
          <a:xfrm>
            <a:off x="8999307" y="7981556"/>
            <a:ext cx="262672" cy="262672"/>
          </a:xfrm>
          <a:prstGeom prst="ellipse">
            <a:avLst/>
          </a:prstGeom>
          <a:solidFill>
            <a:srgbClr val="000000"/>
          </a:solidFill>
          <a:ln w="12700">
            <a:miter lim="400000"/>
          </a:ln>
        </p:spPr>
        <p:txBody>
          <a:bodyPr lIns="50800" tIns="50800" rIns="50800" bIns="50800" anchor="ctr"/>
          <a:lstStyle/>
          <a:p>
            <a:pPr>
              <a:defRPr sz="2400"/>
            </a:pPr>
          </a:p>
        </p:txBody>
      </p:sp>
      <p:sp>
        <p:nvSpPr>
          <p:cNvPr id="179" name="Shape 179"/>
          <p:cNvSpPr/>
          <p:nvPr/>
        </p:nvSpPr>
        <p:spPr>
          <a:xfrm>
            <a:off x="9223528" y="7577958"/>
            <a:ext cx="262672" cy="262672"/>
          </a:xfrm>
          <a:prstGeom prst="ellipse">
            <a:avLst/>
          </a:prstGeom>
          <a:solidFill>
            <a:srgbClr val="000000"/>
          </a:solidFill>
          <a:ln w="12700">
            <a:miter lim="400000"/>
          </a:ln>
        </p:spPr>
        <p:txBody>
          <a:bodyPr lIns="50800" tIns="50800" rIns="50800" bIns="50800" anchor="ctr"/>
          <a:lstStyle/>
          <a:p>
            <a:pPr>
              <a:defRPr sz="2400"/>
            </a:pP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ph type="title" idx="4294967295"/>
          </p:nvPr>
        </p:nvSpPr>
        <p:spPr>
          <a:prstGeom prst="rect">
            <a:avLst/>
          </a:prstGeom>
        </p:spPr>
        <p:txBody>
          <a:bodyPr/>
          <a:lstStyle/>
          <a:p>
            <a:pPr defTabSz="490727">
              <a:defRPr sz="6719"/>
            </a:pPr>
            <a:r>
              <a:t>Results </a:t>
            </a:r>
          </a:p>
          <a:p>
            <a:pPr defTabSz="490727">
              <a:defRPr sz="6719"/>
            </a:pPr>
            <a:r>
              <a:t>(sewing)</a:t>
            </a:r>
          </a:p>
        </p:txBody>
      </p:sp>
      <p:pic>
        <p:nvPicPr>
          <p:cNvPr id="184" name="pasted-image.png"/>
          <p:cNvPicPr>
            <a:picLocks noChangeAspect="1"/>
          </p:cNvPicPr>
          <p:nvPr/>
        </p:nvPicPr>
        <p:blipFill>
          <a:blip r:embed="rId3">
            <a:extLst/>
          </a:blip>
          <a:srcRect l="43070" t="9690" r="30411" b="12447"/>
          <a:stretch>
            <a:fillRect/>
          </a:stretch>
        </p:blipFill>
        <p:spPr>
          <a:xfrm>
            <a:off x="4853582" y="2927226"/>
            <a:ext cx="3297678" cy="6248440"/>
          </a:xfrm>
          <a:prstGeom prst="rect">
            <a:avLst/>
          </a:prstGeom>
          <a:ln w="12700">
            <a:miter lim="400000"/>
          </a:ln>
        </p:spPr>
      </p:pic>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title" idx="4294967295"/>
          </p:nvPr>
        </p:nvSpPr>
        <p:spPr>
          <a:xfrm>
            <a:off x="952500" y="381000"/>
            <a:ext cx="11099800" cy="2159000"/>
          </a:xfrm>
          <a:prstGeom prst="rect">
            <a:avLst/>
          </a:prstGeom>
        </p:spPr>
        <p:txBody>
          <a:bodyPr/>
          <a:lstStyle/>
          <a:p>
            <a:pPr defTabSz="490727">
              <a:defRPr sz="6719"/>
            </a:pPr>
            <a:r>
              <a:t>Results </a:t>
            </a:r>
          </a:p>
          <a:p>
            <a:pPr defTabSz="490727">
              <a:defRPr sz="6719"/>
            </a:pPr>
            <a:r>
              <a:t>(resource abundance)</a:t>
            </a:r>
          </a:p>
        </p:txBody>
      </p:sp>
      <p:pic>
        <p:nvPicPr>
          <p:cNvPr id="189" name="pasted-image.png"/>
          <p:cNvPicPr>
            <a:picLocks noChangeAspect="1"/>
          </p:cNvPicPr>
          <p:nvPr/>
        </p:nvPicPr>
        <p:blipFill>
          <a:blip r:embed="rId3">
            <a:extLst/>
          </a:blip>
          <a:stretch>
            <a:fillRect/>
          </a:stretch>
        </p:blipFill>
        <p:spPr>
          <a:xfrm>
            <a:off x="-1" y="2418221"/>
            <a:ext cx="13004801" cy="7330683"/>
          </a:xfrm>
          <a:prstGeom prst="rect">
            <a:avLst/>
          </a:prstGeom>
          <a:ln w="12700">
            <a:miter lim="400000"/>
          </a:ln>
        </p:spPr>
      </p:pic>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title" idx="4294967295"/>
          </p:nvPr>
        </p:nvSpPr>
        <p:spPr>
          <a:xfrm>
            <a:off x="952500" y="342900"/>
            <a:ext cx="11099800" cy="2159000"/>
          </a:xfrm>
          <a:prstGeom prst="rect">
            <a:avLst/>
          </a:prstGeom>
        </p:spPr>
        <p:txBody>
          <a:bodyPr/>
          <a:lstStyle/>
          <a:p>
            <a:pPr defTabSz="490727">
              <a:defRPr sz="6719"/>
            </a:pPr>
            <a:r>
              <a:t>Results</a:t>
            </a:r>
          </a:p>
          <a:p>
            <a:pPr defTabSz="490727">
              <a:defRPr sz="6719"/>
            </a:pPr>
            <a:r>
              <a:t>(measuring social)</a:t>
            </a:r>
          </a:p>
        </p:txBody>
      </p:sp>
      <p:pic>
        <p:nvPicPr>
          <p:cNvPr id="194" name="pasted-image.png"/>
          <p:cNvPicPr>
            <a:picLocks noChangeAspect="1"/>
          </p:cNvPicPr>
          <p:nvPr/>
        </p:nvPicPr>
        <p:blipFill>
          <a:blip r:embed="rId3">
            <a:extLst/>
          </a:blip>
          <a:stretch>
            <a:fillRect/>
          </a:stretch>
        </p:blipFill>
        <p:spPr>
          <a:xfrm>
            <a:off x="0" y="2472700"/>
            <a:ext cx="13004801" cy="7330683"/>
          </a:xfrm>
          <a:prstGeom prst="rect">
            <a:avLst/>
          </a:prstGeom>
          <a:ln w="12700">
            <a:miter lim="400000"/>
          </a:ln>
        </p:spPr>
      </p:pic>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title" idx="4294967295"/>
          </p:nvPr>
        </p:nvSpPr>
        <p:spPr>
          <a:xfrm>
            <a:off x="952500" y="342900"/>
            <a:ext cx="11099800" cy="2159000"/>
          </a:xfrm>
          <a:prstGeom prst="rect">
            <a:avLst/>
          </a:prstGeom>
        </p:spPr>
        <p:txBody>
          <a:bodyPr/>
          <a:lstStyle/>
          <a:p>
            <a:pPr defTabSz="490727">
              <a:defRPr sz="6719"/>
            </a:pPr>
            <a:r>
              <a:t>Results</a:t>
            </a:r>
          </a:p>
          <a:p>
            <a:pPr defTabSz="490727">
              <a:defRPr sz="6719"/>
            </a:pPr>
            <a:r>
              <a:t>(measuring social)</a:t>
            </a:r>
          </a:p>
        </p:txBody>
      </p:sp>
      <p:pic>
        <p:nvPicPr>
          <p:cNvPr id="199" name="pasted-image.png"/>
          <p:cNvPicPr>
            <a:picLocks noChangeAspect="1"/>
          </p:cNvPicPr>
          <p:nvPr/>
        </p:nvPicPr>
        <p:blipFill>
          <a:blip r:embed="rId3">
            <a:extLst/>
          </a:blip>
          <a:stretch>
            <a:fillRect/>
          </a:stretch>
        </p:blipFill>
        <p:spPr>
          <a:xfrm>
            <a:off x="1800376" y="2905399"/>
            <a:ext cx="9404048" cy="6601469"/>
          </a:xfrm>
          <a:prstGeom prst="rect">
            <a:avLst/>
          </a:prstGeom>
          <a:ln w="12700">
            <a:miter lim="400000"/>
          </a:ln>
        </p:spPr>
      </p:pic>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prstGeom prst="rect">
            <a:avLst/>
          </a:prstGeom>
        </p:spPr>
        <p:txBody>
          <a:bodyPr/>
          <a:lstStyle/>
          <a:p>
            <a:pPr/>
            <a:r>
              <a:t>Intro</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3" name="pasted-image.png"/>
          <p:cNvPicPr>
            <a:picLocks noChangeAspect="1"/>
          </p:cNvPicPr>
          <p:nvPr/>
        </p:nvPicPr>
        <p:blipFill>
          <a:blip r:embed="rId3">
            <a:extLst/>
          </a:blip>
          <a:stretch>
            <a:fillRect/>
          </a:stretch>
        </p:blipFill>
        <p:spPr>
          <a:xfrm>
            <a:off x="6383249" y="2225444"/>
            <a:ext cx="5978935" cy="6889344"/>
          </a:xfrm>
          <a:prstGeom prst="rect">
            <a:avLst/>
          </a:prstGeom>
          <a:ln w="12700">
            <a:miter lim="400000"/>
          </a:ln>
        </p:spPr>
      </p:pic>
      <p:sp>
        <p:nvSpPr>
          <p:cNvPr id="204" name="Shape 204"/>
          <p:cNvSpPr/>
          <p:nvPr>
            <p:ph type="title" idx="4294967295"/>
          </p:nvPr>
        </p:nvSpPr>
        <p:spPr>
          <a:xfrm>
            <a:off x="952500" y="-71208"/>
            <a:ext cx="11099800" cy="2159001"/>
          </a:xfrm>
          <a:prstGeom prst="rect">
            <a:avLst/>
          </a:prstGeom>
        </p:spPr>
        <p:txBody>
          <a:bodyPr/>
          <a:lstStyle/>
          <a:p>
            <a:pPr lvl="1" indent="169163" defTabSz="432308">
              <a:defRPr sz="5920"/>
            </a:pPr>
            <a:r>
              <a:t>Results</a:t>
            </a:r>
          </a:p>
          <a:p>
            <a:pPr lvl="1" indent="169163" defTabSz="432308">
              <a:defRPr sz="5920"/>
            </a:pPr>
            <a:r>
              <a:t>(comparing social to resources)</a:t>
            </a:r>
          </a:p>
        </p:txBody>
      </p:sp>
      <p:pic>
        <p:nvPicPr>
          <p:cNvPr id="205" name="pasted-image.png"/>
          <p:cNvPicPr>
            <a:picLocks noChangeAspect="1"/>
          </p:cNvPicPr>
          <p:nvPr/>
        </p:nvPicPr>
        <p:blipFill>
          <a:blip r:embed="rId4">
            <a:extLst/>
          </a:blip>
          <a:stretch>
            <a:fillRect/>
          </a:stretch>
        </p:blipFill>
        <p:spPr>
          <a:xfrm>
            <a:off x="122792" y="2223851"/>
            <a:ext cx="5981701" cy="6892530"/>
          </a:xfrm>
          <a:prstGeom prst="rect">
            <a:avLst/>
          </a:prstGeom>
          <a:ln w="12700">
            <a:miter lim="400000"/>
          </a:ln>
        </p:spPr>
      </p:pic>
      <p:sp>
        <p:nvSpPr>
          <p:cNvPr id="206" name="Shape 206"/>
          <p:cNvSpPr/>
          <p:nvPr/>
        </p:nvSpPr>
        <p:spPr>
          <a:xfrm>
            <a:off x="1247808" y="2288320"/>
            <a:ext cx="41925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a:t>
            </a:r>
          </a:p>
        </p:txBody>
      </p:sp>
      <p:sp>
        <p:nvSpPr>
          <p:cNvPr id="207" name="Shape 207"/>
          <p:cNvSpPr/>
          <p:nvPr/>
        </p:nvSpPr>
        <p:spPr>
          <a:xfrm>
            <a:off x="7406344" y="2288320"/>
            <a:ext cx="41925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11" name="pasted-image.png"/>
          <p:cNvPicPr>
            <a:picLocks noChangeAspect="1"/>
          </p:cNvPicPr>
          <p:nvPr/>
        </p:nvPicPr>
        <p:blipFill>
          <a:blip r:embed="rId3">
            <a:extLst/>
          </a:blip>
          <a:stretch>
            <a:fillRect/>
          </a:stretch>
        </p:blipFill>
        <p:spPr>
          <a:xfrm>
            <a:off x="679450" y="2877776"/>
            <a:ext cx="11645900" cy="6769101"/>
          </a:xfrm>
          <a:prstGeom prst="rect">
            <a:avLst/>
          </a:prstGeom>
          <a:ln w="12700">
            <a:miter lim="400000"/>
          </a:ln>
        </p:spPr>
      </p:pic>
      <p:sp>
        <p:nvSpPr>
          <p:cNvPr id="212" name="Shape 212"/>
          <p:cNvSpPr/>
          <p:nvPr/>
        </p:nvSpPr>
        <p:spPr>
          <a:xfrm>
            <a:off x="4150065" y="2624652"/>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A</a:t>
            </a:r>
          </a:p>
        </p:txBody>
      </p:sp>
      <p:sp>
        <p:nvSpPr>
          <p:cNvPr id="213" name="Shape 213"/>
          <p:cNvSpPr/>
          <p:nvPr/>
        </p:nvSpPr>
        <p:spPr>
          <a:xfrm>
            <a:off x="9075388" y="2624652"/>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B</a:t>
            </a:r>
          </a:p>
        </p:txBody>
      </p:sp>
      <p:sp>
        <p:nvSpPr>
          <p:cNvPr id="214" name="Shape 214"/>
          <p:cNvSpPr/>
          <p:nvPr>
            <p:ph type="title" idx="4294967295"/>
          </p:nvPr>
        </p:nvSpPr>
        <p:spPr>
          <a:xfrm>
            <a:off x="952500" y="-71208"/>
            <a:ext cx="11099800" cy="2159001"/>
          </a:xfrm>
          <a:prstGeom prst="rect">
            <a:avLst/>
          </a:prstGeom>
        </p:spPr>
        <p:txBody>
          <a:bodyPr/>
          <a:lstStyle/>
          <a:p>
            <a:pPr lvl="1" indent="169163" defTabSz="432308">
              <a:defRPr sz="5920"/>
            </a:pPr>
            <a:r>
              <a:t>Results</a:t>
            </a:r>
          </a:p>
          <a:p>
            <a:pPr lvl="1" indent="169163" defTabSz="432308">
              <a:defRPr sz="5920"/>
            </a:pPr>
            <a:r>
              <a:t>(comparing social to resources)</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title" idx="4294967295"/>
          </p:nvPr>
        </p:nvSpPr>
        <p:spPr>
          <a:xfrm>
            <a:off x="952500" y="63324"/>
            <a:ext cx="11099800" cy="2159001"/>
          </a:xfrm>
          <a:prstGeom prst="rect">
            <a:avLst/>
          </a:prstGeom>
        </p:spPr>
        <p:txBody>
          <a:bodyPr/>
          <a:lstStyle/>
          <a:p>
            <a:pPr defTabSz="332993">
              <a:defRPr sz="4560"/>
            </a:pPr>
            <a:r>
              <a:t>Results</a:t>
            </a:r>
          </a:p>
          <a:p>
            <a:pPr defTabSz="332993">
              <a:defRPr sz="4560"/>
            </a:pPr>
            <a:r>
              <a:t>(being social makes you more successful)</a:t>
            </a:r>
          </a:p>
        </p:txBody>
      </p:sp>
      <p:pic>
        <p:nvPicPr>
          <p:cNvPr id="219" name="pasted-image.png"/>
          <p:cNvPicPr>
            <a:picLocks noChangeAspect="1"/>
          </p:cNvPicPr>
          <p:nvPr/>
        </p:nvPicPr>
        <p:blipFill>
          <a:blip r:embed="rId3">
            <a:extLst/>
          </a:blip>
          <a:stretch>
            <a:fillRect/>
          </a:stretch>
        </p:blipFill>
        <p:spPr>
          <a:xfrm>
            <a:off x="679450" y="2574815"/>
            <a:ext cx="11645900" cy="6769101"/>
          </a:xfrm>
          <a:prstGeom prst="rect">
            <a:avLst/>
          </a:prstGeom>
          <a:ln w="12700">
            <a:miter lim="400000"/>
          </a:ln>
        </p:spPr>
      </p:pic>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23" name="Table 223"/>
          <p:cNvGraphicFramePr/>
          <p:nvPr/>
        </p:nvGraphicFramePr>
        <p:xfrm>
          <a:off x="821558" y="2007913"/>
          <a:ext cx="11762434" cy="8216901"/>
        </p:xfrm>
        <a:graphic xmlns:a="http://schemas.openxmlformats.org/drawingml/2006/main">
          <a:graphicData uri="http://schemas.openxmlformats.org/drawingml/2006/table">
            <a:tbl>
              <a:tblPr firstCol="0" firstRow="1" lastCol="0" lastRow="0" bandCol="0" bandRow="0" rtl="0">
                <a:tableStyleId>{CF821DB8-F4EB-4A41-A1BA-3FCAFE7338EE}</a:tableStyleId>
              </a:tblPr>
              <a:tblGrid>
                <a:gridCol w="8301316"/>
                <a:gridCol w="1225138"/>
                <a:gridCol w="947850"/>
                <a:gridCol w="1275427"/>
              </a:tblGrid>
              <a:tr h="774700">
                <a:tc>
                  <a:txBody>
                    <a:bodyPr/>
                    <a:lstStyle/>
                    <a:p>
                      <a:pPr defTabSz="914400">
                        <a:defRPr b="0">
                          <a:solidFill>
                            <a:srgbClr val="000000"/>
                          </a:solidFill>
                        </a:defRPr>
                      </a:pPr>
                      <a:r>
                        <a:rPr b="1" sz="2200">
                          <a:solidFill>
                            <a:srgbClr val="FFFFFF"/>
                          </a:solidFill>
                          <a:sym typeface="Helvetica"/>
                        </a:rPr>
                        <a:t>Model</a:t>
                      </a:r>
                    </a:p>
                  </a:txBody>
                  <a:tcPr marL="50800" marR="50800" marT="50800" marB="50800" anchor="ctr" anchorCtr="0" horzOverflow="overflow"/>
                </a:tc>
                <a:tc>
                  <a:txBody>
                    <a:bodyPr/>
                    <a:lstStyle/>
                    <a:p>
                      <a:pPr defTabSz="914400">
                        <a:defRPr b="0">
                          <a:solidFill>
                            <a:srgbClr val="000000"/>
                          </a:solidFill>
                        </a:defRPr>
                      </a:pPr>
                      <a:r>
                        <a:rPr b="1" sz="2200">
                          <a:solidFill>
                            <a:srgbClr val="FFFFFF"/>
                          </a:solidFill>
                          <a:sym typeface="Helvetica"/>
                        </a:rPr>
                        <a:t>AIC</a:t>
                      </a:r>
                    </a:p>
                  </a:txBody>
                  <a:tcPr marL="50800" marR="50800" marT="50800" marB="50800" anchor="ctr" anchorCtr="0" horzOverflow="overflow"/>
                </a:tc>
                <a:tc>
                  <a:txBody>
                    <a:bodyPr/>
                    <a:lstStyle/>
                    <a:p>
                      <a:pPr defTabSz="914400">
                        <a:defRPr b="0">
                          <a:solidFill>
                            <a:srgbClr val="000000"/>
                          </a:solidFill>
                        </a:defRPr>
                      </a:pPr>
                      <a:r>
                        <a:rPr b="1" sz="2200">
                          <a:solidFill>
                            <a:srgbClr val="FFFFFF"/>
                          </a:solidFill>
                          <a:sym typeface="Helvetica"/>
                        </a:rPr>
                        <a:t>R2</a:t>
                      </a:r>
                    </a:p>
                  </a:txBody>
                  <a:tcPr marL="50800" marR="50800" marT="50800" marB="50800" anchor="ctr" anchorCtr="0" horzOverflow="overflow"/>
                </a:tc>
                <a:tc>
                  <a:txBody>
                    <a:bodyPr/>
                    <a:lstStyle/>
                    <a:p>
                      <a:pPr defTabSz="914400">
                        <a:defRPr b="0">
                          <a:solidFill>
                            <a:srgbClr val="000000"/>
                          </a:solidFill>
                        </a:defRPr>
                      </a:pPr>
                      <a:r>
                        <a:rPr b="1" sz="2200">
                          <a:solidFill>
                            <a:srgbClr val="FFFFFF"/>
                          </a:solidFill>
                          <a:sym typeface="Helvetica"/>
                        </a:rPr>
                        <a:t>Delta AIC</a:t>
                      </a:r>
                    </a:p>
                  </a:txBody>
                  <a:tcPr marL="50800" marR="50800" marT="50800" marB="50800" anchor="ctr" anchorCtr="0" horzOverflow="overflow"/>
                </a:tc>
              </a:tr>
              <a:tr h="1028700">
                <a:tc>
                  <a:txBody>
                    <a:bodyPr/>
                    <a:lstStyle/>
                    <a:p>
                      <a:pPr defTabSz="914400"/>
                      <a:r>
                        <a:rPr b="1" sz="2000">
                          <a:latin typeface="Helvetica"/>
                          <a:ea typeface="Helvetica"/>
                          <a:cs typeface="Helvetica"/>
                          <a:sym typeface="Helvetica"/>
                        </a:rPr>
                        <a:t>lm9 &lt;- lm(average_revenue ~ median_lat + percent_DST + average_social + ntrips + average_social*ntrips + average_social*median_lat + ntrips*median_lat, vessel_averages)</a:t>
                      </a:r>
                    </a:p>
                  </a:txBody>
                  <a:tcPr marL="50800" marR="50800" marT="50800" marB="50800" anchor="ctr" anchorCtr="0" horzOverflow="overflow"/>
                </a:tc>
                <a:tc>
                  <a:txBody>
                    <a:bodyPr/>
                    <a:lstStyle/>
                    <a:p>
                      <a:pPr defTabSz="914400"/>
                      <a:r>
                        <a:rPr b="1" sz="1900">
                          <a:latin typeface="Helvetica"/>
                          <a:ea typeface="Helvetica"/>
                          <a:cs typeface="Helvetica"/>
                          <a:sym typeface="Helvetica"/>
                        </a:rPr>
                        <a:t>1199.011</a:t>
                      </a:r>
                    </a:p>
                  </a:txBody>
                  <a:tcPr marL="50800" marR="50800" marT="50800" marB="50800" anchor="ctr" anchorCtr="0" horzOverflow="overflow"/>
                </a:tc>
                <a:tc>
                  <a:txBody>
                    <a:bodyPr/>
                    <a:lstStyle/>
                    <a:p>
                      <a:pPr defTabSz="914400"/>
                      <a:r>
                        <a:rPr b="1" sz="1900">
                          <a:latin typeface="Helvetica"/>
                          <a:ea typeface="Helvetica"/>
                          <a:cs typeface="Helvetica"/>
                          <a:sym typeface="Helvetica"/>
                        </a:rPr>
                        <a:t>0.66</a:t>
                      </a:r>
                    </a:p>
                  </a:txBody>
                  <a:tcPr marL="50800" marR="50800" marT="50800" marB="50800" anchor="ctr" anchorCtr="0" horzOverflow="overflow"/>
                </a:tc>
                <a:tc>
                  <a:txBody>
                    <a:bodyPr/>
                    <a:lstStyle/>
                    <a:p>
                      <a:pPr defTabSz="914400"/>
                      <a:r>
                        <a:rPr b="1" sz="1900">
                          <a:latin typeface="Helvetica"/>
                          <a:ea typeface="Helvetica"/>
                          <a:cs typeface="Helvetica"/>
                          <a:sym typeface="Helvetica"/>
                        </a:rPr>
                        <a:t>0</a:t>
                      </a:r>
                    </a:p>
                  </a:txBody>
                  <a:tcPr marL="50800" marR="50800" marT="50800" marB="50800" anchor="ctr" anchorCtr="0" horzOverflow="overflow"/>
                </a:tc>
              </a:tr>
              <a:tr h="723900">
                <a:tc>
                  <a:txBody>
                    <a:bodyPr/>
                    <a:lstStyle/>
                    <a:p>
                      <a:pPr defTabSz="914400"/>
                      <a:r>
                        <a:rPr sz="2000"/>
                        <a:t>lm6 &lt;- lm(average_revenue ~ median_lat + percent_DST + average_social + ntrips + average_social*ntrips, vessel_averages)</a:t>
                      </a:r>
                    </a:p>
                  </a:txBody>
                  <a:tcPr marL="50800" marR="50800" marT="50800" marB="50800" anchor="ctr" anchorCtr="0" horzOverflow="overflow"/>
                </a:tc>
                <a:tc>
                  <a:txBody>
                    <a:bodyPr/>
                    <a:lstStyle/>
                    <a:p>
                      <a:pPr defTabSz="914400"/>
                      <a:r>
                        <a:rPr sz="1900"/>
                        <a:t>1201.237</a:t>
                      </a:r>
                    </a:p>
                  </a:txBody>
                  <a:tcPr marL="50800" marR="50800" marT="50800" marB="50800" anchor="ctr" anchorCtr="0" horzOverflow="overflow"/>
                </a:tc>
                <a:tc>
                  <a:txBody>
                    <a:bodyPr/>
                    <a:lstStyle/>
                    <a:p>
                      <a:pPr defTabSz="914400"/>
                      <a:r>
                        <a:rPr sz="1900"/>
                        <a:t>0.62</a:t>
                      </a:r>
                    </a:p>
                  </a:txBody>
                  <a:tcPr marL="50800" marR="50800" marT="50800" marB="50800" anchor="ctr" anchorCtr="0" horzOverflow="overflow"/>
                </a:tc>
                <a:tc>
                  <a:txBody>
                    <a:bodyPr/>
                    <a:lstStyle/>
                    <a:p>
                      <a:pPr defTabSz="914400"/>
                      <a:r>
                        <a:rPr sz="1900"/>
                        <a:t>2.23</a:t>
                      </a:r>
                    </a:p>
                  </a:txBody>
                  <a:tcPr marL="50800" marR="50800" marT="50800" marB="50800" anchor="ctr" anchorCtr="0" horzOverflow="overflow"/>
                </a:tc>
              </a:tr>
              <a:tr h="1028700">
                <a:tc>
                  <a:txBody>
                    <a:bodyPr/>
                    <a:lstStyle/>
                    <a:p>
                      <a:pPr defTabSz="914400"/>
                      <a:r>
                        <a:rPr sz="2000"/>
                        <a:t>lm8 &lt;- lm(average_revenue ~ median_lat + percent_DST + average_social + ntrips + average_social*ntrips + average_social*median_lat, vessel_averages)</a:t>
                      </a:r>
                    </a:p>
                  </a:txBody>
                  <a:tcPr marL="50800" marR="50800" marT="50800" marB="50800" anchor="ctr" anchorCtr="0" horzOverflow="overflow"/>
                </a:tc>
                <a:tc>
                  <a:txBody>
                    <a:bodyPr/>
                    <a:lstStyle/>
                    <a:p>
                      <a:pPr defTabSz="914400"/>
                      <a:r>
                        <a:rPr sz="1900"/>
                        <a:t>1202.101</a:t>
                      </a:r>
                    </a:p>
                  </a:txBody>
                  <a:tcPr marL="50800" marR="50800" marT="50800" marB="50800" anchor="ctr" anchorCtr="0" horzOverflow="overflow"/>
                </a:tc>
                <a:tc>
                  <a:txBody>
                    <a:bodyPr/>
                    <a:lstStyle/>
                    <a:p>
                      <a:pPr defTabSz="914400"/>
                      <a:r>
                        <a:rPr sz="1900"/>
                        <a:t>0.63</a:t>
                      </a:r>
                    </a:p>
                  </a:txBody>
                  <a:tcPr marL="50800" marR="50800" marT="50800" marB="50800" anchor="ctr" anchorCtr="0" horzOverflow="overflow"/>
                </a:tc>
                <a:tc>
                  <a:txBody>
                    <a:bodyPr/>
                    <a:lstStyle/>
                    <a:p>
                      <a:pPr defTabSz="914400"/>
                      <a:r>
                        <a:rPr sz="1900"/>
                        <a:t>3.09</a:t>
                      </a:r>
                    </a:p>
                  </a:txBody>
                  <a:tcPr marL="50800" marR="50800" marT="50800" marB="50800" anchor="ctr" anchorCtr="0" horzOverflow="overflow"/>
                </a:tc>
              </a:tr>
              <a:tr h="723900">
                <a:tc>
                  <a:txBody>
                    <a:bodyPr/>
                    <a:lstStyle/>
                    <a:p>
                      <a:pPr defTabSz="914400"/>
                      <a:r>
                        <a:rPr sz="2000"/>
                        <a:t>lm5 &lt;- lm(average_revenue ~ median_lat + percent_DST + average_social + ntrips, vessel_averages)</a:t>
                      </a:r>
                    </a:p>
                  </a:txBody>
                  <a:tcPr marL="50800" marR="50800" marT="50800" marB="50800" anchor="ctr" anchorCtr="0" horzOverflow="overflow"/>
                </a:tc>
                <a:tc>
                  <a:txBody>
                    <a:bodyPr/>
                    <a:lstStyle/>
                    <a:p>
                      <a:pPr defTabSz="914400"/>
                      <a:r>
                        <a:rPr sz="1900"/>
                        <a:t>1205.196</a:t>
                      </a:r>
                    </a:p>
                  </a:txBody>
                  <a:tcPr marL="50800" marR="50800" marT="50800" marB="50800" anchor="ctr" anchorCtr="0" horzOverflow="overflow"/>
                </a:tc>
                <a:tc>
                  <a:txBody>
                    <a:bodyPr/>
                    <a:lstStyle/>
                    <a:p>
                      <a:pPr defTabSz="914400"/>
                      <a:r>
                        <a:rPr sz="1900"/>
                        <a:t>0.59</a:t>
                      </a:r>
                    </a:p>
                  </a:txBody>
                  <a:tcPr marL="50800" marR="50800" marT="50800" marB="50800" anchor="ctr" anchorCtr="0" horzOverflow="overflow"/>
                </a:tc>
                <a:tc>
                  <a:txBody>
                    <a:bodyPr/>
                    <a:lstStyle/>
                    <a:p>
                      <a:pPr defTabSz="914400"/>
                      <a:r>
                        <a:rPr sz="1900"/>
                        <a:t>6.19</a:t>
                      </a:r>
                    </a:p>
                  </a:txBody>
                  <a:tcPr marL="50800" marR="50800" marT="50800" marB="50800" anchor="ctr" anchorCtr="0" horzOverflow="overflow"/>
                </a:tc>
              </a:tr>
              <a:tr h="723900">
                <a:tc>
                  <a:txBody>
                    <a:bodyPr/>
                    <a:lstStyle/>
                    <a:p>
                      <a:pPr defTabSz="914400"/>
                      <a:r>
                        <a:rPr sz="2000"/>
                        <a:t>lm7 &lt;- lm(average_revenue ~ median_lat + percent_DST  + ntrips, vessel_averages) </a:t>
                      </a:r>
                    </a:p>
                  </a:txBody>
                  <a:tcPr marL="50800" marR="50800" marT="50800" marB="50800" anchor="ctr" anchorCtr="0" horzOverflow="overflow"/>
                </a:tc>
                <a:tc>
                  <a:txBody>
                    <a:bodyPr/>
                    <a:lstStyle/>
                    <a:p>
                      <a:pPr defTabSz="914400"/>
                      <a:r>
                        <a:rPr sz="1900"/>
                        <a:t>1207.172</a:t>
                      </a:r>
                    </a:p>
                  </a:txBody>
                  <a:tcPr marL="50800" marR="50800" marT="50800" marB="50800" anchor="ctr" anchorCtr="0" horzOverflow="overflow"/>
                </a:tc>
                <a:tc>
                  <a:txBody>
                    <a:bodyPr/>
                    <a:lstStyle/>
                    <a:p>
                      <a:pPr defTabSz="914400"/>
                      <a:r>
                        <a:rPr sz="1900"/>
                        <a:t>0.56</a:t>
                      </a:r>
                    </a:p>
                  </a:txBody>
                  <a:tcPr marL="50800" marR="50800" marT="50800" marB="50800" anchor="ctr" anchorCtr="0" horzOverflow="overflow"/>
                </a:tc>
                <a:tc>
                  <a:txBody>
                    <a:bodyPr/>
                    <a:lstStyle/>
                    <a:p>
                      <a:pPr defTabSz="914400"/>
                      <a:r>
                        <a:rPr sz="1900"/>
                        <a:t>8.16</a:t>
                      </a:r>
                    </a:p>
                  </a:txBody>
                  <a:tcPr marL="50800" marR="50800" marT="50800" marB="50800" anchor="ctr" anchorCtr="0" horzOverflow="overflow"/>
                </a:tc>
              </a:tr>
              <a:tr h="723900">
                <a:tc>
                  <a:txBody>
                    <a:bodyPr/>
                    <a:lstStyle/>
                    <a:p>
                      <a:pPr defTabSz="914400"/>
                      <a:r>
                        <a:rPr sz="2000"/>
                        <a:t>lm3 &lt;- lm(average_revenue ~ median_lat + percent_DST + average_social, vessel_averages)</a:t>
                      </a:r>
                    </a:p>
                  </a:txBody>
                  <a:tcPr marL="50800" marR="50800" marT="50800" marB="50800" anchor="ctr" anchorCtr="0" horzOverflow="overflow"/>
                </a:tc>
                <a:tc>
                  <a:txBody>
                    <a:bodyPr/>
                    <a:lstStyle/>
                    <a:p>
                      <a:pPr defTabSz="914400"/>
                      <a:r>
                        <a:rPr sz="1900"/>
                        <a:t>1211.566</a:t>
                      </a:r>
                    </a:p>
                  </a:txBody>
                  <a:tcPr marL="50800" marR="50800" marT="50800" marB="50800" anchor="ctr" anchorCtr="0" horzOverflow="overflow"/>
                </a:tc>
                <a:tc>
                  <a:txBody>
                    <a:bodyPr/>
                    <a:lstStyle/>
                    <a:p>
                      <a:pPr defTabSz="914400"/>
                      <a:r>
                        <a:rPr sz="1900"/>
                        <a:t>0.53</a:t>
                      </a:r>
                    </a:p>
                  </a:txBody>
                  <a:tcPr marL="50800" marR="50800" marT="50800" marB="50800" anchor="ctr" anchorCtr="0" horzOverflow="overflow"/>
                </a:tc>
                <a:tc>
                  <a:txBody>
                    <a:bodyPr/>
                    <a:lstStyle/>
                    <a:p>
                      <a:pPr defTabSz="914400"/>
                      <a:r>
                        <a:rPr sz="1900"/>
                        <a:t>12.56</a:t>
                      </a:r>
                    </a:p>
                  </a:txBody>
                  <a:tcPr marL="50800" marR="50800" marT="50800" marB="50800" anchor="ctr" anchorCtr="0" horzOverflow="overflow"/>
                </a:tc>
              </a:tr>
              <a:tr h="723900">
                <a:tc>
                  <a:txBody>
                    <a:bodyPr/>
                    <a:lstStyle/>
                    <a:p>
                      <a:pPr defTabSz="914400"/>
                      <a:r>
                        <a:rPr sz="2000"/>
                        <a:t>lm4 &lt;- lm(average_revenue ~ median_lat + percent_DST + average_social + average_social*median_lat, vessel_averages)</a:t>
                      </a:r>
                    </a:p>
                  </a:txBody>
                  <a:tcPr marL="50800" marR="50800" marT="50800" marB="50800" anchor="ctr" anchorCtr="0" horzOverflow="overflow"/>
                </a:tc>
                <a:tc>
                  <a:txBody>
                    <a:bodyPr/>
                    <a:lstStyle/>
                    <a:p>
                      <a:pPr defTabSz="914400"/>
                      <a:r>
                        <a:rPr sz="1900"/>
                        <a:t>1213.09</a:t>
                      </a:r>
                    </a:p>
                  </a:txBody>
                  <a:tcPr marL="50800" marR="50800" marT="50800" marB="50800" anchor="ctr" anchorCtr="0" horzOverflow="overflow"/>
                </a:tc>
                <a:tc>
                  <a:txBody>
                    <a:bodyPr/>
                    <a:lstStyle/>
                    <a:p>
                      <a:pPr defTabSz="914400"/>
                      <a:r>
                        <a:rPr sz="1900"/>
                        <a:t>0.53</a:t>
                      </a:r>
                    </a:p>
                  </a:txBody>
                  <a:tcPr marL="50800" marR="50800" marT="50800" marB="50800" anchor="ctr" anchorCtr="0" horzOverflow="overflow"/>
                </a:tc>
                <a:tc>
                  <a:txBody>
                    <a:bodyPr/>
                    <a:lstStyle/>
                    <a:p>
                      <a:pPr defTabSz="914400"/>
                      <a:r>
                        <a:rPr sz="1900"/>
                        <a:t>14.08</a:t>
                      </a:r>
                    </a:p>
                  </a:txBody>
                  <a:tcPr marL="50800" marR="50800" marT="50800" marB="50800" anchor="ctr" anchorCtr="0" horzOverflow="overflow"/>
                </a:tc>
              </a:tr>
              <a:tr h="723900">
                <a:tc>
                  <a:txBody>
                    <a:bodyPr/>
                    <a:lstStyle/>
                    <a:p>
                      <a:pPr defTabSz="914400"/>
                      <a:r>
                        <a:rPr sz="2000"/>
                        <a:t>lm2 &lt;- lm(average_revenue ~ median_lat + percent_DST, vessel_averages)</a:t>
                      </a:r>
                    </a:p>
                  </a:txBody>
                  <a:tcPr marL="50800" marR="50800" marT="50800" marB="50800" anchor="ctr" anchorCtr="0" horzOverflow="overflow"/>
                </a:tc>
                <a:tc>
                  <a:txBody>
                    <a:bodyPr/>
                    <a:lstStyle/>
                    <a:p>
                      <a:pPr defTabSz="914400"/>
                      <a:r>
                        <a:rPr sz="1900"/>
                        <a:t>1217.201</a:t>
                      </a:r>
                    </a:p>
                  </a:txBody>
                  <a:tcPr marL="50800" marR="50800" marT="50800" marB="50800" anchor="ctr" anchorCtr="0" horzOverflow="overflow"/>
                </a:tc>
                <a:tc>
                  <a:txBody>
                    <a:bodyPr/>
                    <a:lstStyle/>
                    <a:p>
                      <a:pPr defTabSz="914400"/>
                      <a:r>
                        <a:rPr sz="1900"/>
                        <a:t>0.46</a:t>
                      </a:r>
                    </a:p>
                  </a:txBody>
                  <a:tcPr marL="50800" marR="50800" marT="50800" marB="50800" anchor="ctr" anchorCtr="0" horzOverflow="overflow"/>
                </a:tc>
                <a:tc>
                  <a:txBody>
                    <a:bodyPr/>
                    <a:lstStyle/>
                    <a:p>
                      <a:pPr defTabSz="914400"/>
                      <a:r>
                        <a:rPr sz="1900"/>
                        <a:t>18.19</a:t>
                      </a:r>
                    </a:p>
                  </a:txBody>
                  <a:tcPr marL="50800" marR="50800" marT="50800" marB="50800" anchor="ctr" anchorCtr="0" horzOverflow="overflow"/>
                </a:tc>
              </a:tr>
              <a:tr h="419100">
                <a:tc>
                  <a:txBody>
                    <a:bodyPr/>
                    <a:lstStyle/>
                    <a:p>
                      <a:pPr defTabSz="914400"/>
                      <a:r>
                        <a:rPr sz="2000"/>
                        <a:t>lm1 &lt;- lm(average_revenue ~ median_lat, vessel_averages)</a:t>
                      </a:r>
                    </a:p>
                  </a:txBody>
                  <a:tcPr marL="50800" marR="50800" marT="50800" marB="50800" anchor="ctr" anchorCtr="0" horzOverflow="overflow"/>
                </a:tc>
                <a:tc>
                  <a:txBody>
                    <a:bodyPr/>
                    <a:lstStyle/>
                    <a:p>
                      <a:pPr defTabSz="914400"/>
                      <a:r>
                        <a:rPr sz="1900"/>
                        <a:t>1242.569</a:t>
                      </a:r>
                    </a:p>
                  </a:txBody>
                  <a:tcPr marL="50800" marR="50800" marT="50800" marB="50800" anchor="ctr" anchorCtr="0" horzOverflow="overflow"/>
                </a:tc>
                <a:tc>
                  <a:txBody>
                    <a:bodyPr/>
                    <a:lstStyle/>
                    <a:p>
                      <a:pPr defTabSz="914400"/>
                      <a:r>
                        <a:rPr sz="1900"/>
                        <a:t>0.16</a:t>
                      </a:r>
                    </a:p>
                  </a:txBody>
                  <a:tcPr marL="50800" marR="50800" marT="50800" marB="50800" anchor="ctr" anchorCtr="0" horzOverflow="overflow"/>
                </a:tc>
                <a:tc>
                  <a:txBody>
                    <a:bodyPr/>
                    <a:lstStyle/>
                    <a:p>
                      <a:pPr defTabSz="914400"/>
                      <a:r>
                        <a:rPr sz="1900"/>
                        <a:t>43.56</a:t>
                      </a:r>
                    </a:p>
                  </a:txBody>
                  <a:tcPr marL="50800" marR="50800" marT="50800" marB="50800" anchor="ctr" anchorCtr="0" horzOverflow="overflow"/>
                </a:tc>
              </a:tr>
            </a:tbl>
          </a:graphicData>
        </a:graphic>
      </p:graphicFrame>
      <p:sp>
        <p:nvSpPr>
          <p:cNvPr id="224" name="Shape 224"/>
          <p:cNvSpPr/>
          <p:nvPr>
            <p:ph type="title" idx="4294967295"/>
          </p:nvPr>
        </p:nvSpPr>
        <p:spPr>
          <a:xfrm>
            <a:off x="952500" y="18480"/>
            <a:ext cx="11099800" cy="2159001"/>
          </a:xfrm>
          <a:prstGeom prst="rect">
            <a:avLst/>
          </a:prstGeom>
        </p:spPr>
        <p:txBody>
          <a:bodyPr/>
          <a:lstStyle/>
          <a:p>
            <a:pPr defTabSz="332993">
              <a:defRPr sz="4560"/>
            </a:pPr>
            <a:r>
              <a:t>Results</a:t>
            </a:r>
          </a:p>
          <a:p>
            <a:pPr defTabSz="332993">
              <a:defRPr sz="4560"/>
            </a:pPr>
            <a:r>
              <a:t>(being social makes you more successful)</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8" name="pasted-image.png"/>
          <p:cNvPicPr>
            <a:picLocks noChangeAspect="1"/>
          </p:cNvPicPr>
          <p:nvPr/>
        </p:nvPicPr>
        <p:blipFill>
          <a:blip r:embed="rId3">
            <a:extLst/>
          </a:blip>
          <a:srcRect l="0" t="0" r="13077" b="0"/>
          <a:stretch>
            <a:fillRect/>
          </a:stretch>
        </p:blipFill>
        <p:spPr>
          <a:xfrm>
            <a:off x="0" y="2273268"/>
            <a:ext cx="12095744" cy="6863494"/>
          </a:xfrm>
          <a:prstGeom prst="rect">
            <a:avLst/>
          </a:prstGeom>
          <a:ln w="12700">
            <a:miter lim="400000"/>
          </a:ln>
        </p:spPr>
      </p:pic>
      <p:sp>
        <p:nvSpPr>
          <p:cNvPr id="229" name="Shape 229"/>
          <p:cNvSpPr/>
          <p:nvPr>
            <p:ph type="title" idx="4294967295"/>
          </p:nvPr>
        </p:nvSpPr>
        <p:spPr>
          <a:xfrm>
            <a:off x="952500" y="18480"/>
            <a:ext cx="11099800" cy="2159001"/>
          </a:xfrm>
          <a:prstGeom prst="rect">
            <a:avLst/>
          </a:prstGeom>
        </p:spPr>
        <p:txBody>
          <a:bodyPr/>
          <a:lstStyle/>
          <a:p>
            <a:pPr defTabSz="332993">
              <a:defRPr sz="4560"/>
            </a:pPr>
            <a:r>
              <a:t>Results</a:t>
            </a:r>
          </a:p>
          <a:p>
            <a:pPr defTabSz="332993">
              <a:defRPr sz="4560"/>
            </a:pPr>
            <a:r>
              <a:t>(being social makes you more successful)</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Shape 233"/>
          <p:cNvSpPr/>
          <p:nvPr>
            <p:ph type="title"/>
          </p:nvPr>
        </p:nvSpPr>
        <p:spPr>
          <a:prstGeom prst="rect">
            <a:avLst/>
          </a:prstGeom>
        </p:spPr>
        <p:txBody>
          <a:bodyPr/>
          <a:lstStyle/>
          <a:p>
            <a:pPr/>
            <a:r>
              <a:t>Discussion</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Shape 235"/>
          <p:cNvSpPr/>
          <p:nvPr>
            <p:ph type="title" idx="4294967295"/>
          </p:nvPr>
        </p:nvSpPr>
        <p:spPr>
          <a:prstGeom prst="rect">
            <a:avLst/>
          </a:prstGeom>
        </p:spPr>
        <p:txBody>
          <a:bodyPr/>
          <a:lstStyle/>
          <a:p>
            <a:pPr/>
            <a:r>
              <a:t>Discussion</a:t>
            </a:r>
          </a:p>
        </p:txBody>
      </p:sp>
      <p:sp>
        <p:nvSpPr>
          <p:cNvPr id="236" name="Shape 236"/>
          <p:cNvSpPr/>
          <p:nvPr>
            <p:ph type="body" idx="4294967295"/>
          </p:nvPr>
        </p:nvSpPr>
        <p:spPr>
          <a:prstGeom prst="rect">
            <a:avLst/>
          </a:prstGeom>
        </p:spPr>
        <p:txBody>
          <a:bodyPr/>
          <a:lstStyle/>
          <a:p>
            <a:pPr marL="311150" indent="-311150" defTabSz="408940">
              <a:spcBef>
                <a:spcPts val="2900"/>
              </a:spcBef>
              <a:defRPr sz="2520"/>
            </a:pPr>
            <a:r>
              <a:t>Sewed together a novel set of data, can get rich ecological and social dynamics for existing fisheries management data.</a:t>
            </a:r>
          </a:p>
          <a:p>
            <a:pPr marL="311150" indent="-311150" defTabSz="408940">
              <a:spcBef>
                <a:spcPts val="2900"/>
              </a:spcBef>
              <a:defRPr sz="2520"/>
            </a:pPr>
            <a:r>
              <a:t>Disclaimers: lack of ability to discern non-random sociability at crowded patches (i.e. in the north). Might result in underestimating sociability in north versus south. </a:t>
            </a:r>
          </a:p>
          <a:p>
            <a:pPr marL="311150" indent="-311150" defTabSz="408940">
              <a:spcBef>
                <a:spcPts val="2900"/>
              </a:spcBef>
              <a:defRPr sz="2520"/>
            </a:pPr>
            <a:r>
              <a:t>Results are the first time, to my knowledge, social information empirically demonstrated in commercial fisheries context</a:t>
            </a:r>
          </a:p>
          <a:p>
            <a:pPr marL="311150" indent="-311150" defTabSz="408940">
              <a:spcBef>
                <a:spcPts val="2900"/>
              </a:spcBef>
              <a:defRPr sz="2520"/>
            </a:pPr>
            <a:r>
              <a:t>Suggests that social information relevant for location choice models and better predicting effort reallocation</a:t>
            </a:r>
          </a:p>
          <a:p>
            <a:pPr marL="311150" indent="-311150" defTabSz="408940">
              <a:spcBef>
                <a:spcPts val="2900"/>
              </a:spcBef>
              <a:defRPr sz="2520"/>
            </a:pPr>
            <a:r>
              <a:t>Confirms theoretical predictions about foraging strategy and suggests that such work should be able to be accomplished in other fisheries with similar data availability (i.e. groundfish trawl)</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body" idx="4294967295"/>
          </p:nvPr>
        </p:nvSpPr>
        <p:spPr>
          <a:prstGeom prst="rect">
            <a:avLst/>
          </a:prstGeom>
        </p:spPr>
        <p:txBody>
          <a:bodyPr/>
          <a:lstStyle/>
          <a:p>
            <a:pPr marL="328929" indent="-328929" defTabSz="432308">
              <a:spcBef>
                <a:spcPts val="3100"/>
              </a:spcBef>
              <a:defRPr sz="2664"/>
            </a:pPr>
            <a:r>
              <a:t>How people allocate effort matters (conservation, policy efficacy, etc.)</a:t>
            </a:r>
          </a:p>
          <a:p>
            <a:pPr marL="328929" indent="-328929" defTabSz="432308">
              <a:spcBef>
                <a:spcPts val="3100"/>
              </a:spcBef>
              <a:defRPr sz="2664"/>
            </a:pPr>
            <a:r>
              <a:t>location choice models are the primary way people predict how people will (re)allocated effort. These methods have reinforced importance of human behavior in predicting changes after management (Wilen, Smith)</a:t>
            </a:r>
          </a:p>
          <a:p>
            <a:pPr marL="328929" indent="-328929" defTabSz="432308">
              <a:spcBef>
                <a:spcPts val="3100"/>
              </a:spcBef>
              <a:defRPr sz="2664"/>
            </a:pPr>
            <a:r>
              <a:t>typically use patch characteristics to predict, sometimes allow heterogeneity among vessels and use vessel characteristics (holland).</a:t>
            </a:r>
          </a:p>
          <a:p>
            <a:pPr marL="328929" indent="-328929" defTabSz="432308">
              <a:spcBef>
                <a:spcPts val="3100"/>
              </a:spcBef>
              <a:defRPr sz="2664"/>
            </a:pPr>
            <a:r>
              <a:t>social science work, and ecology suggest that information from conspecifics likely to be important (Wilson 1990, ecology?)</a:t>
            </a:r>
          </a:p>
          <a:p>
            <a:pPr marL="328929" indent="-328929" defTabSz="432308">
              <a:spcBef>
                <a:spcPts val="3100"/>
              </a:spcBef>
              <a:defRPr sz="2664"/>
            </a:pPr>
            <a:r>
              <a:t>here I take advantage of a novel combination of data to investigate whether social information is used in pink shrimp foraging. </a:t>
            </a:r>
          </a:p>
        </p:txBody>
      </p:sp>
      <p:sp>
        <p:nvSpPr>
          <p:cNvPr id="125" name="Shape 125"/>
          <p:cNvSpPr/>
          <p:nvPr>
            <p:ph type="title" idx="4294967295"/>
          </p:nvPr>
        </p:nvSpPr>
        <p:spPr>
          <a:prstGeom prst="rect">
            <a:avLst/>
          </a:prstGeom>
        </p:spPr>
        <p:txBody>
          <a:bodyPr/>
          <a:lstStyle/>
          <a:p>
            <a:pPr/>
            <a:r>
              <a:t>Intro</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body" idx="4294967295"/>
          </p:nvPr>
        </p:nvSpPr>
        <p:spPr>
          <a:prstGeom prst="rect">
            <a:avLst/>
          </a:prstGeom>
        </p:spPr>
        <p:txBody>
          <a:bodyPr/>
          <a:lstStyle/>
          <a:p>
            <a:pPr/>
            <a:r>
              <a:t>Pink shrimp a compelling fishery: no stock assessment, use fishery-dependent data. Especially thought to be a relationship between area fished and stock abundance (Hannah 1990-ish). </a:t>
            </a:r>
          </a:p>
          <a:p>
            <a:pPr/>
            <a:r>
              <a:t>Theoretical work predicts that this type of fishery should involve opportunism, and previous empirical studies (and my interviews) document existing information sharing (Wilson 1990). </a:t>
            </a:r>
          </a:p>
        </p:txBody>
      </p:sp>
      <p:sp>
        <p:nvSpPr>
          <p:cNvPr id="128" name="Shape 128"/>
          <p:cNvSpPr/>
          <p:nvPr>
            <p:ph type="title" idx="4294967295"/>
          </p:nvPr>
        </p:nvSpPr>
        <p:spPr>
          <a:prstGeom prst="rect">
            <a:avLst/>
          </a:prstGeom>
        </p:spPr>
        <p:txBody>
          <a:bodyPr/>
          <a:lstStyle/>
          <a:p>
            <a:pPr/>
            <a:r>
              <a:t>Intro</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idx="4294967295"/>
          </p:nvPr>
        </p:nvSpPr>
        <p:spPr>
          <a:prstGeom prst="rect">
            <a:avLst/>
          </a:prstGeom>
        </p:spPr>
        <p:txBody>
          <a:bodyPr/>
          <a:lstStyle/>
          <a:p>
            <a:pPr/>
            <a:r>
              <a:t>Intro</a:t>
            </a:r>
          </a:p>
        </p:txBody>
      </p:sp>
      <p:sp>
        <p:nvSpPr>
          <p:cNvPr id="131" name="Shape 131"/>
          <p:cNvSpPr/>
          <p:nvPr>
            <p:ph type="body" idx="4294967295"/>
          </p:nvPr>
        </p:nvSpPr>
        <p:spPr>
          <a:prstGeom prst="rect">
            <a:avLst/>
          </a:prstGeom>
        </p:spPr>
        <p:txBody>
          <a:bodyPr/>
          <a:lstStyle/>
          <a:p>
            <a:pPr marL="386715" indent="-386715" defTabSz="508254">
              <a:spcBef>
                <a:spcPts val="3600"/>
              </a:spcBef>
              <a:defRPr sz="3132"/>
            </a:pPr>
            <a:r>
              <a:t>Here I build a dataset of fishing patterns by sewing together where vessels go (VMS), when they fish (observer) and what they catch (fish tickets) to get a full picture of the fishing patterns from 2009-2013 for more than 50% of the vessels participating in pink shrimp. </a:t>
            </a:r>
          </a:p>
          <a:p>
            <a:pPr marL="386715" indent="-386715" defTabSz="508254">
              <a:spcBef>
                <a:spcPts val="3600"/>
              </a:spcBef>
              <a:defRPr sz="3132"/>
            </a:pPr>
            <a:r>
              <a:t>Using this unique dataset, I show that total allocation of effort across patches is best predicted by previous fishing patterns the previous day rather than resource abundance.</a:t>
            </a:r>
          </a:p>
          <a:p>
            <a:pPr marL="386715" indent="-386715" defTabSz="508254">
              <a:spcBef>
                <a:spcPts val="3600"/>
              </a:spcBef>
              <a:defRPr sz="3132"/>
            </a:pPr>
            <a:r>
              <a:t>I also show that how responsive vessels are to “social” information is correlated with an increase in average revenue.</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title"/>
          </p:nvPr>
        </p:nvSpPr>
        <p:spPr>
          <a:prstGeom prst="rect">
            <a:avLst/>
          </a:prstGeom>
        </p:spPr>
        <p:txBody>
          <a:bodyPr/>
          <a:lstStyle/>
          <a:p>
            <a:pPr/>
            <a:r>
              <a:t>Methods</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title" idx="4294967295"/>
          </p:nvPr>
        </p:nvSpPr>
        <p:spPr>
          <a:prstGeom prst="rect">
            <a:avLst/>
          </a:prstGeom>
        </p:spPr>
        <p:txBody>
          <a:bodyPr/>
          <a:lstStyle/>
          <a:p>
            <a:pPr/>
            <a:r>
              <a:t>Methods</a:t>
            </a:r>
          </a:p>
        </p:txBody>
      </p:sp>
      <p:sp>
        <p:nvSpPr>
          <p:cNvPr id="136" name="Shape 136"/>
          <p:cNvSpPr/>
          <p:nvPr>
            <p:ph type="body" idx="4294967295"/>
          </p:nvPr>
        </p:nvSpPr>
        <p:spPr>
          <a:prstGeom prst="rect">
            <a:avLst/>
          </a:prstGeom>
        </p:spPr>
        <p:txBody>
          <a:bodyPr/>
          <a:lstStyle/>
          <a:p>
            <a:pPr/>
            <a:r>
              <a:t>Data</a:t>
            </a:r>
          </a:p>
          <a:p>
            <a:pPr lvl="1"/>
            <a:r>
              <a:t>Fish tickets</a:t>
            </a:r>
          </a:p>
          <a:p>
            <a:pPr lvl="1"/>
            <a:r>
              <a:t>Observer data</a:t>
            </a:r>
          </a:p>
          <a:p>
            <a:pPr lvl="1"/>
            <a:r>
              <a:t>VMS</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body" idx="4294967295"/>
          </p:nvPr>
        </p:nvSpPr>
        <p:spPr>
          <a:prstGeom prst="rect">
            <a:avLst/>
          </a:prstGeom>
        </p:spPr>
        <p:txBody>
          <a:bodyPr/>
          <a:lstStyle/>
          <a:p>
            <a:pPr/>
            <a:r>
              <a:t>Sewing</a:t>
            </a:r>
          </a:p>
          <a:p>
            <a:pPr lvl="1"/>
            <a:r>
              <a:t>Linking VMS to fish tickets</a:t>
            </a:r>
          </a:p>
          <a:p>
            <a:pPr lvl="1"/>
            <a:r>
              <a:t>Behaviorally segmented VMS data using fish tickets and observer and filter and train (respectively)</a:t>
            </a:r>
          </a:p>
          <a:p>
            <a:pPr lvl="1"/>
            <a:r>
              <a:t>Using fishing activity data from above, defined fishing grounds, hereafter “patches”</a:t>
            </a:r>
          </a:p>
        </p:txBody>
      </p:sp>
      <p:sp>
        <p:nvSpPr>
          <p:cNvPr id="139" name="Shape 139"/>
          <p:cNvSpPr/>
          <p:nvPr>
            <p:ph type="title" idx="4294967295"/>
          </p:nvPr>
        </p:nvSpPr>
        <p:spPr>
          <a:prstGeom prst="rect">
            <a:avLst/>
          </a:prstGeom>
        </p:spPr>
        <p:txBody>
          <a:bodyPr/>
          <a:lstStyle/>
          <a:p>
            <a:pPr/>
            <a:r>
              <a:t>Methods</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title" idx="4294967295"/>
          </p:nvPr>
        </p:nvSpPr>
        <p:spPr>
          <a:prstGeom prst="rect">
            <a:avLst/>
          </a:prstGeom>
        </p:spPr>
        <p:txBody>
          <a:bodyPr/>
          <a:lstStyle/>
          <a:p>
            <a:pPr/>
            <a:r>
              <a:t>Methods</a:t>
            </a:r>
          </a:p>
        </p:txBody>
      </p:sp>
      <p:sp>
        <p:nvSpPr>
          <p:cNvPr id="142" name="Shape 142"/>
          <p:cNvSpPr/>
          <p:nvPr>
            <p:ph type="body" idx="4294967295"/>
          </p:nvPr>
        </p:nvSpPr>
        <p:spPr>
          <a:prstGeom prst="rect">
            <a:avLst/>
          </a:prstGeom>
        </p:spPr>
        <p:txBody>
          <a:bodyPr/>
          <a:lstStyle/>
          <a:p>
            <a:pPr marL="431165" indent="-431165" defTabSz="566674">
              <a:spcBef>
                <a:spcPts val="4000"/>
              </a:spcBef>
              <a:defRPr sz="3492"/>
            </a:pPr>
            <a:r>
              <a:t>Measuring resource abundance</a:t>
            </a:r>
          </a:p>
          <a:p>
            <a:pPr lvl="1" marL="862330" indent="-431165" defTabSz="566674">
              <a:spcBef>
                <a:spcPts val="4000"/>
              </a:spcBef>
              <a:defRPr sz="3492"/>
            </a:pPr>
            <a:r>
              <a:t>For each trip, use fish tickets to find total pounds caught, spread lbs evenly across all fishing points.</a:t>
            </a:r>
          </a:p>
          <a:p>
            <a:pPr lvl="1" marL="862330" indent="-431165" defTabSz="566674">
              <a:spcBef>
                <a:spcPts val="4000"/>
              </a:spcBef>
              <a:defRPr sz="3492"/>
            </a:pPr>
            <a:r>
              <a:t>For each patch, find median amount of lbs/hr caught that day in that patch. </a:t>
            </a:r>
          </a:p>
          <a:p>
            <a:pPr lvl="1" marL="862330" indent="-431165" defTabSz="566674">
              <a:spcBef>
                <a:spcPts val="4000"/>
              </a:spcBef>
              <a:defRPr sz="3492"/>
            </a:pPr>
            <a:r>
              <a:t>Technically not resource abundance but some combination of resource abundance + catchability. Hereafter refers to it as resource abundance.</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