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2" r:id="rId2"/>
    <p:sldId id="260" r:id="rId3"/>
    <p:sldId id="263" r:id="rId4"/>
    <p:sldId id="256" r:id="rId5"/>
    <p:sldId id="257" r:id="rId6"/>
    <p:sldId id="258" r:id="rId7"/>
    <p:sldId id="264" r:id="rId8"/>
    <p:sldId id="25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ma Fuller"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p:restoredTop sz="94635"/>
  </p:normalViewPr>
  <p:slideViewPr>
    <p:cSldViewPr snapToGrid="0" snapToObjects="1">
      <p:cViewPr varScale="1">
        <p:scale>
          <a:sx n="90" d="100"/>
          <a:sy n="90" d="100"/>
        </p:scale>
        <p:origin x="208" y="5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A406F5-1229-7E42-AAB0-C8FD823B5785}" type="datetimeFigureOut">
              <a:rPr lang="en-US" smtClean="0"/>
              <a:t>11/17/15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EA1FD9-7953-5545-A73D-9D4D73865256}" type="slidenum">
              <a:rPr lang="en-US" smtClean="0"/>
              <a:t>‹#›</a:t>
            </a:fld>
            <a:endParaRPr lang="en-US"/>
          </a:p>
        </p:txBody>
      </p:sp>
    </p:spTree>
    <p:extLst>
      <p:ext uri="{BB962C8B-B14F-4D97-AF65-F5344CB8AC3E}">
        <p14:creationId xmlns:p14="http://schemas.microsoft.com/office/powerpoint/2010/main" val="12758917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(analysis pipeline)</a:t>
            </a:r>
            <a:r>
              <a:rPr lang="en-US" baseline="0" dirty="0" smtClean="0"/>
              <a:t> </a:t>
            </a:r>
          </a:p>
          <a:p>
            <a:endParaRPr lang="en-US" baseline="0" dirty="0" smtClean="0"/>
          </a:p>
          <a:p>
            <a:r>
              <a:rPr lang="en-US" dirty="0" smtClean="0"/>
              <a:t>Fig 1: A)</a:t>
            </a:r>
            <a:r>
              <a:rPr lang="en-US" baseline="0" dirty="0" smtClean="0"/>
              <a:t> To calculate revenue diversity </a:t>
            </a:r>
            <a:r>
              <a:rPr lang="en-US" dirty="0" smtClean="0"/>
              <a:t>we use catch data available</a:t>
            </a:r>
            <a:r>
              <a:rPr lang="en-US" baseline="0" dirty="0" smtClean="0"/>
              <a:t> in landing tickets to first tabulate revenue received for each species in a trip. Using these revenue profiles we group trips together based on characteristic catch assemblages creating realized fisheries. For vessel-level diversification, we use the realized fisheries to calculate the effective </a:t>
            </a:r>
            <a:r>
              <a:rPr lang="en-US" baseline="0" dirty="0" err="1" smtClean="0"/>
              <a:t>shannon</a:t>
            </a:r>
            <a:r>
              <a:rPr lang="en-US" baseline="0" dirty="0" smtClean="0"/>
              <a:t> index to measure revenue diversity. B) For port level diversity we how realized fisheries are connected by vessel participation. If vessels fish in two fisheries, this connects them.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2</a:t>
            </a:fld>
            <a:endParaRPr lang="en-US"/>
          </a:p>
        </p:txBody>
      </p:sp>
    </p:spTree>
    <p:extLst>
      <p:ext uri="{BB962C8B-B14F-4D97-AF65-F5344CB8AC3E}">
        <p14:creationId xmlns:p14="http://schemas.microsoft.com/office/powerpoint/2010/main" val="242066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A) Realized fisheries are often distinguished by a single species (i.e. pink shrimp) but can also characterized by assemblages of species (dover sole roller trawl). Here we plot the top ten realized fisheries by revenue on the US west coast with the darkness of the cell proportional to the relative proportion of revenue due to each species. Eight of these fisheries are characterized by a single species, while dover sole roller trawl and sablefish </a:t>
            </a:r>
            <a:r>
              <a:rPr lang="en-US" sz="1200" u="none" kern="1200" baseline="0" dirty="0" err="1" smtClean="0">
                <a:solidFill>
                  <a:schemeClr val="tx1"/>
                </a:solidFill>
                <a:latin typeface="+mn-lt"/>
                <a:ea typeface="+mn-ea"/>
                <a:cs typeface="+mn-cs"/>
              </a:rPr>
              <a:t>longline</a:t>
            </a:r>
            <a:r>
              <a:rPr lang="en-US" sz="1200" u="none" kern="1200" baseline="0" dirty="0" smtClean="0">
                <a:solidFill>
                  <a:schemeClr val="tx1"/>
                </a:solidFill>
                <a:latin typeface="+mn-lt"/>
                <a:ea typeface="+mn-ea"/>
                <a:cs typeface="+mn-cs"/>
              </a:rPr>
              <a:t> is characterized by multiple species. B) The realized fisheries vary by an order of magnitude in effort and revenue</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3</a:t>
            </a:fld>
            <a:endParaRPr lang="en-US"/>
          </a:p>
        </p:txBody>
      </p:sp>
    </p:spTree>
    <p:extLst>
      <p:ext uri="{BB962C8B-B14F-4D97-AF65-F5344CB8AC3E}">
        <p14:creationId xmlns:p14="http://schemas.microsoft.com/office/powerpoint/2010/main" val="76884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Figure 2:. A) These fisheries also demonstrate different levels of temporal structure: they vary from strictly seasonal (i.e. pink shrimp trawl) to year round (groundfish trawl). B) Finally these fisheries also exhibit varying degrees of spatial structure, here we plot two realized fisheries as examples highlighting how spatially disaggregated they can be.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4</a:t>
            </a:fld>
            <a:endParaRPr lang="en-US"/>
          </a:p>
        </p:txBody>
      </p:sp>
    </p:spTree>
    <p:extLst>
      <p:ext uri="{BB962C8B-B14F-4D97-AF65-F5344CB8AC3E}">
        <p14:creationId xmlns:p14="http://schemas.microsoft.com/office/powerpoint/2010/main" val="364148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3: A) For</a:t>
            </a:r>
            <a:r>
              <a:rPr lang="en-US" baseline="0" dirty="0" smtClean="0"/>
              <a:t> 3 out of the four management regions on the west coast, generalists (vessels which land &gt; 1 realized fishery) outnumber the specialists (vessels which land in a single realized fishery). B) The distribution of diversity varies among the generalists, from vessels that are highly specialized by have a few landings in additional fisheries (to left) to those that fish in many fisheries evenly (to right).</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5</a:t>
            </a:fld>
            <a:endParaRPr lang="en-US"/>
          </a:p>
        </p:txBody>
      </p:sp>
    </p:spTree>
    <p:extLst>
      <p:ext uri="{BB962C8B-B14F-4D97-AF65-F5344CB8AC3E}">
        <p14:creationId xmlns:p14="http://schemas.microsoft.com/office/powerpoint/2010/main" val="214399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4: Examples of port level participation networks. Here nodes represent a realized fishery, and strength of connections between nodes represent the number</a:t>
            </a:r>
            <a:r>
              <a:rPr lang="en-US" baseline="0" dirty="0" smtClean="0"/>
              <a:t> of vessels which land both of these fisheries. We measure the diversity of these port participation networks by using measures of the the interconnectedness of these networks.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6</a:t>
            </a:fld>
            <a:endParaRPr lang="en-US"/>
          </a:p>
        </p:txBody>
      </p:sp>
    </p:spTree>
    <p:extLst>
      <p:ext uri="{BB962C8B-B14F-4D97-AF65-F5344CB8AC3E}">
        <p14:creationId xmlns:p14="http://schemas.microsoft.com/office/powerpoint/2010/main" val="3204749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Proposed figure:</a:t>
            </a:r>
            <a:r>
              <a:rPr lang="en-US" baseline="0" dirty="0" smtClean="0"/>
              <a:t> Here we should how vessels fishing in limited entry groundfish responded after ITQ implementation. Here the width of the connections are proportional to the number of vessels at each decision point. We find that a majority of vessels continued fishing in limited entry groundfish and maintained their fishing portfolio. About a third of vessels previously fishing groundfish left the fishery with ITQ implementation, and </a:t>
            </a:r>
            <a:r>
              <a:rPr lang="en-US" baseline="0" dirty="0" err="1" smtClean="0"/>
              <a:t>adapation</a:t>
            </a:r>
            <a:r>
              <a:rPr lang="en-US" baseline="0" dirty="0" smtClean="0"/>
              <a:t> strategies are more diverse. Vessels were evenly split among living the fishery entirely, </a:t>
            </a:r>
            <a:r>
              <a:rPr lang="en-US" baseline="0" dirty="0" err="1" smtClean="0"/>
              <a:t>maintaing</a:t>
            </a:r>
            <a:r>
              <a:rPr lang="en-US" baseline="0" dirty="0" smtClean="0"/>
              <a:t> their original fishing portfolio (excepting groundfish trawl) and changing their portfolio. Those that did change their portfolio </a:t>
            </a:r>
            <a:r>
              <a:rPr lang="en-US" baseline="0" smtClean="0"/>
              <a:t>tended to compensate by adding fisheries. </a:t>
            </a:r>
            <a:endParaRPr lang="en-US" dirty="0"/>
          </a:p>
        </p:txBody>
      </p:sp>
      <p:sp>
        <p:nvSpPr>
          <p:cNvPr id="4" name="Slide Number Placeholder 3"/>
          <p:cNvSpPr>
            <a:spLocks noGrp="1"/>
          </p:cNvSpPr>
          <p:nvPr>
            <p:ph type="sldNum" sz="quarter" idx="10"/>
          </p:nvPr>
        </p:nvSpPr>
        <p:spPr/>
        <p:txBody>
          <a:bodyPr/>
          <a:lstStyle/>
          <a:p>
            <a:fld id="{721C07D2-9A9A-1C45-A7D2-4FC295A17165}" type="slidenum">
              <a:rPr lang="en-US" smtClean="0"/>
              <a:t>7</a:t>
            </a:fld>
            <a:endParaRPr lang="en-US"/>
          </a:p>
        </p:txBody>
      </p:sp>
    </p:spTree>
    <p:extLst>
      <p:ext uri="{BB962C8B-B14F-4D97-AF65-F5344CB8AC3E}">
        <p14:creationId xmlns:p14="http://schemas.microsoft.com/office/powerpoint/2010/main" val="1465138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5: We find that a vessel’s participation in IFQs is significantly associated with an increase in revenue diversity. At the port level, we find no indication that IFQ landings affect interconnectedness of fisheries.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8</a:t>
            </a:fld>
            <a:endParaRPr lang="en-US"/>
          </a:p>
        </p:txBody>
      </p:sp>
    </p:spTree>
    <p:extLst>
      <p:ext uri="{BB962C8B-B14F-4D97-AF65-F5344CB8AC3E}">
        <p14:creationId xmlns:p14="http://schemas.microsoft.com/office/powerpoint/2010/main" val="354741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242395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99513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183609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82340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B20CD-5B9C-DF41-998D-995AAF9BFC1C}"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73403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B20CD-5B9C-DF41-998D-995AAF9BFC1C}" type="datetimeFigureOut">
              <a:rPr lang="en-US" smtClean="0"/>
              <a:t>11/17/15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11674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B20CD-5B9C-DF41-998D-995AAF9BFC1C}" type="datetimeFigureOut">
              <a:rPr lang="en-US" smtClean="0"/>
              <a:t>11/17/15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61062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B20CD-5B9C-DF41-998D-995AAF9BFC1C}" type="datetimeFigureOut">
              <a:rPr lang="en-US" smtClean="0"/>
              <a:t>11/17/15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175554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B20CD-5B9C-DF41-998D-995AAF9BFC1C}" type="datetimeFigureOut">
              <a:rPr lang="en-US" smtClean="0"/>
              <a:t>11/17/15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194271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B20CD-5B9C-DF41-998D-995AAF9BFC1C}" type="datetimeFigureOut">
              <a:rPr lang="en-US" smtClean="0"/>
              <a:t>11/17/15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01719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B20CD-5B9C-DF41-998D-995AAF9BFC1C}" type="datetimeFigureOut">
              <a:rPr lang="en-US" smtClean="0"/>
              <a:t>11/17/15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2352127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B20CD-5B9C-DF41-998D-995AAF9BFC1C}" type="datetimeFigureOut">
              <a:rPr lang="en-US" smtClean="0"/>
              <a:t>11/17/15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018D0-73A0-D142-96F1-D2C49658DBCA}" type="slidenum">
              <a:rPr lang="en-US" smtClean="0"/>
              <a:t>‹#›</a:t>
            </a:fld>
            <a:endParaRPr lang="en-US"/>
          </a:p>
        </p:txBody>
      </p:sp>
    </p:spTree>
    <p:extLst>
      <p:ext uri="{BB962C8B-B14F-4D97-AF65-F5344CB8AC3E}">
        <p14:creationId xmlns:p14="http://schemas.microsoft.com/office/powerpoint/2010/main" val="3055423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30939"/>
            <a:ext cx="8229600" cy="1668096"/>
          </a:xfrm>
        </p:spPr>
        <p:txBody>
          <a:bodyPr/>
          <a:lstStyle/>
          <a:p>
            <a:pPr marL="0" indent="0">
              <a:buNone/>
            </a:pPr>
            <a:r>
              <a:rPr lang="en-US" dirty="0" smtClean="0"/>
              <a:t>What effect </a:t>
            </a:r>
            <a:r>
              <a:rPr lang="en-US" dirty="0"/>
              <a:t>did catch shares have on fisheries participation along the US west coast </a:t>
            </a:r>
            <a:r>
              <a:rPr lang="en-US" dirty="0" smtClean="0"/>
              <a:t>at </a:t>
            </a:r>
            <a:r>
              <a:rPr lang="en-US" dirty="0"/>
              <a:t>the vessel and port </a:t>
            </a:r>
            <a:r>
              <a:rPr lang="en-US" dirty="0" smtClean="0"/>
              <a:t>level?</a:t>
            </a:r>
            <a:endParaRPr lang="en-US" dirty="0"/>
          </a:p>
        </p:txBody>
      </p:sp>
    </p:spTree>
    <p:extLst>
      <p:ext uri="{BB962C8B-B14F-4D97-AF65-F5344CB8AC3E}">
        <p14:creationId xmlns:p14="http://schemas.microsoft.com/office/powerpoint/2010/main" val="254458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7800" y="0"/>
            <a:ext cx="8778615" cy="6858000"/>
          </a:xfrm>
          <a:prstGeom prst="rect">
            <a:avLst/>
          </a:prstGeom>
        </p:spPr>
      </p:pic>
    </p:spTree>
    <p:extLst>
      <p:ext uri="{BB962C8B-B14F-4D97-AF65-F5344CB8AC3E}">
        <p14:creationId xmlns:p14="http://schemas.microsoft.com/office/powerpoint/2010/main" val="4252569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835790"/>
            <a:ext cx="9144000" cy="5186419"/>
          </a:xfrm>
          <a:prstGeom prst="rect">
            <a:avLst/>
          </a:prstGeom>
        </p:spPr>
      </p:pic>
    </p:spTree>
    <p:extLst>
      <p:ext uri="{BB962C8B-B14F-4D97-AF65-F5344CB8AC3E}">
        <p14:creationId xmlns:p14="http://schemas.microsoft.com/office/powerpoint/2010/main" val="1319558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85105"/>
            <a:ext cx="9144000" cy="6687789"/>
          </a:xfrm>
          <a:prstGeom prst="rect">
            <a:avLst/>
          </a:prstGeom>
        </p:spPr>
      </p:pic>
    </p:spTree>
    <p:extLst>
      <p:ext uri="{BB962C8B-B14F-4D97-AF65-F5344CB8AC3E}">
        <p14:creationId xmlns:p14="http://schemas.microsoft.com/office/powerpoint/2010/main" val="3408500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97178"/>
            <a:ext cx="9144000" cy="6663644"/>
          </a:xfrm>
          <a:prstGeom prst="rect">
            <a:avLst/>
          </a:prstGeom>
        </p:spPr>
      </p:pic>
    </p:spTree>
    <p:extLst>
      <p:ext uri="{BB962C8B-B14F-4D97-AF65-F5344CB8AC3E}">
        <p14:creationId xmlns:p14="http://schemas.microsoft.com/office/powerpoint/2010/main" val="3136895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355600"/>
            <a:ext cx="9144000" cy="6124755"/>
          </a:xfrm>
          <a:prstGeom prst="rect">
            <a:avLst/>
          </a:prstGeom>
        </p:spPr>
      </p:pic>
    </p:spTree>
    <p:extLst>
      <p:ext uri="{BB962C8B-B14F-4D97-AF65-F5344CB8AC3E}">
        <p14:creationId xmlns:p14="http://schemas.microsoft.com/office/powerpoint/2010/main" val="3167454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57985" y="857250"/>
            <a:ext cx="8028031" cy="5143500"/>
          </a:xfrm>
          <a:prstGeom prst="rect">
            <a:avLst/>
          </a:prstGeom>
        </p:spPr>
      </p:pic>
      <p:cxnSp>
        <p:nvCxnSpPr>
          <p:cNvPr id="6" name="Straight Connector 5"/>
          <p:cNvCxnSpPr/>
          <p:nvPr/>
        </p:nvCxnSpPr>
        <p:spPr>
          <a:xfrm>
            <a:off x="2428875" y="985837"/>
            <a:ext cx="0" cy="5014913"/>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828675" y="5423670"/>
            <a:ext cx="1600200" cy="600164"/>
          </a:xfrm>
          <a:prstGeom prst="rect">
            <a:avLst/>
          </a:prstGeom>
          <a:noFill/>
        </p:spPr>
        <p:txBody>
          <a:bodyPr wrap="square" rtlCol="0">
            <a:spAutoFit/>
          </a:bodyPr>
          <a:lstStyle/>
          <a:p>
            <a:r>
              <a:rPr lang="en-US" sz="1650" dirty="0">
                <a:latin typeface="Helvetica Neue" charset="0"/>
                <a:ea typeface="Helvetica Neue" charset="0"/>
                <a:cs typeface="Helvetica Neue" charset="0"/>
              </a:rPr>
              <a:t>ITQs implemented</a:t>
            </a:r>
          </a:p>
        </p:txBody>
      </p:sp>
    </p:spTree>
    <p:extLst>
      <p:ext uri="{BB962C8B-B14F-4D97-AF65-F5344CB8AC3E}">
        <p14:creationId xmlns:p14="http://schemas.microsoft.com/office/powerpoint/2010/main" val="181114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143000" y="0"/>
            <a:ext cx="6858000" cy="6858000"/>
          </a:xfrm>
          <a:prstGeom prst="rect">
            <a:avLst/>
          </a:prstGeom>
        </p:spPr>
      </p:pic>
    </p:spTree>
    <p:extLst>
      <p:ext uri="{BB962C8B-B14F-4D97-AF65-F5344CB8AC3E}">
        <p14:creationId xmlns:p14="http://schemas.microsoft.com/office/powerpoint/2010/main" val="3302282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8616</TotalTime>
  <Words>584</Words>
  <Application>Microsoft Macintosh PowerPoint</Application>
  <PresentationFormat>On-screen Show (4:3)</PresentationFormat>
  <Paragraphs>18</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Princeton University, Department of Ecology and Evolutionary Biology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 1: Analysis pipeline</dc:title>
  <dc:creator>Emma Fuller</dc:creator>
  <cp:lastModifiedBy>Emma Fuller</cp:lastModifiedBy>
  <cp:revision>24</cp:revision>
  <dcterms:created xsi:type="dcterms:W3CDTF">2015-09-18T22:51:04Z</dcterms:created>
  <dcterms:modified xsi:type="dcterms:W3CDTF">2015-11-17T19:05:51Z</dcterms:modified>
</cp:coreProperties>
</file>