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68" r:id="rId6"/>
    <p:sldId id="270" r:id="rId7"/>
    <p:sldId id="260" r:id="rId8"/>
    <p:sldId id="261" r:id="rId9"/>
    <p:sldId id="264" r:id="rId10"/>
    <p:sldId id="275" r:id="rId11"/>
    <p:sldId id="271" r:id="rId12"/>
    <p:sldId id="273" r:id="rId13"/>
    <p:sldId id="272" r:id="rId14"/>
    <p:sldId id="274" r:id="rId15"/>
    <p:sldId id="262" r:id="rId16"/>
    <p:sldId id="263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78" autoAdjust="0"/>
  </p:normalViewPr>
  <p:slideViewPr>
    <p:cSldViewPr snapToGrid="0">
      <p:cViewPr varScale="1">
        <p:scale>
          <a:sx n="117" d="100"/>
          <a:sy n="117" d="100"/>
        </p:scale>
        <p:origin x="1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1/12/22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5fc4byb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/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2387600"/>
          </a:xfrm>
        </p:spPr>
        <p:txBody>
          <a:bodyPr>
            <a:normAutofit/>
          </a:bodyPr>
          <a:lstStyle/>
          <a:p>
            <a:r>
              <a:rPr lang="en-US" dirty="0"/>
              <a:t>Debugging &amp; Profiling Code, in Python and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31049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Abhishek Biswas</a:t>
            </a:r>
          </a:p>
          <a:p>
            <a:r>
              <a:rPr lang="en-US" dirty="0"/>
              <a:t>Research Software Engineer, Princeton University </a:t>
            </a:r>
          </a:p>
          <a:p>
            <a:r>
              <a:rPr lang="en-US" dirty="0">
                <a:hlinkClick r:id="rId2"/>
              </a:rPr>
              <a:t>ab50@princeton.edu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Wintersession</a:t>
            </a:r>
            <a:r>
              <a:rPr lang="en-US" dirty="0"/>
              <a:t> / </a:t>
            </a:r>
            <a:r>
              <a:rPr lang="en-US" dirty="0" err="1"/>
              <a:t>PICSciE</a:t>
            </a:r>
            <a:r>
              <a:rPr lang="en-US" dirty="0"/>
              <a:t> Training Workshops </a:t>
            </a:r>
          </a:p>
          <a:p>
            <a:r>
              <a:rPr lang="en-US" dirty="0"/>
              <a:t>January 2022</a:t>
            </a:r>
          </a:p>
        </p:txBody>
      </p:sp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8627-CFD5-A84F-8C30-6F138E6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590D-9D84-284D-BE51-CE87B2A0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Sometimes breakpoints need to be conditional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Useful when breaking at a certain iteration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Breaking on a certain call of the function </a:t>
            </a:r>
          </a:p>
          <a:p>
            <a:pPr>
              <a:lnSpc>
                <a:spcPct val="200000"/>
              </a:lnSpc>
            </a:pPr>
            <a:r>
              <a:rPr lang="en-US" dirty="0"/>
              <a:t>Run the “</a:t>
            </a:r>
            <a:r>
              <a:rPr lang="en-US" dirty="0" err="1"/>
              <a:t>triangle_area_many.py</a:t>
            </a:r>
            <a:r>
              <a:rPr lang="en-US" dirty="0"/>
              <a:t>” example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Figure out which of the 10000 </a:t>
            </a:r>
            <a:r>
              <a:rPr lang="en-US" dirty="0" err="1"/>
              <a:t>traingles</a:t>
            </a:r>
            <a:r>
              <a:rPr lang="en-US" dirty="0"/>
              <a:t> </a:t>
            </a:r>
            <a:r>
              <a:rPr lang="en-US"/>
              <a:t>is failing!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6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E86-427F-DB4F-9B74-EC48AE4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B76C-6788-BF4A-B321-438F8D2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32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python project using  to “</a:t>
            </a:r>
            <a:r>
              <a:rPr lang="en-US" b="1" dirty="0" err="1"/>
              <a:t>python_profile</a:t>
            </a:r>
            <a:r>
              <a:rPr lang="en-US" dirty="0"/>
              <a:t>” directory</a:t>
            </a:r>
          </a:p>
          <a:p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b="1" dirty="0" err="1"/>
              <a:t>tottime</a:t>
            </a:r>
            <a:r>
              <a:rPr lang="en-US" dirty="0"/>
              <a:t> </a:t>
            </a:r>
            <a:r>
              <a:rPr lang="en-US" dirty="0" err="1"/>
              <a:t>search.py</a:t>
            </a:r>
            <a:endParaRPr lang="en-US" dirty="0"/>
          </a:p>
          <a:p>
            <a:pPr lvl="1"/>
            <a:r>
              <a:rPr lang="en-US" dirty="0" err="1"/>
              <a:t>simple_search</a:t>
            </a:r>
            <a:endParaRPr lang="en-US" dirty="0"/>
          </a:p>
          <a:p>
            <a:pPr lvl="1"/>
            <a:r>
              <a:rPr lang="en-US" dirty="0" err="1"/>
              <a:t>sort_search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best_search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</a:t>
            </a:r>
            <a:r>
              <a:rPr lang="en-US" dirty="0" err="1"/>
              <a:t>simple_search</a:t>
            </a:r>
            <a:r>
              <a:rPr lang="en-US" dirty="0"/>
              <a:t> faster?</a:t>
            </a:r>
          </a:p>
          <a:p>
            <a:pPr lvl="1"/>
            <a:r>
              <a:rPr lang="en-US" dirty="0"/>
              <a:t>Profile the code</a:t>
            </a:r>
          </a:p>
          <a:p>
            <a:pPr lvl="1"/>
            <a:r>
              <a:rPr lang="en-US" dirty="0"/>
              <a:t>What is taking so long?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8E2D-5469-1F41-98C2-D0EBC0AF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793" y="1146402"/>
            <a:ext cx="216535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91022-F868-2E44-BEC5-8C504E29A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anyone run the tests for search?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514F3-C5AD-8940-8EDC-336DA922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correctness before profiling!</a:t>
            </a:r>
          </a:p>
        </p:txBody>
      </p:sp>
    </p:spTree>
    <p:extLst>
      <p:ext uri="{BB962C8B-B14F-4D97-AF65-F5344CB8AC3E}">
        <p14:creationId xmlns:p14="http://schemas.microsoft.com/office/powerpoint/2010/main" val="6089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7F1-B9E0-C04B-8DB1-DF4836F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25AA-7C7E-4243-AC1F-6889559A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Profiling is used to generate growth curves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look at 3 sorting algorithms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sort.py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4BD57-5EA9-4544-8923-6A695547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8" y="2340635"/>
            <a:ext cx="2920141" cy="25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DEE-AABE-1A40-BDA3-63074BA9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Memory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F66-576A-3E45-8486-D41374EF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profiling shows the instruction that significantly increase the memory usage</a:t>
            </a:r>
          </a:p>
          <a:p>
            <a:endParaRPr lang="en-US" dirty="0"/>
          </a:p>
          <a:p>
            <a:r>
              <a:rPr lang="en-US" dirty="0" err="1"/>
              <a:t>memory_profiler</a:t>
            </a:r>
            <a:r>
              <a:rPr lang="en-US" dirty="0"/>
              <a:t> module allows users to decorate functions </a:t>
            </a:r>
          </a:p>
          <a:p>
            <a:endParaRPr lang="en-US" dirty="0"/>
          </a:p>
          <a:p>
            <a:r>
              <a:rPr lang="en-US" dirty="0"/>
              <a:t>Shows total memory usage and lines that add to me memory footprint</a:t>
            </a:r>
          </a:p>
          <a:p>
            <a:pPr lvl="1"/>
            <a:r>
              <a:rPr lang="en-US" dirty="0"/>
              <a:t>python </a:t>
            </a:r>
          </a:p>
        </p:txBody>
      </p:sp>
    </p:spTree>
    <p:extLst>
      <p:ext uri="{BB962C8B-B14F-4D97-AF65-F5344CB8AC3E}">
        <p14:creationId xmlns:p14="http://schemas.microsoft.com/office/powerpoint/2010/main" val="25378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– RStudio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crashes, Incorrect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Profiling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Inefficient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928-CE04-8A4B-BDCA-FA6A9C1D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2A6E-B2C9-4740-9238-6AD0AA3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Printing and logging messages are the most basic and useful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Can’t figure out how to setup a debugger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Parallel execution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 isolate the portion of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 out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 out portions of code and see if it runs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Again, helps isolate the problem  </a:t>
            </a:r>
          </a:p>
        </p:txBody>
      </p:sp>
    </p:spTree>
    <p:extLst>
      <p:ext uri="{BB962C8B-B14F-4D97-AF65-F5344CB8AC3E}">
        <p14:creationId xmlns:p14="http://schemas.microsoft.com/office/powerpoint/2010/main" val="41186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CC8-CB5C-3B45-A858-58A60F3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– </a:t>
            </a:r>
            <a:r>
              <a:rPr lang="en-US" dirty="0" err="1"/>
              <a:t>commandline</a:t>
            </a:r>
            <a:r>
              <a:rPr lang="en-US" dirty="0"/>
              <a:t>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9CA-BB17-564D-8D4D-45C72026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crashes produce a stack trace with line numbers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provides a command like debugger too</a:t>
            </a:r>
          </a:p>
          <a:p>
            <a:pPr lvl="1"/>
            <a:r>
              <a:rPr lang="en-US" dirty="0" err="1"/>
              <a:t>pdbpp</a:t>
            </a:r>
            <a:r>
              <a:rPr lang="en-US" dirty="0"/>
              <a:t> is a more user-friendly version</a:t>
            </a:r>
          </a:p>
          <a:p>
            <a:pPr lvl="1"/>
            <a:endParaRPr lang="en-US" dirty="0"/>
          </a:p>
          <a:p>
            <a:r>
              <a:rPr lang="en-US" dirty="0"/>
              <a:t>  Let’s do the first demo!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BB931-E115-EF41-8A64-9B690656B091}"/>
              </a:ext>
            </a:extLst>
          </p:cNvPr>
          <p:cNvSpPr txBox="1"/>
          <p:nvPr/>
        </p:nvSpPr>
        <p:spPr>
          <a:xfrm>
            <a:off x="1066800" y="2830285"/>
            <a:ext cx="74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Traceback (most recent call last): </a:t>
            </a:r>
          </a:p>
          <a:p>
            <a:r>
              <a:rPr lang="en-US" dirty="0">
                <a:latin typeface="Courier" pitchFamily="2" charset="0"/>
              </a:rPr>
              <a:t> File "</a:t>
            </a:r>
            <a:r>
              <a:rPr lang="en-US" dirty="0" err="1">
                <a:latin typeface="Courier" pitchFamily="2" charset="0"/>
              </a:rPr>
              <a:t>no_furniture.py</a:t>
            </a:r>
            <a:r>
              <a:rPr lang="en-US" dirty="0">
                <a:latin typeface="Courier" pitchFamily="2" charset="0"/>
              </a:rPr>
              <a:t>", line 16, in &lt;module&gt; </a:t>
            </a:r>
          </a:p>
          <a:p>
            <a:r>
              <a:rPr lang="en-US" dirty="0">
                <a:latin typeface="Courier" pitchFamily="2" charset="0"/>
              </a:rPr>
              <a:t>	for item in </a:t>
            </a:r>
            <a:r>
              <a:rPr lang="en-US" dirty="0" err="1">
                <a:latin typeface="Courier" pitchFamily="2" charset="0"/>
              </a:rPr>
              <a:t>items.sort</a:t>
            </a:r>
            <a:r>
              <a:rPr lang="en-US" dirty="0">
                <a:latin typeface="Courier" pitchFamily="2" charset="0"/>
              </a:rPr>
              <a:t>(): </a:t>
            </a:r>
          </a:p>
          <a:p>
            <a:r>
              <a:rPr lang="en-US" dirty="0" err="1">
                <a:latin typeface="Courier" pitchFamily="2" charset="0"/>
              </a:rPr>
              <a:t>TypeError</a:t>
            </a:r>
            <a:r>
              <a:rPr lang="en-US" dirty="0">
                <a:latin typeface="Courier" pitchFamily="2" charset="0"/>
              </a:rPr>
              <a:t>: '</a:t>
            </a:r>
            <a:r>
              <a:rPr lang="en-US" dirty="0" err="1">
                <a:latin typeface="Courier" pitchFamily="2" charset="0"/>
              </a:rPr>
              <a:t>NoneType</a:t>
            </a:r>
            <a:r>
              <a:rPr lang="en-US" dirty="0">
                <a:latin typeface="Courier" pitchFamily="2" charset="0"/>
              </a:rPr>
              <a:t>' object is not </a:t>
            </a:r>
            <a:r>
              <a:rPr lang="en-US" dirty="0" err="1">
                <a:latin typeface="Courier" pitchFamily="2" charset="0"/>
              </a:rPr>
              <a:t>iterable</a:t>
            </a: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D76-31EE-874C-81B9-A945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Breakpoints, Watches and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3D54-C8A7-3843-94F4-D018703F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allow you to halt the flow of execution </a:t>
            </a:r>
          </a:p>
          <a:p>
            <a:pPr lvl="1"/>
            <a:r>
              <a:rPr lang="en-US" dirty="0"/>
              <a:t>Stop a few lines before the error</a:t>
            </a:r>
          </a:p>
          <a:p>
            <a:pPr lvl="1"/>
            <a:r>
              <a:rPr lang="en-US" dirty="0"/>
              <a:t>The error in most cases happens before the line that triggers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Watches allow you to look at the values of the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allows you to insert and run new code to check things </a:t>
            </a:r>
          </a:p>
        </p:txBody>
      </p:sp>
    </p:spTree>
    <p:extLst>
      <p:ext uri="{BB962C8B-B14F-4D97-AF65-F5344CB8AC3E}">
        <p14:creationId xmlns:p14="http://schemas.microsoft.com/office/powerpoint/2010/main" val="39947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https://tinyurl.com/5fc4byb6</a:t>
            </a:r>
            <a:r>
              <a:rPr lang="en-US" dirty="0"/>
              <a:t>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project directory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 as the “</a:t>
            </a:r>
            <a:r>
              <a:rPr lang="en-US" dirty="0" err="1"/>
              <a:t>src</a:t>
            </a:r>
            <a:r>
              <a:rPr lang="en-US" dirty="0"/>
              <a:t>” directory (right click option)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The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4466</TotalTime>
  <Words>775</Words>
  <Application>Microsoft Macintosh PowerPoint</Application>
  <PresentationFormat>On-screen Show (4:3)</PresentationFormat>
  <Paragraphs>139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Courier New</vt:lpstr>
      <vt:lpstr>Office Theme</vt:lpstr>
      <vt:lpstr>Debugging &amp; Profiling Code, in Python and R</vt:lpstr>
      <vt:lpstr>Objectives</vt:lpstr>
      <vt:lpstr>Design is Important </vt:lpstr>
      <vt:lpstr>Print Statements and Comments</vt:lpstr>
      <vt:lpstr>PDB – commandline debugging </vt:lpstr>
      <vt:lpstr>Breakpoints, Watches and Evaluation </vt:lpstr>
      <vt:lpstr>IDEs Help Design and Navigate</vt:lpstr>
      <vt:lpstr>Exercise 1 : PyCharm Setup</vt:lpstr>
      <vt:lpstr>Exercise 2 : Fix The Tests!</vt:lpstr>
      <vt:lpstr>Conditional Breakpoints</vt:lpstr>
      <vt:lpstr>Profiling Python Code</vt:lpstr>
      <vt:lpstr>Did anyone run the tests for search?</vt:lpstr>
      <vt:lpstr>Generating Growth Curves</vt:lpstr>
      <vt:lpstr>Python Memory Profiling</vt:lpstr>
      <vt:lpstr>Exercise 3 : RStudio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72</cp:revision>
  <dcterms:created xsi:type="dcterms:W3CDTF">2020-09-26T17:36:28Z</dcterms:created>
  <dcterms:modified xsi:type="dcterms:W3CDTF">2022-01-13T11:29:22Z</dcterms:modified>
</cp:coreProperties>
</file>