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9" r:id="rId5"/>
    <p:sldId id="268" r:id="rId6"/>
    <p:sldId id="270" r:id="rId7"/>
    <p:sldId id="260" r:id="rId8"/>
    <p:sldId id="261" r:id="rId9"/>
    <p:sldId id="264" r:id="rId10"/>
    <p:sldId id="275" r:id="rId11"/>
    <p:sldId id="271" r:id="rId12"/>
    <p:sldId id="273" r:id="rId13"/>
    <p:sldId id="272" r:id="rId14"/>
    <p:sldId id="274" r:id="rId15"/>
    <p:sldId id="262" r:id="rId16"/>
    <p:sldId id="277" r:id="rId17"/>
    <p:sldId id="278" r:id="rId18"/>
    <p:sldId id="279" r:id="rId19"/>
    <p:sldId id="263" r:id="rId20"/>
    <p:sldId id="265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678" autoAdjust="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8AC2-76E2-427A-8089-09F7E78DC497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50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5fc4byb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volume-formulas" TargetMode="External"/><Relationship Id="rId2" Type="http://schemas.openxmlformats.org/officeDocument/2006/relationships/hyperlink" Target="https://byjus.com/maths/area-of-sha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jus.com/surface-area-formul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2C3-92D0-4664-AA14-C1B69002D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6400"/>
            <a:ext cx="7772400" cy="1770743"/>
          </a:xfrm>
        </p:spPr>
        <p:txBody>
          <a:bodyPr>
            <a:normAutofit/>
          </a:bodyPr>
          <a:lstStyle/>
          <a:p>
            <a:r>
              <a:rPr lang="en-US" sz="5400" dirty="0"/>
              <a:t>Debugging &amp; Profiling Code, in Python and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C722EA-9B0C-40AF-9A23-ED2B9CE56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4612" y="3065402"/>
            <a:ext cx="4889519" cy="23104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Abhishek Biswas</a:t>
            </a:r>
          </a:p>
          <a:p>
            <a:r>
              <a:rPr lang="en-US" sz="1800" dirty="0"/>
              <a:t>Research Software Engineer, Princeton University </a:t>
            </a:r>
          </a:p>
          <a:p>
            <a:r>
              <a:rPr lang="en-US" sz="1800" dirty="0">
                <a:hlinkClick r:id="rId2"/>
              </a:rPr>
              <a:t>ab50@princeton.edu</a:t>
            </a:r>
            <a:endParaRPr lang="en-US" sz="1800" dirty="0"/>
          </a:p>
          <a:p>
            <a:r>
              <a:rPr lang="en-US" dirty="0" err="1"/>
              <a:t>Wintersession</a:t>
            </a:r>
            <a:r>
              <a:rPr lang="en-US" dirty="0"/>
              <a:t> / </a:t>
            </a:r>
            <a:r>
              <a:rPr lang="en-US" dirty="0" err="1"/>
              <a:t>PICSciE</a:t>
            </a:r>
            <a:r>
              <a:rPr lang="en-US" dirty="0"/>
              <a:t> Training Workshops </a:t>
            </a:r>
          </a:p>
          <a:p>
            <a:r>
              <a:rPr lang="en-US" sz="1800" dirty="0"/>
              <a:t>Attendance : </a:t>
            </a:r>
            <a:r>
              <a:rPr lang="en-US" sz="1800" u="sng" dirty="0"/>
              <a:t>https://cglink.me/2gi/c19244831122151821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911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8627-CFD5-A84F-8C30-6F138E6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590D-9D84-284D-BE51-CE87B2A0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Sometimes breakpoints need to be conditional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Useful when breaking at a certain iteration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Breaking on a certain call of the function </a:t>
            </a:r>
          </a:p>
          <a:p>
            <a:pPr>
              <a:lnSpc>
                <a:spcPct val="200000"/>
              </a:lnSpc>
            </a:pPr>
            <a:r>
              <a:rPr lang="en-US" dirty="0"/>
              <a:t>Run the “</a:t>
            </a:r>
            <a:r>
              <a:rPr lang="en-US" dirty="0" err="1"/>
              <a:t>triangle_area_many.py</a:t>
            </a:r>
            <a:r>
              <a:rPr lang="en-US" dirty="0"/>
              <a:t>” example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Figure out which of the 10000 triangles is failing!</a:t>
            </a:r>
          </a:p>
        </p:txBody>
      </p:sp>
    </p:spTree>
    <p:extLst>
      <p:ext uri="{BB962C8B-B14F-4D97-AF65-F5344CB8AC3E}">
        <p14:creationId xmlns:p14="http://schemas.microsoft.com/office/powerpoint/2010/main" val="361446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6E86-427F-DB4F-9B74-EC48AE4C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Profiling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B76C-6788-BF4A-B321-438F8D2F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1322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python project using  to “</a:t>
            </a:r>
            <a:r>
              <a:rPr lang="en-US" b="1" dirty="0" err="1"/>
              <a:t>python_profile</a:t>
            </a:r>
            <a:r>
              <a:rPr lang="en-US" dirty="0"/>
              <a:t>” directory</a:t>
            </a:r>
          </a:p>
          <a:p>
            <a:endParaRPr lang="en-US" dirty="0"/>
          </a:p>
          <a:p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-s </a:t>
            </a:r>
            <a:r>
              <a:rPr lang="en-US" b="1" dirty="0" err="1"/>
              <a:t>tottime</a:t>
            </a:r>
            <a:r>
              <a:rPr lang="en-US" dirty="0"/>
              <a:t> </a:t>
            </a:r>
            <a:r>
              <a:rPr lang="en-US" dirty="0" err="1"/>
              <a:t>search.py</a:t>
            </a:r>
            <a:endParaRPr lang="en-US" dirty="0"/>
          </a:p>
          <a:p>
            <a:pPr lvl="1"/>
            <a:r>
              <a:rPr lang="en-US" dirty="0" err="1"/>
              <a:t>simple_search</a:t>
            </a:r>
            <a:endParaRPr lang="en-US" dirty="0"/>
          </a:p>
          <a:p>
            <a:pPr lvl="1"/>
            <a:r>
              <a:rPr lang="en-US" dirty="0" err="1"/>
              <a:t>sort_search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best_search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is </a:t>
            </a:r>
            <a:r>
              <a:rPr lang="en-US" dirty="0" err="1"/>
              <a:t>simple_search</a:t>
            </a:r>
            <a:r>
              <a:rPr lang="en-US" dirty="0"/>
              <a:t> faster?</a:t>
            </a:r>
          </a:p>
          <a:p>
            <a:pPr lvl="1"/>
            <a:r>
              <a:rPr lang="en-US" dirty="0"/>
              <a:t>Profile the code</a:t>
            </a:r>
          </a:p>
          <a:p>
            <a:pPr lvl="1"/>
            <a:r>
              <a:rPr lang="en-US" dirty="0"/>
              <a:t>What is taking so long?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08E2D-5469-1F41-98C2-D0EBC0AF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136" y="1325563"/>
            <a:ext cx="2165350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91022-F868-2E44-BEC5-8C504E29A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Did anyone run the tests for search?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D514F3-C5AD-8940-8EDC-336DA922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correctness before profiling!</a:t>
            </a:r>
          </a:p>
        </p:txBody>
      </p:sp>
    </p:spTree>
    <p:extLst>
      <p:ext uri="{BB962C8B-B14F-4D97-AF65-F5344CB8AC3E}">
        <p14:creationId xmlns:p14="http://schemas.microsoft.com/office/powerpoint/2010/main" val="60899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D7F1-B9E0-C04B-8DB1-DF4836F7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Growth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25AA-7C7E-4243-AC1F-6889559A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Profiling is used to generate growth curves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look at 3 sorting algorithms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sort.py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4BD57-5EA9-4544-8923-6A695547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8" y="2340635"/>
            <a:ext cx="2920141" cy="25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9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4DEE-AABE-1A40-BDA3-63074BA9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Memory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BF66-576A-3E45-8486-D41374EF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profiling show the instructions that significantly increase the memory usage</a:t>
            </a:r>
          </a:p>
          <a:p>
            <a:endParaRPr lang="en-US" dirty="0"/>
          </a:p>
          <a:p>
            <a:r>
              <a:rPr lang="en-US" dirty="0" err="1"/>
              <a:t>memory_profiler</a:t>
            </a:r>
            <a:r>
              <a:rPr lang="en-US" dirty="0"/>
              <a:t> module allows users to decorate functions </a:t>
            </a:r>
          </a:p>
          <a:p>
            <a:endParaRPr lang="en-US" dirty="0"/>
          </a:p>
          <a:p>
            <a:r>
              <a:rPr lang="en-US" dirty="0"/>
              <a:t>Shows total memory usage and lines that add to memory footprint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mem_profile.py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: </a:t>
            </a:r>
            <a:r>
              <a:rPr lang="en-US" dirty="0" err="1"/>
              <a:t>Rstudio</a:t>
            </a:r>
            <a:r>
              <a:rPr lang="en-US" dirty="0"/>
              <a:t>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</a:t>
            </a:r>
            <a:r>
              <a:rPr lang="en-US" dirty="0" err="1"/>
              <a:t>R_debug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the files to open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Click on </a:t>
            </a:r>
            <a:r>
              <a:rPr lang="en-US" b="1" dirty="0"/>
              <a:t>Source</a:t>
            </a:r>
            <a:r>
              <a:rPr lang="en-US" dirty="0"/>
              <a:t> button to run the scripts</a:t>
            </a:r>
          </a:p>
          <a:p>
            <a:pPr>
              <a:lnSpc>
                <a:spcPct val="150000"/>
              </a:lnSpc>
            </a:pPr>
            <a:r>
              <a:rPr lang="en-US" dirty="0"/>
              <a:t>Try to fix the infinite loop!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random_debug.R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0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</a:t>
            </a:r>
            <a:r>
              <a:rPr lang="en-US" dirty="0" err="1"/>
              <a:t>Rstudio</a:t>
            </a:r>
            <a:r>
              <a:rPr lang="en-US" dirty="0"/>
              <a:t>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</a:t>
            </a:r>
            <a:r>
              <a:rPr lang="en-US" dirty="0" err="1"/>
              <a:t>R_profile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the files to open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Click on </a:t>
            </a:r>
            <a:r>
              <a:rPr lang="en-US" b="1" dirty="0"/>
              <a:t>Source</a:t>
            </a:r>
            <a:r>
              <a:rPr lang="en-US" dirty="0"/>
              <a:t> button to run the scripts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benchmark some sorting and </a:t>
            </a:r>
            <a:r>
              <a:rPr lang="en-US" dirty="0" err="1"/>
              <a:t>dataframe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4280221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9FAD-7489-8246-AB49-9038C2DC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Profvis</a:t>
            </a:r>
            <a:r>
              <a:rPr lang="en-US" dirty="0"/>
              <a:t> Interactive Profiling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D1B41-1D1E-D140-8A40-75139359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Produces an interactive graph</a:t>
            </a:r>
          </a:p>
          <a:p>
            <a:endParaRPr lang="en-US" dirty="0"/>
          </a:p>
          <a:p>
            <a:r>
              <a:rPr lang="en-US" dirty="0"/>
              <a:t>Statistical profiling using </a:t>
            </a:r>
            <a:r>
              <a:rPr lang="en-US" dirty="0" err="1"/>
              <a:t>Rprof</a:t>
            </a:r>
            <a:endParaRPr lang="en-US" dirty="0"/>
          </a:p>
          <a:p>
            <a:pPr lvl="1"/>
            <a:r>
              <a:rPr lang="en-US" dirty="0"/>
              <a:t>10ms intervals</a:t>
            </a:r>
          </a:p>
          <a:p>
            <a:pPr lvl="1"/>
            <a:endParaRPr lang="en-US" dirty="0"/>
          </a:p>
          <a:p>
            <a:r>
              <a:rPr lang="en-US" dirty="0"/>
              <a:t>The flame graph shows the lines of code where time was spent</a:t>
            </a:r>
          </a:p>
        </p:txBody>
      </p:sp>
    </p:spTree>
    <p:extLst>
      <p:ext uri="{BB962C8B-B14F-4D97-AF65-F5344CB8AC3E}">
        <p14:creationId xmlns:p14="http://schemas.microsoft.com/office/powerpoint/2010/main" val="38275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6DB535-B2B8-DD49-916C-2B38FCB05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Have a great day!</a:t>
            </a:r>
          </a:p>
        </p:txBody>
      </p:sp>
    </p:spTree>
    <p:extLst>
      <p:ext uri="{BB962C8B-B14F-4D97-AF65-F5344CB8AC3E}">
        <p14:creationId xmlns:p14="http://schemas.microsoft.com/office/powerpoint/2010/main" val="3182097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B113-6772-47FD-B086-3D873CE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4DE9-CBB0-4FEC-AB4C-2C31E7FA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C++ is somewhat different because it is compiled </a:t>
            </a:r>
          </a:p>
          <a:p>
            <a:pPr>
              <a:lnSpc>
                <a:spcPct val="150000"/>
              </a:lnSpc>
            </a:pPr>
            <a:r>
              <a:rPr lang="en-US" dirty="0"/>
              <a:t>Some errors are found much earlier </a:t>
            </a:r>
          </a:p>
          <a:p>
            <a:pPr>
              <a:lnSpc>
                <a:spcPct val="150000"/>
              </a:lnSpc>
            </a:pPr>
            <a:r>
              <a:rPr lang="en-US" dirty="0"/>
              <a:t>The build process needs to be setup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 options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Debug/Release builds</a:t>
            </a:r>
          </a:p>
          <a:p>
            <a:pPr>
              <a:lnSpc>
                <a:spcPct val="150000"/>
              </a:lnSpc>
            </a:pPr>
            <a:r>
              <a:rPr lang="en-US" dirty="0"/>
              <a:t>Errors messages can be less obvious </a:t>
            </a:r>
          </a:p>
        </p:txBody>
      </p:sp>
    </p:spTree>
    <p:extLst>
      <p:ext uri="{BB962C8B-B14F-4D97-AF65-F5344CB8AC3E}">
        <p14:creationId xmlns:p14="http://schemas.microsoft.com/office/powerpoint/2010/main" val="23792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56BF-BF46-4199-8C34-A201AA75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111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042B-C663-4441-B5F0-13D07970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33" y="1407690"/>
            <a:ext cx="8114134" cy="508518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Overview of code structuring and debugging </a:t>
            </a:r>
          </a:p>
          <a:p>
            <a:pPr>
              <a:lnSpc>
                <a:spcPct val="150000"/>
              </a:lnSpc>
            </a:pPr>
            <a:r>
              <a:rPr lang="en-US" dirty="0"/>
              <a:t>Overview of Integrated Development Environments (IDE)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–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 – RStudio </a:t>
            </a:r>
          </a:p>
          <a:p>
            <a:pPr>
              <a:lnSpc>
                <a:spcPct val="150000"/>
              </a:lnSpc>
            </a:pPr>
            <a:r>
              <a:rPr lang="en-US" dirty="0"/>
              <a:t>Debugging typical software errors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Program crashes, Incorrect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Profiling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Inefficient resource utilization (Time, Memory, CPU) </a:t>
            </a:r>
          </a:p>
        </p:txBody>
      </p:sp>
    </p:spTree>
    <p:extLst>
      <p:ext uri="{BB962C8B-B14F-4D97-AF65-F5344CB8AC3E}">
        <p14:creationId xmlns:p14="http://schemas.microsoft.com/office/powerpoint/2010/main" val="162883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E167-F6C9-4FD8-AE90-A43FAAA4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E6B7-65B4-4005-895B-4CD95921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825625"/>
            <a:ext cx="874541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 onto Adroit 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-X adroit.princeton.edu</a:t>
            </a:r>
          </a:p>
          <a:p>
            <a:pPr>
              <a:lnSpc>
                <a:spcPct val="150000"/>
              </a:lnSpc>
            </a:pPr>
            <a:r>
              <a:rPr lang="en-US" dirty="0"/>
              <a:t>Download the C++ code</a:t>
            </a:r>
          </a:p>
          <a:p>
            <a:pPr lvl="1">
              <a:lnSpc>
                <a:spcPct val="150000"/>
              </a:lnSpc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curl -L -o cpp_debug.zip https://tinyurl.com/y3k73w6y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.zip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2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A531-92ED-4623-A4B8-90CE8F75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Compile and Run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4B0F-0AD3-470A-B163-9EDCD95D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Compile the code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g++ -g -O0 -o serial_cpp serial.cpp</a:t>
            </a:r>
          </a:p>
          <a:p>
            <a:pPr>
              <a:lnSpc>
                <a:spcPct val="150000"/>
              </a:lnSpc>
            </a:pPr>
            <a:r>
              <a:rPr lang="pt-BR" dirty="0"/>
              <a:t>Request a task node on Adroit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--nodes=1 --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=1 --time=05:00 --x11</a:t>
            </a:r>
          </a:p>
          <a:p>
            <a:pPr>
              <a:lnSpc>
                <a:spcPct val="150000"/>
              </a:lnSpc>
            </a:pPr>
            <a:r>
              <a:rPr lang="en-US" dirty="0"/>
              <a:t>Load the Arm DDT debugger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/20.0.1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4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34E9-B5CF-4D1B-9012-7A67D9EC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76DC-BCE7-4CC1-B8B3-FE3EDC76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Good code design will make finding bugs easier 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track down bugs in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Easier to write targeted testing code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replace and fix the bug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Less chances of introducing more bugs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E928-CE04-8A4B-BDCA-FA6A9C1D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2A6E-B2C9-4740-9238-6AD0AA3F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Printing and logging messages are the most basic and useful tool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Can’t figure out how to setup a debugger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Parallel execution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Help isolate the portion of the code</a:t>
            </a:r>
          </a:p>
          <a:p>
            <a:pPr>
              <a:lnSpc>
                <a:spcPct val="150000"/>
              </a:lnSpc>
            </a:pPr>
            <a:r>
              <a:rPr lang="en-US" dirty="0"/>
              <a:t>Commenting out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Comment out portions of code and see if it runs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Again, helps isolate the problem  </a:t>
            </a:r>
          </a:p>
        </p:txBody>
      </p:sp>
    </p:spTree>
    <p:extLst>
      <p:ext uri="{BB962C8B-B14F-4D97-AF65-F5344CB8AC3E}">
        <p14:creationId xmlns:p14="http://schemas.microsoft.com/office/powerpoint/2010/main" val="411861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0CC8-CB5C-3B45-A858-58A60F3D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– </a:t>
            </a:r>
            <a:r>
              <a:rPr lang="en-US" dirty="0" err="1"/>
              <a:t>commandline</a:t>
            </a:r>
            <a:r>
              <a:rPr lang="en-US" dirty="0"/>
              <a:t> debugging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39CA-BB17-564D-8D4D-45C720267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crashes produce a stack trace with line numbers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provides a command like debugger too</a:t>
            </a:r>
          </a:p>
          <a:p>
            <a:pPr lvl="1"/>
            <a:r>
              <a:rPr lang="en-US" dirty="0" err="1"/>
              <a:t>pdbpp</a:t>
            </a:r>
            <a:r>
              <a:rPr lang="en-US" dirty="0"/>
              <a:t> is a more user-friendly version</a:t>
            </a:r>
          </a:p>
          <a:p>
            <a:pPr lvl="1"/>
            <a:endParaRPr lang="en-US" dirty="0"/>
          </a:p>
          <a:p>
            <a:r>
              <a:rPr lang="en-US" dirty="0"/>
              <a:t>  Let’s do the first demo!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BB931-E115-EF41-8A64-9B690656B091}"/>
              </a:ext>
            </a:extLst>
          </p:cNvPr>
          <p:cNvSpPr txBox="1"/>
          <p:nvPr/>
        </p:nvSpPr>
        <p:spPr>
          <a:xfrm>
            <a:off x="1066800" y="2830285"/>
            <a:ext cx="7448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Traceback (most recent call last): </a:t>
            </a:r>
          </a:p>
          <a:p>
            <a:r>
              <a:rPr lang="en-US" dirty="0">
                <a:latin typeface="Courier" pitchFamily="2" charset="0"/>
              </a:rPr>
              <a:t> File "</a:t>
            </a:r>
            <a:r>
              <a:rPr lang="en-US" dirty="0" err="1">
                <a:latin typeface="Courier" pitchFamily="2" charset="0"/>
              </a:rPr>
              <a:t>no_furniture.py</a:t>
            </a:r>
            <a:r>
              <a:rPr lang="en-US" dirty="0">
                <a:latin typeface="Courier" pitchFamily="2" charset="0"/>
              </a:rPr>
              <a:t>", line 16, in &lt;module&gt; </a:t>
            </a:r>
          </a:p>
          <a:p>
            <a:r>
              <a:rPr lang="en-US" dirty="0">
                <a:latin typeface="Courier" pitchFamily="2" charset="0"/>
              </a:rPr>
              <a:t>	for item in </a:t>
            </a:r>
            <a:r>
              <a:rPr lang="en-US" dirty="0" err="1">
                <a:latin typeface="Courier" pitchFamily="2" charset="0"/>
              </a:rPr>
              <a:t>items.sort</a:t>
            </a:r>
            <a:r>
              <a:rPr lang="en-US" dirty="0">
                <a:latin typeface="Courier" pitchFamily="2" charset="0"/>
              </a:rPr>
              <a:t>(): </a:t>
            </a:r>
          </a:p>
          <a:p>
            <a:r>
              <a:rPr lang="en-US" dirty="0" err="1">
                <a:latin typeface="Courier" pitchFamily="2" charset="0"/>
              </a:rPr>
              <a:t>TypeError</a:t>
            </a:r>
            <a:r>
              <a:rPr lang="en-US" dirty="0">
                <a:latin typeface="Courier" pitchFamily="2" charset="0"/>
              </a:rPr>
              <a:t>: '</a:t>
            </a:r>
            <a:r>
              <a:rPr lang="en-US" dirty="0" err="1">
                <a:latin typeface="Courier" pitchFamily="2" charset="0"/>
              </a:rPr>
              <a:t>NoneType</a:t>
            </a:r>
            <a:r>
              <a:rPr lang="en-US" dirty="0">
                <a:latin typeface="Courier" pitchFamily="2" charset="0"/>
              </a:rPr>
              <a:t>' object is not </a:t>
            </a:r>
            <a:r>
              <a:rPr lang="en-US" dirty="0" err="1">
                <a:latin typeface="Courier" pitchFamily="2" charset="0"/>
              </a:rPr>
              <a:t>iterable</a:t>
            </a:r>
            <a:r>
              <a:rPr lang="en-US" dirty="0">
                <a:latin typeface="Courier" pitchFamily="2" charset="0"/>
              </a:rPr>
              <a:t> 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1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CD76-31EE-874C-81B9-A945EFE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Breakpoints, Watches and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3D54-C8A7-3843-94F4-D018703F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 allow you to halt the flow of execution </a:t>
            </a:r>
          </a:p>
          <a:p>
            <a:pPr lvl="1"/>
            <a:r>
              <a:rPr lang="en-US" dirty="0"/>
              <a:t>Stop a few lines before the error</a:t>
            </a:r>
          </a:p>
          <a:p>
            <a:pPr lvl="1"/>
            <a:r>
              <a:rPr lang="en-US" dirty="0"/>
              <a:t>The error in most cases happens before the line that triggers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Watches allow you to look at the values of the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Evaluate allows you to insert and run new code to check things </a:t>
            </a:r>
          </a:p>
        </p:txBody>
      </p:sp>
    </p:spTree>
    <p:extLst>
      <p:ext uri="{BB962C8B-B14F-4D97-AF65-F5344CB8AC3E}">
        <p14:creationId xmlns:p14="http://schemas.microsoft.com/office/powerpoint/2010/main" val="399476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7B3-A023-4E2D-ACA0-F3A2EC0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 Help Design and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6229-6D85-41E2-BAD1-9DEE9F77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 you manage your files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Separate out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Clearly save </a:t>
            </a:r>
            <a:r>
              <a:rPr lang="en-US" dirty="0" err="1"/>
              <a:t>src</a:t>
            </a:r>
            <a:r>
              <a:rPr lang="en-US" dirty="0"/>
              <a:t>, test and metadata files</a:t>
            </a:r>
          </a:p>
          <a:p>
            <a:pPr>
              <a:lnSpc>
                <a:spcPct val="150000"/>
              </a:lnSpc>
            </a:pPr>
            <a:r>
              <a:rPr lang="en-US" dirty="0"/>
              <a:t>They help you navigate through your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 the shortcuts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debugging environment 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build and release processes</a:t>
            </a:r>
          </a:p>
        </p:txBody>
      </p:sp>
    </p:spTree>
    <p:extLst>
      <p:ext uri="{BB962C8B-B14F-4D97-AF65-F5344CB8AC3E}">
        <p14:creationId xmlns:p14="http://schemas.microsoft.com/office/powerpoint/2010/main" val="323755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E64E-A465-4CB2-89C3-BFA874E0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PyCharm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F666-C529-471D-BCC3-7CE9B9DE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722"/>
            <a:ext cx="8140212" cy="49571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Python Project: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https://tinyurl.com/5fc4byb6</a:t>
            </a:r>
            <a:r>
              <a:rPr lang="en-US" dirty="0"/>
              <a:t> 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and extract the project directories</a:t>
            </a:r>
          </a:p>
          <a:p>
            <a:pPr>
              <a:lnSpc>
                <a:spcPct val="150000"/>
              </a:lnSpc>
            </a:pPr>
            <a:r>
              <a:rPr lang="en-US" dirty="0"/>
              <a:t>Start Anaconda Navigator and launch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to File &gt; New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“</a:t>
            </a:r>
            <a:r>
              <a:rPr lang="en-US" dirty="0" err="1"/>
              <a:t>python_debug</a:t>
            </a:r>
            <a:r>
              <a:rPr lang="en-US" dirty="0"/>
              <a:t>” project directory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Create project using existing files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project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source root as the “</a:t>
            </a:r>
            <a:r>
              <a:rPr lang="en-US" dirty="0" err="1"/>
              <a:t>src</a:t>
            </a:r>
            <a:r>
              <a:rPr lang="en-US" dirty="0"/>
              <a:t>” directory (right click option)</a:t>
            </a:r>
          </a:p>
        </p:txBody>
      </p:sp>
    </p:spTree>
    <p:extLst>
      <p:ext uri="{BB962C8B-B14F-4D97-AF65-F5344CB8AC3E}">
        <p14:creationId xmlns:p14="http://schemas.microsoft.com/office/powerpoint/2010/main" val="328783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7E68-2AB4-4828-8937-3390A9A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: Fix The Tests!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C002-3008-4DC4-A0AF-E385D133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28302"/>
            <a:ext cx="7886700" cy="2183668"/>
          </a:xfrm>
        </p:spPr>
        <p:txBody>
          <a:bodyPr/>
          <a:lstStyle/>
          <a:p>
            <a:r>
              <a:rPr lang="en-US" dirty="0"/>
              <a:t>Fix the failing test cases…</a:t>
            </a:r>
          </a:p>
          <a:p>
            <a:r>
              <a:rPr lang="en-US" dirty="0"/>
              <a:t>Useful links</a:t>
            </a:r>
          </a:p>
          <a:p>
            <a:pPr lvl="1"/>
            <a:r>
              <a:rPr lang="en-US" dirty="0">
                <a:hlinkClick r:id="rId2"/>
              </a:rPr>
              <a:t>https://byjus.com/maths/area-of-shapes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https://byjus.com/volume-formulas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https://byjus.com/surface-area-formulas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5050</TotalTime>
  <Words>872</Words>
  <Application>Microsoft Office PowerPoint</Application>
  <PresentationFormat>On-screen Show (4:3)</PresentationFormat>
  <Paragraphs>154</Paragraphs>
  <Slides>21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Courier New</vt:lpstr>
      <vt:lpstr>Office Theme</vt:lpstr>
      <vt:lpstr>Debugging &amp; Profiling Code, in Python and R</vt:lpstr>
      <vt:lpstr>Objectives</vt:lpstr>
      <vt:lpstr>Design is Important </vt:lpstr>
      <vt:lpstr>Print Statements and Comments</vt:lpstr>
      <vt:lpstr>PDB – commandline debugging </vt:lpstr>
      <vt:lpstr>Breakpoints, Watches and Evaluation </vt:lpstr>
      <vt:lpstr>IDEs Help Design and Navigate</vt:lpstr>
      <vt:lpstr>Exercise 1: PyCharm Setup</vt:lpstr>
      <vt:lpstr>Exercise 2 : Fix The Tests!</vt:lpstr>
      <vt:lpstr>Conditional Breakpoints</vt:lpstr>
      <vt:lpstr>Exercise 2: Profiling Python Code</vt:lpstr>
      <vt:lpstr>Did anyone run the tests for search?</vt:lpstr>
      <vt:lpstr>Generating Growth Curves</vt:lpstr>
      <vt:lpstr>Python Memory Profiling</vt:lpstr>
      <vt:lpstr>Exercise 3 : Rstudio Debugging</vt:lpstr>
      <vt:lpstr>Exercise 4 : Rstudio Profiling</vt:lpstr>
      <vt:lpstr>Profvis Interactive Profiling </vt:lpstr>
      <vt:lpstr>Have a great day!</vt:lpstr>
      <vt:lpstr>Handling C++</vt:lpstr>
      <vt:lpstr>Exercise 4 : C++ Setup</vt:lpstr>
      <vt:lpstr>Exercise 4 : C++ Compile and Run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Debugging (Python, R and C++)</dc:title>
  <dc:creator>Abhishek Biswas</dc:creator>
  <cp:lastModifiedBy>Abhishek Biswas</cp:lastModifiedBy>
  <cp:revision>93</cp:revision>
  <dcterms:created xsi:type="dcterms:W3CDTF">2020-09-26T17:36:28Z</dcterms:created>
  <dcterms:modified xsi:type="dcterms:W3CDTF">2023-01-19T18:33:39Z</dcterms:modified>
</cp:coreProperties>
</file>