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300" r:id="rId5"/>
    <p:sldId id="256" r:id="rId6"/>
    <p:sldId id="304" r:id="rId7"/>
    <p:sldId id="305" r:id="rId8"/>
    <p:sldId id="307" r:id="rId9"/>
    <p:sldId id="310" r:id="rId10"/>
    <p:sldId id="308" r:id="rId11"/>
    <p:sldId id="311" r:id="rId12"/>
    <p:sldId id="309" r:id="rId13"/>
    <p:sldId id="312" r:id="rId14"/>
    <p:sldId id="313" r:id="rId15"/>
    <p:sldId id="314" r:id="rId16"/>
    <p:sldId id="315" r:id="rId17"/>
    <p:sldId id="316" r:id="rId18"/>
    <p:sldId id="306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EBB"/>
    <a:srgbClr val="E2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2" d="100"/>
          <a:sy n="92" d="100"/>
        </p:scale>
        <p:origin x="3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convolutional-neural-network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jeremyjordan.me/convolutional-neural-network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al-neural-network-a-step-by-step-guide-a8b4c88d69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al-neural-network-a-step-by-step-guide-a8b4c88d69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jeremyjordan.me/convolutional-neural-network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intro_machine_learn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FH1ryYTDB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uk-en/cloud/learn/neural-network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al-neural-network-a-step-by-step-guide-a8b4c88d69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al-neural-network-a-step-by-step-guide-a8b4c88d694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remyjordan.me/convolutional-neural-networks/" TargetMode="External"/><Relationship Id="rId4" Type="http://schemas.openxmlformats.org/officeDocument/2006/relationships/hyperlink" Target="https://github.com/vdumoulin/conv_arithmeti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s://github.com/vdumoulin/conv_arithmeti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remyjordan.me/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github.com/vdumoulin/conv_arithmet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A8994-8EC0-5ADC-9C24-8C27B839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73" y="-975"/>
            <a:ext cx="480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B44087-C247-2985-DF32-DB54D8EE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48" y="1742288"/>
            <a:ext cx="6761922" cy="38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C90DF-41E7-9430-4B7B-E2DFC809764D}"/>
              </a:ext>
            </a:extLst>
          </p:cNvPr>
          <p:cNvSpPr txBox="1"/>
          <p:nvPr/>
        </p:nvSpPr>
        <p:spPr>
          <a:xfrm>
            <a:off x="132461" y="6422005"/>
            <a:ext cx="621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Convolutional neural networks. (jeremyjordan.me)</a:t>
            </a:r>
            <a:endParaRPr lang="en-US" dirty="0"/>
          </a:p>
        </p:txBody>
      </p:sp>
      <p:pic>
        <p:nvPicPr>
          <p:cNvPr id="7" name="Picture 2" descr="8_digits">
            <a:extLst>
              <a:ext uri="{FF2B5EF4-FFF2-40B4-BE49-F238E27FC236}">
                <a16:creationId xmlns:a16="http://schemas.microsoft.com/office/drawing/2014/main" id="{20A8FEFB-20C1-76F0-923F-B631D820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426222"/>
            <a:ext cx="3000597" cy="29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D9B71-BE74-BDCB-7597-AB9A39C17934}"/>
              </a:ext>
            </a:extLst>
          </p:cNvPr>
          <p:cNvSpPr txBox="1"/>
          <p:nvPr/>
        </p:nvSpPr>
        <p:spPr>
          <a:xfrm>
            <a:off x="690073" y="5675040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MNIST was greyscale  1 value per pixel</a:t>
            </a:r>
          </a:p>
          <a:p>
            <a:r>
              <a:rPr lang="en-US" dirty="0">
                <a:sym typeface="Wingdings" panose="05000000000000000000" pitchFamily="2" charset="2"/>
              </a:rPr>
              <a:t>Input sizes: (28x28x1)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2C64-104B-53DE-E1D6-30DADA696DC3}"/>
              </a:ext>
            </a:extLst>
          </p:cNvPr>
          <p:cNvSpPr txBox="1"/>
          <p:nvPr/>
        </p:nvSpPr>
        <p:spPr>
          <a:xfrm>
            <a:off x="5019878" y="5691881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RBG Images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3</a:t>
            </a:r>
            <a:r>
              <a:rPr lang="en-US" sz="1800" dirty="0">
                <a:sym typeface="Wingdings" panose="05000000000000000000" pitchFamily="2" charset="2"/>
              </a:rPr>
              <a:t> values per pixel</a:t>
            </a:r>
          </a:p>
          <a:p>
            <a:r>
              <a:rPr lang="en-US" dirty="0">
                <a:sym typeface="Wingdings" panose="05000000000000000000" pitchFamily="2" charset="2"/>
              </a:rPr>
              <a:t>Input sizes, e.g. (128x128x3)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10B5C-17F2-A755-A8B4-54CF153AC726}"/>
              </a:ext>
            </a:extLst>
          </p:cNvPr>
          <p:cNvSpPr txBox="1"/>
          <p:nvPr/>
        </p:nvSpPr>
        <p:spPr>
          <a:xfrm>
            <a:off x="8453215" y="5691881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Filters must have 3 channels!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C90DF-41E7-9430-4B7B-E2DFC809764D}"/>
              </a:ext>
            </a:extLst>
          </p:cNvPr>
          <p:cNvSpPr txBox="1"/>
          <p:nvPr/>
        </p:nvSpPr>
        <p:spPr>
          <a:xfrm>
            <a:off x="132461" y="6422005"/>
            <a:ext cx="621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Convolutional neural networks. (jeremyjordan.me)</a:t>
            </a:r>
            <a:endParaRPr lang="en-US" dirty="0"/>
          </a:p>
        </p:txBody>
      </p:sp>
      <p:pic>
        <p:nvPicPr>
          <p:cNvPr id="7170" name="Picture 2" descr="Screen-Shot-2018-05-12-at-12.54.40-PM">
            <a:extLst>
              <a:ext uri="{FF2B5EF4-FFF2-40B4-BE49-F238E27FC236}">
                <a16:creationId xmlns:a16="http://schemas.microsoft.com/office/drawing/2014/main" id="{ADC2A3A7-3574-B28E-025C-31053DB4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79" y="2187382"/>
            <a:ext cx="6217064" cy="35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C107B-4317-A1DC-9E35-4947CBED39DC}"/>
              </a:ext>
            </a:extLst>
          </p:cNvPr>
          <p:cNvSpPr txBox="1"/>
          <p:nvPr/>
        </p:nvSpPr>
        <p:spPr>
          <a:xfrm>
            <a:off x="8284568" y="3118220"/>
            <a:ext cx="2711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Multiple filters are stacked to extract different features from the input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4AC4DB-7C32-306B-52A3-2FA572E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0250"/>
            <a:ext cx="838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18D8F-B0AF-CCD8-3083-2CEE8E78DB0E}"/>
              </a:ext>
            </a:extLst>
          </p:cNvPr>
          <p:cNvSpPr txBox="1"/>
          <p:nvPr/>
        </p:nvSpPr>
        <p:spPr>
          <a:xfrm>
            <a:off x="-1424" y="6596390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Convolutional Neural Network: A Step By Step Guide | by Shashikant | Towards Data Science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D8922-FF7D-9B30-F5FB-E2C37B69633F}"/>
              </a:ext>
            </a:extLst>
          </p:cNvPr>
          <p:cNvSpPr txBox="1"/>
          <p:nvPr/>
        </p:nvSpPr>
        <p:spPr>
          <a:xfrm>
            <a:off x="3971302" y="1050201"/>
            <a:ext cx="4249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Convolutional Neural Networks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5F88D56-4ED7-F3C7-FC13-E82B20A15ED8}"/>
              </a:ext>
            </a:extLst>
          </p:cNvPr>
          <p:cNvSpPr/>
          <p:nvPr/>
        </p:nvSpPr>
        <p:spPr>
          <a:xfrm rot="5400000">
            <a:off x="4835988" y="4036096"/>
            <a:ext cx="369332" cy="1871530"/>
          </a:xfrm>
          <a:prstGeom prst="rightBrace">
            <a:avLst>
              <a:gd name="adj1" fmla="val 8333"/>
              <a:gd name="adj2" fmla="val 50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EE961-F4B2-9888-9D7D-B14A55310448}"/>
              </a:ext>
            </a:extLst>
          </p:cNvPr>
          <p:cNvSpPr txBox="1"/>
          <p:nvPr/>
        </p:nvSpPr>
        <p:spPr>
          <a:xfrm>
            <a:off x="4084889" y="5221006"/>
            <a:ext cx="187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4AC4DB-7C32-306B-52A3-2FA572E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0250"/>
            <a:ext cx="838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18D8F-B0AF-CCD8-3083-2CEE8E78DB0E}"/>
              </a:ext>
            </a:extLst>
          </p:cNvPr>
          <p:cNvSpPr txBox="1"/>
          <p:nvPr/>
        </p:nvSpPr>
        <p:spPr>
          <a:xfrm>
            <a:off x="-1424" y="6596390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Convolutional Neural Network: A Step By Step Guide | by Shashikant | Towards Data Science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D8922-FF7D-9B30-F5FB-E2C37B69633F}"/>
              </a:ext>
            </a:extLst>
          </p:cNvPr>
          <p:cNvSpPr txBox="1"/>
          <p:nvPr/>
        </p:nvSpPr>
        <p:spPr>
          <a:xfrm>
            <a:off x="3971302" y="1050201"/>
            <a:ext cx="4249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Convolutional Neural Networks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5F88D56-4ED7-F3C7-FC13-E82B20A15ED8}"/>
              </a:ext>
            </a:extLst>
          </p:cNvPr>
          <p:cNvSpPr/>
          <p:nvPr/>
        </p:nvSpPr>
        <p:spPr>
          <a:xfrm rot="5400000">
            <a:off x="4835988" y="4036096"/>
            <a:ext cx="369332" cy="1871530"/>
          </a:xfrm>
          <a:prstGeom prst="rightBrace">
            <a:avLst>
              <a:gd name="adj1" fmla="val 8333"/>
              <a:gd name="adj2" fmla="val 50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EE961-F4B2-9888-9D7D-B14A55310448}"/>
              </a:ext>
            </a:extLst>
          </p:cNvPr>
          <p:cNvSpPr txBox="1"/>
          <p:nvPr/>
        </p:nvSpPr>
        <p:spPr>
          <a:xfrm>
            <a:off x="4084889" y="5221006"/>
            <a:ext cx="187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 extraction</a:t>
            </a:r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5945644-E937-F999-FB2C-D0A113F771AA}"/>
              </a:ext>
            </a:extLst>
          </p:cNvPr>
          <p:cNvSpPr/>
          <p:nvPr/>
        </p:nvSpPr>
        <p:spPr>
          <a:xfrm rot="5400000">
            <a:off x="6531616" y="4287485"/>
            <a:ext cx="369332" cy="1368752"/>
          </a:xfrm>
          <a:prstGeom prst="rightBrace">
            <a:avLst>
              <a:gd name="adj1" fmla="val 8333"/>
              <a:gd name="adj2" fmla="val 50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CF25C-1352-7E79-D75A-BD899FF159B7}"/>
              </a:ext>
            </a:extLst>
          </p:cNvPr>
          <p:cNvSpPr txBox="1"/>
          <p:nvPr/>
        </p:nvSpPr>
        <p:spPr>
          <a:xfrm>
            <a:off x="6031906" y="5221006"/>
            <a:ext cx="187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C90DF-41E7-9430-4B7B-E2DFC809764D}"/>
              </a:ext>
            </a:extLst>
          </p:cNvPr>
          <p:cNvSpPr txBox="1"/>
          <p:nvPr/>
        </p:nvSpPr>
        <p:spPr>
          <a:xfrm>
            <a:off x="132461" y="6422005"/>
            <a:ext cx="621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Convolutional neural networks. (jeremyjordan.me)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66ED14-C4C9-DBDF-ADE0-A7DC970C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13" y="1845549"/>
            <a:ext cx="7450508" cy="37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1C28E-A8AC-63E1-804B-5CDDAA0094FA}"/>
              </a:ext>
            </a:extLst>
          </p:cNvPr>
          <p:cNvSpPr txBox="1"/>
          <p:nvPr/>
        </p:nvSpPr>
        <p:spPr>
          <a:xfrm>
            <a:off x="875364" y="2545258"/>
            <a:ext cx="27111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Max pooling is the most common (robust to noise)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Stride in convolutional layers is “learned pooling”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65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D2DBDAF-D335-C48E-C78A-1033A84C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2" y="543927"/>
            <a:ext cx="10784794" cy="57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C0A72-4D8B-8ED5-3B16-2711310EE66E}"/>
              </a:ext>
            </a:extLst>
          </p:cNvPr>
          <p:cNvSpPr txBox="1"/>
          <p:nvPr/>
        </p:nvSpPr>
        <p:spPr>
          <a:xfrm>
            <a:off x="239281" y="6175912"/>
            <a:ext cx="5734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A Comprehensive Guide to Convolutional Neural Networks — the ELI5 way | by </a:t>
            </a:r>
            <a:r>
              <a:rPr lang="en-US" sz="1600" dirty="0" err="1">
                <a:hlinkClick r:id="rId3"/>
              </a:rPr>
              <a:t>Sumit</a:t>
            </a:r>
            <a:r>
              <a:rPr lang="en-US" sz="1600" dirty="0">
                <a:hlinkClick r:id="rId3"/>
              </a:rPr>
              <a:t> </a:t>
            </a:r>
            <a:r>
              <a:rPr lang="en-US" sz="1600" dirty="0" err="1">
                <a:hlinkClick r:id="rId3"/>
              </a:rPr>
              <a:t>Saha</a:t>
            </a:r>
            <a:r>
              <a:rPr lang="en-US" sz="1600" dirty="0">
                <a:hlinkClick r:id="rId3"/>
              </a:rPr>
              <a:t> | Towards Data 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84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E118B6-30AE-8C9C-EB66-955C6CEE084E}"/>
              </a:ext>
            </a:extLst>
          </p:cNvPr>
          <p:cNvSpPr/>
          <p:nvPr/>
        </p:nvSpPr>
        <p:spPr>
          <a:xfrm>
            <a:off x="6012873" y="0"/>
            <a:ext cx="61791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Navigate to Day 5: </a:t>
            </a:r>
          </a:p>
          <a:p>
            <a:pPr marL="111125"/>
            <a:r>
              <a:rPr lang="en-US" dirty="0" err="1">
                <a:hlinkClick r:id="rId3"/>
              </a:rPr>
              <a:t>PrincetonUniversity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intro_machine_learning</a:t>
            </a:r>
            <a:r>
              <a:rPr lang="en-US" dirty="0">
                <a:hlinkClick r:id="rId3"/>
              </a:rPr>
              <a:t> (github.com)</a:t>
            </a: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… or use the 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Colab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notebook directly:</a:t>
            </a:r>
          </a:p>
          <a:p>
            <a:pPr marL="111125"/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Music: </a:t>
            </a:r>
          </a:p>
          <a:p>
            <a:pPr marL="111125"/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https://www.youtube.com/watch?v=aFH1ryYTDB4</a:t>
            </a: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1125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51197-2F64-2FF3-6CBB-9D80F800F7FB}"/>
              </a:ext>
            </a:extLst>
          </p:cNvPr>
          <p:cNvSpPr txBox="1"/>
          <p:nvPr/>
        </p:nvSpPr>
        <p:spPr>
          <a:xfrm>
            <a:off x="6366164" y="466681"/>
            <a:ext cx="6100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5"/>
            <a:r>
              <a:rPr lang="en-US" sz="3200" b="1" dirty="0">
                <a:sym typeface="Wingdings" panose="05000000000000000000" pitchFamily="2" charset="2"/>
              </a:rPr>
              <a:t>Time for some NN practice! </a:t>
            </a: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53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Convolutional Neural Networks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Introduction to Machine Learning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Princeton University Wintersession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7720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Gage DeZoort | Vineet </a:t>
            </a:r>
            <a:r>
              <a:rPr lang="en-US">
                <a:solidFill>
                  <a:srgbClr val="FFFFFF"/>
                </a:solidFill>
              </a:rPr>
              <a:t>Bansal, Jon </a:t>
            </a:r>
            <a:r>
              <a:rPr lang="en-US" dirty="0">
                <a:solidFill>
                  <a:srgbClr val="FFFFFF"/>
                </a:solidFill>
              </a:rPr>
              <a:t>Halverson</a:t>
            </a:r>
          </a:p>
          <a:p>
            <a:r>
              <a:rPr lang="en-US" dirty="0">
                <a:solidFill>
                  <a:srgbClr val="FFFFFF"/>
                </a:solidFill>
              </a:rPr>
              <a:t>1/23/23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are Neural Networks? - United Kingdom | IBM">
            <a:extLst>
              <a:ext uri="{FF2B5EF4-FFF2-40B4-BE49-F238E27FC236}">
                <a16:creationId xmlns:a16="http://schemas.microsoft.com/office/drawing/2014/main" id="{86DBD4E2-B495-45CC-975C-A7AFED49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62" y="674360"/>
            <a:ext cx="7755076" cy="550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7E961-B7B5-3D82-213B-10F172714D26}"/>
              </a:ext>
            </a:extLst>
          </p:cNvPr>
          <p:cNvSpPr txBox="1"/>
          <p:nvPr/>
        </p:nvSpPr>
        <p:spPr>
          <a:xfrm>
            <a:off x="1122" y="6581001"/>
            <a:ext cx="60948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What are Neural Networks? - United Kingdom | IBM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10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4AC4DB-7C32-306B-52A3-2FA572E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0250"/>
            <a:ext cx="838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18D8F-B0AF-CCD8-3083-2CEE8E78DB0E}"/>
              </a:ext>
            </a:extLst>
          </p:cNvPr>
          <p:cNvSpPr txBox="1"/>
          <p:nvPr/>
        </p:nvSpPr>
        <p:spPr>
          <a:xfrm>
            <a:off x="-1424" y="6596390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Convolutional Neural Network: A Step By Step Guide | by Shashikant | Towards Data Science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D8922-FF7D-9B30-F5FB-E2C37B69633F}"/>
              </a:ext>
            </a:extLst>
          </p:cNvPr>
          <p:cNvSpPr txBox="1"/>
          <p:nvPr/>
        </p:nvSpPr>
        <p:spPr>
          <a:xfrm>
            <a:off x="3971302" y="1050201"/>
            <a:ext cx="4249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4AC4DB-7C32-306B-52A3-2FA572E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0250"/>
            <a:ext cx="838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18D8F-B0AF-CCD8-3083-2CEE8E78DB0E}"/>
              </a:ext>
            </a:extLst>
          </p:cNvPr>
          <p:cNvSpPr txBox="1"/>
          <p:nvPr/>
        </p:nvSpPr>
        <p:spPr>
          <a:xfrm>
            <a:off x="-1424" y="6596390"/>
            <a:ext cx="6097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Convolutional Neural Network: A Step By Step Guide | by Shashikant | Towards Data Science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D8922-FF7D-9B30-F5FB-E2C37B69633F}"/>
              </a:ext>
            </a:extLst>
          </p:cNvPr>
          <p:cNvSpPr txBox="1"/>
          <p:nvPr/>
        </p:nvSpPr>
        <p:spPr>
          <a:xfrm>
            <a:off x="3971302" y="1050201"/>
            <a:ext cx="4249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Convolutional Neural Networks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5F88D56-4ED7-F3C7-FC13-E82B20A15ED8}"/>
              </a:ext>
            </a:extLst>
          </p:cNvPr>
          <p:cNvSpPr/>
          <p:nvPr/>
        </p:nvSpPr>
        <p:spPr>
          <a:xfrm rot="5400000">
            <a:off x="5590578" y="3281506"/>
            <a:ext cx="332165" cy="3343543"/>
          </a:xfrm>
          <a:prstGeom prst="rightBrace">
            <a:avLst>
              <a:gd name="adj1" fmla="val 8333"/>
              <a:gd name="adj2" fmla="val 50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B2AB613-7B62-B314-B559-F6FF88F45526}"/>
              </a:ext>
            </a:extLst>
          </p:cNvPr>
          <p:cNvSpPr/>
          <p:nvPr/>
        </p:nvSpPr>
        <p:spPr>
          <a:xfrm rot="5400000">
            <a:off x="8691633" y="3897873"/>
            <a:ext cx="332166" cy="2110810"/>
          </a:xfrm>
          <a:prstGeom prst="rightBrace">
            <a:avLst>
              <a:gd name="adj1" fmla="val 8333"/>
              <a:gd name="adj2" fmla="val 50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EE961-F4B2-9888-9D7D-B14A55310448}"/>
              </a:ext>
            </a:extLst>
          </p:cNvPr>
          <p:cNvSpPr txBox="1"/>
          <p:nvPr/>
        </p:nvSpPr>
        <p:spPr>
          <a:xfrm>
            <a:off x="5253527" y="5157651"/>
            <a:ext cx="1155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new stuff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31FEC-FB71-11E1-04D8-E3DF190A19FE}"/>
              </a:ext>
            </a:extLst>
          </p:cNvPr>
          <p:cNvSpPr txBox="1"/>
          <p:nvPr/>
        </p:nvSpPr>
        <p:spPr>
          <a:xfrm>
            <a:off x="7802311" y="5161468"/>
            <a:ext cx="2587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deep neural network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B9BB55E-DAC7-2683-CF10-F02BA19269F9}"/>
              </a:ext>
            </a:extLst>
          </p:cNvPr>
          <p:cNvSpPr/>
          <p:nvPr/>
        </p:nvSpPr>
        <p:spPr>
          <a:xfrm rot="5400000">
            <a:off x="2772067" y="3920127"/>
            <a:ext cx="332165" cy="2066302"/>
          </a:xfrm>
          <a:prstGeom prst="rightBrace">
            <a:avLst>
              <a:gd name="adj1" fmla="val 8333"/>
              <a:gd name="adj2" fmla="val 50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1F22-EA16-5A32-FE9D-BA463F933A37}"/>
              </a:ext>
            </a:extLst>
          </p:cNvPr>
          <p:cNvSpPr txBox="1"/>
          <p:nvPr/>
        </p:nvSpPr>
        <p:spPr>
          <a:xfrm>
            <a:off x="2281549" y="5119360"/>
            <a:ext cx="1531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2D image (no flattening!)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 Images</a:t>
            </a:r>
          </a:p>
        </p:txBody>
      </p:sp>
      <p:pic>
        <p:nvPicPr>
          <p:cNvPr id="3074" name="Picture 2" descr="8_digits">
            <a:extLst>
              <a:ext uri="{FF2B5EF4-FFF2-40B4-BE49-F238E27FC236}">
                <a16:creationId xmlns:a16="http://schemas.microsoft.com/office/drawing/2014/main" id="{A46536EE-CBB0-6DD5-56E0-3664008B2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23" y="2178866"/>
            <a:ext cx="3000597" cy="29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7F7A8-158E-CD7F-4173-814A2704DAAF}"/>
              </a:ext>
            </a:extLst>
          </p:cNvPr>
          <p:cNvSpPr txBox="1"/>
          <p:nvPr/>
        </p:nvSpPr>
        <p:spPr>
          <a:xfrm>
            <a:off x="1689930" y="5268332"/>
            <a:ext cx="248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MNIST: 28x28x1 image</a:t>
            </a:r>
            <a:endParaRPr lang="en-US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1FF2A4-1E7D-769E-C5B0-94AFDF53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415" y="2511293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166D5F-CD69-B680-B395-0C8FFAD7778F}"/>
              </a:ext>
            </a:extLst>
          </p:cNvPr>
          <p:cNvCxnSpPr>
            <a:cxnSpLocks/>
          </p:cNvCxnSpPr>
          <p:nvPr/>
        </p:nvCxnSpPr>
        <p:spPr>
          <a:xfrm>
            <a:off x="5024927" y="3879791"/>
            <a:ext cx="26491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404829-8AF9-1AAE-39F8-139C1C9BFB01}"/>
              </a:ext>
            </a:extLst>
          </p:cNvPr>
          <p:cNvSpPr txBox="1"/>
          <p:nvPr/>
        </p:nvSpPr>
        <p:spPr>
          <a:xfrm>
            <a:off x="5328515" y="2643925"/>
            <a:ext cx="20844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Extract features with convolutional filters (or kernels)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54D0A-9E44-8ABA-5D6A-0B49231C37EB}"/>
              </a:ext>
            </a:extLst>
          </p:cNvPr>
          <p:cNvSpPr txBox="1"/>
          <p:nvPr/>
        </p:nvSpPr>
        <p:spPr>
          <a:xfrm>
            <a:off x="7674123" y="6250007"/>
            <a:ext cx="4760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4"/>
              </a:rPr>
              <a:t>vdumoulin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conv_arithmetic</a:t>
            </a:r>
            <a:r>
              <a:rPr lang="en-US" sz="1400" dirty="0">
                <a:hlinkClick r:id="rId4"/>
              </a:rPr>
              <a:t>: A technical report on convolution arithmetic in the context of deep learning (github.com)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BEEC4-4159-B746-52DA-01FA83D89D19}"/>
              </a:ext>
            </a:extLst>
          </p:cNvPr>
          <p:cNvSpPr txBox="1"/>
          <p:nvPr/>
        </p:nvSpPr>
        <p:spPr>
          <a:xfrm>
            <a:off x="132461" y="6422005"/>
            <a:ext cx="621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Convolutional neural networks. (jeremyjordan.me)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2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A473B75-BBB6-EFE8-F9EB-4F619B82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363233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96CFD-4295-BF20-0E8E-97B9EE9C656C}"/>
              </a:ext>
            </a:extLst>
          </p:cNvPr>
          <p:cNvSpPr txBox="1"/>
          <p:nvPr/>
        </p:nvSpPr>
        <p:spPr>
          <a:xfrm>
            <a:off x="3043786" y="2474152"/>
            <a:ext cx="6097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Feature Map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(2x2x1)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BC27E-BC94-5721-97C3-CB6A106FA941}"/>
              </a:ext>
            </a:extLst>
          </p:cNvPr>
          <p:cNvSpPr txBox="1"/>
          <p:nvPr/>
        </p:nvSpPr>
        <p:spPr>
          <a:xfrm>
            <a:off x="3348227" y="3438994"/>
            <a:ext cx="3081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Convolution Filter / Convolving Kernel</a:t>
            </a:r>
          </a:p>
          <a:p>
            <a:r>
              <a:rPr lang="en-US" sz="2400" dirty="0">
                <a:sym typeface="Wingdings" panose="05000000000000000000" pitchFamily="2" charset="2"/>
              </a:rPr>
              <a:t>(3x3x1)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FF789-BB9C-E4C0-BC01-E7185F332962}"/>
              </a:ext>
            </a:extLst>
          </p:cNvPr>
          <p:cNvSpPr txBox="1"/>
          <p:nvPr/>
        </p:nvSpPr>
        <p:spPr>
          <a:xfrm>
            <a:off x="1024128" y="4773169"/>
            <a:ext cx="6097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Input Image 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(4x4x1) 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94B0B-CE0D-2A4D-1B46-98182DA127F9}"/>
              </a:ext>
            </a:extLst>
          </p:cNvPr>
          <p:cNvSpPr txBox="1"/>
          <p:nvPr/>
        </p:nvSpPr>
        <p:spPr>
          <a:xfrm>
            <a:off x="6975238" y="6203123"/>
            <a:ext cx="458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A Comprehensive Guide to Convolutional Neural Networks — the ELI5 way | by </a:t>
            </a:r>
            <a:r>
              <a:rPr lang="en-US" sz="1400" dirty="0" err="1">
                <a:hlinkClick r:id="rId3"/>
              </a:rPr>
              <a:t>Sumit</a:t>
            </a:r>
            <a:r>
              <a:rPr lang="en-US" sz="1400" dirty="0">
                <a:hlinkClick r:id="rId3"/>
              </a:rPr>
              <a:t> </a:t>
            </a:r>
            <a:r>
              <a:rPr lang="en-US" sz="1400" dirty="0" err="1">
                <a:hlinkClick r:id="rId3"/>
              </a:rPr>
              <a:t>Saha</a:t>
            </a:r>
            <a:r>
              <a:rPr lang="en-US" sz="1400" dirty="0">
                <a:hlinkClick r:id="rId3"/>
              </a:rPr>
              <a:t> | Towards Data Science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6A0D2-5DA4-FFF3-1559-1C2B7239F637}"/>
              </a:ext>
            </a:extLst>
          </p:cNvPr>
          <p:cNvSpPr txBox="1"/>
          <p:nvPr/>
        </p:nvSpPr>
        <p:spPr>
          <a:xfrm>
            <a:off x="894461" y="6203123"/>
            <a:ext cx="4760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4"/>
              </a:rPr>
              <a:t>vdumoulin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conv_arithmetic</a:t>
            </a:r>
            <a:r>
              <a:rPr lang="en-US" sz="1400" dirty="0">
                <a:hlinkClick r:id="rId4"/>
              </a:rPr>
              <a:t>: A technical report on convolution arithmetic in the context of deep learning (github.com)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611AC3-21F8-DC0D-E492-D58E485E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70" y="2084831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E4C98F-07F7-BA4A-C529-CC3C487AF6CA}"/>
              </a:ext>
            </a:extLst>
          </p:cNvPr>
          <p:cNvSpPr txBox="1"/>
          <p:nvPr/>
        </p:nvSpPr>
        <p:spPr>
          <a:xfrm>
            <a:off x="7728749" y="1951031"/>
            <a:ext cx="382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Example of additive filtering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55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DBEEC4-4159-B746-52DA-01FA83D89D19}"/>
              </a:ext>
            </a:extLst>
          </p:cNvPr>
          <p:cNvSpPr txBox="1"/>
          <p:nvPr/>
        </p:nvSpPr>
        <p:spPr>
          <a:xfrm>
            <a:off x="132461" y="6422005"/>
            <a:ext cx="621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Convolutional neural networks. (jeremyjordan.me)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725139E-F2D3-4227-2607-989A83CF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75" y="3584448"/>
            <a:ext cx="5354226" cy="30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944C475-6F95-F0F6-B80A-373F5095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83" y="615800"/>
            <a:ext cx="5036680" cy="29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6ACFB-6B7F-72EB-7910-50F6D3F90590}"/>
              </a:ext>
            </a:extLst>
          </p:cNvPr>
          <p:cNvSpPr txBox="1"/>
          <p:nvPr/>
        </p:nvSpPr>
        <p:spPr>
          <a:xfrm>
            <a:off x="1024128" y="2933344"/>
            <a:ext cx="48476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Searching for vertical lines with a 3x3 filter</a:t>
            </a:r>
          </a:p>
          <a:p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Note: filters are learned from the data!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438-0EC1-6E9A-8259-D5940394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specifications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6A0D2-5DA4-FFF3-1559-1C2B7239F637}"/>
              </a:ext>
            </a:extLst>
          </p:cNvPr>
          <p:cNvSpPr txBox="1"/>
          <p:nvPr/>
        </p:nvSpPr>
        <p:spPr>
          <a:xfrm>
            <a:off x="99702" y="6203123"/>
            <a:ext cx="4760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2"/>
              </a:rPr>
              <a:t>vdumoulin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conv_arithmetic</a:t>
            </a:r>
            <a:r>
              <a:rPr lang="en-US" sz="1400" dirty="0">
                <a:hlinkClick r:id="rId2"/>
              </a:rPr>
              <a:t>: A technical report on convolution arithmetic in the context of deep learning (github.com)</a:t>
            </a:r>
            <a:endParaRPr lang="en-US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CA9E7B-631A-F671-8221-FDE64C8C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09" y="2331597"/>
            <a:ext cx="2800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2057F-7E37-D3B4-FDE3-A9A24A3F3F5E}"/>
              </a:ext>
            </a:extLst>
          </p:cNvPr>
          <p:cNvSpPr txBox="1"/>
          <p:nvPr/>
        </p:nvSpPr>
        <p:spPr>
          <a:xfrm>
            <a:off x="3027015" y="2331597"/>
            <a:ext cx="303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Feature Map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(2x2x1)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9673D-0405-7E09-4D00-66CADB41A28E}"/>
              </a:ext>
            </a:extLst>
          </p:cNvPr>
          <p:cNvSpPr txBox="1"/>
          <p:nvPr/>
        </p:nvSpPr>
        <p:spPr>
          <a:xfrm>
            <a:off x="3692163" y="3387003"/>
            <a:ext cx="303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Filter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(3x3x1), Stride 2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CD83F-2FF3-9B1A-4E87-A0D6C163389A}"/>
              </a:ext>
            </a:extLst>
          </p:cNvPr>
          <p:cNvSpPr txBox="1"/>
          <p:nvPr/>
        </p:nvSpPr>
        <p:spPr>
          <a:xfrm>
            <a:off x="2790966" y="4604763"/>
            <a:ext cx="303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Input image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(5x5x1)</a:t>
            </a:r>
            <a:endParaRPr lang="en-US" sz="2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2028747-44A8-DA84-C81C-F1F098CC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37" y="1626367"/>
            <a:ext cx="3033697" cy="34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E1A360-9987-A1E0-34A4-E7B55307D0C1}"/>
              </a:ext>
            </a:extLst>
          </p:cNvPr>
          <p:cNvSpPr txBox="1"/>
          <p:nvPr/>
        </p:nvSpPr>
        <p:spPr>
          <a:xfrm>
            <a:off x="9109650" y="1970634"/>
            <a:ext cx="303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Feature Map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(5x5x1)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2D791-F992-2595-AC51-970C6647FC9E}"/>
              </a:ext>
            </a:extLst>
          </p:cNvPr>
          <p:cNvSpPr txBox="1"/>
          <p:nvPr/>
        </p:nvSpPr>
        <p:spPr>
          <a:xfrm>
            <a:off x="9401034" y="3436238"/>
            <a:ext cx="303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Filter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(3x3x1), Stride 1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11EAF-569B-3514-F367-739B4365EFB7}"/>
              </a:ext>
            </a:extLst>
          </p:cNvPr>
          <p:cNvSpPr txBox="1"/>
          <p:nvPr/>
        </p:nvSpPr>
        <p:spPr>
          <a:xfrm>
            <a:off x="8499837" y="4595104"/>
            <a:ext cx="303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Input image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(5x5x1) with </a:t>
            </a:r>
            <a:r>
              <a:rPr lang="en-US" sz="2400" i="1" dirty="0">
                <a:sym typeface="Wingdings" panose="05000000000000000000" pitchFamily="2" charset="2"/>
              </a:rPr>
              <a:t>padding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7307C2-B68A-5D6B-EA65-066CBAAA2044}"/>
              </a:ext>
            </a:extLst>
          </p:cNvPr>
          <p:cNvSpPr txBox="1"/>
          <p:nvPr/>
        </p:nvSpPr>
        <p:spPr>
          <a:xfrm>
            <a:off x="1113090" y="5682525"/>
            <a:ext cx="6208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ym typeface="Wingdings" panose="05000000000000000000" pitchFamily="2" charset="2"/>
              </a:rPr>
              <a:t>Stride &gt; 1  Downsampling</a:t>
            </a:r>
            <a:endParaRPr lang="en-US" sz="1800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4D5FB-A123-0D2C-1CA2-5B3A49417F65}"/>
              </a:ext>
            </a:extLst>
          </p:cNvPr>
          <p:cNvSpPr txBox="1"/>
          <p:nvPr/>
        </p:nvSpPr>
        <p:spPr>
          <a:xfrm>
            <a:off x="6330115" y="5709404"/>
            <a:ext cx="5559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Half padding (shown above) maintains input dimensions, full padding (one more layer of padding) </a:t>
            </a:r>
            <a:r>
              <a:rPr lang="en-US" b="1" dirty="0">
                <a:sym typeface="Wingdings" panose="05000000000000000000" pitchFamily="2" charset="2"/>
              </a:rPr>
              <a:t>increases it</a:t>
            </a:r>
            <a:endParaRPr lang="en-US" sz="1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30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5413</TotalTime>
  <Words>518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Integral</vt:lpstr>
      <vt:lpstr>PowerPoint Presentation</vt:lpstr>
      <vt:lpstr>Convolutional Neural Networks Introduction to Machine Learning  Princeton University Wintersession</vt:lpstr>
      <vt:lpstr>PowerPoint Presentation</vt:lpstr>
      <vt:lpstr>PowerPoint Presentation</vt:lpstr>
      <vt:lpstr>PowerPoint Presentation</vt:lpstr>
      <vt:lpstr>Learning on Images</vt:lpstr>
      <vt:lpstr>Convolutional Filters</vt:lpstr>
      <vt:lpstr>Learning on Images</vt:lpstr>
      <vt:lpstr>Filter specifications</vt:lpstr>
      <vt:lpstr>Color Images</vt:lpstr>
      <vt:lpstr>Stacking Filters</vt:lpstr>
      <vt:lpstr>PowerPoint Presentation</vt:lpstr>
      <vt:lpstr>PowerPoint Presentation</vt:lpstr>
      <vt:lpstr>Pooling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GNN Oversmoothing</dc:title>
  <dc:creator>Gage DeZoort</dc:creator>
  <cp:lastModifiedBy>Gage DeZoort</cp:lastModifiedBy>
  <cp:revision>311</cp:revision>
  <dcterms:created xsi:type="dcterms:W3CDTF">2022-06-21T16:06:20Z</dcterms:created>
  <dcterms:modified xsi:type="dcterms:W3CDTF">2023-01-24T18:45:16Z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