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582" r:id="rId2"/>
    <p:sldId id="445" r:id="rId3"/>
    <p:sldId id="424" r:id="rId4"/>
    <p:sldId id="476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3" r:id="rId13"/>
    <p:sldId id="446" r:id="rId14"/>
    <p:sldId id="520" r:id="rId15"/>
    <p:sldId id="501" r:id="rId16"/>
    <p:sldId id="523" r:id="rId17"/>
    <p:sldId id="526" r:id="rId18"/>
    <p:sldId id="529" r:id="rId19"/>
    <p:sldId id="496" r:id="rId20"/>
    <p:sldId id="497" r:id="rId21"/>
    <p:sldId id="498" r:id="rId22"/>
    <p:sldId id="44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NULL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3" y="4344025"/>
            <a:ext cx="5026035" cy="411448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260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7CC0E-6706-4AED-86F2-1C9FFFFAA322}" type="slidenum">
              <a:rPr lang="en-US"/>
              <a:pPr/>
              <a:t>4</a:t>
            </a:fld>
            <a:endParaRPr lang="en-US"/>
          </a:p>
        </p:txBody>
      </p:sp>
      <p:sp>
        <p:nvSpPr>
          <p:cNvPr id="128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BC551BB6-A4D1-4F58-B040-EC30CA89B13C}" type="slidenum">
              <a:rPr lang="en-US" sz="1100" i="0">
                <a:latin typeface="Times New Roman" pitchFamily="18" charset="0"/>
              </a:rPr>
              <a:pPr algn="r" eaLnBrk="0" hangingPunct="0"/>
              <a:t>4</a:t>
            </a:fld>
            <a:endParaRPr lang="en-US" sz="1100" i="0">
              <a:latin typeface="Times New Roman" pitchFamily="18" charset="0"/>
            </a:endParaRPr>
          </a:p>
        </p:txBody>
      </p:sp>
      <p:sp>
        <p:nvSpPr>
          <p:cNvPr id="128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8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16" tIns="45708" rIns="91416" bIns="4570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7CC0E-6706-4AED-86F2-1C9FFFFAA322}" type="slidenum">
              <a:rPr lang="en-US"/>
              <a:pPr/>
              <a:t>6</a:t>
            </a:fld>
            <a:endParaRPr lang="en-US"/>
          </a:p>
        </p:txBody>
      </p:sp>
      <p:sp>
        <p:nvSpPr>
          <p:cNvPr id="128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BC551BB6-A4D1-4F58-B040-EC30CA89B13C}" type="slidenum">
              <a:rPr lang="en-US" sz="1100" i="0">
                <a:latin typeface="Times New Roman" pitchFamily="18" charset="0"/>
              </a:rPr>
              <a:pPr algn="r" eaLnBrk="0" hangingPunct="0"/>
              <a:t>6</a:t>
            </a:fld>
            <a:endParaRPr lang="en-US" sz="1100" i="0">
              <a:latin typeface="Times New Roman" pitchFamily="18" charset="0"/>
            </a:endParaRPr>
          </a:p>
        </p:txBody>
      </p:sp>
      <p:sp>
        <p:nvSpPr>
          <p:cNvPr id="128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8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16" tIns="45708" rIns="91416" bIns="4570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40C2A-CF01-4B39-B8DE-1ED9BB207079}" type="slidenum">
              <a:rPr lang="en-US"/>
              <a:pPr/>
              <a:t>7</a:t>
            </a:fld>
            <a:endParaRPr lang="en-US"/>
          </a:p>
        </p:txBody>
      </p:sp>
      <p:sp>
        <p:nvSpPr>
          <p:cNvPr id="134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NULL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Building a belief model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Model: Arrhenius Model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817806" cy="1014413"/>
          </a:xfrm>
        </p:spPr>
        <p:txBody>
          <a:bodyPr/>
          <a:lstStyle/>
          <a:p>
            <a:r>
              <a:rPr lang="en-US" dirty="0" smtClean="0"/>
              <a:t>Temperature dependence on chemical reaction rate </a:t>
            </a:r>
            <a:r>
              <a:rPr lang="en-US" sz="3200" i="1" dirty="0" smtClean="0">
                <a:latin typeface="Times New Roman"/>
                <a:cs typeface="Times New Roman"/>
              </a:rPr>
              <a:t>k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607574" y="3878826"/>
            <a:ext cx="0" cy="26989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607574" y="6577782"/>
            <a:ext cx="435077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1607574" y="4232817"/>
            <a:ext cx="2905432" cy="213848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1607574" y="4690005"/>
            <a:ext cx="4129549" cy="176977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1607574" y="5147193"/>
            <a:ext cx="4129549" cy="95864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1627242" y="4901397"/>
            <a:ext cx="4129549" cy="95864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2831689" y="4984965"/>
            <a:ext cx="855401" cy="855401"/>
          </a:xfrm>
          <a:prstGeom prst="ellipse">
            <a:avLst/>
          </a:prstGeom>
          <a:solidFill>
            <a:srgbClr val="0033CC">
              <a:alpha val="38039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811292"/>
              </p:ext>
            </p:extLst>
          </p:nvPr>
        </p:nvGraphicFramePr>
        <p:xfrm>
          <a:off x="1446213" y="2300288"/>
          <a:ext cx="253523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4" name="Equation" r:id="rId3" imgW="1282680" imgH="660240" progId="Equation.DSMT4">
                  <p:embed/>
                </p:oleObj>
              </mc:Choice>
              <mc:Fallback>
                <p:oleObj name="Equation" r:id="rId3" imgW="1282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300288"/>
                        <a:ext cx="2535237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53642"/>
              </p:ext>
            </p:extLst>
          </p:nvPr>
        </p:nvGraphicFramePr>
        <p:xfrm>
          <a:off x="5361039" y="2225421"/>
          <a:ext cx="2145890" cy="194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5" name="Equation" r:id="rId5" imgW="1091880" imgH="990360" progId="Equation.DSMT4">
                  <p:embed/>
                </p:oleObj>
              </mc:Choice>
              <mc:Fallback>
                <p:oleObj name="Equation" r:id="rId5" imgW="10918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1039" y="2225421"/>
                        <a:ext cx="2145890" cy="194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60956" y="4304889"/>
            <a:ext cx="2713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might have beliefs about different slopes… </a:t>
            </a:r>
          </a:p>
          <a:p>
            <a:endParaRPr lang="en-US" sz="2000" dirty="0"/>
          </a:p>
          <a:p>
            <a:r>
              <a:rPr lang="en-US" sz="2000" dirty="0" smtClean="0"/>
              <a:t>… as well as different intercepts.</a:t>
            </a:r>
          </a:p>
          <a:p>
            <a:endParaRPr lang="en-US" sz="2000" dirty="0"/>
          </a:p>
          <a:p>
            <a:r>
              <a:rPr lang="en-US" sz="2000" dirty="0" smtClean="0"/>
              <a:t>But they are likely to be correlated.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belief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models are </a:t>
            </a:r>
            <a:r>
              <a:rPr lang="en-US" i="1" dirty="0" smtClean="0"/>
              <a:t>nonlinear </a:t>
            </a:r>
            <a:r>
              <a:rPr lang="en-US" dirty="0" smtClean="0"/>
              <a:t>(in the parameters)</a:t>
            </a:r>
          </a:p>
          <a:p>
            <a:pPr lvl="1"/>
            <a:r>
              <a:rPr lang="en-US" dirty="0" smtClean="0"/>
              <a:t>For example, the following model describes the length of nanotubes in low temperatures: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 might enumerate a number of potential sets of values for all the parameters (known as “discrete priors”)</a:t>
            </a:r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82" y="4149165"/>
            <a:ext cx="8229600" cy="88283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0" y="3068798"/>
            <a:ext cx="8229600" cy="8994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40343" y="2908288"/>
            <a:ext cx="7570632" cy="2227652"/>
            <a:chOff x="940343" y="3085264"/>
            <a:chExt cx="7570632" cy="2227652"/>
          </a:xfrm>
        </p:grpSpPr>
        <p:sp>
          <p:nvSpPr>
            <p:cNvPr id="6" name="Oval 5"/>
            <p:cNvSpPr/>
            <p:nvPr/>
          </p:nvSpPr>
          <p:spPr bwMode="auto">
            <a:xfrm>
              <a:off x="1864523" y="3085264"/>
              <a:ext cx="61024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039454" y="3626032"/>
              <a:ext cx="1149087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749415" y="3129520"/>
              <a:ext cx="61024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72263" y="3134440"/>
              <a:ext cx="1139350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603991" y="4166800"/>
              <a:ext cx="61024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184083" y="4687900"/>
              <a:ext cx="61024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407359" y="4678072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940343" y="4668244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880115" y="4451944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787527" y="4191400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955458" y="4683004"/>
              <a:ext cx="586249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361438" y="4702672"/>
              <a:ext cx="586249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556479" y="4683004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8053811" y="4466704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782166" y="3645736"/>
              <a:ext cx="586249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6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026"/>
            <a:ext cx="8382000" cy="1060962"/>
          </a:xfrm>
        </p:spPr>
        <p:txBody>
          <a:bodyPr/>
          <a:lstStyle/>
          <a:p>
            <a:r>
              <a:rPr lang="en-US" dirty="0" smtClean="0"/>
              <a:t>A prior can consist of a series of hand-drawn curves: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710813" y="2747053"/>
            <a:ext cx="0" cy="34511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1710813" y="6198175"/>
            <a:ext cx="588460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091042" y="616749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Density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17566" y="4146242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Photo-induced current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 bwMode="auto">
          <a:xfrm>
            <a:off x="1755058" y="2968300"/>
            <a:ext cx="4660516" cy="3156155"/>
          </a:xfrm>
          <a:custGeom>
            <a:avLst/>
            <a:gdLst>
              <a:gd name="connsiteX0" fmla="*/ 0 w 4660516"/>
              <a:gd name="connsiteY0" fmla="*/ 0 h 3156155"/>
              <a:gd name="connsiteX1" fmla="*/ 0 w 4660516"/>
              <a:gd name="connsiteY1" fmla="*/ 0 h 3156155"/>
              <a:gd name="connsiteX2" fmla="*/ 147484 w 4660516"/>
              <a:gd name="connsiteY2" fmla="*/ 103239 h 3156155"/>
              <a:gd name="connsiteX3" fmla="*/ 191729 w 4660516"/>
              <a:gd name="connsiteY3" fmla="*/ 147484 h 3156155"/>
              <a:gd name="connsiteX4" fmla="*/ 221226 w 4660516"/>
              <a:gd name="connsiteY4" fmla="*/ 191729 h 3156155"/>
              <a:gd name="connsiteX5" fmla="*/ 265471 w 4660516"/>
              <a:gd name="connsiteY5" fmla="*/ 206478 h 3156155"/>
              <a:gd name="connsiteX6" fmla="*/ 309716 w 4660516"/>
              <a:gd name="connsiteY6" fmla="*/ 235974 h 3156155"/>
              <a:gd name="connsiteX7" fmla="*/ 353961 w 4660516"/>
              <a:gd name="connsiteY7" fmla="*/ 250723 h 3156155"/>
              <a:gd name="connsiteX8" fmla="*/ 398207 w 4660516"/>
              <a:gd name="connsiteY8" fmla="*/ 280219 h 3156155"/>
              <a:gd name="connsiteX9" fmla="*/ 442452 w 4660516"/>
              <a:gd name="connsiteY9" fmla="*/ 294968 h 3156155"/>
              <a:gd name="connsiteX10" fmla="*/ 530942 w 4660516"/>
              <a:gd name="connsiteY10" fmla="*/ 339213 h 3156155"/>
              <a:gd name="connsiteX11" fmla="*/ 545690 w 4660516"/>
              <a:gd name="connsiteY11" fmla="*/ 383458 h 3156155"/>
              <a:gd name="connsiteX12" fmla="*/ 589936 w 4660516"/>
              <a:gd name="connsiteY12" fmla="*/ 398207 h 3156155"/>
              <a:gd name="connsiteX13" fmla="*/ 634181 w 4660516"/>
              <a:gd name="connsiteY13" fmla="*/ 427703 h 3156155"/>
              <a:gd name="connsiteX14" fmla="*/ 678426 w 4660516"/>
              <a:gd name="connsiteY14" fmla="*/ 471949 h 3156155"/>
              <a:gd name="connsiteX15" fmla="*/ 766916 w 4660516"/>
              <a:gd name="connsiteY15" fmla="*/ 501445 h 3156155"/>
              <a:gd name="connsiteX16" fmla="*/ 855407 w 4660516"/>
              <a:gd name="connsiteY16" fmla="*/ 530942 h 3156155"/>
              <a:gd name="connsiteX17" fmla="*/ 899652 w 4660516"/>
              <a:gd name="connsiteY17" fmla="*/ 545690 h 3156155"/>
              <a:gd name="connsiteX18" fmla="*/ 943897 w 4660516"/>
              <a:gd name="connsiteY18" fmla="*/ 575187 h 3156155"/>
              <a:gd name="connsiteX19" fmla="*/ 1032387 w 4660516"/>
              <a:gd name="connsiteY19" fmla="*/ 604684 h 3156155"/>
              <a:gd name="connsiteX20" fmla="*/ 1076632 w 4660516"/>
              <a:gd name="connsiteY20" fmla="*/ 634181 h 3156155"/>
              <a:gd name="connsiteX21" fmla="*/ 1194619 w 4660516"/>
              <a:gd name="connsiteY21" fmla="*/ 663678 h 3156155"/>
              <a:gd name="connsiteX22" fmla="*/ 1238865 w 4660516"/>
              <a:gd name="connsiteY22" fmla="*/ 693174 h 3156155"/>
              <a:gd name="connsiteX23" fmla="*/ 1268361 w 4660516"/>
              <a:gd name="connsiteY23" fmla="*/ 737419 h 3156155"/>
              <a:gd name="connsiteX24" fmla="*/ 1401097 w 4660516"/>
              <a:gd name="connsiteY24" fmla="*/ 811161 h 3156155"/>
              <a:gd name="connsiteX25" fmla="*/ 1445342 w 4660516"/>
              <a:gd name="connsiteY25" fmla="*/ 840658 h 3156155"/>
              <a:gd name="connsiteX26" fmla="*/ 1489587 w 4660516"/>
              <a:gd name="connsiteY26" fmla="*/ 855407 h 3156155"/>
              <a:gd name="connsiteX27" fmla="*/ 1578077 w 4660516"/>
              <a:gd name="connsiteY27" fmla="*/ 914400 h 3156155"/>
              <a:gd name="connsiteX28" fmla="*/ 1666568 w 4660516"/>
              <a:gd name="connsiteY28" fmla="*/ 958645 h 3156155"/>
              <a:gd name="connsiteX29" fmla="*/ 1710813 w 4660516"/>
              <a:gd name="connsiteY29" fmla="*/ 973394 h 3156155"/>
              <a:gd name="connsiteX30" fmla="*/ 1799303 w 4660516"/>
              <a:gd name="connsiteY30" fmla="*/ 1032387 h 3156155"/>
              <a:gd name="connsiteX31" fmla="*/ 1843548 w 4660516"/>
              <a:gd name="connsiteY31" fmla="*/ 1061884 h 3156155"/>
              <a:gd name="connsiteX32" fmla="*/ 1873045 w 4660516"/>
              <a:gd name="connsiteY32" fmla="*/ 1106129 h 3156155"/>
              <a:gd name="connsiteX33" fmla="*/ 1917290 w 4660516"/>
              <a:gd name="connsiteY33" fmla="*/ 1135626 h 3156155"/>
              <a:gd name="connsiteX34" fmla="*/ 1932039 w 4660516"/>
              <a:gd name="connsiteY34" fmla="*/ 1179871 h 3156155"/>
              <a:gd name="connsiteX35" fmla="*/ 2020529 w 4660516"/>
              <a:gd name="connsiteY35" fmla="*/ 1238865 h 3156155"/>
              <a:gd name="connsiteX36" fmla="*/ 2050026 w 4660516"/>
              <a:gd name="connsiteY36" fmla="*/ 1283110 h 3156155"/>
              <a:gd name="connsiteX37" fmla="*/ 2182761 w 4660516"/>
              <a:gd name="connsiteY37" fmla="*/ 1327355 h 3156155"/>
              <a:gd name="connsiteX38" fmla="*/ 2271252 w 4660516"/>
              <a:gd name="connsiteY38" fmla="*/ 1356852 h 3156155"/>
              <a:gd name="connsiteX39" fmla="*/ 2330245 w 4660516"/>
              <a:gd name="connsiteY39" fmla="*/ 1371600 h 3156155"/>
              <a:gd name="connsiteX40" fmla="*/ 2418736 w 4660516"/>
              <a:gd name="connsiteY40" fmla="*/ 1401097 h 3156155"/>
              <a:gd name="connsiteX41" fmla="*/ 2507226 w 4660516"/>
              <a:gd name="connsiteY41" fmla="*/ 1430594 h 3156155"/>
              <a:gd name="connsiteX42" fmla="*/ 2551471 w 4660516"/>
              <a:gd name="connsiteY42" fmla="*/ 1460090 h 3156155"/>
              <a:gd name="connsiteX43" fmla="*/ 2595716 w 4660516"/>
              <a:gd name="connsiteY43" fmla="*/ 1474839 h 3156155"/>
              <a:gd name="connsiteX44" fmla="*/ 2639961 w 4660516"/>
              <a:gd name="connsiteY44" fmla="*/ 1519084 h 3156155"/>
              <a:gd name="connsiteX45" fmla="*/ 2772697 w 4660516"/>
              <a:gd name="connsiteY45" fmla="*/ 1607574 h 3156155"/>
              <a:gd name="connsiteX46" fmla="*/ 2816942 w 4660516"/>
              <a:gd name="connsiteY46" fmla="*/ 1637071 h 3156155"/>
              <a:gd name="connsiteX47" fmla="*/ 2861187 w 4660516"/>
              <a:gd name="connsiteY47" fmla="*/ 1666568 h 3156155"/>
              <a:gd name="connsiteX48" fmla="*/ 2875936 w 4660516"/>
              <a:gd name="connsiteY48" fmla="*/ 1710813 h 3156155"/>
              <a:gd name="connsiteX49" fmla="*/ 2934929 w 4660516"/>
              <a:gd name="connsiteY49" fmla="*/ 1799303 h 3156155"/>
              <a:gd name="connsiteX50" fmla="*/ 2964426 w 4660516"/>
              <a:gd name="connsiteY50" fmla="*/ 1843549 h 3156155"/>
              <a:gd name="connsiteX51" fmla="*/ 3008671 w 4660516"/>
              <a:gd name="connsiteY51" fmla="*/ 1887794 h 3156155"/>
              <a:gd name="connsiteX52" fmla="*/ 3038168 w 4660516"/>
              <a:gd name="connsiteY52" fmla="*/ 1932039 h 3156155"/>
              <a:gd name="connsiteX53" fmla="*/ 3170903 w 4660516"/>
              <a:gd name="connsiteY53" fmla="*/ 2050026 h 3156155"/>
              <a:gd name="connsiteX54" fmla="*/ 3215148 w 4660516"/>
              <a:gd name="connsiteY54" fmla="*/ 2094271 h 3156155"/>
              <a:gd name="connsiteX55" fmla="*/ 3303639 w 4660516"/>
              <a:gd name="connsiteY55" fmla="*/ 2123768 h 3156155"/>
              <a:gd name="connsiteX56" fmla="*/ 3347884 w 4660516"/>
              <a:gd name="connsiteY56" fmla="*/ 2153265 h 3156155"/>
              <a:gd name="connsiteX57" fmla="*/ 3436374 w 4660516"/>
              <a:gd name="connsiteY57" fmla="*/ 2182761 h 3156155"/>
              <a:gd name="connsiteX58" fmla="*/ 3451123 w 4660516"/>
              <a:gd name="connsiteY58" fmla="*/ 2227007 h 3156155"/>
              <a:gd name="connsiteX59" fmla="*/ 3539613 w 4660516"/>
              <a:gd name="connsiteY59" fmla="*/ 2286000 h 3156155"/>
              <a:gd name="connsiteX60" fmla="*/ 3583858 w 4660516"/>
              <a:gd name="connsiteY60" fmla="*/ 2315497 h 3156155"/>
              <a:gd name="connsiteX61" fmla="*/ 3628103 w 4660516"/>
              <a:gd name="connsiteY61" fmla="*/ 2374490 h 3156155"/>
              <a:gd name="connsiteX62" fmla="*/ 3716594 w 4660516"/>
              <a:gd name="connsiteY62" fmla="*/ 2448232 h 3156155"/>
              <a:gd name="connsiteX63" fmla="*/ 3746090 w 4660516"/>
              <a:gd name="connsiteY63" fmla="*/ 2492478 h 3156155"/>
              <a:gd name="connsiteX64" fmla="*/ 3790336 w 4660516"/>
              <a:gd name="connsiteY64" fmla="*/ 2536723 h 3156155"/>
              <a:gd name="connsiteX65" fmla="*/ 3819832 w 4660516"/>
              <a:gd name="connsiteY65" fmla="*/ 2580968 h 3156155"/>
              <a:gd name="connsiteX66" fmla="*/ 3864077 w 4660516"/>
              <a:gd name="connsiteY66" fmla="*/ 2610465 h 3156155"/>
              <a:gd name="connsiteX67" fmla="*/ 3893574 w 4660516"/>
              <a:gd name="connsiteY67" fmla="*/ 2654710 h 3156155"/>
              <a:gd name="connsiteX68" fmla="*/ 3937819 w 4660516"/>
              <a:gd name="connsiteY68" fmla="*/ 2669458 h 3156155"/>
              <a:gd name="connsiteX69" fmla="*/ 3982065 w 4660516"/>
              <a:gd name="connsiteY69" fmla="*/ 2698955 h 3156155"/>
              <a:gd name="connsiteX70" fmla="*/ 4041058 w 4660516"/>
              <a:gd name="connsiteY70" fmla="*/ 2757949 h 3156155"/>
              <a:gd name="connsiteX71" fmla="*/ 4114800 w 4660516"/>
              <a:gd name="connsiteY71" fmla="*/ 2816942 h 3156155"/>
              <a:gd name="connsiteX72" fmla="*/ 4159045 w 4660516"/>
              <a:gd name="connsiteY72" fmla="*/ 2846439 h 3156155"/>
              <a:gd name="connsiteX73" fmla="*/ 4203290 w 4660516"/>
              <a:gd name="connsiteY73" fmla="*/ 2861187 h 3156155"/>
              <a:gd name="connsiteX74" fmla="*/ 4336026 w 4660516"/>
              <a:gd name="connsiteY74" fmla="*/ 2934929 h 3156155"/>
              <a:gd name="connsiteX75" fmla="*/ 4454013 w 4660516"/>
              <a:gd name="connsiteY75" fmla="*/ 2964426 h 3156155"/>
              <a:gd name="connsiteX76" fmla="*/ 4498258 w 4660516"/>
              <a:gd name="connsiteY76" fmla="*/ 2993923 h 3156155"/>
              <a:gd name="connsiteX77" fmla="*/ 4572000 w 4660516"/>
              <a:gd name="connsiteY77" fmla="*/ 3082413 h 3156155"/>
              <a:gd name="connsiteX78" fmla="*/ 4660490 w 4660516"/>
              <a:gd name="connsiteY78" fmla="*/ 3156155 h 3156155"/>
              <a:gd name="connsiteX79" fmla="*/ 4660490 w 4660516"/>
              <a:gd name="connsiteY79" fmla="*/ 3156155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660516" h="3156155">
                <a:moveTo>
                  <a:pt x="0" y="0"/>
                </a:moveTo>
                <a:lnTo>
                  <a:pt x="0" y="0"/>
                </a:lnTo>
                <a:cubicBezTo>
                  <a:pt x="49161" y="34413"/>
                  <a:pt x="105051" y="60806"/>
                  <a:pt x="147484" y="103239"/>
                </a:cubicBezTo>
                <a:cubicBezTo>
                  <a:pt x="162232" y="117987"/>
                  <a:pt x="178376" y="131461"/>
                  <a:pt x="191729" y="147484"/>
                </a:cubicBezTo>
                <a:cubicBezTo>
                  <a:pt x="203077" y="161101"/>
                  <a:pt x="207385" y="180656"/>
                  <a:pt x="221226" y="191729"/>
                </a:cubicBezTo>
                <a:cubicBezTo>
                  <a:pt x="233365" y="201441"/>
                  <a:pt x="251566" y="199526"/>
                  <a:pt x="265471" y="206478"/>
                </a:cubicBezTo>
                <a:cubicBezTo>
                  <a:pt x="281325" y="214405"/>
                  <a:pt x="293862" y="228047"/>
                  <a:pt x="309716" y="235974"/>
                </a:cubicBezTo>
                <a:cubicBezTo>
                  <a:pt x="323621" y="242926"/>
                  <a:pt x="340056" y="243771"/>
                  <a:pt x="353961" y="250723"/>
                </a:cubicBezTo>
                <a:cubicBezTo>
                  <a:pt x="369815" y="258650"/>
                  <a:pt x="382353" y="272292"/>
                  <a:pt x="398207" y="280219"/>
                </a:cubicBezTo>
                <a:cubicBezTo>
                  <a:pt x="412112" y="287171"/>
                  <a:pt x="428547" y="288015"/>
                  <a:pt x="442452" y="294968"/>
                </a:cubicBezTo>
                <a:cubicBezTo>
                  <a:pt x="556804" y="352145"/>
                  <a:pt x="419738" y="302146"/>
                  <a:pt x="530942" y="339213"/>
                </a:cubicBezTo>
                <a:cubicBezTo>
                  <a:pt x="535858" y="353961"/>
                  <a:pt x="534697" y="372465"/>
                  <a:pt x="545690" y="383458"/>
                </a:cubicBezTo>
                <a:cubicBezTo>
                  <a:pt x="556683" y="394451"/>
                  <a:pt x="576031" y="391254"/>
                  <a:pt x="589936" y="398207"/>
                </a:cubicBezTo>
                <a:cubicBezTo>
                  <a:pt x="605790" y="406134"/>
                  <a:pt x="620564" y="416356"/>
                  <a:pt x="634181" y="427703"/>
                </a:cubicBezTo>
                <a:cubicBezTo>
                  <a:pt x="650204" y="441056"/>
                  <a:pt x="660193" y="461820"/>
                  <a:pt x="678426" y="471949"/>
                </a:cubicBezTo>
                <a:cubicBezTo>
                  <a:pt x="705605" y="487049"/>
                  <a:pt x="737419" y="491613"/>
                  <a:pt x="766916" y="501445"/>
                </a:cubicBezTo>
                <a:lnTo>
                  <a:pt x="855407" y="530942"/>
                </a:lnTo>
                <a:lnTo>
                  <a:pt x="899652" y="545690"/>
                </a:lnTo>
                <a:cubicBezTo>
                  <a:pt x="914400" y="555522"/>
                  <a:pt x="927699" y="567988"/>
                  <a:pt x="943897" y="575187"/>
                </a:cubicBezTo>
                <a:cubicBezTo>
                  <a:pt x="972309" y="587815"/>
                  <a:pt x="1032387" y="604684"/>
                  <a:pt x="1032387" y="604684"/>
                </a:cubicBezTo>
                <a:cubicBezTo>
                  <a:pt x="1047135" y="614516"/>
                  <a:pt x="1060778" y="626254"/>
                  <a:pt x="1076632" y="634181"/>
                </a:cubicBezTo>
                <a:cubicBezTo>
                  <a:pt x="1106863" y="649297"/>
                  <a:pt x="1166576" y="658069"/>
                  <a:pt x="1194619" y="663678"/>
                </a:cubicBezTo>
                <a:cubicBezTo>
                  <a:pt x="1209368" y="673510"/>
                  <a:pt x="1226331" y="680640"/>
                  <a:pt x="1238865" y="693174"/>
                </a:cubicBezTo>
                <a:cubicBezTo>
                  <a:pt x="1251399" y="705708"/>
                  <a:pt x="1255021" y="725747"/>
                  <a:pt x="1268361" y="737419"/>
                </a:cubicBezTo>
                <a:cubicBezTo>
                  <a:pt x="1330777" y="792033"/>
                  <a:pt x="1340327" y="790905"/>
                  <a:pt x="1401097" y="811161"/>
                </a:cubicBezTo>
                <a:cubicBezTo>
                  <a:pt x="1415845" y="820993"/>
                  <a:pt x="1429488" y="832731"/>
                  <a:pt x="1445342" y="840658"/>
                </a:cubicBezTo>
                <a:cubicBezTo>
                  <a:pt x="1459247" y="847611"/>
                  <a:pt x="1475997" y="847857"/>
                  <a:pt x="1489587" y="855407"/>
                </a:cubicBezTo>
                <a:cubicBezTo>
                  <a:pt x="1520576" y="872623"/>
                  <a:pt x="1544446" y="903189"/>
                  <a:pt x="1578077" y="914400"/>
                </a:cubicBezTo>
                <a:cubicBezTo>
                  <a:pt x="1689289" y="951471"/>
                  <a:pt x="1552209" y="901466"/>
                  <a:pt x="1666568" y="958645"/>
                </a:cubicBezTo>
                <a:cubicBezTo>
                  <a:pt x="1680473" y="965597"/>
                  <a:pt x="1697223" y="965844"/>
                  <a:pt x="1710813" y="973394"/>
                </a:cubicBezTo>
                <a:cubicBezTo>
                  <a:pt x="1741802" y="990610"/>
                  <a:pt x="1769806" y="1012723"/>
                  <a:pt x="1799303" y="1032387"/>
                </a:cubicBezTo>
                <a:lnTo>
                  <a:pt x="1843548" y="1061884"/>
                </a:lnTo>
                <a:cubicBezTo>
                  <a:pt x="1853380" y="1076632"/>
                  <a:pt x="1860511" y="1093595"/>
                  <a:pt x="1873045" y="1106129"/>
                </a:cubicBezTo>
                <a:cubicBezTo>
                  <a:pt x="1885579" y="1118663"/>
                  <a:pt x="1906217" y="1121785"/>
                  <a:pt x="1917290" y="1135626"/>
                </a:cubicBezTo>
                <a:cubicBezTo>
                  <a:pt x="1927002" y="1147765"/>
                  <a:pt x="1923415" y="1166936"/>
                  <a:pt x="1932039" y="1179871"/>
                </a:cubicBezTo>
                <a:cubicBezTo>
                  <a:pt x="1963604" y="1227217"/>
                  <a:pt x="1974142" y="1223402"/>
                  <a:pt x="2020529" y="1238865"/>
                </a:cubicBezTo>
                <a:cubicBezTo>
                  <a:pt x="2030361" y="1253613"/>
                  <a:pt x="2034995" y="1273716"/>
                  <a:pt x="2050026" y="1283110"/>
                </a:cubicBezTo>
                <a:cubicBezTo>
                  <a:pt x="2050029" y="1283112"/>
                  <a:pt x="2160636" y="1319980"/>
                  <a:pt x="2182761" y="1327355"/>
                </a:cubicBezTo>
                <a:lnTo>
                  <a:pt x="2271252" y="1356852"/>
                </a:lnTo>
                <a:cubicBezTo>
                  <a:pt x="2290481" y="1363262"/>
                  <a:pt x="2310830" y="1365776"/>
                  <a:pt x="2330245" y="1371600"/>
                </a:cubicBezTo>
                <a:cubicBezTo>
                  <a:pt x="2360026" y="1380534"/>
                  <a:pt x="2389239" y="1391265"/>
                  <a:pt x="2418736" y="1401097"/>
                </a:cubicBezTo>
                <a:lnTo>
                  <a:pt x="2507226" y="1430594"/>
                </a:lnTo>
                <a:cubicBezTo>
                  <a:pt x="2524041" y="1436199"/>
                  <a:pt x="2535617" y="1452163"/>
                  <a:pt x="2551471" y="1460090"/>
                </a:cubicBezTo>
                <a:cubicBezTo>
                  <a:pt x="2565376" y="1467042"/>
                  <a:pt x="2580968" y="1469923"/>
                  <a:pt x="2595716" y="1474839"/>
                </a:cubicBezTo>
                <a:cubicBezTo>
                  <a:pt x="2610464" y="1489587"/>
                  <a:pt x="2623497" y="1506279"/>
                  <a:pt x="2639961" y="1519084"/>
                </a:cubicBezTo>
                <a:cubicBezTo>
                  <a:pt x="2639979" y="1519098"/>
                  <a:pt x="2750564" y="1592819"/>
                  <a:pt x="2772697" y="1607574"/>
                </a:cubicBezTo>
                <a:lnTo>
                  <a:pt x="2816942" y="1637071"/>
                </a:lnTo>
                <a:lnTo>
                  <a:pt x="2861187" y="1666568"/>
                </a:lnTo>
                <a:cubicBezTo>
                  <a:pt x="2866103" y="1681316"/>
                  <a:pt x="2868386" y="1697223"/>
                  <a:pt x="2875936" y="1710813"/>
                </a:cubicBezTo>
                <a:cubicBezTo>
                  <a:pt x="2893152" y="1741802"/>
                  <a:pt x="2915265" y="1769806"/>
                  <a:pt x="2934929" y="1799303"/>
                </a:cubicBezTo>
                <a:lnTo>
                  <a:pt x="2964426" y="1843549"/>
                </a:lnTo>
                <a:cubicBezTo>
                  <a:pt x="2975995" y="1860903"/>
                  <a:pt x="2995318" y="1871771"/>
                  <a:pt x="3008671" y="1887794"/>
                </a:cubicBezTo>
                <a:cubicBezTo>
                  <a:pt x="3020019" y="1901411"/>
                  <a:pt x="3026392" y="1918791"/>
                  <a:pt x="3038168" y="1932039"/>
                </a:cubicBezTo>
                <a:cubicBezTo>
                  <a:pt x="3202072" y="2116431"/>
                  <a:pt x="3065230" y="1961965"/>
                  <a:pt x="3170903" y="2050026"/>
                </a:cubicBezTo>
                <a:cubicBezTo>
                  <a:pt x="3186926" y="2063379"/>
                  <a:pt x="3196915" y="2084142"/>
                  <a:pt x="3215148" y="2094271"/>
                </a:cubicBezTo>
                <a:cubicBezTo>
                  <a:pt x="3242328" y="2109371"/>
                  <a:pt x="3274142" y="2113936"/>
                  <a:pt x="3303639" y="2123768"/>
                </a:cubicBezTo>
                <a:cubicBezTo>
                  <a:pt x="3320455" y="2129373"/>
                  <a:pt x="3331686" y="2146066"/>
                  <a:pt x="3347884" y="2153265"/>
                </a:cubicBezTo>
                <a:cubicBezTo>
                  <a:pt x="3376296" y="2165893"/>
                  <a:pt x="3436374" y="2182761"/>
                  <a:pt x="3436374" y="2182761"/>
                </a:cubicBezTo>
                <a:cubicBezTo>
                  <a:pt x="3441290" y="2197510"/>
                  <a:pt x="3440130" y="2216014"/>
                  <a:pt x="3451123" y="2227007"/>
                </a:cubicBezTo>
                <a:cubicBezTo>
                  <a:pt x="3476190" y="2252074"/>
                  <a:pt x="3510116" y="2266336"/>
                  <a:pt x="3539613" y="2286000"/>
                </a:cubicBezTo>
                <a:lnTo>
                  <a:pt x="3583858" y="2315497"/>
                </a:lnTo>
                <a:cubicBezTo>
                  <a:pt x="3604310" y="2329132"/>
                  <a:pt x="3610722" y="2357109"/>
                  <a:pt x="3628103" y="2374490"/>
                </a:cubicBezTo>
                <a:cubicBezTo>
                  <a:pt x="3744103" y="2490490"/>
                  <a:pt x="3595801" y="2303279"/>
                  <a:pt x="3716594" y="2448232"/>
                </a:cubicBezTo>
                <a:cubicBezTo>
                  <a:pt x="3727942" y="2461849"/>
                  <a:pt x="3734742" y="2478861"/>
                  <a:pt x="3746090" y="2492478"/>
                </a:cubicBezTo>
                <a:cubicBezTo>
                  <a:pt x="3759443" y="2508501"/>
                  <a:pt x="3776983" y="2520700"/>
                  <a:pt x="3790336" y="2536723"/>
                </a:cubicBezTo>
                <a:cubicBezTo>
                  <a:pt x="3801683" y="2550340"/>
                  <a:pt x="3807298" y="2568434"/>
                  <a:pt x="3819832" y="2580968"/>
                </a:cubicBezTo>
                <a:cubicBezTo>
                  <a:pt x="3832366" y="2593502"/>
                  <a:pt x="3849329" y="2600633"/>
                  <a:pt x="3864077" y="2610465"/>
                </a:cubicBezTo>
                <a:cubicBezTo>
                  <a:pt x="3873909" y="2625213"/>
                  <a:pt x="3879733" y="2643637"/>
                  <a:pt x="3893574" y="2654710"/>
                </a:cubicBezTo>
                <a:cubicBezTo>
                  <a:pt x="3905713" y="2664421"/>
                  <a:pt x="3923914" y="2662506"/>
                  <a:pt x="3937819" y="2669458"/>
                </a:cubicBezTo>
                <a:cubicBezTo>
                  <a:pt x="3953673" y="2677385"/>
                  <a:pt x="3967316" y="2689123"/>
                  <a:pt x="3982065" y="2698955"/>
                </a:cubicBezTo>
                <a:cubicBezTo>
                  <a:pt x="4014242" y="2795488"/>
                  <a:pt x="3969552" y="2700744"/>
                  <a:pt x="4041058" y="2757949"/>
                </a:cubicBezTo>
                <a:cubicBezTo>
                  <a:pt x="4136356" y="2834188"/>
                  <a:pt x="4003592" y="2779873"/>
                  <a:pt x="4114800" y="2816942"/>
                </a:cubicBezTo>
                <a:cubicBezTo>
                  <a:pt x="4129548" y="2826774"/>
                  <a:pt x="4143191" y="2838512"/>
                  <a:pt x="4159045" y="2846439"/>
                </a:cubicBezTo>
                <a:cubicBezTo>
                  <a:pt x="4172950" y="2853391"/>
                  <a:pt x="4189700" y="2853637"/>
                  <a:pt x="4203290" y="2861187"/>
                </a:cubicBezTo>
                <a:cubicBezTo>
                  <a:pt x="4306512" y="2918533"/>
                  <a:pt x="4257361" y="2913475"/>
                  <a:pt x="4336026" y="2934929"/>
                </a:cubicBezTo>
                <a:cubicBezTo>
                  <a:pt x="4375137" y="2945596"/>
                  <a:pt x="4454013" y="2964426"/>
                  <a:pt x="4454013" y="2964426"/>
                </a:cubicBezTo>
                <a:cubicBezTo>
                  <a:pt x="4468761" y="2974258"/>
                  <a:pt x="4485724" y="2981389"/>
                  <a:pt x="4498258" y="2993923"/>
                </a:cubicBezTo>
                <a:cubicBezTo>
                  <a:pt x="4583471" y="3079136"/>
                  <a:pt x="4463275" y="2997848"/>
                  <a:pt x="4572000" y="3082413"/>
                </a:cubicBezTo>
                <a:cubicBezTo>
                  <a:pt x="4664580" y="3154420"/>
                  <a:pt x="4660490" y="3104530"/>
                  <a:pt x="4660490" y="3156155"/>
                </a:cubicBezTo>
                <a:lnTo>
                  <a:pt x="4660490" y="3156155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755059" y="2953551"/>
            <a:ext cx="4630994" cy="3170903"/>
          </a:xfrm>
          <a:custGeom>
            <a:avLst/>
            <a:gdLst>
              <a:gd name="connsiteX0" fmla="*/ 0 w 4439265"/>
              <a:gd name="connsiteY0" fmla="*/ 0 h 3052916"/>
              <a:gd name="connsiteX1" fmla="*/ 0 w 4439265"/>
              <a:gd name="connsiteY1" fmla="*/ 0 h 3052916"/>
              <a:gd name="connsiteX2" fmla="*/ 162232 w 4439265"/>
              <a:gd name="connsiteY2" fmla="*/ 14748 h 3052916"/>
              <a:gd name="connsiteX3" fmla="*/ 309716 w 4439265"/>
              <a:gd name="connsiteY3" fmla="*/ 44245 h 3052916"/>
              <a:gd name="connsiteX4" fmla="*/ 398207 w 4439265"/>
              <a:gd name="connsiteY4" fmla="*/ 58993 h 3052916"/>
              <a:gd name="connsiteX5" fmla="*/ 442452 w 4439265"/>
              <a:gd name="connsiteY5" fmla="*/ 88490 h 3052916"/>
              <a:gd name="connsiteX6" fmla="*/ 545690 w 4439265"/>
              <a:gd name="connsiteY6" fmla="*/ 103238 h 3052916"/>
              <a:gd name="connsiteX7" fmla="*/ 575187 w 4439265"/>
              <a:gd name="connsiteY7" fmla="*/ 147484 h 3052916"/>
              <a:gd name="connsiteX8" fmla="*/ 619432 w 4439265"/>
              <a:gd name="connsiteY8" fmla="*/ 176980 h 3052916"/>
              <a:gd name="connsiteX9" fmla="*/ 766916 w 4439265"/>
              <a:gd name="connsiteY9" fmla="*/ 206477 h 3052916"/>
              <a:gd name="connsiteX10" fmla="*/ 825910 w 4439265"/>
              <a:gd name="connsiteY10" fmla="*/ 235974 h 3052916"/>
              <a:gd name="connsiteX11" fmla="*/ 914400 w 4439265"/>
              <a:gd name="connsiteY11" fmla="*/ 309716 h 3052916"/>
              <a:gd name="connsiteX12" fmla="*/ 973394 w 4439265"/>
              <a:gd name="connsiteY12" fmla="*/ 324464 h 3052916"/>
              <a:gd name="connsiteX13" fmla="*/ 1194619 w 4439265"/>
              <a:gd name="connsiteY13" fmla="*/ 368709 h 3052916"/>
              <a:gd name="connsiteX14" fmla="*/ 1283110 w 4439265"/>
              <a:gd name="connsiteY14" fmla="*/ 398206 h 3052916"/>
              <a:gd name="connsiteX15" fmla="*/ 1415845 w 4439265"/>
              <a:gd name="connsiteY15" fmla="*/ 457200 h 3052916"/>
              <a:gd name="connsiteX16" fmla="*/ 1504336 w 4439265"/>
              <a:gd name="connsiteY16" fmla="*/ 530942 h 3052916"/>
              <a:gd name="connsiteX17" fmla="*/ 1563329 w 4439265"/>
              <a:gd name="connsiteY17" fmla="*/ 560438 h 3052916"/>
              <a:gd name="connsiteX18" fmla="*/ 1681316 w 4439265"/>
              <a:gd name="connsiteY18" fmla="*/ 619432 h 3052916"/>
              <a:gd name="connsiteX19" fmla="*/ 1828800 w 4439265"/>
              <a:gd name="connsiteY19" fmla="*/ 648929 h 3052916"/>
              <a:gd name="connsiteX20" fmla="*/ 1917290 w 4439265"/>
              <a:gd name="connsiteY20" fmla="*/ 678426 h 3052916"/>
              <a:gd name="connsiteX21" fmla="*/ 1961536 w 4439265"/>
              <a:gd name="connsiteY21" fmla="*/ 693174 h 3052916"/>
              <a:gd name="connsiteX22" fmla="*/ 2005781 w 4439265"/>
              <a:gd name="connsiteY22" fmla="*/ 707922 h 3052916"/>
              <a:gd name="connsiteX23" fmla="*/ 2050026 w 4439265"/>
              <a:gd name="connsiteY23" fmla="*/ 737419 h 3052916"/>
              <a:gd name="connsiteX24" fmla="*/ 2094271 w 4439265"/>
              <a:gd name="connsiteY24" fmla="*/ 752167 h 3052916"/>
              <a:gd name="connsiteX25" fmla="*/ 2227007 w 4439265"/>
              <a:gd name="connsiteY25" fmla="*/ 825909 h 3052916"/>
              <a:gd name="connsiteX26" fmla="*/ 2271252 w 4439265"/>
              <a:gd name="connsiteY26" fmla="*/ 855406 h 3052916"/>
              <a:gd name="connsiteX27" fmla="*/ 2403987 w 4439265"/>
              <a:gd name="connsiteY27" fmla="*/ 914400 h 3052916"/>
              <a:gd name="connsiteX28" fmla="*/ 2507226 w 4439265"/>
              <a:gd name="connsiteY28" fmla="*/ 943897 h 3052916"/>
              <a:gd name="connsiteX29" fmla="*/ 2551471 w 4439265"/>
              <a:gd name="connsiteY29" fmla="*/ 958645 h 3052916"/>
              <a:gd name="connsiteX30" fmla="*/ 2595716 w 4439265"/>
              <a:gd name="connsiteY30" fmla="*/ 988142 h 3052916"/>
              <a:gd name="connsiteX31" fmla="*/ 2698955 w 4439265"/>
              <a:gd name="connsiteY31" fmla="*/ 1017638 h 3052916"/>
              <a:gd name="connsiteX32" fmla="*/ 2787445 w 4439265"/>
              <a:gd name="connsiteY32" fmla="*/ 1047135 h 3052916"/>
              <a:gd name="connsiteX33" fmla="*/ 2890684 w 4439265"/>
              <a:gd name="connsiteY33" fmla="*/ 1076632 h 3052916"/>
              <a:gd name="connsiteX34" fmla="*/ 2979174 w 4439265"/>
              <a:gd name="connsiteY34" fmla="*/ 1150374 h 3052916"/>
              <a:gd name="connsiteX35" fmla="*/ 3023419 w 4439265"/>
              <a:gd name="connsiteY35" fmla="*/ 1194619 h 3052916"/>
              <a:gd name="connsiteX36" fmla="*/ 3067665 w 4439265"/>
              <a:gd name="connsiteY36" fmla="*/ 1224116 h 3052916"/>
              <a:gd name="connsiteX37" fmla="*/ 3111910 w 4439265"/>
              <a:gd name="connsiteY37" fmla="*/ 1268361 h 3052916"/>
              <a:gd name="connsiteX38" fmla="*/ 3170903 w 4439265"/>
              <a:gd name="connsiteY38" fmla="*/ 1312606 h 3052916"/>
              <a:gd name="connsiteX39" fmla="*/ 3244645 w 4439265"/>
              <a:gd name="connsiteY39" fmla="*/ 1371600 h 3052916"/>
              <a:gd name="connsiteX40" fmla="*/ 3392129 w 4439265"/>
              <a:gd name="connsiteY40" fmla="*/ 1504335 h 3052916"/>
              <a:gd name="connsiteX41" fmla="*/ 3465871 w 4439265"/>
              <a:gd name="connsiteY41" fmla="*/ 1578077 h 3052916"/>
              <a:gd name="connsiteX42" fmla="*/ 3495368 w 4439265"/>
              <a:gd name="connsiteY42" fmla="*/ 1622322 h 3052916"/>
              <a:gd name="connsiteX43" fmla="*/ 3510116 w 4439265"/>
              <a:gd name="connsiteY43" fmla="*/ 1666567 h 3052916"/>
              <a:gd name="connsiteX44" fmla="*/ 3569110 w 4439265"/>
              <a:gd name="connsiteY44" fmla="*/ 1755058 h 3052916"/>
              <a:gd name="connsiteX45" fmla="*/ 3613355 w 4439265"/>
              <a:gd name="connsiteY45" fmla="*/ 1858297 h 3052916"/>
              <a:gd name="connsiteX46" fmla="*/ 3657600 w 4439265"/>
              <a:gd name="connsiteY46" fmla="*/ 1961535 h 3052916"/>
              <a:gd name="connsiteX47" fmla="*/ 3731342 w 4439265"/>
              <a:gd name="connsiteY47" fmla="*/ 2064774 h 3052916"/>
              <a:gd name="connsiteX48" fmla="*/ 3746090 w 4439265"/>
              <a:gd name="connsiteY48" fmla="*/ 2109019 h 3052916"/>
              <a:gd name="connsiteX49" fmla="*/ 3790336 w 4439265"/>
              <a:gd name="connsiteY49" fmla="*/ 2153264 h 3052916"/>
              <a:gd name="connsiteX50" fmla="*/ 3819832 w 4439265"/>
              <a:gd name="connsiteY50" fmla="*/ 2197509 h 3052916"/>
              <a:gd name="connsiteX51" fmla="*/ 3864078 w 4439265"/>
              <a:gd name="connsiteY51" fmla="*/ 2241755 h 3052916"/>
              <a:gd name="connsiteX52" fmla="*/ 3893574 w 4439265"/>
              <a:gd name="connsiteY52" fmla="*/ 2286000 h 3052916"/>
              <a:gd name="connsiteX53" fmla="*/ 4026310 w 4439265"/>
              <a:gd name="connsiteY53" fmla="*/ 2403987 h 3052916"/>
              <a:gd name="connsiteX54" fmla="*/ 4085303 w 4439265"/>
              <a:gd name="connsiteY54" fmla="*/ 2462980 h 3052916"/>
              <a:gd name="connsiteX55" fmla="*/ 4114800 w 4439265"/>
              <a:gd name="connsiteY55" fmla="*/ 2507226 h 3052916"/>
              <a:gd name="connsiteX56" fmla="*/ 4159045 w 4439265"/>
              <a:gd name="connsiteY56" fmla="*/ 2536722 h 3052916"/>
              <a:gd name="connsiteX57" fmla="*/ 4188542 w 4439265"/>
              <a:gd name="connsiteY57" fmla="*/ 2580967 h 3052916"/>
              <a:gd name="connsiteX58" fmla="*/ 4232787 w 4439265"/>
              <a:gd name="connsiteY58" fmla="*/ 2610464 h 3052916"/>
              <a:gd name="connsiteX59" fmla="*/ 4247536 w 4439265"/>
              <a:gd name="connsiteY59" fmla="*/ 2654709 h 3052916"/>
              <a:gd name="connsiteX60" fmla="*/ 4306529 w 4439265"/>
              <a:gd name="connsiteY60" fmla="*/ 2743200 h 3052916"/>
              <a:gd name="connsiteX61" fmla="*/ 4336026 w 4439265"/>
              <a:gd name="connsiteY61" fmla="*/ 2787445 h 3052916"/>
              <a:gd name="connsiteX62" fmla="*/ 4365523 w 4439265"/>
              <a:gd name="connsiteY62" fmla="*/ 2831690 h 3052916"/>
              <a:gd name="connsiteX63" fmla="*/ 4409768 w 4439265"/>
              <a:gd name="connsiteY63" fmla="*/ 2964426 h 3052916"/>
              <a:gd name="connsiteX64" fmla="*/ 4439265 w 4439265"/>
              <a:gd name="connsiteY64" fmla="*/ 3052916 h 3052916"/>
              <a:gd name="connsiteX65" fmla="*/ 4439265 w 4439265"/>
              <a:gd name="connsiteY65" fmla="*/ 3052916 h 3052916"/>
              <a:gd name="connsiteX66" fmla="*/ 4439265 w 4439265"/>
              <a:gd name="connsiteY66" fmla="*/ 3052916 h 30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439265" h="3052916">
                <a:moveTo>
                  <a:pt x="0" y="0"/>
                </a:moveTo>
                <a:lnTo>
                  <a:pt x="0" y="0"/>
                </a:lnTo>
                <a:cubicBezTo>
                  <a:pt x="54077" y="4916"/>
                  <a:pt x="108477" y="7069"/>
                  <a:pt x="162232" y="14748"/>
                </a:cubicBezTo>
                <a:cubicBezTo>
                  <a:pt x="211863" y="21838"/>
                  <a:pt x="260263" y="36003"/>
                  <a:pt x="309716" y="44245"/>
                </a:cubicBezTo>
                <a:lnTo>
                  <a:pt x="398207" y="58993"/>
                </a:lnTo>
                <a:cubicBezTo>
                  <a:pt x="412955" y="68825"/>
                  <a:pt x="425474" y="83397"/>
                  <a:pt x="442452" y="88490"/>
                </a:cubicBezTo>
                <a:cubicBezTo>
                  <a:pt x="475748" y="98479"/>
                  <a:pt x="513924" y="89120"/>
                  <a:pt x="545690" y="103238"/>
                </a:cubicBezTo>
                <a:cubicBezTo>
                  <a:pt x="561888" y="110437"/>
                  <a:pt x="562653" y="134950"/>
                  <a:pt x="575187" y="147484"/>
                </a:cubicBezTo>
                <a:cubicBezTo>
                  <a:pt x="587721" y="160018"/>
                  <a:pt x="603140" y="169998"/>
                  <a:pt x="619432" y="176980"/>
                </a:cubicBezTo>
                <a:cubicBezTo>
                  <a:pt x="647437" y="188982"/>
                  <a:pt x="746947" y="203149"/>
                  <a:pt x="766916" y="206477"/>
                </a:cubicBezTo>
                <a:cubicBezTo>
                  <a:pt x="786581" y="216309"/>
                  <a:pt x="808019" y="223195"/>
                  <a:pt x="825910" y="235974"/>
                </a:cubicBezTo>
                <a:cubicBezTo>
                  <a:pt x="879062" y="273940"/>
                  <a:pt x="855883" y="284637"/>
                  <a:pt x="914400" y="309716"/>
                </a:cubicBezTo>
                <a:cubicBezTo>
                  <a:pt x="933031" y="317701"/>
                  <a:pt x="953979" y="318640"/>
                  <a:pt x="973394" y="324464"/>
                </a:cubicBezTo>
                <a:cubicBezTo>
                  <a:pt x="1127189" y="370602"/>
                  <a:pt x="997948" y="346857"/>
                  <a:pt x="1194619" y="368709"/>
                </a:cubicBezTo>
                <a:cubicBezTo>
                  <a:pt x="1224116" y="378541"/>
                  <a:pt x="1257240" y="380959"/>
                  <a:pt x="1283110" y="398206"/>
                </a:cubicBezTo>
                <a:cubicBezTo>
                  <a:pt x="1353225" y="444950"/>
                  <a:pt x="1310539" y="422098"/>
                  <a:pt x="1415845" y="457200"/>
                </a:cubicBezTo>
                <a:cubicBezTo>
                  <a:pt x="1459732" y="471829"/>
                  <a:pt x="1468398" y="505273"/>
                  <a:pt x="1504336" y="530942"/>
                </a:cubicBezTo>
                <a:cubicBezTo>
                  <a:pt x="1522226" y="543721"/>
                  <a:pt x="1544240" y="549530"/>
                  <a:pt x="1563329" y="560438"/>
                </a:cubicBezTo>
                <a:cubicBezTo>
                  <a:pt x="1639202" y="603794"/>
                  <a:pt x="1576777" y="584586"/>
                  <a:pt x="1681316" y="619432"/>
                </a:cubicBezTo>
                <a:cubicBezTo>
                  <a:pt x="1754841" y="643940"/>
                  <a:pt x="1741677" y="627148"/>
                  <a:pt x="1828800" y="648929"/>
                </a:cubicBezTo>
                <a:cubicBezTo>
                  <a:pt x="1858964" y="656470"/>
                  <a:pt x="1887793" y="668594"/>
                  <a:pt x="1917290" y="678426"/>
                </a:cubicBezTo>
                <a:lnTo>
                  <a:pt x="1961536" y="693174"/>
                </a:lnTo>
                <a:lnTo>
                  <a:pt x="2005781" y="707922"/>
                </a:lnTo>
                <a:cubicBezTo>
                  <a:pt x="2020529" y="717754"/>
                  <a:pt x="2034172" y="729492"/>
                  <a:pt x="2050026" y="737419"/>
                </a:cubicBezTo>
                <a:cubicBezTo>
                  <a:pt x="2063931" y="744371"/>
                  <a:pt x="2080681" y="744617"/>
                  <a:pt x="2094271" y="752167"/>
                </a:cubicBezTo>
                <a:cubicBezTo>
                  <a:pt x="2246407" y="836688"/>
                  <a:pt x="2126891" y="792538"/>
                  <a:pt x="2227007" y="825909"/>
                </a:cubicBezTo>
                <a:cubicBezTo>
                  <a:pt x="2241755" y="835741"/>
                  <a:pt x="2255862" y="846612"/>
                  <a:pt x="2271252" y="855406"/>
                </a:cubicBezTo>
                <a:cubicBezTo>
                  <a:pt x="2313910" y="879783"/>
                  <a:pt x="2358015" y="897161"/>
                  <a:pt x="2403987" y="914400"/>
                </a:cubicBezTo>
                <a:cubicBezTo>
                  <a:pt x="2460556" y="935613"/>
                  <a:pt x="2442154" y="925305"/>
                  <a:pt x="2507226" y="943897"/>
                </a:cubicBezTo>
                <a:cubicBezTo>
                  <a:pt x="2522174" y="948168"/>
                  <a:pt x="2536723" y="953729"/>
                  <a:pt x="2551471" y="958645"/>
                </a:cubicBezTo>
                <a:cubicBezTo>
                  <a:pt x="2566219" y="968477"/>
                  <a:pt x="2579862" y="980215"/>
                  <a:pt x="2595716" y="988142"/>
                </a:cubicBezTo>
                <a:cubicBezTo>
                  <a:pt x="2620498" y="1000533"/>
                  <a:pt x="2675328" y="1010550"/>
                  <a:pt x="2698955" y="1017638"/>
                </a:cubicBezTo>
                <a:cubicBezTo>
                  <a:pt x="2728736" y="1026572"/>
                  <a:pt x="2757281" y="1039594"/>
                  <a:pt x="2787445" y="1047135"/>
                </a:cubicBezTo>
                <a:cubicBezTo>
                  <a:pt x="2861521" y="1065655"/>
                  <a:pt x="2827209" y="1055474"/>
                  <a:pt x="2890684" y="1076632"/>
                </a:cubicBezTo>
                <a:cubicBezTo>
                  <a:pt x="3019946" y="1205894"/>
                  <a:pt x="2855975" y="1047708"/>
                  <a:pt x="2979174" y="1150374"/>
                </a:cubicBezTo>
                <a:cubicBezTo>
                  <a:pt x="2995197" y="1163727"/>
                  <a:pt x="3007396" y="1181267"/>
                  <a:pt x="3023419" y="1194619"/>
                </a:cubicBezTo>
                <a:cubicBezTo>
                  <a:pt x="3037036" y="1205967"/>
                  <a:pt x="3054048" y="1212768"/>
                  <a:pt x="3067665" y="1224116"/>
                </a:cubicBezTo>
                <a:cubicBezTo>
                  <a:pt x="3083688" y="1237468"/>
                  <a:pt x="3096074" y="1254787"/>
                  <a:pt x="3111910" y="1268361"/>
                </a:cubicBezTo>
                <a:cubicBezTo>
                  <a:pt x="3130573" y="1284358"/>
                  <a:pt x="3153522" y="1295225"/>
                  <a:pt x="3170903" y="1312606"/>
                </a:cubicBezTo>
                <a:cubicBezTo>
                  <a:pt x="3237614" y="1379317"/>
                  <a:pt x="3158509" y="1342887"/>
                  <a:pt x="3244645" y="1371600"/>
                </a:cubicBezTo>
                <a:cubicBezTo>
                  <a:pt x="3295421" y="1409682"/>
                  <a:pt x="3356837" y="1451398"/>
                  <a:pt x="3392129" y="1504335"/>
                </a:cubicBezTo>
                <a:cubicBezTo>
                  <a:pt x="3431458" y="1563328"/>
                  <a:pt x="3406878" y="1538748"/>
                  <a:pt x="3465871" y="1578077"/>
                </a:cubicBezTo>
                <a:cubicBezTo>
                  <a:pt x="3475703" y="1592825"/>
                  <a:pt x="3487441" y="1606468"/>
                  <a:pt x="3495368" y="1622322"/>
                </a:cubicBezTo>
                <a:cubicBezTo>
                  <a:pt x="3502320" y="1636227"/>
                  <a:pt x="3502566" y="1652977"/>
                  <a:pt x="3510116" y="1666567"/>
                </a:cubicBezTo>
                <a:cubicBezTo>
                  <a:pt x="3527332" y="1697557"/>
                  <a:pt x="3569110" y="1755058"/>
                  <a:pt x="3569110" y="1755058"/>
                </a:cubicBezTo>
                <a:cubicBezTo>
                  <a:pt x="3603697" y="1858820"/>
                  <a:pt x="3558681" y="1730725"/>
                  <a:pt x="3613355" y="1858297"/>
                </a:cubicBezTo>
                <a:cubicBezTo>
                  <a:pt x="3648811" y="1941028"/>
                  <a:pt x="3601697" y="1863706"/>
                  <a:pt x="3657600" y="1961535"/>
                </a:cubicBezTo>
                <a:cubicBezTo>
                  <a:pt x="3674851" y="1991724"/>
                  <a:pt x="3712352" y="2039454"/>
                  <a:pt x="3731342" y="2064774"/>
                </a:cubicBezTo>
                <a:cubicBezTo>
                  <a:pt x="3736258" y="2079522"/>
                  <a:pt x="3737467" y="2096084"/>
                  <a:pt x="3746090" y="2109019"/>
                </a:cubicBezTo>
                <a:cubicBezTo>
                  <a:pt x="3757660" y="2126373"/>
                  <a:pt x="3776983" y="2137241"/>
                  <a:pt x="3790336" y="2153264"/>
                </a:cubicBezTo>
                <a:cubicBezTo>
                  <a:pt x="3801683" y="2166881"/>
                  <a:pt x="3808485" y="2183892"/>
                  <a:pt x="3819832" y="2197509"/>
                </a:cubicBezTo>
                <a:cubicBezTo>
                  <a:pt x="3833185" y="2213532"/>
                  <a:pt x="3850725" y="2225732"/>
                  <a:pt x="3864078" y="2241755"/>
                </a:cubicBezTo>
                <a:cubicBezTo>
                  <a:pt x="3875425" y="2255372"/>
                  <a:pt x="3881798" y="2272752"/>
                  <a:pt x="3893574" y="2286000"/>
                </a:cubicBezTo>
                <a:cubicBezTo>
                  <a:pt x="3967044" y="2368654"/>
                  <a:pt x="3959065" y="2359156"/>
                  <a:pt x="4026310" y="2403987"/>
                </a:cubicBezTo>
                <a:cubicBezTo>
                  <a:pt x="4058488" y="2500522"/>
                  <a:pt x="4013796" y="2405774"/>
                  <a:pt x="4085303" y="2462980"/>
                </a:cubicBezTo>
                <a:cubicBezTo>
                  <a:pt x="4099144" y="2474053"/>
                  <a:pt x="4102266" y="2494692"/>
                  <a:pt x="4114800" y="2507226"/>
                </a:cubicBezTo>
                <a:cubicBezTo>
                  <a:pt x="4127334" y="2519760"/>
                  <a:pt x="4144297" y="2526890"/>
                  <a:pt x="4159045" y="2536722"/>
                </a:cubicBezTo>
                <a:cubicBezTo>
                  <a:pt x="4168877" y="2551470"/>
                  <a:pt x="4176008" y="2568433"/>
                  <a:pt x="4188542" y="2580967"/>
                </a:cubicBezTo>
                <a:cubicBezTo>
                  <a:pt x="4201076" y="2593501"/>
                  <a:pt x="4221714" y="2596623"/>
                  <a:pt x="4232787" y="2610464"/>
                </a:cubicBezTo>
                <a:cubicBezTo>
                  <a:pt x="4242499" y="2622603"/>
                  <a:pt x="4239986" y="2641119"/>
                  <a:pt x="4247536" y="2654709"/>
                </a:cubicBezTo>
                <a:cubicBezTo>
                  <a:pt x="4264752" y="2685699"/>
                  <a:pt x="4286865" y="2713703"/>
                  <a:pt x="4306529" y="2743200"/>
                </a:cubicBezTo>
                <a:lnTo>
                  <a:pt x="4336026" y="2787445"/>
                </a:lnTo>
                <a:lnTo>
                  <a:pt x="4365523" y="2831690"/>
                </a:lnTo>
                <a:lnTo>
                  <a:pt x="4409768" y="2964426"/>
                </a:lnTo>
                <a:cubicBezTo>
                  <a:pt x="4444599" y="3068916"/>
                  <a:pt x="4406005" y="2986399"/>
                  <a:pt x="4439265" y="3052916"/>
                </a:cubicBezTo>
                <a:lnTo>
                  <a:pt x="4439265" y="3052916"/>
                </a:lnTo>
                <a:lnTo>
                  <a:pt x="4439265" y="3052916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755058" y="2938803"/>
            <a:ext cx="4763729" cy="3229897"/>
          </a:xfrm>
          <a:custGeom>
            <a:avLst/>
            <a:gdLst>
              <a:gd name="connsiteX0" fmla="*/ 0 w 4763729"/>
              <a:gd name="connsiteY0" fmla="*/ 0 h 3229897"/>
              <a:gd name="connsiteX1" fmla="*/ 0 w 4763729"/>
              <a:gd name="connsiteY1" fmla="*/ 0 h 3229897"/>
              <a:gd name="connsiteX2" fmla="*/ 14748 w 4763729"/>
              <a:gd name="connsiteY2" fmla="*/ 147484 h 3229897"/>
              <a:gd name="connsiteX3" fmla="*/ 29497 w 4763729"/>
              <a:gd name="connsiteY3" fmla="*/ 221226 h 3229897"/>
              <a:gd name="connsiteX4" fmla="*/ 73742 w 4763729"/>
              <a:gd name="connsiteY4" fmla="*/ 235975 h 3229897"/>
              <a:gd name="connsiteX5" fmla="*/ 147484 w 4763729"/>
              <a:gd name="connsiteY5" fmla="*/ 309716 h 3229897"/>
              <a:gd name="connsiteX6" fmla="*/ 176981 w 4763729"/>
              <a:gd name="connsiteY6" fmla="*/ 353962 h 3229897"/>
              <a:gd name="connsiteX7" fmla="*/ 221226 w 4763729"/>
              <a:gd name="connsiteY7" fmla="*/ 398207 h 3229897"/>
              <a:gd name="connsiteX8" fmla="*/ 235974 w 4763729"/>
              <a:gd name="connsiteY8" fmla="*/ 442452 h 3229897"/>
              <a:gd name="connsiteX9" fmla="*/ 294968 w 4763729"/>
              <a:gd name="connsiteY9" fmla="*/ 545691 h 3229897"/>
              <a:gd name="connsiteX10" fmla="*/ 339213 w 4763729"/>
              <a:gd name="connsiteY10" fmla="*/ 678426 h 3229897"/>
              <a:gd name="connsiteX11" fmla="*/ 368710 w 4763729"/>
              <a:gd name="connsiteY11" fmla="*/ 722671 h 3229897"/>
              <a:gd name="connsiteX12" fmla="*/ 398207 w 4763729"/>
              <a:gd name="connsiteY12" fmla="*/ 811162 h 3229897"/>
              <a:gd name="connsiteX13" fmla="*/ 412955 w 4763729"/>
              <a:gd name="connsiteY13" fmla="*/ 855407 h 3229897"/>
              <a:gd name="connsiteX14" fmla="*/ 471948 w 4763729"/>
              <a:gd name="connsiteY14" fmla="*/ 943897 h 3229897"/>
              <a:gd name="connsiteX15" fmla="*/ 560439 w 4763729"/>
              <a:gd name="connsiteY15" fmla="*/ 1032387 h 3229897"/>
              <a:gd name="connsiteX16" fmla="*/ 634181 w 4763729"/>
              <a:gd name="connsiteY16" fmla="*/ 1106129 h 3229897"/>
              <a:gd name="connsiteX17" fmla="*/ 648929 w 4763729"/>
              <a:gd name="connsiteY17" fmla="*/ 1150375 h 3229897"/>
              <a:gd name="connsiteX18" fmla="*/ 737419 w 4763729"/>
              <a:gd name="connsiteY18" fmla="*/ 1209368 h 3229897"/>
              <a:gd name="connsiteX19" fmla="*/ 752168 w 4763729"/>
              <a:gd name="connsiteY19" fmla="*/ 1253613 h 3229897"/>
              <a:gd name="connsiteX20" fmla="*/ 781665 w 4763729"/>
              <a:gd name="connsiteY20" fmla="*/ 1297858 h 3229897"/>
              <a:gd name="connsiteX21" fmla="*/ 825910 w 4763729"/>
              <a:gd name="connsiteY21" fmla="*/ 1445342 h 3229897"/>
              <a:gd name="connsiteX22" fmla="*/ 840658 w 4763729"/>
              <a:gd name="connsiteY22" fmla="*/ 1489587 h 3229897"/>
              <a:gd name="connsiteX23" fmla="*/ 914400 w 4763729"/>
              <a:gd name="connsiteY23" fmla="*/ 1578078 h 3229897"/>
              <a:gd name="connsiteX24" fmla="*/ 958645 w 4763729"/>
              <a:gd name="connsiteY24" fmla="*/ 1666568 h 3229897"/>
              <a:gd name="connsiteX25" fmla="*/ 1002890 w 4763729"/>
              <a:gd name="connsiteY25" fmla="*/ 1710813 h 3229897"/>
              <a:gd name="connsiteX26" fmla="*/ 1032387 w 4763729"/>
              <a:gd name="connsiteY26" fmla="*/ 1755058 h 3229897"/>
              <a:gd name="connsiteX27" fmla="*/ 1076632 w 4763729"/>
              <a:gd name="connsiteY27" fmla="*/ 1799304 h 3229897"/>
              <a:gd name="connsiteX28" fmla="*/ 1135626 w 4763729"/>
              <a:gd name="connsiteY28" fmla="*/ 1887794 h 3229897"/>
              <a:gd name="connsiteX29" fmla="*/ 1194619 w 4763729"/>
              <a:gd name="connsiteY29" fmla="*/ 1976284 h 3229897"/>
              <a:gd name="connsiteX30" fmla="*/ 1224116 w 4763729"/>
              <a:gd name="connsiteY30" fmla="*/ 2020529 h 3229897"/>
              <a:gd name="connsiteX31" fmla="*/ 1253613 w 4763729"/>
              <a:gd name="connsiteY31" fmla="*/ 2064775 h 3229897"/>
              <a:gd name="connsiteX32" fmla="*/ 1415845 w 4763729"/>
              <a:gd name="connsiteY32" fmla="*/ 2182762 h 3229897"/>
              <a:gd name="connsiteX33" fmla="*/ 1460090 w 4763729"/>
              <a:gd name="connsiteY33" fmla="*/ 2212258 h 3229897"/>
              <a:gd name="connsiteX34" fmla="*/ 1548581 w 4763729"/>
              <a:gd name="connsiteY34" fmla="*/ 2271252 h 3229897"/>
              <a:gd name="connsiteX35" fmla="*/ 1681316 w 4763729"/>
              <a:gd name="connsiteY35" fmla="*/ 2359742 h 3229897"/>
              <a:gd name="connsiteX36" fmla="*/ 1740310 w 4763729"/>
              <a:gd name="connsiteY36" fmla="*/ 2374491 h 3229897"/>
              <a:gd name="connsiteX37" fmla="*/ 1828800 w 4763729"/>
              <a:gd name="connsiteY37" fmla="*/ 2403987 h 3229897"/>
              <a:gd name="connsiteX38" fmla="*/ 1917290 w 4763729"/>
              <a:gd name="connsiteY38" fmla="*/ 2462981 h 3229897"/>
              <a:gd name="connsiteX39" fmla="*/ 1961536 w 4763729"/>
              <a:gd name="connsiteY39" fmla="*/ 2492478 h 3229897"/>
              <a:gd name="connsiteX40" fmla="*/ 2005781 w 4763729"/>
              <a:gd name="connsiteY40" fmla="*/ 2507226 h 3229897"/>
              <a:gd name="connsiteX41" fmla="*/ 2079523 w 4763729"/>
              <a:gd name="connsiteY41" fmla="*/ 2551471 h 3229897"/>
              <a:gd name="connsiteX42" fmla="*/ 2197510 w 4763729"/>
              <a:gd name="connsiteY42" fmla="*/ 2580968 h 3229897"/>
              <a:gd name="connsiteX43" fmla="*/ 2241755 w 4763729"/>
              <a:gd name="connsiteY43" fmla="*/ 2595716 h 3229897"/>
              <a:gd name="connsiteX44" fmla="*/ 2330245 w 4763729"/>
              <a:gd name="connsiteY44" fmla="*/ 2639962 h 3229897"/>
              <a:gd name="connsiteX45" fmla="*/ 2374490 w 4763729"/>
              <a:gd name="connsiteY45" fmla="*/ 2669458 h 3229897"/>
              <a:gd name="connsiteX46" fmla="*/ 2462981 w 4763729"/>
              <a:gd name="connsiteY46" fmla="*/ 2698955 h 3229897"/>
              <a:gd name="connsiteX47" fmla="*/ 2492477 w 4763729"/>
              <a:gd name="connsiteY47" fmla="*/ 2743200 h 3229897"/>
              <a:gd name="connsiteX48" fmla="*/ 2595716 w 4763729"/>
              <a:gd name="connsiteY48" fmla="*/ 2787446 h 3229897"/>
              <a:gd name="connsiteX49" fmla="*/ 2654710 w 4763729"/>
              <a:gd name="connsiteY49" fmla="*/ 2816942 h 3229897"/>
              <a:gd name="connsiteX50" fmla="*/ 2846439 w 4763729"/>
              <a:gd name="connsiteY50" fmla="*/ 2920181 h 3229897"/>
              <a:gd name="connsiteX51" fmla="*/ 2979174 w 4763729"/>
              <a:gd name="connsiteY51" fmla="*/ 2964426 h 3229897"/>
              <a:gd name="connsiteX52" fmla="*/ 3097161 w 4763729"/>
              <a:gd name="connsiteY52" fmla="*/ 2993923 h 3229897"/>
              <a:gd name="connsiteX53" fmla="*/ 3185652 w 4763729"/>
              <a:gd name="connsiteY53" fmla="*/ 3052916 h 3229897"/>
              <a:gd name="connsiteX54" fmla="*/ 3244645 w 4763729"/>
              <a:gd name="connsiteY54" fmla="*/ 3067665 h 3229897"/>
              <a:gd name="connsiteX55" fmla="*/ 3347884 w 4763729"/>
              <a:gd name="connsiteY55" fmla="*/ 3097162 h 3229897"/>
              <a:gd name="connsiteX56" fmla="*/ 3672348 w 4763729"/>
              <a:gd name="connsiteY56" fmla="*/ 3111910 h 3229897"/>
              <a:gd name="connsiteX57" fmla="*/ 3760839 w 4763729"/>
              <a:gd name="connsiteY57" fmla="*/ 3126658 h 3229897"/>
              <a:gd name="connsiteX58" fmla="*/ 3805084 w 4763729"/>
              <a:gd name="connsiteY58" fmla="*/ 3141407 h 3229897"/>
              <a:gd name="connsiteX59" fmla="*/ 3893574 w 4763729"/>
              <a:gd name="connsiteY59" fmla="*/ 3156155 h 3229897"/>
              <a:gd name="connsiteX60" fmla="*/ 3937819 w 4763729"/>
              <a:gd name="connsiteY60" fmla="*/ 3170904 h 3229897"/>
              <a:gd name="connsiteX61" fmla="*/ 4704736 w 4763729"/>
              <a:gd name="connsiteY61" fmla="*/ 3200400 h 3229897"/>
              <a:gd name="connsiteX62" fmla="*/ 4704736 w 4763729"/>
              <a:gd name="connsiteY62" fmla="*/ 3200400 h 3229897"/>
              <a:gd name="connsiteX63" fmla="*/ 4763729 w 4763729"/>
              <a:gd name="connsiteY63" fmla="*/ 3229897 h 3229897"/>
              <a:gd name="connsiteX64" fmla="*/ 4763729 w 4763729"/>
              <a:gd name="connsiteY64" fmla="*/ 3229897 h 322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763729" h="3229897">
                <a:moveTo>
                  <a:pt x="0" y="0"/>
                </a:moveTo>
                <a:lnTo>
                  <a:pt x="0" y="0"/>
                </a:lnTo>
                <a:cubicBezTo>
                  <a:pt x="4916" y="49161"/>
                  <a:pt x="8218" y="98511"/>
                  <a:pt x="14748" y="147484"/>
                </a:cubicBezTo>
                <a:cubicBezTo>
                  <a:pt x="18061" y="172332"/>
                  <a:pt x="15592" y="200369"/>
                  <a:pt x="29497" y="221226"/>
                </a:cubicBezTo>
                <a:cubicBezTo>
                  <a:pt x="38120" y="234161"/>
                  <a:pt x="58994" y="231059"/>
                  <a:pt x="73742" y="235975"/>
                </a:cubicBezTo>
                <a:cubicBezTo>
                  <a:pt x="152404" y="353966"/>
                  <a:pt x="49158" y="211390"/>
                  <a:pt x="147484" y="309716"/>
                </a:cubicBezTo>
                <a:cubicBezTo>
                  <a:pt x="160018" y="322250"/>
                  <a:pt x="165633" y="340345"/>
                  <a:pt x="176981" y="353962"/>
                </a:cubicBezTo>
                <a:cubicBezTo>
                  <a:pt x="190333" y="369985"/>
                  <a:pt x="206478" y="383459"/>
                  <a:pt x="221226" y="398207"/>
                </a:cubicBezTo>
                <a:cubicBezTo>
                  <a:pt x="226142" y="412955"/>
                  <a:pt x="229022" y="428547"/>
                  <a:pt x="235974" y="442452"/>
                </a:cubicBezTo>
                <a:cubicBezTo>
                  <a:pt x="289190" y="548884"/>
                  <a:pt x="243251" y="416399"/>
                  <a:pt x="294968" y="545691"/>
                </a:cubicBezTo>
                <a:cubicBezTo>
                  <a:pt x="294975" y="545708"/>
                  <a:pt x="331836" y="656294"/>
                  <a:pt x="339213" y="678426"/>
                </a:cubicBezTo>
                <a:cubicBezTo>
                  <a:pt x="344818" y="695242"/>
                  <a:pt x="358878" y="707923"/>
                  <a:pt x="368710" y="722671"/>
                </a:cubicBezTo>
                <a:lnTo>
                  <a:pt x="398207" y="811162"/>
                </a:lnTo>
                <a:cubicBezTo>
                  <a:pt x="403123" y="825910"/>
                  <a:pt x="404332" y="842472"/>
                  <a:pt x="412955" y="855407"/>
                </a:cubicBezTo>
                <a:lnTo>
                  <a:pt x="471948" y="943897"/>
                </a:lnTo>
                <a:cubicBezTo>
                  <a:pt x="495087" y="978606"/>
                  <a:pt x="537300" y="997678"/>
                  <a:pt x="560439" y="1032387"/>
                </a:cubicBezTo>
                <a:cubicBezTo>
                  <a:pt x="599768" y="1091381"/>
                  <a:pt x="575187" y="1066801"/>
                  <a:pt x="634181" y="1106129"/>
                </a:cubicBezTo>
                <a:cubicBezTo>
                  <a:pt x="639097" y="1120878"/>
                  <a:pt x="637936" y="1139382"/>
                  <a:pt x="648929" y="1150375"/>
                </a:cubicBezTo>
                <a:cubicBezTo>
                  <a:pt x="673996" y="1175442"/>
                  <a:pt x="737419" y="1209368"/>
                  <a:pt x="737419" y="1209368"/>
                </a:cubicBezTo>
                <a:cubicBezTo>
                  <a:pt x="742335" y="1224116"/>
                  <a:pt x="745215" y="1239708"/>
                  <a:pt x="752168" y="1253613"/>
                </a:cubicBezTo>
                <a:cubicBezTo>
                  <a:pt x="760095" y="1269467"/>
                  <a:pt x="776572" y="1280880"/>
                  <a:pt x="781665" y="1297858"/>
                </a:cubicBezTo>
                <a:cubicBezTo>
                  <a:pt x="833430" y="1470409"/>
                  <a:pt x="759533" y="1345778"/>
                  <a:pt x="825910" y="1445342"/>
                </a:cubicBezTo>
                <a:cubicBezTo>
                  <a:pt x="830826" y="1460090"/>
                  <a:pt x="833706" y="1475682"/>
                  <a:pt x="840658" y="1489587"/>
                </a:cubicBezTo>
                <a:cubicBezTo>
                  <a:pt x="861191" y="1530654"/>
                  <a:pt x="881782" y="1545460"/>
                  <a:pt x="914400" y="1578078"/>
                </a:cubicBezTo>
                <a:cubicBezTo>
                  <a:pt x="929181" y="1622423"/>
                  <a:pt x="926877" y="1628447"/>
                  <a:pt x="958645" y="1666568"/>
                </a:cubicBezTo>
                <a:cubicBezTo>
                  <a:pt x="971998" y="1682591"/>
                  <a:pt x="989537" y="1694790"/>
                  <a:pt x="1002890" y="1710813"/>
                </a:cubicBezTo>
                <a:cubicBezTo>
                  <a:pt x="1014238" y="1724430"/>
                  <a:pt x="1021040" y="1741441"/>
                  <a:pt x="1032387" y="1755058"/>
                </a:cubicBezTo>
                <a:cubicBezTo>
                  <a:pt x="1045740" y="1771081"/>
                  <a:pt x="1063827" y="1782840"/>
                  <a:pt x="1076632" y="1799304"/>
                </a:cubicBezTo>
                <a:cubicBezTo>
                  <a:pt x="1098397" y="1827287"/>
                  <a:pt x="1115961" y="1858297"/>
                  <a:pt x="1135626" y="1887794"/>
                </a:cubicBezTo>
                <a:lnTo>
                  <a:pt x="1194619" y="1976284"/>
                </a:lnTo>
                <a:lnTo>
                  <a:pt x="1224116" y="2020529"/>
                </a:lnTo>
                <a:cubicBezTo>
                  <a:pt x="1233948" y="2035278"/>
                  <a:pt x="1238864" y="2054943"/>
                  <a:pt x="1253613" y="2064775"/>
                </a:cubicBezTo>
                <a:cubicBezTo>
                  <a:pt x="1338763" y="2121540"/>
                  <a:pt x="1283678" y="2083636"/>
                  <a:pt x="1415845" y="2182762"/>
                </a:cubicBezTo>
                <a:cubicBezTo>
                  <a:pt x="1430025" y="2193397"/>
                  <a:pt x="1446473" y="2200911"/>
                  <a:pt x="1460090" y="2212258"/>
                </a:cubicBezTo>
                <a:cubicBezTo>
                  <a:pt x="1533742" y="2273634"/>
                  <a:pt x="1470824" y="2245334"/>
                  <a:pt x="1548581" y="2271252"/>
                </a:cubicBezTo>
                <a:lnTo>
                  <a:pt x="1681316" y="2359742"/>
                </a:lnTo>
                <a:cubicBezTo>
                  <a:pt x="1698182" y="2370986"/>
                  <a:pt x="1720895" y="2368667"/>
                  <a:pt x="1740310" y="2374491"/>
                </a:cubicBezTo>
                <a:cubicBezTo>
                  <a:pt x="1770091" y="2383425"/>
                  <a:pt x="1828800" y="2403987"/>
                  <a:pt x="1828800" y="2403987"/>
                </a:cubicBezTo>
                <a:lnTo>
                  <a:pt x="1917290" y="2462981"/>
                </a:lnTo>
                <a:cubicBezTo>
                  <a:pt x="1932039" y="2472813"/>
                  <a:pt x="1944720" y="2486873"/>
                  <a:pt x="1961536" y="2492478"/>
                </a:cubicBezTo>
                <a:cubicBezTo>
                  <a:pt x="1976284" y="2497394"/>
                  <a:pt x="1991876" y="2500274"/>
                  <a:pt x="2005781" y="2507226"/>
                </a:cubicBezTo>
                <a:cubicBezTo>
                  <a:pt x="2031420" y="2520046"/>
                  <a:pt x="2052768" y="2541181"/>
                  <a:pt x="2079523" y="2551471"/>
                </a:cubicBezTo>
                <a:cubicBezTo>
                  <a:pt x="2117360" y="2566024"/>
                  <a:pt x="2159051" y="2568149"/>
                  <a:pt x="2197510" y="2580968"/>
                </a:cubicBezTo>
                <a:lnTo>
                  <a:pt x="2241755" y="2595716"/>
                </a:lnTo>
                <a:cubicBezTo>
                  <a:pt x="2368546" y="2680244"/>
                  <a:pt x="2208132" y="2578905"/>
                  <a:pt x="2330245" y="2639962"/>
                </a:cubicBezTo>
                <a:cubicBezTo>
                  <a:pt x="2346099" y="2647889"/>
                  <a:pt x="2358293" y="2662259"/>
                  <a:pt x="2374490" y="2669458"/>
                </a:cubicBezTo>
                <a:cubicBezTo>
                  <a:pt x="2402903" y="2682086"/>
                  <a:pt x="2462981" y="2698955"/>
                  <a:pt x="2462981" y="2698955"/>
                </a:cubicBezTo>
                <a:cubicBezTo>
                  <a:pt x="2472813" y="2713703"/>
                  <a:pt x="2478860" y="2731853"/>
                  <a:pt x="2492477" y="2743200"/>
                </a:cubicBezTo>
                <a:cubicBezTo>
                  <a:pt x="2527001" y="2771970"/>
                  <a:pt x="2557749" y="2771174"/>
                  <a:pt x="2595716" y="2787446"/>
                </a:cubicBezTo>
                <a:cubicBezTo>
                  <a:pt x="2615924" y="2796107"/>
                  <a:pt x="2635857" y="2805631"/>
                  <a:pt x="2654710" y="2816942"/>
                </a:cubicBezTo>
                <a:cubicBezTo>
                  <a:pt x="2785146" y="2895203"/>
                  <a:pt x="2699216" y="2863557"/>
                  <a:pt x="2846439" y="2920181"/>
                </a:cubicBezTo>
                <a:cubicBezTo>
                  <a:pt x="2846462" y="2920190"/>
                  <a:pt x="2957040" y="2957048"/>
                  <a:pt x="2979174" y="2964426"/>
                </a:cubicBezTo>
                <a:cubicBezTo>
                  <a:pt x="3017633" y="2977245"/>
                  <a:pt x="3097161" y="2993923"/>
                  <a:pt x="3097161" y="2993923"/>
                </a:cubicBezTo>
                <a:cubicBezTo>
                  <a:pt x="3126658" y="3013587"/>
                  <a:pt x="3151260" y="3044318"/>
                  <a:pt x="3185652" y="3052916"/>
                </a:cubicBezTo>
                <a:cubicBezTo>
                  <a:pt x="3205316" y="3057832"/>
                  <a:pt x="3225155" y="3062096"/>
                  <a:pt x="3244645" y="3067665"/>
                </a:cubicBezTo>
                <a:cubicBezTo>
                  <a:pt x="3275497" y="3076480"/>
                  <a:pt x="3316344" y="3094736"/>
                  <a:pt x="3347884" y="3097162"/>
                </a:cubicBezTo>
                <a:cubicBezTo>
                  <a:pt x="3455831" y="3105466"/>
                  <a:pt x="3564193" y="3106994"/>
                  <a:pt x="3672348" y="3111910"/>
                </a:cubicBezTo>
                <a:cubicBezTo>
                  <a:pt x="3701845" y="3116826"/>
                  <a:pt x="3731647" y="3120171"/>
                  <a:pt x="3760839" y="3126658"/>
                </a:cubicBezTo>
                <a:cubicBezTo>
                  <a:pt x="3776015" y="3130030"/>
                  <a:pt x="3789908" y="3138035"/>
                  <a:pt x="3805084" y="3141407"/>
                </a:cubicBezTo>
                <a:cubicBezTo>
                  <a:pt x="3834275" y="3147894"/>
                  <a:pt x="3864077" y="3151239"/>
                  <a:pt x="3893574" y="3156155"/>
                </a:cubicBezTo>
                <a:cubicBezTo>
                  <a:pt x="3908322" y="3161071"/>
                  <a:pt x="3922671" y="3167408"/>
                  <a:pt x="3937819" y="3170904"/>
                </a:cubicBezTo>
                <a:cubicBezTo>
                  <a:pt x="4241104" y="3240893"/>
                  <a:pt x="4227366" y="3200400"/>
                  <a:pt x="4704736" y="3200400"/>
                </a:cubicBezTo>
                <a:lnTo>
                  <a:pt x="4704736" y="3200400"/>
                </a:lnTo>
                <a:lnTo>
                  <a:pt x="4763729" y="3229897"/>
                </a:lnTo>
                <a:lnTo>
                  <a:pt x="4763729" y="3229897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769806" y="2540597"/>
            <a:ext cx="4704736" cy="3569195"/>
          </a:xfrm>
          <a:custGeom>
            <a:avLst/>
            <a:gdLst>
              <a:gd name="connsiteX0" fmla="*/ 0 w 4704736"/>
              <a:gd name="connsiteY0" fmla="*/ 383458 h 3569195"/>
              <a:gd name="connsiteX1" fmla="*/ 0 w 4704736"/>
              <a:gd name="connsiteY1" fmla="*/ 383458 h 3569195"/>
              <a:gd name="connsiteX2" fmla="*/ 132736 w 4704736"/>
              <a:gd name="connsiteY2" fmla="*/ 353961 h 3569195"/>
              <a:gd name="connsiteX3" fmla="*/ 176981 w 4704736"/>
              <a:gd name="connsiteY3" fmla="*/ 324464 h 3569195"/>
              <a:gd name="connsiteX4" fmla="*/ 309717 w 4704736"/>
              <a:gd name="connsiteY4" fmla="*/ 206477 h 3569195"/>
              <a:gd name="connsiteX5" fmla="*/ 486697 w 4704736"/>
              <a:gd name="connsiteY5" fmla="*/ 176981 h 3569195"/>
              <a:gd name="connsiteX6" fmla="*/ 589936 w 4704736"/>
              <a:gd name="connsiteY6" fmla="*/ 147484 h 3569195"/>
              <a:gd name="connsiteX7" fmla="*/ 634181 w 4704736"/>
              <a:gd name="connsiteY7" fmla="*/ 117987 h 3569195"/>
              <a:gd name="connsiteX8" fmla="*/ 796413 w 4704736"/>
              <a:gd name="connsiteY8" fmla="*/ 73742 h 3569195"/>
              <a:gd name="connsiteX9" fmla="*/ 899652 w 4704736"/>
              <a:gd name="connsiteY9" fmla="*/ 29497 h 3569195"/>
              <a:gd name="connsiteX10" fmla="*/ 1017639 w 4704736"/>
              <a:gd name="connsiteY10" fmla="*/ 0 h 3569195"/>
              <a:gd name="connsiteX11" fmla="*/ 1592826 w 4704736"/>
              <a:gd name="connsiteY11" fmla="*/ 14748 h 3569195"/>
              <a:gd name="connsiteX12" fmla="*/ 1784555 w 4704736"/>
              <a:gd name="connsiteY12" fmla="*/ 44245 h 3569195"/>
              <a:gd name="connsiteX13" fmla="*/ 1828800 w 4704736"/>
              <a:gd name="connsiteY13" fmla="*/ 58993 h 3569195"/>
              <a:gd name="connsiteX14" fmla="*/ 1932039 w 4704736"/>
              <a:gd name="connsiteY14" fmla="*/ 73742 h 3569195"/>
              <a:gd name="connsiteX15" fmla="*/ 2050026 w 4704736"/>
              <a:gd name="connsiteY15" fmla="*/ 103239 h 3569195"/>
              <a:gd name="connsiteX16" fmla="*/ 2153265 w 4704736"/>
              <a:gd name="connsiteY16" fmla="*/ 132735 h 3569195"/>
              <a:gd name="connsiteX17" fmla="*/ 2197510 w 4704736"/>
              <a:gd name="connsiteY17" fmla="*/ 162232 h 3569195"/>
              <a:gd name="connsiteX18" fmla="*/ 2315497 w 4704736"/>
              <a:gd name="connsiteY18" fmla="*/ 191729 h 3569195"/>
              <a:gd name="connsiteX19" fmla="*/ 2374491 w 4704736"/>
              <a:gd name="connsiteY19" fmla="*/ 221226 h 3569195"/>
              <a:gd name="connsiteX20" fmla="*/ 2418736 w 4704736"/>
              <a:gd name="connsiteY20" fmla="*/ 235974 h 3569195"/>
              <a:gd name="connsiteX21" fmla="*/ 2462981 w 4704736"/>
              <a:gd name="connsiteY21" fmla="*/ 265471 h 3569195"/>
              <a:gd name="connsiteX22" fmla="*/ 2536723 w 4704736"/>
              <a:gd name="connsiteY22" fmla="*/ 324464 h 3569195"/>
              <a:gd name="connsiteX23" fmla="*/ 2580968 w 4704736"/>
              <a:gd name="connsiteY23" fmla="*/ 353961 h 3569195"/>
              <a:gd name="connsiteX24" fmla="*/ 2669459 w 4704736"/>
              <a:gd name="connsiteY24" fmla="*/ 383458 h 3569195"/>
              <a:gd name="connsiteX25" fmla="*/ 2772697 w 4704736"/>
              <a:gd name="connsiteY25" fmla="*/ 442452 h 3569195"/>
              <a:gd name="connsiteX26" fmla="*/ 2861188 w 4704736"/>
              <a:gd name="connsiteY26" fmla="*/ 501445 h 3569195"/>
              <a:gd name="connsiteX27" fmla="*/ 2920181 w 4704736"/>
              <a:gd name="connsiteY27" fmla="*/ 575187 h 3569195"/>
              <a:gd name="connsiteX28" fmla="*/ 2949678 w 4704736"/>
              <a:gd name="connsiteY28" fmla="*/ 678426 h 3569195"/>
              <a:gd name="connsiteX29" fmla="*/ 3008671 w 4704736"/>
              <a:gd name="connsiteY29" fmla="*/ 766916 h 3569195"/>
              <a:gd name="connsiteX30" fmla="*/ 3038168 w 4704736"/>
              <a:gd name="connsiteY30" fmla="*/ 811161 h 3569195"/>
              <a:gd name="connsiteX31" fmla="*/ 3200400 w 4704736"/>
              <a:gd name="connsiteY31" fmla="*/ 899652 h 3569195"/>
              <a:gd name="connsiteX32" fmla="*/ 3303639 w 4704736"/>
              <a:gd name="connsiteY32" fmla="*/ 943897 h 3569195"/>
              <a:gd name="connsiteX33" fmla="*/ 3318388 w 4704736"/>
              <a:gd name="connsiteY33" fmla="*/ 988142 h 3569195"/>
              <a:gd name="connsiteX34" fmla="*/ 3406878 w 4704736"/>
              <a:gd name="connsiteY34" fmla="*/ 1061884 h 3569195"/>
              <a:gd name="connsiteX35" fmla="*/ 3451123 w 4704736"/>
              <a:gd name="connsiteY35" fmla="*/ 1150374 h 3569195"/>
              <a:gd name="connsiteX36" fmla="*/ 3465871 w 4704736"/>
              <a:gd name="connsiteY36" fmla="*/ 1194619 h 3569195"/>
              <a:gd name="connsiteX37" fmla="*/ 3524865 w 4704736"/>
              <a:gd name="connsiteY37" fmla="*/ 1224116 h 3569195"/>
              <a:gd name="connsiteX38" fmla="*/ 3628104 w 4704736"/>
              <a:gd name="connsiteY38" fmla="*/ 1342103 h 3569195"/>
              <a:gd name="connsiteX39" fmla="*/ 3687097 w 4704736"/>
              <a:gd name="connsiteY39" fmla="*/ 1474839 h 3569195"/>
              <a:gd name="connsiteX40" fmla="*/ 3731342 w 4704736"/>
              <a:gd name="connsiteY40" fmla="*/ 1504335 h 3569195"/>
              <a:gd name="connsiteX41" fmla="*/ 3790336 w 4704736"/>
              <a:gd name="connsiteY41" fmla="*/ 1637071 h 3569195"/>
              <a:gd name="connsiteX42" fmla="*/ 3864078 w 4704736"/>
              <a:gd name="connsiteY42" fmla="*/ 1769806 h 3569195"/>
              <a:gd name="connsiteX43" fmla="*/ 3923071 w 4704736"/>
              <a:gd name="connsiteY43" fmla="*/ 1843548 h 3569195"/>
              <a:gd name="connsiteX44" fmla="*/ 3982065 w 4704736"/>
              <a:gd name="connsiteY44" fmla="*/ 1961535 h 3569195"/>
              <a:gd name="connsiteX45" fmla="*/ 4011562 w 4704736"/>
              <a:gd name="connsiteY45" fmla="*/ 2005781 h 3569195"/>
              <a:gd name="connsiteX46" fmla="*/ 4026310 w 4704736"/>
              <a:gd name="connsiteY46" fmla="*/ 2050026 h 3569195"/>
              <a:gd name="connsiteX47" fmla="*/ 4055807 w 4704736"/>
              <a:gd name="connsiteY47" fmla="*/ 2094271 h 3569195"/>
              <a:gd name="connsiteX48" fmla="*/ 4070555 w 4704736"/>
              <a:gd name="connsiteY48" fmla="*/ 2182761 h 3569195"/>
              <a:gd name="connsiteX49" fmla="*/ 4100052 w 4704736"/>
              <a:gd name="connsiteY49" fmla="*/ 2271252 h 3569195"/>
              <a:gd name="connsiteX50" fmla="*/ 4129549 w 4704736"/>
              <a:gd name="connsiteY50" fmla="*/ 2462981 h 3569195"/>
              <a:gd name="connsiteX51" fmla="*/ 4144297 w 4704736"/>
              <a:gd name="connsiteY51" fmla="*/ 2507226 h 3569195"/>
              <a:gd name="connsiteX52" fmla="*/ 4188542 w 4704736"/>
              <a:gd name="connsiteY52" fmla="*/ 2521974 h 3569195"/>
              <a:gd name="connsiteX53" fmla="*/ 4262284 w 4704736"/>
              <a:gd name="connsiteY53" fmla="*/ 2610464 h 3569195"/>
              <a:gd name="connsiteX54" fmla="*/ 4277033 w 4704736"/>
              <a:gd name="connsiteY54" fmla="*/ 2654710 h 3569195"/>
              <a:gd name="connsiteX55" fmla="*/ 4291781 w 4704736"/>
              <a:gd name="connsiteY55" fmla="*/ 2787445 h 3569195"/>
              <a:gd name="connsiteX56" fmla="*/ 4306529 w 4704736"/>
              <a:gd name="connsiteY56" fmla="*/ 2831690 h 3569195"/>
              <a:gd name="connsiteX57" fmla="*/ 4336026 w 4704736"/>
              <a:gd name="connsiteY57" fmla="*/ 2949677 h 3569195"/>
              <a:gd name="connsiteX58" fmla="*/ 4380271 w 4704736"/>
              <a:gd name="connsiteY58" fmla="*/ 2993922 h 3569195"/>
              <a:gd name="connsiteX59" fmla="*/ 4409768 w 4704736"/>
              <a:gd name="connsiteY59" fmla="*/ 3038168 h 3569195"/>
              <a:gd name="connsiteX60" fmla="*/ 4498259 w 4704736"/>
              <a:gd name="connsiteY60" fmla="*/ 3067664 h 3569195"/>
              <a:gd name="connsiteX61" fmla="*/ 4586749 w 4704736"/>
              <a:gd name="connsiteY61" fmla="*/ 3141406 h 3569195"/>
              <a:gd name="connsiteX62" fmla="*/ 4616246 w 4704736"/>
              <a:gd name="connsiteY62" fmla="*/ 3185652 h 3569195"/>
              <a:gd name="connsiteX63" fmla="*/ 4630994 w 4704736"/>
              <a:gd name="connsiteY63" fmla="*/ 3303639 h 3569195"/>
              <a:gd name="connsiteX64" fmla="*/ 4645742 w 4704736"/>
              <a:gd name="connsiteY64" fmla="*/ 3347884 h 3569195"/>
              <a:gd name="connsiteX65" fmla="*/ 4660491 w 4704736"/>
              <a:gd name="connsiteY65" fmla="*/ 3524864 h 3569195"/>
              <a:gd name="connsiteX66" fmla="*/ 4704736 w 4704736"/>
              <a:gd name="connsiteY66" fmla="*/ 3569110 h 3569195"/>
              <a:gd name="connsiteX67" fmla="*/ 4704736 w 4704736"/>
              <a:gd name="connsiteY67" fmla="*/ 3569110 h 356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704736" h="3569195">
                <a:moveTo>
                  <a:pt x="0" y="383458"/>
                </a:moveTo>
                <a:lnTo>
                  <a:pt x="0" y="383458"/>
                </a:lnTo>
                <a:cubicBezTo>
                  <a:pt x="44245" y="373626"/>
                  <a:pt x="89737" y="368294"/>
                  <a:pt x="132736" y="353961"/>
                </a:cubicBezTo>
                <a:cubicBezTo>
                  <a:pt x="149552" y="348356"/>
                  <a:pt x="163733" y="336240"/>
                  <a:pt x="176981" y="324464"/>
                </a:cubicBezTo>
                <a:cubicBezTo>
                  <a:pt x="206285" y="298416"/>
                  <a:pt x="261238" y="227254"/>
                  <a:pt x="309717" y="206477"/>
                </a:cubicBezTo>
                <a:cubicBezTo>
                  <a:pt x="349841" y="189281"/>
                  <a:pt x="460682" y="180233"/>
                  <a:pt x="486697" y="176981"/>
                </a:cubicBezTo>
                <a:cubicBezTo>
                  <a:pt x="505594" y="172257"/>
                  <a:pt x="568781" y="158061"/>
                  <a:pt x="589936" y="147484"/>
                </a:cubicBezTo>
                <a:cubicBezTo>
                  <a:pt x="605790" y="139557"/>
                  <a:pt x="617983" y="125186"/>
                  <a:pt x="634181" y="117987"/>
                </a:cubicBezTo>
                <a:cubicBezTo>
                  <a:pt x="695421" y="90769"/>
                  <a:pt x="733325" y="86359"/>
                  <a:pt x="796413" y="73742"/>
                </a:cubicBezTo>
                <a:cubicBezTo>
                  <a:pt x="844763" y="49567"/>
                  <a:pt x="851908" y="42518"/>
                  <a:pt x="899652" y="29497"/>
                </a:cubicBezTo>
                <a:cubicBezTo>
                  <a:pt x="938763" y="18830"/>
                  <a:pt x="1017639" y="0"/>
                  <a:pt x="1017639" y="0"/>
                </a:cubicBezTo>
                <a:lnTo>
                  <a:pt x="1592826" y="14748"/>
                </a:lnTo>
                <a:cubicBezTo>
                  <a:pt x="1607442" y="15383"/>
                  <a:pt x="1763477" y="39561"/>
                  <a:pt x="1784555" y="44245"/>
                </a:cubicBezTo>
                <a:cubicBezTo>
                  <a:pt x="1799731" y="47617"/>
                  <a:pt x="1813556" y="55944"/>
                  <a:pt x="1828800" y="58993"/>
                </a:cubicBezTo>
                <a:cubicBezTo>
                  <a:pt x="1862887" y="65811"/>
                  <a:pt x="1897626" y="68826"/>
                  <a:pt x="1932039" y="73742"/>
                </a:cubicBezTo>
                <a:cubicBezTo>
                  <a:pt x="2011100" y="100095"/>
                  <a:pt x="1943247" y="79510"/>
                  <a:pt x="2050026" y="103239"/>
                </a:cubicBezTo>
                <a:cubicBezTo>
                  <a:pt x="2105588" y="115586"/>
                  <a:pt x="2103990" y="116310"/>
                  <a:pt x="2153265" y="132735"/>
                </a:cubicBezTo>
                <a:cubicBezTo>
                  <a:pt x="2168013" y="142567"/>
                  <a:pt x="2180852" y="156174"/>
                  <a:pt x="2197510" y="162232"/>
                </a:cubicBezTo>
                <a:cubicBezTo>
                  <a:pt x="2235609" y="176086"/>
                  <a:pt x="2315497" y="191729"/>
                  <a:pt x="2315497" y="191729"/>
                </a:cubicBezTo>
                <a:cubicBezTo>
                  <a:pt x="2335162" y="201561"/>
                  <a:pt x="2354283" y="212565"/>
                  <a:pt x="2374491" y="221226"/>
                </a:cubicBezTo>
                <a:cubicBezTo>
                  <a:pt x="2388780" y="227350"/>
                  <a:pt x="2404831" y="229022"/>
                  <a:pt x="2418736" y="235974"/>
                </a:cubicBezTo>
                <a:cubicBezTo>
                  <a:pt x="2434590" y="243901"/>
                  <a:pt x="2448233" y="255639"/>
                  <a:pt x="2462981" y="265471"/>
                </a:cubicBezTo>
                <a:cubicBezTo>
                  <a:pt x="2512706" y="340057"/>
                  <a:pt x="2465485" y="288845"/>
                  <a:pt x="2536723" y="324464"/>
                </a:cubicBezTo>
                <a:cubicBezTo>
                  <a:pt x="2552577" y="332391"/>
                  <a:pt x="2564770" y="346762"/>
                  <a:pt x="2580968" y="353961"/>
                </a:cubicBezTo>
                <a:cubicBezTo>
                  <a:pt x="2609381" y="366589"/>
                  <a:pt x="2669459" y="383458"/>
                  <a:pt x="2669459" y="383458"/>
                </a:cubicBezTo>
                <a:cubicBezTo>
                  <a:pt x="2768797" y="482796"/>
                  <a:pt x="2653858" y="383032"/>
                  <a:pt x="2772697" y="442452"/>
                </a:cubicBezTo>
                <a:cubicBezTo>
                  <a:pt x="2804405" y="458306"/>
                  <a:pt x="2861188" y="501445"/>
                  <a:pt x="2861188" y="501445"/>
                </a:cubicBezTo>
                <a:cubicBezTo>
                  <a:pt x="2898257" y="612656"/>
                  <a:pt x="2843941" y="479886"/>
                  <a:pt x="2920181" y="575187"/>
                </a:cubicBezTo>
                <a:cubicBezTo>
                  <a:pt x="2929843" y="587264"/>
                  <a:pt x="2946148" y="671365"/>
                  <a:pt x="2949678" y="678426"/>
                </a:cubicBezTo>
                <a:cubicBezTo>
                  <a:pt x="2965532" y="710134"/>
                  <a:pt x="2989007" y="737419"/>
                  <a:pt x="3008671" y="766916"/>
                </a:cubicBezTo>
                <a:cubicBezTo>
                  <a:pt x="3018503" y="781664"/>
                  <a:pt x="3023420" y="801329"/>
                  <a:pt x="3038168" y="811161"/>
                </a:cubicBezTo>
                <a:cubicBezTo>
                  <a:pt x="3118997" y="865048"/>
                  <a:pt x="3066565" y="832735"/>
                  <a:pt x="3200400" y="899652"/>
                </a:cubicBezTo>
                <a:cubicBezTo>
                  <a:pt x="3273293" y="936098"/>
                  <a:pt x="3238541" y="922197"/>
                  <a:pt x="3303639" y="943897"/>
                </a:cubicBezTo>
                <a:cubicBezTo>
                  <a:pt x="3308555" y="958645"/>
                  <a:pt x="3309764" y="975207"/>
                  <a:pt x="3318388" y="988142"/>
                </a:cubicBezTo>
                <a:cubicBezTo>
                  <a:pt x="3341100" y="1022209"/>
                  <a:pt x="3374230" y="1040119"/>
                  <a:pt x="3406878" y="1061884"/>
                </a:cubicBezTo>
                <a:cubicBezTo>
                  <a:pt x="3443947" y="1173095"/>
                  <a:pt x="3393943" y="1036014"/>
                  <a:pt x="3451123" y="1150374"/>
                </a:cubicBezTo>
                <a:cubicBezTo>
                  <a:pt x="3458075" y="1164279"/>
                  <a:pt x="3454878" y="1183626"/>
                  <a:pt x="3465871" y="1194619"/>
                </a:cubicBezTo>
                <a:cubicBezTo>
                  <a:pt x="3481417" y="1210165"/>
                  <a:pt x="3505200" y="1214284"/>
                  <a:pt x="3524865" y="1224116"/>
                </a:cubicBezTo>
                <a:cubicBezTo>
                  <a:pt x="3593691" y="1327354"/>
                  <a:pt x="3554362" y="1292941"/>
                  <a:pt x="3628104" y="1342103"/>
                </a:cubicBezTo>
                <a:cubicBezTo>
                  <a:pt x="3642707" y="1385914"/>
                  <a:pt x="3652039" y="1439781"/>
                  <a:pt x="3687097" y="1474839"/>
                </a:cubicBezTo>
                <a:cubicBezTo>
                  <a:pt x="3699631" y="1487373"/>
                  <a:pt x="3716594" y="1494503"/>
                  <a:pt x="3731342" y="1504335"/>
                </a:cubicBezTo>
                <a:cubicBezTo>
                  <a:pt x="3766444" y="1609642"/>
                  <a:pt x="3743592" y="1566956"/>
                  <a:pt x="3790336" y="1637071"/>
                </a:cubicBezTo>
                <a:cubicBezTo>
                  <a:pt x="3812059" y="1702241"/>
                  <a:pt x="3806119" y="1697356"/>
                  <a:pt x="3864078" y="1769806"/>
                </a:cubicBezTo>
                <a:cubicBezTo>
                  <a:pt x="3883742" y="1794387"/>
                  <a:pt x="3906573" y="1816739"/>
                  <a:pt x="3923071" y="1843548"/>
                </a:cubicBezTo>
                <a:cubicBezTo>
                  <a:pt x="3946116" y="1880996"/>
                  <a:pt x="3957674" y="1924949"/>
                  <a:pt x="3982065" y="1961535"/>
                </a:cubicBezTo>
                <a:lnTo>
                  <a:pt x="4011562" y="2005781"/>
                </a:lnTo>
                <a:cubicBezTo>
                  <a:pt x="4016478" y="2020529"/>
                  <a:pt x="4019358" y="2036121"/>
                  <a:pt x="4026310" y="2050026"/>
                </a:cubicBezTo>
                <a:cubicBezTo>
                  <a:pt x="4034237" y="2065880"/>
                  <a:pt x="4050202" y="2077455"/>
                  <a:pt x="4055807" y="2094271"/>
                </a:cubicBezTo>
                <a:cubicBezTo>
                  <a:pt x="4065263" y="2122640"/>
                  <a:pt x="4063302" y="2153750"/>
                  <a:pt x="4070555" y="2182761"/>
                </a:cubicBezTo>
                <a:cubicBezTo>
                  <a:pt x="4078096" y="2212925"/>
                  <a:pt x="4100052" y="2271252"/>
                  <a:pt x="4100052" y="2271252"/>
                </a:cubicBezTo>
                <a:cubicBezTo>
                  <a:pt x="4109884" y="2335162"/>
                  <a:pt x="4117633" y="2399427"/>
                  <a:pt x="4129549" y="2462981"/>
                </a:cubicBezTo>
                <a:cubicBezTo>
                  <a:pt x="4132414" y="2478261"/>
                  <a:pt x="4133304" y="2496233"/>
                  <a:pt x="4144297" y="2507226"/>
                </a:cubicBezTo>
                <a:cubicBezTo>
                  <a:pt x="4155290" y="2518219"/>
                  <a:pt x="4173794" y="2517058"/>
                  <a:pt x="4188542" y="2521974"/>
                </a:cubicBezTo>
                <a:cubicBezTo>
                  <a:pt x="4221162" y="2554593"/>
                  <a:pt x="4241750" y="2569395"/>
                  <a:pt x="4262284" y="2610464"/>
                </a:cubicBezTo>
                <a:cubicBezTo>
                  <a:pt x="4269237" y="2624369"/>
                  <a:pt x="4272117" y="2639961"/>
                  <a:pt x="4277033" y="2654710"/>
                </a:cubicBezTo>
                <a:cubicBezTo>
                  <a:pt x="4281949" y="2698955"/>
                  <a:pt x="4284463" y="2743533"/>
                  <a:pt x="4291781" y="2787445"/>
                </a:cubicBezTo>
                <a:cubicBezTo>
                  <a:pt x="4294337" y="2802780"/>
                  <a:pt x="4302758" y="2816608"/>
                  <a:pt x="4306529" y="2831690"/>
                </a:cubicBezTo>
                <a:cubicBezTo>
                  <a:pt x="4309506" y="2843599"/>
                  <a:pt x="4322542" y="2929451"/>
                  <a:pt x="4336026" y="2949677"/>
                </a:cubicBezTo>
                <a:cubicBezTo>
                  <a:pt x="4347595" y="2967031"/>
                  <a:pt x="4366919" y="2977899"/>
                  <a:pt x="4380271" y="2993922"/>
                </a:cubicBezTo>
                <a:cubicBezTo>
                  <a:pt x="4391619" y="3007539"/>
                  <a:pt x="4394737" y="3028773"/>
                  <a:pt x="4409768" y="3038168"/>
                </a:cubicBezTo>
                <a:cubicBezTo>
                  <a:pt x="4436134" y="3054647"/>
                  <a:pt x="4498259" y="3067664"/>
                  <a:pt x="4498259" y="3067664"/>
                </a:cubicBezTo>
                <a:cubicBezTo>
                  <a:pt x="4541763" y="3096667"/>
                  <a:pt x="4551263" y="3098823"/>
                  <a:pt x="4586749" y="3141406"/>
                </a:cubicBezTo>
                <a:cubicBezTo>
                  <a:pt x="4598097" y="3155023"/>
                  <a:pt x="4606414" y="3170903"/>
                  <a:pt x="4616246" y="3185652"/>
                </a:cubicBezTo>
                <a:cubicBezTo>
                  <a:pt x="4621162" y="3224981"/>
                  <a:pt x="4623904" y="3264643"/>
                  <a:pt x="4630994" y="3303639"/>
                </a:cubicBezTo>
                <a:cubicBezTo>
                  <a:pt x="4633775" y="3318934"/>
                  <a:pt x="4643687" y="3332474"/>
                  <a:pt x="4645742" y="3347884"/>
                </a:cubicBezTo>
                <a:cubicBezTo>
                  <a:pt x="4653566" y="3406563"/>
                  <a:pt x="4648881" y="3466816"/>
                  <a:pt x="4660491" y="3524864"/>
                </a:cubicBezTo>
                <a:cubicBezTo>
                  <a:pt x="4670158" y="3573200"/>
                  <a:pt x="4678518" y="3569110"/>
                  <a:pt x="4704736" y="3569110"/>
                </a:cubicBezTo>
                <a:lnTo>
                  <a:pt x="4704736" y="356911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2717073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Possible relationships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1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025"/>
            <a:ext cx="4352144" cy="5059363"/>
          </a:xfrm>
        </p:spPr>
        <p:txBody>
          <a:bodyPr/>
          <a:lstStyle/>
          <a:p>
            <a:r>
              <a:rPr lang="en-US" sz="2800" dirty="0" smtClean="0"/>
              <a:t>Classifying temperature/concentration regions</a:t>
            </a:r>
          </a:p>
          <a:p>
            <a:pPr lvl="1"/>
            <a:r>
              <a:rPr lang="en-US" sz="2000" dirty="0" smtClean="0"/>
              <a:t>Different regions produce different materials</a:t>
            </a:r>
          </a:p>
          <a:p>
            <a:pPr lvl="1"/>
            <a:r>
              <a:rPr lang="en-US" sz="2000" dirty="0" smtClean="0"/>
              <a:t>Each combination of temperature and concentration is a very expensive experiment.</a:t>
            </a:r>
          </a:p>
          <a:p>
            <a:pPr lvl="1"/>
            <a:r>
              <a:rPr lang="en-US" sz="2000" dirty="0" smtClean="0"/>
              <a:t>How do we minimize the number of experiments to come up with a good classification?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32" y="2748509"/>
            <a:ext cx="3833158" cy="240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1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/>
          <a:stretch/>
        </p:blipFill>
        <p:spPr bwMode="auto">
          <a:xfrm>
            <a:off x="1500188" y="1679566"/>
            <a:ext cx="6802283" cy="440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828920" y="2471729"/>
            <a:ext cx="58381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DM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24534" y="2543192"/>
            <a:ext cx="64152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967382" y="4399407"/>
            <a:ext cx="8980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NB La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243112" y="5813571"/>
            <a:ext cx="5186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20                     30                     40                    50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71572" y="2171704"/>
            <a:ext cx="441146" cy="34163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37449" y="3592831"/>
            <a:ext cx="20542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Temperature (C)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000512" y="6146755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Concentration</a:t>
            </a:r>
            <a:endParaRPr lang="en-US" sz="2000" dirty="0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Phase Diagram</a:t>
            </a:r>
          </a:p>
        </p:txBody>
      </p:sp>
      <p:sp>
        <p:nvSpPr>
          <p:cNvPr id="44042" name="Rectangle 10"/>
          <p:cNvSpPr>
            <a:spLocks/>
          </p:cNvSpPr>
          <p:nvPr/>
        </p:nvSpPr>
        <p:spPr bwMode="auto">
          <a:xfrm>
            <a:off x="6545532" y="6727195"/>
            <a:ext cx="25984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dirty="0">
                <a:ea typeface="ＭＳ Ｐゴシック" charset="0"/>
                <a:cs typeface="Gill Sans" charset="0"/>
              </a:rPr>
              <a:t>Courtesy C. Lam, B. Olsen</a:t>
            </a:r>
          </a:p>
        </p:txBody>
      </p:sp>
      <p:sp>
        <p:nvSpPr>
          <p:cNvPr id="14" name="Freeform 13"/>
          <p:cNvSpPr/>
          <p:nvPr/>
        </p:nvSpPr>
        <p:spPr bwMode="auto">
          <a:xfrm>
            <a:off x="1743075" y="2371725"/>
            <a:ext cx="3614738" cy="1114425"/>
          </a:xfrm>
          <a:custGeom>
            <a:avLst/>
            <a:gdLst>
              <a:gd name="connsiteX0" fmla="*/ 0 w 3614738"/>
              <a:gd name="connsiteY0" fmla="*/ 1114425 h 1114425"/>
              <a:gd name="connsiteX1" fmla="*/ 2871788 w 3614738"/>
              <a:gd name="connsiteY1" fmla="*/ 1114425 h 1114425"/>
              <a:gd name="connsiteX2" fmla="*/ 3614738 w 3614738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114425">
                <a:moveTo>
                  <a:pt x="0" y="1114425"/>
                </a:moveTo>
                <a:lnTo>
                  <a:pt x="2871788" y="1114425"/>
                </a:lnTo>
                <a:lnTo>
                  <a:pt x="3614738" y="0"/>
                </a:lnTo>
              </a:path>
            </a:pathLst>
          </a:cu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5357813" y="2057400"/>
            <a:ext cx="0" cy="3756171"/>
          </a:xfrm>
          <a:prstGeom prst="lin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Freeform 39"/>
          <p:cNvSpPr/>
          <p:nvPr/>
        </p:nvSpPr>
        <p:spPr bwMode="auto">
          <a:xfrm>
            <a:off x="5400675" y="3457575"/>
            <a:ext cx="2500313" cy="514350"/>
          </a:xfrm>
          <a:custGeom>
            <a:avLst/>
            <a:gdLst>
              <a:gd name="connsiteX0" fmla="*/ 2500313 w 2500313"/>
              <a:gd name="connsiteY0" fmla="*/ 514350 h 514350"/>
              <a:gd name="connsiteX1" fmla="*/ 1057275 w 2500313"/>
              <a:gd name="connsiteY1" fmla="*/ 514350 h 514350"/>
              <a:gd name="connsiteX2" fmla="*/ 0 w 2500313"/>
              <a:gd name="connsiteY2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313" h="514350">
                <a:moveTo>
                  <a:pt x="2500313" y="514350"/>
                </a:moveTo>
                <a:lnTo>
                  <a:pt x="1057275" y="514350"/>
                </a:lnTo>
                <a:lnTo>
                  <a:pt x="0" y="0"/>
                </a:lnTo>
              </a:path>
            </a:pathLst>
          </a:cu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283065"/>
            <a:ext cx="8382000" cy="5059363"/>
          </a:xfrm>
        </p:spPr>
        <p:txBody>
          <a:bodyPr/>
          <a:lstStyle/>
          <a:p>
            <a:r>
              <a:rPr lang="en-US" sz="2800" dirty="0" smtClean="0"/>
              <a:t>Possible combinations we might run:</a:t>
            </a:r>
            <a:endParaRPr lang="en-US" sz="2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48" y="3673185"/>
            <a:ext cx="490123" cy="19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606126" y="4370790"/>
            <a:ext cx="5421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7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9636" y="1679566"/>
            <a:ext cx="7612835" cy="4867299"/>
            <a:chOff x="689636" y="1679566"/>
            <a:chExt cx="7612835" cy="4867299"/>
          </a:xfrm>
        </p:grpSpPr>
        <p:grpSp>
          <p:nvGrpSpPr>
            <p:cNvPr id="27" name="Group 26"/>
            <p:cNvGrpSpPr/>
            <p:nvPr/>
          </p:nvGrpSpPr>
          <p:grpSpPr>
            <a:xfrm>
              <a:off x="1500188" y="1679566"/>
              <a:ext cx="6802283" cy="4405477"/>
              <a:chOff x="1500188" y="1679566"/>
              <a:chExt cx="6802283" cy="4405477"/>
            </a:xfrm>
          </p:grpSpPr>
          <p:pic>
            <p:nvPicPr>
              <p:cNvPr id="32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7"/>
              <a:stretch/>
            </p:blipFill>
            <p:spPr bwMode="auto">
              <a:xfrm>
                <a:off x="1500188" y="1679566"/>
                <a:ext cx="6802283" cy="4405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828920" y="2471729"/>
                <a:ext cx="583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DM</a:t>
                </a:r>
                <a:endParaRPr lang="en-US" sz="2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55516" y="4218385"/>
                <a:ext cx="5421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US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24534" y="2543192"/>
                <a:ext cx="6415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Hex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67382" y="4399407"/>
                <a:ext cx="89800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NB La</a:t>
                </a:r>
                <a:endParaRPr lang="en-US" sz="20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243112" y="5813571"/>
              <a:ext cx="5186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20                     30                     40                    50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1572" y="2171704"/>
              <a:ext cx="441146" cy="34163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30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20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-137449" y="3592831"/>
              <a:ext cx="20542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Temperature (C)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00512" y="6146755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Concentration</a:t>
              </a:r>
              <a:endParaRPr lang="en-US" sz="2000" dirty="0"/>
            </a:p>
          </p:txBody>
        </p:sp>
      </p:grp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Phase Diagram</a:t>
            </a:r>
          </a:p>
        </p:txBody>
      </p:sp>
      <p:sp>
        <p:nvSpPr>
          <p:cNvPr id="44042" name="Rectangle 10"/>
          <p:cNvSpPr>
            <a:spLocks/>
          </p:cNvSpPr>
          <p:nvPr/>
        </p:nvSpPr>
        <p:spPr bwMode="auto">
          <a:xfrm>
            <a:off x="6280910" y="6361075"/>
            <a:ext cx="25984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dirty="0">
                <a:ea typeface="ＭＳ Ｐゴシック" charset="0"/>
                <a:cs typeface="Gill Sans" charset="0"/>
              </a:rPr>
              <a:t>Courtesy C. Lam, B. Olsen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57350" y="1957388"/>
            <a:ext cx="6329363" cy="3814762"/>
            <a:chOff x="1657350" y="1957388"/>
            <a:chExt cx="6329363" cy="3814762"/>
          </a:xfrm>
        </p:grpSpPr>
        <p:sp>
          <p:nvSpPr>
            <p:cNvPr id="2" name="Rectangle 1"/>
            <p:cNvSpPr/>
            <p:nvPr/>
          </p:nvSpPr>
          <p:spPr bwMode="auto">
            <a:xfrm>
              <a:off x="1657350" y="1957388"/>
              <a:ext cx="6329363" cy="381476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1671638" y="2386013"/>
              <a:ext cx="3686175" cy="1128712"/>
            </a:xfrm>
            <a:custGeom>
              <a:avLst/>
              <a:gdLst>
                <a:gd name="connsiteX0" fmla="*/ 0 w 3686175"/>
                <a:gd name="connsiteY0" fmla="*/ 1085850 h 1128712"/>
                <a:gd name="connsiteX1" fmla="*/ 2928937 w 3686175"/>
                <a:gd name="connsiteY1" fmla="*/ 1128712 h 1128712"/>
                <a:gd name="connsiteX2" fmla="*/ 3686175 w 3686175"/>
                <a:gd name="connsiteY2" fmla="*/ 0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175" h="1128712">
                  <a:moveTo>
                    <a:pt x="0" y="1085850"/>
                  </a:moveTo>
                  <a:lnTo>
                    <a:pt x="2928937" y="1128712"/>
                  </a:lnTo>
                  <a:lnTo>
                    <a:pt x="3686175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5357813" y="1957388"/>
              <a:ext cx="0" cy="3814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Freeform 7"/>
            <p:cNvSpPr/>
            <p:nvPr/>
          </p:nvSpPr>
          <p:spPr bwMode="auto">
            <a:xfrm>
              <a:off x="5357813" y="3443288"/>
              <a:ext cx="2628900" cy="557212"/>
            </a:xfrm>
            <a:custGeom>
              <a:avLst/>
              <a:gdLst>
                <a:gd name="connsiteX0" fmla="*/ 0 w 2628900"/>
                <a:gd name="connsiteY0" fmla="*/ 0 h 557212"/>
                <a:gd name="connsiteX1" fmla="*/ 1143000 w 2628900"/>
                <a:gd name="connsiteY1" fmla="*/ 542925 h 557212"/>
                <a:gd name="connsiteX2" fmla="*/ 2628900 w 2628900"/>
                <a:gd name="connsiteY2" fmla="*/ 557212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557212">
                  <a:moveTo>
                    <a:pt x="0" y="0"/>
                  </a:moveTo>
                  <a:lnTo>
                    <a:pt x="1143000" y="542925"/>
                  </a:lnTo>
                  <a:lnTo>
                    <a:pt x="2628900" y="55721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09600" y="1283065"/>
            <a:ext cx="8382000" cy="5059363"/>
          </a:xfrm>
        </p:spPr>
        <p:txBody>
          <a:bodyPr/>
          <a:lstStyle/>
          <a:p>
            <a:r>
              <a:rPr lang="en-US" sz="2800" dirty="0" smtClean="0"/>
              <a:t>One possible clustering:</a:t>
            </a:r>
            <a:endParaRPr lang="en-US" sz="28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48" y="3673185"/>
            <a:ext cx="490123" cy="19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06126" y="4370790"/>
            <a:ext cx="5421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6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89636" y="1679566"/>
            <a:ext cx="7612835" cy="4867299"/>
            <a:chOff x="689636" y="1679566"/>
            <a:chExt cx="7612835" cy="4867299"/>
          </a:xfrm>
        </p:grpSpPr>
        <p:grpSp>
          <p:nvGrpSpPr>
            <p:cNvPr id="33" name="Group 32"/>
            <p:cNvGrpSpPr/>
            <p:nvPr/>
          </p:nvGrpSpPr>
          <p:grpSpPr>
            <a:xfrm>
              <a:off x="1500188" y="1679566"/>
              <a:ext cx="6802283" cy="4405477"/>
              <a:chOff x="1500188" y="1679566"/>
              <a:chExt cx="6802283" cy="4405477"/>
            </a:xfrm>
          </p:grpSpPr>
          <p:pic>
            <p:nvPicPr>
              <p:cNvPr id="38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7"/>
              <a:stretch/>
            </p:blipFill>
            <p:spPr bwMode="auto">
              <a:xfrm>
                <a:off x="1500188" y="1679566"/>
                <a:ext cx="6802283" cy="4405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2828920" y="2471729"/>
                <a:ext cx="583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DM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55516" y="4218385"/>
                <a:ext cx="5421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US</a:t>
                </a:r>
                <a:endParaRPr lang="en-US" sz="2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024534" y="2543192"/>
                <a:ext cx="6415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Hex</a:t>
                </a:r>
                <a:endParaRPr lang="en-US" sz="2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967382" y="4399407"/>
                <a:ext cx="89800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NB La</a:t>
                </a:r>
                <a:endParaRPr lang="en-US" sz="20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243112" y="5813571"/>
              <a:ext cx="5186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20                     30                     40                    50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71572" y="2171704"/>
              <a:ext cx="441146" cy="34163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30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20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-137449" y="3592831"/>
              <a:ext cx="20542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Temperature (C)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00512" y="6146755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Concentration</a:t>
              </a:r>
              <a:endParaRPr lang="en-US" sz="2000" dirty="0"/>
            </a:p>
          </p:txBody>
        </p:sp>
      </p:grp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Phase Diagram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38294" y="1952620"/>
            <a:ext cx="6329363" cy="3814762"/>
            <a:chOff x="1657350" y="1957388"/>
            <a:chExt cx="6329363" cy="381476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657350" y="1957388"/>
              <a:ext cx="6329363" cy="381476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671638" y="2386013"/>
              <a:ext cx="3150393" cy="1128712"/>
            </a:xfrm>
            <a:custGeom>
              <a:avLst/>
              <a:gdLst>
                <a:gd name="connsiteX0" fmla="*/ 0 w 3686175"/>
                <a:gd name="connsiteY0" fmla="*/ 1085850 h 1128712"/>
                <a:gd name="connsiteX1" fmla="*/ 2928937 w 3686175"/>
                <a:gd name="connsiteY1" fmla="*/ 1128712 h 1128712"/>
                <a:gd name="connsiteX2" fmla="*/ 3686175 w 3686175"/>
                <a:gd name="connsiteY2" fmla="*/ 0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175" h="1128712">
                  <a:moveTo>
                    <a:pt x="0" y="1085850"/>
                  </a:moveTo>
                  <a:lnTo>
                    <a:pt x="2928937" y="1128712"/>
                  </a:lnTo>
                  <a:lnTo>
                    <a:pt x="3686175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4814869" y="1957388"/>
              <a:ext cx="0" cy="3814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Freeform 24"/>
            <p:cNvSpPr/>
            <p:nvPr/>
          </p:nvSpPr>
          <p:spPr bwMode="auto">
            <a:xfrm>
              <a:off x="4841087" y="3443288"/>
              <a:ext cx="3145626" cy="557212"/>
            </a:xfrm>
            <a:custGeom>
              <a:avLst/>
              <a:gdLst>
                <a:gd name="connsiteX0" fmla="*/ 0 w 2628900"/>
                <a:gd name="connsiteY0" fmla="*/ 0 h 557212"/>
                <a:gd name="connsiteX1" fmla="*/ 1143000 w 2628900"/>
                <a:gd name="connsiteY1" fmla="*/ 542925 h 557212"/>
                <a:gd name="connsiteX2" fmla="*/ 2628900 w 2628900"/>
                <a:gd name="connsiteY2" fmla="*/ 557212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557212">
                  <a:moveTo>
                    <a:pt x="0" y="0"/>
                  </a:moveTo>
                  <a:lnTo>
                    <a:pt x="1143000" y="542925"/>
                  </a:lnTo>
                  <a:lnTo>
                    <a:pt x="2628900" y="55721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43" name="Rectangle 10"/>
          <p:cNvSpPr>
            <a:spLocks/>
          </p:cNvSpPr>
          <p:nvPr/>
        </p:nvSpPr>
        <p:spPr bwMode="auto">
          <a:xfrm>
            <a:off x="6280910" y="6361075"/>
            <a:ext cx="25984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dirty="0">
                <a:ea typeface="ＭＳ Ｐゴシック" charset="0"/>
                <a:cs typeface="Gill Sans" charset="0"/>
              </a:rPr>
              <a:t>Courtesy C. Lam, B. Olsen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09600" y="1283065"/>
            <a:ext cx="8382000" cy="5059363"/>
          </a:xfrm>
        </p:spPr>
        <p:txBody>
          <a:bodyPr/>
          <a:lstStyle/>
          <a:p>
            <a:r>
              <a:rPr lang="en-US" sz="2800" dirty="0" smtClean="0"/>
              <a:t>Other </a:t>
            </a:r>
            <a:r>
              <a:rPr lang="en-US" sz="2800" dirty="0" err="1" smtClean="0"/>
              <a:t>clusterings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48" y="3673185"/>
            <a:ext cx="490123" cy="19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06126" y="4370790"/>
            <a:ext cx="5421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35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9636" y="1679566"/>
            <a:ext cx="7612835" cy="4867299"/>
            <a:chOff x="689636" y="1679566"/>
            <a:chExt cx="7612835" cy="4867299"/>
          </a:xfrm>
        </p:grpSpPr>
        <p:grpSp>
          <p:nvGrpSpPr>
            <p:cNvPr id="11" name="Group 10"/>
            <p:cNvGrpSpPr/>
            <p:nvPr/>
          </p:nvGrpSpPr>
          <p:grpSpPr>
            <a:xfrm>
              <a:off x="1500188" y="1679566"/>
              <a:ext cx="6802283" cy="4405477"/>
              <a:chOff x="1500188" y="1679566"/>
              <a:chExt cx="6802283" cy="4405477"/>
            </a:xfrm>
          </p:grpSpPr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7"/>
              <a:stretch/>
            </p:blipFill>
            <p:spPr bwMode="auto">
              <a:xfrm>
                <a:off x="1500188" y="1679566"/>
                <a:ext cx="6802283" cy="4405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828920" y="2471729"/>
                <a:ext cx="583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DM</a:t>
                </a:r>
                <a:endParaRPr lang="en-US" sz="2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55516" y="4218385"/>
                <a:ext cx="5421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US</a:t>
                </a:r>
                <a:endParaRPr lang="en-US" sz="2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24534" y="2543192"/>
                <a:ext cx="6415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Hex</a:t>
                </a:r>
                <a:endParaRPr 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67382" y="4399407"/>
                <a:ext cx="89800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NB La</a:t>
                </a:r>
                <a:endParaRPr lang="en-US" sz="20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43112" y="5813571"/>
              <a:ext cx="5186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20                     30                     40                    50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1572" y="2171704"/>
              <a:ext cx="441146" cy="34163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30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20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37449" y="3592831"/>
              <a:ext cx="20542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Temperature (C)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512" y="6146755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Concentration</a:t>
              </a:r>
              <a:endParaRPr lang="en-US" sz="2000" dirty="0"/>
            </a:p>
          </p:txBody>
        </p:sp>
      </p:grp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Phase Diagram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657350" y="1957388"/>
            <a:ext cx="6329363" cy="38147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57813" y="1957388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Freeform 7"/>
          <p:cNvSpPr/>
          <p:nvPr/>
        </p:nvSpPr>
        <p:spPr bwMode="auto">
          <a:xfrm>
            <a:off x="5357813" y="3443288"/>
            <a:ext cx="2628900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10"/>
          <p:cNvSpPr>
            <a:spLocks/>
          </p:cNvSpPr>
          <p:nvPr/>
        </p:nvSpPr>
        <p:spPr bwMode="auto">
          <a:xfrm>
            <a:off x="6280910" y="6361075"/>
            <a:ext cx="25984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dirty="0">
                <a:ea typeface="ＭＳ Ｐゴシック" charset="0"/>
                <a:cs typeface="Gill Sans" charset="0"/>
              </a:rPr>
              <a:t>Courtesy C. Lam, B. Olsen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600" y="1283065"/>
            <a:ext cx="8382000" cy="5059363"/>
          </a:xfrm>
        </p:spPr>
        <p:txBody>
          <a:bodyPr/>
          <a:lstStyle/>
          <a:p>
            <a:r>
              <a:rPr lang="en-US" sz="2800" dirty="0" smtClean="0"/>
              <a:t>Other </a:t>
            </a:r>
            <a:r>
              <a:rPr lang="en-US" sz="2800" dirty="0" err="1" smtClean="0"/>
              <a:t>clusterings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48" y="3673185"/>
            <a:ext cx="490123" cy="19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06126" y="4370790"/>
            <a:ext cx="5421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</a:t>
            </a:r>
            <a:endParaRPr lang="en-US" sz="2000" dirty="0"/>
          </a:p>
        </p:txBody>
      </p:sp>
      <p:sp>
        <p:nvSpPr>
          <p:cNvPr id="5" name="Freeform 4"/>
          <p:cNvSpPr/>
          <p:nvPr/>
        </p:nvSpPr>
        <p:spPr bwMode="auto">
          <a:xfrm>
            <a:off x="1671638" y="3143277"/>
            <a:ext cx="3686175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9636" y="1679566"/>
            <a:ext cx="7612835" cy="4867299"/>
            <a:chOff x="689636" y="1679566"/>
            <a:chExt cx="7612835" cy="4867299"/>
          </a:xfrm>
        </p:grpSpPr>
        <p:grpSp>
          <p:nvGrpSpPr>
            <p:cNvPr id="11" name="Group 10"/>
            <p:cNvGrpSpPr/>
            <p:nvPr/>
          </p:nvGrpSpPr>
          <p:grpSpPr>
            <a:xfrm>
              <a:off x="1500188" y="1679566"/>
              <a:ext cx="6802283" cy="4405477"/>
              <a:chOff x="1500188" y="1679566"/>
              <a:chExt cx="6802283" cy="4405477"/>
            </a:xfrm>
          </p:grpSpPr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7"/>
              <a:stretch/>
            </p:blipFill>
            <p:spPr bwMode="auto">
              <a:xfrm>
                <a:off x="1500188" y="1679566"/>
                <a:ext cx="6802283" cy="4405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828920" y="2471729"/>
                <a:ext cx="583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DM</a:t>
                </a:r>
                <a:endParaRPr lang="en-US" sz="2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55516" y="4218385"/>
                <a:ext cx="5421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US</a:t>
                </a:r>
                <a:endParaRPr lang="en-US" sz="2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24534" y="2543192"/>
                <a:ext cx="6415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Hex</a:t>
                </a:r>
                <a:endParaRPr 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67382" y="4399407"/>
                <a:ext cx="89800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NB La</a:t>
                </a:r>
                <a:endParaRPr lang="en-US" sz="20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43112" y="5813571"/>
              <a:ext cx="5186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20                     30                     40                    50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1572" y="2171704"/>
              <a:ext cx="441146" cy="34163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30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20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37449" y="3592831"/>
              <a:ext cx="20542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Temperature (C)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512" y="6146755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Concentration</a:t>
              </a:r>
              <a:endParaRPr lang="en-US" sz="2000" dirty="0"/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1638294" y="1952620"/>
            <a:ext cx="6329363" cy="38147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795813" y="1952620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4822031" y="2552664"/>
            <a:ext cx="3145626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Phase Diagram</a:t>
            </a:r>
          </a:p>
        </p:txBody>
      </p:sp>
      <p:sp>
        <p:nvSpPr>
          <p:cNvPr id="21" name="Rectangle 10"/>
          <p:cNvSpPr>
            <a:spLocks/>
          </p:cNvSpPr>
          <p:nvPr/>
        </p:nvSpPr>
        <p:spPr bwMode="auto">
          <a:xfrm>
            <a:off x="6280910" y="6361075"/>
            <a:ext cx="25984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dirty="0">
                <a:ea typeface="ＭＳ Ｐゴシック" charset="0"/>
                <a:cs typeface="Gill Sans" charset="0"/>
              </a:rPr>
              <a:t>Courtesy C. Lam, B. Olsen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600" y="1283065"/>
            <a:ext cx="8382000" cy="5059363"/>
          </a:xfrm>
        </p:spPr>
        <p:txBody>
          <a:bodyPr/>
          <a:lstStyle/>
          <a:p>
            <a:r>
              <a:rPr lang="en-US" sz="2800" dirty="0" smtClean="0"/>
              <a:t>Other </a:t>
            </a:r>
            <a:r>
              <a:rPr lang="en-US" sz="2800" dirty="0" err="1" smtClean="0"/>
              <a:t>clusterings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48" y="3673185"/>
            <a:ext cx="490123" cy="19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06126" y="4370790"/>
            <a:ext cx="5421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</a:t>
            </a:r>
            <a:endParaRPr lang="en-US" sz="2000" dirty="0"/>
          </a:p>
        </p:txBody>
      </p:sp>
      <p:sp>
        <p:nvSpPr>
          <p:cNvPr id="27" name="Freeform 26"/>
          <p:cNvSpPr/>
          <p:nvPr/>
        </p:nvSpPr>
        <p:spPr bwMode="auto">
          <a:xfrm>
            <a:off x="1652582" y="3095645"/>
            <a:ext cx="3150393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89636" y="1679566"/>
            <a:ext cx="7612835" cy="4867299"/>
            <a:chOff x="689636" y="1679566"/>
            <a:chExt cx="7612835" cy="4867299"/>
          </a:xfrm>
        </p:grpSpPr>
        <p:grpSp>
          <p:nvGrpSpPr>
            <p:cNvPr id="31" name="Group 30"/>
            <p:cNvGrpSpPr/>
            <p:nvPr/>
          </p:nvGrpSpPr>
          <p:grpSpPr>
            <a:xfrm>
              <a:off x="1500188" y="1679566"/>
              <a:ext cx="6802283" cy="4405477"/>
              <a:chOff x="1500188" y="1679566"/>
              <a:chExt cx="6802283" cy="4405477"/>
            </a:xfrm>
          </p:grpSpPr>
          <p:pic>
            <p:nvPicPr>
              <p:cNvPr id="36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7"/>
              <a:stretch/>
            </p:blipFill>
            <p:spPr bwMode="auto">
              <a:xfrm>
                <a:off x="1500188" y="1679566"/>
                <a:ext cx="6802283" cy="4405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2828920" y="2471729"/>
                <a:ext cx="583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DM</a:t>
                </a:r>
                <a:endParaRPr lang="en-US" sz="2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55516" y="4218385"/>
                <a:ext cx="5421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US</a:t>
                </a:r>
                <a:endParaRPr lang="en-US" sz="2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4534" y="2543192"/>
                <a:ext cx="6415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Hex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967382" y="4399407"/>
                <a:ext cx="89800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NB La</a:t>
                </a:r>
                <a:endParaRPr lang="en-US" sz="20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243112" y="5813571"/>
              <a:ext cx="5186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20                     30                     40                    50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71572" y="2171704"/>
              <a:ext cx="441146" cy="34163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30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20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137449" y="3592831"/>
              <a:ext cx="20542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Temperature (C)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00512" y="6146755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Concentration</a:t>
              </a:r>
              <a:endParaRPr lang="en-US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38294" y="1952620"/>
            <a:ext cx="6329363" cy="3814762"/>
            <a:chOff x="1657350" y="1957388"/>
            <a:chExt cx="6329363" cy="38147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657350" y="1957388"/>
              <a:ext cx="6329363" cy="381476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4586261" y="1957388"/>
              <a:ext cx="0" cy="3814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Freeform 28"/>
            <p:cNvSpPr/>
            <p:nvPr/>
          </p:nvSpPr>
          <p:spPr bwMode="auto">
            <a:xfrm>
              <a:off x="4591057" y="3771912"/>
              <a:ext cx="3395656" cy="557212"/>
            </a:xfrm>
            <a:custGeom>
              <a:avLst/>
              <a:gdLst>
                <a:gd name="connsiteX0" fmla="*/ 0 w 2628900"/>
                <a:gd name="connsiteY0" fmla="*/ 0 h 557212"/>
                <a:gd name="connsiteX1" fmla="*/ 1143000 w 2628900"/>
                <a:gd name="connsiteY1" fmla="*/ 542925 h 557212"/>
                <a:gd name="connsiteX2" fmla="*/ 2628900 w 2628900"/>
                <a:gd name="connsiteY2" fmla="*/ 557212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557212">
                  <a:moveTo>
                    <a:pt x="0" y="0"/>
                  </a:moveTo>
                  <a:lnTo>
                    <a:pt x="1143000" y="542925"/>
                  </a:lnTo>
                  <a:lnTo>
                    <a:pt x="2628900" y="55721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Phase Diagram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1652583" y="2066909"/>
            <a:ext cx="2919418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9600" y="1283065"/>
            <a:ext cx="8382000" cy="5059363"/>
          </a:xfrm>
        </p:spPr>
        <p:txBody>
          <a:bodyPr/>
          <a:lstStyle/>
          <a:p>
            <a:r>
              <a:rPr lang="en-US" sz="2800" dirty="0" smtClean="0"/>
              <a:t>Other </a:t>
            </a:r>
            <a:r>
              <a:rPr lang="en-US" sz="2800" dirty="0" err="1" smtClean="0"/>
              <a:t>clusterings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48" y="3673185"/>
            <a:ext cx="490123" cy="19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606126" y="4370790"/>
            <a:ext cx="5421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4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5"/>
          <p:cNvSpPr txBox="1">
            <a:spLocks noGrp="1" noChangeArrowheads="1"/>
          </p:cNvSpPr>
          <p:nvPr/>
        </p:nvSpPr>
        <p:spPr bwMode="auto">
          <a:xfrm>
            <a:off x="3124200" y="6553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/>
              <a:t>© 2010 Warren B. Powell</a:t>
            </a:r>
          </a:p>
        </p:txBody>
      </p:sp>
      <p:sp>
        <p:nvSpPr>
          <p:cNvPr id="459779" name="Rectangle 6"/>
          <p:cNvSpPr txBox="1">
            <a:spLocks noGrp="1" noChangeArrowheads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/>
              <a:t>Slide </a:t>
            </a:r>
            <a:fld id="{F97D682F-160B-45E1-864C-FB99EEB5EF94}" type="slidenum">
              <a:rPr lang="en-US" sz="1400" i="0"/>
              <a:pPr algn="r"/>
              <a:t>2</a:t>
            </a:fld>
            <a:endParaRPr lang="en-US" sz="1400" i="0"/>
          </a:p>
        </p:txBody>
      </p:sp>
      <p:sp>
        <p:nvSpPr>
          <p:cNvPr id="45978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8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chemeClr val="bg1"/>
                </a:solidFill>
              </a:rPr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1343025"/>
            <a:ext cx="8382000" cy="5059363"/>
          </a:xfrm>
        </p:spPr>
        <p:txBody>
          <a:bodyPr/>
          <a:lstStyle/>
          <a:p>
            <a:endParaRPr lang="en-US"/>
          </a:p>
        </p:txBody>
      </p:sp>
      <p:sp>
        <p:nvSpPr>
          <p:cNvPr id="459782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459784" name="Rectangle 6"/>
          <p:cNvSpPr>
            <a:spLocks noChangeArrowheads="1"/>
          </p:cNvSpPr>
          <p:nvPr/>
        </p:nvSpPr>
        <p:spPr bwMode="auto">
          <a:xfrm>
            <a:off x="6302375" y="5423113"/>
            <a:ext cx="2841625" cy="666750"/>
          </a:xfrm>
          <a:prstGeom prst="rect">
            <a:avLst/>
          </a:prstGeom>
          <a:gradFill rotWithShape="0">
            <a:gsLst>
              <a:gs pos="0">
                <a:srgbClr val="301D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85" name="Rectangle 7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sz="2800" i="0" dirty="0" smtClean="0">
                <a:solidFill>
                  <a:schemeClr val="bg1"/>
                </a:solidFill>
              </a:rPr>
              <a:t>Building a belief model</a:t>
            </a: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71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9636" y="1679566"/>
            <a:ext cx="7612835" cy="4867299"/>
            <a:chOff x="689636" y="1679566"/>
            <a:chExt cx="7612835" cy="4867299"/>
          </a:xfrm>
        </p:grpSpPr>
        <p:grpSp>
          <p:nvGrpSpPr>
            <p:cNvPr id="27" name="Group 26"/>
            <p:cNvGrpSpPr/>
            <p:nvPr/>
          </p:nvGrpSpPr>
          <p:grpSpPr>
            <a:xfrm>
              <a:off x="1500188" y="1679566"/>
              <a:ext cx="6802283" cy="4405477"/>
              <a:chOff x="1500188" y="1679566"/>
              <a:chExt cx="6802283" cy="4405477"/>
            </a:xfrm>
          </p:grpSpPr>
          <p:pic>
            <p:nvPicPr>
              <p:cNvPr id="32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7"/>
              <a:stretch/>
            </p:blipFill>
            <p:spPr bwMode="auto">
              <a:xfrm>
                <a:off x="1500188" y="1679566"/>
                <a:ext cx="6802283" cy="4405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828920" y="2471729"/>
                <a:ext cx="583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DM</a:t>
                </a:r>
                <a:endParaRPr lang="en-US" sz="2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55516" y="4218385"/>
                <a:ext cx="5421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US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24534" y="2543192"/>
                <a:ext cx="6415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Hex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67382" y="4399407"/>
                <a:ext cx="89800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NB La</a:t>
                </a:r>
                <a:endParaRPr lang="en-US" sz="20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243112" y="5813571"/>
              <a:ext cx="5186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20                     30                     40                    50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1572" y="2171704"/>
              <a:ext cx="441146" cy="34163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30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20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-137449" y="3592831"/>
              <a:ext cx="20542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Temperature (C)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00512" y="6146755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Concentration</a:t>
              </a:r>
              <a:endParaRPr lang="en-US" sz="2000" dirty="0"/>
            </a:p>
          </p:txBody>
        </p:sp>
      </p:grp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Phase Diagram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57350" y="1957388"/>
            <a:ext cx="6329363" cy="3814762"/>
            <a:chOff x="1657350" y="1957388"/>
            <a:chExt cx="6329363" cy="381476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657350" y="1957388"/>
              <a:ext cx="6329363" cy="381476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671638" y="2386013"/>
              <a:ext cx="4200543" cy="1128712"/>
            </a:xfrm>
            <a:custGeom>
              <a:avLst/>
              <a:gdLst>
                <a:gd name="connsiteX0" fmla="*/ 0 w 3686175"/>
                <a:gd name="connsiteY0" fmla="*/ 1085850 h 1128712"/>
                <a:gd name="connsiteX1" fmla="*/ 2928937 w 3686175"/>
                <a:gd name="connsiteY1" fmla="*/ 1128712 h 1128712"/>
                <a:gd name="connsiteX2" fmla="*/ 3686175 w 3686175"/>
                <a:gd name="connsiteY2" fmla="*/ 0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175" h="1128712">
                  <a:moveTo>
                    <a:pt x="0" y="1085850"/>
                  </a:moveTo>
                  <a:lnTo>
                    <a:pt x="2928937" y="1128712"/>
                  </a:lnTo>
                  <a:lnTo>
                    <a:pt x="3686175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872181" y="1957388"/>
              <a:ext cx="0" cy="3814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Freeform 24"/>
            <p:cNvSpPr/>
            <p:nvPr/>
          </p:nvSpPr>
          <p:spPr bwMode="auto">
            <a:xfrm>
              <a:off x="5872181" y="3443288"/>
              <a:ext cx="2114532" cy="557212"/>
            </a:xfrm>
            <a:custGeom>
              <a:avLst/>
              <a:gdLst>
                <a:gd name="connsiteX0" fmla="*/ 0 w 2628900"/>
                <a:gd name="connsiteY0" fmla="*/ 0 h 557212"/>
                <a:gd name="connsiteX1" fmla="*/ 1143000 w 2628900"/>
                <a:gd name="connsiteY1" fmla="*/ 542925 h 557212"/>
                <a:gd name="connsiteX2" fmla="*/ 2628900 w 2628900"/>
                <a:gd name="connsiteY2" fmla="*/ 557212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557212">
                  <a:moveTo>
                    <a:pt x="0" y="0"/>
                  </a:moveTo>
                  <a:lnTo>
                    <a:pt x="1143000" y="542925"/>
                  </a:lnTo>
                  <a:lnTo>
                    <a:pt x="2628900" y="55721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09600" y="1283065"/>
            <a:ext cx="8382000" cy="5059363"/>
          </a:xfrm>
        </p:spPr>
        <p:txBody>
          <a:bodyPr/>
          <a:lstStyle/>
          <a:p>
            <a:r>
              <a:rPr lang="en-US" sz="2800" dirty="0" smtClean="0"/>
              <a:t>Other </a:t>
            </a:r>
            <a:r>
              <a:rPr lang="en-US" sz="2800" dirty="0" err="1" smtClean="0"/>
              <a:t>clusterings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48" y="3673185"/>
            <a:ext cx="490123" cy="19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06126" y="4370790"/>
            <a:ext cx="5421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8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9636" y="1679566"/>
            <a:ext cx="7612835" cy="4867299"/>
            <a:chOff x="689636" y="1679566"/>
            <a:chExt cx="7612835" cy="4867299"/>
          </a:xfrm>
        </p:grpSpPr>
        <p:grpSp>
          <p:nvGrpSpPr>
            <p:cNvPr id="27" name="Group 26"/>
            <p:cNvGrpSpPr/>
            <p:nvPr/>
          </p:nvGrpSpPr>
          <p:grpSpPr>
            <a:xfrm>
              <a:off x="1500188" y="1679566"/>
              <a:ext cx="6802283" cy="4405477"/>
              <a:chOff x="1500188" y="1679566"/>
              <a:chExt cx="6802283" cy="4405477"/>
            </a:xfrm>
          </p:grpSpPr>
          <p:pic>
            <p:nvPicPr>
              <p:cNvPr id="32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7"/>
              <a:stretch/>
            </p:blipFill>
            <p:spPr bwMode="auto">
              <a:xfrm>
                <a:off x="1500188" y="1679566"/>
                <a:ext cx="6802283" cy="4405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828920" y="2471729"/>
                <a:ext cx="583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DM</a:t>
                </a:r>
                <a:endParaRPr lang="en-US" sz="2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55516" y="4218385"/>
                <a:ext cx="5421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US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24534" y="2543192"/>
                <a:ext cx="6415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Hex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67382" y="4399407"/>
                <a:ext cx="89800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NB La</a:t>
                </a:r>
                <a:endParaRPr lang="en-US" sz="20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243112" y="5813571"/>
              <a:ext cx="5186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20                     30                     40                    50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1572" y="2171704"/>
              <a:ext cx="441146" cy="34163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30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20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-137449" y="3592831"/>
              <a:ext cx="20542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Temperature (C)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00512" y="6146755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Concentration</a:t>
              </a:r>
              <a:endParaRPr lang="en-US" sz="2000" dirty="0"/>
            </a:p>
          </p:txBody>
        </p:sp>
      </p:grp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Phase Diagram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57350" y="1957388"/>
            <a:ext cx="6329363" cy="3814762"/>
            <a:chOff x="1657350" y="1957388"/>
            <a:chExt cx="6329363" cy="381476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657350" y="1957388"/>
              <a:ext cx="6329363" cy="381476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671638" y="2386013"/>
              <a:ext cx="4200543" cy="1128712"/>
            </a:xfrm>
            <a:custGeom>
              <a:avLst/>
              <a:gdLst>
                <a:gd name="connsiteX0" fmla="*/ 0 w 3686175"/>
                <a:gd name="connsiteY0" fmla="*/ 1085850 h 1128712"/>
                <a:gd name="connsiteX1" fmla="*/ 2928937 w 3686175"/>
                <a:gd name="connsiteY1" fmla="*/ 1128712 h 1128712"/>
                <a:gd name="connsiteX2" fmla="*/ 3686175 w 3686175"/>
                <a:gd name="connsiteY2" fmla="*/ 0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175" h="1128712">
                  <a:moveTo>
                    <a:pt x="0" y="1085850"/>
                  </a:moveTo>
                  <a:lnTo>
                    <a:pt x="2928937" y="1128712"/>
                  </a:lnTo>
                  <a:lnTo>
                    <a:pt x="3686175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872181" y="1957388"/>
              <a:ext cx="0" cy="3814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Freeform 24"/>
            <p:cNvSpPr/>
            <p:nvPr/>
          </p:nvSpPr>
          <p:spPr bwMode="auto">
            <a:xfrm>
              <a:off x="5872181" y="3086088"/>
              <a:ext cx="2114532" cy="557212"/>
            </a:xfrm>
            <a:custGeom>
              <a:avLst/>
              <a:gdLst>
                <a:gd name="connsiteX0" fmla="*/ 0 w 2628900"/>
                <a:gd name="connsiteY0" fmla="*/ 0 h 557212"/>
                <a:gd name="connsiteX1" fmla="*/ 1143000 w 2628900"/>
                <a:gd name="connsiteY1" fmla="*/ 542925 h 557212"/>
                <a:gd name="connsiteX2" fmla="*/ 2628900 w 2628900"/>
                <a:gd name="connsiteY2" fmla="*/ 557212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557212">
                  <a:moveTo>
                    <a:pt x="0" y="0"/>
                  </a:moveTo>
                  <a:lnTo>
                    <a:pt x="1143000" y="542925"/>
                  </a:lnTo>
                  <a:lnTo>
                    <a:pt x="2628900" y="55721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66870" y="1966908"/>
            <a:ext cx="6315075" cy="3814762"/>
            <a:chOff x="1671638" y="1957388"/>
            <a:chExt cx="6315075" cy="3814762"/>
          </a:xfrm>
        </p:grpSpPr>
        <p:sp>
          <p:nvSpPr>
            <p:cNvPr id="22" name="Freeform 21"/>
            <p:cNvSpPr/>
            <p:nvPr/>
          </p:nvSpPr>
          <p:spPr bwMode="auto">
            <a:xfrm>
              <a:off x="1671638" y="2386013"/>
              <a:ext cx="3686175" cy="1128712"/>
            </a:xfrm>
            <a:custGeom>
              <a:avLst/>
              <a:gdLst>
                <a:gd name="connsiteX0" fmla="*/ 0 w 3686175"/>
                <a:gd name="connsiteY0" fmla="*/ 1085850 h 1128712"/>
                <a:gd name="connsiteX1" fmla="*/ 2928937 w 3686175"/>
                <a:gd name="connsiteY1" fmla="*/ 1128712 h 1128712"/>
                <a:gd name="connsiteX2" fmla="*/ 3686175 w 3686175"/>
                <a:gd name="connsiteY2" fmla="*/ 0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175" h="1128712">
                  <a:moveTo>
                    <a:pt x="0" y="1085850"/>
                  </a:moveTo>
                  <a:lnTo>
                    <a:pt x="2928937" y="1128712"/>
                  </a:lnTo>
                  <a:lnTo>
                    <a:pt x="3686175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5357813" y="1957388"/>
              <a:ext cx="0" cy="3814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Freeform 23"/>
            <p:cNvSpPr/>
            <p:nvPr/>
          </p:nvSpPr>
          <p:spPr bwMode="auto">
            <a:xfrm>
              <a:off x="5357813" y="3443288"/>
              <a:ext cx="2628900" cy="557212"/>
            </a:xfrm>
            <a:custGeom>
              <a:avLst/>
              <a:gdLst>
                <a:gd name="connsiteX0" fmla="*/ 0 w 2628900"/>
                <a:gd name="connsiteY0" fmla="*/ 0 h 557212"/>
                <a:gd name="connsiteX1" fmla="*/ 1143000 w 2628900"/>
                <a:gd name="connsiteY1" fmla="*/ 542925 h 557212"/>
                <a:gd name="connsiteX2" fmla="*/ 2628900 w 2628900"/>
                <a:gd name="connsiteY2" fmla="*/ 557212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557212">
                  <a:moveTo>
                    <a:pt x="0" y="0"/>
                  </a:moveTo>
                  <a:lnTo>
                    <a:pt x="1143000" y="542925"/>
                  </a:lnTo>
                  <a:lnTo>
                    <a:pt x="2628900" y="55721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7" name="Freeform 36"/>
          <p:cNvSpPr/>
          <p:nvPr/>
        </p:nvSpPr>
        <p:spPr bwMode="auto">
          <a:xfrm>
            <a:off x="1652582" y="2381245"/>
            <a:ext cx="3150393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795813" y="1952620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reeform 38"/>
          <p:cNvSpPr/>
          <p:nvPr/>
        </p:nvSpPr>
        <p:spPr bwMode="auto">
          <a:xfrm>
            <a:off x="4802975" y="3438520"/>
            <a:ext cx="3164682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5357813" y="1957388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Freeform 41"/>
          <p:cNvSpPr/>
          <p:nvPr/>
        </p:nvSpPr>
        <p:spPr bwMode="auto">
          <a:xfrm>
            <a:off x="5357813" y="3443288"/>
            <a:ext cx="2628900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4795813" y="1952620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4822031" y="2552664"/>
            <a:ext cx="3145626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4572001" y="3767144"/>
            <a:ext cx="3395656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1652583" y="2066909"/>
            <a:ext cx="2919418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4567205" y="1952620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609600" y="1223105"/>
            <a:ext cx="8382000" cy="5059363"/>
          </a:xfrm>
        </p:spPr>
        <p:txBody>
          <a:bodyPr/>
          <a:lstStyle/>
          <a:p>
            <a:r>
              <a:rPr lang="en-US" sz="2800" dirty="0" smtClean="0"/>
              <a:t>Other </a:t>
            </a:r>
            <a:r>
              <a:rPr lang="en-US" sz="2800" dirty="0" err="1" smtClean="0"/>
              <a:t>clusterings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48" y="3673185"/>
            <a:ext cx="490123" cy="19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606126" y="4370790"/>
            <a:ext cx="5421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</a:t>
            </a:r>
            <a:endParaRPr lang="en-US" sz="2000" dirty="0"/>
          </a:p>
        </p:txBody>
      </p:sp>
      <p:sp>
        <p:nvSpPr>
          <p:cNvPr id="40" name="Freeform 39"/>
          <p:cNvSpPr/>
          <p:nvPr/>
        </p:nvSpPr>
        <p:spPr bwMode="auto">
          <a:xfrm>
            <a:off x="1671638" y="3143277"/>
            <a:ext cx="3686175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1652582" y="2838461"/>
            <a:ext cx="3150393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belief model:</a:t>
            </a:r>
          </a:p>
          <a:p>
            <a:pPr lvl="1"/>
            <a:r>
              <a:rPr lang="en-US" dirty="0" smtClean="0"/>
              <a:t>We need to be able to compute the best possible design </a:t>
            </a:r>
            <a:r>
              <a:rPr lang="en-US" i="1" dirty="0" smtClean="0">
                <a:solidFill>
                  <a:srgbClr val="0033CC"/>
                </a:solidFill>
              </a:rPr>
              <a:t>given our current set of beliefs</a:t>
            </a:r>
            <a:r>
              <a:rPr lang="en-US" dirty="0" smtClean="0"/>
              <a:t> (known as the prior)</a:t>
            </a:r>
          </a:p>
          <a:p>
            <a:pPr lvl="1"/>
            <a:r>
              <a:rPr lang="en-US" dirty="0" smtClean="0"/>
              <a:t>We need to understand the </a:t>
            </a:r>
            <a:r>
              <a:rPr lang="en-US" i="1" dirty="0" smtClean="0">
                <a:solidFill>
                  <a:srgbClr val="0033CC"/>
                </a:solidFill>
              </a:rPr>
              <a:t>possible outcomes</a:t>
            </a:r>
            <a:r>
              <a:rPr lang="en-US" i="1" dirty="0" smtClean="0"/>
              <a:t> </a:t>
            </a:r>
            <a:r>
              <a:rPr lang="en-US" dirty="0" smtClean="0"/>
              <a:t>of each experiment that we might want to run.</a:t>
            </a:r>
          </a:p>
          <a:p>
            <a:pPr lvl="1"/>
            <a:r>
              <a:rPr lang="en-US" dirty="0" smtClean="0"/>
              <a:t>We then need to know how to </a:t>
            </a:r>
            <a:r>
              <a:rPr lang="en-US" i="1" dirty="0" smtClean="0">
                <a:solidFill>
                  <a:srgbClr val="0033CC"/>
                </a:solidFill>
              </a:rPr>
              <a:t>update our belief model</a:t>
            </a:r>
            <a:r>
              <a:rPr lang="en-US" dirty="0" smtClean="0"/>
              <a:t>.  This will give us a </a:t>
            </a:r>
            <a:r>
              <a:rPr lang="en-US" i="1" dirty="0" smtClean="0">
                <a:solidFill>
                  <a:srgbClr val="0033CC"/>
                </a:solidFill>
              </a:rPr>
              <a:t>range of possible posteriors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Finally, we need to compute the best possible design for </a:t>
            </a:r>
            <a:r>
              <a:rPr lang="en-US" i="1" dirty="0" smtClean="0">
                <a:solidFill>
                  <a:srgbClr val="0033CC"/>
                </a:solidFill>
              </a:rPr>
              <a:t>each possible prior</a:t>
            </a:r>
            <a:r>
              <a:rPr lang="en-US" i="1" dirty="0" smtClean="0"/>
              <a:t>.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Belief models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belief model captures </a:t>
            </a:r>
            <a:r>
              <a:rPr lang="en-US" i="1" dirty="0" smtClean="0"/>
              <a:t>what you know about how your process responds to the parameters you control</a:t>
            </a:r>
            <a:r>
              <a:rPr lang="en-US" dirty="0" smtClean="0"/>
              <a:t> (temperature, concentration, shape, size, density).</a:t>
            </a:r>
          </a:p>
          <a:p>
            <a:pPr lvl="1"/>
            <a:r>
              <a:rPr lang="en-US" dirty="0" smtClean="0"/>
              <a:t>The belief model formalizes what you know, and what you learn from an experiment.</a:t>
            </a:r>
          </a:p>
          <a:p>
            <a:r>
              <a:rPr lang="en-US" dirty="0" smtClean="0"/>
              <a:t>Types of belief models</a:t>
            </a:r>
          </a:p>
          <a:p>
            <a:pPr lvl="1"/>
            <a:r>
              <a:rPr lang="en-US" dirty="0" smtClean="0"/>
              <a:t>Lookup tables (for discrete choices such as shapes of nanoparticles, type of oil, type of catalyst)</a:t>
            </a:r>
          </a:p>
          <a:p>
            <a:pPr lvl="1"/>
            <a:r>
              <a:rPr lang="en-US" dirty="0" smtClean="0"/>
              <a:t>Parametric model (analytic function)</a:t>
            </a:r>
          </a:p>
          <a:p>
            <a:pPr lvl="1"/>
            <a:r>
              <a:rPr lang="en-US" dirty="0" smtClean="0"/>
              <a:t>Set of differential equations</a:t>
            </a:r>
          </a:p>
          <a:p>
            <a:pPr lvl="1"/>
            <a:r>
              <a:rPr lang="en-US" dirty="0"/>
              <a:t>Human-drawn curves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fld id="{1E4AC925-5FAF-42B0-914B-DB64C90BC2BD}" type="slidenum">
              <a:rPr lang="en-US"/>
              <a:pPr/>
              <a:t>4</a:t>
            </a:fld>
            <a:endParaRPr lang="en-US"/>
          </a:p>
        </p:txBody>
      </p:sp>
      <p:sp>
        <p:nvSpPr>
          <p:cNvPr id="1284098" name="Slide Number Placeholder 5"/>
          <p:cNvSpPr txBox="1">
            <a:spLocks noGrp="1"/>
          </p:cNvSpPr>
          <p:nvPr/>
        </p:nvSpPr>
        <p:spPr bwMode="auto">
          <a:xfrm>
            <a:off x="6553200" y="6553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7646BDFE-20C8-40E8-A939-72D38791AD93}" type="slidenum">
              <a:rPr lang="en-US" sz="1400" i="0">
                <a:latin typeface="Times New Roman" pitchFamily="18" charset="0"/>
              </a:rPr>
              <a:pPr algn="r" eaLnBrk="0" hangingPunct="0"/>
              <a:t>4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128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Correlated beliefs</a:t>
            </a:r>
          </a:p>
        </p:txBody>
      </p:sp>
      <p:sp>
        <p:nvSpPr>
          <p:cNvPr id="128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90651"/>
            <a:ext cx="8267700" cy="389036"/>
          </a:xfrm>
        </p:spPr>
        <p:txBody>
          <a:bodyPr/>
          <a:lstStyle/>
          <a:p>
            <a:r>
              <a:rPr lang="en-US" sz="2400" dirty="0" smtClean="0"/>
              <a:t>We start with a belief about each material (lookup table)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84101" name="Line 4"/>
          <p:cNvSpPr>
            <a:spLocks noChangeShapeType="1"/>
          </p:cNvSpPr>
          <p:nvPr/>
        </p:nvSpPr>
        <p:spPr bwMode="auto">
          <a:xfrm>
            <a:off x="1657350" y="4371917"/>
            <a:ext cx="62035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4102" name="Rectangle 5" descr="Dark upward diagonal"/>
          <p:cNvSpPr>
            <a:spLocks noChangeArrowheads="1"/>
          </p:cNvSpPr>
          <p:nvPr/>
        </p:nvSpPr>
        <p:spPr bwMode="auto">
          <a:xfrm>
            <a:off x="2119313" y="3419417"/>
            <a:ext cx="227012" cy="9366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3" name="Rectangle 6" descr="Dark upward diagonal"/>
          <p:cNvSpPr>
            <a:spLocks noChangeArrowheads="1"/>
          </p:cNvSpPr>
          <p:nvPr/>
        </p:nvSpPr>
        <p:spPr bwMode="auto">
          <a:xfrm>
            <a:off x="2982913" y="3157479"/>
            <a:ext cx="227012" cy="119856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4" name="Rectangle 7" descr="Dark upward diagonal"/>
          <p:cNvSpPr>
            <a:spLocks noChangeArrowheads="1"/>
          </p:cNvSpPr>
          <p:nvPr/>
        </p:nvSpPr>
        <p:spPr bwMode="auto">
          <a:xfrm>
            <a:off x="3846513" y="2949517"/>
            <a:ext cx="227012" cy="14065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5" name="Rectangle 8" descr="Dark upward diagonal"/>
          <p:cNvSpPr>
            <a:spLocks noChangeArrowheads="1"/>
          </p:cNvSpPr>
          <p:nvPr/>
        </p:nvSpPr>
        <p:spPr bwMode="auto">
          <a:xfrm>
            <a:off x="4710113" y="275266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7" name="Text Box 10"/>
          <p:cNvSpPr txBox="1">
            <a:spLocks noChangeArrowheads="1"/>
          </p:cNvSpPr>
          <p:nvPr/>
        </p:nvSpPr>
        <p:spPr bwMode="auto">
          <a:xfrm>
            <a:off x="2097088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1</a:t>
            </a:r>
          </a:p>
        </p:txBody>
      </p:sp>
      <p:sp>
        <p:nvSpPr>
          <p:cNvPr id="1284108" name="Text Box 11"/>
          <p:cNvSpPr txBox="1">
            <a:spLocks noChangeArrowheads="1"/>
          </p:cNvSpPr>
          <p:nvPr/>
        </p:nvSpPr>
        <p:spPr bwMode="auto">
          <a:xfrm>
            <a:off x="2951163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2</a:t>
            </a:r>
          </a:p>
        </p:txBody>
      </p:sp>
      <p:sp>
        <p:nvSpPr>
          <p:cNvPr id="1284109" name="Text Box 12"/>
          <p:cNvSpPr txBox="1">
            <a:spLocks noChangeArrowheads="1"/>
          </p:cNvSpPr>
          <p:nvPr/>
        </p:nvSpPr>
        <p:spPr bwMode="auto">
          <a:xfrm>
            <a:off x="38322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3</a:t>
            </a:r>
          </a:p>
        </p:txBody>
      </p:sp>
      <p:sp>
        <p:nvSpPr>
          <p:cNvPr id="1284110" name="Text Box 13"/>
          <p:cNvSpPr txBox="1">
            <a:spLocks noChangeArrowheads="1"/>
          </p:cNvSpPr>
          <p:nvPr/>
        </p:nvSpPr>
        <p:spPr bwMode="auto">
          <a:xfrm>
            <a:off x="46958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grpSp>
        <p:nvGrpSpPr>
          <p:cNvPr id="1284119" name="Group 20"/>
          <p:cNvGrpSpPr>
            <a:grpSpLocks/>
          </p:cNvGrpSpPr>
          <p:nvPr/>
        </p:nvGrpSpPr>
        <p:grpSpPr bwMode="auto">
          <a:xfrm>
            <a:off x="4708525" y="2212917"/>
            <a:ext cx="609600" cy="1068387"/>
            <a:chOff x="3511" y="2056"/>
            <a:chExt cx="342" cy="1051"/>
          </a:xfrm>
        </p:grpSpPr>
        <p:sp>
          <p:nvSpPr>
            <p:cNvPr id="1284120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1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2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3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4" name="Group 25"/>
          <p:cNvGrpSpPr>
            <a:grpSpLocks/>
          </p:cNvGrpSpPr>
          <p:nvPr/>
        </p:nvGrpSpPr>
        <p:grpSpPr bwMode="auto">
          <a:xfrm>
            <a:off x="3843338" y="2643129"/>
            <a:ext cx="714375" cy="630237"/>
            <a:chOff x="3511" y="2056"/>
            <a:chExt cx="342" cy="1051"/>
          </a:xfrm>
        </p:grpSpPr>
        <p:sp>
          <p:nvSpPr>
            <p:cNvPr id="1284125" name="Line 2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6" name="Group 2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7" name="Freeform 2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8" name="Freeform 2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9" name="Group 46"/>
          <p:cNvGrpSpPr>
            <a:grpSpLocks/>
          </p:cNvGrpSpPr>
          <p:nvPr/>
        </p:nvGrpSpPr>
        <p:grpSpPr bwMode="auto">
          <a:xfrm>
            <a:off x="2111375" y="2962217"/>
            <a:ext cx="581025" cy="896937"/>
            <a:chOff x="3511" y="2056"/>
            <a:chExt cx="342" cy="1051"/>
          </a:xfrm>
        </p:grpSpPr>
        <p:sp>
          <p:nvSpPr>
            <p:cNvPr id="1284130" name="Line 47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1" name="Group 48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2" name="Freeform 49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3" name="Freeform 50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34" name="Group 51"/>
          <p:cNvGrpSpPr>
            <a:grpSpLocks/>
          </p:cNvGrpSpPr>
          <p:nvPr/>
        </p:nvGrpSpPr>
        <p:grpSpPr bwMode="auto">
          <a:xfrm>
            <a:off x="2981325" y="1993842"/>
            <a:ext cx="276225" cy="2316162"/>
            <a:chOff x="3511" y="2056"/>
            <a:chExt cx="342" cy="1051"/>
          </a:xfrm>
        </p:grpSpPr>
        <p:sp>
          <p:nvSpPr>
            <p:cNvPr id="1284135" name="Line 52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6" name="Group 53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7" name="Freeform 54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8" name="Freeform 55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86" name="Rectangle 8" descr="Dark upward diagonal"/>
          <p:cNvSpPr>
            <a:spLocks noChangeArrowheads="1"/>
          </p:cNvSpPr>
          <p:nvPr/>
        </p:nvSpPr>
        <p:spPr bwMode="auto">
          <a:xfrm>
            <a:off x="6440549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6426261" y="438001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sp>
        <p:nvSpPr>
          <p:cNvPr id="91" name="Rectangle 9" descr="Dark upward diagonal"/>
          <p:cNvSpPr>
            <a:spLocks noChangeArrowheads="1"/>
          </p:cNvSpPr>
          <p:nvPr/>
        </p:nvSpPr>
        <p:spPr bwMode="auto">
          <a:xfrm>
            <a:off x="7299229" y="2877619"/>
            <a:ext cx="227012" cy="146367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292879" y="4352406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5</a:t>
            </a:r>
          </a:p>
        </p:txBody>
      </p:sp>
      <p:grpSp>
        <p:nvGrpSpPr>
          <p:cNvPr id="93" name="Group 15"/>
          <p:cNvGrpSpPr>
            <a:grpSpLocks/>
          </p:cNvGrpSpPr>
          <p:nvPr/>
        </p:nvGrpSpPr>
        <p:grpSpPr bwMode="auto">
          <a:xfrm>
            <a:off x="7299229" y="2053706"/>
            <a:ext cx="400050" cy="1668463"/>
            <a:chOff x="3511" y="2056"/>
            <a:chExt cx="342" cy="1051"/>
          </a:xfrm>
        </p:grpSpPr>
        <p:sp>
          <p:nvSpPr>
            <p:cNvPr id="94" name="Line 1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96" name="Freeform 1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97" name="Freeform 1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1504335" y="4404587"/>
            <a:ext cx="6459794" cy="448657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9002662">
            <a:off x="1288650" y="46900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 nm Fe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19002662">
            <a:off x="2259882" y="46654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nm Fe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19002662">
            <a:off x="1868820" y="5466753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AI203+1.2 nm 1BSFe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9002662">
            <a:off x="3201413" y="463103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Fe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9002662">
            <a:off x="5743633" y="46359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 0.6 nm</a:t>
            </a:r>
            <a:endParaRPr lang="en-US" dirty="0"/>
          </a:p>
        </p:txBody>
      </p:sp>
      <p:sp>
        <p:nvSpPr>
          <p:cNvPr id="106" name="Rectangle 8" descr="Dark upward diagonal"/>
          <p:cNvSpPr>
            <a:spLocks noChangeArrowheads="1"/>
          </p:cNvSpPr>
          <p:nvPr/>
        </p:nvSpPr>
        <p:spPr bwMode="auto">
          <a:xfrm>
            <a:off x="5585165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9002662">
            <a:off x="5064863" y="5284869"/>
            <a:ext cx="28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 nm Ni</a:t>
            </a:r>
            <a:endParaRPr lang="en-US" dirty="0"/>
          </a:p>
        </p:txBody>
      </p:sp>
      <p:grpSp>
        <p:nvGrpSpPr>
          <p:cNvPr id="110" name="Group 20"/>
          <p:cNvGrpSpPr>
            <a:grpSpLocks/>
          </p:cNvGrpSpPr>
          <p:nvPr/>
        </p:nvGrpSpPr>
        <p:grpSpPr bwMode="auto">
          <a:xfrm>
            <a:off x="6438961" y="2203089"/>
            <a:ext cx="609600" cy="1068387"/>
            <a:chOff x="3511" y="2056"/>
            <a:chExt cx="342" cy="1051"/>
          </a:xfrm>
        </p:grpSpPr>
        <p:sp>
          <p:nvSpPr>
            <p:cNvPr id="11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1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1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0" name="Group 20"/>
          <p:cNvGrpSpPr>
            <a:grpSpLocks/>
          </p:cNvGrpSpPr>
          <p:nvPr/>
        </p:nvGrpSpPr>
        <p:grpSpPr bwMode="auto">
          <a:xfrm>
            <a:off x="5588497" y="2178513"/>
            <a:ext cx="609600" cy="1068387"/>
            <a:chOff x="3511" y="2056"/>
            <a:chExt cx="342" cy="1051"/>
          </a:xfrm>
        </p:grpSpPr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130" name="TextBox 129"/>
          <p:cNvSpPr txBox="1"/>
          <p:nvPr/>
        </p:nvSpPr>
        <p:spPr>
          <a:xfrm rot="19002662">
            <a:off x="4972245" y="46212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table</a:t>
            </a:r>
          </a:p>
          <a:p>
            <a:pPr lvl="1"/>
            <a:r>
              <a:rPr lang="en-US" dirty="0" smtClean="0"/>
              <a:t>We can organize potential catalysts into groups</a:t>
            </a:r>
          </a:p>
          <a:p>
            <a:pPr lvl="1"/>
            <a:r>
              <a:rPr lang="en-US" dirty="0" smtClean="0"/>
              <a:t>Scientists using domain knowledge can estimate correlations in experiments between similar catalysts.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08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41" y="3193004"/>
            <a:ext cx="8195140" cy="331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8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fld id="{1E4AC925-5FAF-42B0-914B-DB64C90BC2BD}" type="slidenum">
              <a:rPr lang="en-US"/>
              <a:pPr/>
              <a:t>6</a:t>
            </a:fld>
            <a:endParaRPr lang="en-US"/>
          </a:p>
        </p:txBody>
      </p:sp>
      <p:sp>
        <p:nvSpPr>
          <p:cNvPr id="1284098" name="Slide Number Placeholder 5"/>
          <p:cNvSpPr txBox="1">
            <a:spLocks noGrp="1"/>
          </p:cNvSpPr>
          <p:nvPr/>
        </p:nvSpPr>
        <p:spPr bwMode="auto">
          <a:xfrm>
            <a:off x="6553200" y="6553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7646BDFE-20C8-40E8-A939-72D38791AD93}" type="slidenum">
              <a:rPr lang="en-US" sz="1400" i="0">
                <a:latin typeface="Times New Roman" pitchFamily="18" charset="0"/>
              </a:rPr>
              <a:pPr algn="r" eaLnBrk="0" hangingPunct="0"/>
              <a:t>6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128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Correlated beliefs</a:t>
            </a:r>
          </a:p>
        </p:txBody>
      </p:sp>
      <p:sp>
        <p:nvSpPr>
          <p:cNvPr id="128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90651"/>
            <a:ext cx="8267700" cy="389036"/>
          </a:xfrm>
        </p:spPr>
        <p:txBody>
          <a:bodyPr/>
          <a:lstStyle/>
          <a:p>
            <a:r>
              <a:rPr lang="en-US" sz="2400" dirty="0" smtClean="0"/>
              <a:t>Testing one material teaches us about other materials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84101" name="Line 4"/>
          <p:cNvSpPr>
            <a:spLocks noChangeShapeType="1"/>
          </p:cNvSpPr>
          <p:nvPr/>
        </p:nvSpPr>
        <p:spPr bwMode="auto">
          <a:xfrm>
            <a:off x="1657350" y="4371917"/>
            <a:ext cx="62035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4102" name="Rectangle 5" descr="Dark upward diagonal"/>
          <p:cNvSpPr>
            <a:spLocks noChangeArrowheads="1"/>
          </p:cNvSpPr>
          <p:nvPr/>
        </p:nvSpPr>
        <p:spPr bwMode="auto">
          <a:xfrm>
            <a:off x="2119313" y="3419417"/>
            <a:ext cx="227012" cy="9366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3" name="Rectangle 6" descr="Dark upward diagonal"/>
          <p:cNvSpPr>
            <a:spLocks noChangeArrowheads="1"/>
          </p:cNvSpPr>
          <p:nvPr/>
        </p:nvSpPr>
        <p:spPr bwMode="auto">
          <a:xfrm>
            <a:off x="2982913" y="3157479"/>
            <a:ext cx="227012" cy="119856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4" name="Rectangle 7" descr="Dark upward diagonal"/>
          <p:cNvSpPr>
            <a:spLocks noChangeArrowheads="1"/>
          </p:cNvSpPr>
          <p:nvPr/>
        </p:nvSpPr>
        <p:spPr bwMode="auto">
          <a:xfrm>
            <a:off x="3846513" y="2949517"/>
            <a:ext cx="227012" cy="14065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5" name="Rectangle 8" descr="Dark upward diagonal"/>
          <p:cNvSpPr>
            <a:spLocks noChangeArrowheads="1"/>
          </p:cNvSpPr>
          <p:nvPr/>
        </p:nvSpPr>
        <p:spPr bwMode="auto">
          <a:xfrm>
            <a:off x="4710113" y="275266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7" name="Text Box 10"/>
          <p:cNvSpPr txBox="1">
            <a:spLocks noChangeArrowheads="1"/>
          </p:cNvSpPr>
          <p:nvPr/>
        </p:nvSpPr>
        <p:spPr bwMode="auto">
          <a:xfrm>
            <a:off x="2097088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1</a:t>
            </a:r>
          </a:p>
        </p:txBody>
      </p:sp>
      <p:sp>
        <p:nvSpPr>
          <p:cNvPr id="1284108" name="Text Box 11"/>
          <p:cNvSpPr txBox="1">
            <a:spLocks noChangeArrowheads="1"/>
          </p:cNvSpPr>
          <p:nvPr/>
        </p:nvSpPr>
        <p:spPr bwMode="auto">
          <a:xfrm>
            <a:off x="2951163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2</a:t>
            </a:r>
          </a:p>
        </p:txBody>
      </p:sp>
      <p:sp>
        <p:nvSpPr>
          <p:cNvPr id="1284109" name="Text Box 12"/>
          <p:cNvSpPr txBox="1">
            <a:spLocks noChangeArrowheads="1"/>
          </p:cNvSpPr>
          <p:nvPr/>
        </p:nvSpPr>
        <p:spPr bwMode="auto">
          <a:xfrm>
            <a:off x="38322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3</a:t>
            </a:r>
          </a:p>
        </p:txBody>
      </p:sp>
      <p:sp>
        <p:nvSpPr>
          <p:cNvPr id="1284110" name="Text Box 13"/>
          <p:cNvSpPr txBox="1">
            <a:spLocks noChangeArrowheads="1"/>
          </p:cNvSpPr>
          <p:nvPr/>
        </p:nvSpPr>
        <p:spPr bwMode="auto">
          <a:xfrm>
            <a:off x="46958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grpSp>
        <p:nvGrpSpPr>
          <p:cNvPr id="1284119" name="Group 20"/>
          <p:cNvGrpSpPr>
            <a:grpSpLocks/>
          </p:cNvGrpSpPr>
          <p:nvPr/>
        </p:nvGrpSpPr>
        <p:grpSpPr bwMode="auto">
          <a:xfrm>
            <a:off x="4708525" y="2212917"/>
            <a:ext cx="609600" cy="1068387"/>
            <a:chOff x="3511" y="2056"/>
            <a:chExt cx="342" cy="1051"/>
          </a:xfrm>
        </p:grpSpPr>
        <p:sp>
          <p:nvSpPr>
            <p:cNvPr id="1284120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1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2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3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4" name="Group 25"/>
          <p:cNvGrpSpPr>
            <a:grpSpLocks/>
          </p:cNvGrpSpPr>
          <p:nvPr/>
        </p:nvGrpSpPr>
        <p:grpSpPr bwMode="auto">
          <a:xfrm>
            <a:off x="3843338" y="2643129"/>
            <a:ext cx="714375" cy="630237"/>
            <a:chOff x="3511" y="2056"/>
            <a:chExt cx="342" cy="1051"/>
          </a:xfrm>
        </p:grpSpPr>
        <p:sp>
          <p:nvSpPr>
            <p:cNvPr id="1284125" name="Line 2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6" name="Group 2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7" name="Freeform 2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8" name="Freeform 2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9" name="Group 46"/>
          <p:cNvGrpSpPr>
            <a:grpSpLocks/>
          </p:cNvGrpSpPr>
          <p:nvPr/>
        </p:nvGrpSpPr>
        <p:grpSpPr bwMode="auto">
          <a:xfrm>
            <a:off x="2111375" y="2962217"/>
            <a:ext cx="581025" cy="896937"/>
            <a:chOff x="3511" y="2056"/>
            <a:chExt cx="342" cy="1051"/>
          </a:xfrm>
        </p:grpSpPr>
        <p:sp>
          <p:nvSpPr>
            <p:cNvPr id="1284130" name="Line 47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1" name="Group 48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2" name="Freeform 49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3" name="Freeform 50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34" name="Group 51"/>
          <p:cNvGrpSpPr>
            <a:grpSpLocks/>
          </p:cNvGrpSpPr>
          <p:nvPr/>
        </p:nvGrpSpPr>
        <p:grpSpPr bwMode="auto">
          <a:xfrm>
            <a:off x="2981325" y="1993842"/>
            <a:ext cx="276225" cy="2316162"/>
            <a:chOff x="3511" y="2056"/>
            <a:chExt cx="342" cy="1051"/>
          </a:xfrm>
        </p:grpSpPr>
        <p:sp>
          <p:nvSpPr>
            <p:cNvPr id="1284135" name="Line 52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6" name="Group 53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7" name="Freeform 54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8" name="Freeform 55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86" name="Rectangle 8" descr="Dark upward diagonal"/>
          <p:cNvSpPr>
            <a:spLocks noChangeArrowheads="1"/>
          </p:cNvSpPr>
          <p:nvPr/>
        </p:nvSpPr>
        <p:spPr bwMode="auto">
          <a:xfrm>
            <a:off x="6440549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6426261" y="438001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sp>
        <p:nvSpPr>
          <p:cNvPr id="91" name="Rectangle 9" descr="Dark upward diagonal"/>
          <p:cNvSpPr>
            <a:spLocks noChangeArrowheads="1"/>
          </p:cNvSpPr>
          <p:nvPr/>
        </p:nvSpPr>
        <p:spPr bwMode="auto">
          <a:xfrm>
            <a:off x="7299229" y="2877619"/>
            <a:ext cx="227012" cy="146367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292879" y="4352406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5</a:t>
            </a:r>
          </a:p>
        </p:txBody>
      </p:sp>
      <p:grpSp>
        <p:nvGrpSpPr>
          <p:cNvPr id="93" name="Group 15"/>
          <p:cNvGrpSpPr>
            <a:grpSpLocks/>
          </p:cNvGrpSpPr>
          <p:nvPr/>
        </p:nvGrpSpPr>
        <p:grpSpPr bwMode="auto">
          <a:xfrm>
            <a:off x="7299229" y="2053706"/>
            <a:ext cx="400050" cy="1668463"/>
            <a:chOff x="3511" y="2056"/>
            <a:chExt cx="342" cy="1051"/>
          </a:xfrm>
        </p:grpSpPr>
        <p:sp>
          <p:nvSpPr>
            <p:cNvPr id="94" name="Line 1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96" name="Freeform 1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97" name="Freeform 1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98" name="Oval 40"/>
          <p:cNvSpPr>
            <a:spLocks noChangeArrowheads="1"/>
          </p:cNvSpPr>
          <p:nvPr/>
        </p:nvSpPr>
        <p:spPr bwMode="auto">
          <a:xfrm>
            <a:off x="7254779" y="2247381"/>
            <a:ext cx="88900" cy="889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grpSp>
        <p:nvGrpSpPr>
          <p:cNvPr id="99" name="Group 15"/>
          <p:cNvGrpSpPr>
            <a:grpSpLocks/>
          </p:cNvGrpSpPr>
          <p:nvPr/>
        </p:nvGrpSpPr>
        <p:grpSpPr bwMode="auto">
          <a:xfrm>
            <a:off x="7300816" y="1779069"/>
            <a:ext cx="400050" cy="1296987"/>
            <a:chOff x="3511" y="2056"/>
            <a:chExt cx="342" cy="1051"/>
          </a:xfrm>
        </p:grpSpPr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1504335" y="4404587"/>
            <a:ext cx="6459794" cy="448657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9002662">
            <a:off x="1288650" y="46900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 nm Fe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19002662">
            <a:off x="2259882" y="46654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nm Fe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19002662">
            <a:off x="1868820" y="5466753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AI203+1.2 nm 1BSFe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9002662">
            <a:off x="3201413" y="463103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Fe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9002662">
            <a:off x="5743633" y="46359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 0.6 nm</a:t>
            </a:r>
            <a:endParaRPr lang="en-US" dirty="0"/>
          </a:p>
        </p:txBody>
      </p:sp>
      <p:sp>
        <p:nvSpPr>
          <p:cNvPr id="106" name="Rectangle 8" descr="Dark upward diagonal"/>
          <p:cNvSpPr>
            <a:spLocks noChangeArrowheads="1"/>
          </p:cNvSpPr>
          <p:nvPr/>
        </p:nvSpPr>
        <p:spPr bwMode="auto">
          <a:xfrm>
            <a:off x="5585165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9002662">
            <a:off x="5064863" y="5284869"/>
            <a:ext cx="28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 nm Ni</a:t>
            </a:r>
            <a:endParaRPr lang="en-US" dirty="0"/>
          </a:p>
        </p:txBody>
      </p:sp>
      <p:grpSp>
        <p:nvGrpSpPr>
          <p:cNvPr id="110" name="Group 20"/>
          <p:cNvGrpSpPr>
            <a:grpSpLocks/>
          </p:cNvGrpSpPr>
          <p:nvPr/>
        </p:nvGrpSpPr>
        <p:grpSpPr bwMode="auto">
          <a:xfrm>
            <a:off x="6438961" y="2203089"/>
            <a:ext cx="609600" cy="1068387"/>
            <a:chOff x="3511" y="2056"/>
            <a:chExt cx="342" cy="1051"/>
          </a:xfrm>
        </p:grpSpPr>
        <p:sp>
          <p:nvSpPr>
            <p:cNvPr id="11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1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1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0" name="Group 20"/>
          <p:cNvGrpSpPr>
            <a:grpSpLocks/>
          </p:cNvGrpSpPr>
          <p:nvPr/>
        </p:nvGrpSpPr>
        <p:grpSpPr bwMode="auto">
          <a:xfrm>
            <a:off x="5588497" y="2178513"/>
            <a:ext cx="609600" cy="1068387"/>
            <a:chOff x="3511" y="2056"/>
            <a:chExt cx="342" cy="1051"/>
          </a:xfrm>
        </p:grpSpPr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103438" y="1868187"/>
            <a:ext cx="4937186" cy="1929055"/>
            <a:chOff x="2103438" y="1868187"/>
            <a:chExt cx="4937186" cy="1929055"/>
          </a:xfrm>
        </p:grpSpPr>
        <p:grpSp>
          <p:nvGrpSpPr>
            <p:cNvPr id="1284145" name="Group 20"/>
            <p:cNvGrpSpPr>
              <a:grpSpLocks/>
            </p:cNvGrpSpPr>
            <p:nvPr/>
          </p:nvGrpSpPr>
          <p:grpSpPr bwMode="auto">
            <a:xfrm>
              <a:off x="4700525" y="1946834"/>
              <a:ext cx="634548" cy="1031694"/>
              <a:chOff x="3511" y="2056"/>
              <a:chExt cx="356" cy="1311"/>
            </a:xfrm>
          </p:grpSpPr>
          <p:sp>
            <p:nvSpPr>
              <p:cNvPr id="1284146" name="Line 21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4147" name="Group 22"/>
              <p:cNvGrpSpPr>
                <a:grpSpLocks/>
              </p:cNvGrpSpPr>
              <p:nvPr/>
            </p:nvGrpSpPr>
            <p:grpSpPr bwMode="auto">
              <a:xfrm rot="5400000">
                <a:off x="3177" y="2677"/>
                <a:ext cx="1042" cy="338"/>
                <a:chOff x="2646" y="800"/>
                <a:chExt cx="1656" cy="376"/>
              </a:xfrm>
            </p:grpSpPr>
            <p:sp>
              <p:nvSpPr>
                <p:cNvPr id="1284148" name="Freeform 23"/>
                <p:cNvSpPr>
                  <a:spLocks/>
                </p:cNvSpPr>
                <p:nvPr/>
              </p:nvSpPr>
              <p:spPr bwMode="auto">
                <a:xfrm>
                  <a:off x="347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84149" name="Freeform 24"/>
                <p:cNvSpPr>
                  <a:spLocks/>
                </p:cNvSpPr>
                <p:nvPr/>
              </p:nvSpPr>
              <p:spPr bwMode="auto">
                <a:xfrm flipH="1">
                  <a:off x="264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284150" name="Group 25"/>
            <p:cNvGrpSpPr>
              <a:grpSpLocks/>
            </p:cNvGrpSpPr>
            <p:nvPr/>
          </p:nvGrpSpPr>
          <p:grpSpPr bwMode="auto">
            <a:xfrm>
              <a:off x="3835409" y="2497079"/>
              <a:ext cx="722731" cy="545707"/>
              <a:chOff x="3511" y="2056"/>
              <a:chExt cx="346" cy="1173"/>
            </a:xfrm>
          </p:grpSpPr>
          <p:sp>
            <p:nvSpPr>
              <p:cNvPr id="1284151" name="Line 26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4152" name="Group 27"/>
              <p:cNvGrpSpPr>
                <a:grpSpLocks/>
              </p:cNvGrpSpPr>
              <p:nvPr/>
            </p:nvGrpSpPr>
            <p:grpSpPr bwMode="auto">
              <a:xfrm rot="5400000">
                <a:off x="3167" y="2539"/>
                <a:ext cx="1042" cy="338"/>
                <a:chOff x="2426" y="800"/>
                <a:chExt cx="1656" cy="376"/>
              </a:xfrm>
            </p:grpSpPr>
            <p:sp>
              <p:nvSpPr>
                <p:cNvPr id="1284153" name="Freeform 28"/>
                <p:cNvSpPr>
                  <a:spLocks/>
                </p:cNvSpPr>
                <p:nvPr/>
              </p:nvSpPr>
              <p:spPr bwMode="auto">
                <a:xfrm>
                  <a:off x="32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84154" name="Freeform 29"/>
                <p:cNvSpPr>
                  <a:spLocks/>
                </p:cNvSpPr>
                <p:nvPr/>
              </p:nvSpPr>
              <p:spPr bwMode="auto">
                <a:xfrm flipH="1">
                  <a:off x="24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284155" name="Group 46"/>
            <p:cNvGrpSpPr>
              <a:grpSpLocks/>
            </p:cNvGrpSpPr>
            <p:nvPr/>
          </p:nvGrpSpPr>
          <p:grpSpPr bwMode="auto">
            <a:xfrm>
              <a:off x="2103438" y="2944754"/>
              <a:ext cx="581025" cy="693738"/>
              <a:chOff x="3511" y="2056"/>
              <a:chExt cx="342" cy="1051"/>
            </a:xfrm>
          </p:grpSpPr>
          <p:sp>
            <p:nvSpPr>
              <p:cNvPr id="1284156" name="Line 47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4157" name="Group 48"/>
              <p:cNvGrpSpPr>
                <a:grpSpLocks/>
              </p:cNvGrpSpPr>
              <p:nvPr/>
            </p:nvGrpSpPr>
            <p:grpSpPr bwMode="auto">
              <a:xfrm rot="5400000">
                <a:off x="3163" y="2411"/>
                <a:ext cx="1042" cy="338"/>
                <a:chOff x="2226" y="800"/>
                <a:chExt cx="1656" cy="376"/>
              </a:xfrm>
            </p:grpSpPr>
            <p:sp>
              <p:nvSpPr>
                <p:cNvPr id="1284158" name="Freeform 49"/>
                <p:cNvSpPr>
                  <a:spLocks/>
                </p:cNvSpPr>
                <p:nvPr/>
              </p:nvSpPr>
              <p:spPr bwMode="auto">
                <a:xfrm>
                  <a:off x="30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84159" name="Freeform 50"/>
                <p:cNvSpPr>
                  <a:spLocks/>
                </p:cNvSpPr>
                <p:nvPr/>
              </p:nvSpPr>
              <p:spPr bwMode="auto">
                <a:xfrm flipH="1">
                  <a:off x="22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284160" name="Group 51"/>
            <p:cNvGrpSpPr>
              <a:grpSpLocks/>
            </p:cNvGrpSpPr>
            <p:nvPr/>
          </p:nvGrpSpPr>
          <p:grpSpPr bwMode="auto">
            <a:xfrm>
              <a:off x="2973388" y="2004954"/>
              <a:ext cx="276225" cy="1792288"/>
              <a:chOff x="3511" y="2056"/>
              <a:chExt cx="342" cy="1051"/>
            </a:xfrm>
          </p:grpSpPr>
          <p:sp>
            <p:nvSpPr>
              <p:cNvPr id="1284161" name="Line 52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4162" name="Group 53"/>
              <p:cNvGrpSpPr>
                <a:grpSpLocks/>
              </p:cNvGrpSpPr>
              <p:nvPr/>
            </p:nvGrpSpPr>
            <p:grpSpPr bwMode="auto">
              <a:xfrm rot="5400000">
                <a:off x="3163" y="2411"/>
                <a:ext cx="1042" cy="338"/>
                <a:chOff x="2226" y="800"/>
                <a:chExt cx="1656" cy="376"/>
              </a:xfrm>
            </p:grpSpPr>
            <p:sp>
              <p:nvSpPr>
                <p:cNvPr id="1284163" name="Freeform 54"/>
                <p:cNvSpPr>
                  <a:spLocks/>
                </p:cNvSpPr>
                <p:nvPr/>
              </p:nvSpPr>
              <p:spPr bwMode="auto">
                <a:xfrm>
                  <a:off x="30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84164" name="Freeform 55"/>
                <p:cNvSpPr>
                  <a:spLocks/>
                </p:cNvSpPr>
                <p:nvPr/>
              </p:nvSpPr>
              <p:spPr bwMode="auto">
                <a:xfrm flipH="1">
                  <a:off x="22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15" name="Group 20"/>
            <p:cNvGrpSpPr>
              <a:grpSpLocks/>
            </p:cNvGrpSpPr>
            <p:nvPr/>
          </p:nvGrpSpPr>
          <p:grpSpPr bwMode="auto">
            <a:xfrm>
              <a:off x="6431024" y="1878015"/>
              <a:ext cx="609600" cy="827088"/>
              <a:chOff x="3511" y="2056"/>
              <a:chExt cx="342" cy="1051"/>
            </a:xfrm>
          </p:grpSpPr>
          <p:sp>
            <p:nvSpPr>
              <p:cNvPr id="116" name="Line 21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7" name="Group 22"/>
              <p:cNvGrpSpPr>
                <a:grpSpLocks/>
              </p:cNvGrpSpPr>
              <p:nvPr/>
            </p:nvGrpSpPr>
            <p:grpSpPr bwMode="auto">
              <a:xfrm rot="5400000">
                <a:off x="3163" y="2411"/>
                <a:ext cx="1042" cy="338"/>
                <a:chOff x="2226" y="800"/>
                <a:chExt cx="1656" cy="376"/>
              </a:xfrm>
            </p:grpSpPr>
            <p:sp>
              <p:nvSpPr>
                <p:cNvPr id="118" name="Freeform 23"/>
                <p:cNvSpPr>
                  <a:spLocks/>
                </p:cNvSpPr>
                <p:nvPr/>
              </p:nvSpPr>
              <p:spPr bwMode="auto">
                <a:xfrm>
                  <a:off x="30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19" name="Freeform 24"/>
                <p:cNvSpPr>
                  <a:spLocks/>
                </p:cNvSpPr>
                <p:nvPr/>
              </p:nvSpPr>
              <p:spPr bwMode="auto">
                <a:xfrm flipH="1">
                  <a:off x="22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25" name="Group 20"/>
            <p:cNvGrpSpPr>
              <a:grpSpLocks/>
            </p:cNvGrpSpPr>
            <p:nvPr/>
          </p:nvGrpSpPr>
          <p:grpSpPr bwMode="auto">
            <a:xfrm>
              <a:off x="5580560" y="1868187"/>
              <a:ext cx="609600" cy="827088"/>
              <a:chOff x="3511" y="2056"/>
              <a:chExt cx="342" cy="1051"/>
            </a:xfrm>
          </p:grpSpPr>
          <p:sp>
            <p:nvSpPr>
              <p:cNvPr id="126" name="Line 21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7" name="Group 22"/>
              <p:cNvGrpSpPr>
                <a:grpSpLocks/>
              </p:cNvGrpSpPr>
              <p:nvPr/>
            </p:nvGrpSpPr>
            <p:grpSpPr bwMode="auto">
              <a:xfrm rot="5400000">
                <a:off x="3163" y="2411"/>
                <a:ext cx="1042" cy="338"/>
                <a:chOff x="2226" y="800"/>
                <a:chExt cx="1656" cy="376"/>
              </a:xfrm>
            </p:grpSpPr>
            <p:sp>
              <p:nvSpPr>
                <p:cNvPr id="128" name="Freeform 23"/>
                <p:cNvSpPr>
                  <a:spLocks/>
                </p:cNvSpPr>
                <p:nvPr/>
              </p:nvSpPr>
              <p:spPr bwMode="auto">
                <a:xfrm>
                  <a:off x="30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9" name="Freeform 24"/>
                <p:cNvSpPr>
                  <a:spLocks/>
                </p:cNvSpPr>
                <p:nvPr/>
              </p:nvSpPr>
              <p:spPr bwMode="auto">
                <a:xfrm flipH="1">
                  <a:off x="22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130" name="TextBox 129"/>
          <p:cNvSpPr txBox="1"/>
          <p:nvPr/>
        </p:nvSpPr>
        <p:spPr>
          <a:xfrm rot="19002662">
            <a:off x="4972245" y="46212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fld id="{BACBB4B2-45D4-4192-9800-5786AF1EF553}" type="slidenum">
              <a:rPr lang="en-US"/>
              <a:pPr/>
              <a:t>7</a:t>
            </a:fld>
            <a:endParaRPr lang="en-US"/>
          </a:p>
        </p:txBody>
      </p:sp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Parametric functions</a:t>
            </a:r>
            <a:endParaRPr lang="en-US" sz="3200" dirty="0"/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3025"/>
            <a:ext cx="8534400" cy="5059363"/>
          </a:xfrm>
        </p:spPr>
        <p:txBody>
          <a:bodyPr/>
          <a:lstStyle/>
          <a:p>
            <a:r>
              <a:rPr lang="en-US" dirty="0" smtClean="0"/>
              <a:t>Parametric belief model for molecular design</a:t>
            </a:r>
          </a:p>
          <a:p>
            <a:pPr marL="627063" lvl="1"/>
            <a:r>
              <a:rPr lang="en-US" dirty="0" smtClean="0"/>
              <a:t>Approximating the performance of different molecules</a:t>
            </a:r>
            <a:endParaRPr lang="en-US" sz="2800" dirty="0"/>
          </a:p>
          <a:p>
            <a:pPr marL="627063" lvl="1"/>
            <a:r>
              <a:rPr lang="en-US" dirty="0"/>
              <a:t>X and Y are </a:t>
            </a:r>
            <a:r>
              <a:rPr lang="en-US" i="1" dirty="0"/>
              <a:t>sites</a:t>
            </a:r>
            <a:r>
              <a:rPr lang="en-US" dirty="0"/>
              <a:t> where we can hang </a:t>
            </a:r>
            <a:r>
              <a:rPr lang="en-US" i="1" dirty="0"/>
              <a:t>substituents</a:t>
            </a:r>
            <a:r>
              <a:rPr lang="en-US" dirty="0"/>
              <a:t> to change the behavior of the </a:t>
            </a:r>
            <a:r>
              <a:rPr lang="en-US" dirty="0" smtClean="0"/>
              <a:t>molecule</a:t>
            </a:r>
          </a:p>
          <a:p>
            <a:pPr marL="627063" lvl="1"/>
            <a:endParaRPr lang="en-US" dirty="0"/>
          </a:p>
          <a:p>
            <a:pPr marL="627063" lvl="1"/>
            <a:endParaRPr lang="en-US" dirty="0" smtClean="0"/>
          </a:p>
          <a:p>
            <a:pPr marL="627063" lvl="1"/>
            <a:endParaRPr lang="en-US" dirty="0"/>
          </a:p>
          <a:p>
            <a:pPr marL="627063" lvl="1"/>
            <a:endParaRPr lang="en-US" dirty="0" smtClean="0"/>
          </a:p>
          <a:p>
            <a:pPr marL="627063" lvl="1"/>
            <a:endParaRPr lang="en-US" dirty="0"/>
          </a:p>
          <a:p>
            <a:pPr marL="627063" lvl="1"/>
            <a:endParaRPr lang="en-US" dirty="0" smtClean="0"/>
          </a:p>
          <a:p>
            <a:pPr marL="627063" lvl="1"/>
            <a:r>
              <a:rPr lang="en-US" dirty="0" smtClean="0"/>
              <a:t>This is an example of a </a:t>
            </a:r>
            <a:r>
              <a:rPr lang="en-US" i="1" dirty="0" smtClean="0"/>
              <a:t>linear</a:t>
            </a:r>
            <a:r>
              <a:rPr lang="en-US" dirty="0" smtClean="0"/>
              <a:t> model (linear in the parameters)</a:t>
            </a:r>
          </a:p>
          <a:p>
            <a:pPr lvl="1"/>
            <a:endParaRPr lang="en-US" dirty="0"/>
          </a:p>
        </p:txBody>
      </p:sp>
      <p:pic>
        <p:nvPicPr>
          <p:cNvPr id="13475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47" y="2979652"/>
            <a:ext cx="1964688" cy="165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45715" y="3097814"/>
            <a:ext cx="4122964" cy="1566182"/>
            <a:chOff x="1885950" y="4689475"/>
            <a:chExt cx="4926013" cy="1930400"/>
          </a:xfrm>
        </p:grpSpPr>
        <p:pic>
          <p:nvPicPr>
            <p:cNvPr id="1347592" name="Picture 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913" y="4689475"/>
              <a:ext cx="344805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885950" y="4714875"/>
              <a:ext cx="1990725" cy="1905000"/>
              <a:chOff x="1885950" y="4714875"/>
              <a:chExt cx="1990725" cy="1905000"/>
            </a:xfrm>
          </p:grpSpPr>
          <p:pic>
            <p:nvPicPr>
              <p:cNvPr id="1347591" name="Picture 7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8813" y="4876800"/>
                <a:ext cx="504825" cy="160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47593" name="Oval 9"/>
              <p:cNvSpPr>
                <a:spLocks noChangeArrowheads="1"/>
              </p:cNvSpPr>
              <p:nvPr/>
            </p:nvSpPr>
            <p:spPr bwMode="auto">
              <a:xfrm>
                <a:off x="1885950" y="4714875"/>
                <a:ext cx="600075" cy="1905000"/>
              </a:xfrm>
              <a:prstGeom prst="ellips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594" name="Line 10"/>
              <p:cNvSpPr>
                <a:spLocks noChangeShapeType="1"/>
              </p:cNvSpPr>
              <p:nvPr/>
            </p:nvSpPr>
            <p:spPr bwMode="auto">
              <a:xfrm flipV="1">
                <a:off x="2486025" y="5362575"/>
                <a:ext cx="1390650" cy="2286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595" name="Line 11"/>
              <p:cNvSpPr>
                <a:spLocks noChangeShapeType="1"/>
              </p:cNvSpPr>
              <p:nvPr/>
            </p:nvSpPr>
            <p:spPr bwMode="auto">
              <a:xfrm>
                <a:off x="2487613" y="5611813"/>
                <a:ext cx="1362075" cy="40005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464362"/>
              </p:ext>
            </p:extLst>
          </p:nvPr>
        </p:nvGraphicFramePr>
        <p:xfrm>
          <a:off x="1444311" y="4636575"/>
          <a:ext cx="6338840" cy="90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Equation" r:id="rId7" imgW="3098520" imgH="444240" progId="Equation.DSMT4">
                  <p:embed/>
                </p:oleObj>
              </mc:Choice>
              <mc:Fallback>
                <p:oleObj name="Equation" r:id="rId7" imgW="309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311" y="4636575"/>
                        <a:ext cx="6338840" cy="90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2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Model: Arrhenius Model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817806" cy="1014413"/>
          </a:xfrm>
        </p:spPr>
        <p:txBody>
          <a:bodyPr/>
          <a:lstStyle/>
          <a:p>
            <a:r>
              <a:rPr lang="en-US" dirty="0" smtClean="0"/>
              <a:t>Temperature dependence on chemical reaction rate </a:t>
            </a:r>
            <a:r>
              <a:rPr lang="en-US" sz="3200" i="1" dirty="0" smtClean="0">
                <a:latin typeface="Times New Roman"/>
                <a:cs typeface="Times New Roman"/>
              </a:rPr>
              <a:t>k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61279"/>
              </p:ext>
            </p:extLst>
          </p:nvPr>
        </p:nvGraphicFramePr>
        <p:xfrm>
          <a:off x="1445955" y="2300763"/>
          <a:ext cx="2536109" cy="130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" name="Equation" r:id="rId3" imgW="1282680" imgH="660240" progId="Equation.DSMT4">
                  <p:embed/>
                </p:oleObj>
              </mc:Choice>
              <mc:Fallback>
                <p:oleObj name="Equation" r:id="rId3" imgW="12826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5955" y="2300763"/>
                        <a:ext cx="2536109" cy="130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V="1">
            <a:off x="1607574" y="3878826"/>
            <a:ext cx="0" cy="26989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607574" y="6577782"/>
            <a:ext cx="435077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1607574" y="4232817"/>
            <a:ext cx="2905432" cy="213848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1607574" y="4232817"/>
            <a:ext cx="4129549" cy="176977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1607574" y="4232817"/>
            <a:ext cx="4129549" cy="95864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51803"/>
              </p:ext>
            </p:extLst>
          </p:nvPr>
        </p:nvGraphicFramePr>
        <p:xfrm>
          <a:off x="1126203" y="3971340"/>
          <a:ext cx="348635" cy="52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1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203" y="3971340"/>
                        <a:ext cx="348635" cy="522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192338" y="4862513"/>
            <a:ext cx="831081" cy="522287"/>
            <a:chOff x="2192338" y="4862513"/>
            <a:chExt cx="831081" cy="522287"/>
          </a:xfrm>
        </p:grpSpPr>
        <p:sp>
          <p:nvSpPr>
            <p:cNvPr id="24" name="Freeform 23"/>
            <p:cNvSpPr/>
            <p:nvPr/>
          </p:nvSpPr>
          <p:spPr bwMode="auto">
            <a:xfrm>
              <a:off x="2536723" y="4925961"/>
              <a:ext cx="486696" cy="339213"/>
            </a:xfrm>
            <a:custGeom>
              <a:avLst/>
              <a:gdLst>
                <a:gd name="connsiteX0" fmla="*/ 0 w 486696"/>
                <a:gd name="connsiteY0" fmla="*/ 0 h 339213"/>
                <a:gd name="connsiteX1" fmla="*/ 0 w 486696"/>
                <a:gd name="connsiteY1" fmla="*/ 0 h 339213"/>
                <a:gd name="connsiteX2" fmla="*/ 14748 w 486696"/>
                <a:gd name="connsiteY2" fmla="*/ 339213 h 339213"/>
                <a:gd name="connsiteX3" fmla="*/ 486696 w 486696"/>
                <a:gd name="connsiteY3" fmla="*/ 324465 h 33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696" h="339213">
                  <a:moveTo>
                    <a:pt x="0" y="0"/>
                  </a:moveTo>
                  <a:lnTo>
                    <a:pt x="0" y="0"/>
                  </a:lnTo>
                  <a:cubicBezTo>
                    <a:pt x="21107" y="211077"/>
                    <a:pt x="14748" y="98077"/>
                    <a:pt x="14748" y="339213"/>
                  </a:cubicBezTo>
                  <a:lnTo>
                    <a:pt x="486696" y="32446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505576"/>
                </p:ext>
              </p:extLst>
            </p:nvPr>
          </p:nvGraphicFramePr>
          <p:xfrm>
            <a:off x="2192338" y="4862513"/>
            <a:ext cx="377825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62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338" y="4862513"/>
                          <a:ext cx="377825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229211"/>
              </p:ext>
            </p:extLst>
          </p:nvPr>
        </p:nvGraphicFramePr>
        <p:xfrm>
          <a:off x="1344143" y="3533518"/>
          <a:ext cx="552666" cy="31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3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4143" y="3533518"/>
                        <a:ext cx="552666" cy="315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94941"/>
              </p:ext>
            </p:extLst>
          </p:nvPr>
        </p:nvGraphicFramePr>
        <p:xfrm>
          <a:off x="6017340" y="6415547"/>
          <a:ext cx="5524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4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340" y="6415547"/>
                        <a:ext cx="5524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39341"/>
              </p:ext>
            </p:extLst>
          </p:nvPr>
        </p:nvGraphicFramePr>
        <p:xfrm>
          <a:off x="6329107" y="1709349"/>
          <a:ext cx="1310558" cy="2142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5" name="Equation" r:id="rId13" imgW="660240" imgH="1079280" progId="Equation.DSMT4">
                  <p:embed/>
                </p:oleObj>
              </mc:Choice>
              <mc:Fallback>
                <p:oleObj name="Equation" r:id="rId13" imgW="66024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29107" y="1709349"/>
                        <a:ext cx="1310558" cy="2142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60956" y="4304889"/>
            <a:ext cx="271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might have beliefs about different slopes…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9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Model: Arrhenius Model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817806" cy="1014413"/>
          </a:xfrm>
        </p:spPr>
        <p:txBody>
          <a:bodyPr/>
          <a:lstStyle/>
          <a:p>
            <a:r>
              <a:rPr lang="en-US" dirty="0" smtClean="0"/>
              <a:t>Temperature dependence on chemical reaction rate </a:t>
            </a:r>
            <a:r>
              <a:rPr lang="en-US" sz="3200" i="1" dirty="0" smtClean="0">
                <a:latin typeface="Times New Roman"/>
                <a:cs typeface="Times New Roman"/>
              </a:rPr>
              <a:t>k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607574" y="3878826"/>
            <a:ext cx="0" cy="26989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607574" y="6577782"/>
            <a:ext cx="435077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1607574" y="4232817"/>
            <a:ext cx="4129549" cy="2138486"/>
            <a:chOff x="1607574" y="4232817"/>
            <a:chExt cx="4129549" cy="2138486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1607574" y="4232817"/>
              <a:ext cx="2905432" cy="213848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607574" y="4232817"/>
              <a:ext cx="4129549" cy="176977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607574" y="4232817"/>
              <a:ext cx="4129549" cy="95864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1612494" y="4827657"/>
            <a:ext cx="4129549" cy="2138486"/>
            <a:chOff x="1607574" y="4232817"/>
            <a:chExt cx="4129549" cy="2138486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1607574" y="4232817"/>
              <a:ext cx="2905432" cy="213848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607574" y="4232817"/>
              <a:ext cx="4129549" cy="176977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607574" y="4232817"/>
              <a:ext cx="4129549" cy="95864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1602666" y="5393001"/>
            <a:ext cx="4129549" cy="2138486"/>
            <a:chOff x="1607574" y="4232817"/>
            <a:chExt cx="4129549" cy="2138486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1607574" y="4232817"/>
              <a:ext cx="2905432" cy="213848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607574" y="4232817"/>
              <a:ext cx="4129549" cy="176977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1607574" y="4232817"/>
              <a:ext cx="4129549" cy="95864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86695"/>
              </p:ext>
            </p:extLst>
          </p:nvPr>
        </p:nvGraphicFramePr>
        <p:xfrm>
          <a:off x="6329363" y="1709738"/>
          <a:ext cx="1309687" cy="21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2" name="Equation" r:id="rId3" imgW="660240" imgH="1079280" progId="Equation.DSMT4">
                  <p:embed/>
                </p:oleObj>
              </mc:Choice>
              <mc:Fallback>
                <p:oleObj name="Equation" r:id="rId3" imgW="66024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1709738"/>
                        <a:ext cx="1309687" cy="214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34653"/>
              </p:ext>
            </p:extLst>
          </p:nvPr>
        </p:nvGraphicFramePr>
        <p:xfrm>
          <a:off x="6016625" y="6415088"/>
          <a:ext cx="552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3" name="Equation" r:id="rId5" imgW="355292" imgH="203024" progId="Equation.DSMT4">
                  <p:embed/>
                </p:oleObj>
              </mc:Choice>
              <mc:Fallback>
                <p:oleObj name="Equation" r:id="rId5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6415088"/>
                        <a:ext cx="5524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92239"/>
              </p:ext>
            </p:extLst>
          </p:nvPr>
        </p:nvGraphicFramePr>
        <p:xfrm>
          <a:off x="1344613" y="3533775"/>
          <a:ext cx="5524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4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533775"/>
                        <a:ext cx="5524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74421"/>
              </p:ext>
            </p:extLst>
          </p:nvPr>
        </p:nvGraphicFramePr>
        <p:xfrm>
          <a:off x="1446213" y="2300288"/>
          <a:ext cx="253523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5" name="Equation" r:id="rId8" imgW="1282680" imgH="660240" progId="Equation.DSMT4">
                  <p:embed/>
                </p:oleObj>
              </mc:Choice>
              <mc:Fallback>
                <p:oleObj name="Equation" r:id="rId8" imgW="1282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300288"/>
                        <a:ext cx="2535237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60956" y="4304889"/>
            <a:ext cx="27132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might have beliefs about different slopes… </a:t>
            </a:r>
          </a:p>
          <a:p>
            <a:endParaRPr lang="en-US" sz="2000" dirty="0"/>
          </a:p>
          <a:p>
            <a:r>
              <a:rPr lang="en-US" sz="2000" dirty="0" smtClean="0"/>
              <a:t>… as well as different intercepts.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822</Words>
  <Application>Microsoft Office PowerPoint</Application>
  <PresentationFormat>On-screen Show (4:3)</PresentationFormat>
  <Paragraphs>332</Paragraphs>
  <Slides>22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Equation</vt:lpstr>
      <vt:lpstr>PowerPoint Presentation</vt:lpstr>
      <vt:lpstr>Lecture outline</vt:lpstr>
      <vt:lpstr>Building a belief model</vt:lpstr>
      <vt:lpstr>Correlated beliefs</vt:lpstr>
      <vt:lpstr>Building a belief model</vt:lpstr>
      <vt:lpstr>Correlated beliefs</vt:lpstr>
      <vt:lpstr>Parametric functions</vt:lpstr>
      <vt:lpstr>Linear Model: Arrhenius Model</vt:lpstr>
      <vt:lpstr>Linear Model: Arrhenius Model</vt:lpstr>
      <vt:lpstr>Linear Model: Arrhenius Model</vt:lpstr>
      <vt:lpstr>Parametric belief model</vt:lpstr>
      <vt:lpstr>Building a belief model</vt:lpstr>
      <vt:lpstr>Phase Diagram</vt:lpstr>
      <vt:lpstr>Phase Diagram</vt:lpstr>
      <vt:lpstr>Phase Diagram</vt:lpstr>
      <vt:lpstr>Phase Diagram</vt:lpstr>
      <vt:lpstr>Phase Diagram</vt:lpstr>
      <vt:lpstr>Phase Diagram</vt:lpstr>
      <vt:lpstr>Phase Diagram</vt:lpstr>
      <vt:lpstr>Phase Diagram</vt:lpstr>
      <vt:lpstr>Phase Diagram</vt:lpstr>
      <vt:lpstr>Building a belief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2014-12-10T16:09:47Z</dcterms:modified>
</cp:coreProperties>
</file>