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75" r:id="rId2"/>
    <p:sldId id="320" r:id="rId3"/>
    <p:sldId id="365" r:id="rId4"/>
    <p:sldId id="258" r:id="rId5"/>
    <p:sldId id="259" r:id="rId6"/>
    <p:sldId id="261" r:id="rId7"/>
    <p:sldId id="262" r:id="rId8"/>
    <p:sldId id="263" r:id="rId9"/>
    <p:sldId id="264" r:id="rId10"/>
    <p:sldId id="366" r:id="rId11"/>
    <p:sldId id="464" r:id="rId12"/>
    <p:sldId id="265" r:id="rId13"/>
    <p:sldId id="27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reference: Red spots in the nanotube illustration mark 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KR: Changed </a:t>
            </a:r>
            <a:r>
              <a:rPr lang="en-US" smtClean="0"/>
              <a:t>some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0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l.aip.org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A case application – Growing carbon nanotubes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policy: </a:t>
            </a:r>
          </a:p>
          <a:p>
            <a:pPr lvl="1"/>
            <a:r>
              <a:rPr lang="en-US" dirty="0"/>
              <a:t>A rule for making decisions, i.e. which catalyst to try?</a:t>
            </a:r>
          </a:p>
          <a:p>
            <a:r>
              <a:rPr lang="en-US" dirty="0"/>
              <a:t>Different policies</a:t>
            </a:r>
          </a:p>
          <a:p>
            <a:pPr lvl="1"/>
            <a:r>
              <a:rPr lang="en-US"/>
              <a:t>Try </a:t>
            </a:r>
            <a:r>
              <a:rPr lang="en-US" dirty="0"/>
              <a:t>a</a:t>
            </a:r>
            <a:r>
              <a:rPr lang="en-US"/>
              <a:t> random one (exploration)</a:t>
            </a:r>
            <a:endParaRPr lang="en-US" dirty="0"/>
          </a:p>
          <a:p>
            <a:pPr lvl="1"/>
            <a:r>
              <a:rPr lang="en-US"/>
              <a:t>Try the </a:t>
            </a:r>
            <a:r>
              <a:rPr lang="en-US" dirty="0"/>
              <a:t>one that looks the best (exploitation), i.e. 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</a:t>
            </a:r>
          </a:p>
          <a:p>
            <a:pPr lvl="1"/>
            <a:r>
              <a:rPr lang="en-US"/>
              <a:t>Try </a:t>
            </a:r>
            <a:r>
              <a:rPr lang="en-US" smtClean="0"/>
              <a:t>the </a:t>
            </a:r>
            <a:r>
              <a:rPr lang="en-US" dirty="0"/>
              <a:t>most uncertain one (variance reduction), i.e. Ni</a:t>
            </a:r>
          </a:p>
          <a:p>
            <a:pPr lvl="1"/>
            <a:r>
              <a:rPr lang="en-US" dirty="0"/>
              <a:t>Combine </a:t>
            </a:r>
            <a:r>
              <a:rPr lang="en-US" b="1" dirty="0"/>
              <a:t>exploration and exploitation</a:t>
            </a:r>
            <a:r>
              <a:rPr lang="en-US" dirty="0"/>
              <a:t> (interval estimation)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Can we be smarter?</a:t>
            </a:r>
          </a:p>
          <a:p>
            <a:pPr lvl="1"/>
            <a:r>
              <a:rPr lang="en-US" dirty="0"/>
              <a:t>What is the effect of decision-making rule to the number of experiments needed to discover the best?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7377B23C-0C12-475E-AC67-24B6D0D8B1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belief model (lookup table)</a:t>
            </a:r>
          </a:p>
          <a:p>
            <a:pPr lvl="1"/>
            <a:r>
              <a:rPr lang="en-US" dirty="0" smtClean="0"/>
              <a:t>Point estimate (single truth)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2" name="Rectangle 7" descr="Dark upward diagonal"/>
          <p:cNvSpPr>
            <a:spLocks noChangeArrowheads="1"/>
          </p:cNvSpPr>
          <p:nvPr/>
        </p:nvSpPr>
        <p:spPr bwMode="auto">
          <a:xfrm>
            <a:off x="4550305" y="522953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Rectangle 8" descr="Dark upward diagonal"/>
          <p:cNvSpPr>
            <a:spLocks noChangeArrowheads="1"/>
          </p:cNvSpPr>
          <p:nvPr/>
        </p:nvSpPr>
        <p:spPr bwMode="auto">
          <a:xfrm>
            <a:off x="5400876" y="4800600"/>
            <a:ext cx="227012" cy="13716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Rectangle 9" descr="Dark upward diagonal"/>
          <p:cNvSpPr>
            <a:spLocks noChangeArrowheads="1"/>
          </p:cNvSpPr>
          <p:nvPr/>
        </p:nvSpPr>
        <p:spPr bwMode="auto">
          <a:xfrm>
            <a:off x="6277505" y="475963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10" descr="Dark upward diagonal"/>
          <p:cNvSpPr>
            <a:spLocks noChangeArrowheads="1"/>
          </p:cNvSpPr>
          <p:nvPr/>
        </p:nvSpPr>
        <p:spPr bwMode="auto">
          <a:xfrm>
            <a:off x="7141105" y="45627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11" descr="Dark upward diagonal"/>
          <p:cNvSpPr>
            <a:spLocks noChangeArrowheads="1"/>
          </p:cNvSpPr>
          <p:nvPr/>
        </p:nvSpPr>
        <p:spPr bwMode="auto">
          <a:xfrm>
            <a:off x="8004705" y="4892040"/>
            <a:ext cx="227012" cy="128016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Text Box 14"/>
          <p:cNvSpPr txBox="1">
            <a:spLocks noChangeArrowheads="1"/>
          </p:cNvSpPr>
          <p:nvPr/>
        </p:nvSpPr>
        <p:spPr bwMode="auto">
          <a:xfrm rot="18900000">
            <a:off x="4430435" y="6185212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>
                <a:latin typeface="+mn-lt"/>
              </a:rPr>
              <a:t>Fe</a:t>
            </a:r>
            <a:endParaRPr lang="en-US" sz="1600" dirty="0">
              <a:latin typeface="+mn-lt"/>
            </a:endParaRPr>
          </a:p>
        </p:txBody>
      </p:sp>
      <p:sp>
        <p:nvSpPr>
          <p:cNvPr id="178" name="Text Box 15"/>
          <p:cNvSpPr txBox="1">
            <a:spLocks noChangeArrowheads="1"/>
          </p:cNvSpPr>
          <p:nvPr/>
        </p:nvSpPr>
        <p:spPr bwMode="auto">
          <a:xfrm rot="18900000">
            <a:off x="5375743" y="6185212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>
                <a:latin typeface="+mn-lt"/>
              </a:rPr>
              <a:t>Ni</a:t>
            </a:r>
            <a:endParaRPr lang="en-US" sz="1600" dirty="0">
              <a:latin typeface="+mn-lt"/>
            </a:endParaRPr>
          </a:p>
        </p:txBody>
      </p:sp>
      <p:sp>
        <p:nvSpPr>
          <p:cNvPr id="179" name="Text Box 16"/>
          <p:cNvSpPr txBox="1">
            <a:spLocks noChangeArrowheads="1"/>
          </p:cNvSpPr>
          <p:nvPr/>
        </p:nvSpPr>
        <p:spPr bwMode="auto">
          <a:xfrm rot="18900000">
            <a:off x="5991097" y="6243643"/>
            <a:ext cx="6158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>
                <a:latin typeface="+mn-lt"/>
              </a:rPr>
              <a:t>PHN</a:t>
            </a:r>
            <a:endParaRPr lang="en-US" sz="1600" dirty="0">
              <a:latin typeface="+mn-lt"/>
            </a:endParaRPr>
          </a:p>
        </p:txBody>
      </p:sp>
      <p:sp>
        <p:nvSpPr>
          <p:cNvPr id="180" name="Text Box 17"/>
          <p:cNvSpPr txBox="1">
            <a:spLocks noChangeArrowheads="1"/>
          </p:cNvSpPr>
          <p:nvPr/>
        </p:nvSpPr>
        <p:spPr bwMode="auto">
          <a:xfrm rot="18900000">
            <a:off x="6621260" y="6367046"/>
            <a:ext cx="995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/>
              <a:t>Al</a:t>
            </a:r>
            <a:r>
              <a:rPr lang="en-US" sz="1600" baseline="-25000" dirty="0"/>
              <a:t>2</a:t>
            </a:r>
            <a:r>
              <a:rPr lang="en-US" sz="1600" dirty="0"/>
              <a:t>O</a:t>
            </a:r>
            <a:r>
              <a:rPr lang="en-US" sz="1600" baseline="-25000" dirty="0"/>
              <a:t>3</a:t>
            </a:r>
            <a:r>
              <a:rPr lang="en-US" sz="1600" dirty="0"/>
              <a:t>+Fe</a:t>
            </a:r>
            <a:endParaRPr lang="en-US" sz="1600" dirty="0">
              <a:latin typeface="Arial" charset="0"/>
            </a:endParaRPr>
          </a:p>
        </p:txBody>
      </p:sp>
      <p:sp>
        <p:nvSpPr>
          <p:cNvPr id="181" name="Text Box 18"/>
          <p:cNvSpPr txBox="1">
            <a:spLocks noChangeArrowheads="1"/>
          </p:cNvSpPr>
          <p:nvPr/>
        </p:nvSpPr>
        <p:spPr bwMode="auto">
          <a:xfrm rot="18900000">
            <a:off x="7506539" y="6367046"/>
            <a:ext cx="9957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/>
              <a:t>Al</a:t>
            </a:r>
            <a:r>
              <a:rPr lang="en-US" sz="1600" baseline="-25000" dirty="0"/>
              <a:t>2</a:t>
            </a:r>
            <a:r>
              <a:rPr lang="en-US" sz="1600" dirty="0"/>
              <a:t>O</a:t>
            </a:r>
            <a:r>
              <a:rPr lang="en-US" sz="1600" baseline="-25000" dirty="0"/>
              <a:t>3</a:t>
            </a:r>
            <a:r>
              <a:rPr lang="en-US" sz="1600" dirty="0"/>
              <a:t>+Ni</a:t>
            </a:r>
            <a:endParaRPr lang="en-US" sz="1600" dirty="0">
              <a:latin typeface="Arial" charset="0"/>
            </a:endParaRPr>
          </a:p>
        </p:txBody>
      </p:sp>
      <p:sp>
        <p:nvSpPr>
          <p:cNvPr id="183" name="Line 6"/>
          <p:cNvSpPr>
            <a:spLocks noChangeShapeType="1"/>
          </p:cNvSpPr>
          <p:nvPr/>
        </p:nvSpPr>
        <p:spPr bwMode="auto">
          <a:xfrm>
            <a:off x="4088342" y="6182037"/>
            <a:ext cx="4692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 rot="16200000">
            <a:off x="2948934" y="5006735"/>
            <a:ext cx="28506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Text Box 16"/>
          <p:cNvSpPr txBox="1">
            <a:spLocks noChangeArrowheads="1"/>
          </p:cNvSpPr>
          <p:nvPr/>
        </p:nvSpPr>
        <p:spPr bwMode="auto">
          <a:xfrm rot="16200000">
            <a:off x="3390479" y="4432850"/>
            <a:ext cx="1616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>
                <a:latin typeface="+mn-lt"/>
              </a:rPr>
              <a:t>Nanotube Length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82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belief model (lookup table)</a:t>
            </a:r>
          </a:p>
          <a:p>
            <a:pPr lvl="1"/>
            <a:r>
              <a:rPr lang="en-US" dirty="0"/>
              <a:t>Point estimate </a:t>
            </a:r>
            <a:r>
              <a:rPr lang="en-US" dirty="0" smtClean="0"/>
              <a:t>(single truth)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possible </a:t>
            </a:r>
            <a:r>
              <a:rPr lang="en-US" dirty="0" smtClean="0"/>
              <a:t>truths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114808" y="3758842"/>
            <a:ext cx="3080339" cy="1407869"/>
            <a:chOff x="1114808" y="3758842"/>
            <a:chExt cx="3080339" cy="1407869"/>
          </a:xfrm>
        </p:grpSpPr>
        <p:grpSp>
          <p:nvGrpSpPr>
            <p:cNvPr id="52" name="Group 2"/>
            <p:cNvGrpSpPr>
              <a:grpSpLocks/>
            </p:cNvGrpSpPr>
            <p:nvPr/>
          </p:nvGrpSpPr>
          <p:grpSpPr bwMode="auto">
            <a:xfrm>
              <a:off x="1114808" y="3758842"/>
              <a:ext cx="3080339" cy="914400"/>
              <a:chOff x="1822450" y="1861344"/>
              <a:chExt cx="4692650" cy="1619250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1822450" y="3480594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284413" y="2528095"/>
                <a:ext cx="208952" cy="936626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148013" y="2266157"/>
                <a:ext cx="208952" cy="1198564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011614" y="2058193"/>
                <a:ext cx="20895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4875213" y="1861344"/>
                <a:ext cx="20895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738812" y="2001043"/>
                <a:ext cx="208952" cy="146367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 rot="18900000">
              <a:off x="1284683" y="4723365"/>
              <a:ext cx="3481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Fe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89" name="Text Box 15"/>
            <p:cNvSpPr txBox="1">
              <a:spLocks noChangeArrowheads="1"/>
            </p:cNvSpPr>
            <p:nvPr/>
          </p:nvSpPr>
          <p:spPr bwMode="auto">
            <a:xfrm rot="18900000">
              <a:off x="1877154" y="4723365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Ni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90" name="Text Box 16"/>
            <p:cNvSpPr txBox="1">
              <a:spLocks noChangeArrowheads="1"/>
            </p:cNvSpPr>
            <p:nvPr/>
          </p:nvSpPr>
          <p:spPr bwMode="auto">
            <a:xfrm rot="18900000">
              <a:off x="2292889" y="4777206"/>
              <a:ext cx="51007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PHN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 rot="18900000">
              <a:off x="2607264" y="4807555"/>
              <a:ext cx="8130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+Fe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 rot="18900000">
              <a:off x="3204681" y="4889712"/>
              <a:ext cx="8034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+Ni</a:t>
              </a:r>
              <a:endParaRPr lang="en-US" sz="1200" dirty="0">
                <a:latin typeface="Arial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410200" y="3733800"/>
            <a:ext cx="3080339" cy="1436878"/>
            <a:chOff x="5410200" y="3733800"/>
            <a:chExt cx="3080339" cy="1436878"/>
          </a:xfrm>
        </p:grpSpPr>
        <p:grpSp>
          <p:nvGrpSpPr>
            <p:cNvPr id="64" name="Group 57"/>
            <p:cNvGrpSpPr>
              <a:grpSpLocks/>
            </p:cNvGrpSpPr>
            <p:nvPr/>
          </p:nvGrpSpPr>
          <p:grpSpPr bwMode="auto">
            <a:xfrm>
              <a:off x="5410200" y="3733800"/>
              <a:ext cx="3080339" cy="1270659"/>
              <a:chOff x="1822450" y="1768650"/>
              <a:chExt cx="4692650" cy="2338075"/>
            </a:xfrm>
          </p:grpSpPr>
          <p:sp>
            <p:nvSpPr>
              <p:cNvPr id="65" name="Line 6"/>
              <p:cNvSpPr>
                <a:spLocks noChangeShapeType="1"/>
              </p:cNvSpPr>
              <p:nvPr/>
            </p:nvSpPr>
            <p:spPr bwMode="auto">
              <a:xfrm>
                <a:off x="1822450" y="3480594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284412" y="2849727"/>
                <a:ext cx="208952" cy="6149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148011" y="2001045"/>
                <a:ext cx="208952" cy="1463674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011612" y="1768650"/>
                <a:ext cx="208952" cy="1696069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4875213" y="1861344"/>
                <a:ext cx="208952" cy="1612901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738812" y="2251683"/>
                <a:ext cx="208952" cy="1201536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17"/>
              <p:cNvSpPr txBox="1">
                <a:spLocks noChangeArrowheads="1"/>
              </p:cNvSpPr>
              <p:nvPr/>
            </p:nvSpPr>
            <p:spPr bwMode="auto">
              <a:xfrm>
                <a:off x="4860925" y="3483769"/>
                <a:ext cx="281423" cy="622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1600" dirty="0">
                  <a:latin typeface="Arial" charset="0"/>
                </a:endParaRPr>
              </a:p>
            </p:txBody>
          </p:sp>
        </p:grpSp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 rot="18900000">
              <a:off x="5610877" y="4727332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Fe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04" name="Text Box 15"/>
            <p:cNvSpPr txBox="1">
              <a:spLocks noChangeArrowheads="1"/>
            </p:cNvSpPr>
            <p:nvPr/>
          </p:nvSpPr>
          <p:spPr bwMode="auto">
            <a:xfrm rot="18900000">
              <a:off x="6198539" y="4727332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Ni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05" name="Text Box 16"/>
            <p:cNvSpPr txBox="1">
              <a:spLocks noChangeArrowheads="1"/>
            </p:cNvSpPr>
            <p:nvPr/>
          </p:nvSpPr>
          <p:spPr bwMode="auto">
            <a:xfrm rot="18900000">
              <a:off x="6623892" y="4781173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PHN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06" name="Text Box 17"/>
            <p:cNvSpPr txBox="1">
              <a:spLocks noChangeArrowheads="1"/>
            </p:cNvSpPr>
            <p:nvPr/>
          </p:nvSpPr>
          <p:spPr bwMode="auto">
            <a:xfrm rot="18900000">
              <a:off x="6939068" y="4811522"/>
              <a:ext cx="7922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+Fe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 rot="18900000">
              <a:off x="7531676" y="4893679"/>
              <a:ext cx="7922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+Ni</a:t>
              </a:r>
              <a:endParaRPr lang="en-US" sz="1200" dirty="0">
                <a:latin typeface="Arial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160659" y="5333400"/>
            <a:ext cx="3080339" cy="1357311"/>
            <a:chOff x="1160659" y="5333400"/>
            <a:chExt cx="3080339" cy="1357311"/>
          </a:xfrm>
        </p:grpSpPr>
        <p:grpSp>
          <p:nvGrpSpPr>
            <p:cNvPr id="76" name="Group 69"/>
            <p:cNvGrpSpPr>
              <a:grpSpLocks/>
            </p:cNvGrpSpPr>
            <p:nvPr/>
          </p:nvGrpSpPr>
          <p:grpSpPr bwMode="auto">
            <a:xfrm>
              <a:off x="1160659" y="5333400"/>
              <a:ext cx="3080339" cy="835448"/>
              <a:chOff x="1822450" y="1944190"/>
              <a:chExt cx="4692650" cy="1536404"/>
            </a:xfrm>
          </p:grpSpPr>
          <p:sp>
            <p:nvSpPr>
              <p:cNvPr id="77" name="Line 6"/>
              <p:cNvSpPr>
                <a:spLocks noChangeShapeType="1"/>
              </p:cNvSpPr>
              <p:nvPr/>
            </p:nvSpPr>
            <p:spPr bwMode="auto">
              <a:xfrm>
                <a:off x="1822450" y="3480594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284413" y="2251685"/>
                <a:ext cx="208952" cy="121303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148013" y="2434204"/>
                <a:ext cx="208952" cy="1030516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3941765" y="2123680"/>
                <a:ext cx="208952" cy="1341038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4875213" y="2434204"/>
                <a:ext cx="208952" cy="104004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738812" y="1944190"/>
                <a:ext cx="208952" cy="1509028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" name="Text Box 14"/>
            <p:cNvSpPr txBox="1">
              <a:spLocks noChangeArrowheads="1"/>
            </p:cNvSpPr>
            <p:nvPr/>
          </p:nvSpPr>
          <p:spPr bwMode="auto">
            <a:xfrm rot="18900000">
              <a:off x="1342346" y="6247365"/>
              <a:ext cx="3481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Fe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14" name="Text Box 15"/>
            <p:cNvSpPr txBox="1">
              <a:spLocks noChangeArrowheads="1"/>
            </p:cNvSpPr>
            <p:nvPr/>
          </p:nvSpPr>
          <p:spPr bwMode="auto">
            <a:xfrm rot="18900000">
              <a:off x="1934817" y="6247365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Ni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15" name="Text Box 16"/>
            <p:cNvSpPr txBox="1">
              <a:spLocks noChangeArrowheads="1"/>
            </p:cNvSpPr>
            <p:nvPr/>
          </p:nvSpPr>
          <p:spPr bwMode="auto">
            <a:xfrm rot="18900000">
              <a:off x="2350552" y="6301206"/>
              <a:ext cx="51007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PHN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16" name="Text Box 17"/>
            <p:cNvSpPr txBox="1">
              <a:spLocks noChangeArrowheads="1"/>
            </p:cNvSpPr>
            <p:nvPr/>
          </p:nvSpPr>
          <p:spPr bwMode="auto">
            <a:xfrm rot="18900000">
              <a:off x="2664927" y="6331555"/>
              <a:ext cx="81304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+Fe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 rot="18900000">
              <a:off x="3262344" y="6413712"/>
              <a:ext cx="8034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+Ni</a:t>
              </a:r>
              <a:endParaRPr lang="en-US" sz="1200" dirty="0">
                <a:latin typeface="Arial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10200" y="5308176"/>
            <a:ext cx="3080339" cy="1386502"/>
            <a:chOff x="5410200" y="5308176"/>
            <a:chExt cx="3080339" cy="1386502"/>
          </a:xfrm>
        </p:grpSpPr>
        <p:grpSp>
          <p:nvGrpSpPr>
            <p:cNvPr id="118" name="Group 57"/>
            <p:cNvGrpSpPr>
              <a:grpSpLocks/>
            </p:cNvGrpSpPr>
            <p:nvPr/>
          </p:nvGrpSpPr>
          <p:grpSpPr bwMode="auto">
            <a:xfrm>
              <a:off x="5410200" y="5308176"/>
              <a:ext cx="3080339" cy="1220283"/>
              <a:chOff x="1822450" y="1861344"/>
              <a:chExt cx="4692650" cy="2245381"/>
            </a:xfrm>
          </p:grpSpPr>
          <p:sp>
            <p:nvSpPr>
              <p:cNvPr id="119" name="Line 6"/>
              <p:cNvSpPr>
                <a:spLocks noChangeShapeType="1"/>
              </p:cNvSpPr>
              <p:nvPr/>
            </p:nvSpPr>
            <p:spPr bwMode="auto">
              <a:xfrm>
                <a:off x="1822450" y="3480594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284412" y="2849727"/>
                <a:ext cx="208952" cy="614992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148011" y="2662693"/>
                <a:ext cx="208952" cy="802024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011612" y="2215425"/>
                <a:ext cx="208952" cy="1249294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4875213" y="1861344"/>
                <a:ext cx="208952" cy="1612901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738812" y="2251683"/>
                <a:ext cx="208952" cy="1201536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17"/>
              <p:cNvSpPr txBox="1">
                <a:spLocks noChangeArrowheads="1"/>
              </p:cNvSpPr>
              <p:nvPr/>
            </p:nvSpPr>
            <p:spPr bwMode="auto">
              <a:xfrm>
                <a:off x="4860925" y="3483769"/>
                <a:ext cx="281423" cy="622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sz="1600" dirty="0">
                  <a:latin typeface="Arial" charset="0"/>
                </a:endParaRPr>
              </a:p>
            </p:txBody>
          </p:sp>
        </p:grpSp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 rot="18900000">
              <a:off x="5610877" y="6251332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Fe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27" name="Text Box 15"/>
            <p:cNvSpPr txBox="1">
              <a:spLocks noChangeArrowheads="1"/>
            </p:cNvSpPr>
            <p:nvPr/>
          </p:nvSpPr>
          <p:spPr bwMode="auto">
            <a:xfrm rot="18900000">
              <a:off x="6198539" y="6251332"/>
              <a:ext cx="33855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Ni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28" name="Text Box 16"/>
            <p:cNvSpPr txBox="1">
              <a:spLocks noChangeArrowheads="1"/>
            </p:cNvSpPr>
            <p:nvPr/>
          </p:nvSpPr>
          <p:spPr bwMode="auto">
            <a:xfrm rot="18900000">
              <a:off x="6623892" y="6305173"/>
              <a:ext cx="49084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 smtClean="0">
                  <a:latin typeface="+mn-lt"/>
                </a:rPr>
                <a:t>PHN</a:t>
              </a:r>
              <a:endParaRPr lang="en-US" sz="1200" dirty="0">
                <a:latin typeface="+mn-lt"/>
              </a:endParaRPr>
            </a:p>
          </p:txBody>
        </p:sp>
        <p:sp>
          <p:nvSpPr>
            <p:cNvPr id="129" name="Text Box 17"/>
            <p:cNvSpPr txBox="1">
              <a:spLocks noChangeArrowheads="1"/>
            </p:cNvSpPr>
            <p:nvPr/>
          </p:nvSpPr>
          <p:spPr bwMode="auto">
            <a:xfrm rot="18900000">
              <a:off x="6939068" y="6335522"/>
              <a:ext cx="7922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+Fe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 rot="18900000">
              <a:off x="7531676" y="6417679"/>
              <a:ext cx="79220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200" dirty="0"/>
                <a:t>Al</a:t>
              </a:r>
              <a:r>
                <a:rPr lang="en-US" sz="1200" baseline="-25000" dirty="0"/>
                <a:t>2</a:t>
              </a:r>
              <a:r>
                <a:rPr lang="en-US" sz="1200" dirty="0"/>
                <a:t>O</a:t>
              </a:r>
              <a:r>
                <a:rPr lang="en-US" sz="1200" baseline="-25000" dirty="0"/>
                <a:t>3</a:t>
              </a:r>
              <a:r>
                <a:rPr lang="en-US" sz="1200" dirty="0"/>
                <a:t>+Ni</a:t>
              </a:r>
              <a:endParaRPr lang="en-US" sz="12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4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belief model (lookup table)</a:t>
            </a:r>
          </a:p>
          <a:p>
            <a:pPr lvl="1"/>
            <a:r>
              <a:rPr lang="en-US" dirty="0"/>
              <a:t>Point estimate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possible truths</a:t>
            </a:r>
          </a:p>
          <a:p>
            <a:pPr lvl="1"/>
            <a:r>
              <a:rPr lang="en-US" dirty="0" smtClean="0"/>
              <a:t>Truths </a:t>
            </a:r>
            <a:r>
              <a:rPr lang="en-US" dirty="0"/>
              <a:t>can be captured by a</a:t>
            </a:r>
            <a:r>
              <a:rPr lang="en-US" dirty="0" smtClean="0"/>
              <a:t> distribution </a:t>
            </a:r>
            <a:r>
              <a:rPr lang="en-US" dirty="0"/>
              <a:t>called the </a:t>
            </a:r>
            <a:r>
              <a:rPr lang="en-US" i="1" dirty="0"/>
              <a:t>prior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10" name="Group 209"/>
          <p:cNvGrpSpPr/>
          <p:nvPr/>
        </p:nvGrpSpPr>
        <p:grpSpPr>
          <a:xfrm>
            <a:off x="4038600" y="3577880"/>
            <a:ext cx="4751716" cy="3124200"/>
            <a:chOff x="10031084" y="3429000"/>
            <a:chExt cx="4751716" cy="3124200"/>
          </a:xfrm>
        </p:grpSpPr>
        <p:grpSp>
          <p:nvGrpSpPr>
            <p:cNvPr id="211" name="Group 210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214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20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21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22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223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224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51295" cy="2316162"/>
                <a:chOff x="1329" y="1737"/>
                <a:chExt cx="2430" cy="1459"/>
              </a:xfrm>
            </p:grpSpPr>
            <p:grpSp>
              <p:nvGrpSpPr>
                <p:cNvPr id="226" name="Group 32"/>
                <p:cNvGrpSpPr>
                  <a:grpSpLocks/>
                </p:cNvGrpSpPr>
                <p:nvPr/>
              </p:nvGrpSpPr>
              <p:grpSpPr bwMode="auto">
                <a:xfrm>
                  <a:off x="3503" y="1976"/>
                  <a:ext cx="256" cy="1051"/>
                  <a:chOff x="3506" y="2156"/>
                  <a:chExt cx="348" cy="1051"/>
                </a:xfrm>
              </p:grpSpPr>
              <p:sp>
                <p:nvSpPr>
                  <p:cNvPr id="247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8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24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7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243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4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45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8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239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40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41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9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235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6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237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0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31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32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33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4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25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2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1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Construct a Prior?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Similar systems may be studied before</a:t>
            </a:r>
          </a:p>
          <a:p>
            <a:r>
              <a:rPr lang="en-US" dirty="0"/>
              <a:t>Material property database</a:t>
            </a:r>
          </a:p>
          <a:p>
            <a:pPr lvl="1"/>
            <a:r>
              <a:rPr lang="en-US" dirty="0"/>
              <a:t>E.g. NIST Property Data Summaries for Advanced Materials, AFLOWLIB, </a:t>
            </a:r>
            <a:r>
              <a:rPr lang="en-US" dirty="0" err="1"/>
              <a:t>MatWeb</a:t>
            </a:r>
            <a:endParaRPr lang="en-US" dirty="0"/>
          </a:p>
          <a:p>
            <a:r>
              <a:rPr lang="en-US" dirty="0"/>
              <a:t>Previous lab data</a:t>
            </a:r>
          </a:p>
          <a:p>
            <a:pPr lvl="1"/>
            <a:r>
              <a:rPr lang="en-US" dirty="0"/>
              <a:t>Estimate the estimation (mean) and uncertainty (variance) using some initial experiments or similar experiments done earlier</a:t>
            </a:r>
          </a:p>
          <a:p>
            <a:r>
              <a:rPr lang="en-US" dirty="0"/>
              <a:t>Fundamental understanding of physics and chemistry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case application – Carbon nanotubes</a:t>
            </a:r>
          </a:p>
          <a:p>
            <a:pPr lvl="1"/>
            <a:r>
              <a:rPr lang="en-US" dirty="0"/>
              <a:t>Building a belief model (the prior)</a:t>
            </a:r>
          </a:p>
          <a:p>
            <a:pPr lvl="1"/>
            <a:r>
              <a:rPr lang="en-US" dirty="0"/>
              <a:t>Running an experiment</a:t>
            </a:r>
          </a:p>
          <a:p>
            <a:pPr lvl="1"/>
            <a:r>
              <a:rPr lang="en-US" dirty="0"/>
              <a:t>Updating the belief (the posterior)</a:t>
            </a:r>
          </a:p>
          <a:p>
            <a:pPr lvl="1"/>
            <a:r>
              <a:rPr lang="en-US" dirty="0"/>
              <a:t>Designing a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Creating a prior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62000" y="4059250"/>
            <a:ext cx="3141057" cy="2508625"/>
            <a:chOff x="148446" y="2351069"/>
            <a:chExt cx="4411819" cy="35235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46" y="2351069"/>
              <a:ext cx="4411819" cy="3385028"/>
            </a:xfrm>
            <a:prstGeom prst="rect">
              <a:avLst/>
            </a:prstGeom>
          </p:spPr>
        </p:pic>
        <p:sp>
          <p:nvSpPr>
            <p:cNvPr id="7" name="TextBox 4"/>
            <p:cNvSpPr txBox="1"/>
            <p:nvPr/>
          </p:nvSpPr>
          <p:spPr>
            <a:xfrm>
              <a:off x="148446" y="5597597"/>
              <a:ext cx="2118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i="1" dirty="0" smtClean="0"/>
                <a:t>Courtesy </a:t>
              </a:r>
              <a:r>
                <a:rPr lang="en-US" sz="1200" i="1" dirty="0" err="1" smtClean="0"/>
                <a:t>www.kintechlab.com</a:t>
              </a:r>
              <a:endParaRPr lang="en-US" sz="1200" i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Nanotubes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Nanotubes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of 2013 carbon nanotube production exceeded several thousand tons per </a:t>
            </a:r>
            <a:r>
              <a:rPr lang="en-US" dirty="0" smtClean="0"/>
              <a:t>year</a:t>
            </a:r>
          </a:p>
          <a:p>
            <a:pPr lvl="1"/>
            <a:r>
              <a:rPr lang="en-US" dirty="0" smtClean="0"/>
              <a:t>Applications: energy </a:t>
            </a:r>
            <a:r>
              <a:rPr lang="en-US" dirty="0"/>
              <a:t>storage, automotive parts, boat hulls, sporting goods, water filters, thin-film electronics, coatings, </a:t>
            </a:r>
            <a:r>
              <a:rPr lang="en-US" dirty="0" smtClean="0"/>
              <a:t>actuators, etc.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114800" y="4059250"/>
            <a:ext cx="5029200" cy="2647125"/>
            <a:chOff x="4267200" y="4059250"/>
            <a:chExt cx="5029200" cy="2647125"/>
          </a:xfrm>
        </p:grpSpPr>
        <p:pic>
          <p:nvPicPr>
            <p:cNvPr id="11" name="Picture 2" descr="Carbon nanotubes find real world applicatio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4059250"/>
              <a:ext cx="4876800" cy="237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4280940" y="6429376"/>
              <a:ext cx="50154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http://phys.org/news/2014-03-carbon-nanotubes-real-world-applications.html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21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</a:t>
            </a:r>
            <a:r>
              <a:rPr lang="en-US" dirty="0" smtClean="0"/>
              <a:t>Nanotubes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q"/>
            </a:pPr>
            <a:r>
              <a:rPr lang="en-US" sz="2800" dirty="0" smtClean="0"/>
              <a:t>Find the catalysts that give the best nanotube length</a:t>
            </a:r>
          </a:p>
          <a:p>
            <a:pPr lvl="1"/>
            <a:r>
              <a:rPr lang="en-US" dirty="0" smtClean="0"/>
              <a:t>Objective: </a:t>
            </a:r>
            <a:r>
              <a:rPr lang="en-US" dirty="0"/>
              <a:t>optimize the nanotube length</a:t>
            </a:r>
          </a:p>
          <a:p>
            <a:pPr lvl="1"/>
            <a:r>
              <a:rPr lang="en-US" dirty="0" smtClean="0"/>
              <a:t>Discrete choices: different catalysts, e.g. Fe, Ni, PHN</a:t>
            </a:r>
            <a:r>
              <a:rPr lang="en-US" dirty="0"/>
              <a:t>, </a:t>
            </a:r>
            <a:r>
              <a:rPr lang="en-US" dirty="0" smtClean="0"/>
              <a:t>Al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+Fe, Al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+Ni</a:t>
            </a:r>
          </a:p>
          <a:p>
            <a:pPr lvl="1"/>
            <a:r>
              <a:rPr lang="en-US" dirty="0" smtClean="0"/>
              <a:t>Budget: small number of sequential experiments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65C20296-AE73-4311-ADDA-762C60C4819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16317" y="3581400"/>
            <a:ext cx="3678621" cy="3227451"/>
            <a:chOff x="3116317" y="3581400"/>
            <a:chExt cx="3678621" cy="3227451"/>
          </a:xfrm>
        </p:grpSpPr>
        <p:pic>
          <p:nvPicPr>
            <p:cNvPr id="3074" name="Picture 2" descr="C:\Users\Si\Desktop\carbonnanotubes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-99" b="403"/>
            <a:stretch/>
          </p:blipFill>
          <p:spPr bwMode="auto">
            <a:xfrm>
              <a:off x="3124200" y="3581400"/>
              <a:ext cx="3670738" cy="2921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3116317" y="6531852"/>
              <a:ext cx="367862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K. </a:t>
              </a:r>
              <a:r>
                <a:rPr lang="en-US" sz="1200" dirty="0" err="1"/>
                <a:t>Kempa</a:t>
              </a:r>
              <a:r>
                <a:rPr lang="en-US" sz="1200" dirty="0"/>
                <a:t>, Z. Ren </a:t>
              </a:r>
              <a:r>
                <a:rPr lang="en-US" sz="1200" i="1" dirty="0"/>
                <a:t>et al.</a:t>
              </a:r>
              <a:r>
                <a:rPr lang="en-US" sz="1200" dirty="0"/>
                <a:t>, </a:t>
              </a:r>
              <a:r>
                <a:rPr lang="en-US" sz="1200" i="1" u="sng" dirty="0">
                  <a:hlinkClick r:id="rId3"/>
                </a:rPr>
                <a:t>Appl. Phys. </a:t>
              </a:r>
              <a:r>
                <a:rPr lang="en-US" sz="1200" i="1" u="sng" dirty="0" err="1">
                  <a:hlinkClick r:id="rId3"/>
                </a:rPr>
                <a:t>Lett</a:t>
              </a:r>
              <a:r>
                <a:rPr lang="en-US" sz="1200" u="sng" dirty="0">
                  <a:hlinkClick r:id="rId3"/>
                </a:rPr>
                <a:t>.</a:t>
              </a:r>
              <a:r>
                <a:rPr lang="en-US" sz="1200" dirty="0"/>
                <a:t> </a:t>
              </a:r>
              <a:r>
                <a:rPr lang="en-US" sz="1200" b="1" dirty="0"/>
                <a:t>85</a:t>
              </a:r>
              <a:r>
                <a:rPr lang="en-US" sz="1200" dirty="0"/>
                <a:t>, 13 (2004)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7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025"/>
            <a:ext cx="4007428" cy="5059363"/>
          </a:xfrm>
        </p:spPr>
        <p:txBody>
          <a:bodyPr/>
          <a:lstStyle/>
          <a:p>
            <a:r>
              <a:rPr lang="en-US" sz="2800" dirty="0"/>
              <a:t>Point estimate: depending on the catalysts, we get different nanotube lengths</a:t>
            </a:r>
          </a:p>
          <a:p>
            <a:r>
              <a:rPr lang="en-US" sz="2800"/>
              <a:t>Distribution: </a:t>
            </a:r>
            <a:r>
              <a:rPr lang="en-US" sz="2800" dirty="0"/>
              <a:t>describes</a:t>
            </a:r>
            <a:r>
              <a:rPr lang="en-US" sz="2800"/>
              <a:t> our belief about the length of the bar </a:t>
            </a:r>
            <a:r>
              <a:rPr lang="en-US" sz="2800" dirty="0"/>
              <a:t>produced</a:t>
            </a:r>
            <a:r>
              <a:rPr lang="en-US" sz="2800"/>
              <a:t> by </a:t>
            </a:r>
            <a:r>
              <a:rPr lang="en-US" sz="2800" smtClean="0"/>
              <a:t>each </a:t>
            </a:r>
            <a:r>
              <a:rPr lang="en-US" sz="2800" dirty="0"/>
              <a:t>catalyst</a:t>
            </a:r>
          </a:p>
          <a:p>
            <a:r>
              <a:rPr lang="en-US" sz="2800" dirty="0"/>
              <a:t>Which catalyst to try?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4374118" y="2338627"/>
            <a:ext cx="4751716" cy="3124200"/>
            <a:chOff x="10031084" y="3429000"/>
            <a:chExt cx="4751716" cy="3124200"/>
          </a:xfrm>
        </p:grpSpPr>
        <p:grpSp>
          <p:nvGrpSpPr>
            <p:cNvPr id="88" name="Group 87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91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7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99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101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103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124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5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12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4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120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1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12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5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116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7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11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6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112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3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114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7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108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09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11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02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catalyst to try?</a:t>
            </a:r>
            <a:endParaRPr lang="en-US" dirty="0"/>
          </a:p>
          <a:p>
            <a:pPr lvl="1"/>
            <a:r>
              <a:rPr lang="en-US" dirty="0" smtClean="0"/>
              <a:t>If we try </a:t>
            </a:r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</a:t>
            </a:r>
            <a:r>
              <a:rPr lang="en-US" dirty="0" smtClean="0"/>
              <a:t>, our belief of the best may stay unchanged.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858000" y="4206240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04" name="Group 403"/>
          <p:cNvGrpSpPr/>
          <p:nvPr/>
        </p:nvGrpSpPr>
        <p:grpSpPr>
          <a:xfrm>
            <a:off x="3810000" y="3429000"/>
            <a:ext cx="4751716" cy="3124200"/>
            <a:chOff x="10031084" y="3429000"/>
            <a:chExt cx="4751716" cy="3124200"/>
          </a:xfrm>
        </p:grpSpPr>
        <p:grpSp>
          <p:nvGrpSpPr>
            <p:cNvPr id="405" name="Group 404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408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2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414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415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416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417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418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420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441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42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43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4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1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437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8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3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0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2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433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4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35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6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3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429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0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431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4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425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26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427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419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6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catalyst to try?</a:t>
            </a:r>
            <a:endParaRPr lang="en-US" dirty="0"/>
          </a:p>
          <a:p>
            <a:pPr lvl="1"/>
            <a:r>
              <a:rPr lang="en-US" dirty="0" smtClean="0"/>
              <a:t>If we try </a:t>
            </a:r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</a:t>
            </a:r>
            <a:r>
              <a:rPr lang="en-US" dirty="0" smtClean="0"/>
              <a:t>, our belief of the best may stay unchanged.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0000" y="3429000"/>
            <a:ext cx="4751716" cy="3124200"/>
            <a:chOff x="3810000" y="3429000"/>
            <a:chExt cx="4751716" cy="3124200"/>
          </a:xfrm>
        </p:grpSpPr>
        <p:grpSp>
          <p:nvGrpSpPr>
            <p:cNvPr id="297" name="Group 33"/>
            <p:cNvGrpSpPr>
              <a:grpSpLocks/>
            </p:cNvGrpSpPr>
            <p:nvPr/>
          </p:nvGrpSpPr>
          <p:grpSpPr bwMode="auto">
            <a:xfrm>
              <a:off x="6914397" y="3810313"/>
              <a:ext cx="618109" cy="1066800"/>
              <a:chOff x="3512" y="1999"/>
              <a:chExt cx="348" cy="1051"/>
            </a:xfrm>
          </p:grpSpPr>
          <p:grpSp>
            <p:nvGrpSpPr>
              <p:cNvPr id="314" name="Group 35"/>
              <p:cNvGrpSpPr>
                <a:grpSpLocks/>
              </p:cNvGrpSpPr>
              <p:nvPr/>
            </p:nvGrpSpPr>
            <p:grpSpPr bwMode="auto">
              <a:xfrm rot="5400000">
                <a:off x="3256" y="2287"/>
                <a:ext cx="869" cy="338"/>
                <a:chOff x="2164" y="800"/>
                <a:chExt cx="1380" cy="376"/>
              </a:xfrm>
            </p:grpSpPr>
            <p:sp>
              <p:nvSpPr>
                <p:cNvPr id="315" name="Freeform 36"/>
                <p:cNvSpPr>
                  <a:spLocks/>
                </p:cNvSpPr>
                <p:nvPr/>
              </p:nvSpPr>
              <p:spPr bwMode="auto">
                <a:xfrm>
                  <a:off x="2866" y="800"/>
                  <a:ext cx="67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7"/>
                <p:cNvSpPr>
                  <a:spLocks/>
                </p:cNvSpPr>
                <p:nvPr/>
              </p:nvSpPr>
              <p:spPr bwMode="auto">
                <a:xfrm flipH="1">
                  <a:off x="2164" y="800"/>
                  <a:ext cx="713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3" name="Line 34"/>
              <p:cNvSpPr>
                <a:spLocks noChangeShapeType="1"/>
              </p:cNvSpPr>
              <p:nvPr/>
            </p:nvSpPr>
            <p:spPr bwMode="auto">
              <a:xfrm rot="16200000">
                <a:off x="2986" y="2525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" name="Rectangle 10" descr="Dark upward diagonal"/>
            <p:cNvSpPr>
              <a:spLocks noChangeArrowheads="1"/>
            </p:cNvSpPr>
            <p:nvPr/>
          </p:nvSpPr>
          <p:spPr bwMode="auto">
            <a:xfrm>
              <a:off x="6921829" y="4284761"/>
              <a:ext cx="227012" cy="1737360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6858000" y="4206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810000" y="3429000"/>
              <a:ext cx="4751716" cy="3124200"/>
              <a:chOff x="10031084" y="3429000"/>
              <a:chExt cx="4751716" cy="312420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0090150" y="3505513"/>
                <a:ext cx="4692650" cy="3047687"/>
                <a:chOff x="2012950" y="2927351"/>
                <a:chExt cx="4692650" cy="3047687"/>
              </a:xfrm>
            </p:grpSpPr>
            <p:sp>
              <p:nvSpPr>
                <p:cNvPr id="101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474913" y="4498975"/>
                  <a:ext cx="227012" cy="9366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325484" y="4070038"/>
                  <a:ext cx="227012" cy="13716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202113" y="4029075"/>
                  <a:ext cx="227012" cy="14065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065713" y="3832225"/>
                  <a:ext cx="227012" cy="16129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929313" y="4161478"/>
                  <a:ext cx="227012" cy="128016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Text Box 14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2355043" y="545465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Fe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107" name="Text Box 15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300351" y="545465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Ni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108" name="Text Box 16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915705" y="5513081"/>
                  <a:ext cx="61587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PHN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109" name="Text Box 17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4545868" y="5636484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+Fe</a:t>
                  </a:r>
                  <a:endParaRPr lang="en-US" sz="1600" dirty="0">
                    <a:latin typeface="Arial" charset="0"/>
                  </a:endParaRPr>
                </a:p>
              </p:txBody>
            </p:sp>
            <p:sp>
              <p:nvSpPr>
                <p:cNvPr id="110" name="Text Box 18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5431147" y="5636484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+Ni</a:t>
                  </a:r>
                  <a:endParaRPr lang="en-US" sz="1600" dirty="0">
                    <a:latin typeface="Arial" charset="0"/>
                  </a:endParaRPr>
                </a:p>
              </p:txBody>
            </p:sp>
            <p:grpSp>
              <p:nvGrpSpPr>
                <p:cNvPr id="111" name="Group 61"/>
                <p:cNvGrpSpPr>
                  <a:grpSpLocks/>
                </p:cNvGrpSpPr>
                <p:nvPr/>
              </p:nvGrpSpPr>
              <p:grpSpPr bwMode="auto">
                <a:xfrm>
                  <a:off x="2471732" y="2927351"/>
                  <a:ext cx="3865559" cy="2316162"/>
                  <a:chOff x="1329" y="1737"/>
                  <a:chExt cx="2439" cy="1459"/>
                </a:xfrm>
              </p:grpSpPr>
              <p:grpSp>
                <p:nvGrpSpPr>
                  <p:cNvPr id="11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509" y="1976"/>
                    <a:ext cx="259" cy="1051"/>
                    <a:chOff x="3503" y="2156"/>
                    <a:chExt cx="351" cy="1051"/>
                  </a:xfrm>
                </p:grpSpPr>
                <p:sp>
                  <p:nvSpPr>
                    <p:cNvPr id="134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77" y="26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5" name="Group 19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4" y="2510"/>
                      <a:ext cx="1041" cy="338"/>
                      <a:chOff x="2385" y="800"/>
                      <a:chExt cx="1656" cy="376"/>
                    </a:xfrm>
                  </p:grpSpPr>
                  <p:sp>
                    <p:nvSpPr>
                      <p:cNvPr id="136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13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7" name="Freeform 2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85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4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966" y="1967"/>
                    <a:ext cx="384" cy="673"/>
                    <a:chOff x="3511" y="2056"/>
                    <a:chExt cx="342" cy="1051"/>
                  </a:xfrm>
                </p:grpSpPr>
                <p:sp>
                  <p:nvSpPr>
                    <p:cNvPr id="130" name="Line 3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1" name="Group 3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132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" name="Freeform 3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5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421" y="2238"/>
                    <a:ext cx="450" cy="397"/>
                    <a:chOff x="3511" y="2056"/>
                    <a:chExt cx="342" cy="1051"/>
                  </a:xfrm>
                </p:grpSpPr>
                <p:sp>
                  <p:nvSpPr>
                    <p:cNvPr id="126" name="Line 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7" name="Group 4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128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9" name="Freeform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6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329" y="2424"/>
                    <a:ext cx="363" cy="578"/>
                    <a:chOff x="3519" y="2028"/>
                    <a:chExt cx="340" cy="1076"/>
                  </a:xfrm>
                </p:grpSpPr>
                <p:sp>
                  <p:nvSpPr>
                    <p:cNvPr id="122" name="Line 49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95" y="2554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" name="Group 5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7" y="2412"/>
                      <a:ext cx="1044" cy="340"/>
                      <a:chOff x="2224" y="793"/>
                      <a:chExt cx="1658" cy="378"/>
                    </a:xfrm>
                  </p:grpSpPr>
                  <p:sp>
                    <p:nvSpPr>
                      <p:cNvPr id="124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79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5" name="Freeform 5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4" y="793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1869" y="1737"/>
                    <a:ext cx="173" cy="1459"/>
                    <a:chOff x="3506" y="1991"/>
                    <a:chExt cx="341" cy="1051"/>
                  </a:xfrm>
                </p:grpSpPr>
                <p:sp>
                  <p:nvSpPr>
                    <p:cNvPr id="118" name="Line 5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80" y="2517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9" name="Group 5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57" y="2347"/>
                      <a:ext cx="1042" cy="339"/>
                      <a:chOff x="2120" y="805"/>
                      <a:chExt cx="1656" cy="376"/>
                    </a:xfrm>
                  </p:grpSpPr>
                  <p:sp>
                    <p:nvSpPr>
                      <p:cNvPr id="120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8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1" name="Freeform 5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120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12" name="Line 6"/>
                <p:cNvSpPr>
                  <a:spLocks noChangeShapeType="1"/>
                </p:cNvSpPr>
                <p:nvPr/>
              </p:nvSpPr>
              <p:spPr bwMode="auto">
                <a:xfrm>
                  <a:off x="2012950" y="5451475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" name="Line 6"/>
              <p:cNvSpPr>
                <a:spLocks noChangeShapeType="1"/>
              </p:cNvSpPr>
              <p:nvPr/>
            </p:nvSpPr>
            <p:spPr bwMode="auto">
              <a:xfrm rot="16200000">
                <a:off x="8950742" y="4854335"/>
                <a:ext cx="28506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16"/>
              <p:cNvSpPr txBox="1">
                <a:spLocks noChangeArrowheads="1"/>
              </p:cNvSpPr>
              <p:nvPr/>
            </p:nvSpPr>
            <p:spPr bwMode="auto">
              <a:xfrm rot="16200000">
                <a:off x="9392287" y="4280450"/>
                <a:ext cx="16161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Nanotube Length</a:t>
                </a:r>
                <a:endParaRPr lang="en-US" sz="1600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2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catalyst to try?</a:t>
            </a:r>
            <a:endParaRPr lang="en-US" dirty="0"/>
          </a:p>
          <a:p>
            <a:pPr lvl="1"/>
            <a:r>
              <a:rPr lang="en-US" dirty="0"/>
              <a:t>If we try 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+Fe, our belief of the best may stay unchanged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we try Ni, our belief of the best may change 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" name="Oval 57"/>
          <p:cNvSpPr/>
          <p:nvPr/>
        </p:nvSpPr>
        <p:spPr bwMode="auto">
          <a:xfrm>
            <a:off x="5120640" y="4023360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3810000" y="3429000"/>
            <a:ext cx="4751716" cy="3124200"/>
            <a:chOff x="10031084" y="3429000"/>
            <a:chExt cx="4751716" cy="3124200"/>
          </a:xfrm>
        </p:grpSpPr>
        <p:grpSp>
          <p:nvGrpSpPr>
            <p:cNvPr id="48" name="Group 47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51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57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60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62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64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85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6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87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5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81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82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83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6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7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8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7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7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73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4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7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8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69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70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71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63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73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catalyst to try?</a:t>
            </a:r>
            <a:endParaRPr lang="en-US" dirty="0"/>
          </a:p>
          <a:p>
            <a:pPr lvl="1"/>
            <a:r>
              <a:rPr lang="en-US" dirty="0"/>
              <a:t>If we try 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+Fe, our belief of the best may stay unchanged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we try Ni, our belief of the best may change 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0" y="3317075"/>
            <a:ext cx="4751716" cy="3236125"/>
            <a:chOff x="3810000" y="3317075"/>
            <a:chExt cx="4751716" cy="3236125"/>
          </a:xfrm>
        </p:grpSpPr>
        <p:sp>
          <p:nvSpPr>
            <p:cNvPr id="50" name="Rectangle 8" descr="Dark upward diagonal"/>
            <p:cNvSpPr>
              <a:spLocks noChangeArrowheads="1"/>
            </p:cNvSpPr>
            <p:nvPr/>
          </p:nvSpPr>
          <p:spPr bwMode="auto">
            <a:xfrm>
              <a:off x="5181600" y="4099560"/>
              <a:ext cx="227012" cy="1920240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120640" y="4023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 rot="16200000">
              <a:off x="4239600" y="4331328"/>
              <a:ext cx="188561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810000" y="3429000"/>
              <a:ext cx="4751716" cy="3124200"/>
              <a:chOff x="10031084" y="3429000"/>
              <a:chExt cx="4751716" cy="3124200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10090150" y="3505513"/>
                <a:ext cx="4692650" cy="3047687"/>
                <a:chOff x="2012950" y="2927351"/>
                <a:chExt cx="4692650" cy="3047687"/>
              </a:xfrm>
            </p:grpSpPr>
            <p:sp>
              <p:nvSpPr>
                <p:cNvPr id="59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474913" y="4498975"/>
                  <a:ext cx="227012" cy="9366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325484" y="4070038"/>
                  <a:ext cx="227012" cy="13716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202113" y="4029075"/>
                  <a:ext cx="227012" cy="14065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065713" y="3832225"/>
                  <a:ext cx="227012" cy="16129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929313" y="4161478"/>
                  <a:ext cx="227012" cy="128016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Text Box 14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2355043" y="545465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Fe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65" name="Text Box 15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300351" y="545465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Ni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66" name="Text Box 16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915705" y="5513081"/>
                  <a:ext cx="61587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PHN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4545868" y="5636484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+Fe</a:t>
                  </a:r>
                  <a:endParaRPr lang="en-US" sz="1600" dirty="0">
                    <a:latin typeface="Arial" charset="0"/>
                  </a:endParaRPr>
                </a:p>
              </p:txBody>
            </p:sp>
            <p:sp>
              <p:nvSpPr>
                <p:cNvPr id="68" name="Text Box 18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5431147" y="5636484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+Ni</a:t>
                  </a:r>
                  <a:endParaRPr lang="en-US" sz="1600" dirty="0">
                    <a:latin typeface="Arial" charset="0"/>
                  </a:endParaRPr>
                </a:p>
              </p:txBody>
            </p:sp>
            <p:grpSp>
              <p:nvGrpSpPr>
                <p:cNvPr id="69" name="Group 61"/>
                <p:cNvGrpSpPr>
                  <a:grpSpLocks/>
                </p:cNvGrpSpPr>
                <p:nvPr/>
              </p:nvGrpSpPr>
              <p:grpSpPr bwMode="auto">
                <a:xfrm>
                  <a:off x="2471732" y="2927351"/>
                  <a:ext cx="3865559" cy="2316162"/>
                  <a:chOff x="1329" y="1737"/>
                  <a:chExt cx="2439" cy="1459"/>
                </a:xfrm>
              </p:grpSpPr>
              <p:grpSp>
                <p:nvGrpSpPr>
                  <p:cNvPr id="71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509" y="1976"/>
                    <a:ext cx="259" cy="1051"/>
                    <a:chOff x="3503" y="2156"/>
                    <a:chExt cx="351" cy="1051"/>
                  </a:xfrm>
                </p:grpSpPr>
                <p:sp>
                  <p:nvSpPr>
                    <p:cNvPr id="92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77" y="26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3" name="Group 19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4" y="2510"/>
                      <a:ext cx="1041" cy="338"/>
                      <a:chOff x="2385" y="800"/>
                      <a:chExt cx="1656" cy="376"/>
                    </a:xfrm>
                  </p:grpSpPr>
                  <p:sp>
                    <p:nvSpPr>
                      <p:cNvPr id="94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13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" name="Freeform 2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85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966" y="1967"/>
                    <a:ext cx="384" cy="673"/>
                    <a:chOff x="3511" y="2056"/>
                    <a:chExt cx="342" cy="1051"/>
                  </a:xfrm>
                </p:grpSpPr>
                <p:sp>
                  <p:nvSpPr>
                    <p:cNvPr id="88" name="Line 3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9" name="Group 3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90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" name="Freeform 3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3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421" y="2238"/>
                    <a:ext cx="450" cy="397"/>
                    <a:chOff x="3511" y="2056"/>
                    <a:chExt cx="342" cy="1051"/>
                  </a:xfrm>
                </p:grpSpPr>
                <p:sp>
                  <p:nvSpPr>
                    <p:cNvPr id="84" name="Line 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5" name="Group 4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86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7" name="Freeform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4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329" y="2424"/>
                    <a:ext cx="363" cy="578"/>
                    <a:chOff x="3519" y="2028"/>
                    <a:chExt cx="340" cy="1076"/>
                  </a:xfrm>
                </p:grpSpPr>
                <p:sp>
                  <p:nvSpPr>
                    <p:cNvPr id="80" name="Line 49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95" y="2554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1" name="Group 5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7" y="2412"/>
                      <a:ext cx="1044" cy="340"/>
                      <a:chOff x="2224" y="793"/>
                      <a:chExt cx="1658" cy="378"/>
                    </a:xfrm>
                  </p:grpSpPr>
                  <p:sp>
                    <p:nvSpPr>
                      <p:cNvPr id="82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79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3" name="Freeform 5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4" y="793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5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1869" y="1737"/>
                    <a:ext cx="173" cy="1459"/>
                    <a:chOff x="3506" y="1991"/>
                    <a:chExt cx="341" cy="1051"/>
                  </a:xfrm>
                </p:grpSpPr>
                <p:sp>
                  <p:nvSpPr>
                    <p:cNvPr id="76" name="Line 5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80" y="2517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7" name="Group 5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57" y="2347"/>
                      <a:ext cx="1042" cy="339"/>
                      <a:chOff x="2120" y="805"/>
                      <a:chExt cx="1656" cy="376"/>
                    </a:xfrm>
                  </p:grpSpPr>
                  <p:sp>
                    <p:nvSpPr>
                      <p:cNvPr id="78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8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9" name="Freeform 5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120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70" name="Line 6"/>
                <p:cNvSpPr>
                  <a:spLocks noChangeShapeType="1"/>
                </p:cNvSpPr>
                <p:nvPr/>
              </p:nvSpPr>
              <p:spPr bwMode="auto">
                <a:xfrm>
                  <a:off x="2012950" y="5451475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 rot="16200000">
                <a:off x="8950742" y="4854335"/>
                <a:ext cx="28506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16"/>
              <p:cNvSpPr txBox="1">
                <a:spLocks noChangeArrowheads="1"/>
              </p:cNvSpPr>
              <p:nvPr/>
            </p:nvSpPr>
            <p:spPr bwMode="auto">
              <a:xfrm rot="16200000">
                <a:off x="9392287" y="4280450"/>
                <a:ext cx="16161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Nanotube Length</a:t>
                </a: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52" name="Freeform 56"/>
            <p:cNvSpPr>
              <a:spLocks/>
            </p:cNvSpPr>
            <p:nvPr/>
          </p:nvSpPr>
          <p:spPr bwMode="auto">
            <a:xfrm rot="5400000">
              <a:off x="4892814" y="4460554"/>
              <a:ext cx="852487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 rot="5400000" flipH="1">
              <a:off x="4892086" y="3606589"/>
              <a:ext cx="852487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4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629</Words>
  <Application>Microsoft Office PowerPoint</Application>
  <PresentationFormat>On-screen Show (4:3)</PresentationFormat>
  <Paragraphs>167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Lecture outline</vt:lpstr>
      <vt:lpstr>Growing Nanotubes </vt:lpstr>
      <vt:lpstr>Growing Nanotubes </vt:lpstr>
      <vt:lpstr>Simple Belief Model</vt:lpstr>
      <vt:lpstr>Simple Belief Model</vt:lpstr>
      <vt:lpstr>Simple Belief Model</vt:lpstr>
      <vt:lpstr>Simple Belief Model</vt:lpstr>
      <vt:lpstr>Simple Belief Model</vt:lpstr>
      <vt:lpstr>Policy</vt:lpstr>
      <vt:lpstr>Prior</vt:lpstr>
      <vt:lpstr>Prior</vt:lpstr>
      <vt:lpstr>Prior</vt:lpstr>
      <vt:lpstr>How to Construct a Prior?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2014-12-10T16:11:00Z</dcterms:modified>
</cp:coreProperties>
</file>