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81" r:id="rId2"/>
    <p:sldId id="452" r:id="rId3"/>
    <p:sldId id="453" r:id="rId4"/>
    <p:sldId id="556" r:id="rId5"/>
    <p:sldId id="557" r:id="rId6"/>
    <p:sldId id="558" r:id="rId7"/>
    <p:sldId id="45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Forming the decision set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Forming the decision set</a:t>
            </a:r>
          </a:p>
        </p:txBody>
      </p:sp>
    </p:spTree>
    <p:extLst>
      <p:ext uri="{BB962C8B-B14F-4D97-AF65-F5344CB8AC3E}">
        <p14:creationId xmlns:p14="http://schemas.microsoft.com/office/powerpoint/2010/main" val="6036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Decisions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d</a:t>
            </a:r>
            <a:r>
              <a:rPr lang="en-US" dirty="0" smtClean="0"/>
              <a:t>ifferent catalysts: Fe</a:t>
            </a:r>
            <a:r>
              <a:rPr lang="en-US" dirty="0"/>
              <a:t>, Ni, PHN,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+Fe, </a:t>
            </a:r>
            <a:r>
              <a:rPr lang="en-US" dirty="0" smtClean="0"/>
              <a:t>Al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+Ni</a:t>
            </a:r>
          </a:p>
          <a:p>
            <a:r>
              <a:rPr lang="en-US" dirty="0" smtClean="0"/>
              <a:t>Continuous Decisions</a:t>
            </a:r>
          </a:p>
          <a:p>
            <a:pPr lvl="1"/>
            <a:r>
              <a:rPr lang="en-US" dirty="0" smtClean="0"/>
              <a:t>E.g. temperature, pressure, </a:t>
            </a:r>
            <a:r>
              <a:rPr lang="en-US" dirty="0"/>
              <a:t>flow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0583" y="3776635"/>
            <a:ext cx="3947732" cy="2595590"/>
            <a:chOff x="10031084" y="3429000"/>
            <a:chExt cx="4751716" cy="3124200"/>
          </a:xfrm>
        </p:grpSpPr>
        <p:grpSp>
          <p:nvGrpSpPr>
            <p:cNvPr id="6" name="Group 5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51295" cy="2316162"/>
                <a:chOff x="1329" y="1737"/>
                <a:chExt cx="2430" cy="1459"/>
              </a:xfrm>
            </p:grpSpPr>
            <p:grpSp>
              <p:nvGrpSpPr>
                <p:cNvPr id="21" name="Group 32"/>
                <p:cNvGrpSpPr>
                  <a:grpSpLocks/>
                </p:cNvGrpSpPr>
                <p:nvPr/>
              </p:nvGrpSpPr>
              <p:grpSpPr bwMode="auto">
                <a:xfrm>
                  <a:off x="3503" y="1976"/>
                  <a:ext cx="256" cy="1051"/>
                  <a:chOff x="3506" y="2156"/>
                  <a:chExt cx="348" cy="1051"/>
                </a:xfrm>
              </p:grpSpPr>
              <p:sp>
                <p:nvSpPr>
                  <p:cNvPr id="4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3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86400" y="3664964"/>
            <a:ext cx="2896434" cy="2900315"/>
            <a:chOff x="4874653" y="1917257"/>
            <a:chExt cx="4155882" cy="416145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4653" y="1917257"/>
              <a:ext cx="4155882" cy="3868687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657194" y="5801710"/>
              <a:ext cx="25908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Puretzky</a:t>
              </a:r>
              <a:r>
                <a:rPr lang="en-US" sz="1200" dirty="0"/>
                <a:t> et al. Appl. Phys. A 81 (2005)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8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 may be complex</a:t>
            </a:r>
          </a:p>
          <a:p>
            <a:pPr lvl="1"/>
            <a:r>
              <a:rPr lang="en-US" dirty="0" smtClean="0"/>
              <a:t>1,000 metal organic frameworks</a:t>
            </a:r>
          </a:p>
          <a:p>
            <a:pPr lvl="1"/>
            <a:r>
              <a:rPr lang="en-US" dirty="0" smtClean="0"/>
              <a:t>87,000 combinations of substituents placed at different sites</a:t>
            </a:r>
          </a:p>
          <a:p>
            <a:pPr lvl="1"/>
            <a:r>
              <a:rPr lang="en-US" dirty="0" smtClean="0"/>
              <a:t>10,000 combinations of four different parameters</a:t>
            </a:r>
          </a:p>
          <a:p>
            <a:pPr lvl="2"/>
            <a:r>
              <a:rPr lang="en-US" dirty="0" smtClean="0"/>
              <a:t>Temperature</a:t>
            </a:r>
          </a:p>
          <a:p>
            <a:pPr lvl="2"/>
            <a:r>
              <a:rPr lang="en-US" dirty="0" smtClean="0"/>
              <a:t>Concentration</a:t>
            </a:r>
          </a:p>
          <a:p>
            <a:pPr lvl="2"/>
            <a:r>
              <a:rPr lang="en-US" dirty="0" smtClean="0"/>
              <a:t>Ratio</a:t>
            </a:r>
          </a:p>
          <a:p>
            <a:pPr lvl="2"/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With so many choices and such small budgets, why consider all these combinations?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5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 may be complex</a:t>
            </a:r>
          </a:p>
          <a:p>
            <a:pPr lvl="1"/>
            <a:r>
              <a:rPr lang="en-US" dirty="0" smtClean="0"/>
              <a:t>1,000 metal organic frameworks</a:t>
            </a:r>
          </a:p>
          <a:p>
            <a:pPr lvl="1"/>
            <a:r>
              <a:rPr lang="en-US" dirty="0" smtClean="0"/>
              <a:t>87,000 combinations of substituents placed at different sites</a:t>
            </a:r>
          </a:p>
          <a:p>
            <a:pPr lvl="1"/>
            <a:r>
              <a:rPr lang="en-US" dirty="0" smtClean="0"/>
              <a:t>10,000 combinations of four different parameters</a:t>
            </a:r>
          </a:p>
          <a:p>
            <a:pPr lvl="2"/>
            <a:r>
              <a:rPr lang="en-US" dirty="0" smtClean="0"/>
              <a:t>Temperature</a:t>
            </a:r>
          </a:p>
          <a:p>
            <a:pPr lvl="2"/>
            <a:r>
              <a:rPr lang="en-US" dirty="0" smtClean="0"/>
              <a:t>Concentration</a:t>
            </a:r>
          </a:p>
          <a:p>
            <a:pPr lvl="2"/>
            <a:r>
              <a:rPr lang="en-US" dirty="0" smtClean="0"/>
              <a:t>Ratio</a:t>
            </a:r>
          </a:p>
          <a:p>
            <a:pPr lvl="2"/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With so many choices and such small budgets, why consider all these combinations?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6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all decisions</a:t>
            </a:r>
          </a:p>
          <a:p>
            <a:pPr lvl="1"/>
            <a:r>
              <a:rPr lang="en-US" dirty="0" smtClean="0"/>
              <a:t>It is still important to explicitly consider all the possible options, even when the experimental budget is small.</a:t>
            </a:r>
          </a:p>
          <a:p>
            <a:pPr lvl="1"/>
            <a:r>
              <a:rPr lang="en-US" dirty="0" smtClean="0"/>
              <a:t>We can generalize what we learn from one experiment</a:t>
            </a: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/>
          <a:stretch>
            <a:fillRect/>
          </a:stretch>
        </p:blipFill>
        <p:spPr bwMode="auto">
          <a:xfrm>
            <a:off x="1819284" y="3418459"/>
            <a:ext cx="536257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97109" y="4971034"/>
            <a:ext cx="48863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147897" y="5423472"/>
            <a:ext cx="24971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635509" y="4634484"/>
            <a:ext cx="24558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152659" y="5063109"/>
            <a:ext cx="12319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398847" y="5740972"/>
            <a:ext cx="12477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648209" y="5304409"/>
            <a:ext cx="12144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878522" y="4099497"/>
            <a:ext cx="12366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thinking inside the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only 5 possible catalysts (Fe</a:t>
            </a:r>
            <a:r>
              <a:rPr lang="en-US" dirty="0"/>
              <a:t>, Ni, PHN,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+Fe,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+Ni</a:t>
            </a:r>
            <a:r>
              <a:rPr lang="en-US" dirty="0" smtClean="0"/>
              <a:t>)? </a:t>
            </a:r>
          </a:p>
          <a:p>
            <a:pPr lvl="1"/>
            <a:r>
              <a:rPr lang="en-US" dirty="0" smtClean="0"/>
              <a:t>How about Co?</a:t>
            </a:r>
          </a:p>
          <a:p>
            <a:r>
              <a:rPr lang="en-US" dirty="0" smtClean="0"/>
              <a:t>Are there only 3 continuous parameters? </a:t>
            </a:r>
          </a:p>
          <a:p>
            <a:pPr lvl="1"/>
            <a:r>
              <a:rPr lang="en-US" dirty="0" smtClean="0"/>
              <a:t>How about humidity?</a:t>
            </a:r>
          </a:p>
          <a:p>
            <a:r>
              <a:rPr lang="en-US" dirty="0" smtClean="0"/>
              <a:t>Should we only consider one small temperature range, e.g. 800-1000 Celsius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How about 600-1500 Celsius?</a:t>
            </a:r>
          </a:p>
          <a:p>
            <a:r>
              <a:rPr lang="en-US" dirty="0" smtClean="0"/>
              <a:t>Other choices or system?</a:t>
            </a:r>
          </a:p>
          <a:p>
            <a:pPr lvl="1"/>
            <a:r>
              <a:rPr lang="en-US" dirty="0" smtClean="0"/>
              <a:t>How about changing substrates?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64467"/>
            <a:ext cx="3200400" cy="247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282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PowerPoint Presentation</vt:lpstr>
      <vt:lpstr>Lecture Outline</vt:lpstr>
      <vt:lpstr>Decision Set</vt:lpstr>
      <vt:lpstr>Decision Set</vt:lpstr>
      <vt:lpstr>Decision Set</vt:lpstr>
      <vt:lpstr>Decision Set</vt:lpstr>
      <vt:lpstr>Are we thinking inside the box?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2014-12-10T16:13:40Z</dcterms:modified>
</cp:coreProperties>
</file>