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585" r:id="rId2"/>
    <p:sldId id="377" r:id="rId3"/>
    <p:sldId id="547" r:id="rId4"/>
    <p:sldId id="546" r:id="rId5"/>
    <p:sldId id="541" r:id="rId6"/>
    <p:sldId id="542" r:id="rId7"/>
    <p:sldId id="543" r:id="rId8"/>
    <p:sldId id="544" r:id="rId9"/>
    <p:sldId id="545" r:id="rId10"/>
    <p:sldId id="390" r:id="rId11"/>
    <p:sldId id="54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4" autoAdjust="0"/>
    <p:restoredTop sz="84755" autoAdjust="0"/>
  </p:normalViewPr>
  <p:slideViewPr>
    <p:cSldViewPr snapToGrid="0">
      <p:cViewPr varScale="1">
        <p:scale>
          <a:sx n="56" d="100"/>
          <a:sy n="56" d="100"/>
        </p:scale>
        <p:origin x="-1479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198E-73FC-4B39-ABED-241307BA1FB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9878E-38D9-47DC-9948-F0A32D17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A1A9-E331-4A9E-A0E9-56DD433F91B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B61F0-D59F-4475-810C-308A5DDB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49023" y="8675558"/>
            <a:ext cx="2982083" cy="48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 anchor="b"/>
          <a:lstStyle>
            <a:lvl1pPr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11200" indent="-27463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093788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530350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1966913" indent="-21748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4241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8813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3385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7957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83EE100-2DE2-46D1-97F9-DBB43A70774D}" type="slidenum">
              <a:rPr lang="en-US" sz="1300" i="0"/>
              <a:pPr algn="r"/>
              <a:t>1</a:t>
            </a:fld>
            <a:endParaRPr lang="en-US" sz="1300" i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80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3C840638-2111-47D5-BAEB-C53A781BE2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D8F7C7EF-2E2E-4C5C-BE3F-6E5B8C032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2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2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52724B25-D53B-4885-8300-72B5581B98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42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990600"/>
            <a:ext cx="9144000" cy="58674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 i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92D410B2-E0DE-4093-BB2F-26F1941B2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612648" y="1344168"/>
            <a:ext cx="8385048" cy="505663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7377B23C-0C12-475E-AC67-24B6D0D8B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254FEA3-9CA8-49CA-BD7A-BF7F32515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5C20296-AE73-4311-ADDA-762C60C48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F6415711-D627-4850-B5BF-D5559275C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9EF1C3F1-5EDC-468D-81AC-7680F6904F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5CDFE0D-9C11-47A7-9E55-936079C7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1AF2C0E3-ADF4-4DC8-94AE-77806B6F1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142DACB-B365-4B13-93FB-FEE6C731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8382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62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572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r>
              <a:rPr lang="pl-PL" smtClean="0"/>
              <a:t>(c) 2012 W. B Powell/P. I Frazier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1200150"/>
            <a:ext cx="439738" cy="5657850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492875"/>
            <a:ext cx="2133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92D410B2-E0DE-4093-BB2F-26F1941B26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Number Placeholder 5"/>
          <p:cNvSpPr txBox="1">
            <a:spLocks noGrp="1"/>
          </p:cNvSpPr>
          <p:nvPr/>
        </p:nvSpPr>
        <p:spPr bwMode="auto">
          <a:xfrm>
            <a:off x="6553200" y="65341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i="0" dirty="0"/>
              <a:t>Slide </a:t>
            </a:r>
            <a:fld id="{1591F5B9-E180-4F6D-83C5-DDA449AD72CA}" type="slidenum">
              <a:rPr lang="en-US" sz="1400" i="0"/>
              <a:pPr algn="r"/>
              <a:t>1</a:t>
            </a:fld>
            <a:endParaRPr lang="en-US" sz="1400" i="0" dirty="0"/>
          </a:p>
        </p:txBody>
      </p:sp>
      <p:sp>
        <p:nvSpPr>
          <p:cNvPr id="228355" name="Rectangle 2"/>
          <p:cNvSpPr>
            <a:spLocks noChangeArrowheads="1"/>
          </p:cNvSpPr>
          <p:nvPr/>
        </p:nvSpPr>
        <p:spPr bwMode="auto">
          <a:xfrm>
            <a:off x="0" y="0"/>
            <a:ext cx="9124950" cy="6838950"/>
          </a:xfrm>
          <a:prstGeom prst="rect">
            <a:avLst/>
          </a:prstGeom>
          <a:solidFill>
            <a:srgbClr val="EF91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8356" name="AutoShape 3"/>
          <p:cNvSpPr>
            <a:spLocks noChangeArrowheads="1"/>
          </p:cNvSpPr>
          <p:nvPr/>
        </p:nvSpPr>
        <p:spPr bwMode="auto">
          <a:xfrm>
            <a:off x="244475" y="504825"/>
            <a:ext cx="8623300" cy="32004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472B00"/>
              </a:gs>
              <a:gs pos="50000">
                <a:srgbClr val="EF9100"/>
              </a:gs>
              <a:gs pos="100000">
                <a:srgbClr val="472B00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Tutorial:</a:t>
            </a: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Optimal Learning in </a:t>
            </a:r>
            <a:r>
              <a:rPr lang="en-US" sz="3200" b="1" dirty="0" smtClean="0">
                <a:solidFill>
                  <a:schemeClr val="bg1"/>
                </a:solidFill>
              </a:rPr>
              <a:t>the Laboratory</a:t>
            </a:r>
            <a:r>
              <a:rPr lang="en-US" sz="3200" b="1" i="0" dirty="0" smtClean="0">
                <a:solidFill>
                  <a:schemeClr val="bg1"/>
                </a:solidFill>
              </a:rPr>
              <a:t> Sciences</a:t>
            </a:r>
          </a:p>
          <a:p>
            <a:pPr algn="ctr">
              <a:lnSpc>
                <a:spcPct val="88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The power of interactivity</a:t>
            </a:r>
            <a:endParaRPr lang="en-US" sz="2000" b="1" i="0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endParaRPr lang="en-US" sz="2000" b="1" i="0" dirty="0" smtClean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December 10, 2014</a:t>
            </a:r>
            <a:endParaRPr lang="en-US" sz="2000" b="1" i="0" dirty="0" smtClean="0">
              <a:solidFill>
                <a:schemeClr val="bg1"/>
              </a:solidFill>
            </a:endParaRPr>
          </a:p>
          <a:p>
            <a:pPr algn="ctr"/>
            <a:endParaRPr lang="en-US" sz="2000" b="1" i="0" dirty="0">
              <a:solidFill>
                <a:schemeClr val="bg1"/>
              </a:solidFill>
            </a:endParaRPr>
          </a:p>
        </p:txBody>
      </p:sp>
      <p:sp>
        <p:nvSpPr>
          <p:cNvPr id="228357" name="Rectangle 4"/>
          <p:cNvSpPr>
            <a:spLocks noChangeArrowheads="1"/>
          </p:cNvSpPr>
          <p:nvPr/>
        </p:nvSpPr>
        <p:spPr bwMode="auto">
          <a:xfrm>
            <a:off x="2076450" y="4171950"/>
            <a:ext cx="4826000" cy="2146300"/>
          </a:xfrm>
          <a:prstGeom prst="rect">
            <a:avLst/>
          </a:prstGeom>
          <a:gradFill rotWithShape="0">
            <a:gsLst>
              <a:gs pos="0">
                <a:srgbClr val="EF9100"/>
              </a:gs>
              <a:gs pos="5000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/>
          <a:lstStyle/>
          <a:p>
            <a:pPr algn="ctr">
              <a:lnSpc>
                <a:spcPct val="92000"/>
              </a:lnSpc>
            </a:pPr>
            <a:r>
              <a:rPr lang="en-US" sz="2400" b="1" i="0" dirty="0">
                <a:solidFill>
                  <a:schemeClr val="bg1"/>
                </a:solidFill>
              </a:rPr>
              <a:t>Warren </a:t>
            </a:r>
            <a:r>
              <a:rPr lang="en-US" sz="2400" b="1" i="0" dirty="0" smtClean="0">
                <a:solidFill>
                  <a:schemeClr val="bg1"/>
                </a:solidFill>
              </a:rPr>
              <a:t>B. Powell</a:t>
            </a: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Kris Reyes</a:t>
            </a:r>
          </a:p>
          <a:p>
            <a:pPr algn="ctr">
              <a:lnSpc>
                <a:spcPct val="92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Si Chen</a:t>
            </a:r>
            <a:endParaRPr lang="en-US" sz="2400" b="1" i="0" dirty="0">
              <a:solidFill>
                <a:schemeClr val="bg1"/>
              </a:solidFill>
            </a:endParaRP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Princeton </a:t>
            </a:r>
            <a:r>
              <a:rPr lang="en-US" sz="2400" b="1" i="0" dirty="0">
                <a:solidFill>
                  <a:schemeClr val="bg1"/>
                </a:solidFill>
              </a:rPr>
              <a:t>University</a:t>
            </a:r>
          </a:p>
          <a:p>
            <a:pPr algn="ctr">
              <a:lnSpc>
                <a:spcPct val="92000"/>
              </a:lnSpc>
            </a:pPr>
            <a:r>
              <a:rPr lang="en-US" sz="2000" b="1" i="0" dirty="0">
                <a:solidFill>
                  <a:schemeClr val="bg1"/>
                </a:solidFill>
              </a:rPr>
              <a:t>http</a:t>
            </a:r>
            <a:r>
              <a:rPr lang="en-US" sz="2000" b="1" i="0" dirty="0" smtClean="0">
                <a:solidFill>
                  <a:schemeClr val="bg1"/>
                </a:solidFill>
              </a:rPr>
              <a:t>://</a:t>
            </a:r>
            <a:r>
              <a:rPr lang="en-US" sz="2000" b="1" dirty="0" smtClean="0">
                <a:solidFill>
                  <a:schemeClr val="bg1"/>
                </a:solidFill>
              </a:rPr>
              <a:t>www.castlelab</a:t>
            </a:r>
            <a:r>
              <a:rPr lang="en-US" sz="2000" b="1" i="0" dirty="0" smtClean="0">
                <a:solidFill>
                  <a:schemeClr val="bg1"/>
                </a:solidFill>
              </a:rPr>
              <a:t>.princeton.edu </a:t>
            </a:r>
            <a:endParaRPr lang="en-US" sz="2800" b="1" i="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FF86078-EF79-43FD-BAA5-E2AD0F012C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689636" y="1679566"/>
            <a:ext cx="7612835" cy="4867299"/>
            <a:chOff x="689636" y="1679566"/>
            <a:chExt cx="7612835" cy="4867299"/>
          </a:xfrm>
        </p:grpSpPr>
        <p:grpSp>
          <p:nvGrpSpPr>
            <p:cNvPr id="27" name="Group 26"/>
            <p:cNvGrpSpPr/>
            <p:nvPr/>
          </p:nvGrpSpPr>
          <p:grpSpPr>
            <a:xfrm>
              <a:off x="1500188" y="1679566"/>
              <a:ext cx="6802283" cy="4405477"/>
              <a:chOff x="1500188" y="1679566"/>
              <a:chExt cx="6802283" cy="4405477"/>
            </a:xfrm>
          </p:grpSpPr>
          <p:pic>
            <p:nvPicPr>
              <p:cNvPr id="32" name="Picture 9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47"/>
              <a:stretch/>
            </p:blipFill>
            <p:spPr bwMode="auto">
              <a:xfrm>
                <a:off x="1500188" y="1679566"/>
                <a:ext cx="6802283" cy="4405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2828920" y="2471729"/>
                <a:ext cx="58381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DM</a:t>
                </a:r>
                <a:endParaRPr lang="en-US" sz="2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855516" y="4218385"/>
                <a:ext cx="542136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US</a:t>
                </a:r>
                <a:endParaRPr lang="en-US" sz="2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24534" y="2543192"/>
                <a:ext cx="64152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Hex</a:t>
                </a:r>
                <a:endParaRPr lang="en-US" sz="2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967382" y="4399407"/>
                <a:ext cx="89800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NB La</a:t>
                </a:r>
                <a:endParaRPr lang="en-US" sz="2000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243112" y="5813571"/>
              <a:ext cx="518603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20                     30                     40                    50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71572" y="2171704"/>
              <a:ext cx="441146" cy="34163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40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 smtClean="0"/>
            </a:p>
            <a:p>
              <a:r>
                <a:rPr lang="en-US" dirty="0" smtClean="0"/>
                <a:t>30</a:t>
              </a:r>
            </a:p>
            <a:p>
              <a:endParaRPr lang="en-US" dirty="0"/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en-US" dirty="0" smtClean="0"/>
                <a:t>20</a:t>
              </a:r>
            </a:p>
            <a:p>
              <a:endParaRPr lang="en-US" dirty="0"/>
            </a:p>
            <a:p>
              <a:endParaRPr lang="en-US" dirty="0" smtClean="0"/>
            </a:p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-137449" y="3592831"/>
              <a:ext cx="205428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Temperature (C)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00512" y="6146755"/>
              <a:ext cx="17812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Concentration</a:t>
              </a:r>
              <a:endParaRPr lang="en-US" sz="2000" dirty="0"/>
            </a:p>
          </p:txBody>
        </p:sp>
      </p:grpSp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Phase Diagram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57350" y="1957388"/>
            <a:ext cx="6329363" cy="3814762"/>
            <a:chOff x="1657350" y="1957388"/>
            <a:chExt cx="6329363" cy="3814762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657350" y="1957388"/>
              <a:ext cx="6329363" cy="3814762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1671638" y="2386013"/>
              <a:ext cx="4200543" cy="1128712"/>
            </a:xfrm>
            <a:custGeom>
              <a:avLst/>
              <a:gdLst>
                <a:gd name="connsiteX0" fmla="*/ 0 w 3686175"/>
                <a:gd name="connsiteY0" fmla="*/ 1085850 h 1128712"/>
                <a:gd name="connsiteX1" fmla="*/ 2928937 w 3686175"/>
                <a:gd name="connsiteY1" fmla="*/ 1128712 h 1128712"/>
                <a:gd name="connsiteX2" fmla="*/ 3686175 w 3686175"/>
                <a:gd name="connsiteY2" fmla="*/ 0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6175" h="1128712">
                  <a:moveTo>
                    <a:pt x="0" y="1085850"/>
                  </a:moveTo>
                  <a:lnTo>
                    <a:pt x="2928937" y="1128712"/>
                  </a:lnTo>
                  <a:lnTo>
                    <a:pt x="3686175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>
              <a:off x="5872181" y="1957388"/>
              <a:ext cx="0" cy="381476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Freeform 24"/>
            <p:cNvSpPr/>
            <p:nvPr/>
          </p:nvSpPr>
          <p:spPr bwMode="auto">
            <a:xfrm>
              <a:off x="5872181" y="3086088"/>
              <a:ext cx="2114532" cy="557212"/>
            </a:xfrm>
            <a:custGeom>
              <a:avLst/>
              <a:gdLst>
                <a:gd name="connsiteX0" fmla="*/ 0 w 2628900"/>
                <a:gd name="connsiteY0" fmla="*/ 0 h 557212"/>
                <a:gd name="connsiteX1" fmla="*/ 1143000 w 2628900"/>
                <a:gd name="connsiteY1" fmla="*/ 542925 h 557212"/>
                <a:gd name="connsiteX2" fmla="*/ 2628900 w 2628900"/>
                <a:gd name="connsiteY2" fmla="*/ 557212 h 55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557212">
                  <a:moveTo>
                    <a:pt x="0" y="0"/>
                  </a:moveTo>
                  <a:lnTo>
                    <a:pt x="1143000" y="542925"/>
                  </a:lnTo>
                  <a:lnTo>
                    <a:pt x="2628900" y="55721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66870" y="1966908"/>
            <a:ext cx="6315075" cy="3814762"/>
            <a:chOff x="1671638" y="1957388"/>
            <a:chExt cx="6315075" cy="3814762"/>
          </a:xfrm>
        </p:grpSpPr>
        <p:sp>
          <p:nvSpPr>
            <p:cNvPr id="22" name="Freeform 21"/>
            <p:cNvSpPr/>
            <p:nvPr/>
          </p:nvSpPr>
          <p:spPr bwMode="auto">
            <a:xfrm>
              <a:off x="1671638" y="2386013"/>
              <a:ext cx="3686175" cy="1128712"/>
            </a:xfrm>
            <a:custGeom>
              <a:avLst/>
              <a:gdLst>
                <a:gd name="connsiteX0" fmla="*/ 0 w 3686175"/>
                <a:gd name="connsiteY0" fmla="*/ 1085850 h 1128712"/>
                <a:gd name="connsiteX1" fmla="*/ 2928937 w 3686175"/>
                <a:gd name="connsiteY1" fmla="*/ 1128712 h 1128712"/>
                <a:gd name="connsiteX2" fmla="*/ 3686175 w 3686175"/>
                <a:gd name="connsiteY2" fmla="*/ 0 h 112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6175" h="1128712">
                  <a:moveTo>
                    <a:pt x="0" y="1085850"/>
                  </a:moveTo>
                  <a:lnTo>
                    <a:pt x="2928937" y="1128712"/>
                  </a:lnTo>
                  <a:lnTo>
                    <a:pt x="3686175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5357813" y="1957388"/>
              <a:ext cx="0" cy="3814762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Freeform 23"/>
            <p:cNvSpPr/>
            <p:nvPr/>
          </p:nvSpPr>
          <p:spPr bwMode="auto">
            <a:xfrm>
              <a:off x="5357813" y="3443288"/>
              <a:ext cx="2628900" cy="557212"/>
            </a:xfrm>
            <a:custGeom>
              <a:avLst/>
              <a:gdLst>
                <a:gd name="connsiteX0" fmla="*/ 0 w 2628900"/>
                <a:gd name="connsiteY0" fmla="*/ 0 h 557212"/>
                <a:gd name="connsiteX1" fmla="*/ 1143000 w 2628900"/>
                <a:gd name="connsiteY1" fmla="*/ 542925 h 557212"/>
                <a:gd name="connsiteX2" fmla="*/ 2628900 w 2628900"/>
                <a:gd name="connsiteY2" fmla="*/ 557212 h 55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8900" h="557212">
                  <a:moveTo>
                    <a:pt x="0" y="0"/>
                  </a:moveTo>
                  <a:lnTo>
                    <a:pt x="1143000" y="542925"/>
                  </a:lnTo>
                  <a:lnTo>
                    <a:pt x="2628900" y="55721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7" name="Freeform 36"/>
          <p:cNvSpPr/>
          <p:nvPr/>
        </p:nvSpPr>
        <p:spPr bwMode="auto">
          <a:xfrm>
            <a:off x="1652582" y="2381245"/>
            <a:ext cx="3150393" cy="1128712"/>
          </a:xfrm>
          <a:custGeom>
            <a:avLst/>
            <a:gdLst>
              <a:gd name="connsiteX0" fmla="*/ 0 w 3686175"/>
              <a:gd name="connsiteY0" fmla="*/ 1085850 h 1128712"/>
              <a:gd name="connsiteX1" fmla="*/ 2928937 w 3686175"/>
              <a:gd name="connsiteY1" fmla="*/ 1128712 h 1128712"/>
              <a:gd name="connsiteX2" fmla="*/ 3686175 w 3686175"/>
              <a:gd name="connsiteY2" fmla="*/ 0 h 112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175" h="1128712">
                <a:moveTo>
                  <a:pt x="0" y="1085850"/>
                </a:moveTo>
                <a:lnTo>
                  <a:pt x="2928937" y="1128712"/>
                </a:lnTo>
                <a:lnTo>
                  <a:pt x="3686175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4795813" y="1952620"/>
            <a:ext cx="0" cy="381476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Freeform 38"/>
          <p:cNvSpPr/>
          <p:nvPr/>
        </p:nvSpPr>
        <p:spPr bwMode="auto">
          <a:xfrm>
            <a:off x="4802975" y="3438520"/>
            <a:ext cx="3164682" cy="557212"/>
          </a:xfrm>
          <a:custGeom>
            <a:avLst/>
            <a:gdLst>
              <a:gd name="connsiteX0" fmla="*/ 0 w 2628900"/>
              <a:gd name="connsiteY0" fmla="*/ 0 h 557212"/>
              <a:gd name="connsiteX1" fmla="*/ 1143000 w 2628900"/>
              <a:gd name="connsiteY1" fmla="*/ 542925 h 557212"/>
              <a:gd name="connsiteX2" fmla="*/ 2628900 w 2628900"/>
              <a:gd name="connsiteY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557212">
                <a:moveTo>
                  <a:pt x="0" y="0"/>
                </a:moveTo>
                <a:lnTo>
                  <a:pt x="1143000" y="542925"/>
                </a:lnTo>
                <a:lnTo>
                  <a:pt x="2628900" y="557212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1671638" y="3143277"/>
            <a:ext cx="3686175" cy="1128712"/>
          </a:xfrm>
          <a:custGeom>
            <a:avLst/>
            <a:gdLst>
              <a:gd name="connsiteX0" fmla="*/ 0 w 3686175"/>
              <a:gd name="connsiteY0" fmla="*/ 1085850 h 1128712"/>
              <a:gd name="connsiteX1" fmla="*/ 2928937 w 3686175"/>
              <a:gd name="connsiteY1" fmla="*/ 1128712 h 1128712"/>
              <a:gd name="connsiteX2" fmla="*/ 3686175 w 3686175"/>
              <a:gd name="connsiteY2" fmla="*/ 0 h 112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175" h="1128712">
                <a:moveTo>
                  <a:pt x="0" y="1085850"/>
                </a:moveTo>
                <a:lnTo>
                  <a:pt x="2928937" y="1128712"/>
                </a:lnTo>
                <a:lnTo>
                  <a:pt x="3686175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5357813" y="1957388"/>
            <a:ext cx="0" cy="381476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Freeform 41"/>
          <p:cNvSpPr/>
          <p:nvPr/>
        </p:nvSpPr>
        <p:spPr bwMode="auto">
          <a:xfrm>
            <a:off x="5357813" y="3443288"/>
            <a:ext cx="2628900" cy="557212"/>
          </a:xfrm>
          <a:custGeom>
            <a:avLst/>
            <a:gdLst>
              <a:gd name="connsiteX0" fmla="*/ 0 w 2628900"/>
              <a:gd name="connsiteY0" fmla="*/ 0 h 557212"/>
              <a:gd name="connsiteX1" fmla="*/ 1143000 w 2628900"/>
              <a:gd name="connsiteY1" fmla="*/ 542925 h 557212"/>
              <a:gd name="connsiteX2" fmla="*/ 2628900 w 2628900"/>
              <a:gd name="connsiteY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557212">
                <a:moveTo>
                  <a:pt x="0" y="0"/>
                </a:moveTo>
                <a:lnTo>
                  <a:pt x="1143000" y="542925"/>
                </a:lnTo>
                <a:lnTo>
                  <a:pt x="2628900" y="557212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Freeform 42"/>
          <p:cNvSpPr/>
          <p:nvPr/>
        </p:nvSpPr>
        <p:spPr bwMode="auto">
          <a:xfrm>
            <a:off x="1652582" y="2838461"/>
            <a:ext cx="3150393" cy="1128712"/>
          </a:xfrm>
          <a:custGeom>
            <a:avLst/>
            <a:gdLst>
              <a:gd name="connsiteX0" fmla="*/ 0 w 3686175"/>
              <a:gd name="connsiteY0" fmla="*/ 1085850 h 1128712"/>
              <a:gd name="connsiteX1" fmla="*/ 2928937 w 3686175"/>
              <a:gd name="connsiteY1" fmla="*/ 1128712 h 1128712"/>
              <a:gd name="connsiteX2" fmla="*/ 3686175 w 3686175"/>
              <a:gd name="connsiteY2" fmla="*/ 0 h 112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175" h="1128712">
                <a:moveTo>
                  <a:pt x="0" y="1085850"/>
                </a:moveTo>
                <a:lnTo>
                  <a:pt x="2928937" y="1128712"/>
                </a:lnTo>
                <a:lnTo>
                  <a:pt x="3686175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4795813" y="1952620"/>
            <a:ext cx="0" cy="381476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Freeform 44"/>
          <p:cNvSpPr/>
          <p:nvPr/>
        </p:nvSpPr>
        <p:spPr bwMode="auto">
          <a:xfrm>
            <a:off x="4822031" y="2552664"/>
            <a:ext cx="3145626" cy="557212"/>
          </a:xfrm>
          <a:custGeom>
            <a:avLst/>
            <a:gdLst>
              <a:gd name="connsiteX0" fmla="*/ 0 w 2628900"/>
              <a:gd name="connsiteY0" fmla="*/ 0 h 557212"/>
              <a:gd name="connsiteX1" fmla="*/ 1143000 w 2628900"/>
              <a:gd name="connsiteY1" fmla="*/ 542925 h 557212"/>
              <a:gd name="connsiteX2" fmla="*/ 2628900 w 2628900"/>
              <a:gd name="connsiteY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557212">
                <a:moveTo>
                  <a:pt x="0" y="0"/>
                </a:moveTo>
                <a:lnTo>
                  <a:pt x="1143000" y="542925"/>
                </a:lnTo>
                <a:lnTo>
                  <a:pt x="2628900" y="557212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4572001" y="3767144"/>
            <a:ext cx="3395656" cy="557212"/>
          </a:xfrm>
          <a:custGeom>
            <a:avLst/>
            <a:gdLst>
              <a:gd name="connsiteX0" fmla="*/ 0 w 2628900"/>
              <a:gd name="connsiteY0" fmla="*/ 0 h 557212"/>
              <a:gd name="connsiteX1" fmla="*/ 1143000 w 2628900"/>
              <a:gd name="connsiteY1" fmla="*/ 542925 h 557212"/>
              <a:gd name="connsiteX2" fmla="*/ 2628900 w 2628900"/>
              <a:gd name="connsiteY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557212">
                <a:moveTo>
                  <a:pt x="0" y="0"/>
                </a:moveTo>
                <a:lnTo>
                  <a:pt x="1143000" y="542925"/>
                </a:lnTo>
                <a:lnTo>
                  <a:pt x="2628900" y="557212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Freeform 46"/>
          <p:cNvSpPr/>
          <p:nvPr/>
        </p:nvSpPr>
        <p:spPr bwMode="auto">
          <a:xfrm>
            <a:off x="1652583" y="2066909"/>
            <a:ext cx="2919418" cy="1128712"/>
          </a:xfrm>
          <a:custGeom>
            <a:avLst/>
            <a:gdLst>
              <a:gd name="connsiteX0" fmla="*/ 0 w 3686175"/>
              <a:gd name="connsiteY0" fmla="*/ 1085850 h 1128712"/>
              <a:gd name="connsiteX1" fmla="*/ 2928937 w 3686175"/>
              <a:gd name="connsiteY1" fmla="*/ 1128712 h 1128712"/>
              <a:gd name="connsiteX2" fmla="*/ 3686175 w 3686175"/>
              <a:gd name="connsiteY2" fmla="*/ 0 h 112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175" h="1128712">
                <a:moveTo>
                  <a:pt x="0" y="1085850"/>
                </a:moveTo>
                <a:lnTo>
                  <a:pt x="2928937" y="1128712"/>
                </a:lnTo>
                <a:lnTo>
                  <a:pt x="3686175" y="0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4567205" y="1952620"/>
            <a:ext cx="0" cy="381476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913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function approximations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Lookup table policies arise in many settings in everyday life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2013 W.B. Powell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0D53CFB8-CFE9-4BCC-8953-D5FD826B444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427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702" y="2235199"/>
            <a:ext cx="4951733" cy="416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8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power of interactivity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Guiding the experimental process requires balancing a number of objectives</a:t>
            </a:r>
          </a:p>
          <a:p>
            <a:pPr lvl="1"/>
            <a:r>
              <a:rPr lang="en-US" dirty="0" smtClean="0"/>
              <a:t>We would like to run experiments with the highest chance of success.</a:t>
            </a:r>
          </a:p>
          <a:p>
            <a:pPr lvl="1"/>
            <a:r>
              <a:rPr lang="en-US" dirty="0" smtClean="0"/>
              <a:t>We also want to learn the most to guide future experiments.</a:t>
            </a:r>
          </a:p>
          <a:p>
            <a:pPr lvl="1"/>
            <a:r>
              <a:rPr lang="en-US" dirty="0" smtClean="0"/>
              <a:t>But we also have to consider the cost and complexity of an experiment.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Interactivity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3559205" y="2383346"/>
            <a:ext cx="243038" cy="243038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44704" y="354430"/>
            <a:ext cx="4572000" cy="5916705"/>
            <a:chOff x="4572000" y="641038"/>
            <a:chExt cx="4572000" cy="5916705"/>
          </a:xfrm>
        </p:grpSpPr>
        <p:pic>
          <p:nvPicPr>
            <p:cNvPr id="4" name="Picture 3" descr="est_01_0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41038"/>
              <a:ext cx="4572000" cy="591670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721228" y="1530979"/>
              <a:ext cx="23598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Prior estimate</a:t>
              </a:r>
              <a:endParaRPr lang="en-US" sz="28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4848" y="368078"/>
            <a:ext cx="4572000" cy="5916705"/>
            <a:chOff x="0" y="654686"/>
            <a:chExt cx="4572000" cy="5916705"/>
          </a:xfrm>
        </p:grpSpPr>
        <p:pic>
          <p:nvPicPr>
            <p:cNvPr id="3" name="Picture 2" descr="kg_01_0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4686"/>
              <a:ext cx="4572000" cy="591670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97545" y="1520003"/>
              <a:ext cx="336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Value of information</a:t>
              </a:r>
              <a:endParaRPr lang="en-US" sz="28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920258" y="4729479"/>
            <a:ext cx="1608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Temperature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30342" y="3078182"/>
            <a:ext cx="1129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Pressure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463040" y="2792567"/>
            <a:ext cx="176843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Highest value of information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3231473" y="2209800"/>
            <a:ext cx="798660" cy="582767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6119884" y="4737940"/>
            <a:ext cx="1608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Temperature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 rot="16200000">
            <a:off x="4329968" y="3086643"/>
            <a:ext cx="1129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Pressure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285227" y="5254427"/>
            <a:ext cx="7024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experiment that produces the highest value of information might require using the highest temperatures and pressures.</a:t>
            </a:r>
          </a:p>
          <a:p>
            <a:endParaRPr lang="en-US" sz="2000" b="1" dirty="0"/>
          </a:p>
          <a:p>
            <a:r>
              <a:rPr lang="en-US" sz="2000" b="1" dirty="0" smtClean="0"/>
              <a:t>The scientist has to balance the performance of an experiment, the value of information, and the complexity of the experiment.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064749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9" t="59874" r="42743" b="508"/>
          <a:stretch/>
        </p:blipFill>
        <p:spPr>
          <a:xfrm>
            <a:off x="453368" y="2001069"/>
            <a:ext cx="4723618" cy="3830741"/>
          </a:xfrm>
        </p:spPr>
      </p:pic>
      <p:sp>
        <p:nvSpPr>
          <p:cNvPr id="7" name="Rectangle 6"/>
          <p:cNvSpPr/>
          <p:nvPr/>
        </p:nvSpPr>
        <p:spPr>
          <a:xfrm>
            <a:off x="453368" y="4334918"/>
            <a:ext cx="1245687" cy="562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66391" y="2058789"/>
            <a:ext cx="38910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The accessibility of a region of an RNA molecule mediates interaction with other molecules.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Depends on how you define interactions, resulting in several methods for accessing accessibility.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Mechanistic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 smtClean="0"/>
              <a:t>Energetic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358649" y="2790875"/>
            <a:ext cx="1970532" cy="1580830"/>
            <a:chOff x="3362481" y="2409860"/>
            <a:chExt cx="1970532" cy="1580830"/>
          </a:xfrm>
        </p:grpSpPr>
        <p:sp>
          <p:nvSpPr>
            <p:cNvPr id="10" name="Frame 9"/>
            <p:cNvSpPr/>
            <p:nvPr/>
          </p:nvSpPr>
          <p:spPr>
            <a:xfrm>
              <a:off x="3362481" y="2409860"/>
              <a:ext cx="808150" cy="303036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86832" y="3224326"/>
              <a:ext cx="1746181" cy="766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b="1" dirty="0" smtClean="0"/>
                <a:t>Mechanistically accessible region</a:t>
              </a:r>
              <a:endParaRPr lang="en-US" b="1" dirty="0"/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>
            <a:xfrm flipH="1" flipV="1">
              <a:off x="4077494" y="2828339"/>
              <a:ext cx="382429" cy="395987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63292" y="3573314"/>
            <a:ext cx="2671526" cy="1324385"/>
            <a:chOff x="78499" y="3370357"/>
            <a:chExt cx="2671526" cy="1324385"/>
          </a:xfrm>
        </p:grpSpPr>
        <p:sp>
          <p:nvSpPr>
            <p:cNvPr id="14" name="Frame 13"/>
            <p:cNvSpPr/>
            <p:nvPr/>
          </p:nvSpPr>
          <p:spPr>
            <a:xfrm>
              <a:off x="1941875" y="3370357"/>
              <a:ext cx="808150" cy="303036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499" y="3928378"/>
              <a:ext cx="1624388" cy="766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b="1" dirty="0" smtClean="0"/>
                <a:t>Well-protected region = inaccessible</a:t>
              </a:r>
              <a:endParaRPr lang="en-US" b="1" dirty="0"/>
            </a:p>
          </p:txBody>
        </p:sp>
        <p:cxnSp>
          <p:nvCxnSpPr>
            <p:cNvPr id="17" name="Straight Arrow Connector 16"/>
            <p:cNvCxnSpPr>
              <a:stCxn id="15" idx="0"/>
              <a:endCxn id="14" idx="1"/>
            </p:cNvCxnSpPr>
            <p:nvPr/>
          </p:nvCxnSpPr>
          <p:spPr>
            <a:xfrm flipV="1">
              <a:off x="890693" y="3521875"/>
              <a:ext cx="1051182" cy="406503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09600" y="1343025"/>
            <a:ext cx="8382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smtClean="0"/>
              <a:t>Designing </a:t>
            </a:r>
            <a:r>
              <a:rPr lang="en-US" dirty="0" err="1" smtClean="0"/>
              <a:t>probles</a:t>
            </a:r>
            <a:r>
              <a:rPr lang="en-US" dirty="0" smtClean="0"/>
              <a:t> for an RNA molecule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5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609600" y="1343025"/>
            <a:ext cx="8382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Designing </a:t>
            </a:r>
            <a:r>
              <a:rPr lang="en-US" dirty="0" err="1"/>
              <a:t>probles</a:t>
            </a:r>
            <a:r>
              <a:rPr lang="en-US" dirty="0"/>
              <a:t> for an RNA </a:t>
            </a:r>
            <a:r>
              <a:rPr lang="en-US" dirty="0" smtClean="0"/>
              <a:t>molecule</a:t>
            </a:r>
          </a:p>
          <a:p>
            <a:pPr lvl="1"/>
            <a:r>
              <a:rPr lang="en-US" dirty="0"/>
              <a:t>New Methodology: attempt to bind probe/reporter complex with fluorescent marker. If bound, we observer strong fluorescence signal.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Interactivity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929" t="60975" r="42743" b="508"/>
          <a:stretch/>
        </p:blipFill>
        <p:spPr>
          <a:xfrm>
            <a:off x="1933477" y="3048000"/>
            <a:ext cx="4723618" cy="3724283"/>
          </a:xfrm>
        </p:spPr>
      </p:pic>
      <p:sp>
        <p:nvSpPr>
          <p:cNvPr id="5" name="Rectangle 4"/>
          <p:cNvSpPr/>
          <p:nvPr/>
        </p:nvSpPr>
        <p:spPr>
          <a:xfrm>
            <a:off x="1933477" y="5260960"/>
            <a:ext cx="1245687" cy="5627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397542" y="3384589"/>
            <a:ext cx="1166704" cy="572505"/>
            <a:chOff x="5611005" y="2573129"/>
            <a:chExt cx="1166704" cy="572505"/>
          </a:xfrm>
        </p:grpSpPr>
        <p:sp>
          <p:nvSpPr>
            <p:cNvPr id="9" name="Freeform 8"/>
            <p:cNvSpPr/>
            <p:nvPr/>
          </p:nvSpPr>
          <p:spPr>
            <a:xfrm>
              <a:off x="5611005" y="2573129"/>
              <a:ext cx="1078107" cy="413511"/>
            </a:xfrm>
            <a:custGeom>
              <a:avLst/>
              <a:gdLst>
                <a:gd name="connsiteX0" fmla="*/ 1078107 w 1078107"/>
                <a:gd name="connsiteY0" fmla="*/ 0 h 413511"/>
                <a:gd name="connsiteX1" fmla="*/ 118301 w 1078107"/>
                <a:gd name="connsiteY1" fmla="*/ 73841 h 413511"/>
                <a:gd name="connsiteX2" fmla="*/ 44469 w 1078107"/>
                <a:gd name="connsiteY2" fmla="*/ 369206 h 413511"/>
                <a:gd name="connsiteX3" fmla="*/ 384093 w 1078107"/>
                <a:gd name="connsiteY3" fmla="*/ 310133 h 413511"/>
                <a:gd name="connsiteX4" fmla="*/ 768015 w 1078107"/>
                <a:gd name="connsiteY4" fmla="*/ 413511 h 41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107" h="413511">
                  <a:moveTo>
                    <a:pt x="1078107" y="0"/>
                  </a:moveTo>
                  <a:cubicBezTo>
                    <a:pt x="684340" y="6153"/>
                    <a:pt x="290574" y="12307"/>
                    <a:pt x="118301" y="73841"/>
                  </a:cubicBezTo>
                  <a:cubicBezTo>
                    <a:pt x="-53972" y="135375"/>
                    <a:pt x="170" y="329824"/>
                    <a:pt x="44469" y="369206"/>
                  </a:cubicBezTo>
                  <a:cubicBezTo>
                    <a:pt x="88768" y="408588"/>
                    <a:pt x="263502" y="302749"/>
                    <a:pt x="384093" y="310133"/>
                  </a:cubicBezTo>
                  <a:cubicBezTo>
                    <a:pt x="504684" y="317517"/>
                    <a:pt x="676956" y="401204"/>
                    <a:pt x="768015" y="41351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349487" y="2983184"/>
              <a:ext cx="428222" cy="162450"/>
            </a:xfrm>
            <a:custGeom>
              <a:avLst/>
              <a:gdLst>
                <a:gd name="connsiteX0" fmla="*/ 0 w 428222"/>
                <a:gd name="connsiteY0" fmla="*/ 0 h 162450"/>
                <a:gd name="connsiteX1" fmla="*/ 428222 w 428222"/>
                <a:gd name="connsiteY1" fmla="*/ 162450 h 1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222" h="162450">
                  <a:moveTo>
                    <a:pt x="0" y="0"/>
                  </a:moveTo>
                  <a:lnTo>
                    <a:pt x="428222" y="162450"/>
                  </a:lnTo>
                </a:path>
              </a:pathLst>
            </a:cu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864025" y="2930230"/>
            <a:ext cx="25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Probe/Reporter complex</a:t>
            </a:r>
            <a:endParaRPr lang="en-US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6865958" y="4300455"/>
            <a:ext cx="783657" cy="498429"/>
            <a:chOff x="5389681" y="3902506"/>
            <a:chExt cx="783657" cy="498429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389681" y="4002192"/>
              <a:ext cx="128709" cy="39874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533155" y="3955220"/>
              <a:ext cx="388110" cy="398743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669191" y="3902506"/>
              <a:ext cx="504147" cy="199372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8085053">
            <a:off x="2012460" y="5537488"/>
            <a:ext cx="1166704" cy="572505"/>
            <a:chOff x="5611005" y="2573129"/>
            <a:chExt cx="1166704" cy="572505"/>
          </a:xfrm>
        </p:grpSpPr>
        <p:sp>
          <p:nvSpPr>
            <p:cNvPr id="23" name="Freeform 22"/>
            <p:cNvSpPr/>
            <p:nvPr/>
          </p:nvSpPr>
          <p:spPr>
            <a:xfrm>
              <a:off x="5611005" y="2573129"/>
              <a:ext cx="1078107" cy="413511"/>
            </a:xfrm>
            <a:custGeom>
              <a:avLst/>
              <a:gdLst>
                <a:gd name="connsiteX0" fmla="*/ 1078107 w 1078107"/>
                <a:gd name="connsiteY0" fmla="*/ 0 h 413511"/>
                <a:gd name="connsiteX1" fmla="*/ 118301 w 1078107"/>
                <a:gd name="connsiteY1" fmla="*/ 73841 h 413511"/>
                <a:gd name="connsiteX2" fmla="*/ 44469 w 1078107"/>
                <a:gd name="connsiteY2" fmla="*/ 369206 h 413511"/>
                <a:gd name="connsiteX3" fmla="*/ 384093 w 1078107"/>
                <a:gd name="connsiteY3" fmla="*/ 310133 h 413511"/>
                <a:gd name="connsiteX4" fmla="*/ 768015 w 1078107"/>
                <a:gd name="connsiteY4" fmla="*/ 413511 h 413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8107" h="413511">
                  <a:moveTo>
                    <a:pt x="1078107" y="0"/>
                  </a:moveTo>
                  <a:cubicBezTo>
                    <a:pt x="684340" y="6153"/>
                    <a:pt x="290574" y="12307"/>
                    <a:pt x="118301" y="73841"/>
                  </a:cubicBezTo>
                  <a:cubicBezTo>
                    <a:pt x="-53972" y="135375"/>
                    <a:pt x="170" y="329824"/>
                    <a:pt x="44469" y="369206"/>
                  </a:cubicBezTo>
                  <a:cubicBezTo>
                    <a:pt x="88768" y="408588"/>
                    <a:pt x="263502" y="302749"/>
                    <a:pt x="384093" y="310133"/>
                  </a:cubicBezTo>
                  <a:cubicBezTo>
                    <a:pt x="504684" y="317517"/>
                    <a:pt x="676956" y="401204"/>
                    <a:pt x="768015" y="41351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349487" y="2983184"/>
              <a:ext cx="428222" cy="162450"/>
            </a:xfrm>
            <a:custGeom>
              <a:avLst/>
              <a:gdLst>
                <a:gd name="connsiteX0" fmla="*/ 0 w 428222"/>
                <a:gd name="connsiteY0" fmla="*/ 0 h 162450"/>
                <a:gd name="connsiteX1" fmla="*/ 428222 w 428222"/>
                <a:gd name="connsiteY1" fmla="*/ 162450 h 16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222" h="162450">
                  <a:moveTo>
                    <a:pt x="0" y="0"/>
                  </a:moveTo>
                  <a:lnTo>
                    <a:pt x="428222" y="162450"/>
                  </a:lnTo>
                </a:path>
              </a:pathLst>
            </a:cu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94964" y="5823741"/>
            <a:ext cx="324304" cy="327121"/>
            <a:chOff x="132896" y="5425792"/>
            <a:chExt cx="324304" cy="327121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32896" y="5425792"/>
              <a:ext cx="324304" cy="32712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32896" y="5425792"/>
              <a:ext cx="324304" cy="32712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496780" y="5056716"/>
            <a:ext cx="2305670" cy="10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If probe can bind, we get fluorescence signal, indicating accessibility.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8788" y="4601314"/>
            <a:ext cx="2326000" cy="134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If a probe cannot bind, then we get no fluorescence signal, indicating inaccessibility.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24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1476E-6 4.19736E-6 L -0.19381 0.0366 " pathEditMode="relative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4366E-6 -1.38754E-6 C 0.05679 -0.07435 0.11358 -0.14848 0.1438 -0.16817 C 0.17402 -0.18786 0.20441 -0.14871 0.18097 -0.1186 C 0.15752 -0.08848 0.08041 -0.03775 0.0033 0.01298 " pathEditMode="relative" ptsTypes="aa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Gradient scores</a:t>
            </a:r>
            <a:endParaRPr lang="en-US" dirty="0"/>
          </a:p>
        </p:txBody>
      </p:sp>
      <p:pic>
        <p:nvPicPr>
          <p:cNvPr id="4" name="Picture 3" descr="kgvals_alpha_001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/>
          <a:stretch/>
        </p:blipFill>
        <p:spPr>
          <a:xfrm>
            <a:off x="431800" y="1586978"/>
            <a:ext cx="8712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9886" y="6281852"/>
            <a:ext cx="346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High confidence in prior DMS data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91391" y="1783067"/>
            <a:ext cx="227400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Each bar is a potential region to probe. The vertical axis is the KG score.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91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Gradient scores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"/>
          <a:stretch/>
        </p:blipFill>
        <p:spPr>
          <a:xfrm>
            <a:off x="440266" y="1601746"/>
            <a:ext cx="8703733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9886" y="6281852"/>
            <a:ext cx="34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Low confidence in prior DMS data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1391" y="1783067"/>
            <a:ext cx="2274002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This plot tells us how much information can be gained from targeting each region.</a:t>
            </a:r>
            <a:endParaRPr lang="en-US" b="1" dirty="0"/>
          </a:p>
        </p:txBody>
      </p:sp>
      <p:sp>
        <p:nvSpPr>
          <p:cNvPr id="6" name="Right Brace 5"/>
          <p:cNvSpPr/>
          <p:nvPr/>
        </p:nvSpPr>
        <p:spPr>
          <a:xfrm>
            <a:off x="6954909" y="1783067"/>
            <a:ext cx="295324" cy="10740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50233" y="1694457"/>
            <a:ext cx="189376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Highest scoring regions = most information to be gained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93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Gradient scores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"/>
          <a:stretch/>
        </p:blipFill>
        <p:spPr>
          <a:xfrm>
            <a:off x="448732" y="1607062"/>
            <a:ext cx="8695267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91391" y="1788383"/>
            <a:ext cx="227400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Use KG scores as a guideline to picking the next experiment.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3233808" y="1991154"/>
            <a:ext cx="2554562" cy="1716313"/>
            <a:chOff x="3233808" y="2126626"/>
            <a:chExt cx="2554562" cy="1716313"/>
          </a:xfrm>
        </p:grpSpPr>
        <p:sp>
          <p:nvSpPr>
            <p:cNvPr id="8" name="TextBox 7"/>
            <p:cNvSpPr txBox="1"/>
            <p:nvPr/>
          </p:nvSpPr>
          <p:spPr>
            <a:xfrm>
              <a:off x="3233808" y="3076575"/>
              <a:ext cx="2259237" cy="7663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b="1" dirty="0" smtClean="0"/>
                <a:t>The primer for this  highest scoring probe need to be ordered</a:t>
              </a:r>
              <a:endParaRPr lang="en-US" b="1" dirty="0"/>
            </a:p>
          </p:txBody>
        </p:sp>
        <p:cxnSp>
          <p:nvCxnSpPr>
            <p:cNvPr id="10" name="Straight Arrow Connector 9"/>
            <p:cNvCxnSpPr>
              <a:stCxn id="8" idx="0"/>
            </p:cNvCxnSpPr>
            <p:nvPr/>
          </p:nvCxnSpPr>
          <p:spPr>
            <a:xfrm flipV="1">
              <a:off x="4363427" y="2126626"/>
              <a:ext cx="1424943" cy="949949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393786" y="2375128"/>
            <a:ext cx="2485467" cy="1729021"/>
            <a:chOff x="6393786" y="2510600"/>
            <a:chExt cx="2485467" cy="1729021"/>
          </a:xfrm>
        </p:grpSpPr>
        <p:sp>
          <p:nvSpPr>
            <p:cNvPr id="11" name="TextBox 10"/>
            <p:cNvSpPr txBox="1"/>
            <p:nvPr/>
          </p:nvSpPr>
          <p:spPr>
            <a:xfrm>
              <a:off x="6620016" y="3251658"/>
              <a:ext cx="2259237" cy="98796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b="1" dirty="0" smtClean="0"/>
                <a:t>But we have this primer in stock, and it has a reasonably large KG value.</a:t>
              </a:r>
              <a:endParaRPr lang="en-US" b="1" dirty="0"/>
            </a:p>
          </p:txBody>
        </p:sp>
        <p:cxnSp>
          <p:nvCxnSpPr>
            <p:cNvPr id="13" name="Straight Arrow Connector 12"/>
            <p:cNvCxnSpPr>
              <a:stCxn id="11" idx="0"/>
            </p:cNvCxnSpPr>
            <p:nvPr/>
          </p:nvCxnSpPr>
          <p:spPr>
            <a:xfrm flipH="1" flipV="1">
              <a:off x="6393786" y="2510600"/>
              <a:ext cx="1355849" cy="741058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42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4831</TotalTime>
  <Words>397</Words>
  <Application>Microsoft Office PowerPoint</Application>
  <PresentationFormat>On-screen Show (4:3)</PresentationFormat>
  <Paragraphs>85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PowerPoint Presentation</vt:lpstr>
      <vt:lpstr>Lecture Outline</vt:lpstr>
      <vt:lpstr>Interactivity</vt:lpstr>
      <vt:lpstr>Interactivity</vt:lpstr>
      <vt:lpstr>Interactivity</vt:lpstr>
      <vt:lpstr>Interactivity</vt:lpstr>
      <vt:lpstr>Knowledge Gradient scores</vt:lpstr>
      <vt:lpstr>Knowledge Gradient scores</vt:lpstr>
      <vt:lpstr>Knowledge Gradient scores</vt:lpstr>
      <vt:lpstr>Phase Diagram</vt:lpstr>
      <vt:lpstr>Policy function approximations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Learning in Material Science</dc:title>
  <dc:creator>Si</dc:creator>
  <cp:lastModifiedBy>Warren Powell</cp:lastModifiedBy>
  <cp:revision>230</cp:revision>
  <dcterms:created xsi:type="dcterms:W3CDTF">2014-06-30T17:17:29Z</dcterms:created>
  <dcterms:modified xsi:type="dcterms:W3CDTF">2014-12-10T16:17:03Z</dcterms:modified>
</cp:coreProperties>
</file>