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579" r:id="rId2"/>
    <p:sldId id="305" r:id="rId3"/>
    <p:sldId id="398" r:id="rId4"/>
    <p:sldId id="284" r:id="rId5"/>
    <p:sldId id="285" r:id="rId6"/>
    <p:sldId id="401" r:id="rId7"/>
    <p:sldId id="408" r:id="rId8"/>
    <p:sldId id="402" r:id="rId9"/>
    <p:sldId id="404" r:id="rId10"/>
    <p:sldId id="407" r:id="rId11"/>
    <p:sldId id="409" r:id="rId12"/>
    <p:sldId id="400" r:id="rId13"/>
    <p:sldId id="410" r:id="rId14"/>
    <p:sldId id="411" r:id="rId15"/>
    <p:sldId id="412" r:id="rId16"/>
    <p:sldId id="413" r:id="rId17"/>
    <p:sldId id="414" r:id="rId18"/>
    <p:sldId id="415" r:id="rId19"/>
    <p:sldId id="49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14" autoAdjust="0"/>
    <p:restoredTop sz="84755" autoAdjust="0"/>
  </p:normalViewPr>
  <p:slideViewPr>
    <p:cSldViewPr snapToGrid="0">
      <p:cViewPr varScale="1">
        <p:scale>
          <a:sx n="56" d="100"/>
          <a:sy n="56" d="100"/>
        </p:scale>
        <p:origin x="-1479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138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7" d="100"/>
        <a:sy n="77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-2886" y="-84"/>
      </p:cViewPr>
      <p:guideLst>
        <p:guide orient="horz" pos="2880"/>
        <p:guide pos="2160"/>
      </p:guideLst>
    </p:cSldViewPr>
  </p:notesViewPr>
  <p:gridSpacing cx="75895" cy="7589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3.wmf"/><Relationship Id="rId1" Type="http://schemas.openxmlformats.org/officeDocument/2006/relationships/image" Target="../media/image14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03198E-73FC-4B39-ABED-241307BA1FBC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9878E-38D9-47DC-9948-F0A32D1736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82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9A1A9-E331-4A9E-A0E9-56DD433F91B0}" type="datetimeFigureOut">
              <a:rPr lang="en-US" smtClean="0"/>
              <a:t>12/10/2014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3B61F0-D59F-4475-810C-308A5DDBF1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15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7"/>
          <p:cNvSpPr txBox="1">
            <a:spLocks noGrp="1" noChangeArrowheads="1"/>
          </p:cNvSpPr>
          <p:nvPr/>
        </p:nvSpPr>
        <p:spPr bwMode="auto">
          <a:xfrm>
            <a:off x="3849023" y="8675558"/>
            <a:ext cx="2982083" cy="485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 lIns="95441" tIns="47720" rIns="95441" bIns="47720" anchor="b"/>
          <a:lstStyle>
            <a:lvl1pPr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11200" indent="-274638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093788" indent="-219075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530350" indent="-219075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1966913" indent="-217488" defTabSz="963613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4241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8813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3385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795713" indent="-217488" algn="ctr" defTabSz="9636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fld id="{683EE100-2DE2-46D1-97F9-DBB43A70774D}" type="slidenum">
              <a:rPr lang="en-US" sz="1300" i="0"/>
              <a:pPr algn="r"/>
              <a:t>1</a:t>
            </a:fld>
            <a:endParaRPr lang="en-US" sz="1300" i="0"/>
          </a:p>
        </p:txBody>
      </p:sp>
      <p:sp>
        <p:nvSpPr>
          <p:cNvPr id="229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9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 lIns="95441" tIns="47720" rIns="95441" bIns="47720"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71804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4113" y="693738"/>
            <a:ext cx="4552950" cy="3416300"/>
          </a:xfrm>
          <a:ln/>
        </p:spPr>
      </p:sp>
      <p:sp>
        <p:nvSpPr>
          <p:cNvPr id="460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3" y="4344025"/>
            <a:ext cx="5026035" cy="4114489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lg" len="lg"/>
                <a:tailEnd type="none" w="med" len="lg"/>
              </a14:hiddenLine>
            </a:ext>
          </a:extLst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92607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3B61F0-D59F-4475-810C-308A5DDBF1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51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3C840638-2111-47D5-BAEB-C53A781BE2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88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D8F7C7EF-2E2E-4C5C-BE3F-6E5B8C032A5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436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4023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4023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52724B25-D53B-4885-8300-72B5581B98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791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834256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990600"/>
            <a:ext cx="9144000" cy="58674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 i="0">
              <a:solidFill>
                <a:schemeClr val="bg1"/>
              </a:solidFill>
            </a:endParaRPr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92D410B2-E0DE-4093-BB2F-26F1941B26F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half" idx="2"/>
          </p:nvPr>
        </p:nvSpPr>
        <p:spPr>
          <a:xfrm>
            <a:off x="612648" y="1344168"/>
            <a:ext cx="8385048" cy="5056632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721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Tx/>
              <a:buBlip>
                <a:blip r:embed="rId2"/>
              </a:buBlip>
              <a:defRPr sz="28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7377B23C-0C12-475E-AC67-24B6D0D8B1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602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6254FEA3-9CA8-49CA-BD7A-BF7F325150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7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43025"/>
            <a:ext cx="411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343025"/>
            <a:ext cx="41148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65C20296-AE73-4311-ADDA-762C60C481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F6415711-D627-4850-B5BF-D5559275CF4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098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9EF1C3F1-5EDC-468D-81AC-7680F6904F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30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5CDFE0D-9C11-47A7-9E55-936079C7CA4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953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1AF2C0E3-ADF4-4DC8-94AE-77806B6F1D1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458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dirty="0" smtClean="0"/>
              <a:t>(c) 201</a:t>
            </a:r>
            <a:r>
              <a:rPr lang="en-US" dirty="0" smtClean="0"/>
              <a:t>4</a:t>
            </a:r>
            <a:r>
              <a:rPr lang="pl-PL" dirty="0" smtClean="0"/>
              <a:t> W. B Powell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  <a:fld id="{0142DACB-B365-4B13-93FB-FEE6C731258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892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208088"/>
          </a:xfrm>
          <a:prstGeom prst="rect">
            <a:avLst/>
          </a:prstGeom>
          <a:gradFill rotWithShape="1">
            <a:gsLst>
              <a:gs pos="0">
                <a:srgbClr val="FF9900"/>
              </a:gs>
              <a:gs pos="100000">
                <a:srgbClr val="FF9900">
                  <a:gamma/>
                  <a:shade val="0"/>
                  <a:invGamma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43025"/>
            <a:ext cx="8382000" cy="5059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6200"/>
            <a:ext cx="2133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35725"/>
            <a:ext cx="2895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/>
            </a:lvl1pPr>
          </a:lstStyle>
          <a:p>
            <a:r>
              <a:rPr lang="pl-PL" smtClean="0"/>
              <a:t>(c) 2012 W. B Powell/P. I Frazier</a:t>
            </a:r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1200150"/>
            <a:ext cx="439738" cy="5657850"/>
          </a:xfrm>
          <a:prstGeom prst="rect">
            <a:avLst/>
          </a:prstGeom>
          <a:gradFill rotWithShape="1">
            <a:gsLst>
              <a:gs pos="0">
                <a:srgbClr val="FF9900">
                  <a:gamma/>
                  <a:shade val="6275"/>
                  <a:invGamma/>
                </a:srgbClr>
              </a:gs>
              <a:gs pos="100000">
                <a:srgbClr val="FF9900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18300" y="6492875"/>
            <a:ext cx="2133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 </a:t>
            </a:r>
            <a:fld id="{92D410B2-E0DE-4093-BB2F-26F1941B26F5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3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Times New Roman" pitchFamily="18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80000"/>
        <a:buFont typeface="Wingdings" pitchFamily="2" charset="2"/>
        <a:buChar char="Ø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5.png"/><Relationship Id="rId7" Type="http://schemas.openxmlformats.org/officeDocument/2006/relationships/image" Target="../media/image3.wmf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3.bin"/><Relationship Id="rId11" Type="http://schemas.openxmlformats.org/officeDocument/2006/relationships/oleObject" Target="../embeddings/oleObject16.bin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0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0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oleObject" Target="../embeddings/oleObject27.bin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15.wmf"/><Relationship Id="rId5" Type="http://schemas.openxmlformats.org/officeDocument/2006/relationships/image" Target="../media/image5.png"/><Relationship Id="rId10" Type="http://schemas.openxmlformats.org/officeDocument/2006/relationships/oleObject" Target="../embeddings/oleObject30.bin"/><Relationship Id="rId4" Type="http://schemas.openxmlformats.org/officeDocument/2006/relationships/image" Target="../media/image20.wmf"/><Relationship Id="rId9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Slide Number Placeholder 5"/>
          <p:cNvSpPr txBox="1">
            <a:spLocks noGrp="1"/>
          </p:cNvSpPr>
          <p:nvPr/>
        </p:nvSpPr>
        <p:spPr bwMode="auto">
          <a:xfrm>
            <a:off x="6553200" y="65341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1400" i="0" dirty="0"/>
              <a:t>Slide </a:t>
            </a:r>
            <a:fld id="{1591F5B9-E180-4F6D-83C5-DDA449AD72CA}" type="slidenum">
              <a:rPr lang="en-US" sz="1400" i="0"/>
              <a:pPr algn="r"/>
              <a:t>1</a:t>
            </a:fld>
            <a:endParaRPr lang="en-US" sz="1400" i="0" dirty="0"/>
          </a:p>
        </p:txBody>
      </p:sp>
      <p:sp>
        <p:nvSpPr>
          <p:cNvPr id="228355" name="Rectangle 2"/>
          <p:cNvSpPr>
            <a:spLocks noChangeArrowheads="1"/>
          </p:cNvSpPr>
          <p:nvPr/>
        </p:nvSpPr>
        <p:spPr bwMode="auto">
          <a:xfrm>
            <a:off x="0" y="0"/>
            <a:ext cx="9124950" cy="6838950"/>
          </a:xfrm>
          <a:prstGeom prst="rect">
            <a:avLst/>
          </a:prstGeom>
          <a:solidFill>
            <a:srgbClr val="EF9100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8356" name="AutoShape 3"/>
          <p:cNvSpPr>
            <a:spLocks noChangeArrowheads="1"/>
          </p:cNvSpPr>
          <p:nvPr/>
        </p:nvSpPr>
        <p:spPr bwMode="auto">
          <a:xfrm>
            <a:off x="244475" y="504825"/>
            <a:ext cx="8623300" cy="3200400"/>
          </a:xfrm>
          <a:prstGeom prst="roundRect">
            <a:avLst>
              <a:gd name="adj" fmla="val 12495"/>
            </a:avLst>
          </a:prstGeom>
          <a:gradFill rotWithShape="0">
            <a:gsLst>
              <a:gs pos="0">
                <a:srgbClr val="472B00"/>
              </a:gs>
              <a:gs pos="50000">
                <a:srgbClr val="EF9100"/>
              </a:gs>
              <a:gs pos="100000">
                <a:srgbClr val="472B00"/>
              </a:gs>
            </a:gsLst>
            <a:lin ang="5400000" scaled="1"/>
          </a:gra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Tutorial:</a:t>
            </a:r>
          </a:p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Optimal Learning in </a:t>
            </a:r>
            <a:r>
              <a:rPr lang="en-US" sz="3200" b="1" dirty="0" smtClean="0">
                <a:solidFill>
                  <a:schemeClr val="bg1"/>
                </a:solidFill>
              </a:rPr>
              <a:t>the Laboratory</a:t>
            </a:r>
            <a:r>
              <a:rPr lang="en-US" sz="3200" b="1" i="0" dirty="0" smtClean="0">
                <a:solidFill>
                  <a:schemeClr val="bg1"/>
                </a:solidFill>
              </a:rPr>
              <a:t> Sciences</a:t>
            </a:r>
          </a:p>
          <a:p>
            <a:pPr algn="ctr">
              <a:lnSpc>
                <a:spcPct val="88000"/>
              </a:lnSpc>
            </a:pPr>
            <a:endParaRPr lang="en-US" sz="3200" b="1" dirty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r>
              <a:rPr lang="en-US" sz="3200" b="1" i="0" dirty="0" smtClean="0">
                <a:solidFill>
                  <a:schemeClr val="bg1"/>
                </a:solidFill>
              </a:rPr>
              <a:t>The knowledge gradient</a:t>
            </a:r>
            <a:endParaRPr lang="en-US" sz="2000" b="1" i="0" dirty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endParaRPr lang="en-US" sz="2000" b="1" i="0" dirty="0" smtClean="0">
              <a:solidFill>
                <a:schemeClr val="bg1"/>
              </a:solidFill>
            </a:endParaRPr>
          </a:p>
          <a:p>
            <a:pPr algn="ctr">
              <a:lnSpc>
                <a:spcPct val="88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December 10, 2014</a:t>
            </a:r>
            <a:endParaRPr lang="en-US" sz="2000" b="1" i="0" dirty="0" smtClean="0">
              <a:solidFill>
                <a:schemeClr val="bg1"/>
              </a:solidFill>
            </a:endParaRPr>
          </a:p>
          <a:p>
            <a:pPr algn="ctr"/>
            <a:endParaRPr lang="en-US" sz="2000" b="1" i="0" dirty="0">
              <a:solidFill>
                <a:schemeClr val="bg1"/>
              </a:solidFill>
            </a:endParaRPr>
          </a:p>
        </p:txBody>
      </p:sp>
      <p:sp>
        <p:nvSpPr>
          <p:cNvPr id="228357" name="Rectangle 4"/>
          <p:cNvSpPr>
            <a:spLocks noChangeArrowheads="1"/>
          </p:cNvSpPr>
          <p:nvPr/>
        </p:nvSpPr>
        <p:spPr bwMode="auto">
          <a:xfrm>
            <a:off x="2076450" y="4171950"/>
            <a:ext cx="4826000" cy="2146300"/>
          </a:xfrm>
          <a:prstGeom prst="rect">
            <a:avLst/>
          </a:prstGeom>
          <a:gradFill rotWithShape="0">
            <a:gsLst>
              <a:gs pos="0">
                <a:srgbClr val="EF9100"/>
              </a:gs>
              <a:gs pos="5000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 anchor="ctr" anchorCtr="1"/>
          <a:lstStyle/>
          <a:p>
            <a:pPr algn="ctr">
              <a:lnSpc>
                <a:spcPct val="92000"/>
              </a:lnSpc>
            </a:pPr>
            <a:r>
              <a:rPr lang="en-US" sz="2400" b="1" i="0" dirty="0">
                <a:solidFill>
                  <a:schemeClr val="bg1"/>
                </a:solidFill>
              </a:rPr>
              <a:t>Warren </a:t>
            </a:r>
            <a:r>
              <a:rPr lang="en-US" sz="2400" b="1" i="0" dirty="0" smtClean="0">
                <a:solidFill>
                  <a:schemeClr val="bg1"/>
                </a:solidFill>
              </a:rPr>
              <a:t>B. Powell</a:t>
            </a:r>
          </a:p>
          <a:p>
            <a:pPr algn="ctr">
              <a:lnSpc>
                <a:spcPct val="92000"/>
              </a:lnSpc>
            </a:pPr>
            <a:r>
              <a:rPr lang="en-US" sz="2400" b="1" i="0" dirty="0" smtClean="0">
                <a:solidFill>
                  <a:schemeClr val="bg1"/>
                </a:solidFill>
              </a:rPr>
              <a:t>Kris Reyes</a:t>
            </a:r>
          </a:p>
          <a:p>
            <a:pPr algn="ctr">
              <a:lnSpc>
                <a:spcPct val="92000"/>
              </a:lnSpc>
            </a:pPr>
            <a:r>
              <a:rPr lang="en-US" sz="2400" b="1" dirty="0" smtClean="0">
                <a:solidFill>
                  <a:schemeClr val="bg1"/>
                </a:solidFill>
              </a:rPr>
              <a:t>Si Chen</a:t>
            </a:r>
            <a:endParaRPr lang="en-US" sz="2400" b="1" i="0" dirty="0">
              <a:solidFill>
                <a:schemeClr val="bg1"/>
              </a:solidFill>
            </a:endParaRPr>
          </a:p>
          <a:p>
            <a:pPr algn="ctr">
              <a:lnSpc>
                <a:spcPct val="92000"/>
              </a:lnSpc>
            </a:pPr>
            <a:r>
              <a:rPr lang="en-US" sz="2400" b="1" i="0" dirty="0" smtClean="0">
                <a:solidFill>
                  <a:schemeClr val="bg1"/>
                </a:solidFill>
              </a:rPr>
              <a:t>Princeton </a:t>
            </a:r>
            <a:r>
              <a:rPr lang="en-US" sz="2400" b="1" i="0" dirty="0">
                <a:solidFill>
                  <a:schemeClr val="bg1"/>
                </a:solidFill>
              </a:rPr>
              <a:t>University</a:t>
            </a:r>
          </a:p>
          <a:p>
            <a:pPr algn="ctr">
              <a:lnSpc>
                <a:spcPct val="92000"/>
              </a:lnSpc>
            </a:pPr>
            <a:r>
              <a:rPr lang="en-US" sz="2000" b="1" i="0" dirty="0">
                <a:solidFill>
                  <a:schemeClr val="bg1"/>
                </a:solidFill>
              </a:rPr>
              <a:t>http</a:t>
            </a:r>
            <a:r>
              <a:rPr lang="en-US" sz="2000" b="1" i="0" dirty="0" smtClean="0">
                <a:solidFill>
                  <a:schemeClr val="bg1"/>
                </a:solidFill>
              </a:rPr>
              <a:t>://</a:t>
            </a:r>
            <a:r>
              <a:rPr lang="en-US" sz="2000" b="1" dirty="0" smtClean="0">
                <a:solidFill>
                  <a:schemeClr val="bg1"/>
                </a:solidFill>
              </a:rPr>
              <a:t>www.castlelab</a:t>
            </a:r>
            <a:r>
              <a:rPr lang="en-US" sz="2000" b="1" i="0" dirty="0" smtClean="0">
                <a:solidFill>
                  <a:schemeClr val="bg1"/>
                </a:solidFill>
              </a:rPr>
              <a:t>.princeton.edu </a:t>
            </a:r>
            <a:endParaRPr lang="en-US" sz="2800" b="1" i="0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FFF86078-EF79-43FD-BAA5-E2AD0F012CF1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07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Knowledge </a:t>
            </a:r>
            <a:r>
              <a:rPr lang="en-US" dirty="0"/>
              <a:t>G</a:t>
            </a:r>
            <a:r>
              <a:rPr lang="en-US" dirty="0" smtClean="0"/>
              <a:t>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imagine that we do one more experiment where we represent our decisions using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This produces an updated state of knowledge </a:t>
            </a:r>
            <a:endParaRPr lang="en-US" dirty="0"/>
          </a:p>
          <a:p>
            <a:pPr lvl="1"/>
            <a:r>
              <a:rPr lang="en-US" dirty="0" smtClean="0"/>
              <a:t>Because we have not run the experiment yet, we do not know the outcome, or our updated state of knowledge. </a:t>
            </a:r>
            <a:endParaRPr lang="en-US" dirty="0"/>
          </a:p>
          <a:p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8300" y="6356395"/>
            <a:ext cx="2133600" cy="314325"/>
          </a:xfrm>
        </p:spPr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4" y="3630349"/>
            <a:ext cx="7978875" cy="3227649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0188493"/>
              </p:ext>
            </p:extLst>
          </p:nvPr>
        </p:nvGraphicFramePr>
        <p:xfrm>
          <a:off x="4014838" y="5078350"/>
          <a:ext cx="394929" cy="434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0" name="Equation" r:id="rId4" imgW="126720" imgH="139680" progId="Equation.DSMT4">
                  <p:embed/>
                </p:oleObj>
              </mc:Choice>
              <mc:Fallback>
                <p:oleObj name="Equation" r:id="rId4" imgW="126720" imgH="139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14838" y="5078350"/>
                        <a:ext cx="394929" cy="434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390864" y="3586104"/>
            <a:ext cx="2369977" cy="1643873"/>
            <a:chOff x="1390864" y="3586104"/>
            <a:chExt cx="2369977" cy="1643873"/>
          </a:xfrm>
        </p:grpSpPr>
        <p:graphicFrame>
          <p:nvGraphicFramePr>
            <p:cNvPr id="12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34496919"/>
                </p:ext>
              </p:extLst>
            </p:nvPr>
          </p:nvGraphicFramePr>
          <p:xfrm>
            <a:off x="3320518" y="3586104"/>
            <a:ext cx="440323" cy="16438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31" name="Equation" r:id="rId6" imgW="190440" imgH="711000" progId="Equation.DSMT4">
                    <p:embed/>
                  </p:oleObj>
                </mc:Choice>
                <mc:Fallback>
                  <p:oleObj name="Equation" r:id="rId6" imgW="19044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320518" y="3586104"/>
                          <a:ext cx="440323" cy="16438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51793601"/>
                </p:ext>
              </p:extLst>
            </p:nvPr>
          </p:nvGraphicFramePr>
          <p:xfrm>
            <a:off x="1390864" y="4144301"/>
            <a:ext cx="1179865" cy="530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832" name="Equation" r:id="rId8" imgW="507960" imgH="228600" progId="Equation.DSMT4">
                    <p:embed/>
                  </p:oleObj>
                </mc:Choice>
                <mc:Fallback>
                  <p:oleObj name="Equation" r:id="rId8" imgW="5079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390864" y="4144301"/>
                          <a:ext cx="1179865" cy="5309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" name="Straight Arrow Connector 14"/>
            <p:cNvCxnSpPr>
              <a:endCxn id="13" idx="3"/>
            </p:cNvCxnSpPr>
            <p:nvPr/>
          </p:nvCxnSpPr>
          <p:spPr bwMode="auto">
            <a:xfrm flipH="1">
              <a:off x="2570729" y="4395019"/>
              <a:ext cx="806652" cy="1475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5535096"/>
              </p:ext>
            </p:extLst>
          </p:nvPr>
        </p:nvGraphicFramePr>
        <p:xfrm>
          <a:off x="7014674" y="2371177"/>
          <a:ext cx="1095006" cy="4927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3" name="Equation" r:id="rId10" imgW="507960" imgH="228600" progId="Equation.DSMT4">
                  <p:embed/>
                </p:oleObj>
              </mc:Choice>
              <mc:Fallback>
                <p:oleObj name="Equation" r:id="rId10" imgW="507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14674" y="2371177"/>
                        <a:ext cx="1095006" cy="4927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371929"/>
              </p:ext>
            </p:extLst>
          </p:nvPr>
        </p:nvGraphicFramePr>
        <p:xfrm>
          <a:off x="8620435" y="6354525"/>
          <a:ext cx="3349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4" name="Equation" r:id="rId11" imgW="139680" imgH="164880" progId="Equation.DSMT4">
                  <p:embed/>
                </p:oleObj>
              </mc:Choice>
              <mc:Fallback>
                <p:oleObj name="Equation" r:id="rId11" imgW="139680" imgH="1648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435" y="6354525"/>
                        <a:ext cx="334963" cy="395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>
            <a:stCxn id="11" idx="0"/>
            <a:endCxn id="12" idx="3"/>
          </p:cNvCxnSpPr>
          <p:nvPr/>
        </p:nvCxnSpPr>
        <p:spPr bwMode="auto">
          <a:xfrm flipH="1" flipV="1">
            <a:off x="3760841" y="4408040"/>
            <a:ext cx="451461" cy="67031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0688266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Knowledge 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We want to know how well we would do with our design given our updated state of knowledge after running our experiment with choices </a:t>
            </a:r>
            <a:r>
              <a:rPr lang="en-US" sz="2800" i="1" dirty="0"/>
              <a:t>x</a:t>
            </a:r>
            <a:r>
              <a:rPr lang="en-US" sz="2800" dirty="0"/>
              <a:t>, which means solving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r>
              <a:rPr lang="en-US" sz="2800" dirty="0"/>
              <a:t>But               is uncertain (we do not know the outcome of the experiment), so we have to find</a:t>
            </a:r>
          </a:p>
          <a:p>
            <a:endParaRPr lang="en-US" sz="2800" dirty="0"/>
          </a:p>
          <a:p>
            <a:pPr lvl="1"/>
            <a:r>
              <a:rPr lang="en-US" dirty="0"/>
              <a:t>The “E” means computing an </a:t>
            </a:r>
            <a:r>
              <a:rPr lang="en-US" i="1" dirty="0"/>
              <a:t>expectation</a:t>
            </a:r>
            <a:r>
              <a:rPr lang="en-US" dirty="0"/>
              <a:t>, is where we average over all possible </a:t>
            </a:r>
            <a:r>
              <a:rPr lang="en-US" i="1" dirty="0"/>
              <a:t>truths</a:t>
            </a:r>
            <a:r>
              <a:rPr lang="en-US" dirty="0"/>
              <a:t>, and the </a:t>
            </a:r>
            <a:r>
              <a:rPr lang="en-US" i="1" dirty="0"/>
              <a:t>experimental </a:t>
            </a:r>
            <a:r>
              <a:rPr lang="en-US" i="1" dirty="0" smtClean="0"/>
              <a:t>noise.</a:t>
            </a:r>
            <a:endParaRPr lang="en-US" sz="2000" dirty="0"/>
          </a:p>
          <a:p>
            <a:endParaRPr lang="en-US" sz="2800" i="1" dirty="0"/>
          </a:p>
          <a:p>
            <a:endParaRPr lang="en-US" sz="2800" i="1" dirty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087166"/>
              </p:ext>
            </p:extLst>
          </p:nvPr>
        </p:nvGraphicFramePr>
        <p:xfrm>
          <a:off x="2854585" y="3224310"/>
          <a:ext cx="2630488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69" name="Equation" r:id="rId3" imgW="1231560" imgH="253800" progId="Equation.DSMT4">
                  <p:embed/>
                </p:oleObj>
              </mc:Choice>
              <mc:Fallback>
                <p:oleObj name="Equation" r:id="rId3" imgW="123156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585" y="3224310"/>
                        <a:ext cx="2630488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8218594"/>
              </p:ext>
            </p:extLst>
          </p:nvPr>
        </p:nvGraphicFramePr>
        <p:xfrm>
          <a:off x="2674313" y="4788392"/>
          <a:ext cx="31464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0" name="Equation" r:id="rId5" imgW="1473120" imgH="279360" progId="Equation.DSMT4">
                  <p:embed/>
                </p:oleObj>
              </mc:Choice>
              <mc:Fallback>
                <p:oleObj name="Equation" r:id="rId5" imgW="14731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313" y="4788392"/>
                        <a:ext cx="314642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474926"/>
              </p:ext>
            </p:extLst>
          </p:nvPr>
        </p:nvGraphicFramePr>
        <p:xfrm>
          <a:off x="1605493" y="3855657"/>
          <a:ext cx="1242640" cy="558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71" name="Equation" r:id="rId7" imgW="507960" imgH="228600" progId="Equation.DSMT4">
                  <p:embed/>
                </p:oleObj>
              </mc:Choice>
              <mc:Fallback>
                <p:oleObj name="Equation" r:id="rId7" imgW="5079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5493" y="3855657"/>
                        <a:ext cx="1242640" cy="5585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27032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knowledge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value of </a:t>
            </a:r>
            <a:r>
              <a:rPr lang="en-US" sz="2800"/>
              <a:t>running </a:t>
            </a:r>
            <a:r>
              <a:rPr lang="en-US" sz="2800" dirty="0"/>
              <a:t>an</a:t>
            </a:r>
            <a:r>
              <a:rPr lang="en-US" sz="2800"/>
              <a:t> experiment </a:t>
            </a:r>
            <a:r>
              <a:rPr lang="en-US" sz="2800" dirty="0"/>
              <a:t>is how much better our performance is likely to be from running experiment </a:t>
            </a:r>
            <a:r>
              <a:rPr lang="en-US" sz="2800" i="1" dirty="0"/>
              <a:t>x</a:t>
            </a:r>
            <a:r>
              <a:rPr lang="en-US" sz="28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8300" y="6356395"/>
            <a:ext cx="2133600" cy="314325"/>
          </a:xfrm>
        </p:spPr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7330690"/>
              </p:ext>
            </p:extLst>
          </p:nvPr>
        </p:nvGraphicFramePr>
        <p:xfrm>
          <a:off x="1416931" y="2884398"/>
          <a:ext cx="6375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8" name="Equation" r:id="rId3" imgW="2984500" imgH="279400" progId="Equation.DSMT4">
                  <p:embed/>
                </p:oleObj>
              </mc:Choice>
              <mc:Fallback>
                <p:oleObj name="Equation" r:id="rId3" imgW="2984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931" y="2884398"/>
                        <a:ext cx="6375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965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knowledge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value of </a:t>
            </a:r>
            <a:r>
              <a:rPr lang="en-US" sz="2800"/>
              <a:t>running </a:t>
            </a:r>
            <a:r>
              <a:rPr lang="en-US" sz="2800" dirty="0"/>
              <a:t>an</a:t>
            </a:r>
            <a:r>
              <a:rPr lang="en-US" sz="2800"/>
              <a:t> experiment </a:t>
            </a:r>
            <a:r>
              <a:rPr lang="en-US" sz="2800" dirty="0"/>
              <a:t>is how much better our performance is likely to be from running experiment </a:t>
            </a:r>
            <a:r>
              <a:rPr lang="en-US" sz="2800" i="1" dirty="0"/>
              <a:t>x</a:t>
            </a:r>
            <a:r>
              <a:rPr lang="en-US" sz="28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8300" y="6356395"/>
            <a:ext cx="2133600" cy="314325"/>
          </a:xfrm>
        </p:spPr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666855"/>
              </p:ext>
            </p:extLst>
          </p:nvPr>
        </p:nvGraphicFramePr>
        <p:xfrm>
          <a:off x="1416931" y="2884398"/>
          <a:ext cx="6375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Equation" r:id="rId3" imgW="2984500" imgH="279400" progId="Equation.DSMT4">
                  <p:embed/>
                </p:oleObj>
              </mc:Choice>
              <mc:Fallback>
                <p:oleObj name="Equation" r:id="rId3" imgW="2984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931" y="2884398"/>
                        <a:ext cx="6375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Group 32"/>
          <p:cNvGrpSpPr/>
          <p:nvPr/>
        </p:nvGrpSpPr>
        <p:grpSpPr>
          <a:xfrm>
            <a:off x="5914035" y="2843276"/>
            <a:ext cx="3107135" cy="2252741"/>
            <a:chOff x="6414467" y="2975212"/>
            <a:chExt cx="3107135" cy="2252741"/>
          </a:xfrm>
        </p:grpSpPr>
        <p:sp>
          <p:nvSpPr>
            <p:cNvPr id="34" name="Oval 33"/>
            <p:cNvSpPr/>
            <p:nvPr/>
          </p:nvSpPr>
          <p:spPr bwMode="auto">
            <a:xfrm>
              <a:off x="7654171" y="2975212"/>
              <a:ext cx="502654" cy="696036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14467" y="4858621"/>
              <a:ext cx="3107135" cy="369332"/>
            </a:xfrm>
            <a:prstGeom prst="rect">
              <a:avLst/>
            </a:prstGeom>
            <a:noFill/>
            <a:ln w="9525">
              <a:solidFill>
                <a:srgbClr val="0033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33CC"/>
                  </a:solidFill>
                </a:rPr>
                <a:t>Current state of knowledge</a:t>
              </a:r>
              <a:endParaRPr lang="en-US" dirty="0">
                <a:solidFill>
                  <a:srgbClr val="0033CC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4" idx="4"/>
            </p:cNvCxnSpPr>
            <p:nvPr/>
          </p:nvCxnSpPr>
          <p:spPr bwMode="auto">
            <a:xfrm>
              <a:off x="7905498" y="3671248"/>
              <a:ext cx="0" cy="1187373"/>
            </a:xfrm>
            <a:prstGeom prst="straightConnector1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132481690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Knowledge 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value of </a:t>
            </a:r>
            <a:r>
              <a:rPr lang="en-US" sz="2800"/>
              <a:t>running </a:t>
            </a:r>
            <a:r>
              <a:rPr lang="en-US" sz="2800" dirty="0"/>
              <a:t>an</a:t>
            </a:r>
            <a:r>
              <a:rPr lang="en-US" sz="2800"/>
              <a:t> experiment </a:t>
            </a:r>
            <a:r>
              <a:rPr lang="en-US" sz="2800" dirty="0"/>
              <a:t>is how much better our performance is likely to be from running experiment </a:t>
            </a:r>
            <a:r>
              <a:rPr lang="en-US" sz="2800" i="1" dirty="0"/>
              <a:t>x</a:t>
            </a:r>
            <a:r>
              <a:rPr lang="en-US" sz="28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8300" y="6356395"/>
            <a:ext cx="2133600" cy="314325"/>
          </a:xfrm>
        </p:spPr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075921"/>
              </p:ext>
            </p:extLst>
          </p:nvPr>
        </p:nvGraphicFramePr>
        <p:xfrm>
          <a:off x="1416931" y="2884398"/>
          <a:ext cx="6375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3" name="Equation" r:id="rId3" imgW="2984500" imgH="279400" progId="Equation.DSMT4">
                  <p:embed/>
                </p:oleObj>
              </mc:Choice>
              <mc:Fallback>
                <p:oleObj name="Equation" r:id="rId3" imgW="2984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931" y="2884398"/>
                        <a:ext cx="6375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4940483" y="2838732"/>
            <a:ext cx="3152636" cy="1697212"/>
            <a:chOff x="4940483" y="2975212"/>
            <a:chExt cx="3152636" cy="1697212"/>
          </a:xfrm>
        </p:grpSpPr>
        <p:sp>
          <p:nvSpPr>
            <p:cNvPr id="6" name="Oval 5"/>
            <p:cNvSpPr/>
            <p:nvPr/>
          </p:nvSpPr>
          <p:spPr bwMode="auto">
            <a:xfrm>
              <a:off x="5513692" y="2975212"/>
              <a:ext cx="2579427" cy="696036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9" name="Straight Arrow Connector 8"/>
            <p:cNvCxnSpPr>
              <a:stCxn id="6" idx="4"/>
            </p:cNvCxnSpPr>
            <p:nvPr/>
          </p:nvCxnSpPr>
          <p:spPr bwMode="auto">
            <a:xfrm flipH="1">
              <a:off x="6803405" y="3671248"/>
              <a:ext cx="1" cy="354845"/>
            </a:xfrm>
            <a:prstGeom prst="straightConnector1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TextBox 6"/>
            <p:cNvSpPr txBox="1"/>
            <p:nvPr/>
          </p:nvSpPr>
          <p:spPr>
            <a:xfrm>
              <a:off x="4940483" y="4026093"/>
              <a:ext cx="2906968" cy="6463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33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33CC"/>
                  </a:solidFill>
                </a:rPr>
                <a:t>Choosing the best design given what we know now.</a:t>
              </a:r>
              <a:endParaRPr lang="en-US" dirty="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414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062430" y="2833448"/>
            <a:ext cx="3107135" cy="3852074"/>
            <a:chOff x="6814386" y="2975212"/>
            <a:chExt cx="3107135" cy="3852074"/>
          </a:xfrm>
        </p:grpSpPr>
        <p:sp>
          <p:nvSpPr>
            <p:cNvPr id="32" name="Oval 31"/>
            <p:cNvSpPr/>
            <p:nvPr/>
          </p:nvSpPr>
          <p:spPr bwMode="auto">
            <a:xfrm>
              <a:off x="7654171" y="2975212"/>
              <a:ext cx="313863" cy="696036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14386" y="6457954"/>
              <a:ext cx="3107135" cy="369332"/>
            </a:xfrm>
            <a:prstGeom prst="rect">
              <a:avLst/>
            </a:prstGeom>
            <a:noFill/>
            <a:ln w="9525">
              <a:solidFill>
                <a:srgbClr val="0033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33CC"/>
                  </a:solidFill>
                </a:rPr>
                <a:t>Proposed experiment</a:t>
              </a:r>
              <a:endParaRPr lang="en-US" dirty="0">
                <a:solidFill>
                  <a:srgbClr val="0033CC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2" idx="4"/>
            </p:cNvCxnSpPr>
            <p:nvPr/>
          </p:nvCxnSpPr>
          <p:spPr bwMode="auto">
            <a:xfrm>
              <a:off x="7811103" y="3671248"/>
              <a:ext cx="0" cy="2786706"/>
            </a:xfrm>
            <a:prstGeom prst="straightConnector1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Knowledge 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value of </a:t>
            </a:r>
            <a:r>
              <a:rPr lang="en-US" sz="2800"/>
              <a:t>running </a:t>
            </a:r>
            <a:r>
              <a:rPr lang="en-US" sz="2800" dirty="0"/>
              <a:t>an</a:t>
            </a:r>
            <a:r>
              <a:rPr lang="en-US" sz="2800"/>
              <a:t> experiment </a:t>
            </a:r>
            <a:r>
              <a:rPr lang="en-US" sz="2800" dirty="0"/>
              <a:t>is how much better our performance is likely to be from running experiment </a:t>
            </a:r>
            <a:r>
              <a:rPr lang="en-US" sz="2800" i="1" dirty="0"/>
              <a:t>x</a:t>
            </a:r>
            <a:r>
              <a:rPr lang="en-US" sz="28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8300" y="6356395"/>
            <a:ext cx="2133600" cy="314325"/>
          </a:xfrm>
        </p:spPr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075921"/>
              </p:ext>
            </p:extLst>
          </p:nvPr>
        </p:nvGraphicFramePr>
        <p:xfrm>
          <a:off x="1416931" y="2884398"/>
          <a:ext cx="6375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7" name="Equation" r:id="rId3" imgW="2984500" imgH="279400" progId="Equation.DSMT4">
                  <p:embed/>
                </p:oleObj>
              </mc:Choice>
              <mc:Fallback>
                <p:oleObj name="Equation" r:id="rId3" imgW="2984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931" y="2884398"/>
                        <a:ext cx="6375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4030611" y="2815980"/>
            <a:ext cx="2888804" cy="3366307"/>
            <a:chOff x="7492659" y="2470236"/>
            <a:chExt cx="2888804" cy="3366307"/>
          </a:xfrm>
        </p:grpSpPr>
        <p:sp>
          <p:nvSpPr>
            <p:cNvPr id="22" name="Oval 21"/>
            <p:cNvSpPr/>
            <p:nvPr/>
          </p:nvSpPr>
          <p:spPr bwMode="auto">
            <a:xfrm>
              <a:off x="7708763" y="2470236"/>
              <a:ext cx="655096" cy="696036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24" name="Straight Arrow Connector 23"/>
            <p:cNvCxnSpPr>
              <a:stCxn id="22" idx="4"/>
            </p:cNvCxnSpPr>
            <p:nvPr/>
          </p:nvCxnSpPr>
          <p:spPr bwMode="auto">
            <a:xfrm>
              <a:off x="8036311" y="3166272"/>
              <a:ext cx="0" cy="1746941"/>
            </a:xfrm>
            <a:prstGeom prst="straightConnector1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Box 22"/>
            <p:cNvSpPr txBox="1"/>
            <p:nvPr/>
          </p:nvSpPr>
          <p:spPr>
            <a:xfrm>
              <a:off x="7492659" y="4913213"/>
              <a:ext cx="2888804" cy="9233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33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33CC"/>
                  </a:solidFill>
                </a:rPr>
                <a:t>Updated parameter estimates after running experiment with density x.</a:t>
              </a:r>
              <a:endParaRPr lang="en-US" dirty="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414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Knowledge 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value of </a:t>
            </a:r>
            <a:r>
              <a:rPr lang="en-US" sz="2800"/>
              <a:t>running </a:t>
            </a:r>
            <a:r>
              <a:rPr lang="en-US" sz="2800" dirty="0"/>
              <a:t>an</a:t>
            </a:r>
            <a:r>
              <a:rPr lang="en-US" sz="2800"/>
              <a:t> experiment </a:t>
            </a:r>
            <a:r>
              <a:rPr lang="en-US" sz="2800" dirty="0"/>
              <a:t>is how much better our performance is likely to be from running experiment </a:t>
            </a:r>
            <a:r>
              <a:rPr lang="en-US" sz="2800" i="1" dirty="0"/>
              <a:t>x</a:t>
            </a:r>
            <a:r>
              <a:rPr lang="en-US" sz="28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8300" y="6356395"/>
            <a:ext cx="2133600" cy="314325"/>
          </a:xfrm>
        </p:spPr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075921"/>
              </p:ext>
            </p:extLst>
          </p:nvPr>
        </p:nvGraphicFramePr>
        <p:xfrm>
          <a:off x="1416931" y="2884398"/>
          <a:ext cx="6375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91" name="Equation" r:id="rId3" imgW="2984500" imgH="279400" progId="Equation.DSMT4">
                  <p:embed/>
                </p:oleObj>
              </mc:Choice>
              <mc:Fallback>
                <p:oleObj name="Equation" r:id="rId3" imgW="2984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931" y="2884398"/>
                        <a:ext cx="6375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Group 26"/>
          <p:cNvGrpSpPr/>
          <p:nvPr/>
        </p:nvGrpSpPr>
        <p:grpSpPr>
          <a:xfrm>
            <a:off x="1105469" y="2841004"/>
            <a:ext cx="4246674" cy="2196618"/>
            <a:chOff x="5770813" y="2975212"/>
            <a:chExt cx="4246674" cy="2196618"/>
          </a:xfrm>
        </p:grpSpPr>
        <p:sp>
          <p:nvSpPr>
            <p:cNvPr id="28" name="Oval 27"/>
            <p:cNvSpPr/>
            <p:nvPr/>
          </p:nvSpPr>
          <p:spPr bwMode="auto">
            <a:xfrm>
              <a:off x="7438060" y="2975212"/>
              <a:ext cx="2579427" cy="696036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70813" y="3971501"/>
              <a:ext cx="3154830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33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33CC"/>
                  </a:solidFill>
                </a:rPr>
                <a:t>Finding the new design with our new knowledge (but without knowing the outcome of the experiment)</a:t>
              </a:r>
              <a:endParaRPr lang="en-US" dirty="0">
                <a:solidFill>
                  <a:srgbClr val="0033CC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8" idx="4"/>
            </p:cNvCxnSpPr>
            <p:nvPr/>
          </p:nvCxnSpPr>
          <p:spPr bwMode="auto">
            <a:xfrm>
              <a:off x="8727774" y="3671248"/>
              <a:ext cx="0" cy="300253"/>
            </a:xfrm>
            <a:prstGeom prst="straightConnector1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30414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Knowledge 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value of </a:t>
            </a:r>
            <a:r>
              <a:rPr lang="en-US" sz="2800"/>
              <a:t>running </a:t>
            </a:r>
            <a:r>
              <a:rPr lang="en-US" sz="2800" dirty="0"/>
              <a:t>an</a:t>
            </a:r>
            <a:r>
              <a:rPr lang="en-US" sz="2800"/>
              <a:t> experiment </a:t>
            </a:r>
            <a:r>
              <a:rPr lang="en-US" sz="2800" dirty="0"/>
              <a:t>is how much better our performance is likely to be from running experiment </a:t>
            </a:r>
            <a:r>
              <a:rPr lang="en-US" sz="2800" i="1" dirty="0"/>
              <a:t>x</a:t>
            </a:r>
            <a:r>
              <a:rPr lang="en-US" sz="28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8300" y="6356395"/>
            <a:ext cx="2133600" cy="314325"/>
          </a:xfrm>
        </p:spPr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8075921"/>
              </p:ext>
            </p:extLst>
          </p:nvPr>
        </p:nvGraphicFramePr>
        <p:xfrm>
          <a:off x="1416931" y="2884398"/>
          <a:ext cx="6375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15" name="Equation" r:id="rId3" imgW="2984500" imgH="279400" progId="Equation.DSMT4">
                  <p:embed/>
                </p:oleObj>
              </mc:Choice>
              <mc:Fallback>
                <p:oleObj name="Equation" r:id="rId3" imgW="2984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931" y="2884398"/>
                        <a:ext cx="6375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107667" y="2841004"/>
            <a:ext cx="2618139" cy="3852065"/>
            <a:chOff x="6414467" y="2975212"/>
            <a:chExt cx="2618139" cy="3852065"/>
          </a:xfrm>
        </p:grpSpPr>
        <p:sp>
          <p:nvSpPr>
            <p:cNvPr id="12" name="Oval 11"/>
            <p:cNvSpPr/>
            <p:nvPr/>
          </p:nvSpPr>
          <p:spPr bwMode="auto">
            <a:xfrm>
              <a:off x="7708763" y="2975212"/>
              <a:ext cx="384356" cy="696036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14467" y="5349949"/>
              <a:ext cx="2618139" cy="1477328"/>
            </a:xfrm>
            <a:prstGeom prst="rect">
              <a:avLst/>
            </a:prstGeom>
            <a:noFill/>
            <a:ln w="9525">
              <a:solidFill>
                <a:srgbClr val="0033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33CC"/>
                  </a:solidFill>
                </a:rPr>
                <a:t>Averaging over the possible outcomes of the experiment (and our different beliefs about parameters)</a:t>
              </a:r>
              <a:endParaRPr lang="en-US" dirty="0">
                <a:solidFill>
                  <a:srgbClr val="0033CC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4"/>
            </p:cNvCxnSpPr>
            <p:nvPr/>
          </p:nvCxnSpPr>
          <p:spPr bwMode="auto">
            <a:xfrm>
              <a:off x="7900941" y="3671248"/>
              <a:ext cx="0" cy="1678701"/>
            </a:xfrm>
            <a:prstGeom prst="straightConnector1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304145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4062430" y="2833448"/>
            <a:ext cx="3107135" cy="3852074"/>
            <a:chOff x="6814386" y="2975212"/>
            <a:chExt cx="3107135" cy="3852074"/>
          </a:xfrm>
        </p:grpSpPr>
        <p:sp>
          <p:nvSpPr>
            <p:cNvPr id="32" name="Oval 31"/>
            <p:cNvSpPr/>
            <p:nvPr/>
          </p:nvSpPr>
          <p:spPr bwMode="auto">
            <a:xfrm>
              <a:off x="7654171" y="2975212"/>
              <a:ext cx="313863" cy="696036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14386" y="6457954"/>
              <a:ext cx="3107135" cy="369332"/>
            </a:xfrm>
            <a:prstGeom prst="rect">
              <a:avLst/>
            </a:prstGeom>
            <a:noFill/>
            <a:ln w="9525">
              <a:solidFill>
                <a:srgbClr val="0033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33CC"/>
                  </a:solidFill>
                </a:rPr>
                <a:t>Proposed experiment</a:t>
              </a:r>
              <a:endParaRPr lang="en-US" dirty="0">
                <a:solidFill>
                  <a:srgbClr val="0033CC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32" idx="4"/>
            </p:cNvCxnSpPr>
            <p:nvPr/>
          </p:nvCxnSpPr>
          <p:spPr bwMode="auto">
            <a:xfrm>
              <a:off x="7811103" y="3671248"/>
              <a:ext cx="0" cy="2786706"/>
            </a:xfrm>
            <a:prstGeom prst="straightConnector1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Knowledge 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value of </a:t>
            </a:r>
            <a:r>
              <a:rPr lang="en-US" sz="2800"/>
              <a:t>running </a:t>
            </a:r>
            <a:r>
              <a:rPr lang="en-US" sz="2800" dirty="0"/>
              <a:t>an</a:t>
            </a:r>
            <a:r>
              <a:rPr lang="en-US" sz="2800"/>
              <a:t> experiment </a:t>
            </a:r>
            <a:r>
              <a:rPr lang="en-US" sz="2800" dirty="0"/>
              <a:t>is how much better our performance is likely to be from running experiment </a:t>
            </a:r>
            <a:r>
              <a:rPr lang="en-US" sz="2800" i="1" dirty="0"/>
              <a:t>x</a:t>
            </a:r>
            <a:r>
              <a:rPr lang="en-US" sz="28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8300" y="6356395"/>
            <a:ext cx="2133600" cy="314325"/>
          </a:xfrm>
        </p:spPr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2908060"/>
              </p:ext>
            </p:extLst>
          </p:nvPr>
        </p:nvGraphicFramePr>
        <p:xfrm>
          <a:off x="1416931" y="2884398"/>
          <a:ext cx="6375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39" name="Equation" r:id="rId3" imgW="2984500" imgH="279400" progId="Equation.DSMT4">
                  <p:embed/>
                </p:oleObj>
              </mc:Choice>
              <mc:Fallback>
                <p:oleObj name="Equation" r:id="rId3" imgW="2984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931" y="2884398"/>
                        <a:ext cx="6375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1107667" y="2841004"/>
            <a:ext cx="2618139" cy="3852065"/>
            <a:chOff x="6414467" y="2975212"/>
            <a:chExt cx="2618139" cy="3852065"/>
          </a:xfrm>
        </p:grpSpPr>
        <p:sp>
          <p:nvSpPr>
            <p:cNvPr id="12" name="Oval 11"/>
            <p:cNvSpPr/>
            <p:nvPr/>
          </p:nvSpPr>
          <p:spPr bwMode="auto">
            <a:xfrm>
              <a:off x="7708763" y="2975212"/>
              <a:ext cx="384356" cy="696036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414467" y="5349949"/>
              <a:ext cx="2618139" cy="1477328"/>
            </a:xfrm>
            <a:prstGeom prst="rect">
              <a:avLst/>
            </a:prstGeom>
            <a:noFill/>
            <a:ln w="9525">
              <a:solidFill>
                <a:srgbClr val="0033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33CC"/>
                  </a:solidFill>
                </a:rPr>
                <a:t>Averaging over the possible outcomes of the experiment (and our different beliefs about parameters)</a:t>
              </a:r>
              <a:endParaRPr lang="en-US" dirty="0">
                <a:solidFill>
                  <a:srgbClr val="0033CC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2" idx="4"/>
            </p:cNvCxnSpPr>
            <p:nvPr/>
          </p:nvCxnSpPr>
          <p:spPr bwMode="auto">
            <a:xfrm>
              <a:off x="7900941" y="3671248"/>
              <a:ext cx="0" cy="1678701"/>
            </a:xfrm>
            <a:prstGeom prst="straightConnector1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7" name="Group 26"/>
          <p:cNvGrpSpPr/>
          <p:nvPr/>
        </p:nvGrpSpPr>
        <p:grpSpPr>
          <a:xfrm>
            <a:off x="1105469" y="2841004"/>
            <a:ext cx="4246674" cy="2196618"/>
            <a:chOff x="5770813" y="2975212"/>
            <a:chExt cx="4246674" cy="2196618"/>
          </a:xfrm>
        </p:grpSpPr>
        <p:sp>
          <p:nvSpPr>
            <p:cNvPr id="28" name="Oval 27"/>
            <p:cNvSpPr/>
            <p:nvPr/>
          </p:nvSpPr>
          <p:spPr bwMode="auto">
            <a:xfrm>
              <a:off x="7438060" y="2975212"/>
              <a:ext cx="2579427" cy="696036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770813" y="3971501"/>
              <a:ext cx="3154830" cy="12003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33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33CC"/>
                  </a:solidFill>
                </a:rPr>
                <a:t>Finding the new design with our new knowledge (but without knowing the outcome of the experiment)</a:t>
              </a:r>
              <a:endParaRPr lang="en-US" dirty="0">
                <a:solidFill>
                  <a:srgbClr val="0033CC"/>
                </a:solidFill>
              </a:endParaRPr>
            </a:p>
          </p:txBody>
        </p:sp>
        <p:cxnSp>
          <p:nvCxnSpPr>
            <p:cNvPr id="30" name="Straight Arrow Connector 29"/>
            <p:cNvCxnSpPr>
              <a:stCxn id="28" idx="4"/>
            </p:cNvCxnSpPr>
            <p:nvPr/>
          </p:nvCxnSpPr>
          <p:spPr bwMode="auto">
            <a:xfrm>
              <a:off x="8727774" y="3671248"/>
              <a:ext cx="0" cy="300253"/>
            </a:xfrm>
            <a:prstGeom prst="straightConnector1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3" name="Group 32"/>
          <p:cNvGrpSpPr/>
          <p:nvPr/>
        </p:nvGrpSpPr>
        <p:grpSpPr>
          <a:xfrm>
            <a:off x="5914035" y="2843276"/>
            <a:ext cx="3107135" cy="2252741"/>
            <a:chOff x="6414467" y="2975212"/>
            <a:chExt cx="3107135" cy="2252741"/>
          </a:xfrm>
        </p:grpSpPr>
        <p:sp>
          <p:nvSpPr>
            <p:cNvPr id="34" name="Oval 33"/>
            <p:cNvSpPr/>
            <p:nvPr/>
          </p:nvSpPr>
          <p:spPr bwMode="auto">
            <a:xfrm>
              <a:off x="7654171" y="2975212"/>
              <a:ext cx="502654" cy="696036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14467" y="4858621"/>
              <a:ext cx="3107135" cy="369332"/>
            </a:xfrm>
            <a:prstGeom prst="rect">
              <a:avLst/>
            </a:prstGeom>
            <a:noFill/>
            <a:ln w="9525">
              <a:solidFill>
                <a:srgbClr val="0033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33CC"/>
                  </a:solidFill>
                </a:rPr>
                <a:t>Current state of knowledge</a:t>
              </a:r>
              <a:endParaRPr lang="en-US" dirty="0">
                <a:solidFill>
                  <a:srgbClr val="0033CC"/>
                </a:solidFill>
              </a:endParaRPr>
            </a:p>
          </p:txBody>
        </p:sp>
        <p:cxnSp>
          <p:nvCxnSpPr>
            <p:cNvPr id="36" name="Straight Arrow Connector 35"/>
            <p:cNvCxnSpPr>
              <a:stCxn id="34" idx="4"/>
            </p:cNvCxnSpPr>
            <p:nvPr/>
          </p:nvCxnSpPr>
          <p:spPr bwMode="auto">
            <a:xfrm>
              <a:off x="7905498" y="3671248"/>
              <a:ext cx="0" cy="1187373"/>
            </a:xfrm>
            <a:prstGeom prst="straightConnector1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0" name="Group 9"/>
          <p:cNvGrpSpPr/>
          <p:nvPr/>
        </p:nvGrpSpPr>
        <p:grpSpPr>
          <a:xfrm>
            <a:off x="4940483" y="2838732"/>
            <a:ext cx="3152636" cy="1697212"/>
            <a:chOff x="4940483" y="2975212"/>
            <a:chExt cx="3152636" cy="1697212"/>
          </a:xfrm>
        </p:grpSpPr>
        <p:sp>
          <p:nvSpPr>
            <p:cNvPr id="6" name="Oval 5"/>
            <p:cNvSpPr/>
            <p:nvPr/>
          </p:nvSpPr>
          <p:spPr bwMode="auto">
            <a:xfrm>
              <a:off x="5513692" y="2975212"/>
              <a:ext cx="2579427" cy="696036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9" name="Straight Arrow Connector 8"/>
            <p:cNvCxnSpPr>
              <a:stCxn id="6" idx="4"/>
            </p:cNvCxnSpPr>
            <p:nvPr/>
          </p:nvCxnSpPr>
          <p:spPr bwMode="auto">
            <a:xfrm flipH="1">
              <a:off x="6803405" y="3671248"/>
              <a:ext cx="1" cy="354845"/>
            </a:xfrm>
            <a:prstGeom prst="straightConnector1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TextBox 6"/>
            <p:cNvSpPr txBox="1"/>
            <p:nvPr/>
          </p:nvSpPr>
          <p:spPr>
            <a:xfrm>
              <a:off x="4940483" y="4026093"/>
              <a:ext cx="2906968" cy="6463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33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33CC"/>
                  </a:solidFill>
                </a:rPr>
                <a:t>Choosing the best design given what we know now.</a:t>
              </a:r>
              <a:endParaRPr lang="en-US" dirty="0">
                <a:solidFill>
                  <a:srgbClr val="0033CC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030611" y="2815980"/>
            <a:ext cx="2888804" cy="3366307"/>
            <a:chOff x="7492659" y="2470236"/>
            <a:chExt cx="2888804" cy="3366307"/>
          </a:xfrm>
        </p:grpSpPr>
        <p:sp>
          <p:nvSpPr>
            <p:cNvPr id="22" name="Oval 21"/>
            <p:cNvSpPr/>
            <p:nvPr/>
          </p:nvSpPr>
          <p:spPr bwMode="auto">
            <a:xfrm>
              <a:off x="7708763" y="2470236"/>
              <a:ext cx="655096" cy="696036"/>
            </a:xfrm>
            <a:prstGeom prst="ellipse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24" name="Straight Arrow Connector 23"/>
            <p:cNvCxnSpPr>
              <a:stCxn id="22" idx="4"/>
            </p:cNvCxnSpPr>
            <p:nvPr/>
          </p:nvCxnSpPr>
          <p:spPr bwMode="auto">
            <a:xfrm>
              <a:off x="8036311" y="3166272"/>
              <a:ext cx="0" cy="1746941"/>
            </a:xfrm>
            <a:prstGeom prst="straightConnector1">
              <a:avLst/>
            </a:prstGeom>
            <a:noFill/>
            <a:ln w="28575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Box 22"/>
            <p:cNvSpPr txBox="1"/>
            <p:nvPr/>
          </p:nvSpPr>
          <p:spPr>
            <a:xfrm>
              <a:off x="7492659" y="4913213"/>
              <a:ext cx="2888804" cy="92333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33CC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0033CC"/>
                  </a:solidFill>
                </a:rPr>
                <a:t>Updated parameter estimates after running experiment with density x.</a:t>
              </a:r>
              <a:endParaRPr lang="en-US" dirty="0">
                <a:solidFill>
                  <a:srgbClr val="0033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75283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Knowledge Gradient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value of running </a:t>
            </a:r>
            <a:r>
              <a:rPr lang="en-US" sz="2800" dirty="0" smtClean="0"/>
              <a:t>an experiment </a:t>
            </a:r>
            <a:r>
              <a:rPr lang="en-US" sz="2800" dirty="0"/>
              <a:t>is how much better our performance is likely to be from running experiment </a:t>
            </a:r>
            <a:r>
              <a:rPr lang="en-US" sz="2800" i="1" dirty="0"/>
              <a:t>x</a:t>
            </a:r>
            <a:r>
              <a:rPr lang="en-US" sz="2800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18300" y="6356395"/>
            <a:ext cx="2133600" cy="314325"/>
          </a:xfrm>
        </p:spPr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030137"/>
              </p:ext>
            </p:extLst>
          </p:nvPr>
        </p:nvGraphicFramePr>
        <p:xfrm>
          <a:off x="1416931" y="2884398"/>
          <a:ext cx="6375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4" name="Equation" r:id="rId3" imgW="2984500" imgH="279400" progId="Equation.DSMT4">
                  <p:embed/>
                </p:oleObj>
              </mc:Choice>
              <mc:Fallback>
                <p:oleObj name="Equation" r:id="rId3" imgW="2984500" imgH="279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931" y="2884398"/>
                        <a:ext cx="6375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Slide Number Placeholder 3"/>
          <p:cNvSpPr txBox="1">
            <a:spLocks/>
          </p:cNvSpPr>
          <p:nvPr/>
        </p:nvSpPr>
        <p:spPr bwMode="auto">
          <a:xfrm>
            <a:off x="6718300" y="6356395"/>
            <a:ext cx="2133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4" y="3630349"/>
            <a:ext cx="7978875" cy="3227649"/>
          </a:xfrm>
          <a:prstGeom prst="rect">
            <a:avLst/>
          </a:prstGeom>
        </p:spPr>
      </p:pic>
      <p:cxnSp>
        <p:nvCxnSpPr>
          <p:cNvPr id="41" name="Straight Arrow Connector 40"/>
          <p:cNvCxnSpPr/>
          <p:nvPr/>
        </p:nvCxnSpPr>
        <p:spPr bwMode="auto">
          <a:xfrm flipH="1">
            <a:off x="6415548" y="3362632"/>
            <a:ext cx="884904" cy="148958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42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351655"/>
              </p:ext>
            </p:extLst>
          </p:nvPr>
        </p:nvGraphicFramePr>
        <p:xfrm>
          <a:off x="3902031" y="5029077"/>
          <a:ext cx="2752959" cy="490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5" name="Equation" r:id="rId6" imgW="1143000" imgH="203040" progId="Equation.DSMT4">
                  <p:embed/>
                </p:oleObj>
              </mc:Choice>
              <mc:Fallback>
                <p:oleObj name="Equation" r:id="rId6" imgW="11430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2031" y="5029077"/>
                        <a:ext cx="2752959" cy="490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3" name="Group 42"/>
          <p:cNvGrpSpPr/>
          <p:nvPr/>
        </p:nvGrpSpPr>
        <p:grpSpPr>
          <a:xfrm>
            <a:off x="1390864" y="3586104"/>
            <a:ext cx="2369977" cy="1643873"/>
            <a:chOff x="1390864" y="3586104"/>
            <a:chExt cx="2369977" cy="1643873"/>
          </a:xfrm>
        </p:grpSpPr>
        <p:graphicFrame>
          <p:nvGraphicFramePr>
            <p:cNvPr id="44" name="Object 4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83402350"/>
                </p:ext>
              </p:extLst>
            </p:nvPr>
          </p:nvGraphicFramePr>
          <p:xfrm>
            <a:off x="3320518" y="3586104"/>
            <a:ext cx="440323" cy="16438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6" name="Equation" r:id="rId8" imgW="190440" imgH="711000" progId="Equation.DSMT4">
                    <p:embed/>
                  </p:oleObj>
                </mc:Choice>
                <mc:Fallback>
                  <p:oleObj name="Equation" r:id="rId8" imgW="19044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320518" y="3586104"/>
                          <a:ext cx="440323" cy="16438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9094066"/>
                </p:ext>
              </p:extLst>
            </p:nvPr>
          </p:nvGraphicFramePr>
          <p:xfrm>
            <a:off x="1390864" y="4144301"/>
            <a:ext cx="1179865" cy="5309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937" name="Equation" r:id="rId10" imgW="507960" imgH="228600" progId="Equation.DSMT4">
                    <p:embed/>
                  </p:oleObj>
                </mc:Choice>
                <mc:Fallback>
                  <p:oleObj name="Equation" r:id="rId10" imgW="507960" imgH="2286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1390864" y="4144301"/>
                          <a:ext cx="1179865" cy="5309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6" name="Straight Arrow Connector 45"/>
            <p:cNvCxnSpPr/>
            <p:nvPr/>
          </p:nvCxnSpPr>
          <p:spPr bwMode="auto">
            <a:xfrm flipH="1">
              <a:off x="2570729" y="4410009"/>
              <a:ext cx="806652" cy="1475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47" name="Straight Arrow Connector 46"/>
          <p:cNvCxnSpPr/>
          <p:nvPr/>
        </p:nvCxnSpPr>
        <p:spPr bwMode="auto">
          <a:xfrm flipH="1" flipV="1">
            <a:off x="3760841" y="4408040"/>
            <a:ext cx="451461" cy="670310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9898370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5"/>
          <p:cNvSpPr txBox="1">
            <a:spLocks noGrp="1" noChangeArrowheads="1"/>
          </p:cNvSpPr>
          <p:nvPr/>
        </p:nvSpPr>
        <p:spPr bwMode="auto">
          <a:xfrm>
            <a:off x="3124200" y="65532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400" i="0"/>
              <a:t>© 2010 Warren B. Powell</a:t>
            </a:r>
          </a:p>
        </p:txBody>
      </p:sp>
      <p:sp>
        <p:nvSpPr>
          <p:cNvPr id="459779" name="Rectangle 6"/>
          <p:cNvSpPr txBox="1">
            <a:spLocks noGrp="1" noChangeArrowheads="1"/>
          </p:cNvSpPr>
          <p:nvPr/>
        </p:nvSpPr>
        <p:spPr bwMode="auto">
          <a:xfrm>
            <a:off x="6553200" y="65341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i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sz="1400" i="0"/>
              <a:t>Slide </a:t>
            </a:r>
            <a:fld id="{F97D682F-160B-45E1-864C-FB99EEB5EF94}" type="slidenum">
              <a:rPr lang="en-US" sz="1400" i="0"/>
              <a:pPr algn="r"/>
              <a:t>2</a:t>
            </a:fld>
            <a:endParaRPr lang="en-US" sz="1400" i="0"/>
          </a:p>
        </p:txBody>
      </p:sp>
      <p:sp>
        <p:nvSpPr>
          <p:cNvPr id="459780" name="Rectangle 2"/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978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tIns="44450" rIns="90488" bIns="44450"/>
          <a:lstStyle/>
          <a:p>
            <a:r>
              <a:rPr lang="en-US" dirty="0" smtClean="0">
                <a:solidFill>
                  <a:schemeClr val="bg1"/>
                </a:solidFill>
              </a:rPr>
              <a:t>Lecture outline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FFF86078-EF79-43FD-BAA5-E2AD0F012CF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609600" y="1343025"/>
            <a:ext cx="8382000" cy="5059363"/>
          </a:xfrm>
        </p:spPr>
        <p:txBody>
          <a:bodyPr/>
          <a:lstStyle/>
          <a:p>
            <a:endParaRPr lang="en-US"/>
          </a:p>
        </p:txBody>
      </p:sp>
      <p:sp>
        <p:nvSpPr>
          <p:cNvPr id="459782" name="Rectangle 4"/>
          <p:cNvSpPr>
            <a:spLocks noChangeArrowheads="1"/>
          </p:cNvSpPr>
          <p:nvPr/>
        </p:nvSpPr>
        <p:spPr bwMode="auto">
          <a:xfrm>
            <a:off x="0" y="990600"/>
            <a:ext cx="9144000" cy="5867400"/>
          </a:xfrm>
          <a:prstGeom prst="rect">
            <a:avLst/>
          </a:prstGeom>
          <a:gradFill rotWithShape="0">
            <a:gsLst>
              <a:gs pos="0">
                <a:srgbClr val="000000"/>
              </a:gs>
              <a:gs pos="100000">
                <a:srgbClr val="EF9100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sz="1600" i="0">
              <a:solidFill>
                <a:schemeClr val="bg1"/>
              </a:solidFill>
            </a:endParaRPr>
          </a:p>
        </p:txBody>
      </p:sp>
      <p:sp>
        <p:nvSpPr>
          <p:cNvPr id="459784" name="Rectangle 6"/>
          <p:cNvSpPr>
            <a:spLocks noChangeArrowheads="1"/>
          </p:cNvSpPr>
          <p:nvPr/>
        </p:nvSpPr>
        <p:spPr bwMode="auto">
          <a:xfrm>
            <a:off x="6302375" y="5423113"/>
            <a:ext cx="2841625" cy="666750"/>
          </a:xfrm>
          <a:prstGeom prst="rect">
            <a:avLst/>
          </a:prstGeom>
          <a:gradFill rotWithShape="0">
            <a:gsLst>
              <a:gs pos="0">
                <a:srgbClr val="301D00"/>
              </a:gs>
              <a:gs pos="100000">
                <a:srgbClr val="EF91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9785" name="Rectangle 7"/>
          <p:cNvSpPr>
            <a:spLocks noChangeArrowheads="1"/>
          </p:cNvSpPr>
          <p:nvPr/>
        </p:nvSpPr>
        <p:spPr bwMode="auto">
          <a:xfrm>
            <a:off x="685800" y="1143000"/>
            <a:ext cx="77724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q"/>
            </a:pPr>
            <a:r>
              <a:rPr lang="en-US" sz="2800" i="0" dirty="0" smtClean="0">
                <a:solidFill>
                  <a:schemeClr val="bg1"/>
                </a:solidFill>
              </a:rPr>
              <a:t>The knowledge gradient</a:t>
            </a:r>
          </a:p>
          <a:p>
            <a:pPr marL="342900" indent="-342900" algn="l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q"/>
            </a:pPr>
            <a:endParaRPr lang="en-US" sz="2800" i="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q"/>
            </a:pPr>
            <a:endParaRPr lang="en-US" sz="2800" i="0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q"/>
            </a:pP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 algn="l">
              <a:spcBef>
                <a:spcPct val="20000"/>
              </a:spcBef>
              <a:buClr>
                <a:schemeClr val="bg1"/>
              </a:buClr>
              <a:buSzPct val="70000"/>
              <a:buFont typeface="Wingdings" pitchFamily="2" charset="2"/>
              <a:buChar char="q"/>
            </a:pPr>
            <a:endParaRPr lang="en-US" sz="2800" i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7118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</a:t>
            </a:r>
            <a:r>
              <a:rPr lang="en-US" dirty="0" smtClean="0"/>
              <a:t>nowledge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Concept:</a:t>
            </a:r>
          </a:p>
          <a:p>
            <a:pPr lvl="1"/>
            <a:r>
              <a:rPr lang="en-US" dirty="0" smtClean="0"/>
              <a:t>The knowledge gradient is the marginal value of an experiment, measured in terms of how well it improves our performance metrics.</a:t>
            </a:r>
          </a:p>
          <a:p>
            <a:pPr lvl="1"/>
            <a:r>
              <a:rPr lang="en-US" dirty="0" smtClean="0"/>
              <a:t>It combines the goals of exploration and exploitation into a single metric that can guide the scientist.</a:t>
            </a:r>
          </a:p>
          <a:p>
            <a:r>
              <a:rPr lang="en-US" dirty="0" smtClean="0"/>
              <a:t>Some properties:</a:t>
            </a:r>
          </a:p>
          <a:p>
            <a:pPr lvl="1"/>
            <a:r>
              <a:rPr lang="en-US" dirty="0" smtClean="0"/>
              <a:t>It will not recommend an experiment where we do not reduce our uncertainty</a:t>
            </a:r>
          </a:p>
          <a:p>
            <a:pPr lvl="1"/>
            <a:r>
              <a:rPr lang="en-US" dirty="0" smtClean="0"/>
              <a:t>But at the same time it identifies experiments that are most likely to actually improve our performance metric.  Reducing uncertainty is not enough.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1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Knowledge Gradient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Make measurement decisions by maximizing the average marginal value of information (AMVI), e.g. </a:t>
            </a:r>
            <a:r>
              <a:rPr lang="en-US" dirty="0"/>
              <a:t>Al</a:t>
            </a:r>
            <a:r>
              <a:rPr lang="en-US" baseline="-25000" dirty="0"/>
              <a:t>2</a:t>
            </a:r>
            <a:r>
              <a:rPr lang="en-US" dirty="0"/>
              <a:t>O</a:t>
            </a:r>
            <a:r>
              <a:rPr lang="en-US" baseline="-25000" dirty="0"/>
              <a:t>3</a:t>
            </a:r>
            <a:r>
              <a:rPr lang="en-US" dirty="0"/>
              <a:t>+Fe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56894" y="3308713"/>
            <a:ext cx="4751716" cy="3124200"/>
            <a:chOff x="10031084" y="3429000"/>
            <a:chExt cx="4751716" cy="3124200"/>
          </a:xfrm>
        </p:grpSpPr>
        <p:grpSp>
          <p:nvGrpSpPr>
            <p:cNvPr id="6" name="Group 5"/>
            <p:cNvGrpSpPr/>
            <p:nvPr/>
          </p:nvGrpSpPr>
          <p:grpSpPr>
            <a:xfrm>
              <a:off x="10090150" y="3505513"/>
              <a:ext cx="4692650" cy="3047687"/>
              <a:chOff x="2012950" y="2927351"/>
              <a:chExt cx="4692650" cy="3047687"/>
            </a:xfrm>
          </p:grpSpPr>
          <p:sp>
            <p:nvSpPr>
              <p:cNvPr id="9" name="Rectangle 7" descr="Dark upward diagonal"/>
              <p:cNvSpPr>
                <a:spLocks noChangeArrowheads="1"/>
              </p:cNvSpPr>
              <p:nvPr/>
            </p:nvSpPr>
            <p:spPr bwMode="auto">
              <a:xfrm>
                <a:off x="2474913" y="4498975"/>
                <a:ext cx="227012" cy="9366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" name="Rectangle 8" descr="Dark upward diagonal"/>
              <p:cNvSpPr>
                <a:spLocks noChangeArrowheads="1"/>
              </p:cNvSpPr>
              <p:nvPr/>
            </p:nvSpPr>
            <p:spPr bwMode="auto">
              <a:xfrm>
                <a:off x="3325484" y="4070038"/>
                <a:ext cx="227012" cy="13716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Rectangle 9" descr="Dark upward diagonal"/>
              <p:cNvSpPr>
                <a:spLocks noChangeArrowheads="1"/>
              </p:cNvSpPr>
              <p:nvPr/>
            </p:nvSpPr>
            <p:spPr bwMode="auto">
              <a:xfrm>
                <a:off x="4202113" y="4029075"/>
                <a:ext cx="227012" cy="14065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Rectangle 10" descr="Dark upward diagonal"/>
              <p:cNvSpPr>
                <a:spLocks noChangeArrowheads="1"/>
              </p:cNvSpPr>
              <p:nvPr/>
            </p:nvSpPr>
            <p:spPr bwMode="auto">
              <a:xfrm>
                <a:off x="5065713" y="3832225"/>
                <a:ext cx="227012" cy="16129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11" descr="Dark upward diagonal"/>
              <p:cNvSpPr>
                <a:spLocks noChangeArrowheads="1"/>
              </p:cNvSpPr>
              <p:nvPr/>
            </p:nvSpPr>
            <p:spPr bwMode="auto">
              <a:xfrm>
                <a:off x="5929313" y="4161478"/>
                <a:ext cx="227012" cy="128016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14"/>
              <p:cNvSpPr txBox="1">
                <a:spLocks noChangeArrowheads="1"/>
              </p:cNvSpPr>
              <p:nvPr/>
            </p:nvSpPr>
            <p:spPr bwMode="auto">
              <a:xfrm rot="18900000">
                <a:off x="2355043" y="545465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Fe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5" name="Text Box 15"/>
              <p:cNvSpPr txBox="1">
                <a:spLocks noChangeArrowheads="1"/>
              </p:cNvSpPr>
              <p:nvPr/>
            </p:nvSpPr>
            <p:spPr bwMode="auto">
              <a:xfrm rot="18900000">
                <a:off x="3300351" y="545465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Ni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6" name="Text Box 16"/>
              <p:cNvSpPr txBox="1">
                <a:spLocks noChangeArrowheads="1"/>
              </p:cNvSpPr>
              <p:nvPr/>
            </p:nvSpPr>
            <p:spPr bwMode="auto">
              <a:xfrm rot="18900000">
                <a:off x="3915705" y="5513081"/>
                <a:ext cx="61587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PHN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7" name="Text Box 17"/>
              <p:cNvSpPr txBox="1">
                <a:spLocks noChangeArrowheads="1"/>
              </p:cNvSpPr>
              <p:nvPr/>
            </p:nvSpPr>
            <p:spPr bwMode="auto">
              <a:xfrm rot="18900000">
                <a:off x="4545868" y="5636484"/>
                <a:ext cx="9957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+Fe</a:t>
                </a:r>
                <a:endParaRPr lang="en-US" sz="1600" dirty="0">
                  <a:latin typeface="Arial" charset="0"/>
                </a:endParaRPr>
              </a:p>
            </p:txBody>
          </p:sp>
          <p:sp>
            <p:nvSpPr>
              <p:cNvPr id="18" name="Text Box 18"/>
              <p:cNvSpPr txBox="1">
                <a:spLocks noChangeArrowheads="1"/>
              </p:cNvSpPr>
              <p:nvPr/>
            </p:nvSpPr>
            <p:spPr bwMode="auto">
              <a:xfrm rot="18900000">
                <a:off x="5431147" y="5636484"/>
                <a:ext cx="995785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+Ni</a:t>
                </a:r>
                <a:endParaRPr lang="en-US" sz="1600" dirty="0">
                  <a:latin typeface="Arial" charset="0"/>
                </a:endParaRPr>
              </a:p>
            </p:txBody>
          </p:sp>
          <p:grpSp>
            <p:nvGrpSpPr>
              <p:cNvPr id="19" name="Group 61"/>
              <p:cNvGrpSpPr>
                <a:grpSpLocks/>
              </p:cNvGrpSpPr>
              <p:nvPr/>
            </p:nvGrpSpPr>
            <p:grpSpPr bwMode="auto">
              <a:xfrm>
                <a:off x="2471732" y="2927351"/>
                <a:ext cx="3851295" cy="2316162"/>
                <a:chOff x="1329" y="1737"/>
                <a:chExt cx="2430" cy="1459"/>
              </a:xfrm>
            </p:grpSpPr>
            <p:grpSp>
              <p:nvGrpSpPr>
                <p:cNvPr id="21" name="Group 32"/>
                <p:cNvGrpSpPr>
                  <a:grpSpLocks/>
                </p:cNvGrpSpPr>
                <p:nvPr/>
              </p:nvGrpSpPr>
              <p:grpSpPr bwMode="auto">
                <a:xfrm>
                  <a:off x="3503" y="1976"/>
                  <a:ext cx="256" cy="1051"/>
                  <a:chOff x="3506" y="2156"/>
                  <a:chExt cx="348" cy="1051"/>
                </a:xfrm>
              </p:grpSpPr>
              <p:sp>
                <p:nvSpPr>
                  <p:cNvPr id="42" name="Line 13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80" y="26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3" name="Group 19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4" y="2510"/>
                    <a:ext cx="1041" cy="338"/>
                    <a:chOff x="2385" y="800"/>
                    <a:chExt cx="1656" cy="376"/>
                  </a:xfrm>
                </p:grpSpPr>
                <p:sp>
                  <p:nvSpPr>
                    <p:cNvPr id="44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3213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" name="Freeform 21"/>
                    <p:cNvSpPr>
                      <a:spLocks/>
                    </p:cNvSpPr>
                    <p:nvPr/>
                  </p:nvSpPr>
                  <p:spPr bwMode="auto">
                    <a:xfrm flipH="1">
                      <a:off x="2385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2" name="Group 33"/>
                <p:cNvGrpSpPr>
                  <a:grpSpLocks/>
                </p:cNvGrpSpPr>
                <p:nvPr/>
              </p:nvGrpSpPr>
              <p:grpSpPr bwMode="auto">
                <a:xfrm>
                  <a:off x="2966" y="1967"/>
                  <a:ext cx="384" cy="673"/>
                  <a:chOff x="3511" y="2056"/>
                  <a:chExt cx="342" cy="1051"/>
                </a:xfrm>
              </p:grpSpPr>
              <p:sp>
                <p:nvSpPr>
                  <p:cNvPr id="38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9" name="Group 3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40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" name="Freeform 37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3" name="Group 38"/>
                <p:cNvGrpSpPr>
                  <a:grpSpLocks/>
                </p:cNvGrpSpPr>
                <p:nvPr/>
              </p:nvGrpSpPr>
              <p:grpSpPr bwMode="auto">
                <a:xfrm>
                  <a:off x="2421" y="2238"/>
                  <a:ext cx="450" cy="397"/>
                  <a:chOff x="3511" y="2056"/>
                  <a:chExt cx="342" cy="1051"/>
                </a:xfrm>
              </p:grpSpPr>
              <p:sp>
                <p:nvSpPr>
                  <p:cNvPr id="34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5" name="Group 4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36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Freeform 4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4" name="Group 48"/>
                <p:cNvGrpSpPr>
                  <a:grpSpLocks/>
                </p:cNvGrpSpPr>
                <p:nvPr/>
              </p:nvGrpSpPr>
              <p:grpSpPr bwMode="auto">
                <a:xfrm>
                  <a:off x="1329" y="2424"/>
                  <a:ext cx="363" cy="578"/>
                  <a:chOff x="3519" y="2028"/>
                  <a:chExt cx="340" cy="1076"/>
                </a:xfrm>
              </p:grpSpPr>
              <p:sp>
                <p:nvSpPr>
                  <p:cNvPr id="30" name="Line 49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95" y="2554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1" name="Group 5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7" y="2412"/>
                    <a:ext cx="1044" cy="340"/>
                    <a:chOff x="2224" y="793"/>
                    <a:chExt cx="1658" cy="378"/>
                  </a:xfrm>
                </p:grpSpPr>
                <p:sp>
                  <p:nvSpPr>
                    <p:cNvPr id="32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054" y="79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" name="Freeform 5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4" y="793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5" name="Group 53"/>
                <p:cNvGrpSpPr>
                  <a:grpSpLocks/>
                </p:cNvGrpSpPr>
                <p:nvPr/>
              </p:nvGrpSpPr>
              <p:grpSpPr bwMode="auto">
                <a:xfrm>
                  <a:off x="1869" y="1737"/>
                  <a:ext cx="173" cy="1459"/>
                  <a:chOff x="3506" y="1991"/>
                  <a:chExt cx="341" cy="1051"/>
                </a:xfrm>
              </p:grpSpPr>
              <p:sp>
                <p:nvSpPr>
                  <p:cNvPr id="26" name="Line 54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80" y="2517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7" name="Group 5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57" y="2347"/>
                    <a:ext cx="1042" cy="339"/>
                    <a:chOff x="2120" y="805"/>
                    <a:chExt cx="1656" cy="376"/>
                  </a:xfrm>
                </p:grpSpPr>
                <p:sp>
                  <p:nvSpPr>
                    <p:cNvPr id="28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948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" name="Freeform 57"/>
                    <p:cNvSpPr>
                      <a:spLocks/>
                    </p:cNvSpPr>
                    <p:nvPr/>
                  </p:nvSpPr>
                  <p:spPr bwMode="auto">
                    <a:xfrm flipH="1">
                      <a:off x="2120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0" name="Line 6"/>
              <p:cNvSpPr>
                <a:spLocks noChangeShapeType="1"/>
              </p:cNvSpPr>
              <p:nvPr/>
            </p:nvSpPr>
            <p:spPr bwMode="auto">
              <a:xfrm>
                <a:off x="2012950" y="5451475"/>
                <a:ext cx="46926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" name="Line 6"/>
            <p:cNvSpPr>
              <a:spLocks noChangeShapeType="1"/>
            </p:cNvSpPr>
            <p:nvPr/>
          </p:nvSpPr>
          <p:spPr bwMode="auto">
            <a:xfrm rot="16200000">
              <a:off x="8950742" y="4854335"/>
              <a:ext cx="28506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 rot="16200000">
              <a:off x="9392287" y="4280450"/>
              <a:ext cx="16161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dirty="0" smtClean="0">
                  <a:latin typeface="+mn-lt"/>
                </a:rPr>
                <a:t>Nanotube Length</a:t>
              </a:r>
              <a:endParaRPr lang="en-US" sz="1600" dirty="0">
                <a:latin typeface="+mn-lt"/>
              </a:endParaRPr>
            </a:p>
          </p:txBody>
        </p:sp>
      </p:grpSp>
      <p:grpSp>
        <p:nvGrpSpPr>
          <p:cNvPr id="73" name="Group 45"/>
          <p:cNvGrpSpPr/>
          <p:nvPr/>
        </p:nvGrpSpPr>
        <p:grpSpPr>
          <a:xfrm>
            <a:off x="2819400" y="3872350"/>
            <a:ext cx="3581400" cy="1046015"/>
            <a:chOff x="2819400" y="3872350"/>
            <a:chExt cx="3581400" cy="1046015"/>
          </a:xfrm>
        </p:grpSpPr>
        <p:cxnSp>
          <p:nvCxnSpPr>
            <p:cNvPr id="54" name="Straight Connector 46"/>
            <p:cNvCxnSpPr>
              <a:stCxn id="56" idx="6"/>
              <a:endCxn id="55" idx="3"/>
            </p:cNvCxnSpPr>
            <p:nvPr/>
          </p:nvCxnSpPr>
          <p:spPr bwMode="auto">
            <a:xfrm flipV="1">
              <a:off x="2932906" y="4091247"/>
              <a:ext cx="770297" cy="770365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5" name="Oval 47"/>
            <p:cNvSpPr/>
            <p:nvPr/>
          </p:nvSpPr>
          <p:spPr bwMode="auto">
            <a:xfrm>
              <a:off x="3686580" y="3994364"/>
              <a:ext cx="113506" cy="113506"/>
            </a:xfrm>
            <a:prstGeom prst="ellipse">
              <a:avLst/>
            </a:prstGeom>
            <a:solidFill>
              <a:srgbClr val="00B050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6" name="Oval 48"/>
            <p:cNvSpPr/>
            <p:nvPr/>
          </p:nvSpPr>
          <p:spPr bwMode="auto">
            <a:xfrm>
              <a:off x="2819400" y="4804859"/>
              <a:ext cx="113506" cy="113506"/>
            </a:xfrm>
            <a:prstGeom prst="ellipse">
              <a:avLst/>
            </a:prstGeom>
            <a:solidFill>
              <a:srgbClr val="00B050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7" name="Oval 49"/>
            <p:cNvSpPr/>
            <p:nvPr/>
          </p:nvSpPr>
          <p:spPr bwMode="auto">
            <a:xfrm>
              <a:off x="4572000" y="4287970"/>
              <a:ext cx="113506" cy="113506"/>
            </a:xfrm>
            <a:prstGeom prst="ellipse">
              <a:avLst/>
            </a:prstGeom>
            <a:solidFill>
              <a:srgbClr val="00B050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8" name="Oval 50"/>
            <p:cNvSpPr/>
            <p:nvPr/>
          </p:nvSpPr>
          <p:spPr bwMode="auto">
            <a:xfrm>
              <a:off x="5449094" y="3872350"/>
              <a:ext cx="113506" cy="113506"/>
            </a:xfrm>
            <a:prstGeom prst="ellipse">
              <a:avLst/>
            </a:prstGeom>
            <a:solidFill>
              <a:srgbClr val="00B050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9" name="Oval 51"/>
            <p:cNvSpPr/>
            <p:nvPr/>
          </p:nvSpPr>
          <p:spPr bwMode="auto">
            <a:xfrm>
              <a:off x="6287294" y="4267200"/>
              <a:ext cx="113506" cy="113506"/>
            </a:xfrm>
            <a:prstGeom prst="ellipse">
              <a:avLst/>
            </a:prstGeom>
            <a:solidFill>
              <a:srgbClr val="00B050"/>
            </a:solidFill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cxnSp>
          <p:nvCxnSpPr>
            <p:cNvPr id="61" name="Straight Connector 52"/>
            <p:cNvCxnSpPr>
              <a:stCxn id="55" idx="6"/>
              <a:endCxn id="57" idx="2"/>
            </p:cNvCxnSpPr>
            <p:nvPr/>
          </p:nvCxnSpPr>
          <p:spPr bwMode="auto">
            <a:xfrm>
              <a:off x="3800086" y="4051117"/>
              <a:ext cx="771914" cy="293606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7" name="Straight Connector 59"/>
            <p:cNvCxnSpPr>
              <a:stCxn id="58" idx="2"/>
              <a:endCxn id="57" idx="6"/>
            </p:cNvCxnSpPr>
            <p:nvPr/>
          </p:nvCxnSpPr>
          <p:spPr bwMode="auto">
            <a:xfrm flipH="1">
              <a:off x="4685506" y="3929103"/>
              <a:ext cx="763588" cy="415620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0" name="Straight Connector 61"/>
            <p:cNvCxnSpPr>
              <a:stCxn id="58" idx="5"/>
              <a:endCxn id="59" idx="2"/>
            </p:cNvCxnSpPr>
            <p:nvPr/>
          </p:nvCxnSpPr>
          <p:spPr bwMode="auto">
            <a:xfrm>
              <a:off x="5545977" y="3969233"/>
              <a:ext cx="741317" cy="354720"/>
            </a:xfrm>
            <a:prstGeom prst="line">
              <a:avLst/>
            </a:prstGeom>
            <a:noFill/>
            <a:ln w="28575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7" name="Line 6"/>
          <p:cNvSpPr>
            <a:spLocks noChangeShapeType="1"/>
          </p:cNvSpPr>
          <p:nvPr/>
        </p:nvSpPr>
        <p:spPr bwMode="auto">
          <a:xfrm rot="16200000">
            <a:off x="5432665" y="4746865"/>
            <a:ext cx="2850669" cy="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solidFill>
                <a:srgbClr val="00B050"/>
              </a:solidFill>
            </a:endParaRPr>
          </a:p>
        </p:txBody>
      </p:sp>
      <p:sp>
        <p:nvSpPr>
          <p:cNvPr id="78" name="Text Box 16"/>
          <p:cNvSpPr txBox="1">
            <a:spLocks noChangeArrowheads="1"/>
          </p:cNvSpPr>
          <p:nvPr/>
        </p:nvSpPr>
        <p:spPr bwMode="auto">
          <a:xfrm rot="16200000">
            <a:off x="6661633" y="3789031"/>
            <a:ext cx="731290" cy="338554"/>
          </a:xfrm>
          <a:prstGeom prst="rect">
            <a:avLst/>
          </a:prstGeom>
          <a:noFill/>
          <a:ln w="9525">
            <a:noFill/>
            <a:miter lim="800000"/>
            <a:headEnd/>
            <a:tailEnd type="none" w="med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600" dirty="0" smtClean="0">
                <a:solidFill>
                  <a:srgbClr val="00B050"/>
                </a:solidFill>
                <a:latin typeface="+mn-lt"/>
              </a:rPr>
              <a:t>AMVI</a:t>
            </a:r>
            <a:endParaRPr lang="en-US" sz="1600" dirty="0">
              <a:solidFill>
                <a:srgbClr val="00B05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5770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Elements of Learning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90620"/>
            <a:ext cx="8382000" cy="5059363"/>
          </a:xfrm>
        </p:spPr>
        <p:txBody>
          <a:bodyPr/>
          <a:lstStyle/>
          <a:p>
            <a:r>
              <a:rPr lang="en-US" dirty="0"/>
              <a:t>Prior distribution on uncertain quantities</a:t>
            </a:r>
          </a:p>
          <a:p>
            <a:pPr lvl="1"/>
            <a:r>
              <a:rPr lang="en-US" dirty="0"/>
              <a:t>E.g. nanotube length vs. catalyst, temperature </a:t>
            </a:r>
          </a:p>
          <a:p>
            <a:pPr lvl="1"/>
            <a:r>
              <a:rPr lang="en-US" dirty="0"/>
              <a:t>nanotube length vs. kinetic parameters</a:t>
            </a:r>
          </a:p>
          <a:p>
            <a:r>
              <a:rPr lang="en-US" dirty="0"/>
              <a:t>Control variables (or alternatives)</a:t>
            </a:r>
          </a:p>
          <a:p>
            <a:pPr lvl="1"/>
            <a:r>
              <a:rPr lang="en-US" dirty="0"/>
              <a:t>E.g. catalyst, temperature, humidity</a:t>
            </a:r>
          </a:p>
          <a:p>
            <a:r>
              <a:rPr lang="en-US" dirty="0"/>
              <a:t>Error distribution of the measurement</a:t>
            </a:r>
          </a:p>
          <a:p>
            <a:pPr lvl="1"/>
            <a:r>
              <a:rPr lang="en-US" dirty="0"/>
              <a:t>E.g. how noise distributed around the truth</a:t>
            </a:r>
          </a:p>
          <a:p>
            <a:r>
              <a:rPr lang="en-US" dirty="0"/>
              <a:t>The posterior distribution</a:t>
            </a:r>
          </a:p>
          <a:p>
            <a:pPr lvl="1"/>
            <a:r>
              <a:rPr lang="en-US" dirty="0"/>
              <a:t>How did our information change our belief?</a:t>
            </a:r>
          </a:p>
          <a:p>
            <a:r>
              <a:rPr lang="en-US" dirty="0"/>
              <a:t>Objective function </a:t>
            </a:r>
          </a:p>
          <a:p>
            <a:pPr lvl="1"/>
            <a:r>
              <a:rPr lang="en-US" dirty="0"/>
              <a:t>E.g. nanotube length and number of </a:t>
            </a:r>
            <a:r>
              <a:rPr lang="en-US" dirty="0" smtClean="0"/>
              <a:t>defects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5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en-US" dirty="0"/>
              <a:t>of </a:t>
            </a:r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start by specifying our state of knowledge (say, after </a:t>
            </a:r>
            <a:r>
              <a:rPr lang="en-US" i="1" dirty="0"/>
              <a:t>n</a:t>
            </a:r>
            <a:r>
              <a:rPr lang="en-US" dirty="0"/>
              <a:t> experiments):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So, we may say that our belief about the performance of each material is normally distributed with some mean and standard deviation.  This is our </a:t>
            </a:r>
            <a:r>
              <a:rPr lang="en-US" i="1" dirty="0"/>
              <a:t>state </a:t>
            </a:r>
            <a:r>
              <a:rPr lang="en-US" i="1"/>
              <a:t>of knowledge, </a:t>
            </a:r>
            <a:r>
              <a:rPr lang="en-US" dirty="0"/>
              <a:t>which</a:t>
            </a:r>
            <a:r>
              <a:rPr lang="en-US"/>
              <a:t> captures the uncertainty in what we </a:t>
            </a:r>
            <a:r>
              <a:rPr lang="en-US" smtClean="0"/>
              <a:t>know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566591"/>
              </p:ext>
            </p:extLst>
          </p:nvPr>
        </p:nvGraphicFramePr>
        <p:xfrm>
          <a:off x="1905519" y="3580982"/>
          <a:ext cx="75882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5" name="Equation" r:id="rId3" imgW="355320" imgH="190440" progId="Equation.DSMT4">
                  <p:embed/>
                </p:oleObj>
              </mc:Choice>
              <mc:Fallback>
                <p:oleObj name="Equation" r:id="rId3" imgW="355320" imgH="1904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519" y="3580982"/>
                        <a:ext cx="758825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2841977" y="2656751"/>
            <a:ext cx="3795258" cy="2554990"/>
            <a:chOff x="9895977" y="3429000"/>
            <a:chExt cx="4886823" cy="3289837"/>
          </a:xfrm>
        </p:grpSpPr>
        <p:grpSp>
          <p:nvGrpSpPr>
            <p:cNvPr id="8" name="Group 7"/>
            <p:cNvGrpSpPr/>
            <p:nvPr/>
          </p:nvGrpSpPr>
          <p:grpSpPr>
            <a:xfrm>
              <a:off x="10090150" y="3505513"/>
              <a:ext cx="4692650" cy="3213324"/>
              <a:chOff x="2012950" y="2927351"/>
              <a:chExt cx="4692650" cy="3213324"/>
            </a:xfrm>
          </p:grpSpPr>
          <p:sp>
            <p:nvSpPr>
              <p:cNvPr id="11" name="Rectangle 7" descr="Dark upward diagonal"/>
              <p:cNvSpPr>
                <a:spLocks noChangeArrowheads="1"/>
              </p:cNvSpPr>
              <p:nvPr/>
            </p:nvSpPr>
            <p:spPr bwMode="auto">
              <a:xfrm>
                <a:off x="2474913" y="4498975"/>
                <a:ext cx="227012" cy="9366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Rectangle 8" descr="Dark upward diagonal"/>
              <p:cNvSpPr>
                <a:spLocks noChangeArrowheads="1"/>
              </p:cNvSpPr>
              <p:nvPr/>
            </p:nvSpPr>
            <p:spPr bwMode="auto">
              <a:xfrm>
                <a:off x="3325484" y="4070038"/>
                <a:ext cx="227012" cy="13716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Rectangle 9" descr="Dark upward diagonal"/>
              <p:cNvSpPr>
                <a:spLocks noChangeArrowheads="1"/>
              </p:cNvSpPr>
              <p:nvPr/>
            </p:nvSpPr>
            <p:spPr bwMode="auto">
              <a:xfrm>
                <a:off x="4202113" y="4029075"/>
                <a:ext cx="227012" cy="1406525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Rectangle 10" descr="Dark upward diagonal"/>
              <p:cNvSpPr>
                <a:spLocks noChangeArrowheads="1"/>
              </p:cNvSpPr>
              <p:nvPr/>
            </p:nvSpPr>
            <p:spPr bwMode="auto">
              <a:xfrm>
                <a:off x="5065713" y="3832225"/>
                <a:ext cx="227012" cy="161290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Rectangle 11" descr="Dark upward diagonal"/>
              <p:cNvSpPr>
                <a:spLocks noChangeArrowheads="1"/>
              </p:cNvSpPr>
              <p:nvPr/>
            </p:nvSpPr>
            <p:spPr bwMode="auto">
              <a:xfrm>
                <a:off x="5929313" y="4161478"/>
                <a:ext cx="227012" cy="1280160"/>
              </a:xfrm>
              <a:prstGeom prst="rect">
                <a:avLst/>
              </a:prstGeom>
              <a:pattFill prst="dkUpDiag">
                <a:fgClr>
                  <a:schemeClr val="tx1"/>
                </a:fgClr>
                <a:bgClr>
                  <a:schemeClr val="bg1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 type="none" w="med" len="lg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Text Box 14"/>
              <p:cNvSpPr txBox="1">
                <a:spLocks noChangeArrowheads="1"/>
              </p:cNvSpPr>
              <p:nvPr/>
            </p:nvSpPr>
            <p:spPr bwMode="auto">
              <a:xfrm rot="18900000">
                <a:off x="2355043" y="5454650"/>
                <a:ext cx="38985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Fe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7" name="Text Box 15"/>
              <p:cNvSpPr txBox="1">
                <a:spLocks noChangeArrowheads="1"/>
              </p:cNvSpPr>
              <p:nvPr/>
            </p:nvSpPr>
            <p:spPr bwMode="auto">
              <a:xfrm rot="18900000">
                <a:off x="3184543" y="5493253"/>
                <a:ext cx="389851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Ni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 rot="18900000">
                <a:off x="3819198" y="5570985"/>
                <a:ext cx="615874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 smtClean="0">
                    <a:latin typeface="+mn-lt"/>
                  </a:rPr>
                  <a:t>PHN</a:t>
                </a:r>
                <a:endParaRPr lang="en-US" sz="1600" dirty="0">
                  <a:latin typeface="+mn-lt"/>
                </a:endParaRPr>
              </a:p>
            </p:txBody>
          </p:sp>
          <p:sp>
            <p:nvSpPr>
              <p:cNvPr id="19" name="Text Box 17"/>
              <p:cNvSpPr txBox="1">
                <a:spLocks noChangeArrowheads="1"/>
              </p:cNvSpPr>
              <p:nvPr/>
            </p:nvSpPr>
            <p:spPr bwMode="auto">
              <a:xfrm rot="18900000">
                <a:off x="4244668" y="5782818"/>
                <a:ext cx="995786" cy="3385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+Fe</a:t>
                </a:r>
                <a:endParaRPr lang="en-US" sz="1600" dirty="0">
                  <a:latin typeface="Arial" charset="0"/>
                </a:endParaRPr>
              </a:p>
            </p:txBody>
          </p:sp>
          <p:sp>
            <p:nvSpPr>
              <p:cNvPr id="20" name="Text Box 18"/>
              <p:cNvSpPr txBox="1">
                <a:spLocks noChangeArrowheads="1"/>
              </p:cNvSpPr>
              <p:nvPr/>
            </p:nvSpPr>
            <p:spPr bwMode="auto">
              <a:xfrm rot="18900000">
                <a:off x="5182466" y="5802121"/>
                <a:ext cx="995786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med" len="lg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r>
                  <a:rPr lang="en-US" sz="1600" dirty="0"/>
                  <a:t>Al</a:t>
                </a:r>
                <a:r>
                  <a:rPr lang="en-US" sz="1600" baseline="-25000" dirty="0"/>
                  <a:t>2</a:t>
                </a:r>
                <a:r>
                  <a:rPr lang="en-US" sz="1600" dirty="0"/>
                  <a:t>O</a:t>
                </a:r>
                <a:r>
                  <a:rPr lang="en-US" sz="1600" baseline="-25000" dirty="0"/>
                  <a:t>3</a:t>
                </a:r>
                <a:r>
                  <a:rPr lang="en-US" sz="1600" dirty="0"/>
                  <a:t>+Ni</a:t>
                </a:r>
                <a:endParaRPr lang="en-US" sz="1600" dirty="0">
                  <a:latin typeface="Arial" charset="0"/>
                </a:endParaRPr>
              </a:p>
            </p:txBody>
          </p:sp>
          <p:grpSp>
            <p:nvGrpSpPr>
              <p:cNvPr id="21" name="Group 61"/>
              <p:cNvGrpSpPr>
                <a:grpSpLocks/>
              </p:cNvGrpSpPr>
              <p:nvPr/>
            </p:nvGrpSpPr>
            <p:grpSpPr bwMode="auto">
              <a:xfrm>
                <a:off x="2471732" y="2927351"/>
                <a:ext cx="3857635" cy="2316162"/>
                <a:chOff x="1329" y="1737"/>
                <a:chExt cx="2434" cy="1459"/>
              </a:xfrm>
            </p:grpSpPr>
            <p:grpSp>
              <p:nvGrpSpPr>
                <p:cNvPr id="23" name="Group 32"/>
                <p:cNvGrpSpPr>
                  <a:grpSpLocks/>
                </p:cNvGrpSpPr>
                <p:nvPr/>
              </p:nvGrpSpPr>
              <p:grpSpPr bwMode="auto">
                <a:xfrm>
                  <a:off x="3514" y="1976"/>
                  <a:ext cx="249" cy="1051"/>
                  <a:chOff x="3516" y="2156"/>
                  <a:chExt cx="338" cy="1051"/>
                </a:xfrm>
              </p:grpSpPr>
              <p:sp>
                <p:nvSpPr>
                  <p:cNvPr id="44" name="Line 13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94" y="26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5" name="Group 19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4" y="2510"/>
                    <a:ext cx="1041" cy="338"/>
                    <a:chOff x="2385" y="800"/>
                    <a:chExt cx="1656" cy="376"/>
                  </a:xfrm>
                </p:grpSpPr>
                <p:sp>
                  <p:nvSpPr>
                    <p:cNvPr id="46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3213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7" name="Freeform 21"/>
                    <p:cNvSpPr>
                      <a:spLocks/>
                    </p:cNvSpPr>
                    <p:nvPr/>
                  </p:nvSpPr>
                  <p:spPr bwMode="auto">
                    <a:xfrm flipH="1">
                      <a:off x="2385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4" name="Group 33"/>
                <p:cNvGrpSpPr>
                  <a:grpSpLocks/>
                </p:cNvGrpSpPr>
                <p:nvPr/>
              </p:nvGrpSpPr>
              <p:grpSpPr bwMode="auto">
                <a:xfrm>
                  <a:off x="2966" y="1967"/>
                  <a:ext cx="384" cy="673"/>
                  <a:chOff x="3511" y="2056"/>
                  <a:chExt cx="342" cy="1051"/>
                </a:xfrm>
              </p:grpSpPr>
              <p:sp>
                <p:nvSpPr>
                  <p:cNvPr id="40" name="Line 34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41" name="Group 3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42" name="Freeform 36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" name="Freeform 37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5" name="Group 38"/>
                <p:cNvGrpSpPr>
                  <a:grpSpLocks/>
                </p:cNvGrpSpPr>
                <p:nvPr/>
              </p:nvGrpSpPr>
              <p:grpSpPr bwMode="auto">
                <a:xfrm>
                  <a:off x="2421" y="2238"/>
                  <a:ext cx="450" cy="397"/>
                  <a:chOff x="3511" y="2056"/>
                  <a:chExt cx="342" cy="1051"/>
                </a:xfrm>
              </p:grpSpPr>
              <p:sp>
                <p:nvSpPr>
                  <p:cNvPr id="36" name="Line 39"/>
                  <p:cNvSpPr>
                    <a:spLocks noChangeShapeType="1"/>
                  </p:cNvSpPr>
                  <p:nvPr/>
                </p:nvSpPr>
                <p:spPr bwMode="auto">
                  <a:xfrm rot="-5400000">
                    <a:off x="2985" y="2582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7" name="Group 4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3" y="2411"/>
                    <a:ext cx="1042" cy="338"/>
                    <a:chOff x="2226" y="800"/>
                    <a:chExt cx="1656" cy="376"/>
                  </a:xfrm>
                </p:grpSpPr>
                <p:sp>
                  <p:nvSpPr>
                    <p:cNvPr id="38" name="Freeform 41"/>
                    <p:cNvSpPr>
                      <a:spLocks/>
                    </p:cNvSpPr>
                    <p:nvPr/>
                  </p:nvSpPr>
                  <p:spPr bwMode="auto">
                    <a:xfrm>
                      <a:off x="3054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9" name="Freeform 4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6" y="800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6" name="Group 48"/>
                <p:cNvGrpSpPr>
                  <a:grpSpLocks/>
                </p:cNvGrpSpPr>
                <p:nvPr/>
              </p:nvGrpSpPr>
              <p:grpSpPr bwMode="auto">
                <a:xfrm>
                  <a:off x="1329" y="2424"/>
                  <a:ext cx="363" cy="578"/>
                  <a:chOff x="3519" y="2028"/>
                  <a:chExt cx="340" cy="1076"/>
                </a:xfrm>
              </p:grpSpPr>
              <p:sp>
                <p:nvSpPr>
                  <p:cNvPr id="32" name="Line 49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95" y="2554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33" name="Group 50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67" y="2412"/>
                    <a:ext cx="1044" cy="340"/>
                    <a:chOff x="2224" y="793"/>
                    <a:chExt cx="1658" cy="378"/>
                  </a:xfrm>
                </p:grpSpPr>
                <p:sp>
                  <p:nvSpPr>
                    <p:cNvPr id="34" name="Freeform 51"/>
                    <p:cNvSpPr>
                      <a:spLocks/>
                    </p:cNvSpPr>
                    <p:nvPr/>
                  </p:nvSpPr>
                  <p:spPr bwMode="auto">
                    <a:xfrm>
                      <a:off x="3054" y="79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5" name="Freeform 52"/>
                    <p:cNvSpPr>
                      <a:spLocks/>
                    </p:cNvSpPr>
                    <p:nvPr/>
                  </p:nvSpPr>
                  <p:spPr bwMode="auto">
                    <a:xfrm flipH="1">
                      <a:off x="2224" y="793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7" name="Group 53"/>
                <p:cNvGrpSpPr>
                  <a:grpSpLocks/>
                </p:cNvGrpSpPr>
                <p:nvPr/>
              </p:nvGrpSpPr>
              <p:grpSpPr bwMode="auto">
                <a:xfrm>
                  <a:off x="1869" y="1737"/>
                  <a:ext cx="173" cy="1459"/>
                  <a:chOff x="3506" y="1991"/>
                  <a:chExt cx="341" cy="1051"/>
                </a:xfrm>
              </p:grpSpPr>
              <p:sp>
                <p:nvSpPr>
                  <p:cNvPr id="28" name="Line 54"/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2980" y="2517"/>
                    <a:ext cx="105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none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grpSp>
                <p:nvGrpSpPr>
                  <p:cNvPr id="29" name="Group 55"/>
                  <p:cNvGrpSpPr>
                    <a:grpSpLocks/>
                  </p:cNvGrpSpPr>
                  <p:nvPr/>
                </p:nvGrpSpPr>
                <p:grpSpPr bwMode="auto">
                  <a:xfrm rot="5400000">
                    <a:off x="3157" y="2347"/>
                    <a:ext cx="1042" cy="339"/>
                    <a:chOff x="2120" y="805"/>
                    <a:chExt cx="1656" cy="376"/>
                  </a:xfrm>
                </p:grpSpPr>
                <p:sp>
                  <p:nvSpPr>
                    <p:cNvPr id="30" name="Freeform 56"/>
                    <p:cNvSpPr>
                      <a:spLocks/>
                    </p:cNvSpPr>
                    <p:nvPr/>
                  </p:nvSpPr>
                  <p:spPr bwMode="auto">
                    <a:xfrm>
                      <a:off x="2948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1" name="Freeform 57"/>
                    <p:cNvSpPr>
                      <a:spLocks/>
                    </p:cNvSpPr>
                    <p:nvPr/>
                  </p:nvSpPr>
                  <p:spPr bwMode="auto">
                    <a:xfrm flipH="1">
                      <a:off x="2120" y="805"/>
                      <a:ext cx="828" cy="376"/>
                    </a:xfrm>
                    <a:custGeom>
                      <a:avLst/>
                      <a:gdLst>
                        <a:gd name="T0" fmla="*/ 0 w 828"/>
                        <a:gd name="T1" fmla="*/ 4 h 376"/>
                        <a:gd name="T2" fmla="*/ 132 w 828"/>
                        <a:gd name="T3" fmla="*/ 16 h 376"/>
                        <a:gd name="T4" fmla="*/ 276 w 828"/>
                        <a:gd name="T5" fmla="*/ 100 h 376"/>
                        <a:gd name="T6" fmla="*/ 372 w 828"/>
                        <a:gd name="T7" fmla="*/ 220 h 376"/>
                        <a:gd name="T8" fmla="*/ 540 w 828"/>
                        <a:gd name="T9" fmla="*/ 328 h 376"/>
                        <a:gd name="T10" fmla="*/ 684 w 828"/>
                        <a:gd name="T11" fmla="*/ 364 h 376"/>
                        <a:gd name="T12" fmla="*/ 828 w 828"/>
                        <a:gd name="T13" fmla="*/ 376 h 37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828"/>
                        <a:gd name="T22" fmla="*/ 0 h 376"/>
                        <a:gd name="T23" fmla="*/ 828 w 828"/>
                        <a:gd name="T24" fmla="*/ 376 h 37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828" h="376">
                          <a:moveTo>
                            <a:pt x="0" y="4"/>
                          </a:moveTo>
                          <a:cubicBezTo>
                            <a:pt x="43" y="2"/>
                            <a:pt x="86" y="0"/>
                            <a:pt x="132" y="16"/>
                          </a:cubicBezTo>
                          <a:cubicBezTo>
                            <a:pt x="178" y="32"/>
                            <a:pt x="236" y="66"/>
                            <a:pt x="276" y="100"/>
                          </a:cubicBezTo>
                          <a:cubicBezTo>
                            <a:pt x="316" y="134"/>
                            <a:pt x="328" y="182"/>
                            <a:pt x="372" y="220"/>
                          </a:cubicBezTo>
                          <a:cubicBezTo>
                            <a:pt x="416" y="258"/>
                            <a:pt x="488" y="304"/>
                            <a:pt x="540" y="328"/>
                          </a:cubicBezTo>
                          <a:cubicBezTo>
                            <a:pt x="592" y="352"/>
                            <a:pt x="636" y="356"/>
                            <a:pt x="684" y="364"/>
                          </a:cubicBezTo>
                          <a:cubicBezTo>
                            <a:pt x="732" y="372"/>
                            <a:pt x="780" y="374"/>
                            <a:pt x="828" y="376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 type="none" w="med" len="lg"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22" name="Line 6"/>
              <p:cNvSpPr>
                <a:spLocks noChangeShapeType="1"/>
              </p:cNvSpPr>
              <p:nvPr/>
            </p:nvSpPr>
            <p:spPr bwMode="auto">
              <a:xfrm>
                <a:off x="2012950" y="5451475"/>
                <a:ext cx="46926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none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Line 6"/>
            <p:cNvSpPr>
              <a:spLocks noChangeShapeType="1"/>
            </p:cNvSpPr>
            <p:nvPr/>
          </p:nvSpPr>
          <p:spPr bwMode="auto">
            <a:xfrm rot="16200000">
              <a:off x="8950742" y="4854335"/>
              <a:ext cx="28506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non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 rot="16200000">
              <a:off x="9257180" y="4280450"/>
              <a:ext cx="1616148" cy="338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med" len="lg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sz="1600" dirty="0" smtClean="0">
                  <a:latin typeface="+mn-lt"/>
                </a:rPr>
                <a:t>Nanotube Length</a:t>
              </a:r>
              <a:endParaRPr lang="en-US" sz="16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377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Knowledge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start by specifying our state of knowledge (say, after </a:t>
            </a:r>
            <a:r>
              <a:rPr lang="en-US" i="1" dirty="0" smtClean="0"/>
              <a:t>n</a:t>
            </a:r>
            <a:r>
              <a:rPr lang="en-US" dirty="0" smtClean="0"/>
              <a:t> experiments):</a:t>
            </a:r>
          </a:p>
          <a:p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Our state of knowledge may be a series of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8" name="Slide Number Placeholder 3"/>
          <p:cNvSpPr txBox="1">
            <a:spLocks/>
          </p:cNvSpPr>
          <p:nvPr/>
        </p:nvSpPr>
        <p:spPr bwMode="auto">
          <a:xfrm>
            <a:off x="6718300" y="5322085"/>
            <a:ext cx="2133600" cy="31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40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9" name="Picture 4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4" y="2596039"/>
            <a:ext cx="7978875" cy="3227649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2068896" y="2551794"/>
            <a:ext cx="1691945" cy="1643873"/>
            <a:chOff x="2068896" y="3586104"/>
            <a:chExt cx="1691945" cy="1643873"/>
          </a:xfrm>
        </p:grpSpPr>
        <p:graphicFrame>
          <p:nvGraphicFramePr>
            <p:cNvPr id="54" name="Object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0663563"/>
                </p:ext>
              </p:extLst>
            </p:nvPr>
          </p:nvGraphicFramePr>
          <p:xfrm>
            <a:off x="3320518" y="3586104"/>
            <a:ext cx="440323" cy="16438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4" name="Equation" r:id="rId5" imgW="190440" imgH="711000" progId="Equation.DSMT4">
                    <p:embed/>
                  </p:oleObj>
                </mc:Choice>
                <mc:Fallback>
                  <p:oleObj name="Equation" r:id="rId5" imgW="190440" imgH="7110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3320518" y="3586104"/>
                          <a:ext cx="440323" cy="16438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5" name="Object 5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34296465"/>
                </p:ext>
              </p:extLst>
            </p:nvPr>
          </p:nvGraphicFramePr>
          <p:xfrm>
            <a:off x="2068896" y="4188552"/>
            <a:ext cx="531813" cy="442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515" name="Equation" r:id="rId7" imgW="228600" imgH="190440" progId="Equation.DSMT4">
                    <p:embed/>
                  </p:oleObj>
                </mc:Choice>
                <mc:Fallback>
                  <p:oleObj name="Equation" r:id="rId7" imgW="22860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068896" y="4188552"/>
                          <a:ext cx="531813" cy="4429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6" name="Straight Arrow Connector 55"/>
            <p:cNvCxnSpPr/>
            <p:nvPr/>
          </p:nvCxnSpPr>
          <p:spPr bwMode="auto">
            <a:xfrm flipH="1">
              <a:off x="2600709" y="4410009"/>
              <a:ext cx="806652" cy="14751"/>
            </a:xfrm>
            <a:prstGeom prst="straightConnector1">
              <a:avLst/>
            </a:prstGeom>
            <a:noFill/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9422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then have to identify our </a:t>
            </a:r>
            <a:r>
              <a:rPr lang="en-US" i="1" dirty="0" smtClean="0"/>
              <a:t>design decision</a:t>
            </a:r>
            <a:r>
              <a:rPr lang="en-US" dirty="0"/>
              <a:t> </a:t>
            </a:r>
            <a:r>
              <a:rPr lang="en-US" i="1" dirty="0" smtClean="0"/>
              <a:t>y</a:t>
            </a:r>
            <a:r>
              <a:rPr lang="en-US" dirty="0" smtClean="0"/>
              <a:t> which is how we turn our knowledge into an actual choice of how we are going to make our material.</a:t>
            </a:r>
          </a:p>
          <a:p>
            <a:pPr lvl="1"/>
            <a:r>
              <a:rPr lang="en-US" dirty="0" smtClean="0"/>
              <a:t>Our knowledge       may be our estimates of kinetic parameters.</a:t>
            </a:r>
          </a:p>
          <a:p>
            <a:pPr lvl="1"/>
            <a:r>
              <a:rPr lang="en-US" dirty="0" smtClean="0"/>
              <a:t>The design variable </a:t>
            </a:r>
            <a:r>
              <a:rPr lang="en-US" i="1" dirty="0" smtClean="0"/>
              <a:t>y</a:t>
            </a:r>
            <a:r>
              <a:rPr lang="en-US" dirty="0" smtClean="0"/>
              <a:t> might represent choices about diameters, ratios, …</a:t>
            </a:r>
          </a:p>
          <a:p>
            <a:pPr lvl="1"/>
            <a:r>
              <a:rPr lang="en-US" dirty="0" smtClean="0"/>
              <a:t>Let                  be our performance metric (length, lifetime, output, …).                  </a:t>
            </a:r>
            <a:r>
              <a:rPr lang="en-US" dirty="0"/>
              <a:t>c</a:t>
            </a:r>
            <a:r>
              <a:rPr lang="en-US" dirty="0" smtClean="0"/>
              <a:t>an be a utility function that combines performance with experimental cost and reliability.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1284331"/>
              </p:ext>
            </p:extLst>
          </p:nvPr>
        </p:nvGraphicFramePr>
        <p:xfrm>
          <a:off x="3343927" y="3372162"/>
          <a:ext cx="487362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2" name="Equation" r:id="rId3" imgW="228600" imgH="190440" progId="Equation.DSMT4">
                  <p:embed/>
                </p:oleObj>
              </mc:Choice>
              <mc:Fallback>
                <p:oleObj name="Equation" r:id="rId3" imgW="228600" imgH="190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3927" y="3372162"/>
                        <a:ext cx="487362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8985335"/>
              </p:ext>
            </p:extLst>
          </p:nvPr>
        </p:nvGraphicFramePr>
        <p:xfrm>
          <a:off x="1883880" y="4961745"/>
          <a:ext cx="1281102" cy="490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3" name="Equation" r:id="rId5" imgW="596880" imgH="228600" progId="Equation.DSMT4">
                  <p:embed/>
                </p:oleObj>
              </mc:Choice>
              <mc:Fallback>
                <p:oleObj name="Equation" r:id="rId5" imgW="59688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880" y="4961745"/>
                        <a:ext cx="1281102" cy="4907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7855622"/>
              </p:ext>
            </p:extLst>
          </p:nvPr>
        </p:nvGraphicFramePr>
        <p:xfrm>
          <a:off x="2936163" y="5324785"/>
          <a:ext cx="128111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34" name="Equation" r:id="rId7" imgW="596880" imgH="228600" progId="Equation.DSMT4">
                  <p:embed/>
                </p:oleObj>
              </mc:Choice>
              <mc:Fallback>
                <p:oleObj name="Equation" r:id="rId7" imgW="5968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6163" y="5324785"/>
                        <a:ext cx="128111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302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</a:t>
            </a:r>
            <a:r>
              <a:rPr lang="en-US" dirty="0" err="1" smtClean="0"/>
              <a:t>Desicion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we were to stop experimenting now, we would find the value of </a:t>
            </a:r>
            <a:r>
              <a:rPr lang="en-US" i="1" dirty="0" smtClean="0"/>
              <a:t>y</a:t>
            </a:r>
            <a:r>
              <a:rPr lang="en-US" dirty="0" smtClean="0"/>
              <a:t> that produces the best performance (i.e. maximizing              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748280" y="5878285"/>
            <a:ext cx="2133600" cy="314325"/>
          </a:xfrm>
        </p:spPr>
        <p:txBody>
          <a:bodyPr/>
          <a:lstStyle/>
          <a:p>
            <a:r>
              <a:rPr lang="en-US" smtClean="0"/>
              <a:t> </a:t>
            </a:r>
            <a:fld id="{7377B23C-0C12-475E-AC67-24B6D0D8B1D9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84" y="3015759"/>
            <a:ext cx="7978875" cy="3227649"/>
          </a:xfrm>
          <a:prstGeom prst="rect">
            <a:avLst/>
          </a:prstGeom>
        </p:spPr>
      </p:pic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8802977"/>
              </p:ext>
            </p:extLst>
          </p:nvPr>
        </p:nvGraphicFramePr>
        <p:xfrm>
          <a:off x="394247" y="3296541"/>
          <a:ext cx="128111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7" name="Equation" r:id="rId4" imgW="596880" imgH="228600" progId="Equation.DSMT4">
                  <p:embed/>
                </p:oleObj>
              </mc:Choice>
              <mc:Fallback>
                <p:oleObj name="Equation" r:id="rId4" imgW="5968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247" y="3296541"/>
                        <a:ext cx="128111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Arrow Connector 13"/>
          <p:cNvCxnSpPr/>
          <p:nvPr/>
        </p:nvCxnSpPr>
        <p:spPr bwMode="auto">
          <a:xfrm>
            <a:off x="4332157" y="3705726"/>
            <a:ext cx="0" cy="224589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415467"/>
              </p:ext>
            </p:extLst>
          </p:nvPr>
        </p:nvGraphicFramePr>
        <p:xfrm>
          <a:off x="4119563" y="5942516"/>
          <a:ext cx="4254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8" name="Equation" r:id="rId6" imgW="177480" imgH="241200" progId="Equation.DSMT4">
                  <p:embed/>
                </p:oleObj>
              </mc:Choice>
              <mc:Fallback>
                <p:oleObj name="Equation" r:id="rId6" imgW="177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19563" y="5942516"/>
                        <a:ext cx="425450" cy="577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2422763"/>
              </p:ext>
            </p:extLst>
          </p:nvPr>
        </p:nvGraphicFramePr>
        <p:xfrm>
          <a:off x="6439186" y="5944806"/>
          <a:ext cx="4254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79" name="Equation" r:id="rId8" imgW="177480" imgH="241200" progId="Equation.DSMT4">
                  <p:embed/>
                </p:oleObj>
              </mc:Choice>
              <mc:Fallback>
                <p:oleObj name="Equation" r:id="rId8" imgW="177480" imgH="2412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9186" y="5944806"/>
                        <a:ext cx="4254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/>
          <p:nvPr/>
        </p:nvCxnSpPr>
        <p:spPr bwMode="auto">
          <a:xfrm>
            <a:off x="6605773" y="4010526"/>
            <a:ext cx="0" cy="1941095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/>
          <p:cNvCxnSpPr>
            <a:stCxn id="12459" idx="1"/>
          </p:cNvCxnSpPr>
          <p:nvPr/>
        </p:nvCxnSpPr>
        <p:spPr bwMode="auto">
          <a:xfrm flipH="1">
            <a:off x="4332157" y="3198639"/>
            <a:ext cx="741717" cy="507087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1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8492938"/>
              </p:ext>
            </p:extLst>
          </p:nvPr>
        </p:nvGraphicFramePr>
        <p:xfrm>
          <a:off x="8410720" y="6054050"/>
          <a:ext cx="3349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0" name="Equation" r:id="rId10" imgW="139680" imgH="164880" progId="Equation.DSMT4">
                  <p:embed/>
                </p:oleObj>
              </mc:Choice>
              <mc:Fallback>
                <p:oleObj name="Equation" r:id="rId10" imgW="139680" imgH="16488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0720" y="6054050"/>
                        <a:ext cx="334963" cy="395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777152"/>
              </p:ext>
            </p:extLst>
          </p:nvPr>
        </p:nvGraphicFramePr>
        <p:xfrm>
          <a:off x="6041036" y="2390859"/>
          <a:ext cx="1281113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81" name="Equation" r:id="rId12" imgW="596900" imgH="228600" progId="Equation.DSMT4">
                  <p:embed/>
                </p:oleObj>
              </mc:Choice>
              <mc:Fallback>
                <p:oleObj name="Equation" r:id="rId12" imgW="5969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1036" y="2390859"/>
                        <a:ext cx="1281113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459" name="Picture 171" descr="\max F(y,K_1^n)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874" y="3015759"/>
            <a:ext cx="1890976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61" name="Picture 173" descr="\max F(y,K_2^n)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714" y="4737149"/>
            <a:ext cx="189097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/>
          <p:cNvCxnSpPr/>
          <p:nvPr/>
        </p:nvCxnSpPr>
        <p:spPr bwMode="auto">
          <a:xfrm flipV="1">
            <a:off x="5743074" y="4010526"/>
            <a:ext cx="862699" cy="726623"/>
          </a:xfrm>
          <a:prstGeom prst="straightConnector1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59437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4825</TotalTime>
  <Words>907</Words>
  <Application>Microsoft Office PowerPoint</Application>
  <PresentationFormat>On-screen Show (4:3)</PresentationFormat>
  <Paragraphs>140</Paragraphs>
  <Slides>19</Slides>
  <Notes>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Default Design</vt:lpstr>
      <vt:lpstr>Equation</vt:lpstr>
      <vt:lpstr>PowerPoint Presentation</vt:lpstr>
      <vt:lpstr>Lecture outline</vt:lpstr>
      <vt:lpstr>Knowledge gradient</vt:lpstr>
      <vt:lpstr>Knowledge Gradient</vt:lpstr>
      <vt:lpstr>Elements of Learning Model</vt:lpstr>
      <vt:lpstr>State of Knowledge</vt:lpstr>
      <vt:lpstr>State of Knowledge</vt:lpstr>
      <vt:lpstr>Design Decision</vt:lpstr>
      <vt:lpstr>Final Desicion</vt:lpstr>
      <vt:lpstr>The Knowledge Gradient</vt:lpstr>
      <vt:lpstr>The Knowledge Gradient</vt:lpstr>
      <vt:lpstr>The knowledge gradient</vt:lpstr>
      <vt:lpstr>The knowledge gradient</vt:lpstr>
      <vt:lpstr>The Knowledge Gradient</vt:lpstr>
      <vt:lpstr>The Knowledge Gradient</vt:lpstr>
      <vt:lpstr>The Knowledge Gradient</vt:lpstr>
      <vt:lpstr>The Knowledge Gradient</vt:lpstr>
      <vt:lpstr>The Knowledge Gradient</vt:lpstr>
      <vt:lpstr>The Knowledge Gradient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Optimal Learning in Material Science</dc:title>
  <dc:creator>Si</dc:creator>
  <cp:lastModifiedBy>Warren Powell</cp:lastModifiedBy>
  <cp:revision>230</cp:revision>
  <dcterms:created xsi:type="dcterms:W3CDTF">2014-06-30T17:17:29Z</dcterms:created>
  <dcterms:modified xsi:type="dcterms:W3CDTF">2014-12-10T16:22:24Z</dcterms:modified>
</cp:coreProperties>
</file>