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584" r:id="rId2"/>
    <p:sldId id="393" r:id="rId3"/>
    <p:sldId id="492" r:id="rId4"/>
    <p:sldId id="369" r:id="rId5"/>
    <p:sldId id="331" r:id="rId6"/>
    <p:sldId id="332" r:id="rId7"/>
    <p:sldId id="333" r:id="rId8"/>
    <p:sldId id="370" r:id="rId9"/>
    <p:sldId id="335" r:id="rId10"/>
    <p:sldId id="336" r:id="rId11"/>
    <p:sldId id="502" r:id="rId12"/>
    <p:sldId id="371" r:id="rId13"/>
    <p:sldId id="338" r:id="rId14"/>
    <p:sldId id="339" r:id="rId15"/>
    <p:sldId id="340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73" r:id="rId30"/>
    <p:sldId id="3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6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9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2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0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</a:p>
          <a:p>
            <a:r>
              <a:rPr lang="en-US" dirty="0" smtClean="0"/>
              <a:t>Truth vs. Prior vs. Posterior</a:t>
            </a:r>
          </a:p>
          <a:p>
            <a:r>
              <a:rPr lang="en-US" dirty="0" smtClean="0"/>
              <a:t>Error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2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</a:p>
          <a:p>
            <a:r>
              <a:rPr lang="en-US" dirty="0" smtClean="0"/>
              <a:t>Truth vs. Prior vs. Posterior</a:t>
            </a:r>
          </a:p>
          <a:p>
            <a:r>
              <a:rPr lang="en-US" dirty="0" smtClean="0"/>
              <a:t>Error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62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k^0_ripe,</a:t>
            </a:r>
            <a:r>
              <a:rPr lang="en-US" baseline="0" dirty="0" smtClean="0"/>
              <a:t> k^0_coalesce are temperature independent </a:t>
            </a:r>
            <a:r>
              <a:rPr lang="en-US" baseline="0" dirty="0" err="1" smtClean="0"/>
              <a:t>prefactors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E_ripe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E_coalesce</a:t>
            </a:r>
            <a:r>
              <a:rPr lang="en-US" baseline="0" dirty="0" smtClean="0"/>
              <a:t> are activation energy barriers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\grad C is the payload concentration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5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k^0_ripe,</a:t>
            </a:r>
            <a:r>
              <a:rPr lang="en-US" baseline="0" dirty="0" smtClean="0"/>
              <a:t> k^0_coalesce are temperature independent </a:t>
            </a:r>
            <a:r>
              <a:rPr lang="en-US" baseline="0" dirty="0" err="1" smtClean="0"/>
              <a:t>prefactors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E_ripe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E_coalesce</a:t>
            </a:r>
            <a:r>
              <a:rPr lang="en-US" baseline="0" dirty="0" smtClean="0"/>
              <a:t> are activation energy barriers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\grad C is the payload concentration gradient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N.B.</a:t>
            </a:r>
            <a:r>
              <a:rPr lang="en-US" baseline="0" dirty="0" smtClean="0"/>
              <a:t> These parameters are in the exponent and hence represent “order-of-magnitude” information about the kinetics of the system.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TODO: candidate prior to parameter prior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1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1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5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3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5F2AD5-E5D9-F04A-A6DB-3C7791378C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14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CAF3-CFA1-4AB3-9869-25D6A1E657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0" Type="http://schemas.openxmlformats.org/officeDocument/2006/relationships/image" Target="../media/image39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2.emf"/><Relationship Id="rId7" Type="http://schemas.openxmlformats.org/officeDocument/2006/relationships/image" Target="../media/image4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46.emf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9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38.emf"/><Relationship Id="rId3" Type="http://schemas.openxmlformats.org/officeDocument/2006/relationships/image" Target="../media/image50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11" Type="http://schemas.openxmlformats.org/officeDocument/2006/relationships/image" Target="../media/image36.e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49.wmf"/><Relationship Id="rId10" Type="http://schemas.openxmlformats.org/officeDocument/2006/relationships/image" Target="../media/image34.emf"/><Relationship Id="rId4" Type="http://schemas.openxmlformats.org/officeDocument/2006/relationships/image" Target="../media/image51.png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38.emf"/><Relationship Id="rId3" Type="http://schemas.openxmlformats.org/officeDocument/2006/relationships/image" Target="../media/image51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7.wmf"/><Relationship Id="rId11" Type="http://schemas.openxmlformats.org/officeDocument/2006/relationships/image" Target="../media/image3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4.emf"/><Relationship Id="rId4" Type="http://schemas.openxmlformats.org/officeDocument/2006/relationships/image" Target="../media/image50.png"/><Relationship Id="rId9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Working with nonlinear belief models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Gradient with Discrete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is then updated using our observation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2953512"/>
            <a:ext cx="7315199" cy="387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Marginal of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estimate: maximum utility value</a:t>
            </a:r>
          </a:p>
          <a:p>
            <a:r>
              <a:rPr lang="en-US" dirty="0" smtClean="0"/>
              <a:t>Marginal value of information</a:t>
            </a:r>
          </a:p>
          <a:p>
            <a:r>
              <a:rPr lang="en-US" dirty="0" smtClean="0"/>
              <a:t>Average marginal value of information: average across all candidate truths and noise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39" y="4454904"/>
            <a:ext cx="4140882" cy="21945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4718" y="3614891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Best estimate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before the experiment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 bwMode="auto">
          <a:xfrm>
            <a:off x="1770149" y="4261222"/>
            <a:ext cx="467550" cy="560827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250324" y="3628747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estimate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after the experiment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939" y="4454904"/>
            <a:ext cx="4140884" cy="219456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9" idx="2"/>
          </p:cNvCxnSpPr>
          <p:nvPr/>
        </p:nvCxnSpPr>
        <p:spPr bwMode="auto">
          <a:xfrm flipH="1">
            <a:off x="6098719" y="4275078"/>
            <a:ext cx="1173680" cy="439225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2237699" y="4454900"/>
            <a:ext cx="3861020" cy="607248"/>
            <a:chOff x="2237699" y="4454900"/>
            <a:chExt cx="3861020" cy="607248"/>
          </a:xfrm>
        </p:grpSpPr>
        <p:grpSp>
          <p:nvGrpSpPr>
            <p:cNvPr id="18" name="Group 17"/>
            <p:cNvGrpSpPr/>
            <p:nvPr/>
          </p:nvGrpSpPr>
          <p:grpSpPr>
            <a:xfrm>
              <a:off x="2237699" y="4454900"/>
              <a:ext cx="3861020" cy="384574"/>
              <a:chOff x="3122722" y="4422496"/>
              <a:chExt cx="3028435" cy="170567"/>
            </a:xfrm>
          </p:grpSpPr>
          <p:cxnSp>
            <p:nvCxnSpPr>
              <p:cNvPr id="20" name="Straight Connector 19"/>
              <p:cNvCxnSpPr/>
              <p:nvPr/>
            </p:nvCxnSpPr>
            <p:spPr bwMode="auto">
              <a:xfrm>
                <a:off x="3122722" y="4593063"/>
                <a:ext cx="3028435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3122722" y="4529437"/>
                <a:ext cx="3000856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21"/>
              <p:cNvCxnSpPr/>
              <p:nvPr/>
            </p:nvCxnSpPr>
            <p:spPr bwMode="auto">
              <a:xfrm>
                <a:off x="4572000" y="4422496"/>
                <a:ext cx="0" cy="10341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6" name="Straight Arrow Connector 15"/>
            <p:cNvCxnSpPr/>
            <p:nvPr/>
          </p:nvCxnSpPr>
          <p:spPr bwMode="auto">
            <a:xfrm flipV="1">
              <a:off x="4085411" y="4828980"/>
              <a:ext cx="0" cy="233168"/>
            </a:xfrm>
            <a:prstGeom prst="straightConnector1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681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Gradient with Discrete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KGDP makes decisions by maximizing the average </a:t>
            </a:r>
            <a:r>
              <a:rPr lang="en-US" dirty="0"/>
              <a:t>marginal of </a:t>
            </a:r>
            <a:r>
              <a:rPr lang="en-US" dirty="0" smtClean="0"/>
              <a:t>information</a:t>
            </a:r>
          </a:p>
          <a:p>
            <a:r>
              <a:rPr lang="en-US" dirty="0" smtClean="0"/>
              <a:t>After </a:t>
            </a:r>
            <a:r>
              <a:rPr lang="en-US" dirty="0"/>
              <a:t>several observations, </a:t>
            </a:r>
            <a:r>
              <a:rPr lang="en-US" dirty="0" smtClean="0"/>
              <a:t>the weights can </a:t>
            </a:r>
            <a:r>
              <a:rPr lang="en-US" dirty="0"/>
              <a:t>tell us about the truth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3600868"/>
            <a:ext cx="6093711" cy="32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Truths (2D)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5" name="Group 36"/>
          <p:cNvGrpSpPr/>
          <p:nvPr/>
        </p:nvGrpSpPr>
        <p:grpSpPr>
          <a:xfrm>
            <a:off x="614467" y="1464329"/>
            <a:ext cx="8562999" cy="5708666"/>
            <a:chOff x="0" y="970975"/>
            <a:chExt cx="9144000" cy="6096000"/>
          </a:xfrm>
        </p:grpSpPr>
        <p:pic>
          <p:nvPicPr>
            <p:cNvPr id="6" name="Picture 39" descr="truths_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70975"/>
              <a:ext cx="9144000" cy="6096000"/>
            </a:xfrm>
            <a:prstGeom prst="rect">
              <a:avLst/>
            </a:prstGeom>
          </p:spPr>
        </p:pic>
        <p:grpSp>
          <p:nvGrpSpPr>
            <p:cNvPr id="7" name="Group 40"/>
            <p:cNvGrpSpPr/>
            <p:nvPr/>
          </p:nvGrpSpPr>
          <p:grpSpPr>
            <a:xfrm>
              <a:off x="1148530" y="1305113"/>
              <a:ext cx="6576358" cy="707886"/>
              <a:chOff x="1228915" y="1417638"/>
              <a:chExt cx="6576358" cy="707886"/>
            </a:xfrm>
          </p:grpSpPr>
          <p:sp>
            <p:nvSpPr>
              <p:cNvPr id="32" name="TextBox 65"/>
              <p:cNvSpPr txBox="1"/>
              <p:nvPr/>
            </p:nvSpPr>
            <p:spPr>
              <a:xfrm>
                <a:off x="122891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3" name="TextBox 66"/>
              <p:cNvSpPr txBox="1"/>
              <p:nvPr/>
            </p:nvSpPr>
            <p:spPr>
              <a:xfrm>
                <a:off x="270786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2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4" name="TextBox 67"/>
              <p:cNvSpPr txBox="1"/>
              <p:nvPr/>
            </p:nvSpPr>
            <p:spPr>
              <a:xfrm>
                <a:off x="418681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3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5" name="TextBox 68"/>
              <p:cNvSpPr txBox="1"/>
              <p:nvPr/>
            </p:nvSpPr>
            <p:spPr>
              <a:xfrm>
                <a:off x="566576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4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6" name="TextBox 69"/>
              <p:cNvSpPr txBox="1"/>
              <p:nvPr/>
            </p:nvSpPr>
            <p:spPr>
              <a:xfrm>
                <a:off x="7144716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5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  <p:grpSp>
          <p:nvGrpSpPr>
            <p:cNvPr id="8" name="Group 41"/>
            <p:cNvGrpSpPr/>
            <p:nvPr/>
          </p:nvGrpSpPr>
          <p:grpSpPr>
            <a:xfrm>
              <a:off x="1148530" y="2372013"/>
              <a:ext cx="6749683" cy="707886"/>
              <a:chOff x="1228915" y="1417638"/>
              <a:chExt cx="6749683" cy="707886"/>
            </a:xfrm>
          </p:grpSpPr>
          <p:sp>
            <p:nvSpPr>
              <p:cNvPr id="27" name="TextBox 60"/>
              <p:cNvSpPr txBox="1"/>
              <p:nvPr/>
            </p:nvSpPr>
            <p:spPr>
              <a:xfrm>
                <a:off x="122891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6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8" name="TextBox 61"/>
              <p:cNvSpPr txBox="1"/>
              <p:nvPr/>
            </p:nvSpPr>
            <p:spPr>
              <a:xfrm>
                <a:off x="270786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7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9" name="TextBox 62"/>
              <p:cNvSpPr txBox="1"/>
              <p:nvPr/>
            </p:nvSpPr>
            <p:spPr>
              <a:xfrm>
                <a:off x="418681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8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0" name="TextBox 63"/>
              <p:cNvSpPr txBox="1"/>
              <p:nvPr/>
            </p:nvSpPr>
            <p:spPr>
              <a:xfrm>
                <a:off x="5665765" y="1417638"/>
                <a:ext cx="66055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9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31" name="TextBox 64"/>
              <p:cNvSpPr txBox="1"/>
              <p:nvPr/>
            </p:nvSpPr>
            <p:spPr>
              <a:xfrm>
                <a:off x="7144716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10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  <p:grpSp>
          <p:nvGrpSpPr>
            <p:cNvPr id="9" name="Group 42"/>
            <p:cNvGrpSpPr/>
            <p:nvPr/>
          </p:nvGrpSpPr>
          <p:grpSpPr>
            <a:xfrm>
              <a:off x="1148530" y="3438913"/>
              <a:ext cx="6749683" cy="707886"/>
              <a:chOff x="1228915" y="1417638"/>
              <a:chExt cx="6749683" cy="707886"/>
            </a:xfrm>
          </p:grpSpPr>
          <p:sp>
            <p:nvSpPr>
              <p:cNvPr id="22" name="TextBox 55"/>
              <p:cNvSpPr txBox="1"/>
              <p:nvPr/>
            </p:nvSpPr>
            <p:spPr>
              <a:xfrm>
                <a:off x="122891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11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3" name="TextBox 56"/>
              <p:cNvSpPr txBox="1"/>
              <p:nvPr/>
            </p:nvSpPr>
            <p:spPr>
              <a:xfrm>
                <a:off x="270786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12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4" name="TextBox 57"/>
              <p:cNvSpPr txBox="1"/>
              <p:nvPr/>
            </p:nvSpPr>
            <p:spPr>
              <a:xfrm>
                <a:off x="418681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13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5" name="TextBox 58"/>
              <p:cNvSpPr txBox="1"/>
              <p:nvPr/>
            </p:nvSpPr>
            <p:spPr>
              <a:xfrm>
                <a:off x="5665765" y="1417638"/>
                <a:ext cx="8258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14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6" name="TextBox 59"/>
              <p:cNvSpPr txBox="1"/>
              <p:nvPr/>
            </p:nvSpPr>
            <p:spPr>
              <a:xfrm>
                <a:off x="7144716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15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  <p:grpSp>
          <p:nvGrpSpPr>
            <p:cNvPr id="10" name="Group 43"/>
            <p:cNvGrpSpPr/>
            <p:nvPr/>
          </p:nvGrpSpPr>
          <p:grpSpPr>
            <a:xfrm>
              <a:off x="1148530" y="4505813"/>
              <a:ext cx="6749683" cy="707886"/>
              <a:chOff x="1228915" y="1417638"/>
              <a:chExt cx="6749683" cy="707886"/>
            </a:xfrm>
          </p:grpSpPr>
          <p:sp>
            <p:nvSpPr>
              <p:cNvPr id="17" name="TextBox 50"/>
              <p:cNvSpPr txBox="1"/>
              <p:nvPr/>
            </p:nvSpPr>
            <p:spPr>
              <a:xfrm>
                <a:off x="122891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16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8" name="TextBox 51"/>
              <p:cNvSpPr txBox="1"/>
              <p:nvPr/>
            </p:nvSpPr>
            <p:spPr>
              <a:xfrm>
                <a:off x="270786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17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9" name="TextBox 52"/>
              <p:cNvSpPr txBox="1"/>
              <p:nvPr/>
            </p:nvSpPr>
            <p:spPr>
              <a:xfrm>
                <a:off x="418681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18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0" name="TextBox 53"/>
              <p:cNvSpPr txBox="1"/>
              <p:nvPr/>
            </p:nvSpPr>
            <p:spPr>
              <a:xfrm>
                <a:off x="566576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19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21" name="TextBox 54"/>
              <p:cNvSpPr txBox="1"/>
              <p:nvPr/>
            </p:nvSpPr>
            <p:spPr>
              <a:xfrm>
                <a:off x="7144716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20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1148530" y="5572715"/>
              <a:ext cx="6749683" cy="707886"/>
              <a:chOff x="1228915" y="1417638"/>
              <a:chExt cx="6749683" cy="707886"/>
            </a:xfrm>
          </p:grpSpPr>
          <p:sp>
            <p:nvSpPr>
              <p:cNvPr id="12" name="TextBox 45"/>
              <p:cNvSpPr txBox="1"/>
              <p:nvPr/>
            </p:nvSpPr>
            <p:spPr>
              <a:xfrm>
                <a:off x="122891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21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3" name="TextBox 46"/>
              <p:cNvSpPr txBox="1"/>
              <p:nvPr/>
            </p:nvSpPr>
            <p:spPr>
              <a:xfrm>
                <a:off x="270786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22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4" name="TextBox 47"/>
              <p:cNvSpPr txBox="1"/>
              <p:nvPr/>
            </p:nvSpPr>
            <p:spPr>
              <a:xfrm>
                <a:off x="4186815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23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5" name="TextBox 48"/>
              <p:cNvSpPr txBox="1"/>
              <p:nvPr/>
            </p:nvSpPr>
            <p:spPr>
              <a:xfrm>
                <a:off x="5665765" y="1417638"/>
                <a:ext cx="8258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24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  <p:sp>
            <p:nvSpPr>
              <p:cNvPr id="16" name="TextBox 49"/>
              <p:cNvSpPr txBox="1"/>
              <p:nvPr/>
            </p:nvSpPr>
            <p:spPr>
              <a:xfrm>
                <a:off x="7144716" y="1417638"/>
                <a:ext cx="83388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ϑ</a:t>
                </a:r>
                <a:r>
                  <a:rPr lang="en-US" sz="4000" b="1" baseline="-25000" dirty="0" smtClean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</a:rPr>
                  <a:t>25</a:t>
                </a:r>
                <a:endParaRPr lang="en-US" sz="4000" b="1" baseline="-25000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</a:endParaRPr>
              </a:p>
            </p:txBody>
          </p:sp>
        </p:grpSp>
      </p:grp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71050" y="1232185"/>
            <a:ext cx="8728364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FontTx/>
              <a:buBlip>
                <a:blip r:embed="rId4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kern="0" smtClean="0"/>
              <a:t>Beliefs on parameters produces family of surfaces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6888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any measurements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3559205" y="2383346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44704" y="354430"/>
            <a:ext cx="4572000" cy="5966539"/>
            <a:chOff x="354768" y="641038"/>
            <a:chExt cx="4572000" cy="5966539"/>
          </a:xfrm>
        </p:grpSpPr>
        <p:grpSp>
          <p:nvGrpSpPr>
            <p:cNvPr id="12" name="Group 11"/>
            <p:cNvGrpSpPr/>
            <p:nvPr/>
          </p:nvGrpSpPr>
          <p:grpSpPr>
            <a:xfrm>
              <a:off x="354768" y="641038"/>
              <a:ext cx="4572000" cy="5966539"/>
              <a:chOff x="4572000" y="641038"/>
              <a:chExt cx="4572000" cy="5966539"/>
            </a:xfrm>
          </p:grpSpPr>
          <p:pic>
            <p:nvPicPr>
              <p:cNvPr id="4" name="Picture 3" descr="est_01_0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72000" y="641038"/>
                <a:ext cx="4572000" cy="591670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407949" y="1454776"/>
                <a:ext cx="29001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Prior Estimate</a:t>
                </a:r>
                <a:endParaRPr lang="en-US" sz="3600" b="1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965056" y="5407248"/>
                <a:ext cx="36586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… or do we exploit?  This is the region where we think we will get the best results (but we might be wrong).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 rot="1287991">
              <a:off x="1064520" y="3589360"/>
              <a:ext cx="3147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Region that appears the best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4848" y="368078"/>
            <a:ext cx="4572000" cy="5916705"/>
            <a:chOff x="4230880" y="654686"/>
            <a:chExt cx="4572000" cy="5916705"/>
          </a:xfrm>
        </p:grpSpPr>
        <p:grpSp>
          <p:nvGrpSpPr>
            <p:cNvPr id="8" name="Group 7"/>
            <p:cNvGrpSpPr/>
            <p:nvPr/>
          </p:nvGrpSpPr>
          <p:grpSpPr>
            <a:xfrm>
              <a:off x="4230880" y="654686"/>
              <a:ext cx="4572000" cy="5916705"/>
              <a:chOff x="0" y="654686"/>
              <a:chExt cx="4572000" cy="5916705"/>
            </a:xfrm>
          </p:grpSpPr>
          <p:pic>
            <p:nvPicPr>
              <p:cNvPr id="3" name="Picture 2" descr="kg_01_0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654686"/>
                <a:ext cx="4572000" cy="5916705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697545" y="1486135"/>
                <a:ext cx="32062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 smtClean="0"/>
                  <a:t>KG “Road Map”</a:t>
                </a:r>
                <a:endParaRPr lang="en-US" sz="3600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112" y="5407248"/>
                <a:ext cx="36586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 we explore?  The KG map shows us where we learn the most.</a:t>
                </a: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 rot="1287991">
              <a:off x="6418233" y="2371381"/>
              <a:ext cx="20056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Region where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 smtClean="0">
                  <a:solidFill>
                    <a:schemeClr val="bg1"/>
                  </a:solidFill>
                </a:rPr>
                <a:t>e learn the most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287991">
              <a:off x="5031195" y="3704407"/>
              <a:ext cx="26084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Region where we learn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the least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09768" y="6080063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classic </a:t>
            </a:r>
            <a:r>
              <a:rPr lang="en-US" b="1" dirty="0" smtClean="0"/>
              <a:t>exploration vs. exploitation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63040" y="475488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914400" y="310896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69280" y="475488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3246120" y="310896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09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any measurements</a:t>
            </a:r>
            <a:endParaRPr lang="en-US" dirty="0"/>
          </a:p>
        </p:txBody>
      </p:sp>
      <p:sp>
        <p:nvSpPr>
          <p:cNvPr id="7" name="5-Point Star 6"/>
          <p:cNvSpPr/>
          <p:nvPr/>
        </p:nvSpPr>
        <p:spPr>
          <a:xfrm>
            <a:off x="3559205" y="2383346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44704" y="354430"/>
            <a:ext cx="4572000" cy="5966539"/>
            <a:chOff x="4572000" y="641038"/>
            <a:chExt cx="4572000" cy="5966539"/>
          </a:xfrm>
        </p:grpSpPr>
        <p:pic>
          <p:nvPicPr>
            <p:cNvPr id="4" name="Picture 3" descr="est_01_0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641038"/>
              <a:ext cx="4572000" cy="591670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07949" y="1454776"/>
              <a:ext cx="29001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Prior Estimate</a:t>
              </a:r>
              <a:endParaRPr lang="en-US" sz="36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5056" y="5407248"/>
              <a:ext cx="365862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 or do we exploit?  This is the region where we think we will get the best results (but we might be wrong).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4848" y="368078"/>
            <a:ext cx="4572000" cy="5916705"/>
            <a:chOff x="0" y="654686"/>
            <a:chExt cx="4572000" cy="5916705"/>
          </a:xfrm>
        </p:grpSpPr>
        <p:pic>
          <p:nvPicPr>
            <p:cNvPr id="3" name="Picture 2" descr="kg_01_0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4686"/>
              <a:ext cx="4572000" cy="5916705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97545" y="1486135"/>
              <a:ext cx="32062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KG “Road Map”</a:t>
              </a:r>
              <a:endParaRPr lang="en-US" sz="36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112" y="5407248"/>
              <a:ext cx="36586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Do we explore?  The KG map shows us where we learn the most.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809768" y="6080063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the classic </a:t>
            </a:r>
            <a:r>
              <a:rPr lang="en-US" b="1" dirty="0" smtClean="0"/>
              <a:t>exploration vs. exploitation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7160654" y="3644721"/>
            <a:ext cx="296214" cy="29621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 bwMode="auto">
          <a:xfrm flipH="1">
            <a:off x="3219718" y="3792828"/>
            <a:ext cx="3940936" cy="0"/>
          </a:xfrm>
          <a:prstGeom prst="straightConnector1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21"/>
          <p:cNvSpPr/>
          <p:nvPr/>
        </p:nvSpPr>
        <p:spPr bwMode="auto">
          <a:xfrm>
            <a:off x="2934194" y="3642573"/>
            <a:ext cx="296214" cy="29621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63040" y="475488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914400" y="310896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669280" y="475488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3246120" y="310896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0828273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g_01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94"/>
            <a:ext cx="4572000" cy="59167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any measurements</a:t>
            </a:r>
            <a:endParaRPr lang="en-US" dirty="0"/>
          </a:p>
        </p:txBody>
      </p:sp>
      <p:pic>
        <p:nvPicPr>
          <p:cNvPr id="4" name="Picture 3" descr="est_01_0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1294"/>
            <a:ext cx="4572000" cy="5916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45" y="1486135"/>
            <a:ext cx="32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KG “Road Map”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07949" y="1454776"/>
            <a:ext cx="29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Prior Estimate</a:t>
            </a:r>
            <a:endParaRPr lang="en-US" sz="3600" b="1" dirty="0"/>
          </a:p>
        </p:txBody>
      </p:sp>
      <p:sp>
        <p:nvSpPr>
          <p:cNvPr id="7" name="5-Point Star 6"/>
          <p:cNvSpPr/>
          <p:nvPr/>
        </p:nvSpPr>
        <p:spPr>
          <a:xfrm>
            <a:off x="3559205" y="2383346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97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320591" y="381580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Inner water droplet diameter (nm)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69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3178483" y="382342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874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1 measurement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1294"/>
            <a:ext cx="4571999" cy="59167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45" y="1486135"/>
            <a:ext cx="32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KG “Road Map”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1877" y="1486135"/>
            <a:ext cx="37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Posterior Estimate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94"/>
            <a:ext cx="4571999" cy="5916704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3245618" y="5017571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97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20591" y="381580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Inner water droplet diameter (nm)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9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78483" y="382342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424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2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1294"/>
            <a:ext cx="4571999" cy="5916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45" y="1486135"/>
            <a:ext cx="32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KG “Road Map”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1877" y="1486135"/>
            <a:ext cx="37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Posterior Estimate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94"/>
            <a:ext cx="4571998" cy="5916704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3245618" y="5017571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97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20591" y="381580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Inner water droplet diameter (nm)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9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78483" y="382342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94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5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1294"/>
            <a:ext cx="4571998" cy="59167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45" y="1486135"/>
            <a:ext cx="32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KG “Road Map”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1877" y="1486135"/>
            <a:ext cx="37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Posterior Estimate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94"/>
            <a:ext cx="4571998" cy="5916703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901556" y="2767504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97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320591" y="381580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Inner water droplet diameter (nm)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9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178483" y="382342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849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onlinear belief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10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1294"/>
            <a:ext cx="4571998" cy="5916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45" y="1486135"/>
            <a:ext cx="32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KG “Road Map”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1877" y="1486135"/>
            <a:ext cx="37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Posterior Estimate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94"/>
            <a:ext cx="4571997" cy="5916703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1058356" y="2767504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7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20591" y="381580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Inner water droplet diameter (nm)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9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178483" y="382342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0095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20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1294"/>
            <a:ext cx="4571997" cy="5916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7545" y="1486135"/>
            <a:ext cx="320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KG “Road Map”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1877" y="1486135"/>
            <a:ext cx="37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Posterior Estimate</a:t>
            </a:r>
            <a:endParaRPr lang="en-US" sz="36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294"/>
            <a:ext cx="4571997" cy="5916702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576026" y="5001891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20591" y="381580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Inner water droplet diameter (nm)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69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178483" y="382342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737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20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41294"/>
            <a:ext cx="4571997" cy="5916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80201" y="1486135"/>
            <a:ext cx="1356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Truth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61877" y="1486135"/>
            <a:ext cx="3724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Posterior Estimate</a:t>
            </a:r>
            <a:endParaRPr lang="en-US" sz="3600" b="1" dirty="0"/>
          </a:p>
        </p:txBody>
      </p:sp>
      <p:sp>
        <p:nvSpPr>
          <p:cNvPr id="9" name="5-Point Star 8"/>
          <p:cNvSpPr/>
          <p:nvPr/>
        </p:nvSpPr>
        <p:spPr>
          <a:xfrm>
            <a:off x="576026" y="5001891"/>
            <a:ext cx="243038" cy="243038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 descr="truth_0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52" y="953096"/>
            <a:ext cx="4558355" cy="58990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1320591" y="381580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Inner water droplet diameter (nm)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9280" y="5394960"/>
            <a:ext cx="2458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Oil droplet diameter (nm)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178483" y="3823420"/>
            <a:ext cx="3218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Inner water droplet diameter (nm)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3145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parameter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Besides learning where optimal utility is, the KG policy can help learn kinetic parameters.</a:t>
            </a:r>
          </a:p>
          <a:p>
            <a:r>
              <a:rPr lang="en-US" dirty="0"/>
              <a:t>Distribution on candidate truths induces a </a:t>
            </a:r>
            <a:r>
              <a:rPr lang="en-US" dirty="0" smtClean="0"/>
              <a:t>distribution on </a:t>
            </a:r>
            <a:r>
              <a:rPr lang="en-US" dirty="0"/>
              <a:t>their respective parameters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78" y="4014095"/>
            <a:ext cx="5740400" cy="1104900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991" y="5204513"/>
            <a:ext cx="6921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prior distribution</a:t>
            </a:r>
            <a:endParaRPr lang="en-US" dirty="0"/>
          </a:p>
        </p:txBody>
      </p:sp>
      <p:pic>
        <p:nvPicPr>
          <p:cNvPr id="11" name="Picture 10" descr="prob_01_0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71" b="25921"/>
          <a:stretch/>
        </p:blipFill>
        <p:spPr>
          <a:xfrm>
            <a:off x="621468" y="2203985"/>
            <a:ext cx="7950213" cy="132801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4665" y="1347653"/>
            <a:ext cx="5810022" cy="1964731"/>
            <a:chOff x="2410066" y="1212181"/>
            <a:chExt cx="5810022" cy="1964731"/>
          </a:xfrm>
        </p:grpSpPr>
        <p:pic>
          <p:nvPicPr>
            <p:cNvPr id="21" name="Picture 20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1648274" y="2101722"/>
              <a:ext cx="1821852" cy="298268"/>
            </a:xfrm>
            <a:prstGeom prst="rect">
              <a:avLst/>
            </a:prstGeom>
          </p:spPr>
        </p:pic>
        <p:pic>
          <p:nvPicPr>
            <p:cNvPr id="22" name="Picture 21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2626520" y="2058802"/>
              <a:ext cx="1934713" cy="298268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3136564" y="2058802"/>
              <a:ext cx="1934713" cy="298268"/>
            </a:xfrm>
            <a:prstGeom prst="rect">
              <a:avLst/>
            </a:prstGeom>
          </p:spPr>
        </p:pic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4780176" y="2058802"/>
              <a:ext cx="1934713" cy="298268"/>
            </a:xfrm>
            <a:prstGeom prst="rect">
              <a:avLst/>
            </a:prstGeom>
          </p:spPr>
        </p:pic>
        <p:pic>
          <p:nvPicPr>
            <p:cNvPr id="25" name="Picture 24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5947">
              <a:off x="6128867" y="2043099"/>
              <a:ext cx="1964731" cy="302896"/>
            </a:xfrm>
            <a:prstGeom prst="rect">
              <a:avLst/>
            </a:prstGeom>
          </p:spPr>
        </p:pic>
        <p:pic>
          <p:nvPicPr>
            <p:cNvPr id="26" name="Picture 25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7103597" y="2058802"/>
              <a:ext cx="1934713" cy="298268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918135" y="3175990"/>
            <a:ext cx="5493859" cy="2424111"/>
            <a:chOff x="1943536" y="3040518"/>
            <a:chExt cx="5493859" cy="2424111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1943536" y="3040518"/>
              <a:ext cx="2391813" cy="24095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001897" y="3040518"/>
              <a:ext cx="1366903" cy="23442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362448" y="3040518"/>
              <a:ext cx="1057152" cy="230073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463143" y="3050140"/>
              <a:ext cx="684732" cy="22911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4484914" y="3050140"/>
              <a:ext cx="2004091" cy="23564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4521200" y="3050140"/>
              <a:ext cx="2916195" cy="24144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Picture 85" descr="latex-image-1.pd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77258">
            <a:off x="3780970" y="2266351"/>
            <a:ext cx="1728957" cy="301752"/>
          </a:xfrm>
          <a:prstGeom prst="rect">
            <a:avLst/>
          </a:prstGeom>
        </p:spPr>
      </p:pic>
      <p:cxnSp>
        <p:nvCxnSpPr>
          <p:cNvPr id="88" name="Straight Arrow Connector 87"/>
          <p:cNvCxnSpPr/>
          <p:nvPr/>
        </p:nvCxnSpPr>
        <p:spPr>
          <a:xfrm>
            <a:off x="4103913" y="3183472"/>
            <a:ext cx="1059543" cy="29754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97971" y="260290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Candidate Probability</a:t>
            </a:r>
            <a:endParaRPr lang="en-US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485999" y="3884171"/>
            <a:ext cx="3741826" cy="3000667"/>
            <a:chOff x="2511400" y="3748699"/>
            <a:chExt cx="3741826" cy="3000667"/>
          </a:xfrm>
        </p:grpSpPr>
        <p:pic>
          <p:nvPicPr>
            <p:cNvPr id="12" name="Picture 11" descr="hist_01_01.pdf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42" t="25048" r="51612" b="50000"/>
            <a:stretch/>
          </p:blipFill>
          <p:spPr>
            <a:xfrm>
              <a:off x="2890775" y="3748699"/>
              <a:ext cx="3362451" cy="2861411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1854" y="6337886"/>
              <a:ext cx="1055536" cy="411480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 rot="16200000">
              <a:off x="1539339" y="4871369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Parameter Probability</a:t>
              </a:r>
              <a:endParaRPr lang="en-US" b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3384" y="1162302"/>
            <a:ext cx="673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Uniform distribution of possible parameter vectors…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6258943" y="4335617"/>
            <a:ext cx="28471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 translates to random sample of a uniform distribution for an individual parameter.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91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parameter estimation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90796" y="862885"/>
            <a:ext cx="4568777" cy="5912534"/>
            <a:chOff x="-141818" y="267043"/>
            <a:chExt cx="5029200" cy="6508376"/>
          </a:xfrm>
        </p:grpSpPr>
        <p:pic>
          <p:nvPicPr>
            <p:cNvPr id="8" name="Picture 7" descr="hist_01_0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1818" y="267043"/>
              <a:ext cx="5029200" cy="6508376"/>
            </a:xfrm>
            <a:prstGeom prst="rect">
              <a:avLst/>
            </a:prstGeom>
          </p:spPr>
        </p:pic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2642" y="2140586"/>
              <a:ext cx="594360" cy="284967"/>
            </a:xfrm>
            <a:prstGeom prst="rect">
              <a:avLst/>
            </a:prstGeom>
          </p:spPr>
        </p:pic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5502" y="3749330"/>
              <a:ext cx="1143000" cy="285750"/>
            </a:xfrm>
            <a:prstGeom prst="rect">
              <a:avLst/>
            </a:prstGeom>
          </p:spPr>
        </p:pic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957" y="2062298"/>
              <a:ext cx="1055536" cy="411480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957" y="3717545"/>
              <a:ext cx="1507645" cy="3657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76623" y="5280034"/>
              <a:ext cx="23742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Prior distribution</a:t>
              </a:r>
              <a:endParaRPr lang="en-US" sz="2400" b="1"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4065" y="1505382"/>
              <a:ext cx="4374072" cy="4327655"/>
            </a:xfrm>
            <a:prstGeom prst="roundRect">
              <a:avLst>
                <a:gd name="adj" fmla="val 54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 rot="16200000">
              <a:off x="-338146" y="2435978"/>
              <a:ext cx="119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27450" y="4084638"/>
              <a:ext cx="119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8617" y="846038"/>
            <a:ext cx="4581795" cy="5929380"/>
            <a:chOff x="4468137" y="267043"/>
            <a:chExt cx="5029200" cy="6508375"/>
          </a:xfrm>
        </p:grpSpPr>
        <p:pic>
          <p:nvPicPr>
            <p:cNvPr id="10" name="Picture 9" descr="hist_01_20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137" y="267043"/>
              <a:ext cx="5029200" cy="65083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249380" y="5280034"/>
              <a:ext cx="3191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After 20 measurements</a:t>
              </a:r>
              <a:endParaRPr lang="en-US" sz="2400" b="1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71943" y="1505382"/>
              <a:ext cx="4377989" cy="4327655"/>
            </a:xfrm>
            <a:prstGeom prst="roundRect">
              <a:avLst>
                <a:gd name="adj" fmla="val 543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8186" y="2146120"/>
              <a:ext cx="594360" cy="284967"/>
            </a:xfrm>
            <a:prstGeom prst="rect">
              <a:avLst/>
            </a:prstGeom>
          </p:spPr>
        </p:pic>
        <p:pic>
          <p:nvPicPr>
            <p:cNvPr id="25" name="Picture 24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5834" y="3771192"/>
              <a:ext cx="1143000" cy="285750"/>
            </a:xfrm>
            <a:prstGeom prst="rect">
              <a:avLst/>
            </a:prstGeom>
          </p:spPr>
        </p:pic>
        <p:pic>
          <p:nvPicPr>
            <p:cNvPr id="27" name="Picture 26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501" y="2067832"/>
              <a:ext cx="1055536" cy="41148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 rot="16200000">
              <a:off x="4287398" y="2441512"/>
              <a:ext cx="119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4298094" y="4090172"/>
              <a:ext cx="119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Probability</a:t>
              </a:r>
              <a:endParaRPr lang="en-US" dirty="0"/>
            </a:p>
          </p:txBody>
        </p:sp>
        <p:pic>
          <p:nvPicPr>
            <p:cNvPr id="28" name="Picture 27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501" y="3722081"/>
              <a:ext cx="1507645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62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ist_01_20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137" y="267043"/>
            <a:ext cx="5029200" cy="6508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Kinetic parameter estimation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49380" y="5280034"/>
            <a:ext cx="319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After 20 measurements</a:t>
            </a:r>
            <a:endParaRPr lang="en-US" sz="2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4671943" y="1505382"/>
            <a:ext cx="4377989" cy="4327655"/>
          </a:xfrm>
          <a:prstGeom prst="roundRect">
            <a:avLst>
              <a:gd name="adj" fmla="val 543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34" y="3771192"/>
            <a:ext cx="1143000" cy="2857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 rot="16200000">
            <a:off x="4287398" y="2441512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16200000">
            <a:off x="4298094" y="4090172"/>
            <a:ext cx="11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pic>
        <p:nvPicPr>
          <p:cNvPr id="28" name="Picture 27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01" y="3722081"/>
            <a:ext cx="1507645" cy="365760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6225528" y="2343413"/>
            <a:ext cx="2405827" cy="556186"/>
            <a:chOff x="6225528" y="2343413"/>
            <a:chExt cx="2405827" cy="556186"/>
          </a:xfrm>
        </p:grpSpPr>
        <p:sp>
          <p:nvSpPr>
            <p:cNvPr id="56" name="TextBox 55"/>
            <p:cNvSpPr txBox="1"/>
            <p:nvPr/>
          </p:nvSpPr>
          <p:spPr>
            <a:xfrm>
              <a:off x="6225528" y="2343413"/>
              <a:ext cx="2405827" cy="338554"/>
            </a:xfrm>
            <a:prstGeom prst="rect">
              <a:avLst/>
            </a:prstGeom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Low </a:t>
              </a:r>
              <a:r>
                <a:rPr lang="en-US" sz="1600" b="1" dirty="0" err="1" smtClean="0"/>
                <a:t>prefactor</a:t>
              </a:r>
              <a:r>
                <a:rPr lang="en-US" sz="1600" b="1" dirty="0" smtClean="0"/>
                <a:t>/low barrier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6387500" y="2650607"/>
              <a:ext cx="2081882" cy="248992"/>
              <a:chOff x="6382817" y="2431087"/>
              <a:chExt cx="2081882" cy="248992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6382817" y="2446767"/>
                <a:ext cx="0" cy="2333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6382817" y="2431087"/>
                <a:ext cx="2081882" cy="156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8464699" y="2431087"/>
                <a:ext cx="0" cy="2489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5453344" y="4142721"/>
            <a:ext cx="2034842" cy="248992"/>
            <a:chOff x="6429857" y="2431087"/>
            <a:chExt cx="2034842" cy="248992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6429857" y="2446767"/>
              <a:ext cx="0" cy="23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6429857" y="2431087"/>
              <a:ext cx="2034842" cy="15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8464699" y="2431087"/>
              <a:ext cx="0" cy="248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flipV="1">
            <a:off x="6193718" y="4838474"/>
            <a:ext cx="2207322" cy="248992"/>
            <a:chOff x="6382817" y="2431087"/>
            <a:chExt cx="2207322" cy="248992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6382817" y="2446767"/>
              <a:ext cx="0" cy="23331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382817" y="2431087"/>
              <a:ext cx="2207322" cy="156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8590139" y="2431087"/>
              <a:ext cx="0" cy="2489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/>
          <p:cNvSpPr txBox="1"/>
          <p:nvPr/>
        </p:nvSpPr>
        <p:spPr>
          <a:xfrm>
            <a:off x="457200" y="1505382"/>
            <a:ext cx="4010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400" dirty="0" smtClean="0"/>
              <a:t>Most probable </a:t>
            </a:r>
            <a:r>
              <a:rPr lang="en-US" sz="2400" dirty="0" err="1" smtClean="0"/>
              <a:t>prefactor</a:t>
            </a:r>
            <a:r>
              <a:rPr lang="en-US" sz="2400" dirty="0" smtClean="0"/>
              <a:t>/ energy barriers come in pairs.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 smtClean="0"/>
              <a:t>Yield similar rates at room temperature.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dirty="0" smtClean="0"/>
              <a:t>KG is learning these rates.</a:t>
            </a:r>
            <a:endParaRPr lang="en-US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96645" y="4198336"/>
            <a:ext cx="3871492" cy="1352971"/>
            <a:chOff x="433680" y="4391713"/>
            <a:chExt cx="3871492" cy="1352971"/>
          </a:xfrm>
        </p:grpSpPr>
        <p:pic>
          <p:nvPicPr>
            <p:cNvPr id="53" name="Picture 52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680" y="5126666"/>
              <a:ext cx="3871492" cy="618018"/>
            </a:xfrm>
            <a:prstGeom prst="rect">
              <a:avLst/>
            </a:prstGeom>
          </p:spPr>
        </p:pic>
        <p:pic>
          <p:nvPicPr>
            <p:cNvPr id="54" name="Picture 53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10" y="4391713"/>
              <a:ext cx="3230461" cy="621792"/>
            </a:xfrm>
            <a:prstGeom prst="rect">
              <a:avLst/>
            </a:prstGeom>
          </p:spPr>
        </p:pic>
      </p:grpSp>
      <p:grpSp>
        <p:nvGrpSpPr>
          <p:cNvPr id="69" name="Group 68"/>
          <p:cNvGrpSpPr/>
          <p:nvPr/>
        </p:nvGrpSpPr>
        <p:grpSpPr>
          <a:xfrm>
            <a:off x="6449295" y="3136026"/>
            <a:ext cx="2497398" cy="515480"/>
            <a:chOff x="6449295" y="3136026"/>
            <a:chExt cx="2497398" cy="515480"/>
          </a:xfrm>
        </p:grpSpPr>
        <p:grpSp>
          <p:nvGrpSpPr>
            <p:cNvPr id="34" name="Group 33"/>
            <p:cNvGrpSpPr/>
            <p:nvPr/>
          </p:nvGrpSpPr>
          <p:grpSpPr>
            <a:xfrm flipV="1">
              <a:off x="6657053" y="3136026"/>
              <a:ext cx="2136762" cy="248992"/>
              <a:chOff x="6382817" y="2431087"/>
              <a:chExt cx="2136762" cy="24899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>
                <a:off x="6382817" y="2446767"/>
                <a:ext cx="0" cy="2333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6382817" y="2431087"/>
                <a:ext cx="2136762" cy="1568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8519579" y="2431087"/>
                <a:ext cx="0" cy="24899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6449295" y="3312952"/>
              <a:ext cx="24973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smtClean="0"/>
                <a:t>High </a:t>
              </a:r>
              <a:r>
                <a:rPr lang="en-US" sz="1600" b="1" dirty="0" err="1" smtClean="0"/>
                <a:t>prefactor</a:t>
              </a:r>
              <a:r>
                <a:rPr lang="en-US" sz="1600" b="1" dirty="0" smtClean="0"/>
                <a:t>/high barrier</a:t>
              </a:r>
            </a:p>
          </p:txBody>
        </p:sp>
      </p:grpSp>
      <p:pic>
        <p:nvPicPr>
          <p:cNvPr id="60" name="Picture 59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186" y="2146120"/>
            <a:ext cx="594360" cy="284967"/>
          </a:xfrm>
          <a:prstGeom prst="rect">
            <a:avLst/>
          </a:prstGeom>
        </p:spPr>
      </p:pic>
      <p:pic>
        <p:nvPicPr>
          <p:cNvPr id="61" name="Picture 60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501" y="2067832"/>
            <a:ext cx="1055536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35" y="2359388"/>
            <a:ext cx="6887844" cy="10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Kinetic parameter estimation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717732" y="4343709"/>
            <a:ext cx="56007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1943536" y="3364932"/>
            <a:ext cx="4100320" cy="17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47348" y="3364932"/>
            <a:ext cx="565484" cy="2375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957011" y="3364932"/>
            <a:ext cx="890337" cy="2375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899611" y="3364932"/>
            <a:ext cx="2947737" cy="23754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6043856" y="3364932"/>
            <a:ext cx="216576" cy="17828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70032" y="3364932"/>
            <a:ext cx="338488" cy="283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05638" name="Object 16056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39140"/>
              </p:ext>
            </p:extLst>
          </p:nvPr>
        </p:nvGraphicFramePr>
        <p:xfrm>
          <a:off x="968227" y="2659885"/>
          <a:ext cx="325404" cy="4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0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227" y="2659885"/>
                        <a:ext cx="325404" cy="4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5639" name="Object 16056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39687"/>
              </p:ext>
            </p:extLst>
          </p:nvPr>
        </p:nvGraphicFramePr>
        <p:xfrm>
          <a:off x="855136" y="4967381"/>
          <a:ext cx="757854" cy="68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1" name="Equation" r:id="rId7" imgW="266400" imgH="241200" progId="Equation.DSMT4">
                  <p:embed/>
                </p:oleObj>
              </mc:Choice>
              <mc:Fallback>
                <p:oleObj name="Equation" r:id="rId7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5136" y="4967381"/>
                        <a:ext cx="757854" cy="685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82582" y="1128434"/>
            <a:ext cx="776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50 measurements, distribution of belief about vectors…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634982" y="3880410"/>
            <a:ext cx="4325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distribution of belief about     :</a:t>
            </a:r>
            <a:endParaRPr lang="en-US" sz="24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545538" y="1286157"/>
            <a:ext cx="5433910" cy="2121309"/>
            <a:chOff x="2545538" y="1378847"/>
            <a:chExt cx="5433910" cy="2121309"/>
          </a:xfrm>
        </p:grpSpPr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1783746" y="2220260"/>
              <a:ext cx="1821852" cy="298268"/>
            </a:xfrm>
            <a:prstGeom prst="rect">
              <a:avLst/>
            </a:prstGeom>
          </p:spPr>
        </p:pic>
        <p:pic>
          <p:nvPicPr>
            <p:cNvPr id="35" name="Picture 34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2566360" y="2347570"/>
              <a:ext cx="1934713" cy="298268"/>
            </a:xfrm>
            <a:prstGeom prst="rect">
              <a:avLst/>
            </a:prstGeom>
          </p:spPr>
        </p:pic>
        <p:pic>
          <p:nvPicPr>
            <p:cNvPr id="36" name="Picture 35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4539536" y="2299442"/>
              <a:ext cx="1934713" cy="298268"/>
            </a:xfrm>
            <a:prstGeom prst="rect">
              <a:avLst/>
            </a:prstGeom>
          </p:spPr>
        </p:pic>
        <p:pic>
          <p:nvPicPr>
            <p:cNvPr id="37" name="Picture 36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5947">
              <a:off x="6130650" y="2209765"/>
              <a:ext cx="1964731" cy="302896"/>
            </a:xfrm>
            <a:prstGeom prst="rect">
              <a:avLst/>
            </a:prstGeom>
          </p:spPr>
        </p:pic>
        <p:pic>
          <p:nvPicPr>
            <p:cNvPr id="38" name="Picture 37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6862957" y="2383666"/>
              <a:ext cx="1934713" cy="298268"/>
            </a:xfrm>
            <a:prstGeom prst="rect">
              <a:avLst/>
            </a:prstGeom>
          </p:spPr>
        </p:pic>
      </p:grp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012738"/>
              </p:ext>
            </p:extLst>
          </p:nvPr>
        </p:nvGraphicFramePr>
        <p:xfrm>
          <a:off x="4386801" y="3768342"/>
          <a:ext cx="7572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" name="Equation" r:id="rId14" imgW="266400" imgH="241200" progId="Equation.DSMT4">
                  <p:embed/>
                </p:oleObj>
              </mc:Choice>
              <mc:Fallback>
                <p:oleObj name="Equation" r:id="rId14" imgW="266400" imgH="241200" progId="Equation.DSMT4">
                  <p:embed/>
                  <p:pic>
                    <p:nvPicPr>
                      <p:cNvPr id="0" name="Object 1605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801" y="3768342"/>
                        <a:ext cx="7572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26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697233" y="4370591"/>
            <a:ext cx="56007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35" y="2350921"/>
            <a:ext cx="6887844" cy="10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>
            <a:off x="1943536" y="3144790"/>
            <a:ext cx="3266138" cy="1935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657600" y="3144790"/>
            <a:ext cx="2755233" cy="2756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57011" y="3144790"/>
            <a:ext cx="252663" cy="1935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9611" y="3144790"/>
            <a:ext cx="676994" cy="27564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884333" y="3144790"/>
            <a:ext cx="412196" cy="2985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42535"/>
              </p:ext>
            </p:extLst>
          </p:nvPr>
        </p:nvGraphicFramePr>
        <p:xfrm>
          <a:off x="968227" y="2651418"/>
          <a:ext cx="325404" cy="4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Equation" r:id="rId5" imgW="126720" imgH="177480" progId="Equation.DSMT4">
                  <p:embed/>
                </p:oleObj>
              </mc:Choice>
              <mc:Fallback>
                <p:oleObj name="Equation" r:id="rId5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227" y="2651418"/>
                        <a:ext cx="325404" cy="4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0409"/>
              </p:ext>
            </p:extLst>
          </p:nvPr>
        </p:nvGraphicFramePr>
        <p:xfrm>
          <a:off x="669092" y="4961936"/>
          <a:ext cx="11890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92" y="4961936"/>
                        <a:ext cx="118903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090896" y="6537649"/>
            <a:ext cx="3591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Collaboration with </a:t>
            </a:r>
            <a:r>
              <a:rPr lang="en-US" b="1" dirty="0" err="1" smtClean="0"/>
              <a:t>McAlpine</a:t>
            </a:r>
            <a:r>
              <a:rPr lang="en-US" b="1" dirty="0" smtClean="0"/>
              <a:t> Group</a:t>
            </a:r>
            <a:endParaRPr lang="en-US" b="1" dirty="0"/>
          </a:p>
        </p:txBody>
      </p:sp>
      <p:grpSp>
        <p:nvGrpSpPr>
          <p:cNvPr id="27" name="Group 26"/>
          <p:cNvGrpSpPr/>
          <p:nvPr/>
        </p:nvGrpSpPr>
        <p:grpSpPr>
          <a:xfrm>
            <a:off x="2545538" y="1286157"/>
            <a:ext cx="5433910" cy="2121309"/>
            <a:chOff x="2545538" y="1378847"/>
            <a:chExt cx="5433910" cy="2121309"/>
          </a:xfrm>
        </p:grpSpPr>
        <p:pic>
          <p:nvPicPr>
            <p:cNvPr id="28" name="Picture 27" descr="latex-image-1.pdf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1783746" y="2220260"/>
              <a:ext cx="1821852" cy="298268"/>
            </a:xfrm>
            <a:prstGeom prst="rect">
              <a:avLst/>
            </a:prstGeom>
          </p:spPr>
        </p:pic>
        <p:pic>
          <p:nvPicPr>
            <p:cNvPr id="29" name="Picture 28" descr="latex-image-1.pdf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2566360" y="2347570"/>
              <a:ext cx="1934713" cy="298268"/>
            </a:xfrm>
            <a:prstGeom prst="rect">
              <a:avLst/>
            </a:prstGeom>
          </p:spPr>
        </p:pic>
        <p:pic>
          <p:nvPicPr>
            <p:cNvPr id="30" name="Picture 29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4539536" y="2299442"/>
              <a:ext cx="1934713" cy="298268"/>
            </a:xfrm>
            <a:prstGeom prst="rect">
              <a:avLst/>
            </a:prstGeom>
          </p:spPr>
        </p:pic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5947">
              <a:off x="6130650" y="2209765"/>
              <a:ext cx="1964731" cy="302896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629042">
              <a:off x="6862957" y="2383666"/>
              <a:ext cx="1934713" cy="298268"/>
            </a:xfrm>
            <a:prstGeom prst="rect">
              <a:avLst/>
            </a:prstGeom>
          </p:spPr>
        </p:pic>
      </p:grpSp>
      <p:sp>
        <p:nvSpPr>
          <p:cNvPr id="33" name="TextBox 32"/>
          <p:cNvSpPr txBox="1"/>
          <p:nvPr/>
        </p:nvSpPr>
        <p:spPr>
          <a:xfrm>
            <a:off x="482582" y="1128434"/>
            <a:ext cx="776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After 50 measurements, distribution of belief about vectors…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34982" y="3880410"/>
            <a:ext cx="576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 distribution of belief about one parameter: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1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Opportunity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opportunity cost: difference </a:t>
            </a:r>
            <a:r>
              <a:rPr lang="en-US" dirty="0"/>
              <a:t>between estimated and true optimum </a:t>
            </a:r>
            <a:r>
              <a:rPr lang="en-US" dirty="0" smtClean="0"/>
              <a:t>value w.r.t the </a:t>
            </a:r>
            <a:r>
              <a:rPr lang="en-US" dirty="0"/>
              <a:t>true optimum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218" name="Picture 2" descr="C:\Users\Si\Desktop\New Lecture\o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15"/>
          <a:stretch/>
        </p:blipFill>
        <p:spPr bwMode="auto">
          <a:xfrm>
            <a:off x="4783666" y="3078087"/>
            <a:ext cx="4360333" cy="37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Si\Desktop\New Lecture\oc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11"/>
          <a:stretch/>
        </p:blipFill>
        <p:spPr bwMode="auto">
          <a:xfrm>
            <a:off x="440260" y="3078086"/>
            <a:ext cx="4241800" cy="377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42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Gradient with Discrete Priors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knowledge gradient can be hard to compute: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This has motivated research into how to handle these problems.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593834"/>
              </p:ext>
            </p:extLst>
          </p:nvPr>
        </p:nvGraphicFramePr>
        <p:xfrm>
          <a:off x="1462463" y="2534853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463" y="2534853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958522" y="2491369"/>
            <a:ext cx="2618139" cy="2245087"/>
            <a:chOff x="6220497" y="2975212"/>
            <a:chExt cx="2618139" cy="2245087"/>
          </a:xfrm>
        </p:grpSpPr>
        <p:sp>
          <p:nvSpPr>
            <p:cNvPr id="7" name="Oval 6"/>
            <p:cNvSpPr/>
            <p:nvPr/>
          </p:nvSpPr>
          <p:spPr bwMode="auto">
            <a:xfrm>
              <a:off x="7708763" y="2975212"/>
              <a:ext cx="384356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497" y="4296969"/>
              <a:ext cx="2618139" cy="923330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The expectation can be hard to compute when the belief model is nonlinear.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4"/>
              <a:endCxn id="8" idx="0"/>
            </p:cNvCxnSpPr>
            <p:nvPr/>
          </p:nvCxnSpPr>
          <p:spPr bwMode="auto">
            <a:xfrm flipH="1">
              <a:off x="7529567" y="3671248"/>
              <a:ext cx="371374" cy="625721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4261787" y="2477509"/>
            <a:ext cx="2723199" cy="2535941"/>
            <a:chOff x="7708762" y="2975212"/>
            <a:chExt cx="2723199" cy="2535941"/>
          </a:xfrm>
        </p:grpSpPr>
        <p:sp>
          <p:nvSpPr>
            <p:cNvPr id="12" name="Oval 11"/>
            <p:cNvSpPr/>
            <p:nvPr/>
          </p:nvSpPr>
          <p:spPr bwMode="auto">
            <a:xfrm>
              <a:off x="7708762" y="2975212"/>
              <a:ext cx="1129873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13822" y="4310824"/>
              <a:ext cx="2618139" cy="1200329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The belief model is often nonlinear, such as the kinetic model for fluid dynamics.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13" idx="0"/>
            </p:cNvCxnSpPr>
            <p:nvPr/>
          </p:nvCxnSpPr>
          <p:spPr bwMode="auto">
            <a:xfrm>
              <a:off x="8273699" y="3671248"/>
              <a:ext cx="849193" cy="639576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468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Rate Error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Rate error (log-scale): difference between the estimated rate and the true optimal rate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43" name="Picture 3" descr="C:\Users\Si\Desktop\New Lecture\rat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44"/>
          <a:stretch/>
        </p:blipFill>
        <p:spPr bwMode="auto">
          <a:xfrm>
            <a:off x="6265330" y="3413206"/>
            <a:ext cx="2794000" cy="26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i\Desktop\New Lecture\rat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9" r="34352"/>
          <a:stretch/>
        </p:blipFill>
        <p:spPr bwMode="auto">
          <a:xfrm>
            <a:off x="3454398" y="3413206"/>
            <a:ext cx="2802467" cy="26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Si\Desktop\New Lecture\rate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26"/>
          <a:stretch/>
        </p:blipFill>
        <p:spPr bwMode="auto">
          <a:xfrm>
            <a:off x="507997" y="3413206"/>
            <a:ext cx="2887133" cy="262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Gradient with Discrete Priors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Proposal: Assume </a:t>
            </a:r>
            <a:r>
              <a:rPr lang="en-US" sz="2800" dirty="0"/>
              <a:t>a finite number of  truths (discrete priors), e.g. L=3 possible candidate truths </a:t>
            </a:r>
            <a:endParaRPr lang="en-US" dirty="0" smtClean="0"/>
          </a:p>
          <a:p>
            <a:r>
              <a:rPr lang="en-US" sz="2800" dirty="0"/>
              <a:t>Utility curve depends on kinetic parameters, </a:t>
            </a:r>
            <a:r>
              <a:rPr lang="en-US" sz="2800" dirty="0" err="1"/>
              <a:t>e.g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We maintain the weights of each of the possible candidates to represent how likely it is the truth, e.g. p</a:t>
            </a:r>
            <a:r>
              <a:rPr lang="en-US" sz="2800" baseline="-25000" dirty="0"/>
              <a:t>1</a:t>
            </a:r>
            <a:r>
              <a:rPr lang="en-US" sz="2800" dirty="0"/>
              <a:t>=p</a:t>
            </a:r>
            <a:r>
              <a:rPr lang="en-US" sz="2800" baseline="-25000" dirty="0"/>
              <a:t>2</a:t>
            </a:r>
            <a:r>
              <a:rPr lang="en-US" sz="2800" dirty="0"/>
              <a:t>=p</a:t>
            </a:r>
            <a:r>
              <a:rPr lang="en-US" sz="2800" baseline="-25000" dirty="0"/>
              <a:t>3</a:t>
            </a:r>
            <a:r>
              <a:rPr lang="en-US" sz="2800" dirty="0"/>
              <a:t>=1/3 means equally likely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195" name="Picture 3" descr="C:\Users\Si\Desktop\1.e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242556"/>
            <a:ext cx="2940050" cy="15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Si\Desktop\2.e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5242556"/>
            <a:ext cx="2940050" cy="15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Si\Desktop\3.e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5299706"/>
            <a:ext cx="2940050" cy="15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909944"/>
              </p:ext>
            </p:extLst>
          </p:nvPr>
        </p:nvGraphicFramePr>
        <p:xfrm>
          <a:off x="1005900" y="2781300"/>
          <a:ext cx="1619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6" imgW="596880" imgH="190440" progId="Equation.DSMT4">
                  <p:embed/>
                </p:oleObj>
              </mc:Choice>
              <mc:Fallback>
                <p:oleObj name="Equation" r:id="rId6" imgW="5968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900" y="2781300"/>
                        <a:ext cx="1619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581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Gradient with Discrete Priors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90568"/>
            <a:ext cx="7315200" cy="38768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369119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weights on the candidate truths are also on the choice of kinetic parameters: </a:t>
            </a:r>
            <a:endParaRPr lang="en-US" sz="2400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97" y="6255351"/>
            <a:ext cx="6768206" cy="427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36234" y="1655207"/>
            <a:ext cx="326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Utility curve depends on kinetic parameters.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02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064" y="2953512"/>
            <a:ext cx="7315200" cy="387686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Gradient with Discrete Priors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Estimation: a </a:t>
            </a:r>
            <a:r>
              <a:rPr lang="en-US" dirty="0"/>
              <a:t>weighted sum </a:t>
            </a:r>
            <a:r>
              <a:rPr lang="en-US" dirty="0" smtClean="0"/>
              <a:t>of all </a:t>
            </a:r>
            <a:r>
              <a:rPr lang="en-US" dirty="0"/>
              <a:t>candidate truths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Gradient with Discrete Priors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many possible candidate truths</a:t>
            </a:r>
          </a:p>
          <a:p>
            <a:r>
              <a:rPr lang="en-US" dirty="0" smtClean="0"/>
              <a:t>For each candidate truths, the measurements are noisy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53840" y="2956240"/>
            <a:ext cx="7315200" cy="3876865"/>
            <a:chOff x="914400" y="1490568"/>
            <a:chExt cx="7315200" cy="387686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490568"/>
              <a:ext cx="7315200" cy="387686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907634" y="1655207"/>
              <a:ext cx="3261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Utility curve depends on kinetic parameters.</a:t>
              </a:r>
              <a:endParaRPr lang="en-US" b="1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1865376" y="1655349"/>
              <a:ext cx="0" cy="3712083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9"/>
            <p:cNvSpPr/>
            <p:nvPr/>
          </p:nvSpPr>
          <p:spPr bwMode="auto">
            <a:xfrm>
              <a:off x="1828800" y="2059103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828800" y="2683040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828800" y="2316273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828800" y="2916395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828800" y="3192633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1828800" y="1797122"/>
              <a:ext cx="76200" cy="76200"/>
            </a:xfrm>
            <a:prstGeom prst="ellipse">
              <a:avLst/>
            </a:prstGeom>
            <a:solidFill>
              <a:schemeClr val="tx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65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Gradient with Discrete Priors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make a measurement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655064" y="2953512"/>
            <a:ext cx="7315200" cy="3876865"/>
            <a:chOff x="914400" y="1490568"/>
            <a:chExt cx="7315200" cy="387686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1490568"/>
              <a:ext cx="7315200" cy="3876865"/>
            </a:xfrm>
            <a:prstGeom prst="rect">
              <a:avLst/>
            </a:prstGeom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675" y="2027367"/>
              <a:ext cx="183436" cy="1269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8772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Knowledge Gradient with Discrete Priors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are </a:t>
            </a:r>
            <a:r>
              <a:rPr lang="en-US" dirty="0"/>
              <a:t>updated upon observation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987" y="2953512"/>
            <a:ext cx="7315199" cy="387686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6043290">
            <a:off x="2459292" y="3085479"/>
            <a:ext cx="507092" cy="223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52167" y="2592754"/>
            <a:ext cx="136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Observation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68348" y="2790584"/>
            <a:ext cx="344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More likely based on observation.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693783" y="3146752"/>
            <a:ext cx="195992" cy="26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1212" y="368347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Less likely based on </a:t>
            </a:r>
          </a:p>
          <a:p>
            <a:r>
              <a:rPr lang="en-US" b="1" dirty="0" smtClean="0"/>
              <a:t>observation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108402" y="4318275"/>
            <a:ext cx="313587" cy="477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7361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1117</Words>
  <Application>Microsoft Office PowerPoint</Application>
  <PresentationFormat>On-screen Show (4:3)</PresentationFormat>
  <Paragraphs>246</Paragraphs>
  <Slides>30</Slides>
  <Notes>22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Equation</vt:lpstr>
      <vt:lpstr>PowerPoint Presentation</vt:lpstr>
      <vt:lpstr>Lecture outline</vt:lpstr>
      <vt:lpstr>Knowledge Gradient with Discrete Priors</vt:lpstr>
      <vt:lpstr>Knowledge Gradient with Discrete Priors</vt:lpstr>
      <vt:lpstr>Knowledge Gradient with Discrete Priors</vt:lpstr>
      <vt:lpstr>Knowledge Gradient with Discrete Priors</vt:lpstr>
      <vt:lpstr>Knowledge Gradient with Discrete Priors</vt:lpstr>
      <vt:lpstr>Knowledge Gradient with Discrete Priors</vt:lpstr>
      <vt:lpstr>Knowledge Gradient with Discrete Priors</vt:lpstr>
      <vt:lpstr>Knowledge Gradient with Discrete Priors</vt:lpstr>
      <vt:lpstr>Average Marginal of Information</vt:lpstr>
      <vt:lpstr>Knowledge Gradient with Discrete Priors</vt:lpstr>
      <vt:lpstr>Candidate Truths (2D)</vt:lpstr>
      <vt:lpstr>Before any measurements</vt:lpstr>
      <vt:lpstr>Before any measurements</vt:lpstr>
      <vt:lpstr>Before any measurements</vt:lpstr>
      <vt:lpstr>After 1 measurement</vt:lpstr>
      <vt:lpstr>After 2 measurements</vt:lpstr>
      <vt:lpstr>After 5 measurements</vt:lpstr>
      <vt:lpstr>After 10 measurements</vt:lpstr>
      <vt:lpstr>After 20 measurements</vt:lpstr>
      <vt:lpstr>After 20 measurements</vt:lpstr>
      <vt:lpstr>Kinetic parameter estimation</vt:lpstr>
      <vt:lpstr>Uniform prior distribution</vt:lpstr>
      <vt:lpstr>Kinetic parameter estimation</vt:lpstr>
      <vt:lpstr>Kinetic parameter estimation</vt:lpstr>
      <vt:lpstr>Kinetic parameter estimation</vt:lpstr>
      <vt:lpstr>PowerPoint Presentation</vt:lpstr>
      <vt:lpstr>Opportunity Cost</vt:lpstr>
      <vt:lpstr>Rate Error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231</cp:revision>
  <dcterms:created xsi:type="dcterms:W3CDTF">2014-06-30T17:17:29Z</dcterms:created>
  <dcterms:modified xsi:type="dcterms:W3CDTF">2014-12-10T16:20:18Z</dcterms:modified>
</cp:coreProperties>
</file>