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577" r:id="rId2"/>
    <p:sldId id="304" r:id="rId3"/>
    <p:sldId id="273" r:id="rId4"/>
    <p:sldId id="448" r:id="rId5"/>
    <p:sldId id="449" r:id="rId6"/>
    <p:sldId id="45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4" autoAdjust="0"/>
    <p:restoredTop sz="84755" autoAdjust="0"/>
  </p:normalViewPr>
  <p:slideViewPr>
    <p:cSldViewPr snapToGrid="0">
      <p:cViewPr varScale="1">
        <p:scale>
          <a:sx n="56" d="100"/>
          <a:sy n="56" d="100"/>
        </p:scale>
        <p:origin x="-1479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3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3198E-73FC-4B39-ABED-241307BA1FB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9878E-38D9-47DC-9948-F0A32D17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2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9A1A9-E331-4A9E-A0E9-56DD433F91B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B61F0-D59F-4475-810C-308A5DDB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49023" y="8675558"/>
            <a:ext cx="2982083" cy="48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 anchor="b"/>
          <a:lstStyle>
            <a:lvl1pPr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11200" indent="-27463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093788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530350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1966913" indent="-21748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4241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8813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3385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7957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83EE100-2DE2-46D1-97F9-DBB43A70774D}" type="slidenum">
              <a:rPr lang="en-US" sz="1300" i="0"/>
              <a:pPr algn="r"/>
              <a:t>1</a:t>
            </a:fld>
            <a:endParaRPr lang="en-US" sz="1300" i="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80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6300"/>
          </a:xfrm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3" y="4344025"/>
            <a:ext cx="5026035" cy="411448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/>
          <a:lstStyle/>
          <a:p>
            <a:r>
              <a:rPr lang="en-US" dirty="0" smtClean="0"/>
              <a:t>This section</a:t>
            </a:r>
            <a:r>
              <a:rPr lang="en-US" baseline="0" dirty="0" smtClean="0"/>
              <a:t> needs 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2607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B61F0-D59F-4475-810C-308A5DDBF1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27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3C840638-2111-47D5-BAEB-C53A781BE2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D8F7C7EF-2E2E-4C5C-BE3F-6E5B8C032A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2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2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52724B25-D53B-4885-8300-72B5581B98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3425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990600"/>
            <a:ext cx="9144000" cy="58674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 i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92D410B2-E0DE-4093-BB2F-26F1941B2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612648" y="1344168"/>
            <a:ext cx="8385048" cy="5056632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21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7377B23C-0C12-475E-AC67-24B6D0D8B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0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254FEA3-9CA8-49CA-BD7A-BF7F32515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5C20296-AE73-4311-ADDA-762C60C481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F6415711-D627-4850-B5BF-D5559275CF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9EF1C3F1-5EDC-468D-81AC-7680F6904F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3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5CDFE0D-9C11-47A7-9E55-936079C7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1AF2C0E3-ADF4-4DC8-94AE-77806B6F1D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4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142DACB-B365-4B13-93FB-FEE6C7312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08088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8382000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62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572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r>
              <a:rPr lang="pl-PL" smtClean="0"/>
              <a:t>(c) 2012 W. B Powell/P. I Frazier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1200150"/>
            <a:ext cx="439738" cy="5657850"/>
          </a:xfrm>
          <a:prstGeom prst="rect">
            <a:avLst/>
          </a:prstGeom>
          <a:gradFill rotWithShape="1">
            <a:gsLst>
              <a:gs pos="0">
                <a:srgbClr val="FF9900">
                  <a:gamma/>
                  <a:shade val="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492875"/>
            <a:ext cx="2133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  <a:fld id="{92D410B2-E0DE-4093-BB2F-26F1941B26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3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Number Placeholder 5"/>
          <p:cNvSpPr txBox="1">
            <a:spLocks noGrp="1"/>
          </p:cNvSpPr>
          <p:nvPr/>
        </p:nvSpPr>
        <p:spPr bwMode="auto">
          <a:xfrm>
            <a:off x="6553200" y="65341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 i="0" dirty="0"/>
              <a:t>Slide </a:t>
            </a:r>
            <a:fld id="{1591F5B9-E180-4F6D-83C5-DDA449AD72CA}" type="slidenum">
              <a:rPr lang="en-US" sz="1400" i="0"/>
              <a:pPr algn="r"/>
              <a:t>1</a:t>
            </a:fld>
            <a:endParaRPr lang="en-US" sz="1400" i="0" dirty="0"/>
          </a:p>
        </p:txBody>
      </p:sp>
      <p:sp>
        <p:nvSpPr>
          <p:cNvPr id="228355" name="Rectangle 2"/>
          <p:cNvSpPr>
            <a:spLocks noChangeArrowheads="1"/>
          </p:cNvSpPr>
          <p:nvPr/>
        </p:nvSpPr>
        <p:spPr bwMode="auto">
          <a:xfrm>
            <a:off x="0" y="0"/>
            <a:ext cx="9124950" cy="6838950"/>
          </a:xfrm>
          <a:prstGeom prst="rect">
            <a:avLst/>
          </a:prstGeom>
          <a:solidFill>
            <a:srgbClr val="EF91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8356" name="AutoShape 3"/>
          <p:cNvSpPr>
            <a:spLocks noChangeArrowheads="1"/>
          </p:cNvSpPr>
          <p:nvPr/>
        </p:nvSpPr>
        <p:spPr bwMode="auto">
          <a:xfrm>
            <a:off x="244475" y="504825"/>
            <a:ext cx="8623300" cy="32004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472B00"/>
              </a:gs>
              <a:gs pos="50000">
                <a:srgbClr val="EF9100"/>
              </a:gs>
              <a:gs pos="100000">
                <a:srgbClr val="472B00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Tutorial:</a:t>
            </a: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Optimal Learning in </a:t>
            </a:r>
            <a:r>
              <a:rPr lang="en-US" sz="3200" b="1" dirty="0" smtClean="0">
                <a:solidFill>
                  <a:schemeClr val="bg1"/>
                </a:solidFill>
              </a:rPr>
              <a:t>the Laboratory</a:t>
            </a:r>
            <a:r>
              <a:rPr lang="en-US" sz="3200" b="1" i="0" dirty="0" smtClean="0">
                <a:solidFill>
                  <a:schemeClr val="bg1"/>
                </a:solidFill>
              </a:rPr>
              <a:t> Sciences</a:t>
            </a:r>
          </a:p>
          <a:p>
            <a:pPr algn="ctr">
              <a:lnSpc>
                <a:spcPct val="88000"/>
              </a:lnSpc>
            </a:pPr>
            <a:endParaRPr lang="en-US" sz="3200" b="1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Understanding the objective function</a:t>
            </a:r>
            <a:endParaRPr lang="en-US" sz="2000" b="1" i="0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endParaRPr lang="en-US" sz="2000" b="1" i="0" dirty="0" smtClean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December 10, 2014</a:t>
            </a:r>
            <a:endParaRPr lang="en-US" sz="2000" b="1" i="0" dirty="0" smtClean="0">
              <a:solidFill>
                <a:schemeClr val="bg1"/>
              </a:solidFill>
            </a:endParaRPr>
          </a:p>
          <a:p>
            <a:pPr algn="ctr"/>
            <a:endParaRPr lang="en-US" sz="2000" b="1" i="0" dirty="0">
              <a:solidFill>
                <a:schemeClr val="bg1"/>
              </a:solidFill>
            </a:endParaRPr>
          </a:p>
        </p:txBody>
      </p:sp>
      <p:sp>
        <p:nvSpPr>
          <p:cNvPr id="228357" name="Rectangle 4"/>
          <p:cNvSpPr>
            <a:spLocks noChangeArrowheads="1"/>
          </p:cNvSpPr>
          <p:nvPr/>
        </p:nvSpPr>
        <p:spPr bwMode="auto">
          <a:xfrm>
            <a:off x="2076450" y="4171950"/>
            <a:ext cx="4826000" cy="2146300"/>
          </a:xfrm>
          <a:prstGeom prst="rect">
            <a:avLst/>
          </a:prstGeom>
          <a:gradFill rotWithShape="0">
            <a:gsLst>
              <a:gs pos="0">
                <a:srgbClr val="EF9100"/>
              </a:gs>
              <a:gs pos="5000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/>
          <a:lstStyle/>
          <a:p>
            <a:pPr algn="ctr">
              <a:lnSpc>
                <a:spcPct val="92000"/>
              </a:lnSpc>
            </a:pPr>
            <a:r>
              <a:rPr lang="en-US" sz="2400" b="1" i="0" dirty="0">
                <a:solidFill>
                  <a:schemeClr val="bg1"/>
                </a:solidFill>
              </a:rPr>
              <a:t>Warren </a:t>
            </a:r>
            <a:r>
              <a:rPr lang="en-US" sz="2400" b="1" i="0" dirty="0" smtClean="0">
                <a:solidFill>
                  <a:schemeClr val="bg1"/>
                </a:solidFill>
              </a:rPr>
              <a:t>B. Powell</a:t>
            </a: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Kris Reyes</a:t>
            </a:r>
          </a:p>
          <a:p>
            <a:pPr algn="ctr">
              <a:lnSpc>
                <a:spcPct val="92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Si Chen</a:t>
            </a:r>
            <a:endParaRPr lang="en-US" sz="2400" b="1" i="0" dirty="0">
              <a:solidFill>
                <a:schemeClr val="bg1"/>
              </a:solidFill>
            </a:endParaRP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Princeton </a:t>
            </a:r>
            <a:r>
              <a:rPr lang="en-US" sz="2400" b="1" i="0" dirty="0">
                <a:solidFill>
                  <a:schemeClr val="bg1"/>
                </a:solidFill>
              </a:rPr>
              <a:t>University</a:t>
            </a:r>
          </a:p>
          <a:p>
            <a:pPr algn="ctr">
              <a:lnSpc>
                <a:spcPct val="92000"/>
              </a:lnSpc>
            </a:pPr>
            <a:r>
              <a:rPr lang="en-US" sz="2000" b="1" i="0" dirty="0">
                <a:solidFill>
                  <a:schemeClr val="bg1"/>
                </a:solidFill>
              </a:rPr>
              <a:t>http</a:t>
            </a:r>
            <a:r>
              <a:rPr lang="en-US" sz="2000" b="1" i="0" dirty="0" smtClean="0">
                <a:solidFill>
                  <a:schemeClr val="bg1"/>
                </a:solidFill>
              </a:rPr>
              <a:t>://</a:t>
            </a:r>
            <a:r>
              <a:rPr lang="en-US" sz="2000" b="1" dirty="0" smtClean="0">
                <a:solidFill>
                  <a:schemeClr val="bg1"/>
                </a:solidFill>
              </a:rPr>
              <a:t>www.castlelab</a:t>
            </a:r>
            <a:r>
              <a:rPr lang="en-US" sz="2000" b="1" i="0" dirty="0" smtClean="0">
                <a:solidFill>
                  <a:schemeClr val="bg1"/>
                </a:solidFill>
              </a:rPr>
              <a:t>.princeton.edu </a:t>
            </a:r>
            <a:endParaRPr lang="en-US" sz="2800" b="1" i="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FFF86078-EF79-43FD-BAA5-E2AD0F012CF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0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5"/>
          <p:cNvSpPr txBox="1">
            <a:spLocks noGrp="1" noChangeArrowheads="1"/>
          </p:cNvSpPr>
          <p:nvPr/>
        </p:nvSpPr>
        <p:spPr bwMode="auto">
          <a:xfrm>
            <a:off x="3124200" y="6553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i="0"/>
              <a:t>© 2010 Warren B. Powell</a:t>
            </a:r>
          </a:p>
        </p:txBody>
      </p:sp>
      <p:sp>
        <p:nvSpPr>
          <p:cNvPr id="459779" name="Rectangle 6"/>
          <p:cNvSpPr txBox="1">
            <a:spLocks noGrp="1" noChangeArrowheads="1"/>
          </p:cNvSpPr>
          <p:nvPr/>
        </p:nvSpPr>
        <p:spPr bwMode="auto">
          <a:xfrm>
            <a:off x="6553200" y="65341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 i="0"/>
              <a:t>Slide </a:t>
            </a:r>
            <a:fld id="{F97D682F-160B-45E1-864C-FB99EEB5EF94}" type="slidenum">
              <a:rPr lang="en-US" sz="1400" i="0"/>
              <a:pPr algn="r"/>
              <a:t>2</a:t>
            </a:fld>
            <a:endParaRPr lang="en-US" sz="1400" i="0"/>
          </a:p>
        </p:txBody>
      </p:sp>
      <p:sp>
        <p:nvSpPr>
          <p:cNvPr id="45978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978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>
                <a:solidFill>
                  <a:schemeClr val="bg1"/>
                </a:solidFill>
              </a:rPr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FFF86078-EF79-43FD-BAA5-E2AD0F012CF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09600" y="1343025"/>
            <a:ext cx="8382000" cy="5059363"/>
          </a:xfrm>
        </p:spPr>
        <p:txBody>
          <a:bodyPr/>
          <a:lstStyle/>
          <a:p>
            <a:endParaRPr lang="en-US"/>
          </a:p>
        </p:txBody>
      </p:sp>
      <p:sp>
        <p:nvSpPr>
          <p:cNvPr id="459782" name="Rectangle 4"/>
          <p:cNvSpPr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 i="0">
              <a:solidFill>
                <a:schemeClr val="bg1"/>
              </a:solidFill>
            </a:endParaRPr>
          </a:p>
        </p:txBody>
      </p:sp>
      <p:sp>
        <p:nvSpPr>
          <p:cNvPr id="459784" name="Rectangle 6"/>
          <p:cNvSpPr>
            <a:spLocks noChangeArrowheads="1"/>
          </p:cNvSpPr>
          <p:nvPr/>
        </p:nvSpPr>
        <p:spPr bwMode="auto">
          <a:xfrm>
            <a:off x="6302375" y="5423113"/>
            <a:ext cx="2841625" cy="666750"/>
          </a:xfrm>
          <a:prstGeom prst="rect">
            <a:avLst/>
          </a:prstGeom>
          <a:gradFill rotWithShape="0">
            <a:gsLst>
              <a:gs pos="0">
                <a:srgbClr val="301D00"/>
              </a:gs>
              <a:gs pos="100000">
                <a:srgbClr val="EF91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9785" name="Rectangle 7"/>
          <p:cNvSpPr>
            <a:spLocks noChangeArrowheads="1"/>
          </p:cNvSpPr>
          <p:nvPr/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r>
              <a:rPr lang="en-US" sz="2800" i="0" dirty="0" smtClean="0">
                <a:solidFill>
                  <a:schemeClr val="bg1"/>
                </a:solidFill>
              </a:rPr>
              <a:t>Understanding the objective function</a:t>
            </a:r>
          </a:p>
          <a:p>
            <a:pPr marL="342900" indent="-342900" algn="l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endParaRPr lang="en-US" sz="2800" i="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endParaRPr lang="en-US" sz="2800" i="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01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Belief models describe our </a:t>
            </a:r>
            <a:r>
              <a:rPr lang="en-US"/>
              <a:t>belief about the </a:t>
            </a:r>
            <a:r>
              <a:rPr lang="en-US" dirty="0"/>
              <a:t>performance of an alternative (i.e. objective function)</a:t>
            </a:r>
          </a:p>
          <a:p>
            <a:endParaRPr lang="en-US" dirty="0"/>
          </a:p>
          <a:p>
            <a:r>
              <a:rPr lang="en-US"/>
              <a:t>Different </a:t>
            </a:r>
            <a:r>
              <a:rPr lang="en-US" dirty="0"/>
              <a:t>types of objective functions</a:t>
            </a:r>
          </a:p>
          <a:p>
            <a:pPr lvl="1"/>
            <a:r>
              <a:rPr lang="en-US" dirty="0"/>
              <a:t>Performance</a:t>
            </a:r>
            <a:r>
              <a:rPr lang="en-US"/>
              <a:t> metric (strength, length, quantity, …)</a:t>
            </a:r>
            <a:endParaRPr lang="en-US" dirty="0"/>
          </a:p>
          <a:p>
            <a:pPr lvl="1"/>
            <a:r>
              <a:rPr lang="en-US" dirty="0"/>
              <a:t>Finding the </a:t>
            </a:r>
            <a:r>
              <a:rPr lang="en-US"/>
              <a:t>best fit (learning the kinetic parameters)</a:t>
            </a:r>
            <a:endParaRPr lang="en-US" dirty="0"/>
          </a:p>
          <a:p>
            <a:pPr lvl="1"/>
            <a:r>
              <a:rPr lang="en-US"/>
              <a:t>Utility function (mixing different objectives)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</a:t>
            </a:r>
            <a:r>
              <a:rPr lang="en-US" smtClean="0"/>
              <a:t>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Performance </a:t>
            </a:r>
            <a:r>
              <a:rPr lang="en-US" smtClean="0"/>
              <a:t>metric: </a:t>
            </a:r>
            <a:r>
              <a:rPr lang="en-US" dirty="0"/>
              <a:t>maximizing the nanotube length, minimizing the number of nanotube defects, maximizing strength, maximizing the current generated,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925166" y="3291553"/>
            <a:ext cx="4751716" cy="3124200"/>
            <a:chOff x="10031084" y="3429000"/>
            <a:chExt cx="4751716" cy="3124200"/>
          </a:xfrm>
        </p:grpSpPr>
        <p:grpSp>
          <p:nvGrpSpPr>
            <p:cNvPr id="6" name="Group 5"/>
            <p:cNvGrpSpPr/>
            <p:nvPr/>
          </p:nvGrpSpPr>
          <p:grpSpPr>
            <a:xfrm>
              <a:off x="10090150" y="3505513"/>
              <a:ext cx="4692650" cy="3047687"/>
              <a:chOff x="2012950" y="2927351"/>
              <a:chExt cx="4692650" cy="3047687"/>
            </a:xfrm>
          </p:grpSpPr>
          <p:sp>
            <p:nvSpPr>
              <p:cNvPr id="9" name="Rectangle 7" descr="Dark upward diagonal"/>
              <p:cNvSpPr>
                <a:spLocks noChangeArrowheads="1"/>
              </p:cNvSpPr>
              <p:nvPr/>
            </p:nvSpPr>
            <p:spPr bwMode="auto">
              <a:xfrm>
                <a:off x="2474913" y="4498975"/>
                <a:ext cx="227012" cy="9366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8" descr="Dark upward diagonal"/>
              <p:cNvSpPr>
                <a:spLocks noChangeArrowheads="1"/>
              </p:cNvSpPr>
              <p:nvPr/>
            </p:nvSpPr>
            <p:spPr bwMode="auto">
              <a:xfrm>
                <a:off x="3325484" y="4070038"/>
                <a:ext cx="227012" cy="13716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9" descr="Dark upward diagonal"/>
              <p:cNvSpPr>
                <a:spLocks noChangeArrowheads="1"/>
              </p:cNvSpPr>
              <p:nvPr/>
            </p:nvSpPr>
            <p:spPr bwMode="auto">
              <a:xfrm>
                <a:off x="4202113" y="4029075"/>
                <a:ext cx="227012" cy="14065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10" descr="Dark upward diagonal"/>
              <p:cNvSpPr>
                <a:spLocks noChangeArrowheads="1"/>
              </p:cNvSpPr>
              <p:nvPr/>
            </p:nvSpPr>
            <p:spPr bwMode="auto">
              <a:xfrm>
                <a:off x="5065713" y="3832225"/>
                <a:ext cx="227012" cy="16129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11" descr="Dark upward diagonal"/>
              <p:cNvSpPr>
                <a:spLocks noChangeArrowheads="1"/>
              </p:cNvSpPr>
              <p:nvPr/>
            </p:nvSpPr>
            <p:spPr bwMode="auto">
              <a:xfrm>
                <a:off x="5929313" y="4161478"/>
                <a:ext cx="227012" cy="128016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 rot="18900000">
                <a:off x="2355043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Fe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 rot="18900000">
                <a:off x="3300351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Ni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6" name="Text Box 16"/>
              <p:cNvSpPr txBox="1">
                <a:spLocks noChangeArrowheads="1"/>
              </p:cNvSpPr>
              <p:nvPr/>
            </p:nvSpPr>
            <p:spPr bwMode="auto">
              <a:xfrm rot="18900000">
                <a:off x="3915705" y="5513081"/>
                <a:ext cx="61587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PHN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 rot="18900000">
                <a:off x="4545868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+Fe</a:t>
                </a:r>
                <a:endParaRPr lang="en-US" sz="1600" dirty="0">
                  <a:latin typeface="Arial" charset="0"/>
                </a:endParaRPr>
              </a:p>
            </p:txBody>
          </p:sp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 rot="18900000">
                <a:off x="5431147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+Ni</a:t>
                </a:r>
                <a:endParaRPr lang="en-US" sz="1600" dirty="0">
                  <a:latin typeface="Arial" charset="0"/>
                </a:endParaRPr>
              </a:p>
            </p:txBody>
          </p:sp>
          <p:grpSp>
            <p:nvGrpSpPr>
              <p:cNvPr id="19" name="Group 61"/>
              <p:cNvGrpSpPr>
                <a:grpSpLocks/>
              </p:cNvGrpSpPr>
              <p:nvPr/>
            </p:nvGrpSpPr>
            <p:grpSpPr bwMode="auto">
              <a:xfrm>
                <a:off x="2471732" y="2927351"/>
                <a:ext cx="3865559" cy="2316162"/>
                <a:chOff x="1329" y="1737"/>
                <a:chExt cx="2439" cy="1459"/>
              </a:xfrm>
            </p:grpSpPr>
            <p:grpSp>
              <p:nvGrpSpPr>
                <p:cNvPr id="21" name="Group 32"/>
                <p:cNvGrpSpPr>
                  <a:grpSpLocks/>
                </p:cNvGrpSpPr>
                <p:nvPr/>
              </p:nvGrpSpPr>
              <p:grpSpPr bwMode="auto">
                <a:xfrm>
                  <a:off x="3509" y="1976"/>
                  <a:ext cx="259" cy="1051"/>
                  <a:chOff x="3503" y="2156"/>
                  <a:chExt cx="351" cy="1051"/>
                </a:xfrm>
              </p:grpSpPr>
              <p:sp>
                <p:nvSpPr>
                  <p:cNvPr id="42" name="Line 13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77" y="26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3" name="Group 19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4" y="2510"/>
                    <a:ext cx="1041" cy="338"/>
                    <a:chOff x="2385" y="800"/>
                    <a:chExt cx="1656" cy="376"/>
                  </a:xfrm>
                </p:grpSpPr>
                <p:sp>
                  <p:nvSpPr>
                    <p:cNvPr id="44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213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Freeform 21"/>
                    <p:cNvSpPr>
                      <a:spLocks/>
                    </p:cNvSpPr>
                    <p:nvPr/>
                  </p:nvSpPr>
                  <p:spPr bwMode="auto">
                    <a:xfrm flipH="1">
                      <a:off x="2385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2" name="Group 33"/>
                <p:cNvGrpSpPr>
                  <a:grpSpLocks/>
                </p:cNvGrpSpPr>
                <p:nvPr/>
              </p:nvGrpSpPr>
              <p:grpSpPr bwMode="auto">
                <a:xfrm>
                  <a:off x="2966" y="1967"/>
                  <a:ext cx="384" cy="673"/>
                  <a:chOff x="3511" y="2056"/>
                  <a:chExt cx="342" cy="1051"/>
                </a:xfrm>
              </p:grpSpPr>
              <p:sp>
                <p:nvSpPr>
                  <p:cNvPr id="38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9" name="Group 3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40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" name="Freeform 37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3" name="Group 38"/>
                <p:cNvGrpSpPr>
                  <a:grpSpLocks/>
                </p:cNvGrpSpPr>
                <p:nvPr/>
              </p:nvGrpSpPr>
              <p:grpSpPr bwMode="auto">
                <a:xfrm>
                  <a:off x="2421" y="2238"/>
                  <a:ext cx="450" cy="397"/>
                  <a:chOff x="3511" y="2056"/>
                  <a:chExt cx="342" cy="1051"/>
                </a:xfrm>
              </p:grpSpPr>
              <p:sp>
                <p:nvSpPr>
                  <p:cNvPr id="34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5" name="Group 4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36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Freeform 4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4" name="Group 48"/>
                <p:cNvGrpSpPr>
                  <a:grpSpLocks/>
                </p:cNvGrpSpPr>
                <p:nvPr/>
              </p:nvGrpSpPr>
              <p:grpSpPr bwMode="auto">
                <a:xfrm>
                  <a:off x="1329" y="2424"/>
                  <a:ext cx="363" cy="578"/>
                  <a:chOff x="3519" y="2028"/>
                  <a:chExt cx="340" cy="1076"/>
                </a:xfrm>
              </p:grpSpPr>
              <p:sp>
                <p:nvSpPr>
                  <p:cNvPr id="30" name="Line 49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95" y="2554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1" name="Group 5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7" y="2412"/>
                    <a:ext cx="1044" cy="340"/>
                    <a:chOff x="2224" y="793"/>
                    <a:chExt cx="1658" cy="378"/>
                  </a:xfrm>
                </p:grpSpPr>
                <p:sp>
                  <p:nvSpPr>
                    <p:cNvPr id="32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054" y="79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" name="Freeform 5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4" y="793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5" name="Group 53"/>
                <p:cNvGrpSpPr>
                  <a:grpSpLocks/>
                </p:cNvGrpSpPr>
                <p:nvPr/>
              </p:nvGrpSpPr>
              <p:grpSpPr bwMode="auto">
                <a:xfrm>
                  <a:off x="1869" y="1737"/>
                  <a:ext cx="173" cy="1459"/>
                  <a:chOff x="3506" y="1991"/>
                  <a:chExt cx="341" cy="1051"/>
                </a:xfrm>
              </p:grpSpPr>
              <p:sp>
                <p:nvSpPr>
                  <p:cNvPr id="26" name="Line 54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80" y="2517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7" name="Group 5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57" y="2347"/>
                    <a:ext cx="1042" cy="339"/>
                    <a:chOff x="2120" y="805"/>
                    <a:chExt cx="1656" cy="376"/>
                  </a:xfrm>
                </p:grpSpPr>
                <p:sp>
                  <p:nvSpPr>
                    <p:cNvPr id="28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48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Freeform 57"/>
                    <p:cNvSpPr>
                      <a:spLocks/>
                    </p:cNvSpPr>
                    <p:nvPr/>
                  </p:nvSpPr>
                  <p:spPr bwMode="auto">
                    <a:xfrm flipH="1">
                      <a:off x="2120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0" name="Line 6"/>
              <p:cNvSpPr>
                <a:spLocks noChangeShapeType="1"/>
              </p:cNvSpPr>
              <p:nvPr/>
            </p:nvSpPr>
            <p:spPr bwMode="auto">
              <a:xfrm>
                <a:off x="2012950" y="5451475"/>
                <a:ext cx="46926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Line 6"/>
            <p:cNvSpPr>
              <a:spLocks noChangeShapeType="1"/>
            </p:cNvSpPr>
            <p:nvPr/>
          </p:nvSpPr>
          <p:spPr bwMode="auto">
            <a:xfrm rot="16200000">
              <a:off x="8950742" y="4854335"/>
              <a:ext cx="28506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 rot="16200000">
              <a:off x="9392287" y="4280450"/>
              <a:ext cx="16161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dirty="0" smtClean="0">
                  <a:latin typeface="+mn-lt"/>
                </a:rPr>
                <a:t>Nanotube Length</a:t>
              </a:r>
              <a:endParaRPr 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6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Best </a:t>
            </a:r>
            <a:r>
              <a:rPr lang="en-US" dirty="0"/>
              <a:t>F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Goodness of Fit and Residual Analysis</a:t>
            </a:r>
          </a:p>
          <a:p>
            <a:pPr lvl="1"/>
            <a:r>
              <a:rPr lang="en-US" dirty="0" smtClean="0"/>
              <a:t>Mean square error</a:t>
            </a:r>
          </a:p>
          <a:p>
            <a:pPr lvl="1"/>
            <a:r>
              <a:rPr lang="en-US" dirty="0" smtClean="0"/>
              <a:t>Coefficient </a:t>
            </a:r>
            <a:r>
              <a:rPr lang="en-US" dirty="0"/>
              <a:t>of </a:t>
            </a:r>
            <a:r>
              <a:rPr lang="en-US" dirty="0" smtClean="0"/>
              <a:t>determination (R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4818" name="Picture 2" descr="http://www.mathworks.com/matlabcentral/fileexchange/screenshots/5333/original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81350"/>
            <a:ext cx="6305549" cy="35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01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8"/>
          <p:cNvGrpSpPr/>
          <p:nvPr/>
        </p:nvGrpSpPr>
        <p:grpSpPr>
          <a:xfrm>
            <a:off x="5698143" y="4138393"/>
            <a:ext cx="3141057" cy="2508625"/>
            <a:chOff x="148446" y="2351069"/>
            <a:chExt cx="4411819" cy="3523527"/>
          </a:xfrm>
        </p:grpSpPr>
        <p:pic>
          <p:nvPicPr>
            <p:cNvPr id="47" name="Picture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446" y="2351069"/>
              <a:ext cx="4411819" cy="3385028"/>
            </a:xfrm>
            <a:prstGeom prst="rect">
              <a:avLst/>
            </a:prstGeom>
          </p:spPr>
        </p:pic>
        <p:sp>
          <p:nvSpPr>
            <p:cNvPr id="48" name="TextBox 4"/>
            <p:cNvSpPr txBox="1"/>
            <p:nvPr/>
          </p:nvSpPr>
          <p:spPr>
            <a:xfrm>
              <a:off x="148446" y="5597597"/>
              <a:ext cx="2118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i="1" dirty="0" smtClean="0"/>
                <a:t>Courtesy </a:t>
              </a:r>
              <a:r>
                <a:rPr lang="en-US" sz="1200" i="1" dirty="0" err="1" smtClean="0"/>
                <a:t>www.kintechlab.com</a:t>
              </a:r>
              <a:endParaRPr lang="en-US" sz="1200" i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function: combination of multiple objective</a:t>
            </a:r>
          </a:p>
          <a:p>
            <a:pPr lvl="1"/>
            <a:r>
              <a:rPr lang="en-US"/>
              <a:t>Maximizing the </a:t>
            </a:r>
            <a:r>
              <a:rPr lang="en-US" b="1" dirty="0">
                <a:solidFill>
                  <a:srgbClr val="0070C0"/>
                </a:solidFill>
              </a:rPr>
              <a:t>nanotube </a:t>
            </a:r>
            <a:r>
              <a:rPr lang="en-US" b="1">
                <a:solidFill>
                  <a:srgbClr val="0070C0"/>
                </a:solidFill>
              </a:rPr>
              <a:t>length</a:t>
            </a:r>
            <a:r>
              <a:rPr lang="en-US" b="1"/>
              <a:t> </a:t>
            </a:r>
            <a:endParaRPr lang="en-US" dirty="0"/>
          </a:p>
          <a:p>
            <a:pPr lvl="1"/>
            <a:r>
              <a:rPr lang="en-US"/>
              <a:t>Minimize the </a:t>
            </a:r>
            <a:r>
              <a:rPr lang="en-US" b="1" dirty="0">
                <a:solidFill>
                  <a:srgbClr val="FF0000"/>
                </a:solidFill>
              </a:rPr>
              <a:t>number of defects</a:t>
            </a:r>
          </a:p>
          <a:p>
            <a:pPr lvl="1"/>
            <a:r>
              <a:rPr lang="en-US" dirty="0"/>
              <a:t>Minimize</a:t>
            </a:r>
            <a:r>
              <a:rPr lang="en-US"/>
              <a:t> experimental complexity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75450" y="6505010"/>
            <a:ext cx="2133600" cy="314325"/>
          </a:xfrm>
        </p:spPr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5" name="Group 55"/>
          <p:cNvGrpSpPr/>
          <p:nvPr/>
        </p:nvGrpSpPr>
        <p:grpSpPr>
          <a:xfrm>
            <a:off x="712173" y="3572470"/>
            <a:ext cx="4510960" cy="3000351"/>
            <a:chOff x="9943086" y="2922357"/>
            <a:chExt cx="4839714" cy="3685910"/>
          </a:xfrm>
        </p:grpSpPr>
        <p:grpSp>
          <p:nvGrpSpPr>
            <p:cNvPr id="6" name="Group 56"/>
            <p:cNvGrpSpPr/>
            <p:nvPr/>
          </p:nvGrpSpPr>
          <p:grpSpPr>
            <a:xfrm>
              <a:off x="10090150" y="3505513"/>
              <a:ext cx="4692650" cy="3102754"/>
              <a:chOff x="2012950" y="2927351"/>
              <a:chExt cx="4692650" cy="3102754"/>
            </a:xfrm>
          </p:grpSpPr>
          <p:sp>
            <p:nvSpPr>
              <p:cNvPr id="9" name="Rectangle 7" descr="Dark upward diagonal"/>
              <p:cNvSpPr>
                <a:spLocks noChangeArrowheads="1"/>
              </p:cNvSpPr>
              <p:nvPr/>
            </p:nvSpPr>
            <p:spPr bwMode="auto">
              <a:xfrm>
                <a:off x="2474914" y="4498976"/>
                <a:ext cx="227012" cy="9366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8" descr="Dark upward diagonal"/>
              <p:cNvSpPr>
                <a:spLocks noChangeArrowheads="1"/>
              </p:cNvSpPr>
              <p:nvPr/>
            </p:nvSpPr>
            <p:spPr bwMode="auto">
              <a:xfrm>
                <a:off x="3325484" y="4070038"/>
                <a:ext cx="227012" cy="13716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9" descr="Dark upward diagonal"/>
              <p:cNvSpPr>
                <a:spLocks noChangeArrowheads="1"/>
              </p:cNvSpPr>
              <p:nvPr/>
            </p:nvSpPr>
            <p:spPr bwMode="auto">
              <a:xfrm>
                <a:off x="4202113" y="4029075"/>
                <a:ext cx="227012" cy="14065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10" descr="Dark upward diagonal"/>
              <p:cNvSpPr>
                <a:spLocks noChangeArrowheads="1"/>
              </p:cNvSpPr>
              <p:nvPr/>
            </p:nvSpPr>
            <p:spPr bwMode="auto">
              <a:xfrm>
                <a:off x="5065713" y="3832225"/>
                <a:ext cx="227012" cy="16129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11" descr="Dark upward diagonal"/>
              <p:cNvSpPr>
                <a:spLocks noChangeArrowheads="1"/>
              </p:cNvSpPr>
              <p:nvPr/>
            </p:nvSpPr>
            <p:spPr bwMode="auto">
              <a:xfrm>
                <a:off x="5929313" y="4161478"/>
                <a:ext cx="227012" cy="128016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 rot="18900000">
                <a:off x="2355043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Fe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 rot="18900000">
                <a:off x="3300351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Ni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6" name="Text Box 16"/>
              <p:cNvSpPr txBox="1">
                <a:spLocks noChangeArrowheads="1"/>
              </p:cNvSpPr>
              <p:nvPr/>
            </p:nvSpPr>
            <p:spPr bwMode="auto">
              <a:xfrm rot="18900000">
                <a:off x="3915705" y="5535108"/>
                <a:ext cx="61587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PHN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 rot="18900000">
                <a:off x="4545869" y="5691551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+Fe</a:t>
                </a:r>
                <a:endParaRPr lang="en-US" sz="1600" dirty="0">
                  <a:latin typeface="Arial" charset="0"/>
                </a:endParaRPr>
              </a:p>
            </p:txBody>
          </p:sp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 rot="18900000">
                <a:off x="5431147" y="5680536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+Ni</a:t>
                </a:r>
                <a:endParaRPr lang="en-US" sz="1600" dirty="0">
                  <a:latin typeface="Arial" charset="0"/>
                </a:endParaRPr>
              </a:p>
            </p:txBody>
          </p:sp>
          <p:grpSp>
            <p:nvGrpSpPr>
              <p:cNvPr id="19" name="Group 61"/>
              <p:cNvGrpSpPr>
                <a:grpSpLocks/>
              </p:cNvGrpSpPr>
              <p:nvPr/>
            </p:nvGrpSpPr>
            <p:grpSpPr bwMode="auto">
              <a:xfrm>
                <a:off x="2471732" y="2927351"/>
                <a:ext cx="3865559" cy="2316162"/>
                <a:chOff x="1329" y="1737"/>
                <a:chExt cx="2439" cy="1459"/>
              </a:xfrm>
            </p:grpSpPr>
            <p:grpSp>
              <p:nvGrpSpPr>
                <p:cNvPr id="21" name="Group 32"/>
                <p:cNvGrpSpPr>
                  <a:grpSpLocks/>
                </p:cNvGrpSpPr>
                <p:nvPr/>
              </p:nvGrpSpPr>
              <p:grpSpPr bwMode="auto">
                <a:xfrm>
                  <a:off x="3509" y="1976"/>
                  <a:ext cx="259" cy="1051"/>
                  <a:chOff x="3503" y="2156"/>
                  <a:chExt cx="351" cy="1051"/>
                </a:xfrm>
              </p:grpSpPr>
              <p:sp>
                <p:nvSpPr>
                  <p:cNvPr id="42" name="Line 13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77" y="26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3" name="Group 19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4" y="2510"/>
                    <a:ext cx="1041" cy="338"/>
                    <a:chOff x="2385" y="800"/>
                    <a:chExt cx="1656" cy="376"/>
                  </a:xfrm>
                </p:grpSpPr>
                <p:sp>
                  <p:nvSpPr>
                    <p:cNvPr id="44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213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Freeform 21"/>
                    <p:cNvSpPr>
                      <a:spLocks/>
                    </p:cNvSpPr>
                    <p:nvPr/>
                  </p:nvSpPr>
                  <p:spPr bwMode="auto">
                    <a:xfrm flipH="1">
                      <a:off x="2385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2" name="Group 33"/>
                <p:cNvGrpSpPr>
                  <a:grpSpLocks/>
                </p:cNvGrpSpPr>
                <p:nvPr/>
              </p:nvGrpSpPr>
              <p:grpSpPr bwMode="auto">
                <a:xfrm>
                  <a:off x="2966" y="1967"/>
                  <a:ext cx="384" cy="673"/>
                  <a:chOff x="3511" y="2056"/>
                  <a:chExt cx="342" cy="1051"/>
                </a:xfrm>
              </p:grpSpPr>
              <p:sp>
                <p:nvSpPr>
                  <p:cNvPr id="38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9" name="Group 3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40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" name="Freeform 37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3" name="Group 38"/>
                <p:cNvGrpSpPr>
                  <a:grpSpLocks/>
                </p:cNvGrpSpPr>
                <p:nvPr/>
              </p:nvGrpSpPr>
              <p:grpSpPr bwMode="auto">
                <a:xfrm>
                  <a:off x="2421" y="2238"/>
                  <a:ext cx="450" cy="397"/>
                  <a:chOff x="3511" y="2056"/>
                  <a:chExt cx="342" cy="1051"/>
                </a:xfrm>
              </p:grpSpPr>
              <p:sp>
                <p:nvSpPr>
                  <p:cNvPr id="34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5" name="Group 4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36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Freeform 4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4" name="Group 48"/>
                <p:cNvGrpSpPr>
                  <a:grpSpLocks/>
                </p:cNvGrpSpPr>
                <p:nvPr/>
              </p:nvGrpSpPr>
              <p:grpSpPr bwMode="auto">
                <a:xfrm>
                  <a:off x="1329" y="2424"/>
                  <a:ext cx="363" cy="578"/>
                  <a:chOff x="3519" y="2028"/>
                  <a:chExt cx="340" cy="1076"/>
                </a:xfrm>
              </p:grpSpPr>
              <p:sp>
                <p:nvSpPr>
                  <p:cNvPr id="30" name="Line 49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95" y="2554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1" name="Group 5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7" y="2412"/>
                    <a:ext cx="1044" cy="340"/>
                    <a:chOff x="2224" y="793"/>
                    <a:chExt cx="1658" cy="378"/>
                  </a:xfrm>
                </p:grpSpPr>
                <p:sp>
                  <p:nvSpPr>
                    <p:cNvPr id="32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054" y="79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" name="Freeform 5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4" y="793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5" name="Group 53"/>
                <p:cNvGrpSpPr>
                  <a:grpSpLocks/>
                </p:cNvGrpSpPr>
                <p:nvPr/>
              </p:nvGrpSpPr>
              <p:grpSpPr bwMode="auto">
                <a:xfrm>
                  <a:off x="1869" y="1737"/>
                  <a:ext cx="173" cy="1459"/>
                  <a:chOff x="3506" y="1991"/>
                  <a:chExt cx="341" cy="1051"/>
                </a:xfrm>
              </p:grpSpPr>
              <p:sp>
                <p:nvSpPr>
                  <p:cNvPr id="26" name="Line 54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80" y="2517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7" name="Group 5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57" y="2347"/>
                    <a:ext cx="1042" cy="339"/>
                    <a:chOff x="2120" y="805"/>
                    <a:chExt cx="1656" cy="376"/>
                  </a:xfrm>
                </p:grpSpPr>
                <p:sp>
                  <p:nvSpPr>
                    <p:cNvPr id="28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48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Freeform 57"/>
                    <p:cNvSpPr>
                      <a:spLocks/>
                    </p:cNvSpPr>
                    <p:nvPr/>
                  </p:nvSpPr>
                  <p:spPr bwMode="auto">
                    <a:xfrm flipH="1">
                      <a:off x="2120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0" name="Line 6"/>
              <p:cNvSpPr>
                <a:spLocks noChangeShapeType="1"/>
              </p:cNvSpPr>
              <p:nvPr/>
            </p:nvSpPr>
            <p:spPr bwMode="auto">
              <a:xfrm>
                <a:off x="2012950" y="5451475"/>
                <a:ext cx="46926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Line 6"/>
            <p:cNvSpPr>
              <a:spLocks noChangeShapeType="1"/>
            </p:cNvSpPr>
            <p:nvPr/>
          </p:nvSpPr>
          <p:spPr bwMode="auto">
            <a:xfrm rot="16200000">
              <a:off x="8950742" y="4854335"/>
              <a:ext cx="28506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 rot="16200000">
              <a:off x="8663369" y="4202074"/>
              <a:ext cx="3054746" cy="495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dirty="0" smtClean="0">
                  <a:solidFill>
                    <a:srgbClr val="0070C0"/>
                  </a:solidFill>
                  <a:latin typeface="+mn-lt"/>
                </a:rPr>
                <a:t>Nanotube Length</a:t>
              </a:r>
              <a:endParaRPr lang="en-US" b="1" dirty="0">
                <a:solidFill>
                  <a:srgbClr val="0070C0"/>
                </a:solidFill>
                <a:latin typeface="+mn-lt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303958" y="4083038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b="1" dirty="0">
                <a:solidFill>
                  <a:srgbClr val="FF0000"/>
                </a:solidFill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</a:rPr>
              <a:t>efects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7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4825</TotalTime>
  <Words>198</Words>
  <Application>Microsoft Office PowerPoint</Application>
  <PresentationFormat>On-screen Show (4:3)</PresentationFormat>
  <Paragraphs>59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PowerPoint Presentation</vt:lpstr>
      <vt:lpstr>Lecture outline</vt:lpstr>
      <vt:lpstr>Objective Function</vt:lpstr>
      <vt:lpstr>Performance metric</vt:lpstr>
      <vt:lpstr>Finding the Best Fit</vt:lpstr>
      <vt:lpstr>Utility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Learning in Material Science</dc:title>
  <dc:creator>Si</dc:creator>
  <cp:lastModifiedBy>Warren Powell</cp:lastModifiedBy>
  <cp:revision>230</cp:revision>
  <dcterms:created xsi:type="dcterms:W3CDTF">2014-06-30T17:17:29Z</dcterms:created>
  <dcterms:modified xsi:type="dcterms:W3CDTF">2014-12-10T16:25:06Z</dcterms:modified>
</cp:coreProperties>
</file>