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88" r:id="rId2"/>
    <p:sldId id="536" r:id="rId3"/>
    <p:sldId id="531" r:id="rId4"/>
    <p:sldId id="532" r:id="rId5"/>
    <p:sldId id="533" r:id="rId6"/>
    <p:sldId id="534" r:id="rId7"/>
    <p:sldId id="537" r:id="rId8"/>
    <p:sldId id="505" r:id="rId9"/>
    <p:sldId id="508" r:id="rId10"/>
    <p:sldId id="538" r:id="rId11"/>
    <p:sldId id="459" r:id="rId12"/>
    <p:sldId id="511" r:id="rId13"/>
    <p:sldId id="514" r:id="rId14"/>
    <p:sldId id="517" r:id="rId15"/>
    <p:sldId id="462" r:id="rId16"/>
    <p:sldId id="46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6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KR: Added</a:t>
            </a:r>
            <a:r>
              <a:rPr lang="en-US" baseline="0" dirty="0" smtClean="0"/>
              <a:t> slide.</a:t>
            </a:r>
          </a:p>
          <a:p>
            <a:endParaRPr lang="en-US" baseline="0" dirty="0" smtClean="0"/>
          </a:p>
          <a:p>
            <a:r>
              <a:rPr lang="en-US" dirty="0" smtClean="0"/>
              <a:t>Mention</a:t>
            </a:r>
            <a:r>
              <a:rPr lang="en-US" baseline="0" dirty="0" smtClean="0"/>
              <a:t> materials genome initiative here. Goal: accelerate the design and optimization of materials.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Source for image: Materials Genome Initiative white paper, </a:t>
            </a:r>
            <a:r>
              <a:rPr lang="en-US" baseline="0" dirty="0" err="1" smtClean="0"/>
              <a:t>whitehouse.gov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3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double emulsion fabrication schematic is meant to illustrate the tunable parameters (red) in that experiment.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9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KR: fixed</a:t>
            </a:r>
            <a:r>
              <a:rPr lang="en-US" baseline="0" dirty="0" smtClean="0"/>
              <a:t> typo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7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KR: changed</a:t>
            </a:r>
            <a:r>
              <a:rPr lang="en-US" baseline="0" dirty="0" smtClean="0"/>
              <a:t> some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30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needs more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Overview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04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five elements of a learning problem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3167" y="1259415"/>
            <a:ext cx="7577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Helvetica"/>
                <a:cs typeface="Helvetica"/>
              </a:rPr>
              <a:t>Goal</a:t>
            </a:r>
            <a:r>
              <a:rPr lang="en-US" dirty="0" smtClean="0">
                <a:latin typeface="Helvetica"/>
                <a:cs typeface="Helvetica"/>
              </a:rPr>
              <a:t>: What experiment (e.g. choice of pressure, concentration, etc.) will optimize a particular material property?</a:t>
            </a:r>
            <a:endParaRPr lang="en-US" dirty="0">
              <a:latin typeface="Helvetica"/>
              <a:cs typeface="Helvetica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3243790" y="4719107"/>
            <a:ext cx="2561167" cy="2021416"/>
            <a:chOff x="3041650" y="4713817"/>
            <a:chExt cx="2561167" cy="2021416"/>
          </a:xfrm>
        </p:grpSpPr>
        <p:sp>
          <p:nvSpPr>
            <p:cNvPr id="44" name="Rounded Rectangle 43"/>
            <p:cNvSpPr/>
            <p:nvPr/>
          </p:nvSpPr>
          <p:spPr>
            <a:xfrm>
              <a:off x="3041650" y="4713817"/>
              <a:ext cx="2561167" cy="20214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23185" y="5401360"/>
              <a:ext cx="1598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2F2F2"/>
                  </a:solidFill>
                  <a:latin typeface="Helvetica"/>
                  <a:cs typeface="Helvetica"/>
                </a:rPr>
                <a:t>5. What did you learn?</a:t>
              </a:r>
              <a:endParaRPr lang="en-US" b="1" dirty="0">
                <a:solidFill>
                  <a:srgbClr val="F2F2F2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3932" y="2216299"/>
            <a:ext cx="2789767" cy="2021416"/>
            <a:chOff x="201082" y="2449125"/>
            <a:chExt cx="2789767" cy="2021416"/>
          </a:xfrm>
        </p:grpSpPr>
        <p:sp>
          <p:nvSpPr>
            <p:cNvPr id="36" name="Rounded Rectangle 35"/>
            <p:cNvSpPr/>
            <p:nvPr/>
          </p:nvSpPr>
          <p:spPr>
            <a:xfrm>
              <a:off x="201082" y="2449125"/>
              <a:ext cx="2656418" cy="20214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1082" y="3136668"/>
              <a:ext cx="2789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Helvetica"/>
                  <a:cs typeface="Helvetica"/>
                </a:rPr>
                <a:t>1</a:t>
              </a:r>
              <a:r>
                <a:rPr lang="en-US" b="1" dirty="0" smtClean="0">
                  <a:solidFill>
                    <a:schemeClr val="bg1">
                      <a:lumMod val="95000"/>
                    </a:schemeClr>
                  </a:solidFill>
                  <a:latin typeface="Helvetica"/>
                  <a:cs typeface="Helvetica"/>
                </a:rPr>
                <a:t>. Identify experimental choices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320366" y="2188642"/>
            <a:ext cx="2561167" cy="2021416"/>
            <a:chOff x="6231466" y="2421468"/>
            <a:chExt cx="2561167" cy="2021416"/>
          </a:xfrm>
        </p:grpSpPr>
        <p:sp>
          <p:nvSpPr>
            <p:cNvPr id="39" name="Rounded Rectangle 38"/>
            <p:cNvSpPr/>
            <p:nvPr/>
          </p:nvSpPr>
          <p:spPr>
            <a:xfrm>
              <a:off x="6231466" y="2421468"/>
              <a:ext cx="2561167" cy="2021416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10329" y="3109011"/>
              <a:ext cx="2203440" cy="646331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2F2F2"/>
                  </a:solidFill>
                  <a:latin typeface="Helvetica"/>
                  <a:cs typeface="Helvetica"/>
                </a:rPr>
                <a:t>3. Decide which experiment to run.</a:t>
              </a:r>
              <a:endParaRPr lang="en-US" b="1" dirty="0">
                <a:solidFill>
                  <a:srgbClr val="F2F2F2"/>
                </a:solidFill>
                <a:latin typeface="Helvetica"/>
                <a:cs typeface="Helvetica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234265" y="2211924"/>
            <a:ext cx="2561167" cy="2021416"/>
            <a:chOff x="3026833" y="2444750"/>
            <a:chExt cx="2561167" cy="2021416"/>
          </a:xfrm>
        </p:grpSpPr>
        <p:grpSp>
          <p:nvGrpSpPr>
            <p:cNvPr id="7" name="Group 6"/>
            <p:cNvGrpSpPr/>
            <p:nvPr/>
          </p:nvGrpSpPr>
          <p:grpSpPr>
            <a:xfrm>
              <a:off x="3288508" y="2530778"/>
              <a:ext cx="2069545" cy="1870520"/>
              <a:chOff x="1206500" y="4593164"/>
              <a:chExt cx="2069545" cy="1870520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6500" y="5069413"/>
                <a:ext cx="2069545" cy="1394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322920" y="4593164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/>
                    <a:cs typeface="Helvetica"/>
                  </a:rPr>
                  <a:t>2</a:t>
                </a:r>
                <a:r>
                  <a:rPr lang="en-US" b="1" dirty="0" smtClean="0">
                    <a:latin typeface="Helvetica"/>
                    <a:cs typeface="Helvetica"/>
                  </a:rPr>
                  <a:t>. Belief Model</a:t>
                </a:r>
                <a:endParaRPr lang="en-US" b="1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34" name="Rounded Rectangle 33"/>
            <p:cNvSpPr/>
            <p:nvPr/>
          </p:nvSpPr>
          <p:spPr>
            <a:xfrm>
              <a:off x="3026833" y="2444750"/>
              <a:ext cx="2561167" cy="202141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329891" y="4719107"/>
            <a:ext cx="2561167" cy="2021416"/>
            <a:chOff x="6237816" y="4660900"/>
            <a:chExt cx="2561167" cy="2021416"/>
          </a:xfrm>
        </p:grpSpPr>
        <p:grpSp>
          <p:nvGrpSpPr>
            <p:cNvPr id="42" name="Group 41"/>
            <p:cNvGrpSpPr/>
            <p:nvPr/>
          </p:nvGrpSpPr>
          <p:grpSpPr>
            <a:xfrm>
              <a:off x="6603999" y="4709620"/>
              <a:ext cx="1828800" cy="1923977"/>
              <a:chOff x="6467744" y="4725761"/>
              <a:chExt cx="1828800" cy="1923977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083" y="5101166"/>
                <a:ext cx="1370123" cy="1548572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6467744" y="4725761"/>
                <a:ext cx="1828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/>
                    <a:cs typeface="Helvetica"/>
                  </a:rPr>
                  <a:t>4</a:t>
                </a:r>
                <a:r>
                  <a:rPr lang="en-US" b="1" dirty="0" smtClean="0">
                    <a:latin typeface="Helvetica"/>
                    <a:cs typeface="Helvetica"/>
                  </a:rPr>
                  <a:t>. Observations</a:t>
                </a:r>
                <a:endParaRPr lang="en-US" b="1" dirty="0">
                  <a:latin typeface="Helvetica"/>
                  <a:cs typeface="Helvetica"/>
                </a:endParaRPr>
              </a:p>
            </p:txBody>
          </p:sp>
        </p:grpSp>
        <p:sp>
          <p:nvSpPr>
            <p:cNvPr id="41" name="Rounded Rectangle 40"/>
            <p:cNvSpPr/>
            <p:nvPr/>
          </p:nvSpPr>
          <p:spPr>
            <a:xfrm>
              <a:off x="6237816" y="4660900"/>
              <a:ext cx="2561167" cy="2021416"/>
            </a:xfrm>
            <a:prstGeom prst="round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/>
          <p:cNvCxnSpPr>
            <a:endCxn id="34" idx="1"/>
          </p:cNvCxnSpPr>
          <p:nvPr/>
        </p:nvCxnSpPr>
        <p:spPr>
          <a:xfrm flipV="1">
            <a:off x="2800350" y="3222632"/>
            <a:ext cx="433915" cy="4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4" idx="3"/>
            <a:endCxn id="39" idx="1"/>
          </p:cNvCxnSpPr>
          <p:nvPr/>
        </p:nvCxnSpPr>
        <p:spPr>
          <a:xfrm flipV="1">
            <a:off x="5795432" y="3199350"/>
            <a:ext cx="524934" cy="23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9" idx="2"/>
            <a:endCxn id="41" idx="0"/>
          </p:cNvCxnSpPr>
          <p:nvPr/>
        </p:nvCxnSpPr>
        <p:spPr>
          <a:xfrm>
            <a:off x="7600950" y="4210058"/>
            <a:ext cx="9525" cy="509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1" idx="1"/>
            <a:endCxn id="44" idx="3"/>
          </p:cNvCxnSpPr>
          <p:nvPr/>
        </p:nvCxnSpPr>
        <p:spPr>
          <a:xfrm flipH="1">
            <a:off x="5804957" y="5729815"/>
            <a:ext cx="52493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4" idx="0"/>
            <a:endCxn id="34" idx="2"/>
          </p:cNvCxnSpPr>
          <p:nvPr/>
        </p:nvCxnSpPr>
        <p:spPr>
          <a:xfrm flipH="1" flipV="1">
            <a:off x="4514849" y="4233340"/>
            <a:ext cx="9525" cy="485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5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1) Identifying your experimental choices</a:t>
            </a:r>
          </a:p>
          <a:p>
            <a:pPr lvl="1"/>
            <a:r>
              <a:rPr lang="en-US" dirty="0"/>
              <a:t>What are your material </a:t>
            </a:r>
            <a:r>
              <a:rPr lang="en-US" dirty="0" smtClean="0"/>
              <a:t>choices? Substrate</a:t>
            </a:r>
            <a:r>
              <a:rPr lang="en-US" dirty="0"/>
              <a:t>, catalyst, solute, proteins, RNA sequence?</a:t>
            </a:r>
          </a:p>
          <a:p>
            <a:pPr lvl="1"/>
            <a:r>
              <a:rPr lang="en-US" dirty="0"/>
              <a:t>What are your process </a:t>
            </a:r>
            <a:r>
              <a:rPr lang="en-US" dirty="0" smtClean="0"/>
              <a:t>variables? Temperatures</a:t>
            </a:r>
            <a:r>
              <a:rPr lang="en-US" dirty="0"/>
              <a:t>, pressures, concentrations, volumes?</a:t>
            </a:r>
          </a:p>
          <a:p>
            <a:pPr lvl="1"/>
            <a:r>
              <a:rPr lang="en-US" dirty="0"/>
              <a:t>What are your experimental </a:t>
            </a:r>
            <a:r>
              <a:rPr lang="en-US" dirty="0" smtClean="0"/>
              <a:t>protocols? How </a:t>
            </a:r>
            <a:r>
              <a:rPr lang="en-US" i="1" dirty="0"/>
              <a:t>might</a:t>
            </a:r>
            <a:r>
              <a:rPr lang="en-US" dirty="0"/>
              <a:t> you sequence the steps of an experiment?</a:t>
            </a:r>
          </a:p>
          <a:p>
            <a:r>
              <a:rPr lang="en-US" dirty="0" smtClean="0"/>
              <a:t>Notes</a:t>
            </a:r>
            <a:endParaRPr lang="en-US" dirty="0"/>
          </a:p>
          <a:p>
            <a:pPr lvl="1"/>
            <a:r>
              <a:rPr lang="en-US" dirty="0" smtClean="0"/>
              <a:t>Identifying all your choices can seem daunting, but it is fundamental to a principled experimental process.</a:t>
            </a:r>
          </a:p>
          <a:p>
            <a:pPr lvl="1"/>
            <a:r>
              <a:rPr lang="en-US" dirty="0" smtClean="0"/>
              <a:t>It is important to think about your choices, even it is a large number.  You are making these choices implicitly.  These choices need to be transparent.</a:t>
            </a:r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2) Building a belief model</a:t>
            </a:r>
          </a:p>
          <a:p>
            <a:pPr lvl="1"/>
            <a:r>
              <a:rPr lang="en-US" dirty="0"/>
              <a:t>What do you know about how a process will respond to changes in temperatures, concentrations, ratios, …?</a:t>
            </a:r>
          </a:p>
          <a:p>
            <a:pPr lvl="1"/>
            <a:r>
              <a:rPr lang="en-US" dirty="0" smtClean="0"/>
              <a:t>What do you </a:t>
            </a:r>
            <a:r>
              <a:rPr lang="en-US" i="1" dirty="0" smtClean="0"/>
              <a:t>know</a:t>
            </a:r>
            <a:r>
              <a:rPr lang="en-US" dirty="0" smtClean="0"/>
              <a:t> about the behavior of a material or compound, and </a:t>
            </a:r>
            <a:r>
              <a:rPr lang="en-US" i="1" dirty="0" smtClean="0"/>
              <a:t>how well do you know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495800"/>
            <a:ext cx="3219450" cy="2168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5029200" y="4419600"/>
            <a:ext cx="3200400" cy="1786901"/>
            <a:chOff x="1905000" y="1676400"/>
            <a:chExt cx="5791200" cy="3657600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 flipV="1">
              <a:off x="1905000" y="1905000"/>
              <a:ext cx="0" cy="342900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1905000" y="5334000"/>
              <a:ext cx="5791200" cy="0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Freeform 49"/>
            <p:cNvSpPr/>
            <p:nvPr/>
          </p:nvSpPr>
          <p:spPr bwMode="auto">
            <a:xfrm>
              <a:off x="2209800" y="2057400"/>
              <a:ext cx="5029200" cy="2853559"/>
            </a:xfrm>
            <a:custGeom>
              <a:avLst/>
              <a:gdLst>
                <a:gd name="connsiteX0" fmla="*/ 0 w 5029200"/>
                <a:gd name="connsiteY0" fmla="*/ 2853559 h 2853559"/>
                <a:gd name="connsiteX1" fmla="*/ 725214 w 5029200"/>
                <a:gd name="connsiteY1" fmla="*/ 1939159 h 2853559"/>
                <a:gd name="connsiteX2" fmla="*/ 1513490 w 5029200"/>
                <a:gd name="connsiteY2" fmla="*/ 1245476 h 2853559"/>
                <a:gd name="connsiteX3" fmla="*/ 2333296 w 5029200"/>
                <a:gd name="connsiteY3" fmla="*/ 788276 h 2853559"/>
                <a:gd name="connsiteX4" fmla="*/ 3216165 w 5029200"/>
                <a:gd name="connsiteY4" fmla="*/ 409904 h 2853559"/>
                <a:gd name="connsiteX5" fmla="*/ 4020207 w 5029200"/>
                <a:gd name="connsiteY5" fmla="*/ 189186 h 2853559"/>
                <a:gd name="connsiteX6" fmla="*/ 5029200 w 5029200"/>
                <a:gd name="connsiteY6" fmla="*/ 0 h 28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2853559">
                  <a:moveTo>
                    <a:pt x="0" y="2853559"/>
                  </a:moveTo>
                  <a:cubicBezTo>
                    <a:pt x="236483" y="2530366"/>
                    <a:pt x="472966" y="2207173"/>
                    <a:pt x="725214" y="1939159"/>
                  </a:cubicBezTo>
                  <a:cubicBezTo>
                    <a:pt x="977462" y="1671145"/>
                    <a:pt x="1245476" y="1437290"/>
                    <a:pt x="1513490" y="1245476"/>
                  </a:cubicBezTo>
                  <a:cubicBezTo>
                    <a:pt x="1781504" y="1053662"/>
                    <a:pt x="2049517" y="927538"/>
                    <a:pt x="2333296" y="788276"/>
                  </a:cubicBezTo>
                  <a:cubicBezTo>
                    <a:pt x="2617075" y="649014"/>
                    <a:pt x="2935013" y="509752"/>
                    <a:pt x="3216165" y="409904"/>
                  </a:cubicBezTo>
                  <a:cubicBezTo>
                    <a:pt x="3497317" y="310056"/>
                    <a:pt x="3718035" y="257503"/>
                    <a:pt x="4020207" y="189186"/>
                  </a:cubicBezTo>
                  <a:cubicBezTo>
                    <a:pt x="4322379" y="120869"/>
                    <a:pt x="4675789" y="60434"/>
                    <a:pt x="5029200" y="0"/>
                  </a:cubicBezTo>
                </a:path>
              </a:pathLst>
            </a:cu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Freeform 50"/>
            <p:cNvSpPr/>
            <p:nvPr/>
          </p:nvSpPr>
          <p:spPr bwMode="auto">
            <a:xfrm rot="490241">
              <a:off x="2234652" y="2171699"/>
              <a:ext cx="5029200" cy="2853559"/>
            </a:xfrm>
            <a:custGeom>
              <a:avLst/>
              <a:gdLst>
                <a:gd name="connsiteX0" fmla="*/ 0 w 5029200"/>
                <a:gd name="connsiteY0" fmla="*/ 2853559 h 2853559"/>
                <a:gd name="connsiteX1" fmla="*/ 725214 w 5029200"/>
                <a:gd name="connsiteY1" fmla="*/ 1939159 h 2853559"/>
                <a:gd name="connsiteX2" fmla="*/ 1513490 w 5029200"/>
                <a:gd name="connsiteY2" fmla="*/ 1245476 h 2853559"/>
                <a:gd name="connsiteX3" fmla="*/ 2333296 w 5029200"/>
                <a:gd name="connsiteY3" fmla="*/ 788276 h 2853559"/>
                <a:gd name="connsiteX4" fmla="*/ 3216165 w 5029200"/>
                <a:gd name="connsiteY4" fmla="*/ 409904 h 2853559"/>
                <a:gd name="connsiteX5" fmla="*/ 4020207 w 5029200"/>
                <a:gd name="connsiteY5" fmla="*/ 189186 h 2853559"/>
                <a:gd name="connsiteX6" fmla="*/ 5029200 w 5029200"/>
                <a:gd name="connsiteY6" fmla="*/ 0 h 28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2853559">
                  <a:moveTo>
                    <a:pt x="0" y="2853559"/>
                  </a:moveTo>
                  <a:cubicBezTo>
                    <a:pt x="236483" y="2530366"/>
                    <a:pt x="472966" y="2207173"/>
                    <a:pt x="725214" y="1939159"/>
                  </a:cubicBezTo>
                  <a:cubicBezTo>
                    <a:pt x="977462" y="1671145"/>
                    <a:pt x="1245476" y="1437290"/>
                    <a:pt x="1513490" y="1245476"/>
                  </a:cubicBezTo>
                  <a:cubicBezTo>
                    <a:pt x="1781504" y="1053662"/>
                    <a:pt x="2049517" y="927538"/>
                    <a:pt x="2333296" y="788276"/>
                  </a:cubicBezTo>
                  <a:cubicBezTo>
                    <a:pt x="2617075" y="649014"/>
                    <a:pt x="2935013" y="509752"/>
                    <a:pt x="3216165" y="409904"/>
                  </a:cubicBezTo>
                  <a:cubicBezTo>
                    <a:pt x="3497317" y="310056"/>
                    <a:pt x="3718035" y="257503"/>
                    <a:pt x="4020207" y="189186"/>
                  </a:cubicBezTo>
                  <a:cubicBezTo>
                    <a:pt x="4322379" y="120869"/>
                    <a:pt x="4675789" y="60434"/>
                    <a:pt x="5029200" y="0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2" name="Freeform 51"/>
            <p:cNvSpPr/>
            <p:nvPr/>
          </p:nvSpPr>
          <p:spPr bwMode="auto">
            <a:xfrm rot="21227945">
              <a:off x="2387052" y="2064773"/>
              <a:ext cx="5029200" cy="2853559"/>
            </a:xfrm>
            <a:custGeom>
              <a:avLst/>
              <a:gdLst>
                <a:gd name="connsiteX0" fmla="*/ 0 w 5029200"/>
                <a:gd name="connsiteY0" fmla="*/ 2853559 h 2853559"/>
                <a:gd name="connsiteX1" fmla="*/ 725214 w 5029200"/>
                <a:gd name="connsiteY1" fmla="*/ 1939159 h 2853559"/>
                <a:gd name="connsiteX2" fmla="*/ 1513490 w 5029200"/>
                <a:gd name="connsiteY2" fmla="*/ 1245476 h 2853559"/>
                <a:gd name="connsiteX3" fmla="*/ 2333296 w 5029200"/>
                <a:gd name="connsiteY3" fmla="*/ 788276 h 2853559"/>
                <a:gd name="connsiteX4" fmla="*/ 3216165 w 5029200"/>
                <a:gd name="connsiteY4" fmla="*/ 409904 h 2853559"/>
                <a:gd name="connsiteX5" fmla="*/ 4020207 w 5029200"/>
                <a:gd name="connsiteY5" fmla="*/ 189186 h 2853559"/>
                <a:gd name="connsiteX6" fmla="*/ 5029200 w 5029200"/>
                <a:gd name="connsiteY6" fmla="*/ 0 h 28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2853559">
                  <a:moveTo>
                    <a:pt x="0" y="2853559"/>
                  </a:moveTo>
                  <a:cubicBezTo>
                    <a:pt x="236483" y="2530366"/>
                    <a:pt x="472966" y="2207173"/>
                    <a:pt x="725214" y="1939159"/>
                  </a:cubicBezTo>
                  <a:cubicBezTo>
                    <a:pt x="977462" y="1671145"/>
                    <a:pt x="1245476" y="1437290"/>
                    <a:pt x="1513490" y="1245476"/>
                  </a:cubicBezTo>
                  <a:cubicBezTo>
                    <a:pt x="1781504" y="1053662"/>
                    <a:pt x="2049517" y="927538"/>
                    <a:pt x="2333296" y="788276"/>
                  </a:cubicBezTo>
                  <a:cubicBezTo>
                    <a:pt x="2617075" y="649014"/>
                    <a:pt x="2935013" y="509752"/>
                    <a:pt x="3216165" y="409904"/>
                  </a:cubicBezTo>
                  <a:cubicBezTo>
                    <a:pt x="3497317" y="310056"/>
                    <a:pt x="3718035" y="257503"/>
                    <a:pt x="4020207" y="189186"/>
                  </a:cubicBezTo>
                  <a:cubicBezTo>
                    <a:pt x="4322379" y="120869"/>
                    <a:pt x="4675789" y="60434"/>
                    <a:pt x="5029200" y="0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3" name="Freeform 52"/>
            <p:cNvSpPr/>
            <p:nvPr/>
          </p:nvSpPr>
          <p:spPr bwMode="auto">
            <a:xfrm>
              <a:off x="2057400" y="1676400"/>
              <a:ext cx="5029200" cy="2853559"/>
            </a:xfrm>
            <a:custGeom>
              <a:avLst/>
              <a:gdLst>
                <a:gd name="connsiteX0" fmla="*/ 0 w 5029200"/>
                <a:gd name="connsiteY0" fmla="*/ 2853559 h 2853559"/>
                <a:gd name="connsiteX1" fmla="*/ 725214 w 5029200"/>
                <a:gd name="connsiteY1" fmla="*/ 1939159 h 2853559"/>
                <a:gd name="connsiteX2" fmla="*/ 1513490 w 5029200"/>
                <a:gd name="connsiteY2" fmla="*/ 1245476 h 2853559"/>
                <a:gd name="connsiteX3" fmla="*/ 2333296 w 5029200"/>
                <a:gd name="connsiteY3" fmla="*/ 788276 h 2853559"/>
                <a:gd name="connsiteX4" fmla="*/ 3216165 w 5029200"/>
                <a:gd name="connsiteY4" fmla="*/ 409904 h 2853559"/>
                <a:gd name="connsiteX5" fmla="*/ 4020207 w 5029200"/>
                <a:gd name="connsiteY5" fmla="*/ 189186 h 2853559"/>
                <a:gd name="connsiteX6" fmla="*/ 5029200 w 5029200"/>
                <a:gd name="connsiteY6" fmla="*/ 0 h 28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2853559">
                  <a:moveTo>
                    <a:pt x="0" y="2853559"/>
                  </a:moveTo>
                  <a:cubicBezTo>
                    <a:pt x="236483" y="2530366"/>
                    <a:pt x="472966" y="2207173"/>
                    <a:pt x="725214" y="1939159"/>
                  </a:cubicBezTo>
                  <a:cubicBezTo>
                    <a:pt x="977462" y="1671145"/>
                    <a:pt x="1245476" y="1437290"/>
                    <a:pt x="1513490" y="1245476"/>
                  </a:cubicBezTo>
                  <a:cubicBezTo>
                    <a:pt x="1781504" y="1053662"/>
                    <a:pt x="2049517" y="927538"/>
                    <a:pt x="2333296" y="788276"/>
                  </a:cubicBezTo>
                  <a:cubicBezTo>
                    <a:pt x="2617075" y="649014"/>
                    <a:pt x="2935013" y="509752"/>
                    <a:pt x="3216165" y="409904"/>
                  </a:cubicBezTo>
                  <a:cubicBezTo>
                    <a:pt x="3497317" y="310056"/>
                    <a:pt x="3718035" y="257503"/>
                    <a:pt x="4020207" y="189186"/>
                  </a:cubicBezTo>
                  <a:cubicBezTo>
                    <a:pt x="4322379" y="120869"/>
                    <a:pt x="4675789" y="60434"/>
                    <a:pt x="5029200" y="0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Freeform 53"/>
            <p:cNvSpPr/>
            <p:nvPr/>
          </p:nvSpPr>
          <p:spPr bwMode="auto">
            <a:xfrm>
              <a:off x="2438400" y="2404241"/>
              <a:ext cx="5029200" cy="2853559"/>
            </a:xfrm>
            <a:custGeom>
              <a:avLst/>
              <a:gdLst>
                <a:gd name="connsiteX0" fmla="*/ 0 w 5029200"/>
                <a:gd name="connsiteY0" fmla="*/ 2853559 h 2853559"/>
                <a:gd name="connsiteX1" fmla="*/ 725214 w 5029200"/>
                <a:gd name="connsiteY1" fmla="*/ 1939159 h 2853559"/>
                <a:gd name="connsiteX2" fmla="*/ 1513490 w 5029200"/>
                <a:gd name="connsiteY2" fmla="*/ 1245476 h 2853559"/>
                <a:gd name="connsiteX3" fmla="*/ 2333296 w 5029200"/>
                <a:gd name="connsiteY3" fmla="*/ 788276 h 2853559"/>
                <a:gd name="connsiteX4" fmla="*/ 3216165 w 5029200"/>
                <a:gd name="connsiteY4" fmla="*/ 409904 h 2853559"/>
                <a:gd name="connsiteX5" fmla="*/ 4020207 w 5029200"/>
                <a:gd name="connsiteY5" fmla="*/ 189186 h 2853559"/>
                <a:gd name="connsiteX6" fmla="*/ 5029200 w 5029200"/>
                <a:gd name="connsiteY6" fmla="*/ 0 h 2853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9200" h="2853559">
                  <a:moveTo>
                    <a:pt x="0" y="2853559"/>
                  </a:moveTo>
                  <a:cubicBezTo>
                    <a:pt x="236483" y="2530366"/>
                    <a:pt x="472966" y="2207173"/>
                    <a:pt x="725214" y="1939159"/>
                  </a:cubicBezTo>
                  <a:cubicBezTo>
                    <a:pt x="977462" y="1671145"/>
                    <a:pt x="1245476" y="1437290"/>
                    <a:pt x="1513490" y="1245476"/>
                  </a:cubicBezTo>
                  <a:cubicBezTo>
                    <a:pt x="1781504" y="1053662"/>
                    <a:pt x="2049517" y="927538"/>
                    <a:pt x="2333296" y="788276"/>
                  </a:cubicBezTo>
                  <a:cubicBezTo>
                    <a:pt x="2617075" y="649014"/>
                    <a:pt x="2935013" y="509752"/>
                    <a:pt x="3216165" y="409904"/>
                  </a:cubicBezTo>
                  <a:cubicBezTo>
                    <a:pt x="3497317" y="310056"/>
                    <a:pt x="3718035" y="257503"/>
                    <a:pt x="4020207" y="189186"/>
                  </a:cubicBezTo>
                  <a:cubicBezTo>
                    <a:pt x="4322379" y="120869"/>
                    <a:pt x="4675789" y="60434"/>
                    <a:pt x="5029200" y="0"/>
                  </a:cubicBezTo>
                </a:path>
              </a:pathLst>
            </a:custGeom>
            <a:noFill/>
            <a:ln w="285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508284" y="62600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Concentration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4349401" y="4931979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Strength</a:t>
            </a:r>
            <a:endParaRPr lang="en-US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flipV="1">
            <a:off x="1567453" y="4614127"/>
            <a:ext cx="0" cy="173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1395412" y="6188326"/>
            <a:ext cx="2905125" cy="0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8158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3) What are you observing?</a:t>
            </a:r>
          </a:p>
          <a:p>
            <a:pPr lvl="1"/>
            <a:r>
              <a:rPr lang="en-US" dirty="0" smtClean="0"/>
              <a:t>What information are you going to collect from an experiment?</a:t>
            </a:r>
            <a:r>
              <a:rPr lang="en-US" dirty="0"/>
              <a:t> </a:t>
            </a:r>
            <a:r>
              <a:rPr lang="en-US" dirty="0" smtClean="0"/>
              <a:t> These can likely be divided between direct metrics:</a:t>
            </a:r>
          </a:p>
          <a:p>
            <a:pPr lvl="2"/>
            <a:r>
              <a:rPr lang="en-US" dirty="0" smtClean="0"/>
              <a:t>Strength, reflexivity, output, ….</a:t>
            </a:r>
          </a:p>
          <a:p>
            <a:pPr lvl="1"/>
            <a:r>
              <a:rPr lang="en-US" dirty="0" smtClean="0"/>
              <a:t>… and evaluations of experimental complexity:</a:t>
            </a:r>
          </a:p>
          <a:p>
            <a:pPr lvl="2"/>
            <a:r>
              <a:rPr lang="en-US" dirty="0" smtClean="0"/>
              <a:t>Cost, time, effort?</a:t>
            </a:r>
          </a:p>
          <a:p>
            <a:pPr lvl="2"/>
            <a:r>
              <a:rPr lang="en-US" dirty="0" smtClean="0"/>
              <a:t>Repeatability?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4) What did you learn from an experiment?</a:t>
            </a:r>
          </a:p>
          <a:p>
            <a:pPr lvl="1"/>
            <a:r>
              <a:rPr lang="en-US" dirty="0" smtClean="0"/>
              <a:t>The information should change your original belief model (the </a:t>
            </a:r>
            <a:r>
              <a:rPr lang="en-US" i="1" dirty="0" smtClean="0"/>
              <a:t>prior</a:t>
            </a:r>
            <a:r>
              <a:rPr lang="en-US" dirty="0" smtClean="0"/>
              <a:t>) to produce an updated belief model (the </a:t>
            </a:r>
            <a:r>
              <a:rPr lang="en-US" i="1" dirty="0" smtClean="0"/>
              <a:t>posterior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It is important to generalize:</a:t>
            </a:r>
          </a:p>
          <a:p>
            <a:pPr lvl="2"/>
            <a:r>
              <a:rPr lang="en-US" dirty="0" smtClean="0"/>
              <a:t>The performance of different nickel-based catalysts may perform similarly.</a:t>
            </a:r>
          </a:p>
          <a:p>
            <a:pPr lvl="2"/>
            <a:r>
              <a:rPr lang="en-US" dirty="0" smtClean="0"/>
              <a:t>The result at one concentration may update your belief about other concentrations.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9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Step 5) What decisions are you making with what you learn, and how did this improve your goals?</a:t>
            </a:r>
          </a:p>
          <a:p>
            <a:pPr lvl="1"/>
            <a:r>
              <a:rPr lang="en-US" dirty="0" smtClean="0"/>
              <a:t>Ultimately, the goal is to design a material that accomplishes something.</a:t>
            </a:r>
          </a:p>
          <a:p>
            <a:pPr lvl="1"/>
            <a:r>
              <a:rPr lang="en-US" dirty="0" smtClean="0"/>
              <a:t>How are you measuring how well you accomplish this goal?</a:t>
            </a:r>
          </a:p>
          <a:p>
            <a:pPr lvl="1"/>
            <a:r>
              <a:rPr lang="en-US" dirty="0" smtClean="0"/>
              <a:t>What decisions are you making given your understanding of the performance of different compounds, mixtures, concentrations and ratios?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how are we going to help?</a:t>
            </a:r>
          </a:p>
          <a:p>
            <a:pPr lvl="1"/>
            <a:r>
              <a:rPr lang="en-US" dirty="0" smtClean="0"/>
              <a:t>The five steps listed above help us understand our problem.  We refer to this as a </a:t>
            </a:r>
            <a:r>
              <a:rPr lang="en-US" i="1" dirty="0" smtClean="0"/>
              <a:t>model</a:t>
            </a:r>
            <a:r>
              <a:rPr lang="en-US" dirty="0" smtClean="0"/>
              <a:t> of our experimental process.</a:t>
            </a:r>
          </a:p>
          <a:p>
            <a:pPr lvl="1"/>
            <a:r>
              <a:rPr lang="en-US" dirty="0" smtClean="0"/>
              <a:t>If we are going to improve the process, we do so by making better decisions.</a:t>
            </a:r>
          </a:p>
          <a:p>
            <a:pPr lvl="1"/>
            <a:r>
              <a:rPr lang="en-US" dirty="0" smtClean="0"/>
              <a:t>We make decisions using a </a:t>
            </a:r>
            <a:r>
              <a:rPr lang="en-US" i="1" dirty="0" smtClean="0"/>
              <a:t>policy</a:t>
            </a:r>
            <a:r>
              <a:rPr lang="en-US" dirty="0" smtClean="0"/>
              <a:t>.  A policy is a rule for making decisions, and our goal is finding good policies.</a:t>
            </a:r>
          </a:p>
          <a:p>
            <a:r>
              <a:rPr lang="en-US" dirty="0" smtClean="0"/>
              <a:t>Policies have to strike a balance between:</a:t>
            </a:r>
          </a:p>
          <a:p>
            <a:pPr lvl="1"/>
            <a:r>
              <a:rPr lang="en-US" dirty="0" smtClean="0"/>
              <a:t>Exploring – Running experiments purely for the benefit of what you learn.</a:t>
            </a:r>
          </a:p>
          <a:p>
            <a:pPr lvl="1"/>
            <a:r>
              <a:rPr lang="en-US" dirty="0" smtClean="0"/>
              <a:t>Exploiting – These are experiments where we are trying to do our best, hoping for the home run success!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design and optimization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6" y="1517130"/>
            <a:ext cx="6052867" cy="36112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49" y="5240006"/>
            <a:ext cx="8114264" cy="13013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4821355" y="2112748"/>
            <a:ext cx="1854367" cy="3371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96909" y="5411792"/>
            <a:ext cx="1117563" cy="101635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99937" y="2030115"/>
            <a:ext cx="22027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/>
                <a:cs typeface="Helvetica"/>
              </a:rPr>
              <a:t>A major goal of the Materials Genome Initiative and “Materials-by-Design” is the acceleration of </a:t>
            </a:r>
            <a:r>
              <a:rPr lang="en-US" dirty="0">
                <a:solidFill>
                  <a:srgbClr val="F58025"/>
                </a:solidFill>
                <a:latin typeface="Helvetica"/>
                <a:cs typeface="Helvetica"/>
              </a:rPr>
              <a:t>materials property optimization</a:t>
            </a:r>
            <a:r>
              <a:rPr lang="en-US" dirty="0">
                <a:latin typeface="Helvetica"/>
                <a:cs typeface="Helvetica"/>
              </a:rPr>
              <a:t>.</a:t>
            </a:r>
          </a:p>
          <a:p>
            <a:endParaRPr lang="en-US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7006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properties of a material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457386" y="1553315"/>
            <a:ext cx="3124200" cy="484907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Another important problem is to </a:t>
            </a:r>
            <a:r>
              <a:rPr lang="en-US" sz="1800" dirty="0" smtClean="0">
                <a:solidFill>
                  <a:srgbClr val="F58025"/>
                </a:solidFill>
              </a:rPr>
              <a:t>learn the underlying physics</a:t>
            </a:r>
            <a:r>
              <a:rPr lang="en-US" sz="1800" dirty="0" smtClean="0"/>
              <a:t> of a new material or system</a:t>
            </a:r>
          </a:p>
          <a:p>
            <a:pPr lvl="1"/>
            <a:r>
              <a:rPr lang="en-US" sz="1400" dirty="0" smtClean="0"/>
              <a:t>Materials specific physical parameters</a:t>
            </a:r>
          </a:p>
          <a:p>
            <a:pPr lvl="1"/>
            <a:r>
              <a:rPr lang="en-US" sz="1400" dirty="0" smtClean="0"/>
              <a:t>Dominant processes during fabrication or reactions to external stimuli.</a:t>
            </a:r>
          </a:p>
          <a:p>
            <a:endParaRPr lang="en-US" sz="1800" dirty="0"/>
          </a:p>
          <a:p>
            <a:r>
              <a:rPr lang="en-US" sz="1800" dirty="0"/>
              <a:t>Optimization and learning are two sides to the same coin. In order to do either, we need to perform experiments to obtain </a:t>
            </a:r>
            <a:r>
              <a:rPr lang="en-US" sz="1800" dirty="0" smtClean="0"/>
              <a:t>measurements that tell us information about the system.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 smtClean="0"/>
          </a:p>
          <a:p>
            <a:pPr lvl="1"/>
            <a:endParaRPr lang="en-US" sz="1000" dirty="0" smtClean="0"/>
          </a:p>
          <a:p>
            <a:pPr marL="457200" lvl="1" indent="0">
              <a:buNone/>
            </a:pPr>
            <a:endParaRPr lang="en-US" sz="1400" dirty="0" smtClean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3837731" y="1841821"/>
            <a:ext cx="5115660" cy="3980948"/>
            <a:chOff x="3418417" y="1460500"/>
            <a:chExt cx="5725583" cy="4455583"/>
          </a:xfrm>
        </p:grpSpPr>
        <p:sp>
          <p:nvSpPr>
            <p:cNvPr id="5" name="Rounded Rectangle 4"/>
            <p:cNvSpPr/>
            <p:nvPr/>
          </p:nvSpPr>
          <p:spPr>
            <a:xfrm>
              <a:off x="3418417" y="1460500"/>
              <a:ext cx="5725583" cy="4455583"/>
            </a:xfrm>
            <a:prstGeom prst="roundRect">
              <a:avLst>
                <a:gd name="adj" fmla="val 5266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payload_delivery.pdf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008" y="2071473"/>
              <a:ext cx="5486400" cy="3572292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4042833" y="1576918"/>
              <a:ext cx="4392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Helvetica"/>
                  <a:cs typeface="Helvetica"/>
                </a:rPr>
                <a:t>Kinetic pathways of controlled release</a:t>
              </a:r>
              <a:endParaRPr lang="en-US" b="1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283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Scientist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5680" y="1343025"/>
            <a:ext cx="3302639" cy="5059363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Autonomy in basic scientific exploration.</a:t>
            </a:r>
          </a:p>
          <a:p>
            <a:endParaRPr lang="en-US" dirty="0" smtClean="0"/>
          </a:p>
          <a:p>
            <a:r>
              <a:rPr lang="en-US" dirty="0" smtClean="0"/>
              <a:t>How can a robot decide on the next experiment to run, given some objective?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7764" y="6451858"/>
            <a:ext cx="492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“Adam,” R. King et al.  </a:t>
            </a:r>
            <a:r>
              <a:rPr lang="en-US" i="1" dirty="0" err="1" smtClean="0"/>
              <a:t>Aberystwyth</a:t>
            </a:r>
            <a:r>
              <a:rPr lang="en-US" i="1" dirty="0" smtClean="0"/>
              <a:t> University  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528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Common theme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255963" y="1227138"/>
            <a:ext cx="5888037" cy="28218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experiments to run? </a:t>
            </a:r>
          </a:p>
          <a:p>
            <a:r>
              <a:rPr lang="en-US" dirty="0" smtClean="0"/>
              <a:t>What are we learning?</a:t>
            </a:r>
          </a:p>
          <a:p>
            <a:r>
              <a:rPr lang="en-US" dirty="0" smtClean="0"/>
              <a:t>How do we consider our ultimate objective when answering these questions?</a:t>
            </a:r>
          </a:p>
          <a:p>
            <a:r>
              <a:rPr lang="en-US" dirty="0" smtClean="0"/>
              <a:t>How do we deal with uncertainty?</a:t>
            </a:r>
            <a:endParaRPr lang="en-US" dirty="0"/>
          </a:p>
        </p:txBody>
      </p:sp>
      <p:pic>
        <p:nvPicPr>
          <p:cNvPr id="5" name="Content Placeholder 5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rcRect l="-14725" r="-14725"/>
          <a:stretch>
            <a:fillRect/>
          </a:stretch>
        </p:blipFill>
        <p:spPr>
          <a:xfrm>
            <a:off x="0" y="1306513"/>
            <a:ext cx="3001963" cy="3552825"/>
          </a:xfrm>
        </p:spPr>
      </p:pic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5323165" y="4048998"/>
            <a:ext cx="3603781" cy="2620374"/>
            <a:chOff x="3418417" y="1752909"/>
            <a:chExt cx="5725583" cy="4163174"/>
          </a:xfrm>
        </p:grpSpPr>
        <p:sp>
          <p:nvSpPr>
            <p:cNvPr id="7" name="Rounded Rectangle 6"/>
            <p:cNvSpPr/>
            <p:nvPr/>
          </p:nvSpPr>
          <p:spPr>
            <a:xfrm>
              <a:off x="3418417" y="1752909"/>
              <a:ext cx="5725583" cy="4163174"/>
            </a:xfrm>
            <a:prstGeom prst="roundRect">
              <a:avLst>
                <a:gd name="adj" fmla="val 5266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payload_delivery.pdf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8008" y="2071473"/>
              <a:ext cx="5486400" cy="3572292"/>
            </a:xfrm>
            <a:prstGeom prst="rect">
              <a:avLst/>
            </a:prstGeom>
          </p:spPr>
        </p:pic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b="2496"/>
          <a:stretch/>
        </p:blipFill>
        <p:spPr>
          <a:xfrm>
            <a:off x="1197235" y="4094691"/>
            <a:ext cx="3640085" cy="211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5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Experiments are expensive and uncertain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690" y="1352156"/>
            <a:ext cx="3540196" cy="512851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C000"/>
                </a:solidFill>
              </a:rPr>
              <a:t>Experiments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are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expensive</a:t>
            </a:r>
            <a:r>
              <a:rPr lang="en-US" sz="2000" dirty="0">
                <a:solidFill>
                  <a:schemeClr val="tx2"/>
                </a:solidFill>
              </a:rPr>
              <a:t>: A single experiment can take a day to as long as a month of laboratory time.</a:t>
            </a:r>
          </a:p>
          <a:p>
            <a:r>
              <a:rPr lang="en-US" sz="2000" dirty="0">
                <a:solidFill>
                  <a:srgbClr val="FFC000"/>
                </a:solidFill>
              </a:rPr>
              <a:t>Experiments are noisy</a:t>
            </a:r>
            <a:r>
              <a:rPr lang="en-US" sz="2000" dirty="0">
                <a:solidFill>
                  <a:schemeClr val="tx2"/>
                </a:solidFill>
              </a:rPr>
              <a:t>: repeated observations can produce different outcomes.</a:t>
            </a:r>
          </a:p>
          <a:p>
            <a:r>
              <a:rPr lang="en-US" sz="2000" dirty="0">
                <a:solidFill>
                  <a:srgbClr val="FFC000"/>
                </a:solidFill>
              </a:rPr>
              <a:t>Experimental decisions are complex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E.g. select from among hundreds of catalysts, while simultaneously tuning temperatures, pressures and concentrations.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Set of experiments can become </a:t>
            </a:r>
            <a:r>
              <a:rPr lang="en-US" sz="1600" dirty="0" err="1">
                <a:solidFill>
                  <a:schemeClr val="tx2"/>
                </a:solidFill>
              </a:rPr>
              <a:t>combinatorially</a:t>
            </a:r>
            <a:r>
              <a:rPr lang="en-US" sz="1600" dirty="0">
                <a:solidFill>
                  <a:schemeClr val="tx2"/>
                </a:solidFill>
              </a:rPr>
              <a:t> large.</a:t>
            </a:r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4070344" y="1447800"/>
            <a:ext cx="4998676" cy="3136361"/>
            <a:chOff x="1991043" y="1764947"/>
            <a:chExt cx="6823359" cy="4516127"/>
          </a:xfrm>
        </p:grpSpPr>
        <p:pic>
          <p:nvPicPr>
            <p:cNvPr id="15" name="Picture 14" descr="Untitled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1162" y="1764947"/>
              <a:ext cx="6072092" cy="4472395"/>
            </a:xfrm>
            <a:prstGeom prst="rect">
              <a:avLst/>
            </a:prstGeom>
          </p:spPr>
        </p:pic>
        <p:sp>
          <p:nvSpPr>
            <p:cNvPr id="16" name="Rounded Rectangle 15"/>
            <p:cNvSpPr/>
            <p:nvPr/>
          </p:nvSpPr>
          <p:spPr>
            <a:xfrm>
              <a:off x="1991043" y="1847185"/>
              <a:ext cx="6823359" cy="4433889"/>
            </a:xfrm>
            <a:prstGeom prst="roundRect">
              <a:avLst>
                <a:gd name="adj" fmla="val 6250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890439" y="4704155"/>
            <a:ext cx="5238738" cy="1953374"/>
            <a:chOff x="3852339" y="4794245"/>
            <a:chExt cx="5238738" cy="1953374"/>
          </a:xfrm>
        </p:grpSpPr>
        <p:grpSp>
          <p:nvGrpSpPr>
            <p:cNvPr id="89" name="Group 88"/>
            <p:cNvGrpSpPr/>
            <p:nvPr/>
          </p:nvGrpSpPr>
          <p:grpSpPr>
            <a:xfrm>
              <a:off x="4429118" y="5383737"/>
              <a:ext cx="1047750" cy="762000"/>
              <a:chOff x="4635500" y="5249333"/>
              <a:chExt cx="1047750" cy="762000"/>
            </a:xfrm>
          </p:grpSpPr>
          <p:sp>
            <p:nvSpPr>
              <p:cNvPr id="108" name="Rectangle 107"/>
              <p:cNvSpPr/>
              <p:nvPr/>
            </p:nvSpPr>
            <p:spPr>
              <a:xfrm>
                <a:off x="4635500" y="5249333"/>
                <a:ext cx="1047750" cy="762000"/>
              </a:xfrm>
              <a:prstGeom prst="rect">
                <a:avLst/>
              </a:prstGeom>
              <a:gradFill rotWithShape="1">
                <a:gsLst>
                  <a:gs pos="0">
                    <a:srgbClr val="526DB0">
                      <a:shade val="47500"/>
                      <a:satMod val="137000"/>
                    </a:srgbClr>
                  </a:gs>
                  <a:gs pos="55000">
                    <a:srgbClr val="526DB0">
                      <a:shade val="69000"/>
                      <a:satMod val="137000"/>
                    </a:srgbClr>
                  </a:gs>
                  <a:gs pos="100000">
                    <a:srgbClr val="526DB0">
                      <a:shade val="98000"/>
                      <a:satMod val="137000"/>
                    </a:srgbClr>
                  </a:gs>
                </a:gsLst>
                <a:lin ang="16200000" scaled="0"/>
              </a:gradFill>
              <a:ln w="6350" cap="rnd" cmpd="sng" algn="ctr">
                <a:solidFill>
                  <a:srgbClr val="526DB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751917" y="5450416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Corbel"/>
                  </a:rPr>
                  <a:t>Water</a:t>
                </a: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177485" y="5383737"/>
              <a:ext cx="1047750" cy="762000"/>
              <a:chOff x="5772150" y="5253567"/>
              <a:chExt cx="1047750" cy="762000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5772150" y="5253567"/>
                <a:ext cx="1047750" cy="762000"/>
              </a:xfrm>
              <a:prstGeom prst="rect">
                <a:avLst/>
              </a:prstGeom>
              <a:gradFill rotWithShape="1">
                <a:gsLst>
                  <a:gs pos="0">
                    <a:srgbClr val="F58025">
                      <a:shade val="47500"/>
                      <a:satMod val="137000"/>
                    </a:srgbClr>
                  </a:gs>
                  <a:gs pos="55000">
                    <a:srgbClr val="F58025">
                      <a:shade val="69000"/>
                      <a:satMod val="137000"/>
                    </a:srgbClr>
                  </a:gs>
                  <a:gs pos="100000">
                    <a:srgbClr val="F58025">
                      <a:shade val="98000"/>
                      <a:satMod val="137000"/>
                    </a:srgbClr>
                  </a:gs>
                </a:gsLst>
                <a:lin ang="16200000" scaled="0"/>
              </a:gradFill>
              <a:ln w="6350" cap="rnd" cmpd="sng" algn="ctr">
                <a:solidFill>
                  <a:srgbClr val="F58025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5793317" y="5317065"/>
                <a:ext cx="990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Corbel"/>
                  </a:rPr>
                  <a:t>PLGA &amp; Solvent</a:t>
                </a: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920559" y="5383737"/>
              <a:ext cx="1047750" cy="762000"/>
              <a:chOff x="6915149" y="5253566"/>
              <a:chExt cx="1047750" cy="7620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6915149" y="5253566"/>
                <a:ext cx="1047750" cy="762000"/>
              </a:xfrm>
              <a:prstGeom prst="rect">
                <a:avLst/>
              </a:prstGeom>
              <a:gradFill rotWithShape="1">
                <a:gsLst>
                  <a:gs pos="0">
                    <a:srgbClr val="526DB0">
                      <a:shade val="47500"/>
                      <a:satMod val="137000"/>
                    </a:srgbClr>
                  </a:gs>
                  <a:gs pos="55000">
                    <a:srgbClr val="526DB0">
                      <a:shade val="69000"/>
                      <a:satMod val="137000"/>
                    </a:srgbClr>
                  </a:gs>
                  <a:gs pos="100000">
                    <a:srgbClr val="526DB0">
                      <a:shade val="98000"/>
                      <a:satMod val="137000"/>
                    </a:srgbClr>
                  </a:gs>
                </a:gsLst>
                <a:lin ang="16200000" scaled="0"/>
              </a:gradFill>
              <a:ln w="6350" cap="rnd" cmpd="sng" algn="ctr">
                <a:solidFill>
                  <a:srgbClr val="526DB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7031567" y="5454650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>
                        <a:lumMod val="95000"/>
                      </a:srgbClr>
                    </a:solidFill>
                    <a:effectLst/>
                    <a:uLnTx/>
                    <a:uFillTx/>
                    <a:latin typeface="Corbel"/>
                  </a:rPr>
                  <a:t>Water</a:t>
                </a:r>
              </a:p>
            </p:txBody>
          </p:sp>
        </p:grpSp>
        <p:cxnSp>
          <p:nvCxnSpPr>
            <p:cNvPr id="92" name="Straight Arrow Connector 91"/>
            <p:cNvCxnSpPr>
              <a:stCxn id="108" idx="3"/>
            </p:cNvCxnSpPr>
            <p:nvPr/>
          </p:nvCxnSpPr>
          <p:spPr>
            <a:xfrm>
              <a:off x="5476868" y="5764737"/>
              <a:ext cx="883709" cy="3175"/>
            </a:xfrm>
            <a:prstGeom prst="straightConnector1">
              <a:avLst/>
            </a:prstGeom>
            <a:noFill/>
            <a:ln w="76200" cap="flat" cmpd="sng" algn="ctr">
              <a:solidFill>
                <a:srgbClr val="7A7A7A"/>
              </a:solidFill>
              <a:prstDash val="solid"/>
              <a:tailEnd type="triangle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93" name="Straight Arrow Connector 92"/>
            <p:cNvCxnSpPr>
              <a:stCxn id="106" idx="3"/>
              <a:endCxn id="105" idx="1"/>
            </p:cNvCxnSpPr>
            <p:nvPr/>
          </p:nvCxnSpPr>
          <p:spPr>
            <a:xfrm>
              <a:off x="7225235" y="5764737"/>
              <a:ext cx="811742" cy="4750"/>
            </a:xfrm>
            <a:prstGeom prst="straightConnector1">
              <a:avLst/>
            </a:prstGeom>
            <a:noFill/>
            <a:ln w="76200" cap="flat" cmpd="sng" algn="ctr">
              <a:solidFill>
                <a:srgbClr val="7A7A7A"/>
              </a:solidFill>
              <a:prstDash val="solid"/>
              <a:headEnd type="none"/>
              <a:tailEnd type="triangle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94" name="TextBox 93"/>
            <p:cNvSpPr txBox="1"/>
            <p:nvPr/>
          </p:nvSpPr>
          <p:spPr>
            <a:xfrm>
              <a:off x="4032243" y="6381749"/>
              <a:ext cx="1841501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/>
                  <a:cs typeface="Helvetica"/>
                </a:rPr>
                <a:t>HRP, BSA, Volume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026144" y="4909811"/>
              <a:ext cx="1435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/>
                  <a:cs typeface="Helvetica"/>
                </a:rPr>
                <a:t>Vortex Speeds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956291" y="6416871"/>
              <a:ext cx="14837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/>
                  <a:cs typeface="Helvetica"/>
                </a:rPr>
                <a:t>PLGA, Volume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793559" y="6385982"/>
              <a:ext cx="1297518" cy="36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/>
                  <a:cs typeface="Helvetica"/>
                </a:rPr>
                <a:t>BSA, Volume</a:t>
              </a:r>
            </a:p>
          </p:txBody>
        </p:sp>
        <p:cxnSp>
          <p:nvCxnSpPr>
            <p:cNvPr id="98" name="Elbow Connector 97"/>
            <p:cNvCxnSpPr>
              <a:stCxn id="95" idx="1"/>
            </p:cNvCxnSpPr>
            <p:nvPr/>
          </p:nvCxnSpPr>
          <p:spPr>
            <a:xfrm rot="10800000" flipV="1">
              <a:off x="5789078" y="5063699"/>
              <a:ext cx="237067" cy="630139"/>
            </a:xfrm>
            <a:prstGeom prst="bentConnector2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cxnSp>
          <p:nvCxnSpPr>
            <p:cNvPr id="99" name="Elbow Connector 98"/>
            <p:cNvCxnSpPr/>
            <p:nvPr/>
          </p:nvCxnSpPr>
          <p:spPr>
            <a:xfrm rot="10800000" flipH="1" flipV="1">
              <a:off x="7380811" y="5067933"/>
              <a:ext cx="237067" cy="630139"/>
            </a:xfrm>
            <a:prstGeom prst="bentConnector2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tailEnd type="arrow"/>
            </a:ln>
            <a:effectLst/>
          </p:spPr>
        </p:cxnSp>
        <p:cxnSp>
          <p:nvCxnSpPr>
            <p:cNvPr id="100" name="Straight Arrow Connector 99"/>
            <p:cNvCxnSpPr>
              <a:stCxn id="94" idx="0"/>
              <a:endCxn id="108" idx="2"/>
            </p:cNvCxnSpPr>
            <p:nvPr/>
          </p:nvCxnSpPr>
          <p:spPr>
            <a:xfrm flipH="1" flipV="1">
              <a:off x="4952993" y="6145737"/>
              <a:ext cx="1" cy="236012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1" name="Straight Arrow Connector 100"/>
            <p:cNvCxnSpPr>
              <a:stCxn id="96" idx="0"/>
              <a:endCxn id="106" idx="2"/>
            </p:cNvCxnSpPr>
            <p:nvPr/>
          </p:nvCxnSpPr>
          <p:spPr>
            <a:xfrm flipV="1">
              <a:off x="6698184" y="6145737"/>
              <a:ext cx="3176" cy="271134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8438084" y="6171137"/>
              <a:ext cx="3176" cy="271134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tailEnd type="arrow"/>
            </a:ln>
            <a:effectLst>
              <a:outerShdw blurRad="45000" dist="25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03" name="TextBox 102"/>
            <p:cNvSpPr txBox="1"/>
            <p:nvPr/>
          </p:nvSpPr>
          <p:spPr>
            <a:xfrm>
              <a:off x="3852339" y="4794245"/>
              <a:ext cx="16933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23232"/>
                  </a:solidFill>
                  <a:effectLst/>
                  <a:uLnTx/>
                  <a:uFillTx/>
                  <a:latin typeface="Helvetica"/>
                  <a:cs typeface="Helvetica"/>
                </a:rPr>
                <a:t>Double emulsion fabrication: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72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Optimal Learning in the Laboratory Sciences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47820" y="1288502"/>
            <a:ext cx="3896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srgbClr val="323232"/>
                </a:solidFill>
                <a:latin typeface="+mj-lt"/>
              </a:rPr>
              <a:t>Goal: </a:t>
            </a:r>
            <a:r>
              <a:rPr lang="en-US" sz="2400" b="1" dirty="0">
                <a:solidFill>
                  <a:srgbClr val="526DB0"/>
                </a:solidFill>
                <a:latin typeface="+mj-lt"/>
              </a:rPr>
              <a:t>Adaptively design</a:t>
            </a:r>
            <a:r>
              <a:rPr lang="en-US" sz="2400" b="1" dirty="0">
                <a:solidFill>
                  <a:srgbClr val="323232"/>
                </a:solidFill>
                <a:latin typeface="+mj-lt"/>
              </a:rPr>
              <a:t> a sequence of experiments that </a:t>
            </a:r>
            <a:r>
              <a:rPr lang="en-US" sz="2400" b="1" dirty="0">
                <a:solidFill>
                  <a:srgbClr val="F58025"/>
                </a:solidFill>
                <a:latin typeface="+mj-lt"/>
              </a:rPr>
              <a:t>efficiently achieve some objective</a:t>
            </a:r>
            <a:r>
              <a:rPr lang="en-US" sz="2400" b="1" dirty="0">
                <a:solidFill>
                  <a:srgbClr val="323232"/>
                </a:solidFill>
                <a:latin typeface="+mj-lt"/>
              </a:rPr>
              <a:t>, given an inherent </a:t>
            </a:r>
            <a:r>
              <a:rPr lang="en-US" sz="2400" b="1" dirty="0">
                <a:solidFill>
                  <a:srgbClr val="989AAC"/>
                </a:solidFill>
                <a:latin typeface="+mj-lt"/>
              </a:rPr>
              <a:t>uncertainty about the system being studied</a:t>
            </a:r>
            <a:r>
              <a:rPr lang="en-US" sz="2400" b="1" dirty="0">
                <a:solidFill>
                  <a:srgbClr val="323232"/>
                </a:solidFill>
                <a:latin typeface="+mj-lt"/>
              </a:rPr>
              <a:t>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68080" y="1238711"/>
            <a:ext cx="5809907" cy="5440386"/>
            <a:chOff x="2142687" y="2371588"/>
            <a:chExt cx="4380718" cy="4102096"/>
          </a:xfrm>
        </p:grpSpPr>
        <p:sp>
          <p:nvSpPr>
            <p:cNvPr id="38" name="Oval 37"/>
            <p:cNvSpPr/>
            <p:nvPr/>
          </p:nvSpPr>
          <p:spPr>
            <a:xfrm>
              <a:off x="3002803" y="2371588"/>
              <a:ext cx="2660487" cy="2660487"/>
            </a:xfrm>
            <a:prstGeom prst="ellipse">
              <a:avLst/>
            </a:prstGeom>
            <a:gradFill flip="none" rotWithShape="1">
              <a:gsLst>
                <a:gs pos="0">
                  <a:srgbClr val="F58025">
                    <a:shade val="47500"/>
                    <a:satMod val="137000"/>
                    <a:alpha val="52000"/>
                  </a:srgbClr>
                </a:gs>
                <a:gs pos="55000">
                  <a:srgbClr val="F58025">
                    <a:shade val="69000"/>
                    <a:satMod val="137000"/>
                    <a:alpha val="52000"/>
                  </a:srgbClr>
                </a:gs>
                <a:gs pos="100000">
                  <a:srgbClr val="F58025">
                    <a:shade val="98000"/>
                    <a:satMod val="137000"/>
                    <a:alpha val="52000"/>
                  </a:srgbClr>
                </a:gs>
              </a:gsLst>
              <a:lin ang="16200000" scaled="0"/>
              <a:tileRect/>
            </a:gradFill>
            <a:ln w="6350" cap="rnd" cmpd="sng" algn="ctr">
              <a:solidFill>
                <a:srgbClr val="F58025">
                  <a:shade val="95000"/>
                  <a:satMod val="105000"/>
                </a:srgbClr>
              </a:solidFill>
              <a:prstDash val="solid"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526DB0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142687" y="3813197"/>
              <a:ext cx="4380718" cy="2660487"/>
              <a:chOff x="2142687" y="3813197"/>
              <a:chExt cx="4380718" cy="2660487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2142687" y="3813197"/>
                <a:ext cx="2660487" cy="2660487"/>
              </a:xfrm>
              <a:prstGeom prst="ellipse">
                <a:avLst/>
              </a:prstGeom>
              <a:gradFill flip="none" rotWithShape="1">
                <a:gsLst>
                  <a:gs pos="0">
                    <a:srgbClr val="526DB0">
                      <a:shade val="47500"/>
                      <a:satMod val="137000"/>
                      <a:alpha val="48000"/>
                    </a:srgbClr>
                  </a:gs>
                  <a:gs pos="55000">
                    <a:srgbClr val="526DB0">
                      <a:shade val="69000"/>
                      <a:satMod val="137000"/>
                      <a:alpha val="48000"/>
                    </a:srgbClr>
                  </a:gs>
                  <a:gs pos="100000">
                    <a:srgbClr val="526DB0">
                      <a:shade val="98000"/>
                      <a:satMod val="137000"/>
                      <a:alpha val="48000"/>
                    </a:srgbClr>
                  </a:gs>
                </a:gsLst>
                <a:lin ang="16200000" scaled="0"/>
                <a:tileRect/>
              </a:gradFill>
              <a:ln w="6350" cap="rnd" cmpd="sng" algn="ctr">
                <a:solidFill>
                  <a:srgbClr val="526DB0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26DB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862918" y="3813197"/>
                <a:ext cx="2660487" cy="2660487"/>
              </a:xfrm>
              <a:prstGeom prst="ellipse">
                <a:avLst/>
              </a:prstGeom>
              <a:gradFill flip="none" rotWithShape="1">
                <a:gsLst>
                  <a:gs pos="0">
                    <a:srgbClr val="989AAC">
                      <a:shade val="47500"/>
                      <a:satMod val="137000"/>
                      <a:alpha val="54000"/>
                    </a:srgbClr>
                  </a:gs>
                  <a:gs pos="55000">
                    <a:srgbClr val="989AAC">
                      <a:shade val="69000"/>
                      <a:satMod val="137000"/>
                      <a:alpha val="54000"/>
                    </a:srgbClr>
                  </a:gs>
                  <a:gs pos="100000">
                    <a:srgbClr val="989AAC">
                      <a:shade val="98000"/>
                      <a:satMod val="137000"/>
                      <a:alpha val="54000"/>
                    </a:srgbClr>
                  </a:gs>
                </a:gsLst>
                <a:lin ang="16200000" scaled="0"/>
                <a:tileRect/>
              </a:gradFill>
              <a:ln w="6350" cap="rnd" cmpd="sng" algn="ctr">
                <a:solidFill>
                  <a:srgbClr val="989AAC">
                    <a:shade val="95000"/>
                    <a:satMod val="105000"/>
                  </a:srgbClr>
                </a:solidFill>
                <a:prstDash val="solid"/>
              </a:ln>
              <a:effectLst>
                <a:outerShdw blurRad="39000" dist="254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526DB0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1923577" y="1363195"/>
            <a:ext cx="233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323232"/>
                </a:solidFill>
                <a:latin typeface="+mj-lt"/>
              </a:rPr>
              <a:t>Machine Learning and Statistics</a:t>
            </a:r>
            <a:endParaRPr lang="en-US" b="1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12668" y="5717228"/>
            <a:ext cx="182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323232"/>
                </a:solidFill>
                <a:latin typeface="+mj-lt"/>
              </a:rPr>
              <a:t>Physical Experiments</a:t>
            </a:r>
            <a:endParaRPr lang="en-US" b="1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554339" y="5720238"/>
            <a:ext cx="1827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smtClean="0">
                <a:solidFill>
                  <a:srgbClr val="323232"/>
                </a:solidFill>
                <a:latin typeface="+mj-lt"/>
              </a:rPr>
              <a:t>Mathematical Models</a:t>
            </a:r>
            <a:endParaRPr lang="en-US" b="1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091658" y="1960762"/>
            <a:ext cx="1958176" cy="10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Bayesian Statistics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Decision Theory</a:t>
            </a:r>
          </a:p>
          <a:p>
            <a:pPr algn="ct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Optimization</a:t>
            </a:r>
            <a:endParaRPr lang="en-US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980881" y="4447402"/>
            <a:ext cx="1851789" cy="10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Kinetics</a:t>
            </a:r>
          </a:p>
          <a:p>
            <a:pPr algn="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Thermodynamics</a:t>
            </a:r>
          </a:p>
          <a:p>
            <a:pPr algn="r"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Simulations</a:t>
            </a:r>
            <a:endParaRPr lang="en-US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06171" y="4447403"/>
            <a:ext cx="2336209" cy="1080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Fabrication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Characterization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rgbClr val="323232"/>
                </a:solidFill>
                <a:latin typeface="+mj-lt"/>
              </a:rPr>
              <a:t>Design of Experiments</a:t>
            </a:r>
            <a:endParaRPr lang="en-US" dirty="0">
              <a:solidFill>
                <a:srgbClr val="323232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78413" y="3809481"/>
            <a:ext cx="162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FF"/>
                </a:solidFill>
                <a:latin typeface="+mj-lt"/>
              </a:rPr>
              <a:t>Optimal Learning</a:t>
            </a:r>
            <a:endParaRPr lang="en-US" sz="2400" b="1" dirty="0">
              <a:solidFill>
                <a:srgbClr val="FFFF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359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Laboratory experimentation is expensive!</a:t>
            </a:r>
          </a:p>
          <a:p>
            <a:pPr lvl="1"/>
            <a:r>
              <a:rPr lang="en-US" dirty="0" smtClean="0"/>
              <a:t>A single experiment can take a day to as long as a month of laboratory time</a:t>
            </a:r>
          </a:p>
          <a:p>
            <a:pPr lvl="1"/>
            <a:r>
              <a:rPr lang="en-US" dirty="0" smtClean="0"/>
              <a:t>Experiments are noisy – repeated observations can produce different outcomes</a:t>
            </a:r>
          </a:p>
          <a:p>
            <a:pPr lvl="1"/>
            <a:r>
              <a:rPr lang="en-US" dirty="0" smtClean="0"/>
              <a:t>Experimental decisions are complex – it may be necessary to select from among hundreds of catalysts, while simultaneously tuning temperatures, pressures and concentrations.</a:t>
            </a:r>
          </a:p>
          <a:p>
            <a:pPr lvl="1"/>
            <a:r>
              <a:rPr lang="en-US" dirty="0" smtClean="0"/>
              <a:t>Scientists have to find the best combination of known choices in parameters (optimizing within the box) while recognizing that the solution may be outside of the 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goal: A systematic way to make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choosing experiments is largely ad-hoc.</a:t>
            </a:r>
          </a:p>
          <a:p>
            <a:pPr lvl="1"/>
            <a:r>
              <a:rPr lang="en-US" dirty="0" smtClean="0"/>
              <a:t>Our goal is to provide a </a:t>
            </a:r>
            <a:r>
              <a:rPr lang="en-US" i="1" dirty="0" smtClean="0"/>
              <a:t>principled process</a:t>
            </a:r>
            <a:r>
              <a:rPr lang="en-US" dirty="0" smtClean="0"/>
              <a:t> to help guide experimentalists.</a:t>
            </a:r>
          </a:p>
          <a:p>
            <a:pPr lvl="1"/>
            <a:r>
              <a:rPr lang="en-US" dirty="0" smtClean="0"/>
              <a:t>Central to our process is leveraging the domain knowledge of the scientists.</a:t>
            </a:r>
          </a:p>
          <a:p>
            <a:pPr lvl="1"/>
            <a:r>
              <a:rPr lang="en-US" dirty="0" smtClean="0"/>
              <a:t>We will focus on identifying the </a:t>
            </a:r>
            <a:r>
              <a:rPr lang="en-US" i="1" dirty="0" smtClean="0"/>
              <a:t>decisions</a:t>
            </a:r>
            <a:r>
              <a:rPr lang="en-US" dirty="0" smtClean="0"/>
              <a:t> a scientist has to make, and helping to make better decisions.</a:t>
            </a:r>
          </a:p>
          <a:p>
            <a:pPr lvl="1"/>
            <a:r>
              <a:rPr lang="en-US" dirty="0" smtClean="0"/>
              <a:t>But we need help identifying the points when a scientist faces real choices, versus taking well defined steps in a process.</a:t>
            </a:r>
          </a:p>
          <a:p>
            <a:pPr lvl="1"/>
            <a:r>
              <a:rPr lang="en-US" dirty="0" smtClean="0"/>
              <a:t>We begin by identifying five fundamental elements to a learning problem.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0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4819</TotalTime>
  <Words>1128</Words>
  <Application>Microsoft Office PowerPoint</Application>
  <PresentationFormat>On-screen Show (4:3)</PresentationFormat>
  <Paragraphs>150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Default Design</vt:lpstr>
      <vt:lpstr>PowerPoint Presentation</vt:lpstr>
      <vt:lpstr>Materials design and optimization</vt:lpstr>
      <vt:lpstr>Learning properties of a material</vt:lpstr>
      <vt:lpstr>Robot Scientist</vt:lpstr>
      <vt:lpstr>Common theme</vt:lpstr>
      <vt:lpstr>Experiments are expensive and uncertain</vt:lpstr>
      <vt:lpstr>Optimal Learning in the Laboratory Sciences</vt:lpstr>
      <vt:lpstr>The challenge</vt:lpstr>
      <vt:lpstr>The goal: A systematic way to make decisions</vt:lpstr>
      <vt:lpstr>The five elements of a learning problem</vt:lpstr>
      <vt:lpstr>The process</vt:lpstr>
      <vt:lpstr>Steps in the process</vt:lpstr>
      <vt:lpstr>The process</vt:lpstr>
      <vt:lpstr>The process</vt:lpstr>
      <vt:lpstr>The process</vt:lpstr>
      <vt:lpstr>The process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2014-12-10T16:27:42Z</dcterms:modified>
</cp:coreProperties>
</file>