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576" r:id="rId2"/>
    <p:sldId id="321" r:id="rId3"/>
    <p:sldId id="488" r:id="rId4"/>
    <p:sldId id="268" r:id="rId5"/>
    <p:sldId id="269" r:id="rId6"/>
    <p:sldId id="300" r:id="rId7"/>
    <p:sldId id="301" r:id="rId8"/>
    <p:sldId id="270" r:id="rId9"/>
    <p:sldId id="271" r:id="rId10"/>
    <p:sldId id="272" r:id="rId11"/>
    <p:sldId id="396" r:id="rId12"/>
    <p:sldId id="563" r:id="rId13"/>
    <p:sldId id="564" r:id="rId14"/>
    <p:sldId id="565" r:id="rId15"/>
    <p:sldId id="566" r:id="rId16"/>
    <p:sldId id="567" r:id="rId17"/>
    <p:sldId id="568" r:id="rId18"/>
    <p:sldId id="56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i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14" autoAdjust="0"/>
    <p:restoredTop sz="84755" autoAdjust="0"/>
  </p:normalViewPr>
  <p:slideViewPr>
    <p:cSldViewPr snapToGrid="0">
      <p:cViewPr varScale="1">
        <p:scale>
          <a:sx n="56" d="100"/>
          <a:sy n="56" d="100"/>
        </p:scale>
        <p:origin x="-1479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13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7" d="100"/>
        <a:sy n="77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5895" cy="7589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03198E-73FC-4B39-ABED-241307BA1FBC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9878E-38D9-47DC-9948-F0A32D173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822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9A1A9-E331-4A9E-A0E9-56DD433F91B0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3B61F0-D59F-4475-810C-308A5DDBF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15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7"/>
          <p:cNvSpPr txBox="1">
            <a:spLocks noGrp="1" noChangeArrowheads="1"/>
          </p:cNvSpPr>
          <p:nvPr/>
        </p:nvSpPr>
        <p:spPr bwMode="auto">
          <a:xfrm>
            <a:off x="3849023" y="8675558"/>
            <a:ext cx="2982083" cy="485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med" len="lg"/>
              </a14:hiddenLine>
            </a:ext>
          </a:extLst>
        </p:spPr>
        <p:txBody>
          <a:bodyPr lIns="95441" tIns="47720" rIns="95441" bIns="47720" anchor="b"/>
          <a:lstStyle>
            <a:lvl1pPr defTabSz="963613">
              <a:defRPr i="1">
                <a:solidFill>
                  <a:schemeClr val="tx1"/>
                </a:solidFill>
                <a:latin typeface="Times New Roman" pitchFamily="18" charset="0"/>
              </a:defRPr>
            </a:lvl1pPr>
            <a:lvl2pPr marL="711200" indent="-274638" defTabSz="963613">
              <a:defRPr i="1">
                <a:solidFill>
                  <a:schemeClr val="tx1"/>
                </a:solidFill>
                <a:latin typeface="Times New Roman" pitchFamily="18" charset="0"/>
              </a:defRPr>
            </a:lvl2pPr>
            <a:lvl3pPr marL="1093788" indent="-219075" defTabSz="963613">
              <a:defRPr i="1">
                <a:solidFill>
                  <a:schemeClr val="tx1"/>
                </a:solidFill>
                <a:latin typeface="Times New Roman" pitchFamily="18" charset="0"/>
              </a:defRPr>
            </a:lvl3pPr>
            <a:lvl4pPr marL="1530350" indent="-219075" defTabSz="963613">
              <a:defRPr i="1">
                <a:solidFill>
                  <a:schemeClr val="tx1"/>
                </a:solidFill>
                <a:latin typeface="Times New Roman" pitchFamily="18" charset="0"/>
              </a:defRPr>
            </a:lvl4pPr>
            <a:lvl5pPr marL="1966913" indent="-217488" defTabSz="963613">
              <a:defRPr i="1">
                <a:solidFill>
                  <a:schemeClr val="tx1"/>
                </a:solidFill>
                <a:latin typeface="Times New Roman" pitchFamily="18" charset="0"/>
              </a:defRPr>
            </a:lvl5pPr>
            <a:lvl6pPr marL="2424113" indent="-217488" algn="ctr" defTabSz="963613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6pPr>
            <a:lvl7pPr marL="2881313" indent="-217488" algn="ctr" defTabSz="963613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7pPr>
            <a:lvl8pPr marL="3338513" indent="-217488" algn="ctr" defTabSz="963613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8pPr>
            <a:lvl9pPr marL="3795713" indent="-217488" algn="ctr" defTabSz="963613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683EE100-2DE2-46D1-97F9-DBB43A70774D}" type="slidenum">
              <a:rPr lang="en-US" sz="1300" i="0"/>
              <a:pPr algn="r"/>
              <a:t>1</a:t>
            </a:fld>
            <a:endParaRPr lang="en-US" sz="1300" i="0"/>
          </a:p>
        </p:txBody>
      </p:sp>
      <p:sp>
        <p:nvSpPr>
          <p:cNvPr id="229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med" len="lg"/>
              </a14:hiddenLine>
            </a:ext>
          </a:extLst>
        </p:spPr>
        <p:txBody>
          <a:bodyPr lIns="95441" tIns="47720" rIns="95441" bIns="47720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1804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Prior information about kinetic parameters obtained from literature studying kinetics of similar systems and materials.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3B61F0-D59F-4475-810C-308A5DDBF1F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43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F2AD5-E5D9-F04A-A6DB-3C7791378C9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08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F2AD5-E5D9-F04A-A6DB-3C7791378C9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378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F2AD5-E5D9-F04A-A6DB-3C7791378C9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94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57CC0E-6706-4AED-86F2-1C9FFFFAA322}" type="slidenum">
              <a:rPr lang="en-US"/>
              <a:pPr/>
              <a:t>3</a:t>
            </a:fld>
            <a:endParaRPr lang="en-US"/>
          </a:p>
        </p:txBody>
      </p:sp>
      <p:sp>
        <p:nvSpPr>
          <p:cNvPr id="12851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3263" indent="-27146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088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2888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275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034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06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178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750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0" hangingPunct="0"/>
            <a:fld id="{BC551BB6-A4D1-4F58-B040-EC30CA89B13C}" type="slidenum">
              <a:rPr lang="en-US" sz="1100" i="0">
                <a:latin typeface="Times New Roman" pitchFamily="18" charset="0"/>
              </a:rPr>
              <a:pPr algn="r" eaLnBrk="0" hangingPunct="0"/>
              <a:t>3</a:t>
            </a:fld>
            <a:endParaRPr lang="en-US" sz="1100" i="0">
              <a:latin typeface="Times New Roman" pitchFamily="18" charset="0"/>
            </a:endParaRPr>
          </a:p>
        </p:txBody>
      </p:sp>
      <p:sp>
        <p:nvSpPr>
          <p:cNvPr id="128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128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</p:spPr>
        <p:txBody>
          <a:bodyPr lIns="91416" tIns="45708" rIns="91416" bIns="4570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57CC0E-6706-4AED-86F2-1C9FFFFAA322}" type="slidenum">
              <a:rPr lang="en-US"/>
              <a:pPr/>
              <a:t>5</a:t>
            </a:fld>
            <a:endParaRPr lang="en-US"/>
          </a:p>
        </p:txBody>
      </p:sp>
      <p:sp>
        <p:nvSpPr>
          <p:cNvPr id="12851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3263" indent="-27146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088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2888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275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034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06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178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750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0" hangingPunct="0"/>
            <a:fld id="{BC551BB6-A4D1-4F58-B040-EC30CA89B13C}" type="slidenum">
              <a:rPr lang="en-US" sz="1100" i="0">
                <a:latin typeface="Times New Roman" pitchFamily="18" charset="0"/>
              </a:rPr>
              <a:pPr algn="r" eaLnBrk="0" hangingPunct="0"/>
              <a:t>5</a:t>
            </a:fld>
            <a:endParaRPr lang="en-US" sz="1100" i="0">
              <a:latin typeface="Times New Roman" pitchFamily="18" charset="0"/>
            </a:endParaRPr>
          </a:p>
        </p:txBody>
      </p:sp>
      <p:sp>
        <p:nvSpPr>
          <p:cNvPr id="128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128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</p:spPr>
        <p:txBody>
          <a:bodyPr lIns="91416" tIns="45708" rIns="91416" bIns="4570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57CC0E-6706-4AED-86F2-1C9FFFFAA322}" type="slidenum">
              <a:rPr lang="en-US"/>
              <a:pPr/>
              <a:t>6</a:t>
            </a:fld>
            <a:endParaRPr lang="en-US"/>
          </a:p>
        </p:txBody>
      </p:sp>
      <p:sp>
        <p:nvSpPr>
          <p:cNvPr id="12851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3263" indent="-27146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088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2888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275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034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06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178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750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0" hangingPunct="0"/>
            <a:fld id="{BC551BB6-A4D1-4F58-B040-EC30CA89B13C}" type="slidenum">
              <a:rPr lang="en-US" sz="1100" i="0">
                <a:latin typeface="Times New Roman" pitchFamily="18" charset="0"/>
              </a:rPr>
              <a:pPr algn="r" eaLnBrk="0" hangingPunct="0"/>
              <a:t>6</a:t>
            </a:fld>
            <a:endParaRPr lang="en-US" sz="1100" i="0">
              <a:latin typeface="Times New Roman" pitchFamily="18" charset="0"/>
            </a:endParaRPr>
          </a:p>
        </p:txBody>
      </p:sp>
      <p:sp>
        <p:nvSpPr>
          <p:cNvPr id="128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128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</p:spPr>
        <p:txBody>
          <a:bodyPr lIns="91416" tIns="45708" rIns="91416" bIns="4570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57CC0E-6706-4AED-86F2-1C9FFFFAA322}" type="slidenum">
              <a:rPr lang="en-US"/>
              <a:pPr/>
              <a:t>7</a:t>
            </a:fld>
            <a:endParaRPr lang="en-US"/>
          </a:p>
        </p:txBody>
      </p:sp>
      <p:sp>
        <p:nvSpPr>
          <p:cNvPr id="12851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6" tIns="45708" rIns="91416" bIns="45708"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3263" indent="-271463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088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2888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275" indent="-215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034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06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178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75075" indent="-215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0" hangingPunct="0"/>
            <a:fld id="{BC551BB6-A4D1-4F58-B040-EC30CA89B13C}" type="slidenum">
              <a:rPr lang="en-US" sz="1100" i="0">
                <a:latin typeface="Times New Roman" pitchFamily="18" charset="0"/>
              </a:rPr>
              <a:pPr algn="r" eaLnBrk="0" hangingPunct="0"/>
              <a:t>7</a:t>
            </a:fld>
            <a:endParaRPr lang="en-US" sz="1100" i="0">
              <a:latin typeface="Times New Roman" pitchFamily="18" charset="0"/>
            </a:endParaRPr>
          </a:p>
        </p:txBody>
      </p:sp>
      <p:sp>
        <p:nvSpPr>
          <p:cNvPr id="128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128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</p:spPr>
        <p:txBody>
          <a:bodyPr lIns="91416" tIns="45708" rIns="91416" bIns="4570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Length doesn’t change much with a small variation of temperature.</a:t>
            </a:r>
          </a:p>
          <a:p>
            <a:pPr lvl="1"/>
            <a:r>
              <a:rPr lang="en-US" dirty="0" smtClean="0"/>
              <a:t>Measuring the length at one choice of temperature tells us about nearby temperatures.</a:t>
            </a:r>
          </a:p>
          <a:p>
            <a:pPr lvl="1"/>
            <a:r>
              <a:rPr lang="en-US" dirty="0" smtClean="0"/>
              <a:t>This is correlation (by continuity)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3B61F0-D59F-4475-810C-308A5DDBF1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91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Asking domain expert about behavior and uncertainty of length over both temperature and catalyst may be unreasonable.</a:t>
            </a:r>
          </a:p>
          <a:p>
            <a:endParaRPr lang="en-US" dirty="0" smtClean="0"/>
          </a:p>
          <a:p>
            <a:r>
              <a:rPr lang="en-US" dirty="0" smtClean="0"/>
              <a:t>In this example, we have a kinetic model describing length versus temperature and catalyst in addition to additional a small number of kinetic parameters (e.g. energy barriers).</a:t>
            </a:r>
          </a:p>
          <a:p>
            <a:pPr lvl="1"/>
            <a:r>
              <a:rPr lang="en-US" dirty="0" smtClean="0"/>
              <a:t>Say: we don’t have exact information about these parameters</a:t>
            </a:r>
          </a:p>
          <a:p>
            <a:endParaRPr lang="en-US" dirty="0" smtClean="0"/>
          </a:p>
          <a:p>
            <a:r>
              <a:rPr lang="en-US" dirty="0" smtClean="0"/>
              <a:t>It is more reasonable to ask the domain expert about the possible values and uncertainty of the kinetic parameters than of the entire function.</a:t>
            </a:r>
          </a:p>
          <a:p>
            <a:pPr lvl="1"/>
            <a:r>
              <a:rPr lang="en-US" dirty="0" smtClean="0"/>
              <a:t>Say: By parameterizing our function we are parameterizing uncertainty.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3B61F0-D59F-4475-810C-308A5DDBF1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79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Y=length</a:t>
            </a:r>
          </a:p>
          <a:p>
            <a:r>
              <a:rPr lang="en-US" dirty="0" smtClean="0"/>
              <a:t>X=</a:t>
            </a:r>
            <a:r>
              <a:rPr lang="en-US" dirty="0" err="1" smtClean="0"/>
              <a:t>tempreture</a:t>
            </a:r>
            <a:endParaRPr lang="en-US" dirty="0" smtClean="0"/>
          </a:p>
          <a:p>
            <a:r>
              <a:rPr lang="en-US" dirty="0" smtClean="0"/>
              <a:t>There different</a:t>
            </a:r>
            <a:r>
              <a:rPr lang="en-US" baseline="0" dirty="0" smtClean="0"/>
              <a:t> sets of parameters</a:t>
            </a:r>
          </a:p>
          <a:p>
            <a:r>
              <a:rPr lang="en-US" baseline="0" dirty="0" smtClean="0"/>
              <a:t>Equal probability of being the truth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3B61F0-D59F-4475-810C-308A5DDBF1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78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F2AD5-E5D9-F04A-A6DB-3C7791378C9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30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3C840638-2111-47D5-BAEB-C53A781BE2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88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D8F7C7EF-2E2E-4C5C-BE3F-6E5B8C032A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43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402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4023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52724B25-D53B-4885-8300-72B5581B98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79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834256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 userDrawn="1"/>
        </p:nvSpPr>
        <p:spPr bwMode="auto">
          <a:xfrm>
            <a:off x="0" y="990600"/>
            <a:ext cx="9144000" cy="58674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EF91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600" i="0">
              <a:solidFill>
                <a:schemeClr val="bg1"/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990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EF91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92D410B2-E0DE-4093-BB2F-26F1941B26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2"/>
          </p:nvPr>
        </p:nvSpPr>
        <p:spPr>
          <a:xfrm>
            <a:off x="612648" y="1344168"/>
            <a:ext cx="8385048" cy="5056632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721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Tx/>
              <a:buBlip>
                <a:blip r:embed="rId2"/>
              </a:buBlip>
              <a:defRPr sz="2800"/>
            </a:lvl1pPr>
            <a:lvl2pPr>
              <a:defRPr sz="2400"/>
            </a:lvl2pPr>
            <a:lvl3pPr>
              <a:defRPr sz="2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7377B23C-0C12-475E-AC67-24B6D0D8B1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02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6254FEA3-9CA8-49CA-BD7A-BF7F325150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62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43025"/>
            <a:ext cx="41148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343025"/>
            <a:ext cx="41148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65C20296-AE73-4311-ADDA-762C60C481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F6415711-D627-4850-B5BF-D5559275CF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09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9EF1C3F1-5EDC-468D-81AC-7680F6904F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3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05CDFE0D-9C11-47A7-9E55-936079C7CA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95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1AF2C0E3-ADF4-4DC8-94AE-77806B6F1D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45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0142DACB-B365-4B13-93FB-FEE6C73125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9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208088"/>
          </a:xfrm>
          <a:prstGeom prst="rect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43025"/>
            <a:ext cx="8382000" cy="505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6200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35725"/>
            <a:ext cx="2895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/>
            </a:lvl1pPr>
          </a:lstStyle>
          <a:p>
            <a:r>
              <a:rPr lang="pl-PL" smtClean="0"/>
              <a:t>(c) 2012 W. B Powell/P. I Frazier</a:t>
            </a: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1200150"/>
            <a:ext cx="439738" cy="5657850"/>
          </a:xfrm>
          <a:prstGeom prst="rect">
            <a:avLst/>
          </a:prstGeom>
          <a:gradFill rotWithShape="1">
            <a:gsLst>
              <a:gs pos="0">
                <a:srgbClr val="FF9900">
                  <a:gamma/>
                  <a:shade val="6275"/>
                  <a:invGamma/>
                </a:srgbClr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18300" y="6492875"/>
            <a:ext cx="21336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  <a:fld id="{92D410B2-E0DE-4093-BB2F-26F1941B26F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732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Font typeface="Wingdings" pitchFamily="2" charset="2"/>
        <a:buChar char="q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Slide Number Placeholder 5"/>
          <p:cNvSpPr txBox="1">
            <a:spLocks noGrp="1"/>
          </p:cNvSpPr>
          <p:nvPr/>
        </p:nvSpPr>
        <p:spPr bwMode="auto">
          <a:xfrm>
            <a:off x="6553200" y="65341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sz="1400" i="0" dirty="0"/>
              <a:t>Slide </a:t>
            </a:r>
            <a:fld id="{1591F5B9-E180-4F6D-83C5-DDA449AD72CA}" type="slidenum">
              <a:rPr lang="en-US" sz="1400" i="0"/>
              <a:pPr algn="r"/>
              <a:t>1</a:t>
            </a:fld>
            <a:endParaRPr lang="en-US" sz="1400" i="0" dirty="0"/>
          </a:p>
        </p:txBody>
      </p:sp>
      <p:sp>
        <p:nvSpPr>
          <p:cNvPr id="228355" name="Rectangle 2"/>
          <p:cNvSpPr>
            <a:spLocks noChangeArrowheads="1"/>
          </p:cNvSpPr>
          <p:nvPr/>
        </p:nvSpPr>
        <p:spPr bwMode="auto">
          <a:xfrm>
            <a:off x="0" y="0"/>
            <a:ext cx="9124950" cy="6838950"/>
          </a:xfrm>
          <a:prstGeom prst="rect">
            <a:avLst/>
          </a:prstGeom>
          <a:solidFill>
            <a:srgbClr val="EF91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8356" name="AutoShape 3"/>
          <p:cNvSpPr>
            <a:spLocks noChangeArrowheads="1"/>
          </p:cNvSpPr>
          <p:nvPr/>
        </p:nvSpPr>
        <p:spPr bwMode="auto">
          <a:xfrm>
            <a:off x="244475" y="504825"/>
            <a:ext cx="8623300" cy="3200400"/>
          </a:xfrm>
          <a:prstGeom prst="roundRect">
            <a:avLst>
              <a:gd name="adj" fmla="val 12495"/>
            </a:avLst>
          </a:prstGeom>
          <a:gradFill rotWithShape="0">
            <a:gsLst>
              <a:gs pos="0">
                <a:srgbClr val="472B00"/>
              </a:gs>
              <a:gs pos="50000">
                <a:srgbClr val="EF9100"/>
              </a:gs>
              <a:gs pos="100000">
                <a:srgbClr val="472B00"/>
              </a:gs>
            </a:gsLst>
            <a:lin ang="5400000" scaled="1"/>
          </a:gra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>
              <a:lnSpc>
                <a:spcPct val="88000"/>
              </a:lnSpc>
            </a:pPr>
            <a:r>
              <a:rPr lang="en-US" sz="3200" b="1" i="0" dirty="0" smtClean="0">
                <a:solidFill>
                  <a:schemeClr val="bg1"/>
                </a:solidFill>
              </a:rPr>
              <a:t>Tutorial:</a:t>
            </a:r>
          </a:p>
          <a:p>
            <a:pPr algn="ctr">
              <a:lnSpc>
                <a:spcPct val="88000"/>
              </a:lnSpc>
            </a:pPr>
            <a:r>
              <a:rPr lang="en-US" sz="3200" b="1" i="0" dirty="0" smtClean="0">
                <a:solidFill>
                  <a:schemeClr val="bg1"/>
                </a:solidFill>
              </a:rPr>
              <a:t>Optimal Learning in </a:t>
            </a:r>
            <a:r>
              <a:rPr lang="en-US" sz="3200" b="1" dirty="0" smtClean="0">
                <a:solidFill>
                  <a:schemeClr val="bg1"/>
                </a:solidFill>
              </a:rPr>
              <a:t>the Laboratory</a:t>
            </a:r>
            <a:r>
              <a:rPr lang="en-US" sz="3200" b="1" i="0" dirty="0" smtClean="0">
                <a:solidFill>
                  <a:schemeClr val="bg1"/>
                </a:solidFill>
              </a:rPr>
              <a:t> Sciences</a:t>
            </a:r>
          </a:p>
          <a:p>
            <a:pPr algn="ctr">
              <a:lnSpc>
                <a:spcPct val="88000"/>
              </a:lnSpc>
            </a:pPr>
            <a:endParaRPr lang="en-US" sz="3200" b="1" dirty="0">
              <a:solidFill>
                <a:schemeClr val="bg1"/>
              </a:solidFill>
            </a:endParaRPr>
          </a:p>
          <a:p>
            <a:pPr algn="ctr">
              <a:lnSpc>
                <a:spcPct val="88000"/>
              </a:lnSpc>
            </a:pPr>
            <a:r>
              <a:rPr lang="en-US" sz="3200" b="1" i="0" dirty="0" smtClean="0">
                <a:solidFill>
                  <a:schemeClr val="bg1"/>
                </a:solidFill>
              </a:rPr>
              <a:t>Richer belief models</a:t>
            </a:r>
            <a:endParaRPr lang="en-US" sz="2000" b="1" i="0" dirty="0">
              <a:solidFill>
                <a:schemeClr val="bg1"/>
              </a:solidFill>
            </a:endParaRPr>
          </a:p>
          <a:p>
            <a:pPr algn="ctr">
              <a:lnSpc>
                <a:spcPct val="88000"/>
              </a:lnSpc>
            </a:pPr>
            <a:endParaRPr lang="en-US" sz="2000" b="1" i="0" dirty="0" smtClean="0">
              <a:solidFill>
                <a:schemeClr val="bg1"/>
              </a:solidFill>
            </a:endParaRPr>
          </a:p>
          <a:p>
            <a:pPr algn="ctr">
              <a:lnSpc>
                <a:spcPct val="88000"/>
              </a:lnSpc>
            </a:pPr>
            <a:r>
              <a:rPr lang="en-US" sz="2000" b="1" dirty="0" smtClean="0">
                <a:solidFill>
                  <a:schemeClr val="bg1"/>
                </a:solidFill>
              </a:rPr>
              <a:t>December 10, 2014</a:t>
            </a:r>
            <a:endParaRPr lang="en-US" sz="2000" b="1" i="0" dirty="0" smtClean="0">
              <a:solidFill>
                <a:schemeClr val="bg1"/>
              </a:solidFill>
            </a:endParaRPr>
          </a:p>
          <a:p>
            <a:pPr algn="ctr"/>
            <a:endParaRPr lang="en-US" sz="2000" b="1" i="0" dirty="0">
              <a:solidFill>
                <a:schemeClr val="bg1"/>
              </a:solidFill>
            </a:endParaRPr>
          </a:p>
        </p:txBody>
      </p:sp>
      <p:sp>
        <p:nvSpPr>
          <p:cNvPr id="228357" name="Rectangle 4"/>
          <p:cNvSpPr>
            <a:spLocks noChangeArrowheads="1"/>
          </p:cNvSpPr>
          <p:nvPr/>
        </p:nvSpPr>
        <p:spPr bwMode="auto">
          <a:xfrm>
            <a:off x="2076450" y="4171950"/>
            <a:ext cx="4826000" cy="2146300"/>
          </a:xfrm>
          <a:prstGeom prst="rect">
            <a:avLst/>
          </a:prstGeom>
          <a:gradFill rotWithShape="0">
            <a:gsLst>
              <a:gs pos="0">
                <a:srgbClr val="EF9100"/>
              </a:gs>
              <a:gs pos="50000">
                <a:srgbClr val="000000"/>
              </a:gs>
              <a:gs pos="100000">
                <a:srgbClr val="EF91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 anchorCtr="1"/>
          <a:lstStyle/>
          <a:p>
            <a:pPr algn="ctr">
              <a:lnSpc>
                <a:spcPct val="92000"/>
              </a:lnSpc>
            </a:pPr>
            <a:r>
              <a:rPr lang="en-US" sz="2400" b="1" i="0" dirty="0">
                <a:solidFill>
                  <a:schemeClr val="bg1"/>
                </a:solidFill>
              </a:rPr>
              <a:t>Warren </a:t>
            </a:r>
            <a:r>
              <a:rPr lang="en-US" sz="2400" b="1" i="0" dirty="0" smtClean="0">
                <a:solidFill>
                  <a:schemeClr val="bg1"/>
                </a:solidFill>
              </a:rPr>
              <a:t>B. Powell</a:t>
            </a:r>
          </a:p>
          <a:p>
            <a:pPr algn="ctr">
              <a:lnSpc>
                <a:spcPct val="92000"/>
              </a:lnSpc>
            </a:pPr>
            <a:r>
              <a:rPr lang="en-US" sz="2400" b="1" i="0" dirty="0" smtClean="0">
                <a:solidFill>
                  <a:schemeClr val="bg1"/>
                </a:solidFill>
              </a:rPr>
              <a:t>Kris Reyes</a:t>
            </a:r>
          </a:p>
          <a:p>
            <a:pPr algn="ctr">
              <a:lnSpc>
                <a:spcPct val="92000"/>
              </a:lnSpc>
            </a:pPr>
            <a:r>
              <a:rPr lang="en-US" sz="2400" b="1" dirty="0" smtClean="0">
                <a:solidFill>
                  <a:schemeClr val="bg1"/>
                </a:solidFill>
              </a:rPr>
              <a:t>Si Chen</a:t>
            </a:r>
            <a:endParaRPr lang="en-US" sz="2400" b="1" i="0" dirty="0">
              <a:solidFill>
                <a:schemeClr val="bg1"/>
              </a:solidFill>
            </a:endParaRPr>
          </a:p>
          <a:p>
            <a:pPr algn="ctr">
              <a:lnSpc>
                <a:spcPct val="92000"/>
              </a:lnSpc>
            </a:pPr>
            <a:r>
              <a:rPr lang="en-US" sz="2400" b="1" i="0" dirty="0" smtClean="0">
                <a:solidFill>
                  <a:schemeClr val="bg1"/>
                </a:solidFill>
              </a:rPr>
              <a:t>Princeton </a:t>
            </a:r>
            <a:r>
              <a:rPr lang="en-US" sz="2400" b="1" i="0" dirty="0">
                <a:solidFill>
                  <a:schemeClr val="bg1"/>
                </a:solidFill>
              </a:rPr>
              <a:t>University</a:t>
            </a:r>
          </a:p>
          <a:p>
            <a:pPr algn="ctr">
              <a:lnSpc>
                <a:spcPct val="92000"/>
              </a:lnSpc>
            </a:pPr>
            <a:r>
              <a:rPr lang="en-US" sz="2000" b="1" i="0" dirty="0">
                <a:solidFill>
                  <a:schemeClr val="bg1"/>
                </a:solidFill>
              </a:rPr>
              <a:t>http</a:t>
            </a:r>
            <a:r>
              <a:rPr lang="en-US" sz="2000" b="1" i="0" dirty="0" smtClean="0">
                <a:solidFill>
                  <a:schemeClr val="bg1"/>
                </a:solidFill>
              </a:rPr>
              <a:t>://</a:t>
            </a:r>
            <a:r>
              <a:rPr lang="en-US" sz="2000" b="1" dirty="0" smtClean="0">
                <a:solidFill>
                  <a:schemeClr val="bg1"/>
                </a:solidFill>
              </a:rPr>
              <a:t>www.castlelab</a:t>
            </a:r>
            <a:r>
              <a:rPr lang="en-US" sz="2000" b="1" i="0" dirty="0" smtClean="0">
                <a:solidFill>
                  <a:schemeClr val="bg1"/>
                </a:solidFill>
              </a:rPr>
              <a:t>.princeton.edu </a:t>
            </a:r>
            <a:endParaRPr lang="en-US" sz="2800" b="1" i="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FFF86078-EF79-43FD-BAA5-E2AD0F012CF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407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Priors Revised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types of priors</a:t>
            </a:r>
          </a:p>
          <a:p>
            <a:pPr lvl="1"/>
            <a:r>
              <a:rPr lang="en-US" dirty="0"/>
              <a:t>Simple </a:t>
            </a:r>
            <a:r>
              <a:rPr lang="en-US"/>
              <a:t>belief model (lookup table)</a:t>
            </a:r>
            <a:endParaRPr lang="en-US" dirty="0"/>
          </a:p>
          <a:p>
            <a:pPr lvl="1"/>
            <a:r>
              <a:rPr lang="en-US" dirty="0"/>
              <a:t>Lookup</a:t>
            </a:r>
            <a:r>
              <a:rPr lang="en-US"/>
              <a:t> table with correlated </a:t>
            </a:r>
            <a:r>
              <a:rPr lang="en-US" smtClean="0"/>
              <a:t>belief </a:t>
            </a:r>
            <a:r>
              <a:rPr lang="en-US" dirty="0"/>
              <a:t>model</a:t>
            </a:r>
          </a:p>
          <a:p>
            <a:pPr lvl="1"/>
            <a:r>
              <a:rPr lang="en-US" dirty="0"/>
              <a:t>Parametric belief model</a:t>
            </a:r>
          </a:p>
          <a:p>
            <a:pPr lvl="2"/>
            <a:r>
              <a:rPr lang="en-US" dirty="0"/>
              <a:t>Discrete prior with probabilities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7377B23C-0C12-475E-AC67-24B6D0D8B1D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3" t="15841" r="5172" b="8990"/>
          <a:stretch/>
        </p:blipFill>
        <p:spPr bwMode="auto">
          <a:xfrm>
            <a:off x="2514600" y="3789588"/>
            <a:ext cx="5832043" cy="2831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080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Notes:</a:t>
            </a:r>
          </a:p>
          <a:p>
            <a:pPr lvl="1"/>
            <a:r>
              <a:rPr lang="en-US" dirty="0" smtClean="0"/>
              <a:t>The more you know, the more efficient your experiments will be.</a:t>
            </a:r>
          </a:p>
          <a:p>
            <a:pPr lvl="1"/>
            <a:r>
              <a:rPr lang="en-US" dirty="0" smtClean="0"/>
              <a:t>It is especially important to characterize what you do </a:t>
            </a:r>
            <a:r>
              <a:rPr lang="en-US" i="1" dirty="0" smtClean="0"/>
              <a:t>not</a:t>
            </a:r>
            <a:r>
              <a:rPr lang="en-US" dirty="0" smtClean="0"/>
              <a:t> know.</a:t>
            </a:r>
          </a:p>
          <a:p>
            <a:pPr lvl="1"/>
            <a:r>
              <a:rPr lang="en-US" dirty="0" smtClean="0"/>
              <a:t>The best experiments are those that address the areas you are most uncertain about.</a:t>
            </a:r>
          </a:p>
          <a:p>
            <a:pPr lvl="1"/>
            <a:r>
              <a:rPr lang="en-US" dirty="0" smtClean="0"/>
              <a:t>… but at the same time we want experiments that do the most to achieve your goals.</a:t>
            </a:r>
          </a:p>
          <a:p>
            <a:pPr lvl="1"/>
            <a:r>
              <a:rPr lang="en-US" dirty="0" smtClean="0"/>
              <a:t>These ideas are very intuitive when using lookup table beliefs (e.g. testing the value of a catalyst teaches us about the value of the catalyst).  Things get trickier when we depend on nonlinear models with uncertain parameters.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7377B23C-0C12-475E-AC67-24B6D0D8B1D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Kinetic Model</a:t>
            </a:r>
            <a:endParaRPr lang="en-US" dirty="0"/>
          </a:p>
        </p:txBody>
      </p:sp>
      <p:pic>
        <p:nvPicPr>
          <p:cNvPr id="3" name="Picture 2" descr="payload_delivery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980" y="1417638"/>
            <a:ext cx="7074040" cy="460603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64939" y="1270073"/>
            <a:ext cx="7572314" cy="492349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01664" y="3580984"/>
            <a:ext cx="300119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Langmuir adsorption model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753704" y="2022708"/>
            <a:ext cx="1301248" cy="7369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</p:cNvCxnSpPr>
          <p:nvPr/>
        </p:nvCxnSpPr>
        <p:spPr>
          <a:xfrm>
            <a:off x="4002263" y="3950316"/>
            <a:ext cx="810781" cy="7536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502862" y="1653376"/>
            <a:ext cx="317905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Concentration gradient driven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7906" y="5193543"/>
            <a:ext cx="28542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Becker-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Doering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aggregation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8" name="Straight Arrow Connector 17"/>
          <p:cNvCxnSpPr>
            <a:stCxn id="17" idx="3"/>
          </p:cNvCxnSpPr>
          <p:nvPr/>
        </p:nvCxnSpPr>
        <p:spPr>
          <a:xfrm>
            <a:off x="3472135" y="5378209"/>
            <a:ext cx="63541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723632" y="3580984"/>
            <a:ext cx="340460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Thermally activated coalescence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8" name="Straight Arrow Connector 27"/>
          <p:cNvCxnSpPr>
            <a:stCxn id="24" idx="2"/>
          </p:cNvCxnSpPr>
          <p:nvPr/>
        </p:nvCxnSpPr>
        <p:spPr>
          <a:xfrm>
            <a:off x="7425933" y="3950316"/>
            <a:ext cx="0" cy="6374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21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Tunable and Kinetic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Controllable parameters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Unknown kinetic parameters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7377B23C-0C12-475E-AC67-24B6D0D8B1D9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708622" y="2013142"/>
            <a:ext cx="6046738" cy="1522810"/>
            <a:chOff x="2223709" y="1759132"/>
            <a:chExt cx="6046738" cy="1522810"/>
          </a:xfrm>
        </p:grpSpPr>
        <p:grpSp>
          <p:nvGrpSpPr>
            <p:cNvPr id="6" name="Group 5"/>
            <p:cNvGrpSpPr/>
            <p:nvPr/>
          </p:nvGrpSpPr>
          <p:grpSpPr>
            <a:xfrm>
              <a:off x="2223709" y="1759132"/>
              <a:ext cx="6046738" cy="1522810"/>
              <a:chOff x="2698321" y="1703350"/>
              <a:chExt cx="6212451" cy="1754729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698321" y="1703350"/>
                <a:ext cx="25173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Droplet diameters</a:t>
                </a:r>
                <a:endParaRPr lang="en-US" sz="2400" b="1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683259" y="2996414"/>
                <a:ext cx="23688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Volume fractions</a:t>
                </a:r>
                <a:endParaRPr lang="en-US" sz="2400" b="1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482862" y="1703350"/>
                <a:ext cx="2427910" cy="531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External volume</a:t>
                </a:r>
                <a:endParaRPr lang="en-US" sz="2400" b="1" dirty="0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4557565" y="2110135"/>
                <a:ext cx="0" cy="25014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6781973" y="2110135"/>
                <a:ext cx="0" cy="25014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 flipV="1">
                <a:off x="5867688" y="2840173"/>
                <a:ext cx="0" cy="24131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0938" y="2300184"/>
              <a:ext cx="3839777" cy="484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594052" y="4332827"/>
            <a:ext cx="8312247" cy="2318249"/>
            <a:chOff x="399925" y="4082852"/>
            <a:chExt cx="8777212" cy="2518304"/>
          </a:xfrm>
        </p:grpSpPr>
        <p:sp>
          <p:nvSpPr>
            <p:cNvPr id="15" name="TextBox 14"/>
            <p:cNvSpPr txBox="1"/>
            <p:nvPr/>
          </p:nvSpPr>
          <p:spPr>
            <a:xfrm>
              <a:off x="6508295" y="5585493"/>
              <a:ext cx="266884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Adsorption/desorption energy barrier difference</a:t>
              </a:r>
              <a:endParaRPr lang="en-US" sz="2000" b="1" dirty="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99925" y="4082852"/>
              <a:ext cx="8411755" cy="2315980"/>
              <a:chOff x="399925" y="4082852"/>
              <a:chExt cx="8411755" cy="2315980"/>
            </a:xfrm>
          </p:grpSpPr>
          <p:pic>
            <p:nvPicPr>
              <p:cNvPr id="17" name="Picture 16" descr="latex-image-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925" y="4696857"/>
                <a:ext cx="8344151" cy="526517"/>
              </a:xfrm>
              <a:prstGeom prst="rect">
                <a:avLst/>
              </a:prstGeom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1511644" y="4082852"/>
                <a:ext cx="135325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Ripening </a:t>
                </a:r>
                <a:endParaRPr lang="en-US" sz="2000" b="1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296653" y="4082852"/>
                <a:ext cx="17540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Coalescence</a:t>
                </a:r>
                <a:endParaRPr lang="en-US" sz="2000" b="1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470452" y="4082852"/>
                <a:ext cx="16946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Flocculation</a:t>
                </a:r>
                <a:endParaRPr lang="en-US" sz="2000" b="1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258050" y="4082852"/>
                <a:ext cx="15536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Adsorption</a:t>
                </a:r>
                <a:endParaRPr lang="en-US" sz="2000" b="1" dirty="0"/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2145993" y="4478865"/>
                <a:ext cx="0" cy="25014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4163367" y="4478865"/>
                <a:ext cx="0" cy="25014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6334481" y="4478865"/>
                <a:ext cx="0" cy="25014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8054088" y="4506194"/>
                <a:ext cx="0" cy="25014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3022544" y="6060278"/>
                <a:ext cx="18473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6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864890" y="5585493"/>
                <a:ext cx="390443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Temperature independent rate </a:t>
                </a:r>
                <a:r>
                  <a:rPr lang="en-US" sz="2000" b="1" dirty="0" err="1" smtClean="0"/>
                  <a:t>prefactor</a:t>
                </a:r>
                <a:endParaRPr lang="en-US" sz="2000" b="1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432609" y="5585493"/>
                <a:ext cx="207568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Activation energy barrier</a:t>
                </a:r>
                <a:endParaRPr lang="en-US" sz="2000" b="1" dirty="0"/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 flipV="1">
                <a:off x="3569175" y="5336902"/>
                <a:ext cx="160773" cy="36972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flipH="1" flipV="1">
                <a:off x="4769329" y="5336902"/>
                <a:ext cx="150344" cy="36972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8054088" y="6060278"/>
                <a:ext cx="18473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600" dirty="0"/>
              </a:p>
            </p:txBody>
          </p:sp>
          <p:cxnSp>
            <p:nvCxnSpPr>
              <p:cNvPr id="32" name="Straight Arrow Connector 31"/>
              <p:cNvCxnSpPr/>
              <p:nvPr/>
            </p:nvCxnSpPr>
            <p:spPr>
              <a:xfrm flipV="1">
                <a:off x="8054088" y="5223374"/>
                <a:ext cx="0" cy="36212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TextBox 32"/>
          <p:cNvSpPr txBox="1"/>
          <p:nvPr/>
        </p:nvSpPr>
        <p:spPr>
          <a:xfrm>
            <a:off x="457200" y="5102317"/>
            <a:ext cx="80703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1097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Tunable and Kinetic Parameters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9EF1C3F1-5EDC-468D-81AC-7680F6904FC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059" y="1695451"/>
            <a:ext cx="7471530" cy="479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211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673768" y="1354664"/>
            <a:ext cx="8276554" cy="5522433"/>
            <a:chOff x="74070" y="336939"/>
            <a:chExt cx="8811726" cy="6713508"/>
          </a:xfrm>
        </p:grpSpPr>
        <p:pic>
          <p:nvPicPr>
            <p:cNvPr id="6" name="Picture 5" descr="notes1.pdf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751" t="10763" r="17193" b="69382"/>
            <a:stretch/>
          </p:blipFill>
          <p:spPr>
            <a:xfrm>
              <a:off x="74070" y="336939"/>
              <a:ext cx="7733212" cy="3054252"/>
            </a:xfrm>
            <a:prstGeom prst="rect">
              <a:avLst/>
            </a:prstGeom>
          </p:spPr>
        </p:pic>
        <p:pic>
          <p:nvPicPr>
            <p:cNvPr id="7" name="Picture 6" descr="notes3.pd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03" t="10646" r="35622" b="77513"/>
            <a:stretch/>
          </p:blipFill>
          <p:spPr>
            <a:xfrm>
              <a:off x="74070" y="3541309"/>
              <a:ext cx="3408636" cy="1821559"/>
            </a:xfrm>
            <a:prstGeom prst="rect">
              <a:avLst/>
            </a:prstGeom>
          </p:spPr>
        </p:pic>
        <p:pic>
          <p:nvPicPr>
            <p:cNvPr id="8" name="Picture 7" descr="notes4.pdf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75" t="11081" r="31936" b="81315"/>
            <a:stretch/>
          </p:blipFill>
          <p:spPr>
            <a:xfrm>
              <a:off x="74070" y="5512986"/>
              <a:ext cx="4444595" cy="1169808"/>
            </a:xfrm>
            <a:prstGeom prst="rect">
              <a:avLst/>
            </a:prstGeom>
          </p:spPr>
        </p:pic>
        <p:pic>
          <p:nvPicPr>
            <p:cNvPr id="9" name="Picture 8" descr="notes5.pdf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530" t="10754" r="39210" b="81424"/>
            <a:stretch/>
          </p:blipFill>
          <p:spPr>
            <a:xfrm>
              <a:off x="4709544" y="3541309"/>
              <a:ext cx="2527236" cy="1203231"/>
            </a:xfrm>
            <a:prstGeom prst="rect">
              <a:avLst/>
            </a:prstGeom>
          </p:spPr>
        </p:pic>
        <p:pic>
          <p:nvPicPr>
            <p:cNvPr id="10" name="Picture 9" descr="notes6.pdf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201" t="11840" r="42337" b="77957"/>
            <a:stretch/>
          </p:blipFill>
          <p:spPr>
            <a:xfrm>
              <a:off x="4731636" y="5113161"/>
              <a:ext cx="1837991" cy="1569633"/>
            </a:xfrm>
            <a:prstGeom prst="rect">
              <a:avLst/>
            </a:prstGeom>
          </p:spPr>
        </p:pic>
        <p:pic>
          <p:nvPicPr>
            <p:cNvPr id="11" name="Picture 10" descr="notes7.pdf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782" t="11733" r="41072" b="74254"/>
            <a:stretch/>
          </p:blipFill>
          <p:spPr>
            <a:xfrm>
              <a:off x="6728768" y="4894658"/>
              <a:ext cx="2157028" cy="215578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Tunable and Kinetic Parameters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423078" y="1150535"/>
            <a:ext cx="6178456" cy="5415241"/>
            <a:chOff x="423078" y="1210695"/>
            <a:chExt cx="6178456" cy="5415241"/>
          </a:xfrm>
        </p:grpSpPr>
        <p:grpSp>
          <p:nvGrpSpPr>
            <p:cNvPr id="33" name="Group 32"/>
            <p:cNvGrpSpPr/>
            <p:nvPr/>
          </p:nvGrpSpPr>
          <p:grpSpPr>
            <a:xfrm>
              <a:off x="423078" y="1210695"/>
              <a:ext cx="6178456" cy="5415241"/>
              <a:chOff x="423078" y="1210695"/>
              <a:chExt cx="6178456" cy="5415241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423078" y="1210695"/>
                <a:ext cx="4746699" cy="5415241"/>
                <a:chOff x="423078" y="1210695"/>
                <a:chExt cx="4746699" cy="5415241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423078" y="1210695"/>
                  <a:ext cx="4746699" cy="5118457"/>
                  <a:chOff x="423078" y="1210695"/>
                  <a:chExt cx="4746699" cy="5118457"/>
                </a:xfrm>
              </p:grpSpPr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423078" y="1210695"/>
                    <a:ext cx="4746699" cy="5118457"/>
                    <a:chOff x="423078" y="1210695"/>
                    <a:chExt cx="4746699" cy="5118457"/>
                  </a:xfrm>
                </p:grpSpPr>
                <p:sp>
                  <p:nvSpPr>
                    <p:cNvPr id="15" name="Oval 14"/>
                    <p:cNvSpPr/>
                    <p:nvPr/>
                  </p:nvSpPr>
                  <p:spPr bwMode="auto">
                    <a:xfrm>
                      <a:off x="2036575" y="1832030"/>
                      <a:ext cx="429906" cy="429906"/>
                    </a:xfrm>
                    <a:prstGeom prst="ellipse">
                      <a:avLst/>
                    </a:prstGeom>
                    <a:noFill/>
                    <a:ln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lg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16" name="Oval 15"/>
                    <p:cNvSpPr/>
                    <p:nvPr/>
                  </p:nvSpPr>
                  <p:spPr bwMode="auto">
                    <a:xfrm>
                      <a:off x="1914399" y="2193630"/>
                      <a:ext cx="429906" cy="429906"/>
                    </a:xfrm>
                    <a:prstGeom prst="ellipse">
                      <a:avLst/>
                    </a:prstGeom>
                    <a:noFill/>
                    <a:ln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lg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17" name="Oval 16"/>
                    <p:cNvSpPr/>
                    <p:nvPr/>
                  </p:nvSpPr>
                  <p:spPr bwMode="auto">
                    <a:xfrm>
                      <a:off x="2585699" y="4055594"/>
                      <a:ext cx="429906" cy="429906"/>
                    </a:xfrm>
                    <a:prstGeom prst="ellipse">
                      <a:avLst/>
                    </a:prstGeom>
                    <a:noFill/>
                    <a:ln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lg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18" name="Oval 17"/>
                    <p:cNvSpPr/>
                    <p:nvPr/>
                  </p:nvSpPr>
                  <p:spPr bwMode="auto">
                    <a:xfrm>
                      <a:off x="1823951" y="5665310"/>
                      <a:ext cx="429906" cy="429906"/>
                    </a:xfrm>
                    <a:prstGeom prst="ellipse">
                      <a:avLst/>
                    </a:prstGeom>
                    <a:noFill/>
                    <a:ln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lg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19" name="Oval 18"/>
                    <p:cNvSpPr/>
                    <p:nvPr/>
                  </p:nvSpPr>
                  <p:spPr bwMode="auto">
                    <a:xfrm>
                      <a:off x="1651590" y="4120568"/>
                      <a:ext cx="429906" cy="988294"/>
                    </a:xfrm>
                    <a:prstGeom prst="ellipse">
                      <a:avLst/>
                    </a:prstGeom>
                    <a:noFill/>
                    <a:ln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lg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0" name="Oval 19"/>
                    <p:cNvSpPr/>
                    <p:nvPr/>
                  </p:nvSpPr>
                  <p:spPr bwMode="auto">
                    <a:xfrm>
                      <a:off x="1776095" y="5899246"/>
                      <a:ext cx="429906" cy="429906"/>
                    </a:xfrm>
                    <a:prstGeom prst="ellipse">
                      <a:avLst/>
                    </a:prstGeom>
                    <a:noFill/>
                    <a:ln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lg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1" name="Oval 20"/>
                    <p:cNvSpPr/>
                    <p:nvPr/>
                  </p:nvSpPr>
                  <p:spPr bwMode="auto">
                    <a:xfrm>
                      <a:off x="4739871" y="1697822"/>
                      <a:ext cx="429906" cy="429906"/>
                    </a:xfrm>
                    <a:prstGeom prst="ellipse">
                      <a:avLst/>
                    </a:prstGeom>
                    <a:noFill/>
                    <a:ln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lg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" name="Oval 21"/>
                    <p:cNvSpPr/>
                    <p:nvPr/>
                  </p:nvSpPr>
                  <p:spPr bwMode="auto">
                    <a:xfrm>
                      <a:off x="1866543" y="2527054"/>
                      <a:ext cx="429906" cy="429906"/>
                    </a:xfrm>
                    <a:prstGeom prst="ellipse">
                      <a:avLst/>
                    </a:prstGeom>
                    <a:noFill/>
                    <a:ln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lg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423078" y="1210695"/>
                      <a:ext cx="2383986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dirty="0" smtClean="0">
                          <a:solidFill>
                            <a:srgbClr val="0033CC"/>
                          </a:solidFill>
                        </a:rPr>
                        <a:t>Unknown parameters</a:t>
                      </a:r>
                      <a:endParaRPr lang="en-US" sz="2000" dirty="0">
                        <a:solidFill>
                          <a:srgbClr val="0033CC"/>
                        </a:solidFill>
                      </a:endParaRPr>
                    </a:p>
                  </p:txBody>
                </p:sp>
              </p:grpSp>
              <p:sp>
                <p:nvSpPr>
                  <p:cNvPr id="14" name="Oval 13"/>
                  <p:cNvSpPr/>
                  <p:nvPr/>
                </p:nvSpPr>
                <p:spPr bwMode="auto">
                  <a:xfrm>
                    <a:off x="2011495" y="2915667"/>
                    <a:ext cx="429906" cy="898343"/>
                  </a:xfrm>
                  <a:prstGeom prst="ellipse">
                    <a:avLst/>
                  </a:prstGeom>
                  <a:noFill/>
                  <a:ln w="28575" cap="flat" cmpd="sng" algn="ctr">
                    <a:solidFill>
                      <a:srgbClr val="0033CC"/>
                    </a:solidFill>
                    <a:prstDash val="solid"/>
                    <a:round/>
                    <a:headEnd type="none" w="med" len="med"/>
                    <a:tailEnd type="none" w="med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1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cs typeface="Arial" charset="0"/>
                    </a:endParaRPr>
                  </a:p>
                </p:txBody>
              </p:sp>
            </p:grpSp>
            <p:sp>
              <p:nvSpPr>
                <p:cNvPr id="27" name="Oval 26"/>
                <p:cNvSpPr/>
                <p:nvPr/>
              </p:nvSpPr>
              <p:spPr bwMode="auto">
                <a:xfrm>
                  <a:off x="2557619" y="4484730"/>
                  <a:ext cx="429906" cy="429906"/>
                </a:xfrm>
                <a:prstGeom prst="ellipse">
                  <a:avLst/>
                </a:prstGeom>
                <a:noFill/>
                <a:ln w="28575" cap="flat" cmpd="sng" algn="ctr">
                  <a:solidFill>
                    <a:srgbClr val="0033CC"/>
                  </a:solidFill>
                  <a:prstDash val="solid"/>
                  <a:round/>
                  <a:headEnd type="none" w="med" len="med"/>
                  <a:tailEnd type="non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8" name="Oval 27"/>
                <p:cNvSpPr/>
                <p:nvPr/>
              </p:nvSpPr>
              <p:spPr bwMode="auto">
                <a:xfrm>
                  <a:off x="2830339" y="4937930"/>
                  <a:ext cx="429906" cy="429906"/>
                </a:xfrm>
                <a:prstGeom prst="ellipse">
                  <a:avLst/>
                </a:prstGeom>
                <a:noFill/>
                <a:ln w="28575" cap="flat" cmpd="sng" algn="ctr">
                  <a:solidFill>
                    <a:srgbClr val="0033CC"/>
                  </a:solidFill>
                  <a:prstDash val="solid"/>
                  <a:round/>
                  <a:headEnd type="none" w="med" len="med"/>
                  <a:tailEnd type="non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9" name="Oval 28"/>
                <p:cNvSpPr/>
                <p:nvPr/>
              </p:nvSpPr>
              <p:spPr bwMode="auto">
                <a:xfrm>
                  <a:off x="1599059" y="5054234"/>
                  <a:ext cx="429906" cy="429906"/>
                </a:xfrm>
                <a:prstGeom prst="ellipse">
                  <a:avLst/>
                </a:prstGeom>
                <a:noFill/>
                <a:ln w="28575" cap="flat" cmpd="sng" algn="ctr">
                  <a:solidFill>
                    <a:srgbClr val="0033CC"/>
                  </a:solidFill>
                  <a:prstDash val="solid"/>
                  <a:round/>
                  <a:headEnd type="none" w="med" len="med"/>
                  <a:tailEnd type="non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0" name="Oval 29"/>
                <p:cNvSpPr/>
                <p:nvPr/>
              </p:nvSpPr>
              <p:spPr bwMode="auto">
                <a:xfrm>
                  <a:off x="1784111" y="6196030"/>
                  <a:ext cx="429906" cy="429906"/>
                </a:xfrm>
                <a:prstGeom prst="ellipse">
                  <a:avLst/>
                </a:prstGeom>
                <a:noFill/>
                <a:ln w="28575" cap="flat" cmpd="sng" algn="ctr">
                  <a:solidFill>
                    <a:srgbClr val="0033CC"/>
                  </a:solidFill>
                  <a:prstDash val="solid"/>
                  <a:round/>
                  <a:headEnd type="none" w="med" len="med"/>
                  <a:tailEnd type="non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31" name="Oval 30"/>
              <p:cNvSpPr/>
              <p:nvPr/>
            </p:nvSpPr>
            <p:spPr bwMode="auto">
              <a:xfrm>
                <a:off x="6171628" y="4458818"/>
                <a:ext cx="429906" cy="429906"/>
              </a:xfrm>
              <a:prstGeom prst="ellipse">
                <a:avLst/>
              </a:prstGeom>
              <a:noFill/>
              <a:ln w="28575" cap="flat" cmpd="sng" algn="ctr">
                <a:solidFill>
                  <a:srgbClr val="0033CC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48" name="Oval 47"/>
            <p:cNvSpPr/>
            <p:nvPr/>
          </p:nvSpPr>
          <p:spPr bwMode="auto">
            <a:xfrm>
              <a:off x="3099059" y="2920570"/>
              <a:ext cx="429906" cy="429906"/>
            </a:xfrm>
            <a:prstGeom prst="ellipse">
              <a:avLst/>
            </a:prstGeom>
            <a:noFill/>
            <a:ln w="2857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3371779" y="3421898"/>
              <a:ext cx="429906" cy="429906"/>
            </a:xfrm>
            <a:prstGeom prst="ellipse">
              <a:avLst/>
            </a:prstGeom>
            <a:noFill/>
            <a:ln w="2857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4486739" y="3201306"/>
              <a:ext cx="429906" cy="429906"/>
            </a:xfrm>
            <a:prstGeom prst="ellipse">
              <a:avLst/>
            </a:prstGeom>
            <a:noFill/>
            <a:ln w="2857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688675" y="1145687"/>
            <a:ext cx="6289331" cy="5410577"/>
            <a:chOff x="2688675" y="1217879"/>
            <a:chExt cx="6289331" cy="5410577"/>
          </a:xfrm>
        </p:grpSpPr>
        <p:sp>
          <p:nvSpPr>
            <p:cNvPr id="47" name="Oval 46"/>
            <p:cNvSpPr/>
            <p:nvPr/>
          </p:nvSpPr>
          <p:spPr bwMode="auto">
            <a:xfrm>
              <a:off x="3737043" y="1933070"/>
              <a:ext cx="423082" cy="423082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2688675" y="1217879"/>
              <a:ext cx="6289331" cy="5410577"/>
              <a:chOff x="2688675" y="1217879"/>
              <a:chExt cx="6289331" cy="5410577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2688675" y="1217879"/>
                <a:ext cx="6289331" cy="5410577"/>
                <a:chOff x="2688675" y="1241943"/>
                <a:chExt cx="6289331" cy="5410577"/>
              </a:xfrm>
            </p:grpSpPr>
            <p:sp>
              <p:nvSpPr>
                <p:cNvPr id="35" name="Oval 34"/>
                <p:cNvSpPr/>
                <p:nvPr/>
              </p:nvSpPr>
              <p:spPr bwMode="auto">
                <a:xfrm>
                  <a:off x="3572611" y="1756606"/>
                  <a:ext cx="423082" cy="423082"/>
                </a:xfrm>
                <a:prstGeom prst="ellipse">
                  <a:avLst/>
                </a:prstGeom>
                <a:noFill/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7" name="Oval 36"/>
                <p:cNvSpPr/>
                <p:nvPr/>
              </p:nvSpPr>
              <p:spPr bwMode="auto">
                <a:xfrm>
                  <a:off x="2967491" y="1754862"/>
                  <a:ext cx="423082" cy="423082"/>
                </a:xfrm>
                <a:prstGeom prst="ellipse">
                  <a:avLst/>
                </a:prstGeom>
                <a:noFill/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8" name="Oval 37"/>
                <p:cNvSpPr/>
                <p:nvPr/>
              </p:nvSpPr>
              <p:spPr bwMode="auto">
                <a:xfrm>
                  <a:off x="3179315" y="1972270"/>
                  <a:ext cx="423082" cy="423082"/>
                </a:xfrm>
                <a:prstGeom prst="ellipse">
                  <a:avLst/>
                </a:prstGeom>
                <a:noFill/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40" name="Oval 39"/>
                <p:cNvSpPr/>
                <p:nvPr/>
              </p:nvSpPr>
              <p:spPr bwMode="auto">
                <a:xfrm>
                  <a:off x="2741523" y="5711518"/>
                  <a:ext cx="423082" cy="423082"/>
                </a:xfrm>
                <a:prstGeom prst="ellipse">
                  <a:avLst/>
                </a:prstGeom>
                <a:noFill/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41" name="Oval 40"/>
                <p:cNvSpPr/>
                <p:nvPr/>
              </p:nvSpPr>
              <p:spPr bwMode="auto">
                <a:xfrm>
                  <a:off x="3549571" y="5703374"/>
                  <a:ext cx="423082" cy="423082"/>
                </a:xfrm>
                <a:prstGeom prst="ellipse">
                  <a:avLst/>
                </a:prstGeom>
                <a:noFill/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42" name="Oval 41"/>
                <p:cNvSpPr/>
                <p:nvPr/>
              </p:nvSpPr>
              <p:spPr bwMode="auto">
                <a:xfrm>
                  <a:off x="3247635" y="5981838"/>
                  <a:ext cx="423082" cy="423082"/>
                </a:xfrm>
                <a:prstGeom prst="ellipse">
                  <a:avLst/>
                </a:prstGeom>
                <a:noFill/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43" name="Oval 42"/>
                <p:cNvSpPr/>
                <p:nvPr/>
              </p:nvSpPr>
              <p:spPr bwMode="auto">
                <a:xfrm>
                  <a:off x="4342163" y="5969630"/>
                  <a:ext cx="423082" cy="423082"/>
                </a:xfrm>
                <a:prstGeom prst="ellipse">
                  <a:avLst/>
                </a:prstGeom>
                <a:noFill/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44" name="Oval 43"/>
                <p:cNvSpPr/>
                <p:nvPr/>
              </p:nvSpPr>
              <p:spPr bwMode="auto">
                <a:xfrm>
                  <a:off x="2688675" y="6229438"/>
                  <a:ext cx="423082" cy="423082"/>
                </a:xfrm>
                <a:prstGeom prst="ellipse">
                  <a:avLst/>
                </a:prstGeom>
                <a:noFill/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45" name="Oval 44"/>
                <p:cNvSpPr/>
                <p:nvPr/>
              </p:nvSpPr>
              <p:spPr bwMode="auto">
                <a:xfrm>
                  <a:off x="3485235" y="6215902"/>
                  <a:ext cx="423082" cy="423082"/>
                </a:xfrm>
                <a:prstGeom prst="ellipse">
                  <a:avLst/>
                </a:prstGeom>
                <a:noFill/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6776185" y="1241943"/>
                  <a:ext cx="220182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>
                      <a:solidFill>
                        <a:srgbClr val="FF0000"/>
                      </a:solidFill>
                    </a:rPr>
                    <a:t>Tunable parameters</a:t>
                  </a:r>
                  <a:endParaRPr lang="en-US" sz="20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52" name="Oval 51"/>
              <p:cNvSpPr/>
              <p:nvPr/>
            </p:nvSpPr>
            <p:spPr bwMode="auto">
              <a:xfrm>
                <a:off x="5156323" y="5303854"/>
                <a:ext cx="423082" cy="423082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53" name="Oval 52"/>
              <p:cNvSpPr/>
              <p:nvPr/>
            </p:nvSpPr>
            <p:spPr bwMode="auto">
              <a:xfrm>
                <a:off x="5176371" y="5708926"/>
                <a:ext cx="423082" cy="423082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54" name="Oval 53"/>
              <p:cNvSpPr/>
              <p:nvPr/>
            </p:nvSpPr>
            <p:spPr bwMode="auto">
              <a:xfrm>
                <a:off x="5184387" y="6162126"/>
                <a:ext cx="423082" cy="423082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55" name="Oval 54"/>
              <p:cNvSpPr/>
              <p:nvPr/>
            </p:nvSpPr>
            <p:spPr bwMode="auto">
              <a:xfrm>
                <a:off x="5108179" y="4630046"/>
                <a:ext cx="423082" cy="423082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56" name="Oval 55"/>
              <p:cNvSpPr/>
              <p:nvPr/>
            </p:nvSpPr>
            <p:spPr bwMode="auto">
              <a:xfrm>
                <a:off x="5874211" y="4048494"/>
                <a:ext cx="423082" cy="423082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57" name="Oval 56"/>
              <p:cNvSpPr/>
              <p:nvPr/>
            </p:nvSpPr>
            <p:spPr bwMode="auto">
              <a:xfrm>
                <a:off x="6050675" y="4224958"/>
                <a:ext cx="423082" cy="423082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4248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Kinetic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 smtClean="0"/>
              <a:t>N</a:t>
            </a:r>
            <a:r>
              <a:rPr lang="en-US" baseline="-25000" dirty="0" err="1" smtClean="0"/>
              <a:t>Normal</a:t>
            </a:r>
            <a:r>
              <a:rPr lang="en-US" dirty="0" smtClean="0"/>
              <a:t> and </a:t>
            </a:r>
            <a:r>
              <a:rPr lang="en-US" i="1" dirty="0" err="1" smtClean="0"/>
              <a:t>N</a:t>
            </a:r>
            <a:r>
              <a:rPr lang="en-US" baseline="-25000" dirty="0" err="1" smtClean="0"/>
              <a:t>Excited</a:t>
            </a:r>
            <a:r>
              <a:rPr lang="en-US" dirty="0" smtClean="0"/>
              <a:t> are percent released under respective conditions.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8163249"/>
              </p:ext>
            </p:extLst>
          </p:nvPr>
        </p:nvGraphicFramePr>
        <p:xfrm>
          <a:off x="2297248" y="2877298"/>
          <a:ext cx="4298549" cy="1109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5" name="Equation" r:id="rId4" imgW="787320" imgH="203040" progId="Equation.3">
                  <p:embed/>
                </p:oleObj>
              </mc:Choice>
              <mc:Fallback>
                <p:oleObj name="Equation" r:id="rId4" imgW="78732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97248" y="2877298"/>
                        <a:ext cx="4298549" cy="11093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8737" y="3886070"/>
            <a:ext cx="30893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Tunable parameters:</a:t>
            </a:r>
          </a:p>
          <a:p>
            <a:r>
              <a:rPr lang="en-US" sz="2000" dirty="0" smtClean="0"/>
              <a:t>Droplet diameters</a:t>
            </a:r>
          </a:p>
          <a:p>
            <a:r>
              <a:rPr lang="en-US" sz="2000" dirty="0" smtClean="0"/>
              <a:t>Volume fractions</a:t>
            </a:r>
          </a:p>
          <a:p>
            <a:r>
              <a:rPr lang="en-US" sz="2000" dirty="0" smtClean="0"/>
              <a:t>Surfactant concentrations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809628" y="5495057"/>
            <a:ext cx="27174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Temperature:</a:t>
            </a:r>
          </a:p>
          <a:p>
            <a:r>
              <a:rPr lang="en-US" sz="2000" dirty="0" smtClean="0"/>
              <a:t>Large for excited state</a:t>
            </a:r>
          </a:p>
          <a:p>
            <a:r>
              <a:rPr lang="en-US" sz="2000" dirty="0" smtClean="0"/>
              <a:t>Small for normal state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852799" y="5212399"/>
            <a:ext cx="27045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Time scale:</a:t>
            </a:r>
          </a:p>
          <a:p>
            <a:r>
              <a:rPr lang="en-US" sz="2000" dirty="0" smtClean="0"/>
              <a:t>Small for excited state</a:t>
            </a:r>
          </a:p>
          <a:p>
            <a:r>
              <a:rPr lang="en-US" sz="2000" dirty="0" smtClean="0"/>
              <a:t>Large for normal state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539201" y="3956339"/>
            <a:ext cx="24481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Unknown</a:t>
            </a:r>
          </a:p>
          <a:p>
            <a:r>
              <a:rPr lang="en-US" sz="2000" b="1" dirty="0" smtClean="0"/>
              <a:t>kinetic parameters</a:t>
            </a:r>
          </a:p>
          <a:p>
            <a:r>
              <a:rPr lang="en-US" sz="2000" dirty="0" smtClean="0"/>
              <a:t>Rate </a:t>
            </a:r>
            <a:r>
              <a:rPr lang="en-US" sz="2000" dirty="0" err="1" smtClean="0"/>
              <a:t>prefactors</a:t>
            </a:r>
            <a:endParaRPr lang="en-US" sz="2000" dirty="0" smtClean="0"/>
          </a:p>
          <a:p>
            <a:r>
              <a:rPr lang="en-US" sz="2000" dirty="0" smtClean="0"/>
              <a:t>Energy barriers</a:t>
            </a:r>
            <a:endParaRPr lang="en-US" sz="20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821980" y="3777628"/>
            <a:ext cx="763272" cy="6441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585252" y="3777629"/>
            <a:ext cx="616363" cy="17483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5056613" y="3777627"/>
            <a:ext cx="281021" cy="14208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1"/>
          </p:cNvCxnSpPr>
          <p:nvPr/>
        </p:nvCxnSpPr>
        <p:spPr>
          <a:xfrm flipH="1" flipV="1">
            <a:off x="5948625" y="3728077"/>
            <a:ext cx="590576" cy="889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8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Trade-off in stability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would like emulsion to be stable under normal conditions (room temperature) over a long time scale.</a:t>
            </a:r>
          </a:p>
          <a:p>
            <a:r>
              <a:rPr lang="en-US" dirty="0" smtClean="0"/>
              <a:t>However, we need the emulsion to destabilize under excited conditions (high temperature) over a short time scale.</a:t>
            </a:r>
          </a:p>
          <a:p>
            <a:r>
              <a:rPr lang="en-US" dirty="0" smtClean="0"/>
              <a:t>Define utility to optimize: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0011365"/>
              </p:ext>
            </p:extLst>
          </p:nvPr>
        </p:nvGraphicFramePr>
        <p:xfrm>
          <a:off x="1606752" y="5163109"/>
          <a:ext cx="5614506" cy="717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9" name="Equation" r:id="rId4" imgW="1689100" imgH="215900" progId="Equation.3">
                  <p:embed/>
                </p:oleObj>
              </mc:Choice>
              <mc:Fallback>
                <p:oleObj name="Equation" r:id="rId4" imgW="16891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06752" y="5163109"/>
                        <a:ext cx="5614506" cy="7176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91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droplet diameters</a:t>
            </a:r>
            <a:endParaRPr lang="en-US" dirty="0"/>
          </a:p>
        </p:txBody>
      </p:sp>
      <p:pic>
        <p:nvPicPr>
          <p:cNvPr id="6" name="Picture 5" descr="truth_0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659" y="-188159"/>
            <a:ext cx="6400800" cy="82833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57145" y="6005405"/>
            <a:ext cx="3471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Oil droplet diameter (nm)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-600157" y="3726986"/>
            <a:ext cx="4610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Inner water droplet diameter (nm)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331464" y="2154197"/>
            <a:ext cx="14927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Utility</a:t>
            </a:r>
            <a:endParaRPr lang="en-US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47048" y="3126413"/>
            <a:ext cx="237186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Use knowledge gradient to determine where maximum utility occurs.</a:t>
            </a:r>
            <a:endParaRPr lang="en-US" b="1" dirty="0"/>
          </a:p>
        </p:txBody>
      </p:sp>
      <p:cxnSp>
        <p:nvCxnSpPr>
          <p:cNvPr id="15" name="Straight Arrow Connector 14"/>
          <p:cNvCxnSpPr>
            <a:stCxn id="13" idx="1"/>
          </p:cNvCxnSpPr>
          <p:nvPr/>
        </p:nvCxnSpPr>
        <p:spPr>
          <a:xfrm flipH="1">
            <a:off x="4577880" y="3726578"/>
            <a:ext cx="1469168" cy="9303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28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7377B23C-0C12-475E-AC67-24B6D0D8B1D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icher </a:t>
            </a:r>
            <a:r>
              <a:rPr lang="en-US" dirty="0"/>
              <a:t>belief </a:t>
            </a:r>
            <a:r>
              <a:rPr lang="en-US" dirty="0" smtClean="0"/>
              <a:t>models</a:t>
            </a:r>
            <a:endParaRPr lang="en-US" dirty="0"/>
          </a:p>
          <a:p>
            <a:pPr lvl="1"/>
            <a:r>
              <a:rPr lang="en-US" dirty="0"/>
              <a:t>Correlated beliefs</a:t>
            </a:r>
          </a:p>
          <a:p>
            <a:pPr lvl="1"/>
            <a:r>
              <a:rPr lang="en-US" dirty="0"/>
              <a:t>A parametric belief model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37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Correlated </a:t>
            </a:r>
            <a:r>
              <a:rPr lang="en-US" dirty="0" smtClean="0"/>
              <a:t>Beliefs</a:t>
            </a:r>
            <a:endParaRPr lang="en-US" dirty="0"/>
          </a:p>
        </p:txBody>
      </p:sp>
      <p:sp>
        <p:nvSpPr>
          <p:cNvPr id="128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We start with a belief about each material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pPr lvl="1"/>
            <a:endParaRPr lang="en-US" sz="2000" dirty="0" smtClean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284101" name="Line 4"/>
          <p:cNvSpPr>
            <a:spLocks noChangeShapeType="1"/>
          </p:cNvSpPr>
          <p:nvPr/>
        </p:nvSpPr>
        <p:spPr bwMode="auto">
          <a:xfrm>
            <a:off x="1657350" y="4371917"/>
            <a:ext cx="62035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4102" name="Rectangle 5" descr="Dark upward diagonal"/>
          <p:cNvSpPr>
            <a:spLocks noChangeArrowheads="1"/>
          </p:cNvSpPr>
          <p:nvPr/>
        </p:nvSpPr>
        <p:spPr bwMode="auto">
          <a:xfrm>
            <a:off x="2119313" y="3419417"/>
            <a:ext cx="227012" cy="936625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eaLnBrk="0" hangingPunct="0"/>
            <a:endParaRPr lang="en-US" sz="2400" i="0">
              <a:latin typeface="Times New Roman" pitchFamily="18" charset="0"/>
            </a:endParaRPr>
          </a:p>
        </p:txBody>
      </p:sp>
      <p:sp>
        <p:nvSpPr>
          <p:cNvPr id="1284103" name="Rectangle 6" descr="Dark upward diagonal"/>
          <p:cNvSpPr>
            <a:spLocks noChangeArrowheads="1"/>
          </p:cNvSpPr>
          <p:nvPr/>
        </p:nvSpPr>
        <p:spPr bwMode="auto">
          <a:xfrm>
            <a:off x="2982913" y="3157479"/>
            <a:ext cx="227012" cy="1198563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eaLnBrk="0" hangingPunct="0"/>
            <a:endParaRPr lang="en-US" sz="2400" i="0">
              <a:latin typeface="Times New Roman" pitchFamily="18" charset="0"/>
            </a:endParaRPr>
          </a:p>
        </p:txBody>
      </p:sp>
      <p:sp>
        <p:nvSpPr>
          <p:cNvPr id="1284104" name="Rectangle 7" descr="Dark upward diagonal"/>
          <p:cNvSpPr>
            <a:spLocks noChangeArrowheads="1"/>
          </p:cNvSpPr>
          <p:nvPr/>
        </p:nvSpPr>
        <p:spPr bwMode="auto">
          <a:xfrm>
            <a:off x="3846513" y="2949517"/>
            <a:ext cx="227012" cy="1406525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eaLnBrk="0" hangingPunct="0"/>
            <a:endParaRPr lang="en-US" sz="2400" i="0">
              <a:latin typeface="Times New Roman" pitchFamily="18" charset="0"/>
            </a:endParaRPr>
          </a:p>
        </p:txBody>
      </p:sp>
      <p:sp>
        <p:nvSpPr>
          <p:cNvPr id="1284105" name="Rectangle 8" descr="Dark upward diagonal"/>
          <p:cNvSpPr>
            <a:spLocks noChangeArrowheads="1"/>
          </p:cNvSpPr>
          <p:nvPr/>
        </p:nvSpPr>
        <p:spPr bwMode="auto">
          <a:xfrm>
            <a:off x="4710113" y="2752667"/>
            <a:ext cx="227012" cy="1612900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eaLnBrk="0" hangingPunct="0"/>
            <a:endParaRPr lang="en-US" sz="2400" i="0">
              <a:latin typeface="Times New Roman" pitchFamily="18" charset="0"/>
            </a:endParaRPr>
          </a:p>
        </p:txBody>
      </p:sp>
      <p:sp>
        <p:nvSpPr>
          <p:cNvPr id="1284107" name="Text Box 10"/>
          <p:cNvSpPr txBox="1">
            <a:spLocks noChangeArrowheads="1"/>
          </p:cNvSpPr>
          <p:nvPr/>
        </p:nvSpPr>
        <p:spPr bwMode="auto">
          <a:xfrm>
            <a:off x="2097088" y="4375092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/>
            <a:r>
              <a:rPr lang="en-US" sz="1600" i="0"/>
              <a:t>1</a:t>
            </a:r>
          </a:p>
        </p:txBody>
      </p:sp>
      <p:sp>
        <p:nvSpPr>
          <p:cNvPr id="1284108" name="Text Box 11"/>
          <p:cNvSpPr txBox="1">
            <a:spLocks noChangeArrowheads="1"/>
          </p:cNvSpPr>
          <p:nvPr/>
        </p:nvSpPr>
        <p:spPr bwMode="auto">
          <a:xfrm>
            <a:off x="2951163" y="4375092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/>
            <a:r>
              <a:rPr lang="en-US" sz="1600" i="0"/>
              <a:t>2</a:t>
            </a:r>
          </a:p>
        </p:txBody>
      </p:sp>
      <p:sp>
        <p:nvSpPr>
          <p:cNvPr id="1284109" name="Text Box 12"/>
          <p:cNvSpPr txBox="1">
            <a:spLocks noChangeArrowheads="1"/>
          </p:cNvSpPr>
          <p:nvPr/>
        </p:nvSpPr>
        <p:spPr bwMode="auto">
          <a:xfrm>
            <a:off x="3832225" y="4375092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/>
            <a:r>
              <a:rPr lang="en-US" sz="1600" i="0"/>
              <a:t>3</a:t>
            </a:r>
          </a:p>
        </p:txBody>
      </p:sp>
      <p:sp>
        <p:nvSpPr>
          <p:cNvPr id="1284110" name="Text Box 13"/>
          <p:cNvSpPr txBox="1">
            <a:spLocks noChangeArrowheads="1"/>
          </p:cNvSpPr>
          <p:nvPr/>
        </p:nvSpPr>
        <p:spPr bwMode="auto">
          <a:xfrm>
            <a:off x="4695825" y="4375092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/>
            <a:r>
              <a:rPr lang="en-US" sz="1600" i="0"/>
              <a:t>4</a:t>
            </a:r>
          </a:p>
        </p:txBody>
      </p:sp>
      <p:grpSp>
        <p:nvGrpSpPr>
          <p:cNvPr id="1284119" name="Group 20"/>
          <p:cNvGrpSpPr>
            <a:grpSpLocks/>
          </p:cNvGrpSpPr>
          <p:nvPr/>
        </p:nvGrpSpPr>
        <p:grpSpPr bwMode="auto">
          <a:xfrm>
            <a:off x="4708525" y="2212917"/>
            <a:ext cx="609600" cy="1068387"/>
            <a:chOff x="3511" y="2056"/>
            <a:chExt cx="342" cy="1051"/>
          </a:xfrm>
        </p:grpSpPr>
        <p:sp>
          <p:nvSpPr>
            <p:cNvPr id="1284120" name="Line 21"/>
            <p:cNvSpPr>
              <a:spLocks noChangeShapeType="1"/>
            </p:cNvSpPr>
            <p:nvPr/>
          </p:nvSpPr>
          <p:spPr bwMode="auto">
            <a:xfrm rot="-5400000">
              <a:off x="2985" y="2582"/>
              <a:ext cx="10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84121" name="Group 22"/>
            <p:cNvGrpSpPr>
              <a:grpSpLocks/>
            </p:cNvGrpSpPr>
            <p:nvPr/>
          </p:nvGrpSpPr>
          <p:grpSpPr bwMode="auto">
            <a:xfrm rot="5400000">
              <a:off x="3163" y="2411"/>
              <a:ext cx="1042" cy="338"/>
              <a:chOff x="2226" y="800"/>
              <a:chExt cx="1656" cy="376"/>
            </a:xfrm>
          </p:grpSpPr>
          <p:sp>
            <p:nvSpPr>
              <p:cNvPr id="1284122" name="Freeform 23"/>
              <p:cNvSpPr>
                <a:spLocks/>
              </p:cNvSpPr>
              <p:nvPr/>
            </p:nvSpPr>
            <p:spPr bwMode="auto">
              <a:xfrm>
                <a:off x="3054" y="800"/>
                <a:ext cx="828" cy="376"/>
              </a:xfrm>
              <a:custGeom>
                <a:avLst/>
                <a:gdLst>
                  <a:gd name="T0" fmla="*/ 0 w 828"/>
                  <a:gd name="T1" fmla="*/ 4 h 376"/>
                  <a:gd name="T2" fmla="*/ 132 w 828"/>
                  <a:gd name="T3" fmla="*/ 16 h 376"/>
                  <a:gd name="T4" fmla="*/ 276 w 828"/>
                  <a:gd name="T5" fmla="*/ 100 h 376"/>
                  <a:gd name="T6" fmla="*/ 372 w 828"/>
                  <a:gd name="T7" fmla="*/ 220 h 376"/>
                  <a:gd name="T8" fmla="*/ 540 w 828"/>
                  <a:gd name="T9" fmla="*/ 328 h 376"/>
                  <a:gd name="T10" fmla="*/ 684 w 828"/>
                  <a:gd name="T11" fmla="*/ 364 h 376"/>
                  <a:gd name="T12" fmla="*/ 828 w 828"/>
                  <a:gd name="T13" fmla="*/ 376 h 3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8"/>
                  <a:gd name="T22" fmla="*/ 0 h 376"/>
                  <a:gd name="T23" fmla="*/ 828 w 828"/>
                  <a:gd name="T24" fmla="*/ 376 h 3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8" h="376">
                    <a:moveTo>
                      <a:pt x="0" y="4"/>
                    </a:moveTo>
                    <a:cubicBezTo>
                      <a:pt x="43" y="2"/>
                      <a:pt x="86" y="0"/>
                      <a:pt x="132" y="16"/>
                    </a:cubicBezTo>
                    <a:cubicBezTo>
                      <a:pt x="178" y="32"/>
                      <a:pt x="236" y="66"/>
                      <a:pt x="276" y="100"/>
                    </a:cubicBezTo>
                    <a:cubicBezTo>
                      <a:pt x="316" y="134"/>
                      <a:pt x="328" y="182"/>
                      <a:pt x="372" y="220"/>
                    </a:cubicBezTo>
                    <a:cubicBezTo>
                      <a:pt x="416" y="258"/>
                      <a:pt x="488" y="304"/>
                      <a:pt x="540" y="328"/>
                    </a:cubicBezTo>
                    <a:cubicBezTo>
                      <a:pt x="592" y="352"/>
                      <a:pt x="636" y="356"/>
                      <a:pt x="684" y="364"/>
                    </a:cubicBezTo>
                    <a:cubicBezTo>
                      <a:pt x="732" y="372"/>
                      <a:pt x="780" y="374"/>
                      <a:pt x="828" y="37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400" i="0">
                  <a:latin typeface="Times New Roman" pitchFamily="18" charset="0"/>
                </a:endParaRPr>
              </a:p>
            </p:txBody>
          </p:sp>
          <p:sp>
            <p:nvSpPr>
              <p:cNvPr id="1284123" name="Freeform 24"/>
              <p:cNvSpPr>
                <a:spLocks/>
              </p:cNvSpPr>
              <p:nvPr/>
            </p:nvSpPr>
            <p:spPr bwMode="auto">
              <a:xfrm flipH="1">
                <a:off x="2226" y="800"/>
                <a:ext cx="828" cy="376"/>
              </a:xfrm>
              <a:custGeom>
                <a:avLst/>
                <a:gdLst>
                  <a:gd name="T0" fmla="*/ 0 w 828"/>
                  <a:gd name="T1" fmla="*/ 4 h 376"/>
                  <a:gd name="T2" fmla="*/ 132 w 828"/>
                  <a:gd name="T3" fmla="*/ 16 h 376"/>
                  <a:gd name="T4" fmla="*/ 276 w 828"/>
                  <a:gd name="T5" fmla="*/ 100 h 376"/>
                  <a:gd name="T6" fmla="*/ 372 w 828"/>
                  <a:gd name="T7" fmla="*/ 220 h 376"/>
                  <a:gd name="T8" fmla="*/ 540 w 828"/>
                  <a:gd name="T9" fmla="*/ 328 h 376"/>
                  <a:gd name="T10" fmla="*/ 684 w 828"/>
                  <a:gd name="T11" fmla="*/ 364 h 376"/>
                  <a:gd name="T12" fmla="*/ 828 w 828"/>
                  <a:gd name="T13" fmla="*/ 376 h 3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8"/>
                  <a:gd name="T22" fmla="*/ 0 h 376"/>
                  <a:gd name="T23" fmla="*/ 828 w 828"/>
                  <a:gd name="T24" fmla="*/ 376 h 3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8" h="376">
                    <a:moveTo>
                      <a:pt x="0" y="4"/>
                    </a:moveTo>
                    <a:cubicBezTo>
                      <a:pt x="43" y="2"/>
                      <a:pt x="86" y="0"/>
                      <a:pt x="132" y="16"/>
                    </a:cubicBezTo>
                    <a:cubicBezTo>
                      <a:pt x="178" y="32"/>
                      <a:pt x="236" y="66"/>
                      <a:pt x="276" y="100"/>
                    </a:cubicBezTo>
                    <a:cubicBezTo>
                      <a:pt x="316" y="134"/>
                      <a:pt x="328" y="182"/>
                      <a:pt x="372" y="220"/>
                    </a:cubicBezTo>
                    <a:cubicBezTo>
                      <a:pt x="416" y="258"/>
                      <a:pt x="488" y="304"/>
                      <a:pt x="540" y="328"/>
                    </a:cubicBezTo>
                    <a:cubicBezTo>
                      <a:pt x="592" y="352"/>
                      <a:pt x="636" y="356"/>
                      <a:pt x="684" y="364"/>
                    </a:cubicBezTo>
                    <a:cubicBezTo>
                      <a:pt x="732" y="372"/>
                      <a:pt x="780" y="374"/>
                      <a:pt x="828" y="37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400" i="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284124" name="Group 25"/>
          <p:cNvGrpSpPr>
            <a:grpSpLocks/>
          </p:cNvGrpSpPr>
          <p:nvPr/>
        </p:nvGrpSpPr>
        <p:grpSpPr bwMode="auto">
          <a:xfrm>
            <a:off x="3843338" y="2643129"/>
            <a:ext cx="714375" cy="630237"/>
            <a:chOff x="3511" y="2056"/>
            <a:chExt cx="342" cy="1051"/>
          </a:xfrm>
        </p:grpSpPr>
        <p:sp>
          <p:nvSpPr>
            <p:cNvPr id="1284125" name="Line 26"/>
            <p:cNvSpPr>
              <a:spLocks noChangeShapeType="1"/>
            </p:cNvSpPr>
            <p:nvPr/>
          </p:nvSpPr>
          <p:spPr bwMode="auto">
            <a:xfrm rot="-5400000">
              <a:off x="2985" y="2582"/>
              <a:ext cx="10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84126" name="Group 27"/>
            <p:cNvGrpSpPr>
              <a:grpSpLocks/>
            </p:cNvGrpSpPr>
            <p:nvPr/>
          </p:nvGrpSpPr>
          <p:grpSpPr bwMode="auto">
            <a:xfrm rot="5400000">
              <a:off x="3163" y="2411"/>
              <a:ext cx="1042" cy="338"/>
              <a:chOff x="2226" y="800"/>
              <a:chExt cx="1656" cy="376"/>
            </a:xfrm>
          </p:grpSpPr>
          <p:sp>
            <p:nvSpPr>
              <p:cNvPr id="1284127" name="Freeform 28"/>
              <p:cNvSpPr>
                <a:spLocks/>
              </p:cNvSpPr>
              <p:nvPr/>
            </p:nvSpPr>
            <p:spPr bwMode="auto">
              <a:xfrm>
                <a:off x="3054" y="800"/>
                <a:ext cx="828" cy="376"/>
              </a:xfrm>
              <a:custGeom>
                <a:avLst/>
                <a:gdLst>
                  <a:gd name="T0" fmla="*/ 0 w 828"/>
                  <a:gd name="T1" fmla="*/ 4 h 376"/>
                  <a:gd name="T2" fmla="*/ 132 w 828"/>
                  <a:gd name="T3" fmla="*/ 16 h 376"/>
                  <a:gd name="T4" fmla="*/ 276 w 828"/>
                  <a:gd name="T5" fmla="*/ 100 h 376"/>
                  <a:gd name="T6" fmla="*/ 372 w 828"/>
                  <a:gd name="T7" fmla="*/ 220 h 376"/>
                  <a:gd name="T8" fmla="*/ 540 w 828"/>
                  <a:gd name="T9" fmla="*/ 328 h 376"/>
                  <a:gd name="T10" fmla="*/ 684 w 828"/>
                  <a:gd name="T11" fmla="*/ 364 h 376"/>
                  <a:gd name="T12" fmla="*/ 828 w 828"/>
                  <a:gd name="T13" fmla="*/ 376 h 3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8"/>
                  <a:gd name="T22" fmla="*/ 0 h 376"/>
                  <a:gd name="T23" fmla="*/ 828 w 828"/>
                  <a:gd name="T24" fmla="*/ 376 h 3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8" h="376">
                    <a:moveTo>
                      <a:pt x="0" y="4"/>
                    </a:moveTo>
                    <a:cubicBezTo>
                      <a:pt x="43" y="2"/>
                      <a:pt x="86" y="0"/>
                      <a:pt x="132" y="16"/>
                    </a:cubicBezTo>
                    <a:cubicBezTo>
                      <a:pt x="178" y="32"/>
                      <a:pt x="236" y="66"/>
                      <a:pt x="276" y="100"/>
                    </a:cubicBezTo>
                    <a:cubicBezTo>
                      <a:pt x="316" y="134"/>
                      <a:pt x="328" y="182"/>
                      <a:pt x="372" y="220"/>
                    </a:cubicBezTo>
                    <a:cubicBezTo>
                      <a:pt x="416" y="258"/>
                      <a:pt x="488" y="304"/>
                      <a:pt x="540" y="328"/>
                    </a:cubicBezTo>
                    <a:cubicBezTo>
                      <a:pt x="592" y="352"/>
                      <a:pt x="636" y="356"/>
                      <a:pt x="684" y="364"/>
                    </a:cubicBezTo>
                    <a:cubicBezTo>
                      <a:pt x="732" y="372"/>
                      <a:pt x="780" y="374"/>
                      <a:pt x="828" y="37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400" i="0">
                  <a:latin typeface="Times New Roman" pitchFamily="18" charset="0"/>
                </a:endParaRPr>
              </a:p>
            </p:txBody>
          </p:sp>
          <p:sp>
            <p:nvSpPr>
              <p:cNvPr id="1284128" name="Freeform 29"/>
              <p:cNvSpPr>
                <a:spLocks/>
              </p:cNvSpPr>
              <p:nvPr/>
            </p:nvSpPr>
            <p:spPr bwMode="auto">
              <a:xfrm flipH="1">
                <a:off x="2226" y="800"/>
                <a:ext cx="828" cy="376"/>
              </a:xfrm>
              <a:custGeom>
                <a:avLst/>
                <a:gdLst>
                  <a:gd name="T0" fmla="*/ 0 w 828"/>
                  <a:gd name="T1" fmla="*/ 4 h 376"/>
                  <a:gd name="T2" fmla="*/ 132 w 828"/>
                  <a:gd name="T3" fmla="*/ 16 h 376"/>
                  <a:gd name="T4" fmla="*/ 276 w 828"/>
                  <a:gd name="T5" fmla="*/ 100 h 376"/>
                  <a:gd name="T6" fmla="*/ 372 w 828"/>
                  <a:gd name="T7" fmla="*/ 220 h 376"/>
                  <a:gd name="T8" fmla="*/ 540 w 828"/>
                  <a:gd name="T9" fmla="*/ 328 h 376"/>
                  <a:gd name="T10" fmla="*/ 684 w 828"/>
                  <a:gd name="T11" fmla="*/ 364 h 376"/>
                  <a:gd name="T12" fmla="*/ 828 w 828"/>
                  <a:gd name="T13" fmla="*/ 376 h 3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8"/>
                  <a:gd name="T22" fmla="*/ 0 h 376"/>
                  <a:gd name="T23" fmla="*/ 828 w 828"/>
                  <a:gd name="T24" fmla="*/ 376 h 3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8" h="376">
                    <a:moveTo>
                      <a:pt x="0" y="4"/>
                    </a:moveTo>
                    <a:cubicBezTo>
                      <a:pt x="43" y="2"/>
                      <a:pt x="86" y="0"/>
                      <a:pt x="132" y="16"/>
                    </a:cubicBezTo>
                    <a:cubicBezTo>
                      <a:pt x="178" y="32"/>
                      <a:pt x="236" y="66"/>
                      <a:pt x="276" y="100"/>
                    </a:cubicBezTo>
                    <a:cubicBezTo>
                      <a:pt x="316" y="134"/>
                      <a:pt x="328" y="182"/>
                      <a:pt x="372" y="220"/>
                    </a:cubicBezTo>
                    <a:cubicBezTo>
                      <a:pt x="416" y="258"/>
                      <a:pt x="488" y="304"/>
                      <a:pt x="540" y="328"/>
                    </a:cubicBezTo>
                    <a:cubicBezTo>
                      <a:pt x="592" y="352"/>
                      <a:pt x="636" y="356"/>
                      <a:pt x="684" y="364"/>
                    </a:cubicBezTo>
                    <a:cubicBezTo>
                      <a:pt x="732" y="372"/>
                      <a:pt x="780" y="374"/>
                      <a:pt x="828" y="37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400" i="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284129" name="Group 46"/>
          <p:cNvGrpSpPr>
            <a:grpSpLocks/>
          </p:cNvGrpSpPr>
          <p:nvPr/>
        </p:nvGrpSpPr>
        <p:grpSpPr bwMode="auto">
          <a:xfrm>
            <a:off x="2111375" y="2962217"/>
            <a:ext cx="581025" cy="896937"/>
            <a:chOff x="3511" y="2056"/>
            <a:chExt cx="342" cy="1051"/>
          </a:xfrm>
        </p:grpSpPr>
        <p:sp>
          <p:nvSpPr>
            <p:cNvPr id="1284130" name="Line 47"/>
            <p:cNvSpPr>
              <a:spLocks noChangeShapeType="1"/>
            </p:cNvSpPr>
            <p:nvPr/>
          </p:nvSpPr>
          <p:spPr bwMode="auto">
            <a:xfrm rot="-5400000">
              <a:off x="2985" y="2582"/>
              <a:ext cx="10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84131" name="Group 48"/>
            <p:cNvGrpSpPr>
              <a:grpSpLocks/>
            </p:cNvGrpSpPr>
            <p:nvPr/>
          </p:nvGrpSpPr>
          <p:grpSpPr bwMode="auto">
            <a:xfrm rot="5400000">
              <a:off x="3163" y="2411"/>
              <a:ext cx="1042" cy="338"/>
              <a:chOff x="2226" y="800"/>
              <a:chExt cx="1656" cy="376"/>
            </a:xfrm>
          </p:grpSpPr>
          <p:sp>
            <p:nvSpPr>
              <p:cNvPr id="1284132" name="Freeform 49"/>
              <p:cNvSpPr>
                <a:spLocks/>
              </p:cNvSpPr>
              <p:nvPr/>
            </p:nvSpPr>
            <p:spPr bwMode="auto">
              <a:xfrm>
                <a:off x="3054" y="800"/>
                <a:ext cx="828" cy="376"/>
              </a:xfrm>
              <a:custGeom>
                <a:avLst/>
                <a:gdLst>
                  <a:gd name="T0" fmla="*/ 0 w 828"/>
                  <a:gd name="T1" fmla="*/ 4 h 376"/>
                  <a:gd name="T2" fmla="*/ 132 w 828"/>
                  <a:gd name="T3" fmla="*/ 16 h 376"/>
                  <a:gd name="T4" fmla="*/ 276 w 828"/>
                  <a:gd name="T5" fmla="*/ 100 h 376"/>
                  <a:gd name="T6" fmla="*/ 372 w 828"/>
                  <a:gd name="T7" fmla="*/ 220 h 376"/>
                  <a:gd name="T8" fmla="*/ 540 w 828"/>
                  <a:gd name="T9" fmla="*/ 328 h 376"/>
                  <a:gd name="T10" fmla="*/ 684 w 828"/>
                  <a:gd name="T11" fmla="*/ 364 h 376"/>
                  <a:gd name="T12" fmla="*/ 828 w 828"/>
                  <a:gd name="T13" fmla="*/ 376 h 3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8"/>
                  <a:gd name="T22" fmla="*/ 0 h 376"/>
                  <a:gd name="T23" fmla="*/ 828 w 828"/>
                  <a:gd name="T24" fmla="*/ 376 h 3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8" h="376">
                    <a:moveTo>
                      <a:pt x="0" y="4"/>
                    </a:moveTo>
                    <a:cubicBezTo>
                      <a:pt x="43" y="2"/>
                      <a:pt x="86" y="0"/>
                      <a:pt x="132" y="16"/>
                    </a:cubicBezTo>
                    <a:cubicBezTo>
                      <a:pt x="178" y="32"/>
                      <a:pt x="236" y="66"/>
                      <a:pt x="276" y="100"/>
                    </a:cubicBezTo>
                    <a:cubicBezTo>
                      <a:pt x="316" y="134"/>
                      <a:pt x="328" y="182"/>
                      <a:pt x="372" y="220"/>
                    </a:cubicBezTo>
                    <a:cubicBezTo>
                      <a:pt x="416" y="258"/>
                      <a:pt x="488" y="304"/>
                      <a:pt x="540" y="328"/>
                    </a:cubicBezTo>
                    <a:cubicBezTo>
                      <a:pt x="592" y="352"/>
                      <a:pt x="636" y="356"/>
                      <a:pt x="684" y="364"/>
                    </a:cubicBezTo>
                    <a:cubicBezTo>
                      <a:pt x="732" y="372"/>
                      <a:pt x="780" y="374"/>
                      <a:pt x="828" y="37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400" i="0">
                  <a:latin typeface="Times New Roman" pitchFamily="18" charset="0"/>
                </a:endParaRPr>
              </a:p>
            </p:txBody>
          </p:sp>
          <p:sp>
            <p:nvSpPr>
              <p:cNvPr id="1284133" name="Freeform 50"/>
              <p:cNvSpPr>
                <a:spLocks/>
              </p:cNvSpPr>
              <p:nvPr/>
            </p:nvSpPr>
            <p:spPr bwMode="auto">
              <a:xfrm flipH="1">
                <a:off x="2226" y="800"/>
                <a:ext cx="828" cy="376"/>
              </a:xfrm>
              <a:custGeom>
                <a:avLst/>
                <a:gdLst>
                  <a:gd name="T0" fmla="*/ 0 w 828"/>
                  <a:gd name="T1" fmla="*/ 4 h 376"/>
                  <a:gd name="T2" fmla="*/ 132 w 828"/>
                  <a:gd name="T3" fmla="*/ 16 h 376"/>
                  <a:gd name="T4" fmla="*/ 276 w 828"/>
                  <a:gd name="T5" fmla="*/ 100 h 376"/>
                  <a:gd name="T6" fmla="*/ 372 w 828"/>
                  <a:gd name="T7" fmla="*/ 220 h 376"/>
                  <a:gd name="T8" fmla="*/ 540 w 828"/>
                  <a:gd name="T9" fmla="*/ 328 h 376"/>
                  <a:gd name="T10" fmla="*/ 684 w 828"/>
                  <a:gd name="T11" fmla="*/ 364 h 376"/>
                  <a:gd name="T12" fmla="*/ 828 w 828"/>
                  <a:gd name="T13" fmla="*/ 376 h 3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8"/>
                  <a:gd name="T22" fmla="*/ 0 h 376"/>
                  <a:gd name="T23" fmla="*/ 828 w 828"/>
                  <a:gd name="T24" fmla="*/ 376 h 3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8" h="376">
                    <a:moveTo>
                      <a:pt x="0" y="4"/>
                    </a:moveTo>
                    <a:cubicBezTo>
                      <a:pt x="43" y="2"/>
                      <a:pt x="86" y="0"/>
                      <a:pt x="132" y="16"/>
                    </a:cubicBezTo>
                    <a:cubicBezTo>
                      <a:pt x="178" y="32"/>
                      <a:pt x="236" y="66"/>
                      <a:pt x="276" y="100"/>
                    </a:cubicBezTo>
                    <a:cubicBezTo>
                      <a:pt x="316" y="134"/>
                      <a:pt x="328" y="182"/>
                      <a:pt x="372" y="220"/>
                    </a:cubicBezTo>
                    <a:cubicBezTo>
                      <a:pt x="416" y="258"/>
                      <a:pt x="488" y="304"/>
                      <a:pt x="540" y="328"/>
                    </a:cubicBezTo>
                    <a:cubicBezTo>
                      <a:pt x="592" y="352"/>
                      <a:pt x="636" y="356"/>
                      <a:pt x="684" y="364"/>
                    </a:cubicBezTo>
                    <a:cubicBezTo>
                      <a:pt x="732" y="372"/>
                      <a:pt x="780" y="374"/>
                      <a:pt x="828" y="37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400" i="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284134" name="Group 51"/>
          <p:cNvGrpSpPr>
            <a:grpSpLocks/>
          </p:cNvGrpSpPr>
          <p:nvPr/>
        </p:nvGrpSpPr>
        <p:grpSpPr bwMode="auto">
          <a:xfrm>
            <a:off x="2981325" y="1993842"/>
            <a:ext cx="276225" cy="2316162"/>
            <a:chOff x="3511" y="2056"/>
            <a:chExt cx="342" cy="1051"/>
          </a:xfrm>
        </p:grpSpPr>
        <p:sp>
          <p:nvSpPr>
            <p:cNvPr id="1284135" name="Line 52"/>
            <p:cNvSpPr>
              <a:spLocks noChangeShapeType="1"/>
            </p:cNvSpPr>
            <p:nvPr/>
          </p:nvSpPr>
          <p:spPr bwMode="auto">
            <a:xfrm rot="-5400000">
              <a:off x="2985" y="2582"/>
              <a:ext cx="10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84136" name="Group 53"/>
            <p:cNvGrpSpPr>
              <a:grpSpLocks/>
            </p:cNvGrpSpPr>
            <p:nvPr/>
          </p:nvGrpSpPr>
          <p:grpSpPr bwMode="auto">
            <a:xfrm rot="5400000">
              <a:off x="3163" y="2411"/>
              <a:ext cx="1042" cy="338"/>
              <a:chOff x="2226" y="800"/>
              <a:chExt cx="1656" cy="376"/>
            </a:xfrm>
          </p:grpSpPr>
          <p:sp>
            <p:nvSpPr>
              <p:cNvPr id="1284137" name="Freeform 54"/>
              <p:cNvSpPr>
                <a:spLocks/>
              </p:cNvSpPr>
              <p:nvPr/>
            </p:nvSpPr>
            <p:spPr bwMode="auto">
              <a:xfrm>
                <a:off x="3054" y="800"/>
                <a:ext cx="828" cy="376"/>
              </a:xfrm>
              <a:custGeom>
                <a:avLst/>
                <a:gdLst>
                  <a:gd name="T0" fmla="*/ 0 w 828"/>
                  <a:gd name="T1" fmla="*/ 4 h 376"/>
                  <a:gd name="T2" fmla="*/ 132 w 828"/>
                  <a:gd name="T3" fmla="*/ 16 h 376"/>
                  <a:gd name="T4" fmla="*/ 276 w 828"/>
                  <a:gd name="T5" fmla="*/ 100 h 376"/>
                  <a:gd name="T6" fmla="*/ 372 w 828"/>
                  <a:gd name="T7" fmla="*/ 220 h 376"/>
                  <a:gd name="T8" fmla="*/ 540 w 828"/>
                  <a:gd name="T9" fmla="*/ 328 h 376"/>
                  <a:gd name="T10" fmla="*/ 684 w 828"/>
                  <a:gd name="T11" fmla="*/ 364 h 376"/>
                  <a:gd name="T12" fmla="*/ 828 w 828"/>
                  <a:gd name="T13" fmla="*/ 376 h 3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8"/>
                  <a:gd name="T22" fmla="*/ 0 h 376"/>
                  <a:gd name="T23" fmla="*/ 828 w 828"/>
                  <a:gd name="T24" fmla="*/ 376 h 3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8" h="376">
                    <a:moveTo>
                      <a:pt x="0" y="4"/>
                    </a:moveTo>
                    <a:cubicBezTo>
                      <a:pt x="43" y="2"/>
                      <a:pt x="86" y="0"/>
                      <a:pt x="132" y="16"/>
                    </a:cubicBezTo>
                    <a:cubicBezTo>
                      <a:pt x="178" y="32"/>
                      <a:pt x="236" y="66"/>
                      <a:pt x="276" y="100"/>
                    </a:cubicBezTo>
                    <a:cubicBezTo>
                      <a:pt x="316" y="134"/>
                      <a:pt x="328" y="182"/>
                      <a:pt x="372" y="220"/>
                    </a:cubicBezTo>
                    <a:cubicBezTo>
                      <a:pt x="416" y="258"/>
                      <a:pt x="488" y="304"/>
                      <a:pt x="540" y="328"/>
                    </a:cubicBezTo>
                    <a:cubicBezTo>
                      <a:pt x="592" y="352"/>
                      <a:pt x="636" y="356"/>
                      <a:pt x="684" y="364"/>
                    </a:cubicBezTo>
                    <a:cubicBezTo>
                      <a:pt x="732" y="372"/>
                      <a:pt x="780" y="374"/>
                      <a:pt x="828" y="37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400" i="0">
                  <a:latin typeface="Times New Roman" pitchFamily="18" charset="0"/>
                </a:endParaRPr>
              </a:p>
            </p:txBody>
          </p:sp>
          <p:sp>
            <p:nvSpPr>
              <p:cNvPr id="1284138" name="Freeform 55"/>
              <p:cNvSpPr>
                <a:spLocks/>
              </p:cNvSpPr>
              <p:nvPr/>
            </p:nvSpPr>
            <p:spPr bwMode="auto">
              <a:xfrm flipH="1">
                <a:off x="2226" y="800"/>
                <a:ext cx="828" cy="376"/>
              </a:xfrm>
              <a:custGeom>
                <a:avLst/>
                <a:gdLst>
                  <a:gd name="T0" fmla="*/ 0 w 828"/>
                  <a:gd name="T1" fmla="*/ 4 h 376"/>
                  <a:gd name="T2" fmla="*/ 132 w 828"/>
                  <a:gd name="T3" fmla="*/ 16 h 376"/>
                  <a:gd name="T4" fmla="*/ 276 w 828"/>
                  <a:gd name="T5" fmla="*/ 100 h 376"/>
                  <a:gd name="T6" fmla="*/ 372 w 828"/>
                  <a:gd name="T7" fmla="*/ 220 h 376"/>
                  <a:gd name="T8" fmla="*/ 540 w 828"/>
                  <a:gd name="T9" fmla="*/ 328 h 376"/>
                  <a:gd name="T10" fmla="*/ 684 w 828"/>
                  <a:gd name="T11" fmla="*/ 364 h 376"/>
                  <a:gd name="T12" fmla="*/ 828 w 828"/>
                  <a:gd name="T13" fmla="*/ 376 h 3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8"/>
                  <a:gd name="T22" fmla="*/ 0 h 376"/>
                  <a:gd name="T23" fmla="*/ 828 w 828"/>
                  <a:gd name="T24" fmla="*/ 376 h 3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8" h="376">
                    <a:moveTo>
                      <a:pt x="0" y="4"/>
                    </a:moveTo>
                    <a:cubicBezTo>
                      <a:pt x="43" y="2"/>
                      <a:pt x="86" y="0"/>
                      <a:pt x="132" y="16"/>
                    </a:cubicBezTo>
                    <a:cubicBezTo>
                      <a:pt x="178" y="32"/>
                      <a:pt x="236" y="66"/>
                      <a:pt x="276" y="100"/>
                    </a:cubicBezTo>
                    <a:cubicBezTo>
                      <a:pt x="316" y="134"/>
                      <a:pt x="328" y="182"/>
                      <a:pt x="372" y="220"/>
                    </a:cubicBezTo>
                    <a:cubicBezTo>
                      <a:pt x="416" y="258"/>
                      <a:pt x="488" y="304"/>
                      <a:pt x="540" y="328"/>
                    </a:cubicBezTo>
                    <a:cubicBezTo>
                      <a:pt x="592" y="352"/>
                      <a:pt x="636" y="356"/>
                      <a:pt x="684" y="364"/>
                    </a:cubicBezTo>
                    <a:cubicBezTo>
                      <a:pt x="732" y="372"/>
                      <a:pt x="780" y="374"/>
                      <a:pt x="828" y="37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400" i="0">
                  <a:latin typeface="Times New Roman" pitchFamily="18" charset="0"/>
                </a:endParaRPr>
              </a:p>
            </p:txBody>
          </p:sp>
        </p:grpSp>
      </p:grpSp>
      <p:sp>
        <p:nvSpPr>
          <p:cNvPr id="86" name="Rectangle 8" descr="Dark upward diagonal"/>
          <p:cNvSpPr>
            <a:spLocks noChangeArrowheads="1"/>
          </p:cNvSpPr>
          <p:nvPr/>
        </p:nvSpPr>
        <p:spPr bwMode="auto">
          <a:xfrm>
            <a:off x="6440549" y="2757587"/>
            <a:ext cx="227012" cy="1612900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eaLnBrk="0" hangingPunct="0"/>
            <a:endParaRPr lang="en-US" sz="2400" i="0">
              <a:latin typeface="Times New Roman" pitchFamily="18" charset="0"/>
            </a:endParaRPr>
          </a:p>
        </p:txBody>
      </p:sp>
      <p:sp>
        <p:nvSpPr>
          <p:cNvPr id="87" name="Text Box 13"/>
          <p:cNvSpPr txBox="1">
            <a:spLocks noChangeArrowheads="1"/>
          </p:cNvSpPr>
          <p:nvPr/>
        </p:nvSpPr>
        <p:spPr bwMode="auto">
          <a:xfrm>
            <a:off x="6426261" y="4380012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/>
            <a:r>
              <a:rPr lang="en-US" sz="1600" i="0"/>
              <a:t>4</a:t>
            </a:r>
          </a:p>
        </p:txBody>
      </p:sp>
      <p:sp>
        <p:nvSpPr>
          <p:cNvPr id="91" name="Rectangle 9" descr="Dark upward diagonal"/>
          <p:cNvSpPr>
            <a:spLocks noChangeArrowheads="1"/>
          </p:cNvSpPr>
          <p:nvPr/>
        </p:nvSpPr>
        <p:spPr bwMode="auto">
          <a:xfrm>
            <a:off x="7299229" y="2877619"/>
            <a:ext cx="227012" cy="1463675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eaLnBrk="0" hangingPunct="0"/>
            <a:endParaRPr lang="en-US" sz="2400" i="0">
              <a:latin typeface="Times New Roman" pitchFamily="18" charset="0"/>
            </a:endParaRPr>
          </a:p>
        </p:txBody>
      </p:sp>
      <p:sp>
        <p:nvSpPr>
          <p:cNvPr id="92" name="Text Box 14"/>
          <p:cNvSpPr txBox="1">
            <a:spLocks noChangeArrowheads="1"/>
          </p:cNvSpPr>
          <p:nvPr/>
        </p:nvSpPr>
        <p:spPr bwMode="auto">
          <a:xfrm>
            <a:off x="7292879" y="4352406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/>
            <a:r>
              <a:rPr lang="en-US" sz="1600" i="0"/>
              <a:t>5</a:t>
            </a:r>
          </a:p>
        </p:txBody>
      </p:sp>
      <p:grpSp>
        <p:nvGrpSpPr>
          <p:cNvPr id="93" name="Group 15"/>
          <p:cNvGrpSpPr>
            <a:grpSpLocks/>
          </p:cNvGrpSpPr>
          <p:nvPr/>
        </p:nvGrpSpPr>
        <p:grpSpPr bwMode="auto">
          <a:xfrm>
            <a:off x="7299229" y="2053706"/>
            <a:ext cx="400050" cy="1668463"/>
            <a:chOff x="3511" y="2056"/>
            <a:chExt cx="342" cy="1051"/>
          </a:xfrm>
        </p:grpSpPr>
        <p:sp>
          <p:nvSpPr>
            <p:cNvPr id="94" name="Line 16"/>
            <p:cNvSpPr>
              <a:spLocks noChangeShapeType="1"/>
            </p:cNvSpPr>
            <p:nvPr/>
          </p:nvSpPr>
          <p:spPr bwMode="auto">
            <a:xfrm rot="-5400000">
              <a:off x="2985" y="2582"/>
              <a:ext cx="10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5" name="Group 17"/>
            <p:cNvGrpSpPr>
              <a:grpSpLocks/>
            </p:cNvGrpSpPr>
            <p:nvPr/>
          </p:nvGrpSpPr>
          <p:grpSpPr bwMode="auto">
            <a:xfrm rot="5400000">
              <a:off x="3163" y="2411"/>
              <a:ext cx="1042" cy="338"/>
              <a:chOff x="2226" y="800"/>
              <a:chExt cx="1656" cy="376"/>
            </a:xfrm>
          </p:grpSpPr>
          <p:sp>
            <p:nvSpPr>
              <p:cNvPr id="96" name="Freeform 18"/>
              <p:cNvSpPr>
                <a:spLocks/>
              </p:cNvSpPr>
              <p:nvPr/>
            </p:nvSpPr>
            <p:spPr bwMode="auto">
              <a:xfrm>
                <a:off x="3054" y="800"/>
                <a:ext cx="828" cy="376"/>
              </a:xfrm>
              <a:custGeom>
                <a:avLst/>
                <a:gdLst>
                  <a:gd name="T0" fmla="*/ 0 w 828"/>
                  <a:gd name="T1" fmla="*/ 4 h 376"/>
                  <a:gd name="T2" fmla="*/ 132 w 828"/>
                  <a:gd name="T3" fmla="*/ 16 h 376"/>
                  <a:gd name="T4" fmla="*/ 276 w 828"/>
                  <a:gd name="T5" fmla="*/ 100 h 376"/>
                  <a:gd name="T6" fmla="*/ 372 w 828"/>
                  <a:gd name="T7" fmla="*/ 220 h 376"/>
                  <a:gd name="T8" fmla="*/ 540 w 828"/>
                  <a:gd name="T9" fmla="*/ 328 h 376"/>
                  <a:gd name="T10" fmla="*/ 684 w 828"/>
                  <a:gd name="T11" fmla="*/ 364 h 376"/>
                  <a:gd name="T12" fmla="*/ 828 w 828"/>
                  <a:gd name="T13" fmla="*/ 376 h 3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8"/>
                  <a:gd name="T22" fmla="*/ 0 h 376"/>
                  <a:gd name="T23" fmla="*/ 828 w 828"/>
                  <a:gd name="T24" fmla="*/ 376 h 3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8" h="376">
                    <a:moveTo>
                      <a:pt x="0" y="4"/>
                    </a:moveTo>
                    <a:cubicBezTo>
                      <a:pt x="43" y="2"/>
                      <a:pt x="86" y="0"/>
                      <a:pt x="132" y="16"/>
                    </a:cubicBezTo>
                    <a:cubicBezTo>
                      <a:pt x="178" y="32"/>
                      <a:pt x="236" y="66"/>
                      <a:pt x="276" y="100"/>
                    </a:cubicBezTo>
                    <a:cubicBezTo>
                      <a:pt x="316" y="134"/>
                      <a:pt x="328" y="182"/>
                      <a:pt x="372" y="220"/>
                    </a:cubicBezTo>
                    <a:cubicBezTo>
                      <a:pt x="416" y="258"/>
                      <a:pt x="488" y="304"/>
                      <a:pt x="540" y="328"/>
                    </a:cubicBezTo>
                    <a:cubicBezTo>
                      <a:pt x="592" y="352"/>
                      <a:pt x="636" y="356"/>
                      <a:pt x="684" y="364"/>
                    </a:cubicBezTo>
                    <a:cubicBezTo>
                      <a:pt x="732" y="372"/>
                      <a:pt x="780" y="374"/>
                      <a:pt x="828" y="37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400" i="0">
                  <a:latin typeface="Times New Roman" pitchFamily="18" charset="0"/>
                </a:endParaRPr>
              </a:p>
            </p:txBody>
          </p:sp>
          <p:sp>
            <p:nvSpPr>
              <p:cNvPr id="97" name="Freeform 19"/>
              <p:cNvSpPr>
                <a:spLocks/>
              </p:cNvSpPr>
              <p:nvPr/>
            </p:nvSpPr>
            <p:spPr bwMode="auto">
              <a:xfrm flipH="1">
                <a:off x="2226" y="800"/>
                <a:ext cx="828" cy="376"/>
              </a:xfrm>
              <a:custGeom>
                <a:avLst/>
                <a:gdLst>
                  <a:gd name="T0" fmla="*/ 0 w 828"/>
                  <a:gd name="T1" fmla="*/ 4 h 376"/>
                  <a:gd name="T2" fmla="*/ 132 w 828"/>
                  <a:gd name="T3" fmla="*/ 16 h 376"/>
                  <a:gd name="T4" fmla="*/ 276 w 828"/>
                  <a:gd name="T5" fmla="*/ 100 h 376"/>
                  <a:gd name="T6" fmla="*/ 372 w 828"/>
                  <a:gd name="T7" fmla="*/ 220 h 376"/>
                  <a:gd name="T8" fmla="*/ 540 w 828"/>
                  <a:gd name="T9" fmla="*/ 328 h 376"/>
                  <a:gd name="T10" fmla="*/ 684 w 828"/>
                  <a:gd name="T11" fmla="*/ 364 h 376"/>
                  <a:gd name="T12" fmla="*/ 828 w 828"/>
                  <a:gd name="T13" fmla="*/ 376 h 3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8"/>
                  <a:gd name="T22" fmla="*/ 0 h 376"/>
                  <a:gd name="T23" fmla="*/ 828 w 828"/>
                  <a:gd name="T24" fmla="*/ 376 h 3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8" h="376">
                    <a:moveTo>
                      <a:pt x="0" y="4"/>
                    </a:moveTo>
                    <a:cubicBezTo>
                      <a:pt x="43" y="2"/>
                      <a:pt x="86" y="0"/>
                      <a:pt x="132" y="16"/>
                    </a:cubicBezTo>
                    <a:cubicBezTo>
                      <a:pt x="178" y="32"/>
                      <a:pt x="236" y="66"/>
                      <a:pt x="276" y="100"/>
                    </a:cubicBezTo>
                    <a:cubicBezTo>
                      <a:pt x="316" y="134"/>
                      <a:pt x="328" y="182"/>
                      <a:pt x="372" y="220"/>
                    </a:cubicBezTo>
                    <a:cubicBezTo>
                      <a:pt x="416" y="258"/>
                      <a:pt x="488" y="304"/>
                      <a:pt x="540" y="328"/>
                    </a:cubicBezTo>
                    <a:cubicBezTo>
                      <a:pt x="592" y="352"/>
                      <a:pt x="636" y="356"/>
                      <a:pt x="684" y="364"/>
                    </a:cubicBezTo>
                    <a:cubicBezTo>
                      <a:pt x="732" y="372"/>
                      <a:pt x="780" y="374"/>
                      <a:pt x="828" y="37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400" i="0">
                  <a:latin typeface="Times New Roman" pitchFamily="18" charset="0"/>
                </a:endParaRPr>
              </a:p>
            </p:txBody>
          </p:sp>
        </p:grpSp>
      </p:grpSp>
      <p:sp>
        <p:nvSpPr>
          <p:cNvPr id="4" name="Rectangle 3"/>
          <p:cNvSpPr/>
          <p:nvPr/>
        </p:nvSpPr>
        <p:spPr bwMode="auto">
          <a:xfrm>
            <a:off x="1504335" y="4404587"/>
            <a:ext cx="6459794" cy="448657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rot="19002662">
            <a:off x="1288650" y="469001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1.4 nm Fe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 rot="19002662">
            <a:off x="2259882" y="4665441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nm Fe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 rot="19002662">
            <a:off x="1868820" y="5466753"/>
            <a:ext cx="353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10nm ALD AI203+1.2 nm 1BSFe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 rot="19002662">
            <a:off x="3201413" y="4631037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2nm Fe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 rot="19002662">
            <a:off x="5743633" y="463595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 0.6 nm</a:t>
            </a:r>
            <a:endParaRPr lang="en-US" dirty="0"/>
          </a:p>
        </p:txBody>
      </p:sp>
      <p:sp>
        <p:nvSpPr>
          <p:cNvPr id="106" name="Rectangle 8" descr="Dark upward diagonal"/>
          <p:cNvSpPr>
            <a:spLocks noChangeArrowheads="1"/>
          </p:cNvSpPr>
          <p:nvPr/>
        </p:nvSpPr>
        <p:spPr bwMode="auto">
          <a:xfrm>
            <a:off x="5585165" y="2757587"/>
            <a:ext cx="227012" cy="1612900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eaLnBrk="0" hangingPunct="0"/>
            <a:endParaRPr lang="en-US" sz="2400" i="0">
              <a:latin typeface="Times New Roman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 rot="19002662">
            <a:off x="5064863" y="5284869"/>
            <a:ext cx="2854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10nm ALD AI203+1 nm Ni</a:t>
            </a:r>
            <a:endParaRPr lang="en-US" dirty="0"/>
          </a:p>
        </p:txBody>
      </p:sp>
      <p:grpSp>
        <p:nvGrpSpPr>
          <p:cNvPr id="110" name="Group 20"/>
          <p:cNvGrpSpPr>
            <a:grpSpLocks/>
          </p:cNvGrpSpPr>
          <p:nvPr/>
        </p:nvGrpSpPr>
        <p:grpSpPr bwMode="auto">
          <a:xfrm>
            <a:off x="6438961" y="2203089"/>
            <a:ext cx="609600" cy="1068387"/>
            <a:chOff x="3511" y="2056"/>
            <a:chExt cx="342" cy="1051"/>
          </a:xfrm>
        </p:grpSpPr>
        <p:sp>
          <p:nvSpPr>
            <p:cNvPr id="111" name="Line 21"/>
            <p:cNvSpPr>
              <a:spLocks noChangeShapeType="1"/>
            </p:cNvSpPr>
            <p:nvPr/>
          </p:nvSpPr>
          <p:spPr bwMode="auto">
            <a:xfrm rot="-5400000">
              <a:off x="2985" y="2582"/>
              <a:ext cx="10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2" name="Group 22"/>
            <p:cNvGrpSpPr>
              <a:grpSpLocks/>
            </p:cNvGrpSpPr>
            <p:nvPr/>
          </p:nvGrpSpPr>
          <p:grpSpPr bwMode="auto">
            <a:xfrm rot="5400000">
              <a:off x="3163" y="2411"/>
              <a:ext cx="1042" cy="338"/>
              <a:chOff x="2226" y="800"/>
              <a:chExt cx="1656" cy="376"/>
            </a:xfrm>
          </p:grpSpPr>
          <p:sp>
            <p:nvSpPr>
              <p:cNvPr id="113" name="Freeform 23"/>
              <p:cNvSpPr>
                <a:spLocks/>
              </p:cNvSpPr>
              <p:nvPr/>
            </p:nvSpPr>
            <p:spPr bwMode="auto">
              <a:xfrm>
                <a:off x="3054" y="800"/>
                <a:ext cx="828" cy="376"/>
              </a:xfrm>
              <a:custGeom>
                <a:avLst/>
                <a:gdLst>
                  <a:gd name="T0" fmla="*/ 0 w 828"/>
                  <a:gd name="T1" fmla="*/ 4 h 376"/>
                  <a:gd name="T2" fmla="*/ 132 w 828"/>
                  <a:gd name="T3" fmla="*/ 16 h 376"/>
                  <a:gd name="T4" fmla="*/ 276 w 828"/>
                  <a:gd name="T5" fmla="*/ 100 h 376"/>
                  <a:gd name="T6" fmla="*/ 372 w 828"/>
                  <a:gd name="T7" fmla="*/ 220 h 376"/>
                  <a:gd name="T8" fmla="*/ 540 w 828"/>
                  <a:gd name="T9" fmla="*/ 328 h 376"/>
                  <a:gd name="T10" fmla="*/ 684 w 828"/>
                  <a:gd name="T11" fmla="*/ 364 h 376"/>
                  <a:gd name="T12" fmla="*/ 828 w 828"/>
                  <a:gd name="T13" fmla="*/ 376 h 3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8"/>
                  <a:gd name="T22" fmla="*/ 0 h 376"/>
                  <a:gd name="T23" fmla="*/ 828 w 828"/>
                  <a:gd name="T24" fmla="*/ 376 h 3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8" h="376">
                    <a:moveTo>
                      <a:pt x="0" y="4"/>
                    </a:moveTo>
                    <a:cubicBezTo>
                      <a:pt x="43" y="2"/>
                      <a:pt x="86" y="0"/>
                      <a:pt x="132" y="16"/>
                    </a:cubicBezTo>
                    <a:cubicBezTo>
                      <a:pt x="178" y="32"/>
                      <a:pt x="236" y="66"/>
                      <a:pt x="276" y="100"/>
                    </a:cubicBezTo>
                    <a:cubicBezTo>
                      <a:pt x="316" y="134"/>
                      <a:pt x="328" y="182"/>
                      <a:pt x="372" y="220"/>
                    </a:cubicBezTo>
                    <a:cubicBezTo>
                      <a:pt x="416" y="258"/>
                      <a:pt x="488" y="304"/>
                      <a:pt x="540" y="328"/>
                    </a:cubicBezTo>
                    <a:cubicBezTo>
                      <a:pt x="592" y="352"/>
                      <a:pt x="636" y="356"/>
                      <a:pt x="684" y="364"/>
                    </a:cubicBezTo>
                    <a:cubicBezTo>
                      <a:pt x="732" y="372"/>
                      <a:pt x="780" y="374"/>
                      <a:pt x="828" y="37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400" i="0">
                  <a:latin typeface="Times New Roman" pitchFamily="18" charset="0"/>
                </a:endParaRPr>
              </a:p>
            </p:txBody>
          </p:sp>
          <p:sp>
            <p:nvSpPr>
              <p:cNvPr id="114" name="Freeform 24"/>
              <p:cNvSpPr>
                <a:spLocks/>
              </p:cNvSpPr>
              <p:nvPr/>
            </p:nvSpPr>
            <p:spPr bwMode="auto">
              <a:xfrm flipH="1">
                <a:off x="2226" y="800"/>
                <a:ext cx="828" cy="376"/>
              </a:xfrm>
              <a:custGeom>
                <a:avLst/>
                <a:gdLst>
                  <a:gd name="T0" fmla="*/ 0 w 828"/>
                  <a:gd name="T1" fmla="*/ 4 h 376"/>
                  <a:gd name="T2" fmla="*/ 132 w 828"/>
                  <a:gd name="T3" fmla="*/ 16 h 376"/>
                  <a:gd name="T4" fmla="*/ 276 w 828"/>
                  <a:gd name="T5" fmla="*/ 100 h 376"/>
                  <a:gd name="T6" fmla="*/ 372 w 828"/>
                  <a:gd name="T7" fmla="*/ 220 h 376"/>
                  <a:gd name="T8" fmla="*/ 540 w 828"/>
                  <a:gd name="T9" fmla="*/ 328 h 376"/>
                  <a:gd name="T10" fmla="*/ 684 w 828"/>
                  <a:gd name="T11" fmla="*/ 364 h 376"/>
                  <a:gd name="T12" fmla="*/ 828 w 828"/>
                  <a:gd name="T13" fmla="*/ 376 h 3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8"/>
                  <a:gd name="T22" fmla="*/ 0 h 376"/>
                  <a:gd name="T23" fmla="*/ 828 w 828"/>
                  <a:gd name="T24" fmla="*/ 376 h 3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8" h="376">
                    <a:moveTo>
                      <a:pt x="0" y="4"/>
                    </a:moveTo>
                    <a:cubicBezTo>
                      <a:pt x="43" y="2"/>
                      <a:pt x="86" y="0"/>
                      <a:pt x="132" y="16"/>
                    </a:cubicBezTo>
                    <a:cubicBezTo>
                      <a:pt x="178" y="32"/>
                      <a:pt x="236" y="66"/>
                      <a:pt x="276" y="100"/>
                    </a:cubicBezTo>
                    <a:cubicBezTo>
                      <a:pt x="316" y="134"/>
                      <a:pt x="328" y="182"/>
                      <a:pt x="372" y="220"/>
                    </a:cubicBezTo>
                    <a:cubicBezTo>
                      <a:pt x="416" y="258"/>
                      <a:pt x="488" y="304"/>
                      <a:pt x="540" y="328"/>
                    </a:cubicBezTo>
                    <a:cubicBezTo>
                      <a:pt x="592" y="352"/>
                      <a:pt x="636" y="356"/>
                      <a:pt x="684" y="364"/>
                    </a:cubicBezTo>
                    <a:cubicBezTo>
                      <a:pt x="732" y="372"/>
                      <a:pt x="780" y="374"/>
                      <a:pt x="828" y="37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400" i="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20" name="Group 20"/>
          <p:cNvGrpSpPr>
            <a:grpSpLocks/>
          </p:cNvGrpSpPr>
          <p:nvPr/>
        </p:nvGrpSpPr>
        <p:grpSpPr bwMode="auto">
          <a:xfrm>
            <a:off x="5588497" y="2178513"/>
            <a:ext cx="609600" cy="1068387"/>
            <a:chOff x="3511" y="2056"/>
            <a:chExt cx="342" cy="1051"/>
          </a:xfrm>
        </p:grpSpPr>
        <p:sp>
          <p:nvSpPr>
            <p:cNvPr id="121" name="Line 21"/>
            <p:cNvSpPr>
              <a:spLocks noChangeShapeType="1"/>
            </p:cNvSpPr>
            <p:nvPr/>
          </p:nvSpPr>
          <p:spPr bwMode="auto">
            <a:xfrm rot="-5400000">
              <a:off x="2985" y="2582"/>
              <a:ext cx="10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2" name="Group 22"/>
            <p:cNvGrpSpPr>
              <a:grpSpLocks/>
            </p:cNvGrpSpPr>
            <p:nvPr/>
          </p:nvGrpSpPr>
          <p:grpSpPr bwMode="auto">
            <a:xfrm rot="5400000">
              <a:off x="3163" y="2411"/>
              <a:ext cx="1042" cy="338"/>
              <a:chOff x="2226" y="800"/>
              <a:chExt cx="1656" cy="376"/>
            </a:xfrm>
          </p:grpSpPr>
          <p:sp>
            <p:nvSpPr>
              <p:cNvPr id="123" name="Freeform 23"/>
              <p:cNvSpPr>
                <a:spLocks/>
              </p:cNvSpPr>
              <p:nvPr/>
            </p:nvSpPr>
            <p:spPr bwMode="auto">
              <a:xfrm>
                <a:off x="3054" y="800"/>
                <a:ext cx="828" cy="376"/>
              </a:xfrm>
              <a:custGeom>
                <a:avLst/>
                <a:gdLst>
                  <a:gd name="T0" fmla="*/ 0 w 828"/>
                  <a:gd name="T1" fmla="*/ 4 h 376"/>
                  <a:gd name="T2" fmla="*/ 132 w 828"/>
                  <a:gd name="T3" fmla="*/ 16 h 376"/>
                  <a:gd name="T4" fmla="*/ 276 w 828"/>
                  <a:gd name="T5" fmla="*/ 100 h 376"/>
                  <a:gd name="T6" fmla="*/ 372 w 828"/>
                  <a:gd name="T7" fmla="*/ 220 h 376"/>
                  <a:gd name="T8" fmla="*/ 540 w 828"/>
                  <a:gd name="T9" fmla="*/ 328 h 376"/>
                  <a:gd name="T10" fmla="*/ 684 w 828"/>
                  <a:gd name="T11" fmla="*/ 364 h 376"/>
                  <a:gd name="T12" fmla="*/ 828 w 828"/>
                  <a:gd name="T13" fmla="*/ 376 h 3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8"/>
                  <a:gd name="T22" fmla="*/ 0 h 376"/>
                  <a:gd name="T23" fmla="*/ 828 w 828"/>
                  <a:gd name="T24" fmla="*/ 376 h 3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8" h="376">
                    <a:moveTo>
                      <a:pt x="0" y="4"/>
                    </a:moveTo>
                    <a:cubicBezTo>
                      <a:pt x="43" y="2"/>
                      <a:pt x="86" y="0"/>
                      <a:pt x="132" y="16"/>
                    </a:cubicBezTo>
                    <a:cubicBezTo>
                      <a:pt x="178" y="32"/>
                      <a:pt x="236" y="66"/>
                      <a:pt x="276" y="100"/>
                    </a:cubicBezTo>
                    <a:cubicBezTo>
                      <a:pt x="316" y="134"/>
                      <a:pt x="328" y="182"/>
                      <a:pt x="372" y="220"/>
                    </a:cubicBezTo>
                    <a:cubicBezTo>
                      <a:pt x="416" y="258"/>
                      <a:pt x="488" y="304"/>
                      <a:pt x="540" y="328"/>
                    </a:cubicBezTo>
                    <a:cubicBezTo>
                      <a:pt x="592" y="352"/>
                      <a:pt x="636" y="356"/>
                      <a:pt x="684" y="364"/>
                    </a:cubicBezTo>
                    <a:cubicBezTo>
                      <a:pt x="732" y="372"/>
                      <a:pt x="780" y="374"/>
                      <a:pt x="828" y="37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400" i="0">
                  <a:latin typeface="Times New Roman" pitchFamily="18" charset="0"/>
                </a:endParaRPr>
              </a:p>
            </p:txBody>
          </p:sp>
          <p:sp>
            <p:nvSpPr>
              <p:cNvPr id="124" name="Freeform 24"/>
              <p:cNvSpPr>
                <a:spLocks/>
              </p:cNvSpPr>
              <p:nvPr/>
            </p:nvSpPr>
            <p:spPr bwMode="auto">
              <a:xfrm flipH="1">
                <a:off x="2226" y="800"/>
                <a:ext cx="828" cy="376"/>
              </a:xfrm>
              <a:custGeom>
                <a:avLst/>
                <a:gdLst>
                  <a:gd name="T0" fmla="*/ 0 w 828"/>
                  <a:gd name="T1" fmla="*/ 4 h 376"/>
                  <a:gd name="T2" fmla="*/ 132 w 828"/>
                  <a:gd name="T3" fmla="*/ 16 h 376"/>
                  <a:gd name="T4" fmla="*/ 276 w 828"/>
                  <a:gd name="T5" fmla="*/ 100 h 376"/>
                  <a:gd name="T6" fmla="*/ 372 w 828"/>
                  <a:gd name="T7" fmla="*/ 220 h 376"/>
                  <a:gd name="T8" fmla="*/ 540 w 828"/>
                  <a:gd name="T9" fmla="*/ 328 h 376"/>
                  <a:gd name="T10" fmla="*/ 684 w 828"/>
                  <a:gd name="T11" fmla="*/ 364 h 376"/>
                  <a:gd name="T12" fmla="*/ 828 w 828"/>
                  <a:gd name="T13" fmla="*/ 376 h 3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8"/>
                  <a:gd name="T22" fmla="*/ 0 h 376"/>
                  <a:gd name="T23" fmla="*/ 828 w 828"/>
                  <a:gd name="T24" fmla="*/ 376 h 3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8" h="376">
                    <a:moveTo>
                      <a:pt x="0" y="4"/>
                    </a:moveTo>
                    <a:cubicBezTo>
                      <a:pt x="43" y="2"/>
                      <a:pt x="86" y="0"/>
                      <a:pt x="132" y="16"/>
                    </a:cubicBezTo>
                    <a:cubicBezTo>
                      <a:pt x="178" y="32"/>
                      <a:pt x="236" y="66"/>
                      <a:pt x="276" y="100"/>
                    </a:cubicBezTo>
                    <a:cubicBezTo>
                      <a:pt x="316" y="134"/>
                      <a:pt x="328" y="182"/>
                      <a:pt x="372" y="220"/>
                    </a:cubicBezTo>
                    <a:cubicBezTo>
                      <a:pt x="416" y="258"/>
                      <a:pt x="488" y="304"/>
                      <a:pt x="540" y="328"/>
                    </a:cubicBezTo>
                    <a:cubicBezTo>
                      <a:pt x="592" y="352"/>
                      <a:pt x="636" y="356"/>
                      <a:pt x="684" y="364"/>
                    </a:cubicBezTo>
                    <a:cubicBezTo>
                      <a:pt x="732" y="372"/>
                      <a:pt x="780" y="374"/>
                      <a:pt x="828" y="37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400" i="0">
                  <a:latin typeface="Times New Roman" pitchFamily="18" charset="0"/>
                </a:endParaRPr>
              </a:p>
            </p:txBody>
          </p:sp>
        </p:grpSp>
      </p:grpSp>
      <p:sp>
        <p:nvSpPr>
          <p:cNvPr id="130" name="TextBox 129"/>
          <p:cNvSpPr txBox="1"/>
          <p:nvPr/>
        </p:nvSpPr>
        <p:spPr>
          <a:xfrm rot="19002662">
            <a:off x="4972245" y="462120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2nm 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92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Richer Belief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Correlations</a:t>
            </a:r>
          </a:p>
          <a:p>
            <a:pPr lvl="1"/>
            <a:r>
              <a:rPr lang="en-US" dirty="0"/>
              <a:t>Simple belief model assumes independence</a:t>
            </a:r>
          </a:p>
          <a:p>
            <a:pPr lvl="1"/>
            <a:r>
              <a:rPr lang="en-US" dirty="0"/>
              <a:t>Catalysts</a:t>
            </a:r>
            <a:r>
              <a:rPr lang="en-US"/>
              <a:t> may share properties of </a:t>
            </a:r>
            <a:r>
              <a:rPr lang="en-US" smtClean="0"/>
              <a:t>materials</a:t>
            </a:r>
            <a:endParaRPr lang="en-US" dirty="0"/>
          </a:p>
          <a:p>
            <a:pPr lvl="1"/>
            <a:r>
              <a:rPr lang="en-US" dirty="0"/>
              <a:t>Scientists using domain knowledge can estimate correlations in experiments between similar catalysts.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7377B23C-0C12-475E-AC67-24B6D0D8B1D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219" y="3591675"/>
            <a:ext cx="7208381" cy="2912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699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Correlated </a:t>
            </a:r>
            <a:r>
              <a:rPr lang="en-US" dirty="0" smtClean="0"/>
              <a:t>Beliefs</a:t>
            </a:r>
            <a:endParaRPr lang="en-US" dirty="0"/>
          </a:p>
        </p:txBody>
      </p:sp>
      <p:sp>
        <p:nvSpPr>
          <p:cNvPr id="128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Testing one material teaches us about other materials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pPr lvl="1"/>
            <a:endParaRPr lang="en-US" sz="2000" dirty="0" smtClean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284101" name="Line 4"/>
          <p:cNvSpPr>
            <a:spLocks noChangeShapeType="1"/>
          </p:cNvSpPr>
          <p:nvPr/>
        </p:nvSpPr>
        <p:spPr bwMode="auto">
          <a:xfrm>
            <a:off x="1657350" y="4371917"/>
            <a:ext cx="62035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4102" name="Rectangle 5" descr="Dark upward diagonal"/>
          <p:cNvSpPr>
            <a:spLocks noChangeArrowheads="1"/>
          </p:cNvSpPr>
          <p:nvPr/>
        </p:nvSpPr>
        <p:spPr bwMode="auto">
          <a:xfrm>
            <a:off x="2119313" y="3419417"/>
            <a:ext cx="227012" cy="936625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eaLnBrk="0" hangingPunct="0"/>
            <a:endParaRPr lang="en-US" sz="2400" i="0">
              <a:latin typeface="Times New Roman" pitchFamily="18" charset="0"/>
            </a:endParaRPr>
          </a:p>
        </p:txBody>
      </p:sp>
      <p:sp>
        <p:nvSpPr>
          <p:cNvPr id="1284103" name="Rectangle 6" descr="Dark upward diagonal"/>
          <p:cNvSpPr>
            <a:spLocks noChangeArrowheads="1"/>
          </p:cNvSpPr>
          <p:nvPr/>
        </p:nvSpPr>
        <p:spPr bwMode="auto">
          <a:xfrm>
            <a:off x="2982913" y="3157479"/>
            <a:ext cx="227012" cy="1198563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eaLnBrk="0" hangingPunct="0"/>
            <a:endParaRPr lang="en-US" sz="2400" i="0">
              <a:latin typeface="Times New Roman" pitchFamily="18" charset="0"/>
            </a:endParaRPr>
          </a:p>
        </p:txBody>
      </p:sp>
      <p:sp>
        <p:nvSpPr>
          <p:cNvPr id="1284104" name="Rectangle 7" descr="Dark upward diagonal"/>
          <p:cNvSpPr>
            <a:spLocks noChangeArrowheads="1"/>
          </p:cNvSpPr>
          <p:nvPr/>
        </p:nvSpPr>
        <p:spPr bwMode="auto">
          <a:xfrm>
            <a:off x="3846513" y="2949517"/>
            <a:ext cx="227012" cy="1406525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eaLnBrk="0" hangingPunct="0"/>
            <a:endParaRPr lang="en-US" sz="2400" i="0">
              <a:latin typeface="Times New Roman" pitchFamily="18" charset="0"/>
            </a:endParaRPr>
          </a:p>
        </p:txBody>
      </p:sp>
      <p:sp>
        <p:nvSpPr>
          <p:cNvPr id="1284105" name="Rectangle 8" descr="Dark upward diagonal"/>
          <p:cNvSpPr>
            <a:spLocks noChangeArrowheads="1"/>
          </p:cNvSpPr>
          <p:nvPr/>
        </p:nvSpPr>
        <p:spPr bwMode="auto">
          <a:xfrm>
            <a:off x="4710113" y="2752667"/>
            <a:ext cx="227012" cy="1612900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eaLnBrk="0" hangingPunct="0"/>
            <a:endParaRPr lang="en-US" sz="2400" i="0">
              <a:latin typeface="Times New Roman" pitchFamily="18" charset="0"/>
            </a:endParaRPr>
          </a:p>
        </p:txBody>
      </p:sp>
      <p:sp>
        <p:nvSpPr>
          <p:cNvPr id="1284107" name="Text Box 10"/>
          <p:cNvSpPr txBox="1">
            <a:spLocks noChangeArrowheads="1"/>
          </p:cNvSpPr>
          <p:nvPr/>
        </p:nvSpPr>
        <p:spPr bwMode="auto">
          <a:xfrm>
            <a:off x="2097088" y="4375092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/>
            <a:r>
              <a:rPr lang="en-US" sz="1600" i="0"/>
              <a:t>1</a:t>
            </a:r>
          </a:p>
        </p:txBody>
      </p:sp>
      <p:sp>
        <p:nvSpPr>
          <p:cNvPr id="1284108" name="Text Box 11"/>
          <p:cNvSpPr txBox="1">
            <a:spLocks noChangeArrowheads="1"/>
          </p:cNvSpPr>
          <p:nvPr/>
        </p:nvSpPr>
        <p:spPr bwMode="auto">
          <a:xfrm>
            <a:off x="2951163" y="4375092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/>
            <a:r>
              <a:rPr lang="en-US" sz="1600" i="0"/>
              <a:t>2</a:t>
            </a:r>
          </a:p>
        </p:txBody>
      </p:sp>
      <p:sp>
        <p:nvSpPr>
          <p:cNvPr id="1284109" name="Text Box 12"/>
          <p:cNvSpPr txBox="1">
            <a:spLocks noChangeArrowheads="1"/>
          </p:cNvSpPr>
          <p:nvPr/>
        </p:nvSpPr>
        <p:spPr bwMode="auto">
          <a:xfrm>
            <a:off x="3832225" y="4375092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/>
            <a:r>
              <a:rPr lang="en-US" sz="1600" i="0"/>
              <a:t>3</a:t>
            </a:r>
          </a:p>
        </p:txBody>
      </p:sp>
      <p:sp>
        <p:nvSpPr>
          <p:cNvPr id="1284110" name="Text Box 13"/>
          <p:cNvSpPr txBox="1">
            <a:spLocks noChangeArrowheads="1"/>
          </p:cNvSpPr>
          <p:nvPr/>
        </p:nvSpPr>
        <p:spPr bwMode="auto">
          <a:xfrm>
            <a:off x="4695825" y="4375092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/>
            <a:r>
              <a:rPr lang="en-US" sz="1600" i="0"/>
              <a:t>4</a:t>
            </a:r>
          </a:p>
        </p:txBody>
      </p:sp>
      <p:grpSp>
        <p:nvGrpSpPr>
          <p:cNvPr id="1284119" name="Group 20"/>
          <p:cNvGrpSpPr>
            <a:grpSpLocks/>
          </p:cNvGrpSpPr>
          <p:nvPr/>
        </p:nvGrpSpPr>
        <p:grpSpPr bwMode="auto">
          <a:xfrm>
            <a:off x="4708525" y="2212917"/>
            <a:ext cx="609600" cy="1068387"/>
            <a:chOff x="3511" y="2056"/>
            <a:chExt cx="342" cy="1051"/>
          </a:xfrm>
        </p:grpSpPr>
        <p:sp>
          <p:nvSpPr>
            <p:cNvPr id="1284120" name="Line 21"/>
            <p:cNvSpPr>
              <a:spLocks noChangeShapeType="1"/>
            </p:cNvSpPr>
            <p:nvPr/>
          </p:nvSpPr>
          <p:spPr bwMode="auto">
            <a:xfrm rot="-5400000">
              <a:off x="2985" y="2582"/>
              <a:ext cx="10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84121" name="Group 22"/>
            <p:cNvGrpSpPr>
              <a:grpSpLocks/>
            </p:cNvGrpSpPr>
            <p:nvPr/>
          </p:nvGrpSpPr>
          <p:grpSpPr bwMode="auto">
            <a:xfrm rot="5400000">
              <a:off x="3163" y="2411"/>
              <a:ext cx="1042" cy="338"/>
              <a:chOff x="2226" y="800"/>
              <a:chExt cx="1656" cy="376"/>
            </a:xfrm>
          </p:grpSpPr>
          <p:sp>
            <p:nvSpPr>
              <p:cNvPr id="1284122" name="Freeform 23"/>
              <p:cNvSpPr>
                <a:spLocks/>
              </p:cNvSpPr>
              <p:nvPr/>
            </p:nvSpPr>
            <p:spPr bwMode="auto">
              <a:xfrm>
                <a:off x="3054" y="800"/>
                <a:ext cx="828" cy="376"/>
              </a:xfrm>
              <a:custGeom>
                <a:avLst/>
                <a:gdLst>
                  <a:gd name="T0" fmla="*/ 0 w 828"/>
                  <a:gd name="T1" fmla="*/ 4 h 376"/>
                  <a:gd name="T2" fmla="*/ 132 w 828"/>
                  <a:gd name="T3" fmla="*/ 16 h 376"/>
                  <a:gd name="T4" fmla="*/ 276 w 828"/>
                  <a:gd name="T5" fmla="*/ 100 h 376"/>
                  <a:gd name="T6" fmla="*/ 372 w 828"/>
                  <a:gd name="T7" fmla="*/ 220 h 376"/>
                  <a:gd name="T8" fmla="*/ 540 w 828"/>
                  <a:gd name="T9" fmla="*/ 328 h 376"/>
                  <a:gd name="T10" fmla="*/ 684 w 828"/>
                  <a:gd name="T11" fmla="*/ 364 h 376"/>
                  <a:gd name="T12" fmla="*/ 828 w 828"/>
                  <a:gd name="T13" fmla="*/ 376 h 3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8"/>
                  <a:gd name="T22" fmla="*/ 0 h 376"/>
                  <a:gd name="T23" fmla="*/ 828 w 828"/>
                  <a:gd name="T24" fmla="*/ 376 h 3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8" h="376">
                    <a:moveTo>
                      <a:pt x="0" y="4"/>
                    </a:moveTo>
                    <a:cubicBezTo>
                      <a:pt x="43" y="2"/>
                      <a:pt x="86" y="0"/>
                      <a:pt x="132" y="16"/>
                    </a:cubicBezTo>
                    <a:cubicBezTo>
                      <a:pt x="178" y="32"/>
                      <a:pt x="236" y="66"/>
                      <a:pt x="276" y="100"/>
                    </a:cubicBezTo>
                    <a:cubicBezTo>
                      <a:pt x="316" y="134"/>
                      <a:pt x="328" y="182"/>
                      <a:pt x="372" y="220"/>
                    </a:cubicBezTo>
                    <a:cubicBezTo>
                      <a:pt x="416" y="258"/>
                      <a:pt x="488" y="304"/>
                      <a:pt x="540" y="328"/>
                    </a:cubicBezTo>
                    <a:cubicBezTo>
                      <a:pt x="592" y="352"/>
                      <a:pt x="636" y="356"/>
                      <a:pt x="684" y="364"/>
                    </a:cubicBezTo>
                    <a:cubicBezTo>
                      <a:pt x="732" y="372"/>
                      <a:pt x="780" y="374"/>
                      <a:pt x="828" y="37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400" i="0">
                  <a:latin typeface="Times New Roman" pitchFamily="18" charset="0"/>
                </a:endParaRPr>
              </a:p>
            </p:txBody>
          </p:sp>
          <p:sp>
            <p:nvSpPr>
              <p:cNvPr id="1284123" name="Freeform 24"/>
              <p:cNvSpPr>
                <a:spLocks/>
              </p:cNvSpPr>
              <p:nvPr/>
            </p:nvSpPr>
            <p:spPr bwMode="auto">
              <a:xfrm flipH="1">
                <a:off x="2226" y="800"/>
                <a:ext cx="828" cy="376"/>
              </a:xfrm>
              <a:custGeom>
                <a:avLst/>
                <a:gdLst>
                  <a:gd name="T0" fmla="*/ 0 w 828"/>
                  <a:gd name="T1" fmla="*/ 4 h 376"/>
                  <a:gd name="T2" fmla="*/ 132 w 828"/>
                  <a:gd name="T3" fmla="*/ 16 h 376"/>
                  <a:gd name="T4" fmla="*/ 276 w 828"/>
                  <a:gd name="T5" fmla="*/ 100 h 376"/>
                  <a:gd name="T6" fmla="*/ 372 w 828"/>
                  <a:gd name="T7" fmla="*/ 220 h 376"/>
                  <a:gd name="T8" fmla="*/ 540 w 828"/>
                  <a:gd name="T9" fmla="*/ 328 h 376"/>
                  <a:gd name="T10" fmla="*/ 684 w 828"/>
                  <a:gd name="T11" fmla="*/ 364 h 376"/>
                  <a:gd name="T12" fmla="*/ 828 w 828"/>
                  <a:gd name="T13" fmla="*/ 376 h 3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8"/>
                  <a:gd name="T22" fmla="*/ 0 h 376"/>
                  <a:gd name="T23" fmla="*/ 828 w 828"/>
                  <a:gd name="T24" fmla="*/ 376 h 3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8" h="376">
                    <a:moveTo>
                      <a:pt x="0" y="4"/>
                    </a:moveTo>
                    <a:cubicBezTo>
                      <a:pt x="43" y="2"/>
                      <a:pt x="86" y="0"/>
                      <a:pt x="132" y="16"/>
                    </a:cubicBezTo>
                    <a:cubicBezTo>
                      <a:pt x="178" y="32"/>
                      <a:pt x="236" y="66"/>
                      <a:pt x="276" y="100"/>
                    </a:cubicBezTo>
                    <a:cubicBezTo>
                      <a:pt x="316" y="134"/>
                      <a:pt x="328" y="182"/>
                      <a:pt x="372" y="220"/>
                    </a:cubicBezTo>
                    <a:cubicBezTo>
                      <a:pt x="416" y="258"/>
                      <a:pt x="488" y="304"/>
                      <a:pt x="540" y="328"/>
                    </a:cubicBezTo>
                    <a:cubicBezTo>
                      <a:pt x="592" y="352"/>
                      <a:pt x="636" y="356"/>
                      <a:pt x="684" y="364"/>
                    </a:cubicBezTo>
                    <a:cubicBezTo>
                      <a:pt x="732" y="372"/>
                      <a:pt x="780" y="374"/>
                      <a:pt x="828" y="37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400" i="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284124" name="Group 25"/>
          <p:cNvGrpSpPr>
            <a:grpSpLocks/>
          </p:cNvGrpSpPr>
          <p:nvPr/>
        </p:nvGrpSpPr>
        <p:grpSpPr bwMode="auto">
          <a:xfrm>
            <a:off x="3843338" y="2643129"/>
            <a:ext cx="714375" cy="630237"/>
            <a:chOff x="3511" y="2056"/>
            <a:chExt cx="342" cy="1051"/>
          </a:xfrm>
        </p:grpSpPr>
        <p:sp>
          <p:nvSpPr>
            <p:cNvPr id="1284125" name="Line 26"/>
            <p:cNvSpPr>
              <a:spLocks noChangeShapeType="1"/>
            </p:cNvSpPr>
            <p:nvPr/>
          </p:nvSpPr>
          <p:spPr bwMode="auto">
            <a:xfrm rot="-5400000">
              <a:off x="2985" y="2582"/>
              <a:ext cx="10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84126" name="Group 27"/>
            <p:cNvGrpSpPr>
              <a:grpSpLocks/>
            </p:cNvGrpSpPr>
            <p:nvPr/>
          </p:nvGrpSpPr>
          <p:grpSpPr bwMode="auto">
            <a:xfrm rot="5400000">
              <a:off x="3163" y="2411"/>
              <a:ext cx="1042" cy="338"/>
              <a:chOff x="2226" y="800"/>
              <a:chExt cx="1656" cy="376"/>
            </a:xfrm>
          </p:grpSpPr>
          <p:sp>
            <p:nvSpPr>
              <p:cNvPr id="1284127" name="Freeform 28"/>
              <p:cNvSpPr>
                <a:spLocks/>
              </p:cNvSpPr>
              <p:nvPr/>
            </p:nvSpPr>
            <p:spPr bwMode="auto">
              <a:xfrm>
                <a:off x="3054" y="800"/>
                <a:ext cx="828" cy="376"/>
              </a:xfrm>
              <a:custGeom>
                <a:avLst/>
                <a:gdLst>
                  <a:gd name="T0" fmla="*/ 0 w 828"/>
                  <a:gd name="T1" fmla="*/ 4 h 376"/>
                  <a:gd name="T2" fmla="*/ 132 w 828"/>
                  <a:gd name="T3" fmla="*/ 16 h 376"/>
                  <a:gd name="T4" fmla="*/ 276 w 828"/>
                  <a:gd name="T5" fmla="*/ 100 h 376"/>
                  <a:gd name="T6" fmla="*/ 372 w 828"/>
                  <a:gd name="T7" fmla="*/ 220 h 376"/>
                  <a:gd name="T8" fmla="*/ 540 w 828"/>
                  <a:gd name="T9" fmla="*/ 328 h 376"/>
                  <a:gd name="T10" fmla="*/ 684 w 828"/>
                  <a:gd name="T11" fmla="*/ 364 h 376"/>
                  <a:gd name="T12" fmla="*/ 828 w 828"/>
                  <a:gd name="T13" fmla="*/ 376 h 3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8"/>
                  <a:gd name="T22" fmla="*/ 0 h 376"/>
                  <a:gd name="T23" fmla="*/ 828 w 828"/>
                  <a:gd name="T24" fmla="*/ 376 h 3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8" h="376">
                    <a:moveTo>
                      <a:pt x="0" y="4"/>
                    </a:moveTo>
                    <a:cubicBezTo>
                      <a:pt x="43" y="2"/>
                      <a:pt x="86" y="0"/>
                      <a:pt x="132" y="16"/>
                    </a:cubicBezTo>
                    <a:cubicBezTo>
                      <a:pt x="178" y="32"/>
                      <a:pt x="236" y="66"/>
                      <a:pt x="276" y="100"/>
                    </a:cubicBezTo>
                    <a:cubicBezTo>
                      <a:pt x="316" y="134"/>
                      <a:pt x="328" y="182"/>
                      <a:pt x="372" y="220"/>
                    </a:cubicBezTo>
                    <a:cubicBezTo>
                      <a:pt x="416" y="258"/>
                      <a:pt x="488" y="304"/>
                      <a:pt x="540" y="328"/>
                    </a:cubicBezTo>
                    <a:cubicBezTo>
                      <a:pt x="592" y="352"/>
                      <a:pt x="636" y="356"/>
                      <a:pt x="684" y="364"/>
                    </a:cubicBezTo>
                    <a:cubicBezTo>
                      <a:pt x="732" y="372"/>
                      <a:pt x="780" y="374"/>
                      <a:pt x="828" y="37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400" i="0">
                  <a:latin typeface="Times New Roman" pitchFamily="18" charset="0"/>
                </a:endParaRPr>
              </a:p>
            </p:txBody>
          </p:sp>
          <p:sp>
            <p:nvSpPr>
              <p:cNvPr id="1284128" name="Freeform 29"/>
              <p:cNvSpPr>
                <a:spLocks/>
              </p:cNvSpPr>
              <p:nvPr/>
            </p:nvSpPr>
            <p:spPr bwMode="auto">
              <a:xfrm flipH="1">
                <a:off x="2226" y="800"/>
                <a:ext cx="828" cy="376"/>
              </a:xfrm>
              <a:custGeom>
                <a:avLst/>
                <a:gdLst>
                  <a:gd name="T0" fmla="*/ 0 w 828"/>
                  <a:gd name="T1" fmla="*/ 4 h 376"/>
                  <a:gd name="T2" fmla="*/ 132 w 828"/>
                  <a:gd name="T3" fmla="*/ 16 h 376"/>
                  <a:gd name="T4" fmla="*/ 276 w 828"/>
                  <a:gd name="T5" fmla="*/ 100 h 376"/>
                  <a:gd name="T6" fmla="*/ 372 w 828"/>
                  <a:gd name="T7" fmla="*/ 220 h 376"/>
                  <a:gd name="T8" fmla="*/ 540 w 828"/>
                  <a:gd name="T9" fmla="*/ 328 h 376"/>
                  <a:gd name="T10" fmla="*/ 684 w 828"/>
                  <a:gd name="T11" fmla="*/ 364 h 376"/>
                  <a:gd name="T12" fmla="*/ 828 w 828"/>
                  <a:gd name="T13" fmla="*/ 376 h 3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8"/>
                  <a:gd name="T22" fmla="*/ 0 h 376"/>
                  <a:gd name="T23" fmla="*/ 828 w 828"/>
                  <a:gd name="T24" fmla="*/ 376 h 3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8" h="376">
                    <a:moveTo>
                      <a:pt x="0" y="4"/>
                    </a:moveTo>
                    <a:cubicBezTo>
                      <a:pt x="43" y="2"/>
                      <a:pt x="86" y="0"/>
                      <a:pt x="132" y="16"/>
                    </a:cubicBezTo>
                    <a:cubicBezTo>
                      <a:pt x="178" y="32"/>
                      <a:pt x="236" y="66"/>
                      <a:pt x="276" y="100"/>
                    </a:cubicBezTo>
                    <a:cubicBezTo>
                      <a:pt x="316" y="134"/>
                      <a:pt x="328" y="182"/>
                      <a:pt x="372" y="220"/>
                    </a:cubicBezTo>
                    <a:cubicBezTo>
                      <a:pt x="416" y="258"/>
                      <a:pt x="488" y="304"/>
                      <a:pt x="540" y="328"/>
                    </a:cubicBezTo>
                    <a:cubicBezTo>
                      <a:pt x="592" y="352"/>
                      <a:pt x="636" y="356"/>
                      <a:pt x="684" y="364"/>
                    </a:cubicBezTo>
                    <a:cubicBezTo>
                      <a:pt x="732" y="372"/>
                      <a:pt x="780" y="374"/>
                      <a:pt x="828" y="37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400" i="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284129" name="Group 46"/>
          <p:cNvGrpSpPr>
            <a:grpSpLocks/>
          </p:cNvGrpSpPr>
          <p:nvPr/>
        </p:nvGrpSpPr>
        <p:grpSpPr bwMode="auto">
          <a:xfrm>
            <a:off x="2111375" y="2962217"/>
            <a:ext cx="581025" cy="896937"/>
            <a:chOff x="3511" y="2056"/>
            <a:chExt cx="342" cy="1051"/>
          </a:xfrm>
        </p:grpSpPr>
        <p:sp>
          <p:nvSpPr>
            <p:cNvPr id="1284130" name="Line 47"/>
            <p:cNvSpPr>
              <a:spLocks noChangeShapeType="1"/>
            </p:cNvSpPr>
            <p:nvPr/>
          </p:nvSpPr>
          <p:spPr bwMode="auto">
            <a:xfrm rot="-5400000">
              <a:off x="2985" y="2582"/>
              <a:ext cx="10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84131" name="Group 48"/>
            <p:cNvGrpSpPr>
              <a:grpSpLocks/>
            </p:cNvGrpSpPr>
            <p:nvPr/>
          </p:nvGrpSpPr>
          <p:grpSpPr bwMode="auto">
            <a:xfrm rot="5400000">
              <a:off x="3163" y="2411"/>
              <a:ext cx="1042" cy="338"/>
              <a:chOff x="2226" y="800"/>
              <a:chExt cx="1656" cy="376"/>
            </a:xfrm>
          </p:grpSpPr>
          <p:sp>
            <p:nvSpPr>
              <p:cNvPr id="1284132" name="Freeform 49"/>
              <p:cNvSpPr>
                <a:spLocks/>
              </p:cNvSpPr>
              <p:nvPr/>
            </p:nvSpPr>
            <p:spPr bwMode="auto">
              <a:xfrm>
                <a:off x="3054" y="800"/>
                <a:ext cx="828" cy="376"/>
              </a:xfrm>
              <a:custGeom>
                <a:avLst/>
                <a:gdLst>
                  <a:gd name="T0" fmla="*/ 0 w 828"/>
                  <a:gd name="T1" fmla="*/ 4 h 376"/>
                  <a:gd name="T2" fmla="*/ 132 w 828"/>
                  <a:gd name="T3" fmla="*/ 16 h 376"/>
                  <a:gd name="T4" fmla="*/ 276 w 828"/>
                  <a:gd name="T5" fmla="*/ 100 h 376"/>
                  <a:gd name="T6" fmla="*/ 372 w 828"/>
                  <a:gd name="T7" fmla="*/ 220 h 376"/>
                  <a:gd name="T8" fmla="*/ 540 w 828"/>
                  <a:gd name="T9" fmla="*/ 328 h 376"/>
                  <a:gd name="T10" fmla="*/ 684 w 828"/>
                  <a:gd name="T11" fmla="*/ 364 h 376"/>
                  <a:gd name="T12" fmla="*/ 828 w 828"/>
                  <a:gd name="T13" fmla="*/ 376 h 3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8"/>
                  <a:gd name="T22" fmla="*/ 0 h 376"/>
                  <a:gd name="T23" fmla="*/ 828 w 828"/>
                  <a:gd name="T24" fmla="*/ 376 h 3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8" h="376">
                    <a:moveTo>
                      <a:pt x="0" y="4"/>
                    </a:moveTo>
                    <a:cubicBezTo>
                      <a:pt x="43" y="2"/>
                      <a:pt x="86" y="0"/>
                      <a:pt x="132" y="16"/>
                    </a:cubicBezTo>
                    <a:cubicBezTo>
                      <a:pt x="178" y="32"/>
                      <a:pt x="236" y="66"/>
                      <a:pt x="276" y="100"/>
                    </a:cubicBezTo>
                    <a:cubicBezTo>
                      <a:pt x="316" y="134"/>
                      <a:pt x="328" y="182"/>
                      <a:pt x="372" y="220"/>
                    </a:cubicBezTo>
                    <a:cubicBezTo>
                      <a:pt x="416" y="258"/>
                      <a:pt x="488" y="304"/>
                      <a:pt x="540" y="328"/>
                    </a:cubicBezTo>
                    <a:cubicBezTo>
                      <a:pt x="592" y="352"/>
                      <a:pt x="636" y="356"/>
                      <a:pt x="684" y="364"/>
                    </a:cubicBezTo>
                    <a:cubicBezTo>
                      <a:pt x="732" y="372"/>
                      <a:pt x="780" y="374"/>
                      <a:pt x="828" y="37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400" i="0">
                  <a:latin typeface="Times New Roman" pitchFamily="18" charset="0"/>
                </a:endParaRPr>
              </a:p>
            </p:txBody>
          </p:sp>
          <p:sp>
            <p:nvSpPr>
              <p:cNvPr id="1284133" name="Freeform 50"/>
              <p:cNvSpPr>
                <a:spLocks/>
              </p:cNvSpPr>
              <p:nvPr/>
            </p:nvSpPr>
            <p:spPr bwMode="auto">
              <a:xfrm flipH="1">
                <a:off x="2226" y="800"/>
                <a:ext cx="828" cy="376"/>
              </a:xfrm>
              <a:custGeom>
                <a:avLst/>
                <a:gdLst>
                  <a:gd name="T0" fmla="*/ 0 w 828"/>
                  <a:gd name="T1" fmla="*/ 4 h 376"/>
                  <a:gd name="T2" fmla="*/ 132 w 828"/>
                  <a:gd name="T3" fmla="*/ 16 h 376"/>
                  <a:gd name="T4" fmla="*/ 276 w 828"/>
                  <a:gd name="T5" fmla="*/ 100 h 376"/>
                  <a:gd name="T6" fmla="*/ 372 w 828"/>
                  <a:gd name="T7" fmla="*/ 220 h 376"/>
                  <a:gd name="T8" fmla="*/ 540 w 828"/>
                  <a:gd name="T9" fmla="*/ 328 h 376"/>
                  <a:gd name="T10" fmla="*/ 684 w 828"/>
                  <a:gd name="T11" fmla="*/ 364 h 376"/>
                  <a:gd name="T12" fmla="*/ 828 w 828"/>
                  <a:gd name="T13" fmla="*/ 376 h 3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8"/>
                  <a:gd name="T22" fmla="*/ 0 h 376"/>
                  <a:gd name="T23" fmla="*/ 828 w 828"/>
                  <a:gd name="T24" fmla="*/ 376 h 3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8" h="376">
                    <a:moveTo>
                      <a:pt x="0" y="4"/>
                    </a:moveTo>
                    <a:cubicBezTo>
                      <a:pt x="43" y="2"/>
                      <a:pt x="86" y="0"/>
                      <a:pt x="132" y="16"/>
                    </a:cubicBezTo>
                    <a:cubicBezTo>
                      <a:pt x="178" y="32"/>
                      <a:pt x="236" y="66"/>
                      <a:pt x="276" y="100"/>
                    </a:cubicBezTo>
                    <a:cubicBezTo>
                      <a:pt x="316" y="134"/>
                      <a:pt x="328" y="182"/>
                      <a:pt x="372" y="220"/>
                    </a:cubicBezTo>
                    <a:cubicBezTo>
                      <a:pt x="416" y="258"/>
                      <a:pt x="488" y="304"/>
                      <a:pt x="540" y="328"/>
                    </a:cubicBezTo>
                    <a:cubicBezTo>
                      <a:pt x="592" y="352"/>
                      <a:pt x="636" y="356"/>
                      <a:pt x="684" y="364"/>
                    </a:cubicBezTo>
                    <a:cubicBezTo>
                      <a:pt x="732" y="372"/>
                      <a:pt x="780" y="374"/>
                      <a:pt x="828" y="37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400" i="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284134" name="Group 51"/>
          <p:cNvGrpSpPr>
            <a:grpSpLocks/>
          </p:cNvGrpSpPr>
          <p:nvPr/>
        </p:nvGrpSpPr>
        <p:grpSpPr bwMode="auto">
          <a:xfrm>
            <a:off x="2981325" y="1993842"/>
            <a:ext cx="276225" cy="2316162"/>
            <a:chOff x="3511" y="2056"/>
            <a:chExt cx="342" cy="1051"/>
          </a:xfrm>
        </p:grpSpPr>
        <p:sp>
          <p:nvSpPr>
            <p:cNvPr id="1284135" name="Line 52"/>
            <p:cNvSpPr>
              <a:spLocks noChangeShapeType="1"/>
            </p:cNvSpPr>
            <p:nvPr/>
          </p:nvSpPr>
          <p:spPr bwMode="auto">
            <a:xfrm rot="-5400000">
              <a:off x="2985" y="2582"/>
              <a:ext cx="10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84136" name="Group 53"/>
            <p:cNvGrpSpPr>
              <a:grpSpLocks/>
            </p:cNvGrpSpPr>
            <p:nvPr/>
          </p:nvGrpSpPr>
          <p:grpSpPr bwMode="auto">
            <a:xfrm rot="5400000">
              <a:off x="3163" y="2411"/>
              <a:ext cx="1042" cy="338"/>
              <a:chOff x="2226" y="800"/>
              <a:chExt cx="1656" cy="376"/>
            </a:xfrm>
          </p:grpSpPr>
          <p:sp>
            <p:nvSpPr>
              <p:cNvPr id="1284137" name="Freeform 54"/>
              <p:cNvSpPr>
                <a:spLocks/>
              </p:cNvSpPr>
              <p:nvPr/>
            </p:nvSpPr>
            <p:spPr bwMode="auto">
              <a:xfrm>
                <a:off x="3054" y="800"/>
                <a:ext cx="828" cy="376"/>
              </a:xfrm>
              <a:custGeom>
                <a:avLst/>
                <a:gdLst>
                  <a:gd name="T0" fmla="*/ 0 w 828"/>
                  <a:gd name="T1" fmla="*/ 4 h 376"/>
                  <a:gd name="T2" fmla="*/ 132 w 828"/>
                  <a:gd name="T3" fmla="*/ 16 h 376"/>
                  <a:gd name="T4" fmla="*/ 276 w 828"/>
                  <a:gd name="T5" fmla="*/ 100 h 376"/>
                  <a:gd name="T6" fmla="*/ 372 w 828"/>
                  <a:gd name="T7" fmla="*/ 220 h 376"/>
                  <a:gd name="T8" fmla="*/ 540 w 828"/>
                  <a:gd name="T9" fmla="*/ 328 h 376"/>
                  <a:gd name="T10" fmla="*/ 684 w 828"/>
                  <a:gd name="T11" fmla="*/ 364 h 376"/>
                  <a:gd name="T12" fmla="*/ 828 w 828"/>
                  <a:gd name="T13" fmla="*/ 376 h 3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8"/>
                  <a:gd name="T22" fmla="*/ 0 h 376"/>
                  <a:gd name="T23" fmla="*/ 828 w 828"/>
                  <a:gd name="T24" fmla="*/ 376 h 3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8" h="376">
                    <a:moveTo>
                      <a:pt x="0" y="4"/>
                    </a:moveTo>
                    <a:cubicBezTo>
                      <a:pt x="43" y="2"/>
                      <a:pt x="86" y="0"/>
                      <a:pt x="132" y="16"/>
                    </a:cubicBezTo>
                    <a:cubicBezTo>
                      <a:pt x="178" y="32"/>
                      <a:pt x="236" y="66"/>
                      <a:pt x="276" y="100"/>
                    </a:cubicBezTo>
                    <a:cubicBezTo>
                      <a:pt x="316" y="134"/>
                      <a:pt x="328" y="182"/>
                      <a:pt x="372" y="220"/>
                    </a:cubicBezTo>
                    <a:cubicBezTo>
                      <a:pt x="416" y="258"/>
                      <a:pt x="488" y="304"/>
                      <a:pt x="540" y="328"/>
                    </a:cubicBezTo>
                    <a:cubicBezTo>
                      <a:pt x="592" y="352"/>
                      <a:pt x="636" y="356"/>
                      <a:pt x="684" y="364"/>
                    </a:cubicBezTo>
                    <a:cubicBezTo>
                      <a:pt x="732" y="372"/>
                      <a:pt x="780" y="374"/>
                      <a:pt x="828" y="37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400" i="0">
                  <a:latin typeface="Times New Roman" pitchFamily="18" charset="0"/>
                </a:endParaRPr>
              </a:p>
            </p:txBody>
          </p:sp>
          <p:sp>
            <p:nvSpPr>
              <p:cNvPr id="1284138" name="Freeform 55"/>
              <p:cNvSpPr>
                <a:spLocks/>
              </p:cNvSpPr>
              <p:nvPr/>
            </p:nvSpPr>
            <p:spPr bwMode="auto">
              <a:xfrm flipH="1">
                <a:off x="2226" y="800"/>
                <a:ext cx="828" cy="376"/>
              </a:xfrm>
              <a:custGeom>
                <a:avLst/>
                <a:gdLst>
                  <a:gd name="T0" fmla="*/ 0 w 828"/>
                  <a:gd name="T1" fmla="*/ 4 h 376"/>
                  <a:gd name="T2" fmla="*/ 132 w 828"/>
                  <a:gd name="T3" fmla="*/ 16 h 376"/>
                  <a:gd name="T4" fmla="*/ 276 w 828"/>
                  <a:gd name="T5" fmla="*/ 100 h 376"/>
                  <a:gd name="T6" fmla="*/ 372 w 828"/>
                  <a:gd name="T7" fmla="*/ 220 h 376"/>
                  <a:gd name="T8" fmla="*/ 540 w 828"/>
                  <a:gd name="T9" fmla="*/ 328 h 376"/>
                  <a:gd name="T10" fmla="*/ 684 w 828"/>
                  <a:gd name="T11" fmla="*/ 364 h 376"/>
                  <a:gd name="T12" fmla="*/ 828 w 828"/>
                  <a:gd name="T13" fmla="*/ 376 h 3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8"/>
                  <a:gd name="T22" fmla="*/ 0 h 376"/>
                  <a:gd name="T23" fmla="*/ 828 w 828"/>
                  <a:gd name="T24" fmla="*/ 376 h 3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8" h="376">
                    <a:moveTo>
                      <a:pt x="0" y="4"/>
                    </a:moveTo>
                    <a:cubicBezTo>
                      <a:pt x="43" y="2"/>
                      <a:pt x="86" y="0"/>
                      <a:pt x="132" y="16"/>
                    </a:cubicBezTo>
                    <a:cubicBezTo>
                      <a:pt x="178" y="32"/>
                      <a:pt x="236" y="66"/>
                      <a:pt x="276" y="100"/>
                    </a:cubicBezTo>
                    <a:cubicBezTo>
                      <a:pt x="316" y="134"/>
                      <a:pt x="328" y="182"/>
                      <a:pt x="372" y="220"/>
                    </a:cubicBezTo>
                    <a:cubicBezTo>
                      <a:pt x="416" y="258"/>
                      <a:pt x="488" y="304"/>
                      <a:pt x="540" y="328"/>
                    </a:cubicBezTo>
                    <a:cubicBezTo>
                      <a:pt x="592" y="352"/>
                      <a:pt x="636" y="356"/>
                      <a:pt x="684" y="364"/>
                    </a:cubicBezTo>
                    <a:cubicBezTo>
                      <a:pt x="732" y="372"/>
                      <a:pt x="780" y="374"/>
                      <a:pt x="828" y="37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400" i="0">
                  <a:latin typeface="Times New Roman" pitchFamily="18" charset="0"/>
                </a:endParaRPr>
              </a:p>
            </p:txBody>
          </p:sp>
        </p:grpSp>
      </p:grpSp>
      <p:sp>
        <p:nvSpPr>
          <p:cNvPr id="86" name="Rectangle 8" descr="Dark upward diagonal"/>
          <p:cNvSpPr>
            <a:spLocks noChangeArrowheads="1"/>
          </p:cNvSpPr>
          <p:nvPr/>
        </p:nvSpPr>
        <p:spPr bwMode="auto">
          <a:xfrm>
            <a:off x="6440549" y="2757587"/>
            <a:ext cx="227012" cy="1612900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eaLnBrk="0" hangingPunct="0"/>
            <a:endParaRPr lang="en-US" sz="2400" i="0">
              <a:latin typeface="Times New Roman" pitchFamily="18" charset="0"/>
            </a:endParaRPr>
          </a:p>
        </p:txBody>
      </p:sp>
      <p:sp>
        <p:nvSpPr>
          <p:cNvPr id="87" name="Text Box 13"/>
          <p:cNvSpPr txBox="1">
            <a:spLocks noChangeArrowheads="1"/>
          </p:cNvSpPr>
          <p:nvPr/>
        </p:nvSpPr>
        <p:spPr bwMode="auto">
          <a:xfrm>
            <a:off x="6426261" y="4380012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/>
            <a:r>
              <a:rPr lang="en-US" sz="1600" i="0"/>
              <a:t>4</a:t>
            </a:r>
          </a:p>
        </p:txBody>
      </p:sp>
      <p:sp>
        <p:nvSpPr>
          <p:cNvPr id="91" name="Rectangle 9" descr="Dark upward diagonal"/>
          <p:cNvSpPr>
            <a:spLocks noChangeArrowheads="1"/>
          </p:cNvSpPr>
          <p:nvPr/>
        </p:nvSpPr>
        <p:spPr bwMode="auto">
          <a:xfrm>
            <a:off x="7299229" y="2877619"/>
            <a:ext cx="227012" cy="1463675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eaLnBrk="0" hangingPunct="0"/>
            <a:endParaRPr lang="en-US" sz="2400" i="0">
              <a:latin typeface="Times New Roman" pitchFamily="18" charset="0"/>
            </a:endParaRPr>
          </a:p>
        </p:txBody>
      </p:sp>
      <p:sp>
        <p:nvSpPr>
          <p:cNvPr id="92" name="Text Box 14"/>
          <p:cNvSpPr txBox="1">
            <a:spLocks noChangeArrowheads="1"/>
          </p:cNvSpPr>
          <p:nvPr/>
        </p:nvSpPr>
        <p:spPr bwMode="auto">
          <a:xfrm>
            <a:off x="7292879" y="4352406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/>
            <a:r>
              <a:rPr lang="en-US" sz="1600" i="0"/>
              <a:t>5</a:t>
            </a:r>
          </a:p>
        </p:txBody>
      </p:sp>
      <p:grpSp>
        <p:nvGrpSpPr>
          <p:cNvPr id="93" name="Group 15"/>
          <p:cNvGrpSpPr>
            <a:grpSpLocks/>
          </p:cNvGrpSpPr>
          <p:nvPr/>
        </p:nvGrpSpPr>
        <p:grpSpPr bwMode="auto">
          <a:xfrm>
            <a:off x="7299229" y="2053706"/>
            <a:ext cx="400050" cy="1668463"/>
            <a:chOff x="3511" y="2056"/>
            <a:chExt cx="342" cy="1051"/>
          </a:xfrm>
        </p:grpSpPr>
        <p:sp>
          <p:nvSpPr>
            <p:cNvPr id="94" name="Line 16"/>
            <p:cNvSpPr>
              <a:spLocks noChangeShapeType="1"/>
            </p:cNvSpPr>
            <p:nvPr/>
          </p:nvSpPr>
          <p:spPr bwMode="auto">
            <a:xfrm rot="-5400000">
              <a:off x="2985" y="2582"/>
              <a:ext cx="10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5" name="Group 17"/>
            <p:cNvGrpSpPr>
              <a:grpSpLocks/>
            </p:cNvGrpSpPr>
            <p:nvPr/>
          </p:nvGrpSpPr>
          <p:grpSpPr bwMode="auto">
            <a:xfrm rot="5400000">
              <a:off x="3163" y="2411"/>
              <a:ext cx="1042" cy="338"/>
              <a:chOff x="2226" y="800"/>
              <a:chExt cx="1656" cy="376"/>
            </a:xfrm>
          </p:grpSpPr>
          <p:sp>
            <p:nvSpPr>
              <p:cNvPr id="96" name="Freeform 18"/>
              <p:cNvSpPr>
                <a:spLocks/>
              </p:cNvSpPr>
              <p:nvPr/>
            </p:nvSpPr>
            <p:spPr bwMode="auto">
              <a:xfrm>
                <a:off x="3054" y="800"/>
                <a:ext cx="828" cy="376"/>
              </a:xfrm>
              <a:custGeom>
                <a:avLst/>
                <a:gdLst>
                  <a:gd name="T0" fmla="*/ 0 w 828"/>
                  <a:gd name="T1" fmla="*/ 4 h 376"/>
                  <a:gd name="T2" fmla="*/ 132 w 828"/>
                  <a:gd name="T3" fmla="*/ 16 h 376"/>
                  <a:gd name="T4" fmla="*/ 276 w 828"/>
                  <a:gd name="T5" fmla="*/ 100 h 376"/>
                  <a:gd name="T6" fmla="*/ 372 w 828"/>
                  <a:gd name="T7" fmla="*/ 220 h 376"/>
                  <a:gd name="T8" fmla="*/ 540 w 828"/>
                  <a:gd name="T9" fmla="*/ 328 h 376"/>
                  <a:gd name="T10" fmla="*/ 684 w 828"/>
                  <a:gd name="T11" fmla="*/ 364 h 376"/>
                  <a:gd name="T12" fmla="*/ 828 w 828"/>
                  <a:gd name="T13" fmla="*/ 376 h 3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8"/>
                  <a:gd name="T22" fmla="*/ 0 h 376"/>
                  <a:gd name="T23" fmla="*/ 828 w 828"/>
                  <a:gd name="T24" fmla="*/ 376 h 3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8" h="376">
                    <a:moveTo>
                      <a:pt x="0" y="4"/>
                    </a:moveTo>
                    <a:cubicBezTo>
                      <a:pt x="43" y="2"/>
                      <a:pt x="86" y="0"/>
                      <a:pt x="132" y="16"/>
                    </a:cubicBezTo>
                    <a:cubicBezTo>
                      <a:pt x="178" y="32"/>
                      <a:pt x="236" y="66"/>
                      <a:pt x="276" y="100"/>
                    </a:cubicBezTo>
                    <a:cubicBezTo>
                      <a:pt x="316" y="134"/>
                      <a:pt x="328" y="182"/>
                      <a:pt x="372" y="220"/>
                    </a:cubicBezTo>
                    <a:cubicBezTo>
                      <a:pt x="416" y="258"/>
                      <a:pt x="488" y="304"/>
                      <a:pt x="540" y="328"/>
                    </a:cubicBezTo>
                    <a:cubicBezTo>
                      <a:pt x="592" y="352"/>
                      <a:pt x="636" y="356"/>
                      <a:pt x="684" y="364"/>
                    </a:cubicBezTo>
                    <a:cubicBezTo>
                      <a:pt x="732" y="372"/>
                      <a:pt x="780" y="374"/>
                      <a:pt x="828" y="37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400" i="0">
                  <a:latin typeface="Times New Roman" pitchFamily="18" charset="0"/>
                </a:endParaRPr>
              </a:p>
            </p:txBody>
          </p:sp>
          <p:sp>
            <p:nvSpPr>
              <p:cNvPr id="97" name="Freeform 19"/>
              <p:cNvSpPr>
                <a:spLocks/>
              </p:cNvSpPr>
              <p:nvPr/>
            </p:nvSpPr>
            <p:spPr bwMode="auto">
              <a:xfrm flipH="1">
                <a:off x="2226" y="800"/>
                <a:ext cx="828" cy="376"/>
              </a:xfrm>
              <a:custGeom>
                <a:avLst/>
                <a:gdLst>
                  <a:gd name="T0" fmla="*/ 0 w 828"/>
                  <a:gd name="T1" fmla="*/ 4 h 376"/>
                  <a:gd name="T2" fmla="*/ 132 w 828"/>
                  <a:gd name="T3" fmla="*/ 16 h 376"/>
                  <a:gd name="T4" fmla="*/ 276 w 828"/>
                  <a:gd name="T5" fmla="*/ 100 h 376"/>
                  <a:gd name="T6" fmla="*/ 372 w 828"/>
                  <a:gd name="T7" fmla="*/ 220 h 376"/>
                  <a:gd name="T8" fmla="*/ 540 w 828"/>
                  <a:gd name="T9" fmla="*/ 328 h 376"/>
                  <a:gd name="T10" fmla="*/ 684 w 828"/>
                  <a:gd name="T11" fmla="*/ 364 h 376"/>
                  <a:gd name="T12" fmla="*/ 828 w 828"/>
                  <a:gd name="T13" fmla="*/ 376 h 3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8"/>
                  <a:gd name="T22" fmla="*/ 0 h 376"/>
                  <a:gd name="T23" fmla="*/ 828 w 828"/>
                  <a:gd name="T24" fmla="*/ 376 h 3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8" h="376">
                    <a:moveTo>
                      <a:pt x="0" y="4"/>
                    </a:moveTo>
                    <a:cubicBezTo>
                      <a:pt x="43" y="2"/>
                      <a:pt x="86" y="0"/>
                      <a:pt x="132" y="16"/>
                    </a:cubicBezTo>
                    <a:cubicBezTo>
                      <a:pt x="178" y="32"/>
                      <a:pt x="236" y="66"/>
                      <a:pt x="276" y="100"/>
                    </a:cubicBezTo>
                    <a:cubicBezTo>
                      <a:pt x="316" y="134"/>
                      <a:pt x="328" y="182"/>
                      <a:pt x="372" y="220"/>
                    </a:cubicBezTo>
                    <a:cubicBezTo>
                      <a:pt x="416" y="258"/>
                      <a:pt x="488" y="304"/>
                      <a:pt x="540" y="328"/>
                    </a:cubicBezTo>
                    <a:cubicBezTo>
                      <a:pt x="592" y="352"/>
                      <a:pt x="636" y="356"/>
                      <a:pt x="684" y="364"/>
                    </a:cubicBezTo>
                    <a:cubicBezTo>
                      <a:pt x="732" y="372"/>
                      <a:pt x="780" y="374"/>
                      <a:pt x="828" y="37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400" i="0">
                  <a:latin typeface="Times New Roman" pitchFamily="18" charset="0"/>
                </a:endParaRPr>
              </a:p>
            </p:txBody>
          </p:sp>
        </p:grpSp>
      </p:grpSp>
      <p:sp>
        <p:nvSpPr>
          <p:cNvPr id="98" name="Oval 40"/>
          <p:cNvSpPr>
            <a:spLocks noChangeArrowheads="1"/>
          </p:cNvSpPr>
          <p:nvPr/>
        </p:nvSpPr>
        <p:spPr bwMode="auto">
          <a:xfrm>
            <a:off x="7254779" y="2247381"/>
            <a:ext cx="88900" cy="889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 sz="2400" i="0">
              <a:latin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504335" y="4404587"/>
            <a:ext cx="6459794" cy="448657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rot="19002662">
            <a:off x="1288650" y="469001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1.4 nm Fe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 rot="19002662">
            <a:off x="2259882" y="4665441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nm Fe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 rot="19002662">
            <a:off x="1868820" y="5466753"/>
            <a:ext cx="353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10nm ALD AI203+1.2 nm 1BSFe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 rot="19002662">
            <a:off x="3201413" y="4631037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2nm Fe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 rot="19002662">
            <a:off x="5743633" y="463595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 0.6 nm</a:t>
            </a:r>
            <a:endParaRPr lang="en-US" dirty="0"/>
          </a:p>
        </p:txBody>
      </p:sp>
      <p:sp>
        <p:nvSpPr>
          <p:cNvPr id="106" name="Rectangle 8" descr="Dark upward diagonal"/>
          <p:cNvSpPr>
            <a:spLocks noChangeArrowheads="1"/>
          </p:cNvSpPr>
          <p:nvPr/>
        </p:nvSpPr>
        <p:spPr bwMode="auto">
          <a:xfrm>
            <a:off x="5585165" y="2757587"/>
            <a:ext cx="227012" cy="1612900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eaLnBrk="0" hangingPunct="0"/>
            <a:endParaRPr lang="en-US" sz="2400" i="0">
              <a:latin typeface="Times New Roman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 rot="19002662">
            <a:off x="5064863" y="5284869"/>
            <a:ext cx="2854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10nm ALD AI203+1 nm Ni</a:t>
            </a:r>
            <a:endParaRPr lang="en-US" dirty="0"/>
          </a:p>
        </p:txBody>
      </p:sp>
      <p:grpSp>
        <p:nvGrpSpPr>
          <p:cNvPr id="110" name="Group 20"/>
          <p:cNvGrpSpPr>
            <a:grpSpLocks/>
          </p:cNvGrpSpPr>
          <p:nvPr/>
        </p:nvGrpSpPr>
        <p:grpSpPr bwMode="auto">
          <a:xfrm>
            <a:off x="6438961" y="2203089"/>
            <a:ext cx="609600" cy="1068387"/>
            <a:chOff x="3511" y="2056"/>
            <a:chExt cx="342" cy="1051"/>
          </a:xfrm>
        </p:grpSpPr>
        <p:sp>
          <p:nvSpPr>
            <p:cNvPr id="111" name="Line 21"/>
            <p:cNvSpPr>
              <a:spLocks noChangeShapeType="1"/>
            </p:cNvSpPr>
            <p:nvPr/>
          </p:nvSpPr>
          <p:spPr bwMode="auto">
            <a:xfrm rot="-5400000">
              <a:off x="2985" y="2582"/>
              <a:ext cx="10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2" name="Group 22"/>
            <p:cNvGrpSpPr>
              <a:grpSpLocks/>
            </p:cNvGrpSpPr>
            <p:nvPr/>
          </p:nvGrpSpPr>
          <p:grpSpPr bwMode="auto">
            <a:xfrm rot="5400000">
              <a:off x="3163" y="2411"/>
              <a:ext cx="1042" cy="338"/>
              <a:chOff x="2226" y="800"/>
              <a:chExt cx="1656" cy="376"/>
            </a:xfrm>
          </p:grpSpPr>
          <p:sp>
            <p:nvSpPr>
              <p:cNvPr id="113" name="Freeform 23"/>
              <p:cNvSpPr>
                <a:spLocks/>
              </p:cNvSpPr>
              <p:nvPr/>
            </p:nvSpPr>
            <p:spPr bwMode="auto">
              <a:xfrm>
                <a:off x="3054" y="800"/>
                <a:ext cx="828" cy="376"/>
              </a:xfrm>
              <a:custGeom>
                <a:avLst/>
                <a:gdLst>
                  <a:gd name="T0" fmla="*/ 0 w 828"/>
                  <a:gd name="T1" fmla="*/ 4 h 376"/>
                  <a:gd name="T2" fmla="*/ 132 w 828"/>
                  <a:gd name="T3" fmla="*/ 16 h 376"/>
                  <a:gd name="T4" fmla="*/ 276 w 828"/>
                  <a:gd name="T5" fmla="*/ 100 h 376"/>
                  <a:gd name="T6" fmla="*/ 372 w 828"/>
                  <a:gd name="T7" fmla="*/ 220 h 376"/>
                  <a:gd name="T8" fmla="*/ 540 w 828"/>
                  <a:gd name="T9" fmla="*/ 328 h 376"/>
                  <a:gd name="T10" fmla="*/ 684 w 828"/>
                  <a:gd name="T11" fmla="*/ 364 h 376"/>
                  <a:gd name="T12" fmla="*/ 828 w 828"/>
                  <a:gd name="T13" fmla="*/ 376 h 3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8"/>
                  <a:gd name="T22" fmla="*/ 0 h 376"/>
                  <a:gd name="T23" fmla="*/ 828 w 828"/>
                  <a:gd name="T24" fmla="*/ 376 h 3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8" h="376">
                    <a:moveTo>
                      <a:pt x="0" y="4"/>
                    </a:moveTo>
                    <a:cubicBezTo>
                      <a:pt x="43" y="2"/>
                      <a:pt x="86" y="0"/>
                      <a:pt x="132" y="16"/>
                    </a:cubicBezTo>
                    <a:cubicBezTo>
                      <a:pt x="178" y="32"/>
                      <a:pt x="236" y="66"/>
                      <a:pt x="276" y="100"/>
                    </a:cubicBezTo>
                    <a:cubicBezTo>
                      <a:pt x="316" y="134"/>
                      <a:pt x="328" y="182"/>
                      <a:pt x="372" y="220"/>
                    </a:cubicBezTo>
                    <a:cubicBezTo>
                      <a:pt x="416" y="258"/>
                      <a:pt x="488" y="304"/>
                      <a:pt x="540" y="328"/>
                    </a:cubicBezTo>
                    <a:cubicBezTo>
                      <a:pt x="592" y="352"/>
                      <a:pt x="636" y="356"/>
                      <a:pt x="684" y="364"/>
                    </a:cubicBezTo>
                    <a:cubicBezTo>
                      <a:pt x="732" y="372"/>
                      <a:pt x="780" y="374"/>
                      <a:pt x="828" y="37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400" i="0">
                  <a:latin typeface="Times New Roman" pitchFamily="18" charset="0"/>
                </a:endParaRPr>
              </a:p>
            </p:txBody>
          </p:sp>
          <p:sp>
            <p:nvSpPr>
              <p:cNvPr id="114" name="Freeform 24"/>
              <p:cNvSpPr>
                <a:spLocks/>
              </p:cNvSpPr>
              <p:nvPr/>
            </p:nvSpPr>
            <p:spPr bwMode="auto">
              <a:xfrm flipH="1">
                <a:off x="2226" y="800"/>
                <a:ext cx="828" cy="376"/>
              </a:xfrm>
              <a:custGeom>
                <a:avLst/>
                <a:gdLst>
                  <a:gd name="T0" fmla="*/ 0 w 828"/>
                  <a:gd name="T1" fmla="*/ 4 h 376"/>
                  <a:gd name="T2" fmla="*/ 132 w 828"/>
                  <a:gd name="T3" fmla="*/ 16 h 376"/>
                  <a:gd name="T4" fmla="*/ 276 w 828"/>
                  <a:gd name="T5" fmla="*/ 100 h 376"/>
                  <a:gd name="T6" fmla="*/ 372 w 828"/>
                  <a:gd name="T7" fmla="*/ 220 h 376"/>
                  <a:gd name="T8" fmla="*/ 540 w 828"/>
                  <a:gd name="T9" fmla="*/ 328 h 376"/>
                  <a:gd name="T10" fmla="*/ 684 w 828"/>
                  <a:gd name="T11" fmla="*/ 364 h 376"/>
                  <a:gd name="T12" fmla="*/ 828 w 828"/>
                  <a:gd name="T13" fmla="*/ 376 h 3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8"/>
                  <a:gd name="T22" fmla="*/ 0 h 376"/>
                  <a:gd name="T23" fmla="*/ 828 w 828"/>
                  <a:gd name="T24" fmla="*/ 376 h 3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8" h="376">
                    <a:moveTo>
                      <a:pt x="0" y="4"/>
                    </a:moveTo>
                    <a:cubicBezTo>
                      <a:pt x="43" y="2"/>
                      <a:pt x="86" y="0"/>
                      <a:pt x="132" y="16"/>
                    </a:cubicBezTo>
                    <a:cubicBezTo>
                      <a:pt x="178" y="32"/>
                      <a:pt x="236" y="66"/>
                      <a:pt x="276" y="100"/>
                    </a:cubicBezTo>
                    <a:cubicBezTo>
                      <a:pt x="316" y="134"/>
                      <a:pt x="328" y="182"/>
                      <a:pt x="372" y="220"/>
                    </a:cubicBezTo>
                    <a:cubicBezTo>
                      <a:pt x="416" y="258"/>
                      <a:pt x="488" y="304"/>
                      <a:pt x="540" y="328"/>
                    </a:cubicBezTo>
                    <a:cubicBezTo>
                      <a:pt x="592" y="352"/>
                      <a:pt x="636" y="356"/>
                      <a:pt x="684" y="364"/>
                    </a:cubicBezTo>
                    <a:cubicBezTo>
                      <a:pt x="732" y="372"/>
                      <a:pt x="780" y="374"/>
                      <a:pt x="828" y="37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400" i="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20" name="Group 20"/>
          <p:cNvGrpSpPr>
            <a:grpSpLocks/>
          </p:cNvGrpSpPr>
          <p:nvPr/>
        </p:nvGrpSpPr>
        <p:grpSpPr bwMode="auto">
          <a:xfrm>
            <a:off x="5588497" y="2178513"/>
            <a:ext cx="609600" cy="1068387"/>
            <a:chOff x="3511" y="2056"/>
            <a:chExt cx="342" cy="1051"/>
          </a:xfrm>
        </p:grpSpPr>
        <p:sp>
          <p:nvSpPr>
            <p:cNvPr id="121" name="Line 21"/>
            <p:cNvSpPr>
              <a:spLocks noChangeShapeType="1"/>
            </p:cNvSpPr>
            <p:nvPr/>
          </p:nvSpPr>
          <p:spPr bwMode="auto">
            <a:xfrm rot="-5400000">
              <a:off x="2985" y="2582"/>
              <a:ext cx="10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2" name="Group 22"/>
            <p:cNvGrpSpPr>
              <a:grpSpLocks/>
            </p:cNvGrpSpPr>
            <p:nvPr/>
          </p:nvGrpSpPr>
          <p:grpSpPr bwMode="auto">
            <a:xfrm rot="5400000">
              <a:off x="3163" y="2411"/>
              <a:ext cx="1042" cy="338"/>
              <a:chOff x="2226" y="800"/>
              <a:chExt cx="1656" cy="376"/>
            </a:xfrm>
          </p:grpSpPr>
          <p:sp>
            <p:nvSpPr>
              <p:cNvPr id="123" name="Freeform 23"/>
              <p:cNvSpPr>
                <a:spLocks/>
              </p:cNvSpPr>
              <p:nvPr/>
            </p:nvSpPr>
            <p:spPr bwMode="auto">
              <a:xfrm>
                <a:off x="3054" y="800"/>
                <a:ext cx="828" cy="376"/>
              </a:xfrm>
              <a:custGeom>
                <a:avLst/>
                <a:gdLst>
                  <a:gd name="T0" fmla="*/ 0 w 828"/>
                  <a:gd name="T1" fmla="*/ 4 h 376"/>
                  <a:gd name="T2" fmla="*/ 132 w 828"/>
                  <a:gd name="T3" fmla="*/ 16 h 376"/>
                  <a:gd name="T4" fmla="*/ 276 w 828"/>
                  <a:gd name="T5" fmla="*/ 100 h 376"/>
                  <a:gd name="T6" fmla="*/ 372 w 828"/>
                  <a:gd name="T7" fmla="*/ 220 h 376"/>
                  <a:gd name="T8" fmla="*/ 540 w 828"/>
                  <a:gd name="T9" fmla="*/ 328 h 376"/>
                  <a:gd name="T10" fmla="*/ 684 w 828"/>
                  <a:gd name="T11" fmla="*/ 364 h 376"/>
                  <a:gd name="T12" fmla="*/ 828 w 828"/>
                  <a:gd name="T13" fmla="*/ 376 h 3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8"/>
                  <a:gd name="T22" fmla="*/ 0 h 376"/>
                  <a:gd name="T23" fmla="*/ 828 w 828"/>
                  <a:gd name="T24" fmla="*/ 376 h 3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8" h="376">
                    <a:moveTo>
                      <a:pt x="0" y="4"/>
                    </a:moveTo>
                    <a:cubicBezTo>
                      <a:pt x="43" y="2"/>
                      <a:pt x="86" y="0"/>
                      <a:pt x="132" y="16"/>
                    </a:cubicBezTo>
                    <a:cubicBezTo>
                      <a:pt x="178" y="32"/>
                      <a:pt x="236" y="66"/>
                      <a:pt x="276" y="100"/>
                    </a:cubicBezTo>
                    <a:cubicBezTo>
                      <a:pt x="316" y="134"/>
                      <a:pt x="328" y="182"/>
                      <a:pt x="372" y="220"/>
                    </a:cubicBezTo>
                    <a:cubicBezTo>
                      <a:pt x="416" y="258"/>
                      <a:pt x="488" y="304"/>
                      <a:pt x="540" y="328"/>
                    </a:cubicBezTo>
                    <a:cubicBezTo>
                      <a:pt x="592" y="352"/>
                      <a:pt x="636" y="356"/>
                      <a:pt x="684" y="364"/>
                    </a:cubicBezTo>
                    <a:cubicBezTo>
                      <a:pt x="732" y="372"/>
                      <a:pt x="780" y="374"/>
                      <a:pt x="828" y="37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400" i="0">
                  <a:latin typeface="Times New Roman" pitchFamily="18" charset="0"/>
                </a:endParaRPr>
              </a:p>
            </p:txBody>
          </p:sp>
          <p:sp>
            <p:nvSpPr>
              <p:cNvPr id="124" name="Freeform 24"/>
              <p:cNvSpPr>
                <a:spLocks/>
              </p:cNvSpPr>
              <p:nvPr/>
            </p:nvSpPr>
            <p:spPr bwMode="auto">
              <a:xfrm flipH="1">
                <a:off x="2226" y="800"/>
                <a:ext cx="828" cy="376"/>
              </a:xfrm>
              <a:custGeom>
                <a:avLst/>
                <a:gdLst>
                  <a:gd name="T0" fmla="*/ 0 w 828"/>
                  <a:gd name="T1" fmla="*/ 4 h 376"/>
                  <a:gd name="T2" fmla="*/ 132 w 828"/>
                  <a:gd name="T3" fmla="*/ 16 h 376"/>
                  <a:gd name="T4" fmla="*/ 276 w 828"/>
                  <a:gd name="T5" fmla="*/ 100 h 376"/>
                  <a:gd name="T6" fmla="*/ 372 w 828"/>
                  <a:gd name="T7" fmla="*/ 220 h 376"/>
                  <a:gd name="T8" fmla="*/ 540 w 828"/>
                  <a:gd name="T9" fmla="*/ 328 h 376"/>
                  <a:gd name="T10" fmla="*/ 684 w 828"/>
                  <a:gd name="T11" fmla="*/ 364 h 376"/>
                  <a:gd name="T12" fmla="*/ 828 w 828"/>
                  <a:gd name="T13" fmla="*/ 376 h 3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8"/>
                  <a:gd name="T22" fmla="*/ 0 h 376"/>
                  <a:gd name="T23" fmla="*/ 828 w 828"/>
                  <a:gd name="T24" fmla="*/ 376 h 3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8" h="376">
                    <a:moveTo>
                      <a:pt x="0" y="4"/>
                    </a:moveTo>
                    <a:cubicBezTo>
                      <a:pt x="43" y="2"/>
                      <a:pt x="86" y="0"/>
                      <a:pt x="132" y="16"/>
                    </a:cubicBezTo>
                    <a:cubicBezTo>
                      <a:pt x="178" y="32"/>
                      <a:pt x="236" y="66"/>
                      <a:pt x="276" y="100"/>
                    </a:cubicBezTo>
                    <a:cubicBezTo>
                      <a:pt x="316" y="134"/>
                      <a:pt x="328" y="182"/>
                      <a:pt x="372" y="220"/>
                    </a:cubicBezTo>
                    <a:cubicBezTo>
                      <a:pt x="416" y="258"/>
                      <a:pt x="488" y="304"/>
                      <a:pt x="540" y="328"/>
                    </a:cubicBezTo>
                    <a:cubicBezTo>
                      <a:pt x="592" y="352"/>
                      <a:pt x="636" y="356"/>
                      <a:pt x="684" y="364"/>
                    </a:cubicBezTo>
                    <a:cubicBezTo>
                      <a:pt x="732" y="372"/>
                      <a:pt x="780" y="374"/>
                      <a:pt x="828" y="37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400" i="0">
                  <a:latin typeface="Times New Roman" pitchFamily="18" charset="0"/>
                </a:endParaRPr>
              </a:p>
            </p:txBody>
          </p:sp>
        </p:grpSp>
      </p:grpSp>
      <p:sp>
        <p:nvSpPr>
          <p:cNvPr id="130" name="TextBox 129"/>
          <p:cNvSpPr txBox="1"/>
          <p:nvPr/>
        </p:nvSpPr>
        <p:spPr>
          <a:xfrm rot="19002662">
            <a:off x="4972245" y="462120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2nm 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58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Correlated </a:t>
            </a:r>
            <a:r>
              <a:rPr lang="en-US" dirty="0" smtClean="0"/>
              <a:t>Beliefs</a:t>
            </a:r>
            <a:endParaRPr lang="en-US" dirty="0"/>
          </a:p>
        </p:txBody>
      </p:sp>
      <p:sp>
        <p:nvSpPr>
          <p:cNvPr id="128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Testing one material teaches us about other materials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pPr lvl="1"/>
            <a:endParaRPr lang="en-US" sz="2000" dirty="0" smtClean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284101" name="Line 4"/>
          <p:cNvSpPr>
            <a:spLocks noChangeShapeType="1"/>
          </p:cNvSpPr>
          <p:nvPr/>
        </p:nvSpPr>
        <p:spPr bwMode="auto">
          <a:xfrm>
            <a:off x="1657350" y="4371917"/>
            <a:ext cx="62035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4102" name="Rectangle 5" descr="Dark upward diagonal"/>
          <p:cNvSpPr>
            <a:spLocks noChangeArrowheads="1"/>
          </p:cNvSpPr>
          <p:nvPr/>
        </p:nvSpPr>
        <p:spPr bwMode="auto">
          <a:xfrm>
            <a:off x="2119313" y="3419417"/>
            <a:ext cx="227012" cy="936625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eaLnBrk="0" hangingPunct="0"/>
            <a:endParaRPr lang="en-US" sz="2400" i="0">
              <a:latin typeface="Times New Roman" pitchFamily="18" charset="0"/>
            </a:endParaRPr>
          </a:p>
        </p:txBody>
      </p:sp>
      <p:sp>
        <p:nvSpPr>
          <p:cNvPr id="1284103" name="Rectangle 6" descr="Dark upward diagonal"/>
          <p:cNvSpPr>
            <a:spLocks noChangeArrowheads="1"/>
          </p:cNvSpPr>
          <p:nvPr/>
        </p:nvSpPr>
        <p:spPr bwMode="auto">
          <a:xfrm>
            <a:off x="2982913" y="3157479"/>
            <a:ext cx="227012" cy="1198563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eaLnBrk="0" hangingPunct="0"/>
            <a:endParaRPr lang="en-US" sz="2400" i="0">
              <a:latin typeface="Times New Roman" pitchFamily="18" charset="0"/>
            </a:endParaRPr>
          </a:p>
        </p:txBody>
      </p:sp>
      <p:sp>
        <p:nvSpPr>
          <p:cNvPr id="1284104" name="Rectangle 7" descr="Dark upward diagonal"/>
          <p:cNvSpPr>
            <a:spLocks noChangeArrowheads="1"/>
          </p:cNvSpPr>
          <p:nvPr/>
        </p:nvSpPr>
        <p:spPr bwMode="auto">
          <a:xfrm>
            <a:off x="3846513" y="2949517"/>
            <a:ext cx="227012" cy="1406525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eaLnBrk="0" hangingPunct="0"/>
            <a:endParaRPr lang="en-US" sz="2400" i="0">
              <a:latin typeface="Times New Roman" pitchFamily="18" charset="0"/>
            </a:endParaRPr>
          </a:p>
        </p:txBody>
      </p:sp>
      <p:sp>
        <p:nvSpPr>
          <p:cNvPr id="1284105" name="Rectangle 8" descr="Dark upward diagonal"/>
          <p:cNvSpPr>
            <a:spLocks noChangeArrowheads="1"/>
          </p:cNvSpPr>
          <p:nvPr/>
        </p:nvSpPr>
        <p:spPr bwMode="auto">
          <a:xfrm>
            <a:off x="4710113" y="2752667"/>
            <a:ext cx="227012" cy="1612900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eaLnBrk="0" hangingPunct="0"/>
            <a:endParaRPr lang="en-US" sz="2400" i="0">
              <a:latin typeface="Times New Roman" pitchFamily="18" charset="0"/>
            </a:endParaRPr>
          </a:p>
        </p:txBody>
      </p:sp>
      <p:sp>
        <p:nvSpPr>
          <p:cNvPr id="1284107" name="Text Box 10"/>
          <p:cNvSpPr txBox="1">
            <a:spLocks noChangeArrowheads="1"/>
          </p:cNvSpPr>
          <p:nvPr/>
        </p:nvSpPr>
        <p:spPr bwMode="auto">
          <a:xfrm>
            <a:off x="2097088" y="4375092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/>
            <a:r>
              <a:rPr lang="en-US" sz="1600" i="0"/>
              <a:t>1</a:t>
            </a:r>
          </a:p>
        </p:txBody>
      </p:sp>
      <p:sp>
        <p:nvSpPr>
          <p:cNvPr id="1284108" name="Text Box 11"/>
          <p:cNvSpPr txBox="1">
            <a:spLocks noChangeArrowheads="1"/>
          </p:cNvSpPr>
          <p:nvPr/>
        </p:nvSpPr>
        <p:spPr bwMode="auto">
          <a:xfrm>
            <a:off x="2951163" y="4375092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/>
            <a:r>
              <a:rPr lang="en-US" sz="1600" i="0"/>
              <a:t>2</a:t>
            </a:r>
          </a:p>
        </p:txBody>
      </p:sp>
      <p:sp>
        <p:nvSpPr>
          <p:cNvPr id="1284109" name="Text Box 12"/>
          <p:cNvSpPr txBox="1">
            <a:spLocks noChangeArrowheads="1"/>
          </p:cNvSpPr>
          <p:nvPr/>
        </p:nvSpPr>
        <p:spPr bwMode="auto">
          <a:xfrm>
            <a:off x="3832225" y="4375092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/>
            <a:r>
              <a:rPr lang="en-US" sz="1600" i="0"/>
              <a:t>3</a:t>
            </a:r>
          </a:p>
        </p:txBody>
      </p:sp>
      <p:sp>
        <p:nvSpPr>
          <p:cNvPr id="1284110" name="Text Box 13"/>
          <p:cNvSpPr txBox="1">
            <a:spLocks noChangeArrowheads="1"/>
          </p:cNvSpPr>
          <p:nvPr/>
        </p:nvSpPr>
        <p:spPr bwMode="auto">
          <a:xfrm>
            <a:off x="4695825" y="4375092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/>
            <a:r>
              <a:rPr lang="en-US" sz="1600" i="0"/>
              <a:t>4</a:t>
            </a:r>
          </a:p>
        </p:txBody>
      </p:sp>
      <p:grpSp>
        <p:nvGrpSpPr>
          <p:cNvPr id="1284119" name="Group 20"/>
          <p:cNvGrpSpPr>
            <a:grpSpLocks/>
          </p:cNvGrpSpPr>
          <p:nvPr/>
        </p:nvGrpSpPr>
        <p:grpSpPr bwMode="auto">
          <a:xfrm>
            <a:off x="4708525" y="2212917"/>
            <a:ext cx="609600" cy="1068387"/>
            <a:chOff x="3511" y="2056"/>
            <a:chExt cx="342" cy="1051"/>
          </a:xfrm>
        </p:grpSpPr>
        <p:sp>
          <p:nvSpPr>
            <p:cNvPr id="1284120" name="Line 21"/>
            <p:cNvSpPr>
              <a:spLocks noChangeShapeType="1"/>
            </p:cNvSpPr>
            <p:nvPr/>
          </p:nvSpPr>
          <p:spPr bwMode="auto">
            <a:xfrm rot="-5400000">
              <a:off x="2985" y="2582"/>
              <a:ext cx="10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84121" name="Group 22"/>
            <p:cNvGrpSpPr>
              <a:grpSpLocks/>
            </p:cNvGrpSpPr>
            <p:nvPr/>
          </p:nvGrpSpPr>
          <p:grpSpPr bwMode="auto">
            <a:xfrm rot="5400000">
              <a:off x="3163" y="2411"/>
              <a:ext cx="1042" cy="338"/>
              <a:chOff x="2226" y="800"/>
              <a:chExt cx="1656" cy="376"/>
            </a:xfrm>
          </p:grpSpPr>
          <p:sp>
            <p:nvSpPr>
              <p:cNvPr id="1284122" name="Freeform 23"/>
              <p:cNvSpPr>
                <a:spLocks/>
              </p:cNvSpPr>
              <p:nvPr/>
            </p:nvSpPr>
            <p:spPr bwMode="auto">
              <a:xfrm>
                <a:off x="3054" y="800"/>
                <a:ext cx="828" cy="376"/>
              </a:xfrm>
              <a:custGeom>
                <a:avLst/>
                <a:gdLst>
                  <a:gd name="T0" fmla="*/ 0 w 828"/>
                  <a:gd name="T1" fmla="*/ 4 h 376"/>
                  <a:gd name="T2" fmla="*/ 132 w 828"/>
                  <a:gd name="T3" fmla="*/ 16 h 376"/>
                  <a:gd name="T4" fmla="*/ 276 w 828"/>
                  <a:gd name="T5" fmla="*/ 100 h 376"/>
                  <a:gd name="T6" fmla="*/ 372 w 828"/>
                  <a:gd name="T7" fmla="*/ 220 h 376"/>
                  <a:gd name="T8" fmla="*/ 540 w 828"/>
                  <a:gd name="T9" fmla="*/ 328 h 376"/>
                  <a:gd name="T10" fmla="*/ 684 w 828"/>
                  <a:gd name="T11" fmla="*/ 364 h 376"/>
                  <a:gd name="T12" fmla="*/ 828 w 828"/>
                  <a:gd name="T13" fmla="*/ 376 h 3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8"/>
                  <a:gd name="T22" fmla="*/ 0 h 376"/>
                  <a:gd name="T23" fmla="*/ 828 w 828"/>
                  <a:gd name="T24" fmla="*/ 376 h 3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8" h="376">
                    <a:moveTo>
                      <a:pt x="0" y="4"/>
                    </a:moveTo>
                    <a:cubicBezTo>
                      <a:pt x="43" y="2"/>
                      <a:pt x="86" y="0"/>
                      <a:pt x="132" y="16"/>
                    </a:cubicBezTo>
                    <a:cubicBezTo>
                      <a:pt x="178" y="32"/>
                      <a:pt x="236" y="66"/>
                      <a:pt x="276" y="100"/>
                    </a:cubicBezTo>
                    <a:cubicBezTo>
                      <a:pt x="316" y="134"/>
                      <a:pt x="328" y="182"/>
                      <a:pt x="372" y="220"/>
                    </a:cubicBezTo>
                    <a:cubicBezTo>
                      <a:pt x="416" y="258"/>
                      <a:pt x="488" y="304"/>
                      <a:pt x="540" y="328"/>
                    </a:cubicBezTo>
                    <a:cubicBezTo>
                      <a:pt x="592" y="352"/>
                      <a:pt x="636" y="356"/>
                      <a:pt x="684" y="364"/>
                    </a:cubicBezTo>
                    <a:cubicBezTo>
                      <a:pt x="732" y="372"/>
                      <a:pt x="780" y="374"/>
                      <a:pt x="828" y="37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400" i="0">
                  <a:latin typeface="Times New Roman" pitchFamily="18" charset="0"/>
                </a:endParaRPr>
              </a:p>
            </p:txBody>
          </p:sp>
          <p:sp>
            <p:nvSpPr>
              <p:cNvPr id="1284123" name="Freeform 24"/>
              <p:cNvSpPr>
                <a:spLocks/>
              </p:cNvSpPr>
              <p:nvPr/>
            </p:nvSpPr>
            <p:spPr bwMode="auto">
              <a:xfrm flipH="1">
                <a:off x="2226" y="800"/>
                <a:ext cx="828" cy="376"/>
              </a:xfrm>
              <a:custGeom>
                <a:avLst/>
                <a:gdLst>
                  <a:gd name="T0" fmla="*/ 0 w 828"/>
                  <a:gd name="T1" fmla="*/ 4 h 376"/>
                  <a:gd name="T2" fmla="*/ 132 w 828"/>
                  <a:gd name="T3" fmla="*/ 16 h 376"/>
                  <a:gd name="T4" fmla="*/ 276 w 828"/>
                  <a:gd name="T5" fmla="*/ 100 h 376"/>
                  <a:gd name="T6" fmla="*/ 372 w 828"/>
                  <a:gd name="T7" fmla="*/ 220 h 376"/>
                  <a:gd name="T8" fmla="*/ 540 w 828"/>
                  <a:gd name="T9" fmla="*/ 328 h 376"/>
                  <a:gd name="T10" fmla="*/ 684 w 828"/>
                  <a:gd name="T11" fmla="*/ 364 h 376"/>
                  <a:gd name="T12" fmla="*/ 828 w 828"/>
                  <a:gd name="T13" fmla="*/ 376 h 3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8"/>
                  <a:gd name="T22" fmla="*/ 0 h 376"/>
                  <a:gd name="T23" fmla="*/ 828 w 828"/>
                  <a:gd name="T24" fmla="*/ 376 h 3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8" h="376">
                    <a:moveTo>
                      <a:pt x="0" y="4"/>
                    </a:moveTo>
                    <a:cubicBezTo>
                      <a:pt x="43" y="2"/>
                      <a:pt x="86" y="0"/>
                      <a:pt x="132" y="16"/>
                    </a:cubicBezTo>
                    <a:cubicBezTo>
                      <a:pt x="178" y="32"/>
                      <a:pt x="236" y="66"/>
                      <a:pt x="276" y="100"/>
                    </a:cubicBezTo>
                    <a:cubicBezTo>
                      <a:pt x="316" y="134"/>
                      <a:pt x="328" y="182"/>
                      <a:pt x="372" y="220"/>
                    </a:cubicBezTo>
                    <a:cubicBezTo>
                      <a:pt x="416" y="258"/>
                      <a:pt x="488" y="304"/>
                      <a:pt x="540" y="328"/>
                    </a:cubicBezTo>
                    <a:cubicBezTo>
                      <a:pt x="592" y="352"/>
                      <a:pt x="636" y="356"/>
                      <a:pt x="684" y="364"/>
                    </a:cubicBezTo>
                    <a:cubicBezTo>
                      <a:pt x="732" y="372"/>
                      <a:pt x="780" y="374"/>
                      <a:pt x="828" y="37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400" i="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284124" name="Group 25"/>
          <p:cNvGrpSpPr>
            <a:grpSpLocks/>
          </p:cNvGrpSpPr>
          <p:nvPr/>
        </p:nvGrpSpPr>
        <p:grpSpPr bwMode="auto">
          <a:xfrm>
            <a:off x="3843338" y="2643129"/>
            <a:ext cx="714375" cy="630237"/>
            <a:chOff x="3511" y="2056"/>
            <a:chExt cx="342" cy="1051"/>
          </a:xfrm>
        </p:grpSpPr>
        <p:sp>
          <p:nvSpPr>
            <p:cNvPr id="1284125" name="Line 26"/>
            <p:cNvSpPr>
              <a:spLocks noChangeShapeType="1"/>
            </p:cNvSpPr>
            <p:nvPr/>
          </p:nvSpPr>
          <p:spPr bwMode="auto">
            <a:xfrm rot="-5400000">
              <a:off x="2985" y="2582"/>
              <a:ext cx="10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84126" name="Group 27"/>
            <p:cNvGrpSpPr>
              <a:grpSpLocks/>
            </p:cNvGrpSpPr>
            <p:nvPr/>
          </p:nvGrpSpPr>
          <p:grpSpPr bwMode="auto">
            <a:xfrm rot="5400000">
              <a:off x="3163" y="2411"/>
              <a:ext cx="1042" cy="338"/>
              <a:chOff x="2226" y="800"/>
              <a:chExt cx="1656" cy="376"/>
            </a:xfrm>
          </p:grpSpPr>
          <p:sp>
            <p:nvSpPr>
              <p:cNvPr id="1284127" name="Freeform 28"/>
              <p:cNvSpPr>
                <a:spLocks/>
              </p:cNvSpPr>
              <p:nvPr/>
            </p:nvSpPr>
            <p:spPr bwMode="auto">
              <a:xfrm>
                <a:off x="3054" y="800"/>
                <a:ext cx="828" cy="376"/>
              </a:xfrm>
              <a:custGeom>
                <a:avLst/>
                <a:gdLst>
                  <a:gd name="T0" fmla="*/ 0 w 828"/>
                  <a:gd name="T1" fmla="*/ 4 h 376"/>
                  <a:gd name="T2" fmla="*/ 132 w 828"/>
                  <a:gd name="T3" fmla="*/ 16 h 376"/>
                  <a:gd name="T4" fmla="*/ 276 w 828"/>
                  <a:gd name="T5" fmla="*/ 100 h 376"/>
                  <a:gd name="T6" fmla="*/ 372 w 828"/>
                  <a:gd name="T7" fmla="*/ 220 h 376"/>
                  <a:gd name="T8" fmla="*/ 540 w 828"/>
                  <a:gd name="T9" fmla="*/ 328 h 376"/>
                  <a:gd name="T10" fmla="*/ 684 w 828"/>
                  <a:gd name="T11" fmla="*/ 364 h 376"/>
                  <a:gd name="T12" fmla="*/ 828 w 828"/>
                  <a:gd name="T13" fmla="*/ 376 h 3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8"/>
                  <a:gd name="T22" fmla="*/ 0 h 376"/>
                  <a:gd name="T23" fmla="*/ 828 w 828"/>
                  <a:gd name="T24" fmla="*/ 376 h 3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8" h="376">
                    <a:moveTo>
                      <a:pt x="0" y="4"/>
                    </a:moveTo>
                    <a:cubicBezTo>
                      <a:pt x="43" y="2"/>
                      <a:pt x="86" y="0"/>
                      <a:pt x="132" y="16"/>
                    </a:cubicBezTo>
                    <a:cubicBezTo>
                      <a:pt x="178" y="32"/>
                      <a:pt x="236" y="66"/>
                      <a:pt x="276" y="100"/>
                    </a:cubicBezTo>
                    <a:cubicBezTo>
                      <a:pt x="316" y="134"/>
                      <a:pt x="328" y="182"/>
                      <a:pt x="372" y="220"/>
                    </a:cubicBezTo>
                    <a:cubicBezTo>
                      <a:pt x="416" y="258"/>
                      <a:pt x="488" y="304"/>
                      <a:pt x="540" y="328"/>
                    </a:cubicBezTo>
                    <a:cubicBezTo>
                      <a:pt x="592" y="352"/>
                      <a:pt x="636" y="356"/>
                      <a:pt x="684" y="364"/>
                    </a:cubicBezTo>
                    <a:cubicBezTo>
                      <a:pt x="732" y="372"/>
                      <a:pt x="780" y="374"/>
                      <a:pt x="828" y="37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400" i="0">
                  <a:latin typeface="Times New Roman" pitchFamily="18" charset="0"/>
                </a:endParaRPr>
              </a:p>
            </p:txBody>
          </p:sp>
          <p:sp>
            <p:nvSpPr>
              <p:cNvPr id="1284128" name="Freeform 29"/>
              <p:cNvSpPr>
                <a:spLocks/>
              </p:cNvSpPr>
              <p:nvPr/>
            </p:nvSpPr>
            <p:spPr bwMode="auto">
              <a:xfrm flipH="1">
                <a:off x="2226" y="800"/>
                <a:ext cx="828" cy="376"/>
              </a:xfrm>
              <a:custGeom>
                <a:avLst/>
                <a:gdLst>
                  <a:gd name="T0" fmla="*/ 0 w 828"/>
                  <a:gd name="T1" fmla="*/ 4 h 376"/>
                  <a:gd name="T2" fmla="*/ 132 w 828"/>
                  <a:gd name="T3" fmla="*/ 16 h 376"/>
                  <a:gd name="T4" fmla="*/ 276 w 828"/>
                  <a:gd name="T5" fmla="*/ 100 h 376"/>
                  <a:gd name="T6" fmla="*/ 372 w 828"/>
                  <a:gd name="T7" fmla="*/ 220 h 376"/>
                  <a:gd name="T8" fmla="*/ 540 w 828"/>
                  <a:gd name="T9" fmla="*/ 328 h 376"/>
                  <a:gd name="T10" fmla="*/ 684 w 828"/>
                  <a:gd name="T11" fmla="*/ 364 h 376"/>
                  <a:gd name="T12" fmla="*/ 828 w 828"/>
                  <a:gd name="T13" fmla="*/ 376 h 3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8"/>
                  <a:gd name="T22" fmla="*/ 0 h 376"/>
                  <a:gd name="T23" fmla="*/ 828 w 828"/>
                  <a:gd name="T24" fmla="*/ 376 h 3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8" h="376">
                    <a:moveTo>
                      <a:pt x="0" y="4"/>
                    </a:moveTo>
                    <a:cubicBezTo>
                      <a:pt x="43" y="2"/>
                      <a:pt x="86" y="0"/>
                      <a:pt x="132" y="16"/>
                    </a:cubicBezTo>
                    <a:cubicBezTo>
                      <a:pt x="178" y="32"/>
                      <a:pt x="236" y="66"/>
                      <a:pt x="276" y="100"/>
                    </a:cubicBezTo>
                    <a:cubicBezTo>
                      <a:pt x="316" y="134"/>
                      <a:pt x="328" y="182"/>
                      <a:pt x="372" y="220"/>
                    </a:cubicBezTo>
                    <a:cubicBezTo>
                      <a:pt x="416" y="258"/>
                      <a:pt x="488" y="304"/>
                      <a:pt x="540" y="328"/>
                    </a:cubicBezTo>
                    <a:cubicBezTo>
                      <a:pt x="592" y="352"/>
                      <a:pt x="636" y="356"/>
                      <a:pt x="684" y="364"/>
                    </a:cubicBezTo>
                    <a:cubicBezTo>
                      <a:pt x="732" y="372"/>
                      <a:pt x="780" y="374"/>
                      <a:pt x="828" y="37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400" i="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284129" name="Group 46"/>
          <p:cNvGrpSpPr>
            <a:grpSpLocks/>
          </p:cNvGrpSpPr>
          <p:nvPr/>
        </p:nvGrpSpPr>
        <p:grpSpPr bwMode="auto">
          <a:xfrm>
            <a:off x="2111375" y="2962217"/>
            <a:ext cx="581025" cy="896937"/>
            <a:chOff x="3511" y="2056"/>
            <a:chExt cx="342" cy="1051"/>
          </a:xfrm>
        </p:grpSpPr>
        <p:sp>
          <p:nvSpPr>
            <p:cNvPr id="1284130" name="Line 47"/>
            <p:cNvSpPr>
              <a:spLocks noChangeShapeType="1"/>
            </p:cNvSpPr>
            <p:nvPr/>
          </p:nvSpPr>
          <p:spPr bwMode="auto">
            <a:xfrm rot="-5400000">
              <a:off x="2985" y="2582"/>
              <a:ext cx="10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84131" name="Group 48"/>
            <p:cNvGrpSpPr>
              <a:grpSpLocks/>
            </p:cNvGrpSpPr>
            <p:nvPr/>
          </p:nvGrpSpPr>
          <p:grpSpPr bwMode="auto">
            <a:xfrm rot="5400000">
              <a:off x="3163" y="2411"/>
              <a:ext cx="1042" cy="338"/>
              <a:chOff x="2226" y="800"/>
              <a:chExt cx="1656" cy="376"/>
            </a:xfrm>
          </p:grpSpPr>
          <p:sp>
            <p:nvSpPr>
              <p:cNvPr id="1284132" name="Freeform 49"/>
              <p:cNvSpPr>
                <a:spLocks/>
              </p:cNvSpPr>
              <p:nvPr/>
            </p:nvSpPr>
            <p:spPr bwMode="auto">
              <a:xfrm>
                <a:off x="3054" y="800"/>
                <a:ext cx="828" cy="376"/>
              </a:xfrm>
              <a:custGeom>
                <a:avLst/>
                <a:gdLst>
                  <a:gd name="T0" fmla="*/ 0 w 828"/>
                  <a:gd name="T1" fmla="*/ 4 h 376"/>
                  <a:gd name="T2" fmla="*/ 132 w 828"/>
                  <a:gd name="T3" fmla="*/ 16 h 376"/>
                  <a:gd name="T4" fmla="*/ 276 w 828"/>
                  <a:gd name="T5" fmla="*/ 100 h 376"/>
                  <a:gd name="T6" fmla="*/ 372 w 828"/>
                  <a:gd name="T7" fmla="*/ 220 h 376"/>
                  <a:gd name="T8" fmla="*/ 540 w 828"/>
                  <a:gd name="T9" fmla="*/ 328 h 376"/>
                  <a:gd name="T10" fmla="*/ 684 w 828"/>
                  <a:gd name="T11" fmla="*/ 364 h 376"/>
                  <a:gd name="T12" fmla="*/ 828 w 828"/>
                  <a:gd name="T13" fmla="*/ 376 h 3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8"/>
                  <a:gd name="T22" fmla="*/ 0 h 376"/>
                  <a:gd name="T23" fmla="*/ 828 w 828"/>
                  <a:gd name="T24" fmla="*/ 376 h 3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8" h="376">
                    <a:moveTo>
                      <a:pt x="0" y="4"/>
                    </a:moveTo>
                    <a:cubicBezTo>
                      <a:pt x="43" y="2"/>
                      <a:pt x="86" y="0"/>
                      <a:pt x="132" y="16"/>
                    </a:cubicBezTo>
                    <a:cubicBezTo>
                      <a:pt x="178" y="32"/>
                      <a:pt x="236" y="66"/>
                      <a:pt x="276" y="100"/>
                    </a:cubicBezTo>
                    <a:cubicBezTo>
                      <a:pt x="316" y="134"/>
                      <a:pt x="328" y="182"/>
                      <a:pt x="372" y="220"/>
                    </a:cubicBezTo>
                    <a:cubicBezTo>
                      <a:pt x="416" y="258"/>
                      <a:pt x="488" y="304"/>
                      <a:pt x="540" y="328"/>
                    </a:cubicBezTo>
                    <a:cubicBezTo>
                      <a:pt x="592" y="352"/>
                      <a:pt x="636" y="356"/>
                      <a:pt x="684" y="364"/>
                    </a:cubicBezTo>
                    <a:cubicBezTo>
                      <a:pt x="732" y="372"/>
                      <a:pt x="780" y="374"/>
                      <a:pt x="828" y="37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400" i="0">
                  <a:latin typeface="Times New Roman" pitchFamily="18" charset="0"/>
                </a:endParaRPr>
              </a:p>
            </p:txBody>
          </p:sp>
          <p:sp>
            <p:nvSpPr>
              <p:cNvPr id="1284133" name="Freeform 50"/>
              <p:cNvSpPr>
                <a:spLocks/>
              </p:cNvSpPr>
              <p:nvPr/>
            </p:nvSpPr>
            <p:spPr bwMode="auto">
              <a:xfrm flipH="1">
                <a:off x="2226" y="800"/>
                <a:ext cx="828" cy="376"/>
              </a:xfrm>
              <a:custGeom>
                <a:avLst/>
                <a:gdLst>
                  <a:gd name="T0" fmla="*/ 0 w 828"/>
                  <a:gd name="T1" fmla="*/ 4 h 376"/>
                  <a:gd name="T2" fmla="*/ 132 w 828"/>
                  <a:gd name="T3" fmla="*/ 16 h 376"/>
                  <a:gd name="T4" fmla="*/ 276 w 828"/>
                  <a:gd name="T5" fmla="*/ 100 h 376"/>
                  <a:gd name="T6" fmla="*/ 372 w 828"/>
                  <a:gd name="T7" fmla="*/ 220 h 376"/>
                  <a:gd name="T8" fmla="*/ 540 w 828"/>
                  <a:gd name="T9" fmla="*/ 328 h 376"/>
                  <a:gd name="T10" fmla="*/ 684 w 828"/>
                  <a:gd name="T11" fmla="*/ 364 h 376"/>
                  <a:gd name="T12" fmla="*/ 828 w 828"/>
                  <a:gd name="T13" fmla="*/ 376 h 3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8"/>
                  <a:gd name="T22" fmla="*/ 0 h 376"/>
                  <a:gd name="T23" fmla="*/ 828 w 828"/>
                  <a:gd name="T24" fmla="*/ 376 h 3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8" h="376">
                    <a:moveTo>
                      <a:pt x="0" y="4"/>
                    </a:moveTo>
                    <a:cubicBezTo>
                      <a:pt x="43" y="2"/>
                      <a:pt x="86" y="0"/>
                      <a:pt x="132" y="16"/>
                    </a:cubicBezTo>
                    <a:cubicBezTo>
                      <a:pt x="178" y="32"/>
                      <a:pt x="236" y="66"/>
                      <a:pt x="276" y="100"/>
                    </a:cubicBezTo>
                    <a:cubicBezTo>
                      <a:pt x="316" y="134"/>
                      <a:pt x="328" y="182"/>
                      <a:pt x="372" y="220"/>
                    </a:cubicBezTo>
                    <a:cubicBezTo>
                      <a:pt x="416" y="258"/>
                      <a:pt x="488" y="304"/>
                      <a:pt x="540" y="328"/>
                    </a:cubicBezTo>
                    <a:cubicBezTo>
                      <a:pt x="592" y="352"/>
                      <a:pt x="636" y="356"/>
                      <a:pt x="684" y="364"/>
                    </a:cubicBezTo>
                    <a:cubicBezTo>
                      <a:pt x="732" y="372"/>
                      <a:pt x="780" y="374"/>
                      <a:pt x="828" y="37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400" i="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284134" name="Group 51"/>
          <p:cNvGrpSpPr>
            <a:grpSpLocks/>
          </p:cNvGrpSpPr>
          <p:nvPr/>
        </p:nvGrpSpPr>
        <p:grpSpPr bwMode="auto">
          <a:xfrm>
            <a:off x="2981325" y="1993842"/>
            <a:ext cx="276225" cy="2316162"/>
            <a:chOff x="3511" y="2056"/>
            <a:chExt cx="342" cy="1051"/>
          </a:xfrm>
        </p:grpSpPr>
        <p:sp>
          <p:nvSpPr>
            <p:cNvPr id="1284135" name="Line 52"/>
            <p:cNvSpPr>
              <a:spLocks noChangeShapeType="1"/>
            </p:cNvSpPr>
            <p:nvPr/>
          </p:nvSpPr>
          <p:spPr bwMode="auto">
            <a:xfrm rot="-5400000">
              <a:off x="2985" y="2582"/>
              <a:ext cx="10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84136" name="Group 53"/>
            <p:cNvGrpSpPr>
              <a:grpSpLocks/>
            </p:cNvGrpSpPr>
            <p:nvPr/>
          </p:nvGrpSpPr>
          <p:grpSpPr bwMode="auto">
            <a:xfrm rot="5400000">
              <a:off x="3163" y="2411"/>
              <a:ext cx="1042" cy="338"/>
              <a:chOff x="2226" y="800"/>
              <a:chExt cx="1656" cy="376"/>
            </a:xfrm>
          </p:grpSpPr>
          <p:sp>
            <p:nvSpPr>
              <p:cNvPr id="1284137" name="Freeform 54"/>
              <p:cNvSpPr>
                <a:spLocks/>
              </p:cNvSpPr>
              <p:nvPr/>
            </p:nvSpPr>
            <p:spPr bwMode="auto">
              <a:xfrm>
                <a:off x="3054" y="800"/>
                <a:ext cx="828" cy="376"/>
              </a:xfrm>
              <a:custGeom>
                <a:avLst/>
                <a:gdLst>
                  <a:gd name="T0" fmla="*/ 0 w 828"/>
                  <a:gd name="T1" fmla="*/ 4 h 376"/>
                  <a:gd name="T2" fmla="*/ 132 w 828"/>
                  <a:gd name="T3" fmla="*/ 16 h 376"/>
                  <a:gd name="T4" fmla="*/ 276 w 828"/>
                  <a:gd name="T5" fmla="*/ 100 h 376"/>
                  <a:gd name="T6" fmla="*/ 372 w 828"/>
                  <a:gd name="T7" fmla="*/ 220 h 376"/>
                  <a:gd name="T8" fmla="*/ 540 w 828"/>
                  <a:gd name="T9" fmla="*/ 328 h 376"/>
                  <a:gd name="T10" fmla="*/ 684 w 828"/>
                  <a:gd name="T11" fmla="*/ 364 h 376"/>
                  <a:gd name="T12" fmla="*/ 828 w 828"/>
                  <a:gd name="T13" fmla="*/ 376 h 3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8"/>
                  <a:gd name="T22" fmla="*/ 0 h 376"/>
                  <a:gd name="T23" fmla="*/ 828 w 828"/>
                  <a:gd name="T24" fmla="*/ 376 h 3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8" h="376">
                    <a:moveTo>
                      <a:pt x="0" y="4"/>
                    </a:moveTo>
                    <a:cubicBezTo>
                      <a:pt x="43" y="2"/>
                      <a:pt x="86" y="0"/>
                      <a:pt x="132" y="16"/>
                    </a:cubicBezTo>
                    <a:cubicBezTo>
                      <a:pt x="178" y="32"/>
                      <a:pt x="236" y="66"/>
                      <a:pt x="276" y="100"/>
                    </a:cubicBezTo>
                    <a:cubicBezTo>
                      <a:pt x="316" y="134"/>
                      <a:pt x="328" y="182"/>
                      <a:pt x="372" y="220"/>
                    </a:cubicBezTo>
                    <a:cubicBezTo>
                      <a:pt x="416" y="258"/>
                      <a:pt x="488" y="304"/>
                      <a:pt x="540" y="328"/>
                    </a:cubicBezTo>
                    <a:cubicBezTo>
                      <a:pt x="592" y="352"/>
                      <a:pt x="636" y="356"/>
                      <a:pt x="684" y="364"/>
                    </a:cubicBezTo>
                    <a:cubicBezTo>
                      <a:pt x="732" y="372"/>
                      <a:pt x="780" y="374"/>
                      <a:pt x="828" y="37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400" i="0">
                  <a:latin typeface="Times New Roman" pitchFamily="18" charset="0"/>
                </a:endParaRPr>
              </a:p>
            </p:txBody>
          </p:sp>
          <p:sp>
            <p:nvSpPr>
              <p:cNvPr id="1284138" name="Freeform 55"/>
              <p:cNvSpPr>
                <a:spLocks/>
              </p:cNvSpPr>
              <p:nvPr/>
            </p:nvSpPr>
            <p:spPr bwMode="auto">
              <a:xfrm flipH="1">
                <a:off x="2226" y="800"/>
                <a:ext cx="828" cy="376"/>
              </a:xfrm>
              <a:custGeom>
                <a:avLst/>
                <a:gdLst>
                  <a:gd name="T0" fmla="*/ 0 w 828"/>
                  <a:gd name="T1" fmla="*/ 4 h 376"/>
                  <a:gd name="T2" fmla="*/ 132 w 828"/>
                  <a:gd name="T3" fmla="*/ 16 h 376"/>
                  <a:gd name="T4" fmla="*/ 276 w 828"/>
                  <a:gd name="T5" fmla="*/ 100 h 376"/>
                  <a:gd name="T6" fmla="*/ 372 w 828"/>
                  <a:gd name="T7" fmla="*/ 220 h 376"/>
                  <a:gd name="T8" fmla="*/ 540 w 828"/>
                  <a:gd name="T9" fmla="*/ 328 h 376"/>
                  <a:gd name="T10" fmla="*/ 684 w 828"/>
                  <a:gd name="T11" fmla="*/ 364 h 376"/>
                  <a:gd name="T12" fmla="*/ 828 w 828"/>
                  <a:gd name="T13" fmla="*/ 376 h 3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8"/>
                  <a:gd name="T22" fmla="*/ 0 h 376"/>
                  <a:gd name="T23" fmla="*/ 828 w 828"/>
                  <a:gd name="T24" fmla="*/ 376 h 3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8" h="376">
                    <a:moveTo>
                      <a:pt x="0" y="4"/>
                    </a:moveTo>
                    <a:cubicBezTo>
                      <a:pt x="43" y="2"/>
                      <a:pt x="86" y="0"/>
                      <a:pt x="132" y="16"/>
                    </a:cubicBezTo>
                    <a:cubicBezTo>
                      <a:pt x="178" y="32"/>
                      <a:pt x="236" y="66"/>
                      <a:pt x="276" y="100"/>
                    </a:cubicBezTo>
                    <a:cubicBezTo>
                      <a:pt x="316" y="134"/>
                      <a:pt x="328" y="182"/>
                      <a:pt x="372" y="220"/>
                    </a:cubicBezTo>
                    <a:cubicBezTo>
                      <a:pt x="416" y="258"/>
                      <a:pt x="488" y="304"/>
                      <a:pt x="540" y="328"/>
                    </a:cubicBezTo>
                    <a:cubicBezTo>
                      <a:pt x="592" y="352"/>
                      <a:pt x="636" y="356"/>
                      <a:pt x="684" y="364"/>
                    </a:cubicBezTo>
                    <a:cubicBezTo>
                      <a:pt x="732" y="372"/>
                      <a:pt x="780" y="374"/>
                      <a:pt x="828" y="37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400" i="0">
                  <a:latin typeface="Times New Roman" pitchFamily="18" charset="0"/>
                </a:endParaRPr>
              </a:p>
            </p:txBody>
          </p:sp>
        </p:grpSp>
      </p:grpSp>
      <p:sp>
        <p:nvSpPr>
          <p:cNvPr id="86" name="Rectangle 8" descr="Dark upward diagonal"/>
          <p:cNvSpPr>
            <a:spLocks noChangeArrowheads="1"/>
          </p:cNvSpPr>
          <p:nvPr/>
        </p:nvSpPr>
        <p:spPr bwMode="auto">
          <a:xfrm>
            <a:off x="6440549" y="2757587"/>
            <a:ext cx="227012" cy="1612900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eaLnBrk="0" hangingPunct="0"/>
            <a:endParaRPr lang="en-US" sz="2400" i="0">
              <a:latin typeface="Times New Roman" pitchFamily="18" charset="0"/>
            </a:endParaRPr>
          </a:p>
        </p:txBody>
      </p:sp>
      <p:sp>
        <p:nvSpPr>
          <p:cNvPr id="87" name="Text Box 13"/>
          <p:cNvSpPr txBox="1">
            <a:spLocks noChangeArrowheads="1"/>
          </p:cNvSpPr>
          <p:nvPr/>
        </p:nvSpPr>
        <p:spPr bwMode="auto">
          <a:xfrm>
            <a:off x="6426261" y="4380012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/>
            <a:r>
              <a:rPr lang="en-US" sz="1600" i="0"/>
              <a:t>4</a:t>
            </a:r>
          </a:p>
        </p:txBody>
      </p:sp>
      <p:sp>
        <p:nvSpPr>
          <p:cNvPr id="91" name="Rectangle 9" descr="Dark upward diagonal"/>
          <p:cNvSpPr>
            <a:spLocks noChangeArrowheads="1"/>
          </p:cNvSpPr>
          <p:nvPr/>
        </p:nvSpPr>
        <p:spPr bwMode="auto">
          <a:xfrm>
            <a:off x="7299229" y="2877619"/>
            <a:ext cx="227012" cy="1463675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eaLnBrk="0" hangingPunct="0"/>
            <a:endParaRPr lang="en-US" sz="2400" i="0">
              <a:latin typeface="Times New Roman" pitchFamily="18" charset="0"/>
            </a:endParaRPr>
          </a:p>
        </p:txBody>
      </p:sp>
      <p:sp>
        <p:nvSpPr>
          <p:cNvPr id="92" name="Text Box 14"/>
          <p:cNvSpPr txBox="1">
            <a:spLocks noChangeArrowheads="1"/>
          </p:cNvSpPr>
          <p:nvPr/>
        </p:nvSpPr>
        <p:spPr bwMode="auto">
          <a:xfrm>
            <a:off x="7292879" y="4352406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/>
            <a:r>
              <a:rPr lang="en-US" sz="1600" i="0"/>
              <a:t>5</a:t>
            </a:r>
          </a:p>
        </p:txBody>
      </p:sp>
      <p:grpSp>
        <p:nvGrpSpPr>
          <p:cNvPr id="93" name="Group 15"/>
          <p:cNvGrpSpPr>
            <a:grpSpLocks/>
          </p:cNvGrpSpPr>
          <p:nvPr/>
        </p:nvGrpSpPr>
        <p:grpSpPr bwMode="auto">
          <a:xfrm>
            <a:off x="7299229" y="2053706"/>
            <a:ext cx="400050" cy="1668463"/>
            <a:chOff x="3511" y="2056"/>
            <a:chExt cx="342" cy="1051"/>
          </a:xfrm>
        </p:grpSpPr>
        <p:sp>
          <p:nvSpPr>
            <p:cNvPr id="94" name="Line 16"/>
            <p:cNvSpPr>
              <a:spLocks noChangeShapeType="1"/>
            </p:cNvSpPr>
            <p:nvPr/>
          </p:nvSpPr>
          <p:spPr bwMode="auto">
            <a:xfrm rot="-5400000">
              <a:off x="2985" y="2582"/>
              <a:ext cx="10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5" name="Group 17"/>
            <p:cNvGrpSpPr>
              <a:grpSpLocks/>
            </p:cNvGrpSpPr>
            <p:nvPr/>
          </p:nvGrpSpPr>
          <p:grpSpPr bwMode="auto">
            <a:xfrm rot="5400000">
              <a:off x="3163" y="2411"/>
              <a:ext cx="1042" cy="338"/>
              <a:chOff x="2226" y="800"/>
              <a:chExt cx="1656" cy="376"/>
            </a:xfrm>
          </p:grpSpPr>
          <p:sp>
            <p:nvSpPr>
              <p:cNvPr id="96" name="Freeform 18"/>
              <p:cNvSpPr>
                <a:spLocks/>
              </p:cNvSpPr>
              <p:nvPr/>
            </p:nvSpPr>
            <p:spPr bwMode="auto">
              <a:xfrm>
                <a:off x="3054" y="800"/>
                <a:ext cx="828" cy="376"/>
              </a:xfrm>
              <a:custGeom>
                <a:avLst/>
                <a:gdLst>
                  <a:gd name="T0" fmla="*/ 0 w 828"/>
                  <a:gd name="T1" fmla="*/ 4 h 376"/>
                  <a:gd name="T2" fmla="*/ 132 w 828"/>
                  <a:gd name="T3" fmla="*/ 16 h 376"/>
                  <a:gd name="T4" fmla="*/ 276 w 828"/>
                  <a:gd name="T5" fmla="*/ 100 h 376"/>
                  <a:gd name="T6" fmla="*/ 372 w 828"/>
                  <a:gd name="T7" fmla="*/ 220 h 376"/>
                  <a:gd name="T8" fmla="*/ 540 w 828"/>
                  <a:gd name="T9" fmla="*/ 328 h 376"/>
                  <a:gd name="T10" fmla="*/ 684 w 828"/>
                  <a:gd name="T11" fmla="*/ 364 h 376"/>
                  <a:gd name="T12" fmla="*/ 828 w 828"/>
                  <a:gd name="T13" fmla="*/ 376 h 3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8"/>
                  <a:gd name="T22" fmla="*/ 0 h 376"/>
                  <a:gd name="T23" fmla="*/ 828 w 828"/>
                  <a:gd name="T24" fmla="*/ 376 h 3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8" h="376">
                    <a:moveTo>
                      <a:pt x="0" y="4"/>
                    </a:moveTo>
                    <a:cubicBezTo>
                      <a:pt x="43" y="2"/>
                      <a:pt x="86" y="0"/>
                      <a:pt x="132" y="16"/>
                    </a:cubicBezTo>
                    <a:cubicBezTo>
                      <a:pt x="178" y="32"/>
                      <a:pt x="236" y="66"/>
                      <a:pt x="276" y="100"/>
                    </a:cubicBezTo>
                    <a:cubicBezTo>
                      <a:pt x="316" y="134"/>
                      <a:pt x="328" y="182"/>
                      <a:pt x="372" y="220"/>
                    </a:cubicBezTo>
                    <a:cubicBezTo>
                      <a:pt x="416" y="258"/>
                      <a:pt x="488" y="304"/>
                      <a:pt x="540" y="328"/>
                    </a:cubicBezTo>
                    <a:cubicBezTo>
                      <a:pt x="592" y="352"/>
                      <a:pt x="636" y="356"/>
                      <a:pt x="684" y="364"/>
                    </a:cubicBezTo>
                    <a:cubicBezTo>
                      <a:pt x="732" y="372"/>
                      <a:pt x="780" y="374"/>
                      <a:pt x="828" y="37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400" i="0">
                  <a:latin typeface="Times New Roman" pitchFamily="18" charset="0"/>
                </a:endParaRPr>
              </a:p>
            </p:txBody>
          </p:sp>
          <p:sp>
            <p:nvSpPr>
              <p:cNvPr id="97" name="Freeform 19"/>
              <p:cNvSpPr>
                <a:spLocks/>
              </p:cNvSpPr>
              <p:nvPr/>
            </p:nvSpPr>
            <p:spPr bwMode="auto">
              <a:xfrm flipH="1">
                <a:off x="2226" y="800"/>
                <a:ext cx="828" cy="376"/>
              </a:xfrm>
              <a:custGeom>
                <a:avLst/>
                <a:gdLst>
                  <a:gd name="T0" fmla="*/ 0 w 828"/>
                  <a:gd name="T1" fmla="*/ 4 h 376"/>
                  <a:gd name="T2" fmla="*/ 132 w 828"/>
                  <a:gd name="T3" fmla="*/ 16 h 376"/>
                  <a:gd name="T4" fmla="*/ 276 w 828"/>
                  <a:gd name="T5" fmla="*/ 100 h 376"/>
                  <a:gd name="T6" fmla="*/ 372 w 828"/>
                  <a:gd name="T7" fmla="*/ 220 h 376"/>
                  <a:gd name="T8" fmla="*/ 540 w 828"/>
                  <a:gd name="T9" fmla="*/ 328 h 376"/>
                  <a:gd name="T10" fmla="*/ 684 w 828"/>
                  <a:gd name="T11" fmla="*/ 364 h 376"/>
                  <a:gd name="T12" fmla="*/ 828 w 828"/>
                  <a:gd name="T13" fmla="*/ 376 h 3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8"/>
                  <a:gd name="T22" fmla="*/ 0 h 376"/>
                  <a:gd name="T23" fmla="*/ 828 w 828"/>
                  <a:gd name="T24" fmla="*/ 376 h 3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8" h="376">
                    <a:moveTo>
                      <a:pt x="0" y="4"/>
                    </a:moveTo>
                    <a:cubicBezTo>
                      <a:pt x="43" y="2"/>
                      <a:pt x="86" y="0"/>
                      <a:pt x="132" y="16"/>
                    </a:cubicBezTo>
                    <a:cubicBezTo>
                      <a:pt x="178" y="32"/>
                      <a:pt x="236" y="66"/>
                      <a:pt x="276" y="100"/>
                    </a:cubicBezTo>
                    <a:cubicBezTo>
                      <a:pt x="316" y="134"/>
                      <a:pt x="328" y="182"/>
                      <a:pt x="372" y="220"/>
                    </a:cubicBezTo>
                    <a:cubicBezTo>
                      <a:pt x="416" y="258"/>
                      <a:pt x="488" y="304"/>
                      <a:pt x="540" y="328"/>
                    </a:cubicBezTo>
                    <a:cubicBezTo>
                      <a:pt x="592" y="352"/>
                      <a:pt x="636" y="356"/>
                      <a:pt x="684" y="364"/>
                    </a:cubicBezTo>
                    <a:cubicBezTo>
                      <a:pt x="732" y="372"/>
                      <a:pt x="780" y="374"/>
                      <a:pt x="828" y="37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400" i="0">
                  <a:latin typeface="Times New Roman" pitchFamily="18" charset="0"/>
                </a:endParaRPr>
              </a:p>
            </p:txBody>
          </p:sp>
        </p:grpSp>
      </p:grpSp>
      <p:sp>
        <p:nvSpPr>
          <p:cNvPr id="98" name="Oval 40"/>
          <p:cNvSpPr>
            <a:spLocks noChangeArrowheads="1"/>
          </p:cNvSpPr>
          <p:nvPr/>
        </p:nvSpPr>
        <p:spPr bwMode="auto">
          <a:xfrm>
            <a:off x="7254779" y="2247381"/>
            <a:ext cx="88900" cy="889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 sz="2400" i="0">
              <a:latin typeface="Times New Roman" pitchFamily="18" charset="0"/>
            </a:endParaRPr>
          </a:p>
        </p:txBody>
      </p:sp>
      <p:grpSp>
        <p:nvGrpSpPr>
          <p:cNvPr id="99" name="Group 15"/>
          <p:cNvGrpSpPr>
            <a:grpSpLocks/>
          </p:cNvGrpSpPr>
          <p:nvPr/>
        </p:nvGrpSpPr>
        <p:grpSpPr bwMode="auto">
          <a:xfrm>
            <a:off x="7300816" y="1779069"/>
            <a:ext cx="400050" cy="1296987"/>
            <a:chOff x="3511" y="2056"/>
            <a:chExt cx="342" cy="1051"/>
          </a:xfrm>
        </p:grpSpPr>
        <p:sp>
          <p:nvSpPr>
            <p:cNvPr id="100" name="Line 16"/>
            <p:cNvSpPr>
              <a:spLocks noChangeShapeType="1"/>
            </p:cNvSpPr>
            <p:nvPr/>
          </p:nvSpPr>
          <p:spPr bwMode="auto">
            <a:xfrm rot="-5400000">
              <a:off x="2985" y="2582"/>
              <a:ext cx="10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1" name="Group 17"/>
            <p:cNvGrpSpPr>
              <a:grpSpLocks/>
            </p:cNvGrpSpPr>
            <p:nvPr/>
          </p:nvGrpSpPr>
          <p:grpSpPr bwMode="auto">
            <a:xfrm rot="5400000">
              <a:off x="3163" y="2411"/>
              <a:ext cx="1042" cy="338"/>
              <a:chOff x="2226" y="800"/>
              <a:chExt cx="1656" cy="376"/>
            </a:xfrm>
          </p:grpSpPr>
          <p:sp>
            <p:nvSpPr>
              <p:cNvPr id="102" name="Freeform 18"/>
              <p:cNvSpPr>
                <a:spLocks/>
              </p:cNvSpPr>
              <p:nvPr/>
            </p:nvSpPr>
            <p:spPr bwMode="auto">
              <a:xfrm>
                <a:off x="3054" y="800"/>
                <a:ext cx="828" cy="376"/>
              </a:xfrm>
              <a:custGeom>
                <a:avLst/>
                <a:gdLst>
                  <a:gd name="T0" fmla="*/ 0 w 828"/>
                  <a:gd name="T1" fmla="*/ 4 h 376"/>
                  <a:gd name="T2" fmla="*/ 132 w 828"/>
                  <a:gd name="T3" fmla="*/ 16 h 376"/>
                  <a:gd name="T4" fmla="*/ 276 w 828"/>
                  <a:gd name="T5" fmla="*/ 100 h 376"/>
                  <a:gd name="T6" fmla="*/ 372 w 828"/>
                  <a:gd name="T7" fmla="*/ 220 h 376"/>
                  <a:gd name="T8" fmla="*/ 540 w 828"/>
                  <a:gd name="T9" fmla="*/ 328 h 376"/>
                  <a:gd name="T10" fmla="*/ 684 w 828"/>
                  <a:gd name="T11" fmla="*/ 364 h 376"/>
                  <a:gd name="T12" fmla="*/ 828 w 828"/>
                  <a:gd name="T13" fmla="*/ 376 h 3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8"/>
                  <a:gd name="T22" fmla="*/ 0 h 376"/>
                  <a:gd name="T23" fmla="*/ 828 w 828"/>
                  <a:gd name="T24" fmla="*/ 376 h 3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8" h="376">
                    <a:moveTo>
                      <a:pt x="0" y="4"/>
                    </a:moveTo>
                    <a:cubicBezTo>
                      <a:pt x="43" y="2"/>
                      <a:pt x="86" y="0"/>
                      <a:pt x="132" y="16"/>
                    </a:cubicBezTo>
                    <a:cubicBezTo>
                      <a:pt x="178" y="32"/>
                      <a:pt x="236" y="66"/>
                      <a:pt x="276" y="100"/>
                    </a:cubicBezTo>
                    <a:cubicBezTo>
                      <a:pt x="316" y="134"/>
                      <a:pt x="328" y="182"/>
                      <a:pt x="372" y="220"/>
                    </a:cubicBezTo>
                    <a:cubicBezTo>
                      <a:pt x="416" y="258"/>
                      <a:pt x="488" y="304"/>
                      <a:pt x="540" y="328"/>
                    </a:cubicBezTo>
                    <a:cubicBezTo>
                      <a:pt x="592" y="352"/>
                      <a:pt x="636" y="356"/>
                      <a:pt x="684" y="364"/>
                    </a:cubicBezTo>
                    <a:cubicBezTo>
                      <a:pt x="732" y="372"/>
                      <a:pt x="780" y="374"/>
                      <a:pt x="828" y="37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/>
              <a:lstStyle/>
              <a:p>
                <a:pPr eaLnBrk="0" hangingPunct="0"/>
                <a:endParaRPr lang="en-US" sz="2400" i="0">
                  <a:latin typeface="Times New Roman" pitchFamily="18" charset="0"/>
                </a:endParaRPr>
              </a:p>
            </p:txBody>
          </p:sp>
          <p:sp>
            <p:nvSpPr>
              <p:cNvPr id="103" name="Freeform 19"/>
              <p:cNvSpPr>
                <a:spLocks/>
              </p:cNvSpPr>
              <p:nvPr/>
            </p:nvSpPr>
            <p:spPr bwMode="auto">
              <a:xfrm flipH="1">
                <a:off x="2226" y="800"/>
                <a:ext cx="828" cy="376"/>
              </a:xfrm>
              <a:custGeom>
                <a:avLst/>
                <a:gdLst>
                  <a:gd name="T0" fmla="*/ 0 w 828"/>
                  <a:gd name="T1" fmla="*/ 4 h 376"/>
                  <a:gd name="T2" fmla="*/ 132 w 828"/>
                  <a:gd name="T3" fmla="*/ 16 h 376"/>
                  <a:gd name="T4" fmla="*/ 276 w 828"/>
                  <a:gd name="T5" fmla="*/ 100 h 376"/>
                  <a:gd name="T6" fmla="*/ 372 w 828"/>
                  <a:gd name="T7" fmla="*/ 220 h 376"/>
                  <a:gd name="T8" fmla="*/ 540 w 828"/>
                  <a:gd name="T9" fmla="*/ 328 h 376"/>
                  <a:gd name="T10" fmla="*/ 684 w 828"/>
                  <a:gd name="T11" fmla="*/ 364 h 376"/>
                  <a:gd name="T12" fmla="*/ 828 w 828"/>
                  <a:gd name="T13" fmla="*/ 376 h 3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8"/>
                  <a:gd name="T22" fmla="*/ 0 h 376"/>
                  <a:gd name="T23" fmla="*/ 828 w 828"/>
                  <a:gd name="T24" fmla="*/ 376 h 3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8" h="376">
                    <a:moveTo>
                      <a:pt x="0" y="4"/>
                    </a:moveTo>
                    <a:cubicBezTo>
                      <a:pt x="43" y="2"/>
                      <a:pt x="86" y="0"/>
                      <a:pt x="132" y="16"/>
                    </a:cubicBezTo>
                    <a:cubicBezTo>
                      <a:pt x="178" y="32"/>
                      <a:pt x="236" y="66"/>
                      <a:pt x="276" y="100"/>
                    </a:cubicBezTo>
                    <a:cubicBezTo>
                      <a:pt x="316" y="134"/>
                      <a:pt x="328" y="182"/>
                      <a:pt x="372" y="220"/>
                    </a:cubicBezTo>
                    <a:cubicBezTo>
                      <a:pt x="416" y="258"/>
                      <a:pt x="488" y="304"/>
                      <a:pt x="540" y="328"/>
                    </a:cubicBezTo>
                    <a:cubicBezTo>
                      <a:pt x="592" y="352"/>
                      <a:pt x="636" y="356"/>
                      <a:pt x="684" y="364"/>
                    </a:cubicBezTo>
                    <a:cubicBezTo>
                      <a:pt x="732" y="372"/>
                      <a:pt x="780" y="374"/>
                      <a:pt x="828" y="37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/>
              <a:lstStyle/>
              <a:p>
                <a:pPr eaLnBrk="0" hangingPunct="0"/>
                <a:endParaRPr lang="en-US" sz="2400" i="0">
                  <a:latin typeface="Times New Roman" pitchFamily="18" charset="0"/>
                </a:endParaRPr>
              </a:p>
            </p:txBody>
          </p:sp>
        </p:grpSp>
      </p:grpSp>
      <p:sp>
        <p:nvSpPr>
          <p:cNvPr id="4" name="Rectangle 3"/>
          <p:cNvSpPr/>
          <p:nvPr/>
        </p:nvSpPr>
        <p:spPr bwMode="auto">
          <a:xfrm>
            <a:off x="1504335" y="4404587"/>
            <a:ext cx="6459794" cy="448657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rot="19002662">
            <a:off x="1288650" y="469001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1.4 nm Fe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 rot="19002662">
            <a:off x="2259882" y="4665441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nm Fe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 rot="19002662">
            <a:off x="1868820" y="5466753"/>
            <a:ext cx="353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10nm ALD AI203+1.2 nm 1BSFe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 rot="19002662">
            <a:off x="3201413" y="4631037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2nm Fe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 rot="19002662">
            <a:off x="5743633" y="463595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 0.6 nm</a:t>
            </a:r>
            <a:endParaRPr lang="en-US" dirty="0"/>
          </a:p>
        </p:txBody>
      </p:sp>
      <p:sp>
        <p:nvSpPr>
          <p:cNvPr id="106" name="Rectangle 8" descr="Dark upward diagonal"/>
          <p:cNvSpPr>
            <a:spLocks noChangeArrowheads="1"/>
          </p:cNvSpPr>
          <p:nvPr/>
        </p:nvSpPr>
        <p:spPr bwMode="auto">
          <a:xfrm>
            <a:off x="5585165" y="2757587"/>
            <a:ext cx="227012" cy="1612900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eaLnBrk="0" hangingPunct="0"/>
            <a:endParaRPr lang="en-US" sz="2400" i="0">
              <a:latin typeface="Times New Roman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 rot="19002662">
            <a:off x="5064863" y="5284869"/>
            <a:ext cx="2854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10nm ALD AI203+1 nm Ni</a:t>
            </a:r>
            <a:endParaRPr lang="en-US" dirty="0"/>
          </a:p>
        </p:txBody>
      </p:sp>
      <p:grpSp>
        <p:nvGrpSpPr>
          <p:cNvPr id="110" name="Group 20"/>
          <p:cNvGrpSpPr>
            <a:grpSpLocks/>
          </p:cNvGrpSpPr>
          <p:nvPr/>
        </p:nvGrpSpPr>
        <p:grpSpPr bwMode="auto">
          <a:xfrm>
            <a:off x="6438961" y="2203089"/>
            <a:ext cx="609600" cy="1068387"/>
            <a:chOff x="3511" y="2056"/>
            <a:chExt cx="342" cy="1051"/>
          </a:xfrm>
        </p:grpSpPr>
        <p:sp>
          <p:nvSpPr>
            <p:cNvPr id="111" name="Line 21"/>
            <p:cNvSpPr>
              <a:spLocks noChangeShapeType="1"/>
            </p:cNvSpPr>
            <p:nvPr/>
          </p:nvSpPr>
          <p:spPr bwMode="auto">
            <a:xfrm rot="-5400000">
              <a:off x="2985" y="2582"/>
              <a:ext cx="10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2" name="Group 22"/>
            <p:cNvGrpSpPr>
              <a:grpSpLocks/>
            </p:cNvGrpSpPr>
            <p:nvPr/>
          </p:nvGrpSpPr>
          <p:grpSpPr bwMode="auto">
            <a:xfrm rot="5400000">
              <a:off x="3163" y="2411"/>
              <a:ext cx="1042" cy="338"/>
              <a:chOff x="2226" y="800"/>
              <a:chExt cx="1656" cy="376"/>
            </a:xfrm>
          </p:grpSpPr>
          <p:sp>
            <p:nvSpPr>
              <p:cNvPr id="113" name="Freeform 23"/>
              <p:cNvSpPr>
                <a:spLocks/>
              </p:cNvSpPr>
              <p:nvPr/>
            </p:nvSpPr>
            <p:spPr bwMode="auto">
              <a:xfrm>
                <a:off x="3054" y="800"/>
                <a:ext cx="828" cy="376"/>
              </a:xfrm>
              <a:custGeom>
                <a:avLst/>
                <a:gdLst>
                  <a:gd name="T0" fmla="*/ 0 w 828"/>
                  <a:gd name="T1" fmla="*/ 4 h 376"/>
                  <a:gd name="T2" fmla="*/ 132 w 828"/>
                  <a:gd name="T3" fmla="*/ 16 h 376"/>
                  <a:gd name="T4" fmla="*/ 276 w 828"/>
                  <a:gd name="T5" fmla="*/ 100 h 376"/>
                  <a:gd name="T6" fmla="*/ 372 w 828"/>
                  <a:gd name="T7" fmla="*/ 220 h 376"/>
                  <a:gd name="T8" fmla="*/ 540 w 828"/>
                  <a:gd name="T9" fmla="*/ 328 h 376"/>
                  <a:gd name="T10" fmla="*/ 684 w 828"/>
                  <a:gd name="T11" fmla="*/ 364 h 376"/>
                  <a:gd name="T12" fmla="*/ 828 w 828"/>
                  <a:gd name="T13" fmla="*/ 376 h 3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8"/>
                  <a:gd name="T22" fmla="*/ 0 h 376"/>
                  <a:gd name="T23" fmla="*/ 828 w 828"/>
                  <a:gd name="T24" fmla="*/ 376 h 3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8" h="376">
                    <a:moveTo>
                      <a:pt x="0" y="4"/>
                    </a:moveTo>
                    <a:cubicBezTo>
                      <a:pt x="43" y="2"/>
                      <a:pt x="86" y="0"/>
                      <a:pt x="132" y="16"/>
                    </a:cubicBezTo>
                    <a:cubicBezTo>
                      <a:pt x="178" y="32"/>
                      <a:pt x="236" y="66"/>
                      <a:pt x="276" y="100"/>
                    </a:cubicBezTo>
                    <a:cubicBezTo>
                      <a:pt x="316" y="134"/>
                      <a:pt x="328" y="182"/>
                      <a:pt x="372" y="220"/>
                    </a:cubicBezTo>
                    <a:cubicBezTo>
                      <a:pt x="416" y="258"/>
                      <a:pt x="488" y="304"/>
                      <a:pt x="540" y="328"/>
                    </a:cubicBezTo>
                    <a:cubicBezTo>
                      <a:pt x="592" y="352"/>
                      <a:pt x="636" y="356"/>
                      <a:pt x="684" y="364"/>
                    </a:cubicBezTo>
                    <a:cubicBezTo>
                      <a:pt x="732" y="372"/>
                      <a:pt x="780" y="374"/>
                      <a:pt x="828" y="37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400" i="0">
                  <a:latin typeface="Times New Roman" pitchFamily="18" charset="0"/>
                </a:endParaRPr>
              </a:p>
            </p:txBody>
          </p:sp>
          <p:sp>
            <p:nvSpPr>
              <p:cNvPr id="114" name="Freeform 24"/>
              <p:cNvSpPr>
                <a:spLocks/>
              </p:cNvSpPr>
              <p:nvPr/>
            </p:nvSpPr>
            <p:spPr bwMode="auto">
              <a:xfrm flipH="1">
                <a:off x="2226" y="800"/>
                <a:ext cx="828" cy="376"/>
              </a:xfrm>
              <a:custGeom>
                <a:avLst/>
                <a:gdLst>
                  <a:gd name="T0" fmla="*/ 0 w 828"/>
                  <a:gd name="T1" fmla="*/ 4 h 376"/>
                  <a:gd name="T2" fmla="*/ 132 w 828"/>
                  <a:gd name="T3" fmla="*/ 16 h 376"/>
                  <a:gd name="T4" fmla="*/ 276 w 828"/>
                  <a:gd name="T5" fmla="*/ 100 h 376"/>
                  <a:gd name="T6" fmla="*/ 372 w 828"/>
                  <a:gd name="T7" fmla="*/ 220 h 376"/>
                  <a:gd name="T8" fmla="*/ 540 w 828"/>
                  <a:gd name="T9" fmla="*/ 328 h 376"/>
                  <a:gd name="T10" fmla="*/ 684 w 828"/>
                  <a:gd name="T11" fmla="*/ 364 h 376"/>
                  <a:gd name="T12" fmla="*/ 828 w 828"/>
                  <a:gd name="T13" fmla="*/ 376 h 3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8"/>
                  <a:gd name="T22" fmla="*/ 0 h 376"/>
                  <a:gd name="T23" fmla="*/ 828 w 828"/>
                  <a:gd name="T24" fmla="*/ 376 h 3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8" h="376">
                    <a:moveTo>
                      <a:pt x="0" y="4"/>
                    </a:moveTo>
                    <a:cubicBezTo>
                      <a:pt x="43" y="2"/>
                      <a:pt x="86" y="0"/>
                      <a:pt x="132" y="16"/>
                    </a:cubicBezTo>
                    <a:cubicBezTo>
                      <a:pt x="178" y="32"/>
                      <a:pt x="236" y="66"/>
                      <a:pt x="276" y="100"/>
                    </a:cubicBezTo>
                    <a:cubicBezTo>
                      <a:pt x="316" y="134"/>
                      <a:pt x="328" y="182"/>
                      <a:pt x="372" y="220"/>
                    </a:cubicBezTo>
                    <a:cubicBezTo>
                      <a:pt x="416" y="258"/>
                      <a:pt x="488" y="304"/>
                      <a:pt x="540" y="328"/>
                    </a:cubicBezTo>
                    <a:cubicBezTo>
                      <a:pt x="592" y="352"/>
                      <a:pt x="636" y="356"/>
                      <a:pt x="684" y="364"/>
                    </a:cubicBezTo>
                    <a:cubicBezTo>
                      <a:pt x="732" y="372"/>
                      <a:pt x="780" y="374"/>
                      <a:pt x="828" y="37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400" i="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20" name="Group 20"/>
          <p:cNvGrpSpPr>
            <a:grpSpLocks/>
          </p:cNvGrpSpPr>
          <p:nvPr/>
        </p:nvGrpSpPr>
        <p:grpSpPr bwMode="auto">
          <a:xfrm>
            <a:off x="5588497" y="2178513"/>
            <a:ext cx="609600" cy="1068387"/>
            <a:chOff x="3511" y="2056"/>
            <a:chExt cx="342" cy="1051"/>
          </a:xfrm>
        </p:grpSpPr>
        <p:sp>
          <p:nvSpPr>
            <p:cNvPr id="121" name="Line 21"/>
            <p:cNvSpPr>
              <a:spLocks noChangeShapeType="1"/>
            </p:cNvSpPr>
            <p:nvPr/>
          </p:nvSpPr>
          <p:spPr bwMode="auto">
            <a:xfrm rot="-5400000">
              <a:off x="2985" y="2582"/>
              <a:ext cx="10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2" name="Group 22"/>
            <p:cNvGrpSpPr>
              <a:grpSpLocks/>
            </p:cNvGrpSpPr>
            <p:nvPr/>
          </p:nvGrpSpPr>
          <p:grpSpPr bwMode="auto">
            <a:xfrm rot="5400000">
              <a:off x="3163" y="2411"/>
              <a:ext cx="1042" cy="338"/>
              <a:chOff x="2226" y="800"/>
              <a:chExt cx="1656" cy="376"/>
            </a:xfrm>
          </p:grpSpPr>
          <p:sp>
            <p:nvSpPr>
              <p:cNvPr id="123" name="Freeform 23"/>
              <p:cNvSpPr>
                <a:spLocks/>
              </p:cNvSpPr>
              <p:nvPr/>
            </p:nvSpPr>
            <p:spPr bwMode="auto">
              <a:xfrm>
                <a:off x="3054" y="800"/>
                <a:ext cx="828" cy="376"/>
              </a:xfrm>
              <a:custGeom>
                <a:avLst/>
                <a:gdLst>
                  <a:gd name="T0" fmla="*/ 0 w 828"/>
                  <a:gd name="T1" fmla="*/ 4 h 376"/>
                  <a:gd name="T2" fmla="*/ 132 w 828"/>
                  <a:gd name="T3" fmla="*/ 16 h 376"/>
                  <a:gd name="T4" fmla="*/ 276 w 828"/>
                  <a:gd name="T5" fmla="*/ 100 h 376"/>
                  <a:gd name="T6" fmla="*/ 372 w 828"/>
                  <a:gd name="T7" fmla="*/ 220 h 376"/>
                  <a:gd name="T8" fmla="*/ 540 w 828"/>
                  <a:gd name="T9" fmla="*/ 328 h 376"/>
                  <a:gd name="T10" fmla="*/ 684 w 828"/>
                  <a:gd name="T11" fmla="*/ 364 h 376"/>
                  <a:gd name="T12" fmla="*/ 828 w 828"/>
                  <a:gd name="T13" fmla="*/ 376 h 3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8"/>
                  <a:gd name="T22" fmla="*/ 0 h 376"/>
                  <a:gd name="T23" fmla="*/ 828 w 828"/>
                  <a:gd name="T24" fmla="*/ 376 h 3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8" h="376">
                    <a:moveTo>
                      <a:pt x="0" y="4"/>
                    </a:moveTo>
                    <a:cubicBezTo>
                      <a:pt x="43" y="2"/>
                      <a:pt x="86" y="0"/>
                      <a:pt x="132" y="16"/>
                    </a:cubicBezTo>
                    <a:cubicBezTo>
                      <a:pt x="178" y="32"/>
                      <a:pt x="236" y="66"/>
                      <a:pt x="276" y="100"/>
                    </a:cubicBezTo>
                    <a:cubicBezTo>
                      <a:pt x="316" y="134"/>
                      <a:pt x="328" y="182"/>
                      <a:pt x="372" y="220"/>
                    </a:cubicBezTo>
                    <a:cubicBezTo>
                      <a:pt x="416" y="258"/>
                      <a:pt x="488" y="304"/>
                      <a:pt x="540" y="328"/>
                    </a:cubicBezTo>
                    <a:cubicBezTo>
                      <a:pt x="592" y="352"/>
                      <a:pt x="636" y="356"/>
                      <a:pt x="684" y="364"/>
                    </a:cubicBezTo>
                    <a:cubicBezTo>
                      <a:pt x="732" y="372"/>
                      <a:pt x="780" y="374"/>
                      <a:pt x="828" y="37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400" i="0">
                  <a:latin typeface="Times New Roman" pitchFamily="18" charset="0"/>
                </a:endParaRPr>
              </a:p>
            </p:txBody>
          </p:sp>
          <p:sp>
            <p:nvSpPr>
              <p:cNvPr id="124" name="Freeform 24"/>
              <p:cNvSpPr>
                <a:spLocks/>
              </p:cNvSpPr>
              <p:nvPr/>
            </p:nvSpPr>
            <p:spPr bwMode="auto">
              <a:xfrm flipH="1">
                <a:off x="2226" y="800"/>
                <a:ext cx="828" cy="376"/>
              </a:xfrm>
              <a:custGeom>
                <a:avLst/>
                <a:gdLst>
                  <a:gd name="T0" fmla="*/ 0 w 828"/>
                  <a:gd name="T1" fmla="*/ 4 h 376"/>
                  <a:gd name="T2" fmla="*/ 132 w 828"/>
                  <a:gd name="T3" fmla="*/ 16 h 376"/>
                  <a:gd name="T4" fmla="*/ 276 w 828"/>
                  <a:gd name="T5" fmla="*/ 100 h 376"/>
                  <a:gd name="T6" fmla="*/ 372 w 828"/>
                  <a:gd name="T7" fmla="*/ 220 h 376"/>
                  <a:gd name="T8" fmla="*/ 540 w 828"/>
                  <a:gd name="T9" fmla="*/ 328 h 376"/>
                  <a:gd name="T10" fmla="*/ 684 w 828"/>
                  <a:gd name="T11" fmla="*/ 364 h 376"/>
                  <a:gd name="T12" fmla="*/ 828 w 828"/>
                  <a:gd name="T13" fmla="*/ 376 h 3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8"/>
                  <a:gd name="T22" fmla="*/ 0 h 376"/>
                  <a:gd name="T23" fmla="*/ 828 w 828"/>
                  <a:gd name="T24" fmla="*/ 376 h 3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8" h="376">
                    <a:moveTo>
                      <a:pt x="0" y="4"/>
                    </a:moveTo>
                    <a:cubicBezTo>
                      <a:pt x="43" y="2"/>
                      <a:pt x="86" y="0"/>
                      <a:pt x="132" y="16"/>
                    </a:cubicBezTo>
                    <a:cubicBezTo>
                      <a:pt x="178" y="32"/>
                      <a:pt x="236" y="66"/>
                      <a:pt x="276" y="100"/>
                    </a:cubicBezTo>
                    <a:cubicBezTo>
                      <a:pt x="316" y="134"/>
                      <a:pt x="328" y="182"/>
                      <a:pt x="372" y="220"/>
                    </a:cubicBezTo>
                    <a:cubicBezTo>
                      <a:pt x="416" y="258"/>
                      <a:pt x="488" y="304"/>
                      <a:pt x="540" y="328"/>
                    </a:cubicBezTo>
                    <a:cubicBezTo>
                      <a:pt x="592" y="352"/>
                      <a:pt x="636" y="356"/>
                      <a:pt x="684" y="364"/>
                    </a:cubicBezTo>
                    <a:cubicBezTo>
                      <a:pt x="732" y="372"/>
                      <a:pt x="780" y="374"/>
                      <a:pt x="828" y="37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400" i="0">
                  <a:latin typeface="Times New Roman" pitchFamily="18" charset="0"/>
                </a:endParaRPr>
              </a:p>
            </p:txBody>
          </p:sp>
        </p:grpSp>
      </p:grpSp>
      <p:sp>
        <p:nvSpPr>
          <p:cNvPr id="130" name="TextBox 129"/>
          <p:cNvSpPr txBox="1"/>
          <p:nvPr/>
        </p:nvSpPr>
        <p:spPr>
          <a:xfrm rot="19002662">
            <a:off x="4972245" y="462120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2nm 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993620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Correlated </a:t>
            </a:r>
            <a:r>
              <a:rPr lang="en-US" dirty="0" smtClean="0"/>
              <a:t>Beliefs</a:t>
            </a:r>
            <a:endParaRPr lang="en-US" dirty="0"/>
          </a:p>
        </p:txBody>
      </p:sp>
      <p:sp>
        <p:nvSpPr>
          <p:cNvPr id="128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Testing one material teaches us about other materials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pPr lvl="1"/>
            <a:endParaRPr lang="en-US" sz="2000" dirty="0" smtClean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284101" name="Line 4"/>
          <p:cNvSpPr>
            <a:spLocks noChangeShapeType="1"/>
          </p:cNvSpPr>
          <p:nvPr/>
        </p:nvSpPr>
        <p:spPr bwMode="auto">
          <a:xfrm>
            <a:off x="1657350" y="4371917"/>
            <a:ext cx="620354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4102" name="Rectangle 5" descr="Dark upward diagonal"/>
          <p:cNvSpPr>
            <a:spLocks noChangeArrowheads="1"/>
          </p:cNvSpPr>
          <p:nvPr/>
        </p:nvSpPr>
        <p:spPr bwMode="auto">
          <a:xfrm>
            <a:off x="2119313" y="3419417"/>
            <a:ext cx="227012" cy="936625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eaLnBrk="0" hangingPunct="0"/>
            <a:endParaRPr lang="en-US" sz="2400" i="0">
              <a:latin typeface="Times New Roman" pitchFamily="18" charset="0"/>
            </a:endParaRPr>
          </a:p>
        </p:txBody>
      </p:sp>
      <p:sp>
        <p:nvSpPr>
          <p:cNvPr id="1284103" name="Rectangle 6" descr="Dark upward diagonal"/>
          <p:cNvSpPr>
            <a:spLocks noChangeArrowheads="1"/>
          </p:cNvSpPr>
          <p:nvPr/>
        </p:nvSpPr>
        <p:spPr bwMode="auto">
          <a:xfrm>
            <a:off x="2982913" y="3157479"/>
            <a:ext cx="227012" cy="1198563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eaLnBrk="0" hangingPunct="0"/>
            <a:endParaRPr lang="en-US" sz="2400" i="0">
              <a:latin typeface="Times New Roman" pitchFamily="18" charset="0"/>
            </a:endParaRPr>
          </a:p>
        </p:txBody>
      </p:sp>
      <p:sp>
        <p:nvSpPr>
          <p:cNvPr id="1284104" name="Rectangle 7" descr="Dark upward diagonal"/>
          <p:cNvSpPr>
            <a:spLocks noChangeArrowheads="1"/>
          </p:cNvSpPr>
          <p:nvPr/>
        </p:nvSpPr>
        <p:spPr bwMode="auto">
          <a:xfrm>
            <a:off x="3846513" y="2949517"/>
            <a:ext cx="227012" cy="1406525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eaLnBrk="0" hangingPunct="0"/>
            <a:endParaRPr lang="en-US" sz="2400" i="0">
              <a:latin typeface="Times New Roman" pitchFamily="18" charset="0"/>
            </a:endParaRPr>
          </a:p>
        </p:txBody>
      </p:sp>
      <p:sp>
        <p:nvSpPr>
          <p:cNvPr id="1284105" name="Rectangle 8" descr="Dark upward diagonal"/>
          <p:cNvSpPr>
            <a:spLocks noChangeArrowheads="1"/>
          </p:cNvSpPr>
          <p:nvPr/>
        </p:nvSpPr>
        <p:spPr bwMode="auto">
          <a:xfrm>
            <a:off x="4710113" y="2752667"/>
            <a:ext cx="227012" cy="1612900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eaLnBrk="0" hangingPunct="0"/>
            <a:endParaRPr lang="en-US" sz="2400" i="0">
              <a:latin typeface="Times New Roman" pitchFamily="18" charset="0"/>
            </a:endParaRPr>
          </a:p>
        </p:txBody>
      </p:sp>
      <p:sp>
        <p:nvSpPr>
          <p:cNvPr id="1284107" name="Text Box 10"/>
          <p:cNvSpPr txBox="1">
            <a:spLocks noChangeArrowheads="1"/>
          </p:cNvSpPr>
          <p:nvPr/>
        </p:nvSpPr>
        <p:spPr bwMode="auto">
          <a:xfrm>
            <a:off x="2097088" y="4375092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/>
            <a:r>
              <a:rPr lang="en-US" sz="1600" i="0"/>
              <a:t>1</a:t>
            </a:r>
          </a:p>
        </p:txBody>
      </p:sp>
      <p:sp>
        <p:nvSpPr>
          <p:cNvPr id="1284108" name="Text Box 11"/>
          <p:cNvSpPr txBox="1">
            <a:spLocks noChangeArrowheads="1"/>
          </p:cNvSpPr>
          <p:nvPr/>
        </p:nvSpPr>
        <p:spPr bwMode="auto">
          <a:xfrm>
            <a:off x="2951163" y="4375092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/>
            <a:r>
              <a:rPr lang="en-US" sz="1600" i="0"/>
              <a:t>2</a:t>
            </a:r>
          </a:p>
        </p:txBody>
      </p:sp>
      <p:sp>
        <p:nvSpPr>
          <p:cNvPr id="1284109" name="Text Box 12"/>
          <p:cNvSpPr txBox="1">
            <a:spLocks noChangeArrowheads="1"/>
          </p:cNvSpPr>
          <p:nvPr/>
        </p:nvSpPr>
        <p:spPr bwMode="auto">
          <a:xfrm>
            <a:off x="3832225" y="4375092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/>
            <a:r>
              <a:rPr lang="en-US" sz="1600" i="0"/>
              <a:t>3</a:t>
            </a:r>
          </a:p>
        </p:txBody>
      </p:sp>
      <p:sp>
        <p:nvSpPr>
          <p:cNvPr id="1284110" name="Text Box 13"/>
          <p:cNvSpPr txBox="1">
            <a:spLocks noChangeArrowheads="1"/>
          </p:cNvSpPr>
          <p:nvPr/>
        </p:nvSpPr>
        <p:spPr bwMode="auto">
          <a:xfrm>
            <a:off x="4695825" y="4375092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/>
            <a:r>
              <a:rPr lang="en-US" sz="1600" i="0"/>
              <a:t>4</a:t>
            </a:r>
          </a:p>
        </p:txBody>
      </p:sp>
      <p:grpSp>
        <p:nvGrpSpPr>
          <p:cNvPr id="1284119" name="Group 20"/>
          <p:cNvGrpSpPr>
            <a:grpSpLocks/>
          </p:cNvGrpSpPr>
          <p:nvPr/>
        </p:nvGrpSpPr>
        <p:grpSpPr bwMode="auto">
          <a:xfrm>
            <a:off x="4708525" y="2212917"/>
            <a:ext cx="609600" cy="1068387"/>
            <a:chOff x="3511" y="2056"/>
            <a:chExt cx="342" cy="1051"/>
          </a:xfrm>
        </p:grpSpPr>
        <p:sp>
          <p:nvSpPr>
            <p:cNvPr id="1284120" name="Line 21"/>
            <p:cNvSpPr>
              <a:spLocks noChangeShapeType="1"/>
            </p:cNvSpPr>
            <p:nvPr/>
          </p:nvSpPr>
          <p:spPr bwMode="auto">
            <a:xfrm rot="-5400000">
              <a:off x="2985" y="2582"/>
              <a:ext cx="10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84121" name="Group 22"/>
            <p:cNvGrpSpPr>
              <a:grpSpLocks/>
            </p:cNvGrpSpPr>
            <p:nvPr/>
          </p:nvGrpSpPr>
          <p:grpSpPr bwMode="auto">
            <a:xfrm rot="5400000">
              <a:off x="3163" y="2411"/>
              <a:ext cx="1042" cy="338"/>
              <a:chOff x="2226" y="800"/>
              <a:chExt cx="1656" cy="376"/>
            </a:xfrm>
          </p:grpSpPr>
          <p:sp>
            <p:nvSpPr>
              <p:cNvPr id="1284122" name="Freeform 23"/>
              <p:cNvSpPr>
                <a:spLocks/>
              </p:cNvSpPr>
              <p:nvPr/>
            </p:nvSpPr>
            <p:spPr bwMode="auto">
              <a:xfrm>
                <a:off x="3054" y="800"/>
                <a:ext cx="828" cy="376"/>
              </a:xfrm>
              <a:custGeom>
                <a:avLst/>
                <a:gdLst>
                  <a:gd name="T0" fmla="*/ 0 w 828"/>
                  <a:gd name="T1" fmla="*/ 4 h 376"/>
                  <a:gd name="T2" fmla="*/ 132 w 828"/>
                  <a:gd name="T3" fmla="*/ 16 h 376"/>
                  <a:gd name="T4" fmla="*/ 276 w 828"/>
                  <a:gd name="T5" fmla="*/ 100 h 376"/>
                  <a:gd name="T6" fmla="*/ 372 w 828"/>
                  <a:gd name="T7" fmla="*/ 220 h 376"/>
                  <a:gd name="T8" fmla="*/ 540 w 828"/>
                  <a:gd name="T9" fmla="*/ 328 h 376"/>
                  <a:gd name="T10" fmla="*/ 684 w 828"/>
                  <a:gd name="T11" fmla="*/ 364 h 376"/>
                  <a:gd name="T12" fmla="*/ 828 w 828"/>
                  <a:gd name="T13" fmla="*/ 376 h 3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8"/>
                  <a:gd name="T22" fmla="*/ 0 h 376"/>
                  <a:gd name="T23" fmla="*/ 828 w 828"/>
                  <a:gd name="T24" fmla="*/ 376 h 3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8" h="376">
                    <a:moveTo>
                      <a:pt x="0" y="4"/>
                    </a:moveTo>
                    <a:cubicBezTo>
                      <a:pt x="43" y="2"/>
                      <a:pt x="86" y="0"/>
                      <a:pt x="132" y="16"/>
                    </a:cubicBezTo>
                    <a:cubicBezTo>
                      <a:pt x="178" y="32"/>
                      <a:pt x="236" y="66"/>
                      <a:pt x="276" y="100"/>
                    </a:cubicBezTo>
                    <a:cubicBezTo>
                      <a:pt x="316" y="134"/>
                      <a:pt x="328" y="182"/>
                      <a:pt x="372" y="220"/>
                    </a:cubicBezTo>
                    <a:cubicBezTo>
                      <a:pt x="416" y="258"/>
                      <a:pt x="488" y="304"/>
                      <a:pt x="540" y="328"/>
                    </a:cubicBezTo>
                    <a:cubicBezTo>
                      <a:pt x="592" y="352"/>
                      <a:pt x="636" y="356"/>
                      <a:pt x="684" y="364"/>
                    </a:cubicBezTo>
                    <a:cubicBezTo>
                      <a:pt x="732" y="372"/>
                      <a:pt x="780" y="374"/>
                      <a:pt x="828" y="37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400" i="0">
                  <a:latin typeface="Times New Roman" pitchFamily="18" charset="0"/>
                </a:endParaRPr>
              </a:p>
            </p:txBody>
          </p:sp>
          <p:sp>
            <p:nvSpPr>
              <p:cNvPr id="1284123" name="Freeform 24"/>
              <p:cNvSpPr>
                <a:spLocks/>
              </p:cNvSpPr>
              <p:nvPr/>
            </p:nvSpPr>
            <p:spPr bwMode="auto">
              <a:xfrm flipH="1">
                <a:off x="2226" y="800"/>
                <a:ext cx="828" cy="376"/>
              </a:xfrm>
              <a:custGeom>
                <a:avLst/>
                <a:gdLst>
                  <a:gd name="T0" fmla="*/ 0 w 828"/>
                  <a:gd name="T1" fmla="*/ 4 h 376"/>
                  <a:gd name="T2" fmla="*/ 132 w 828"/>
                  <a:gd name="T3" fmla="*/ 16 h 376"/>
                  <a:gd name="T4" fmla="*/ 276 w 828"/>
                  <a:gd name="T5" fmla="*/ 100 h 376"/>
                  <a:gd name="T6" fmla="*/ 372 w 828"/>
                  <a:gd name="T7" fmla="*/ 220 h 376"/>
                  <a:gd name="T8" fmla="*/ 540 w 828"/>
                  <a:gd name="T9" fmla="*/ 328 h 376"/>
                  <a:gd name="T10" fmla="*/ 684 w 828"/>
                  <a:gd name="T11" fmla="*/ 364 h 376"/>
                  <a:gd name="T12" fmla="*/ 828 w 828"/>
                  <a:gd name="T13" fmla="*/ 376 h 3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8"/>
                  <a:gd name="T22" fmla="*/ 0 h 376"/>
                  <a:gd name="T23" fmla="*/ 828 w 828"/>
                  <a:gd name="T24" fmla="*/ 376 h 3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8" h="376">
                    <a:moveTo>
                      <a:pt x="0" y="4"/>
                    </a:moveTo>
                    <a:cubicBezTo>
                      <a:pt x="43" y="2"/>
                      <a:pt x="86" y="0"/>
                      <a:pt x="132" y="16"/>
                    </a:cubicBezTo>
                    <a:cubicBezTo>
                      <a:pt x="178" y="32"/>
                      <a:pt x="236" y="66"/>
                      <a:pt x="276" y="100"/>
                    </a:cubicBezTo>
                    <a:cubicBezTo>
                      <a:pt x="316" y="134"/>
                      <a:pt x="328" y="182"/>
                      <a:pt x="372" y="220"/>
                    </a:cubicBezTo>
                    <a:cubicBezTo>
                      <a:pt x="416" y="258"/>
                      <a:pt x="488" y="304"/>
                      <a:pt x="540" y="328"/>
                    </a:cubicBezTo>
                    <a:cubicBezTo>
                      <a:pt x="592" y="352"/>
                      <a:pt x="636" y="356"/>
                      <a:pt x="684" y="364"/>
                    </a:cubicBezTo>
                    <a:cubicBezTo>
                      <a:pt x="732" y="372"/>
                      <a:pt x="780" y="374"/>
                      <a:pt x="828" y="37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400" i="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284124" name="Group 25"/>
          <p:cNvGrpSpPr>
            <a:grpSpLocks/>
          </p:cNvGrpSpPr>
          <p:nvPr/>
        </p:nvGrpSpPr>
        <p:grpSpPr bwMode="auto">
          <a:xfrm>
            <a:off x="3843338" y="2643129"/>
            <a:ext cx="714375" cy="630237"/>
            <a:chOff x="3511" y="2056"/>
            <a:chExt cx="342" cy="1051"/>
          </a:xfrm>
        </p:grpSpPr>
        <p:sp>
          <p:nvSpPr>
            <p:cNvPr id="1284125" name="Line 26"/>
            <p:cNvSpPr>
              <a:spLocks noChangeShapeType="1"/>
            </p:cNvSpPr>
            <p:nvPr/>
          </p:nvSpPr>
          <p:spPr bwMode="auto">
            <a:xfrm rot="-5400000">
              <a:off x="2985" y="2582"/>
              <a:ext cx="10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84126" name="Group 27"/>
            <p:cNvGrpSpPr>
              <a:grpSpLocks/>
            </p:cNvGrpSpPr>
            <p:nvPr/>
          </p:nvGrpSpPr>
          <p:grpSpPr bwMode="auto">
            <a:xfrm rot="5400000">
              <a:off x="3163" y="2411"/>
              <a:ext cx="1042" cy="338"/>
              <a:chOff x="2226" y="800"/>
              <a:chExt cx="1656" cy="376"/>
            </a:xfrm>
          </p:grpSpPr>
          <p:sp>
            <p:nvSpPr>
              <p:cNvPr id="1284127" name="Freeform 28"/>
              <p:cNvSpPr>
                <a:spLocks/>
              </p:cNvSpPr>
              <p:nvPr/>
            </p:nvSpPr>
            <p:spPr bwMode="auto">
              <a:xfrm>
                <a:off x="3054" y="800"/>
                <a:ext cx="828" cy="376"/>
              </a:xfrm>
              <a:custGeom>
                <a:avLst/>
                <a:gdLst>
                  <a:gd name="T0" fmla="*/ 0 w 828"/>
                  <a:gd name="T1" fmla="*/ 4 h 376"/>
                  <a:gd name="T2" fmla="*/ 132 w 828"/>
                  <a:gd name="T3" fmla="*/ 16 h 376"/>
                  <a:gd name="T4" fmla="*/ 276 w 828"/>
                  <a:gd name="T5" fmla="*/ 100 h 376"/>
                  <a:gd name="T6" fmla="*/ 372 w 828"/>
                  <a:gd name="T7" fmla="*/ 220 h 376"/>
                  <a:gd name="T8" fmla="*/ 540 w 828"/>
                  <a:gd name="T9" fmla="*/ 328 h 376"/>
                  <a:gd name="T10" fmla="*/ 684 w 828"/>
                  <a:gd name="T11" fmla="*/ 364 h 376"/>
                  <a:gd name="T12" fmla="*/ 828 w 828"/>
                  <a:gd name="T13" fmla="*/ 376 h 3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8"/>
                  <a:gd name="T22" fmla="*/ 0 h 376"/>
                  <a:gd name="T23" fmla="*/ 828 w 828"/>
                  <a:gd name="T24" fmla="*/ 376 h 3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8" h="376">
                    <a:moveTo>
                      <a:pt x="0" y="4"/>
                    </a:moveTo>
                    <a:cubicBezTo>
                      <a:pt x="43" y="2"/>
                      <a:pt x="86" y="0"/>
                      <a:pt x="132" y="16"/>
                    </a:cubicBezTo>
                    <a:cubicBezTo>
                      <a:pt x="178" y="32"/>
                      <a:pt x="236" y="66"/>
                      <a:pt x="276" y="100"/>
                    </a:cubicBezTo>
                    <a:cubicBezTo>
                      <a:pt x="316" y="134"/>
                      <a:pt x="328" y="182"/>
                      <a:pt x="372" y="220"/>
                    </a:cubicBezTo>
                    <a:cubicBezTo>
                      <a:pt x="416" y="258"/>
                      <a:pt x="488" y="304"/>
                      <a:pt x="540" y="328"/>
                    </a:cubicBezTo>
                    <a:cubicBezTo>
                      <a:pt x="592" y="352"/>
                      <a:pt x="636" y="356"/>
                      <a:pt x="684" y="364"/>
                    </a:cubicBezTo>
                    <a:cubicBezTo>
                      <a:pt x="732" y="372"/>
                      <a:pt x="780" y="374"/>
                      <a:pt x="828" y="37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400" i="0">
                  <a:latin typeface="Times New Roman" pitchFamily="18" charset="0"/>
                </a:endParaRPr>
              </a:p>
            </p:txBody>
          </p:sp>
          <p:sp>
            <p:nvSpPr>
              <p:cNvPr id="1284128" name="Freeform 29"/>
              <p:cNvSpPr>
                <a:spLocks/>
              </p:cNvSpPr>
              <p:nvPr/>
            </p:nvSpPr>
            <p:spPr bwMode="auto">
              <a:xfrm flipH="1">
                <a:off x="2226" y="800"/>
                <a:ext cx="828" cy="376"/>
              </a:xfrm>
              <a:custGeom>
                <a:avLst/>
                <a:gdLst>
                  <a:gd name="T0" fmla="*/ 0 w 828"/>
                  <a:gd name="T1" fmla="*/ 4 h 376"/>
                  <a:gd name="T2" fmla="*/ 132 w 828"/>
                  <a:gd name="T3" fmla="*/ 16 h 376"/>
                  <a:gd name="T4" fmla="*/ 276 w 828"/>
                  <a:gd name="T5" fmla="*/ 100 h 376"/>
                  <a:gd name="T6" fmla="*/ 372 w 828"/>
                  <a:gd name="T7" fmla="*/ 220 h 376"/>
                  <a:gd name="T8" fmla="*/ 540 w 828"/>
                  <a:gd name="T9" fmla="*/ 328 h 376"/>
                  <a:gd name="T10" fmla="*/ 684 w 828"/>
                  <a:gd name="T11" fmla="*/ 364 h 376"/>
                  <a:gd name="T12" fmla="*/ 828 w 828"/>
                  <a:gd name="T13" fmla="*/ 376 h 3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8"/>
                  <a:gd name="T22" fmla="*/ 0 h 376"/>
                  <a:gd name="T23" fmla="*/ 828 w 828"/>
                  <a:gd name="T24" fmla="*/ 376 h 3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8" h="376">
                    <a:moveTo>
                      <a:pt x="0" y="4"/>
                    </a:moveTo>
                    <a:cubicBezTo>
                      <a:pt x="43" y="2"/>
                      <a:pt x="86" y="0"/>
                      <a:pt x="132" y="16"/>
                    </a:cubicBezTo>
                    <a:cubicBezTo>
                      <a:pt x="178" y="32"/>
                      <a:pt x="236" y="66"/>
                      <a:pt x="276" y="100"/>
                    </a:cubicBezTo>
                    <a:cubicBezTo>
                      <a:pt x="316" y="134"/>
                      <a:pt x="328" y="182"/>
                      <a:pt x="372" y="220"/>
                    </a:cubicBezTo>
                    <a:cubicBezTo>
                      <a:pt x="416" y="258"/>
                      <a:pt x="488" y="304"/>
                      <a:pt x="540" y="328"/>
                    </a:cubicBezTo>
                    <a:cubicBezTo>
                      <a:pt x="592" y="352"/>
                      <a:pt x="636" y="356"/>
                      <a:pt x="684" y="364"/>
                    </a:cubicBezTo>
                    <a:cubicBezTo>
                      <a:pt x="732" y="372"/>
                      <a:pt x="780" y="374"/>
                      <a:pt x="828" y="37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400" i="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284129" name="Group 46"/>
          <p:cNvGrpSpPr>
            <a:grpSpLocks/>
          </p:cNvGrpSpPr>
          <p:nvPr/>
        </p:nvGrpSpPr>
        <p:grpSpPr bwMode="auto">
          <a:xfrm>
            <a:off x="2111375" y="2962217"/>
            <a:ext cx="581025" cy="896937"/>
            <a:chOff x="3511" y="2056"/>
            <a:chExt cx="342" cy="1051"/>
          </a:xfrm>
        </p:grpSpPr>
        <p:sp>
          <p:nvSpPr>
            <p:cNvPr id="1284130" name="Line 47"/>
            <p:cNvSpPr>
              <a:spLocks noChangeShapeType="1"/>
            </p:cNvSpPr>
            <p:nvPr/>
          </p:nvSpPr>
          <p:spPr bwMode="auto">
            <a:xfrm rot="-5400000">
              <a:off x="2985" y="2582"/>
              <a:ext cx="10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84131" name="Group 48"/>
            <p:cNvGrpSpPr>
              <a:grpSpLocks/>
            </p:cNvGrpSpPr>
            <p:nvPr/>
          </p:nvGrpSpPr>
          <p:grpSpPr bwMode="auto">
            <a:xfrm rot="5400000">
              <a:off x="3163" y="2411"/>
              <a:ext cx="1042" cy="338"/>
              <a:chOff x="2226" y="800"/>
              <a:chExt cx="1656" cy="376"/>
            </a:xfrm>
          </p:grpSpPr>
          <p:sp>
            <p:nvSpPr>
              <p:cNvPr id="1284132" name="Freeform 49"/>
              <p:cNvSpPr>
                <a:spLocks/>
              </p:cNvSpPr>
              <p:nvPr/>
            </p:nvSpPr>
            <p:spPr bwMode="auto">
              <a:xfrm>
                <a:off x="3054" y="800"/>
                <a:ext cx="828" cy="376"/>
              </a:xfrm>
              <a:custGeom>
                <a:avLst/>
                <a:gdLst>
                  <a:gd name="T0" fmla="*/ 0 w 828"/>
                  <a:gd name="T1" fmla="*/ 4 h 376"/>
                  <a:gd name="T2" fmla="*/ 132 w 828"/>
                  <a:gd name="T3" fmla="*/ 16 h 376"/>
                  <a:gd name="T4" fmla="*/ 276 w 828"/>
                  <a:gd name="T5" fmla="*/ 100 h 376"/>
                  <a:gd name="T6" fmla="*/ 372 w 828"/>
                  <a:gd name="T7" fmla="*/ 220 h 376"/>
                  <a:gd name="T8" fmla="*/ 540 w 828"/>
                  <a:gd name="T9" fmla="*/ 328 h 376"/>
                  <a:gd name="T10" fmla="*/ 684 w 828"/>
                  <a:gd name="T11" fmla="*/ 364 h 376"/>
                  <a:gd name="T12" fmla="*/ 828 w 828"/>
                  <a:gd name="T13" fmla="*/ 376 h 3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8"/>
                  <a:gd name="T22" fmla="*/ 0 h 376"/>
                  <a:gd name="T23" fmla="*/ 828 w 828"/>
                  <a:gd name="T24" fmla="*/ 376 h 3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8" h="376">
                    <a:moveTo>
                      <a:pt x="0" y="4"/>
                    </a:moveTo>
                    <a:cubicBezTo>
                      <a:pt x="43" y="2"/>
                      <a:pt x="86" y="0"/>
                      <a:pt x="132" y="16"/>
                    </a:cubicBezTo>
                    <a:cubicBezTo>
                      <a:pt x="178" y="32"/>
                      <a:pt x="236" y="66"/>
                      <a:pt x="276" y="100"/>
                    </a:cubicBezTo>
                    <a:cubicBezTo>
                      <a:pt x="316" y="134"/>
                      <a:pt x="328" y="182"/>
                      <a:pt x="372" y="220"/>
                    </a:cubicBezTo>
                    <a:cubicBezTo>
                      <a:pt x="416" y="258"/>
                      <a:pt x="488" y="304"/>
                      <a:pt x="540" y="328"/>
                    </a:cubicBezTo>
                    <a:cubicBezTo>
                      <a:pt x="592" y="352"/>
                      <a:pt x="636" y="356"/>
                      <a:pt x="684" y="364"/>
                    </a:cubicBezTo>
                    <a:cubicBezTo>
                      <a:pt x="732" y="372"/>
                      <a:pt x="780" y="374"/>
                      <a:pt x="828" y="37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400" i="0">
                  <a:latin typeface="Times New Roman" pitchFamily="18" charset="0"/>
                </a:endParaRPr>
              </a:p>
            </p:txBody>
          </p:sp>
          <p:sp>
            <p:nvSpPr>
              <p:cNvPr id="1284133" name="Freeform 50"/>
              <p:cNvSpPr>
                <a:spLocks/>
              </p:cNvSpPr>
              <p:nvPr/>
            </p:nvSpPr>
            <p:spPr bwMode="auto">
              <a:xfrm flipH="1">
                <a:off x="2226" y="800"/>
                <a:ext cx="828" cy="376"/>
              </a:xfrm>
              <a:custGeom>
                <a:avLst/>
                <a:gdLst>
                  <a:gd name="T0" fmla="*/ 0 w 828"/>
                  <a:gd name="T1" fmla="*/ 4 h 376"/>
                  <a:gd name="T2" fmla="*/ 132 w 828"/>
                  <a:gd name="T3" fmla="*/ 16 h 376"/>
                  <a:gd name="T4" fmla="*/ 276 w 828"/>
                  <a:gd name="T5" fmla="*/ 100 h 376"/>
                  <a:gd name="T6" fmla="*/ 372 w 828"/>
                  <a:gd name="T7" fmla="*/ 220 h 376"/>
                  <a:gd name="T8" fmla="*/ 540 w 828"/>
                  <a:gd name="T9" fmla="*/ 328 h 376"/>
                  <a:gd name="T10" fmla="*/ 684 w 828"/>
                  <a:gd name="T11" fmla="*/ 364 h 376"/>
                  <a:gd name="T12" fmla="*/ 828 w 828"/>
                  <a:gd name="T13" fmla="*/ 376 h 3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8"/>
                  <a:gd name="T22" fmla="*/ 0 h 376"/>
                  <a:gd name="T23" fmla="*/ 828 w 828"/>
                  <a:gd name="T24" fmla="*/ 376 h 3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8" h="376">
                    <a:moveTo>
                      <a:pt x="0" y="4"/>
                    </a:moveTo>
                    <a:cubicBezTo>
                      <a:pt x="43" y="2"/>
                      <a:pt x="86" y="0"/>
                      <a:pt x="132" y="16"/>
                    </a:cubicBezTo>
                    <a:cubicBezTo>
                      <a:pt x="178" y="32"/>
                      <a:pt x="236" y="66"/>
                      <a:pt x="276" y="100"/>
                    </a:cubicBezTo>
                    <a:cubicBezTo>
                      <a:pt x="316" y="134"/>
                      <a:pt x="328" y="182"/>
                      <a:pt x="372" y="220"/>
                    </a:cubicBezTo>
                    <a:cubicBezTo>
                      <a:pt x="416" y="258"/>
                      <a:pt x="488" y="304"/>
                      <a:pt x="540" y="328"/>
                    </a:cubicBezTo>
                    <a:cubicBezTo>
                      <a:pt x="592" y="352"/>
                      <a:pt x="636" y="356"/>
                      <a:pt x="684" y="364"/>
                    </a:cubicBezTo>
                    <a:cubicBezTo>
                      <a:pt x="732" y="372"/>
                      <a:pt x="780" y="374"/>
                      <a:pt x="828" y="37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400" i="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284134" name="Group 51"/>
          <p:cNvGrpSpPr>
            <a:grpSpLocks/>
          </p:cNvGrpSpPr>
          <p:nvPr/>
        </p:nvGrpSpPr>
        <p:grpSpPr bwMode="auto">
          <a:xfrm>
            <a:off x="2981325" y="1993842"/>
            <a:ext cx="276225" cy="2316162"/>
            <a:chOff x="3511" y="2056"/>
            <a:chExt cx="342" cy="1051"/>
          </a:xfrm>
        </p:grpSpPr>
        <p:sp>
          <p:nvSpPr>
            <p:cNvPr id="1284135" name="Line 52"/>
            <p:cNvSpPr>
              <a:spLocks noChangeShapeType="1"/>
            </p:cNvSpPr>
            <p:nvPr/>
          </p:nvSpPr>
          <p:spPr bwMode="auto">
            <a:xfrm rot="-5400000">
              <a:off x="2985" y="2582"/>
              <a:ext cx="10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84136" name="Group 53"/>
            <p:cNvGrpSpPr>
              <a:grpSpLocks/>
            </p:cNvGrpSpPr>
            <p:nvPr/>
          </p:nvGrpSpPr>
          <p:grpSpPr bwMode="auto">
            <a:xfrm rot="5400000">
              <a:off x="3163" y="2411"/>
              <a:ext cx="1042" cy="338"/>
              <a:chOff x="2226" y="800"/>
              <a:chExt cx="1656" cy="376"/>
            </a:xfrm>
          </p:grpSpPr>
          <p:sp>
            <p:nvSpPr>
              <p:cNvPr id="1284137" name="Freeform 54"/>
              <p:cNvSpPr>
                <a:spLocks/>
              </p:cNvSpPr>
              <p:nvPr/>
            </p:nvSpPr>
            <p:spPr bwMode="auto">
              <a:xfrm>
                <a:off x="3054" y="800"/>
                <a:ext cx="828" cy="376"/>
              </a:xfrm>
              <a:custGeom>
                <a:avLst/>
                <a:gdLst>
                  <a:gd name="T0" fmla="*/ 0 w 828"/>
                  <a:gd name="T1" fmla="*/ 4 h 376"/>
                  <a:gd name="T2" fmla="*/ 132 w 828"/>
                  <a:gd name="T3" fmla="*/ 16 h 376"/>
                  <a:gd name="T4" fmla="*/ 276 w 828"/>
                  <a:gd name="T5" fmla="*/ 100 h 376"/>
                  <a:gd name="T6" fmla="*/ 372 w 828"/>
                  <a:gd name="T7" fmla="*/ 220 h 376"/>
                  <a:gd name="T8" fmla="*/ 540 w 828"/>
                  <a:gd name="T9" fmla="*/ 328 h 376"/>
                  <a:gd name="T10" fmla="*/ 684 w 828"/>
                  <a:gd name="T11" fmla="*/ 364 h 376"/>
                  <a:gd name="T12" fmla="*/ 828 w 828"/>
                  <a:gd name="T13" fmla="*/ 376 h 3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8"/>
                  <a:gd name="T22" fmla="*/ 0 h 376"/>
                  <a:gd name="T23" fmla="*/ 828 w 828"/>
                  <a:gd name="T24" fmla="*/ 376 h 3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8" h="376">
                    <a:moveTo>
                      <a:pt x="0" y="4"/>
                    </a:moveTo>
                    <a:cubicBezTo>
                      <a:pt x="43" y="2"/>
                      <a:pt x="86" y="0"/>
                      <a:pt x="132" y="16"/>
                    </a:cubicBezTo>
                    <a:cubicBezTo>
                      <a:pt x="178" y="32"/>
                      <a:pt x="236" y="66"/>
                      <a:pt x="276" y="100"/>
                    </a:cubicBezTo>
                    <a:cubicBezTo>
                      <a:pt x="316" y="134"/>
                      <a:pt x="328" y="182"/>
                      <a:pt x="372" y="220"/>
                    </a:cubicBezTo>
                    <a:cubicBezTo>
                      <a:pt x="416" y="258"/>
                      <a:pt x="488" y="304"/>
                      <a:pt x="540" y="328"/>
                    </a:cubicBezTo>
                    <a:cubicBezTo>
                      <a:pt x="592" y="352"/>
                      <a:pt x="636" y="356"/>
                      <a:pt x="684" y="364"/>
                    </a:cubicBezTo>
                    <a:cubicBezTo>
                      <a:pt x="732" y="372"/>
                      <a:pt x="780" y="374"/>
                      <a:pt x="828" y="37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400" i="0">
                  <a:latin typeface="Times New Roman" pitchFamily="18" charset="0"/>
                </a:endParaRPr>
              </a:p>
            </p:txBody>
          </p:sp>
          <p:sp>
            <p:nvSpPr>
              <p:cNvPr id="1284138" name="Freeform 55"/>
              <p:cNvSpPr>
                <a:spLocks/>
              </p:cNvSpPr>
              <p:nvPr/>
            </p:nvSpPr>
            <p:spPr bwMode="auto">
              <a:xfrm flipH="1">
                <a:off x="2226" y="800"/>
                <a:ext cx="828" cy="376"/>
              </a:xfrm>
              <a:custGeom>
                <a:avLst/>
                <a:gdLst>
                  <a:gd name="T0" fmla="*/ 0 w 828"/>
                  <a:gd name="T1" fmla="*/ 4 h 376"/>
                  <a:gd name="T2" fmla="*/ 132 w 828"/>
                  <a:gd name="T3" fmla="*/ 16 h 376"/>
                  <a:gd name="T4" fmla="*/ 276 w 828"/>
                  <a:gd name="T5" fmla="*/ 100 h 376"/>
                  <a:gd name="T6" fmla="*/ 372 w 828"/>
                  <a:gd name="T7" fmla="*/ 220 h 376"/>
                  <a:gd name="T8" fmla="*/ 540 w 828"/>
                  <a:gd name="T9" fmla="*/ 328 h 376"/>
                  <a:gd name="T10" fmla="*/ 684 w 828"/>
                  <a:gd name="T11" fmla="*/ 364 h 376"/>
                  <a:gd name="T12" fmla="*/ 828 w 828"/>
                  <a:gd name="T13" fmla="*/ 376 h 3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8"/>
                  <a:gd name="T22" fmla="*/ 0 h 376"/>
                  <a:gd name="T23" fmla="*/ 828 w 828"/>
                  <a:gd name="T24" fmla="*/ 376 h 3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8" h="376">
                    <a:moveTo>
                      <a:pt x="0" y="4"/>
                    </a:moveTo>
                    <a:cubicBezTo>
                      <a:pt x="43" y="2"/>
                      <a:pt x="86" y="0"/>
                      <a:pt x="132" y="16"/>
                    </a:cubicBezTo>
                    <a:cubicBezTo>
                      <a:pt x="178" y="32"/>
                      <a:pt x="236" y="66"/>
                      <a:pt x="276" y="100"/>
                    </a:cubicBezTo>
                    <a:cubicBezTo>
                      <a:pt x="316" y="134"/>
                      <a:pt x="328" y="182"/>
                      <a:pt x="372" y="220"/>
                    </a:cubicBezTo>
                    <a:cubicBezTo>
                      <a:pt x="416" y="258"/>
                      <a:pt x="488" y="304"/>
                      <a:pt x="540" y="328"/>
                    </a:cubicBezTo>
                    <a:cubicBezTo>
                      <a:pt x="592" y="352"/>
                      <a:pt x="636" y="356"/>
                      <a:pt x="684" y="364"/>
                    </a:cubicBezTo>
                    <a:cubicBezTo>
                      <a:pt x="732" y="372"/>
                      <a:pt x="780" y="374"/>
                      <a:pt x="828" y="37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400" i="0">
                  <a:latin typeface="Times New Roman" pitchFamily="18" charset="0"/>
                </a:endParaRPr>
              </a:p>
            </p:txBody>
          </p:sp>
        </p:grpSp>
      </p:grpSp>
      <p:sp>
        <p:nvSpPr>
          <p:cNvPr id="86" name="Rectangle 8" descr="Dark upward diagonal"/>
          <p:cNvSpPr>
            <a:spLocks noChangeArrowheads="1"/>
          </p:cNvSpPr>
          <p:nvPr/>
        </p:nvSpPr>
        <p:spPr bwMode="auto">
          <a:xfrm>
            <a:off x="6440549" y="2757587"/>
            <a:ext cx="227012" cy="1612900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eaLnBrk="0" hangingPunct="0"/>
            <a:endParaRPr lang="en-US" sz="2400" i="0">
              <a:latin typeface="Times New Roman" pitchFamily="18" charset="0"/>
            </a:endParaRPr>
          </a:p>
        </p:txBody>
      </p:sp>
      <p:sp>
        <p:nvSpPr>
          <p:cNvPr id="87" name="Text Box 13"/>
          <p:cNvSpPr txBox="1">
            <a:spLocks noChangeArrowheads="1"/>
          </p:cNvSpPr>
          <p:nvPr/>
        </p:nvSpPr>
        <p:spPr bwMode="auto">
          <a:xfrm>
            <a:off x="6426261" y="4380012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/>
            <a:r>
              <a:rPr lang="en-US" sz="1600" i="0"/>
              <a:t>4</a:t>
            </a:r>
          </a:p>
        </p:txBody>
      </p:sp>
      <p:sp>
        <p:nvSpPr>
          <p:cNvPr id="91" name="Rectangle 9" descr="Dark upward diagonal"/>
          <p:cNvSpPr>
            <a:spLocks noChangeArrowheads="1"/>
          </p:cNvSpPr>
          <p:nvPr/>
        </p:nvSpPr>
        <p:spPr bwMode="auto">
          <a:xfrm>
            <a:off x="7299229" y="2877619"/>
            <a:ext cx="227012" cy="1463675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eaLnBrk="0" hangingPunct="0"/>
            <a:endParaRPr lang="en-US" sz="2400" i="0">
              <a:latin typeface="Times New Roman" pitchFamily="18" charset="0"/>
            </a:endParaRPr>
          </a:p>
        </p:txBody>
      </p:sp>
      <p:sp>
        <p:nvSpPr>
          <p:cNvPr id="92" name="Text Box 14"/>
          <p:cNvSpPr txBox="1">
            <a:spLocks noChangeArrowheads="1"/>
          </p:cNvSpPr>
          <p:nvPr/>
        </p:nvSpPr>
        <p:spPr bwMode="auto">
          <a:xfrm>
            <a:off x="7292879" y="4352406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/>
            <a:r>
              <a:rPr lang="en-US" sz="1600" i="0"/>
              <a:t>5</a:t>
            </a:r>
          </a:p>
        </p:txBody>
      </p:sp>
      <p:grpSp>
        <p:nvGrpSpPr>
          <p:cNvPr id="93" name="Group 15"/>
          <p:cNvGrpSpPr>
            <a:grpSpLocks/>
          </p:cNvGrpSpPr>
          <p:nvPr/>
        </p:nvGrpSpPr>
        <p:grpSpPr bwMode="auto">
          <a:xfrm>
            <a:off x="7299229" y="2053706"/>
            <a:ext cx="400050" cy="1668463"/>
            <a:chOff x="3511" y="2056"/>
            <a:chExt cx="342" cy="1051"/>
          </a:xfrm>
        </p:grpSpPr>
        <p:sp>
          <p:nvSpPr>
            <p:cNvPr id="94" name="Line 16"/>
            <p:cNvSpPr>
              <a:spLocks noChangeShapeType="1"/>
            </p:cNvSpPr>
            <p:nvPr/>
          </p:nvSpPr>
          <p:spPr bwMode="auto">
            <a:xfrm rot="-5400000">
              <a:off x="2985" y="2582"/>
              <a:ext cx="10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5" name="Group 17"/>
            <p:cNvGrpSpPr>
              <a:grpSpLocks/>
            </p:cNvGrpSpPr>
            <p:nvPr/>
          </p:nvGrpSpPr>
          <p:grpSpPr bwMode="auto">
            <a:xfrm rot="5400000">
              <a:off x="3163" y="2411"/>
              <a:ext cx="1042" cy="338"/>
              <a:chOff x="2226" y="800"/>
              <a:chExt cx="1656" cy="376"/>
            </a:xfrm>
          </p:grpSpPr>
          <p:sp>
            <p:nvSpPr>
              <p:cNvPr id="96" name="Freeform 18"/>
              <p:cNvSpPr>
                <a:spLocks/>
              </p:cNvSpPr>
              <p:nvPr/>
            </p:nvSpPr>
            <p:spPr bwMode="auto">
              <a:xfrm>
                <a:off x="3054" y="800"/>
                <a:ext cx="828" cy="376"/>
              </a:xfrm>
              <a:custGeom>
                <a:avLst/>
                <a:gdLst>
                  <a:gd name="T0" fmla="*/ 0 w 828"/>
                  <a:gd name="T1" fmla="*/ 4 h 376"/>
                  <a:gd name="T2" fmla="*/ 132 w 828"/>
                  <a:gd name="T3" fmla="*/ 16 h 376"/>
                  <a:gd name="T4" fmla="*/ 276 w 828"/>
                  <a:gd name="T5" fmla="*/ 100 h 376"/>
                  <a:gd name="T6" fmla="*/ 372 w 828"/>
                  <a:gd name="T7" fmla="*/ 220 h 376"/>
                  <a:gd name="T8" fmla="*/ 540 w 828"/>
                  <a:gd name="T9" fmla="*/ 328 h 376"/>
                  <a:gd name="T10" fmla="*/ 684 w 828"/>
                  <a:gd name="T11" fmla="*/ 364 h 376"/>
                  <a:gd name="T12" fmla="*/ 828 w 828"/>
                  <a:gd name="T13" fmla="*/ 376 h 3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8"/>
                  <a:gd name="T22" fmla="*/ 0 h 376"/>
                  <a:gd name="T23" fmla="*/ 828 w 828"/>
                  <a:gd name="T24" fmla="*/ 376 h 3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8" h="376">
                    <a:moveTo>
                      <a:pt x="0" y="4"/>
                    </a:moveTo>
                    <a:cubicBezTo>
                      <a:pt x="43" y="2"/>
                      <a:pt x="86" y="0"/>
                      <a:pt x="132" y="16"/>
                    </a:cubicBezTo>
                    <a:cubicBezTo>
                      <a:pt x="178" y="32"/>
                      <a:pt x="236" y="66"/>
                      <a:pt x="276" y="100"/>
                    </a:cubicBezTo>
                    <a:cubicBezTo>
                      <a:pt x="316" y="134"/>
                      <a:pt x="328" y="182"/>
                      <a:pt x="372" y="220"/>
                    </a:cubicBezTo>
                    <a:cubicBezTo>
                      <a:pt x="416" y="258"/>
                      <a:pt x="488" y="304"/>
                      <a:pt x="540" y="328"/>
                    </a:cubicBezTo>
                    <a:cubicBezTo>
                      <a:pt x="592" y="352"/>
                      <a:pt x="636" y="356"/>
                      <a:pt x="684" y="364"/>
                    </a:cubicBezTo>
                    <a:cubicBezTo>
                      <a:pt x="732" y="372"/>
                      <a:pt x="780" y="374"/>
                      <a:pt x="828" y="37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400" i="0">
                  <a:latin typeface="Times New Roman" pitchFamily="18" charset="0"/>
                </a:endParaRPr>
              </a:p>
            </p:txBody>
          </p:sp>
          <p:sp>
            <p:nvSpPr>
              <p:cNvPr id="97" name="Freeform 19"/>
              <p:cNvSpPr>
                <a:spLocks/>
              </p:cNvSpPr>
              <p:nvPr/>
            </p:nvSpPr>
            <p:spPr bwMode="auto">
              <a:xfrm flipH="1">
                <a:off x="2226" y="800"/>
                <a:ext cx="828" cy="376"/>
              </a:xfrm>
              <a:custGeom>
                <a:avLst/>
                <a:gdLst>
                  <a:gd name="T0" fmla="*/ 0 w 828"/>
                  <a:gd name="T1" fmla="*/ 4 h 376"/>
                  <a:gd name="T2" fmla="*/ 132 w 828"/>
                  <a:gd name="T3" fmla="*/ 16 h 376"/>
                  <a:gd name="T4" fmla="*/ 276 w 828"/>
                  <a:gd name="T5" fmla="*/ 100 h 376"/>
                  <a:gd name="T6" fmla="*/ 372 w 828"/>
                  <a:gd name="T7" fmla="*/ 220 h 376"/>
                  <a:gd name="T8" fmla="*/ 540 w 828"/>
                  <a:gd name="T9" fmla="*/ 328 h 376"/>
                  <a:gd name="T10" fmla="*/ 684 w 828"/>
                  <a:gd name="T11" fmla="*/ 364 h 376"/>
                  <a:gd name="T12" fmla="*/ 828 w 828"/>
                  <a:gd name="T13" fmla="*/ 376 h 3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8"/>
                  <a:gd name="T22" fmla="*/ 0 h 376"/>
                  <a:gd name="T23" fmla="*/ 828 w 828"/>
                  <a:gd name="T24" fmla="*/ 376 h 3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8" h="376">
                    <a:moveTo>
                      <a:pt x="0" y="4"/>
                    </a:moveTo>
                    <a:cubicBezTo>
                      <a:pt x="43" y="2"/>
                      <a:pt x="86" y="0"/>
                      <a:pt x="132" y="16"/>
                    </a:cubicBezTo>
                    <a:cubicBezTo>
                      <a:pt x="178" y="32"/>
                      <a:pt x="236" y="66"/>
                      <a:pt x="276" y="100"/>
                    </a:cubicBezTo>
                    <a:cubicBezTo>
                      <a:pt x="316" y="134"/>
                      <a:pt x="328" y="182"/>
                      <a:pt x="372" y="220"/>
                    </a:cubicBezTo>
                    <a:cubicBezTo>
                      <a:pt x="416" y="258"/>
                      <a:pt x="488" y="304"/>
                      <a:pt x="540" y="328"/>
                    </a:cubicBezTo>
                    <a:cubicBezTo>
                      <a:pt x="592" y="352"/>
                      <a:pt x="636" y="356"/>
                      <a:pt x="684" y="364"/>
                    </a:cubicBezTo>
                    <a:cubicBezTo>
                      <a:pt x="732" y="372"/>
                      <a:pt x="780" y="374"/>
                      <a:pt x="828" y="37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400" i="0">
                  <a:latin typeface="Times New Roman" pitchFamily="18" charset="0"/>
                </a:endParaRPr>
              </a:p>
            </p:txBody>
          </p:sp>
        </p:grpSp>
      </p:grpSp>
      <p:sp>
        <p:nvSpPr>
          <p:cNvPr id="98" name="Oval 40"/>
          <p:cNvSpPr>
            <a:spLocks noChangeArrowheads="1"/>
          </p:cNvSpPr>
          <p:nvPr/>
        </p:nvSpPr>
        <p:spPr bwMode="auto">
          <a:xfrm>
            <a:off x="7254779" y="2247381"/>
            <a:ext cx="88900" cy="889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pPr eaLnBrk="0" hangingPunct="0"/>
            <a:endParaRPr lang="en-US" sz="2400" i="0">
              <a:latin typeface="Times New Roman" pitchFamily="18" charset="0"/>
            </a:endParaRPr>
          </a:p>
        </p:txBody>
      </p:sp>
      <p:grpSp>
        <p:nvGrpSpPr>
          <p:cNvPr id="99" name="Group 15"/>
          <p:cNvGrpSpPr>
            <a:grpSpLocks/>
          </p:cNvGrpSpPr>
          <p:nvPr/>
        </p:nvGrpSpPr>
        <p:grpSpPr bwMode="auto">
          <a:xfrm>
            <a:off x="7300816" y="1779069"/>
            <a:ext cx="400050" cy="1296987"/>
            <a:chOff x="3511" y="2056"/>
            <a:chExt cx="342" cy="1051"/>
          </a:xfrm>
        </p:grpSpPr>
        <p:sp>
          <p:nvSpPr>
            <p:cNvPr id="100" name="Line 16"/>
            <p:cNvSpPr>
              <a:spLocks noChangeShapeType="1"/>
            </p:cNvSpPr>
            <p:nvPr/>
          </p:nvSpPr>
          <p:spPr bwMode="auto">
            <a:xfrm rot="-5400000">
              <a:off x="2985" y="2582"/>
              <a:ext cx="10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1" name="Group 17"/>
            <p:cNvGrpSpPr>
              <a:grpSpLocks/>
            </p:cNvGrpSpPr>
            <p:nvPr/>
          </p:nvGrpSpPr>
          <p:grpSpPr bwMode="auto">
            <a:xfrm rot="5400000">
              <a:off x="3163" y="2411"/>
              <a:ext cx="1042" cy="338"/>
              <a:chOff x="2226" y="800"/>
              <a:chExt cx="1656" cy="376"/>
            </a:xfrm>
          </p:grpSpPr>
          <p:sp>
            <p:nvSpPr>
              <p:cNvPr id="102" name="Freeform 18"/>
              <p:cNvSpPr>
                <a:spLocks/>
              </p:cNvSpPr>
              <p:nvPr/>
            </p:nvSpPr>
            <p:spPr bwMode="auto">
              <a:xfrm>
                <a:off x="3054" y="800"/>
                <a:ext cx="828" cy="376"/>
              </a:xfrm>
              <a:custGeom>
                <a:avLst/>
                <a:gdLst>
                  <a:gd name="T0" fmla="*/ 0 w 828"/>
                  <a:gd name="T1" fmla="*/ 4 h 376"/>
                  <a:gd name="T2" fmla="*/ 132 w 828"/>
                  <a:gd name="T3" fmla="*/ 16 h 376"/>
                  <a:gd name="T4" fmla="*/ 276 w 828"/>
                  <a:gd name="T5" fmla="*/ 100 h 376"/>
                  <a:gd name="T6" fmla="*/ 372 w 828"/>
                  <a:gd name="T7" fmla="*/ 220 h 376"/>
                  <a:gd name="T8" fmla="*/ 540 w 828"/>
                  <a:gd name="T9" fmla="*/ 328 h 376"/>
                  <a:gd name="T10" fmla="*/ 684 w 828"/>
                  <a:gd name="T11" fmla="*/ 364 h 376"/>
                  <a:gd name="T12" fmla="*/ 828 w 828"/>
                  <a:gd name="T13" fmla="*/ 376 h 3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8"/>
                  <a:gd name="T22" fmla="*/ 0 h 376"/>
                  <a:gd name="T23" fmla="*/ 828 w 828"/>
                  <a:gd name="T24" fmla="*/ 376 h 3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8" h="376">
                    <a:moveTo>
                      <a:pt x="0" y="4"/>
                    </a:moveTo>
                    <a:cubicBezTo>
                      <a:pt x="43" y="2"/>
                      <a:pt x="86" y="0"/>
                      <a:pt x="132" y="16"/>
                    </a:cubicBezTo>
                    <a:cubicBezTo>
                      <a:pt x="178" y="32"/>
                      <a:pt x="236" y="66"/>
                      <a:pt x="276" y="100"/>
                    </a:cubicBezTo>
                    <a:cubicBezTo>
                      <a:pt x="316" y="134"/>
                      <a:pt x="328" y="182"/>
                      <a:pt x="372" y="220"/>
                    </a:cubicBezTo>
                    <a:cubicBezTo>
                      <a:pt x="416" y="258"/>
                      <a:pt x="488" y="304"/>
                      <a:pt x="540" y="328"/>
                    </a:cubicBezTo>
                    <a:cubicBezTo>
                      <a:pt x="592" y="352"/>
                      <a:pt x="636" y="356"/>
                      <a:pt x="684" y="364"/>
                    </a:cubicBezTo>
                    <a:cubicBezTo>
                      <a:pt x="732" y="372"/>
                      <a:pt x="780" y="374"/>
                      <a:pt x="828" y="37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/>
              <a:lstStyle/>
              <a:p>
                <a:pPr eaLnBrk="0" hangingPunct="0"/>
                <a:endParaRPr lang="en-US" sz="2400" i="0">
                  <a:latin typeface="Times New Roman" pitchFamily="18" charset="0"/>
                </a:endParaRPr>
              </a:p>
            </p:txBody>
          </p:sp>
          <p:sp>
            <p:nvSpPr>
              <p:cNvPr id="103" name="Freeform 19"/>
              <p:cNvSpPr>
                <a:spLocks/>
              </p:cNvSpPr>
              <p:nvPr/>
            </p:nvSpPr>
            <p:spPr bwMode="auto">
              <a:xfrm flipH="1">
                <a:off x="2226" y="800"/>
                <a:ext cx="828" cy="376"/>
              </a:xfrm>
              <a:custGeom>
                <a:avLst/>
                <a:gdLst>
                  <a:gd name="T0" fmla="*/ 0 w 828"/>
                  <a:gd name="T1" fmla="*/ 4 h 376"/>
                  <a:gd name="T2" fmla="*/ 132 w 828"/>
                  <a:gd name="T3" fmla="*/ 16 h 376"/>
                  <a:gd name="T4" fmla="*/ 276 w 828"/>
                  <a:gd name="T5" fmla="*/ 100 h 376"/>
                  <a:gd name="T6" fmla="*/ 372 w 828"/>
                  <a:gd name="T7" fmla="*/ 220 h 376"/>
                  <a:gd name="T8" fmla="*/ 540 w 828"/>
                  <a:gd name="T9" fmla="*/ 328 h 376"/>
                  <a:gd name="T10" fmla="*/ 684 w 828"/>
                  <a:gd name="T11" fmla="*/ 364 h 376"/>
                  <a:gd name="T12" fmla="*/ 828 w 828"/>
                  <a:gd name="T13" fmla="*/ 376 h 3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8"/>
                  <a:gd name="T22" fmla="*/ 0 h 376"/>
                  <a:gd name="T23" fmla="*/ 828 w 828"/>
                  <a:gd name="T24" fmla="*/ 376 h 3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8" h="376">
                    <a:moveTo>
                      <a:pt x="0" y="4"/>
                    </a:moveTo>
                    <a:cubicBezTo>
                      <a:pt x="43" y="2"/>
                      <a:pt x="86" y="0"/>
                      <a:pt x="132" y="16"/>
                    </a:cubicBezTo>
                    <a:cubicBezTo>
                      <a:pt x="178" y="32"/>
                      <a:pt x="236" y="66"/>
                      <a:pt x="276" y="100"/>
                    </a:cubicBezTo>
                    <a:cubicBezTo>
                      <a:pt x="316" y="134"/>
                      <a:pt x="328" y="182"/>
                      <a:pt x="372" y="220"/>
                    </a:cubicBezTo>
                    <a:cubicBezTo>
                      <a:pt x="416" y="258"/>
                      <a:pt x="488" y="304"/>
                      <a:pt x="540" y="328"/>
                    </a:cubicBezTo>
                    <a:cubicBezTo>
                      <a:pt x="592" y="352"/>
                      <a:pt x="636" y="356"/>
                      <a:pt x="684" y="364"/>
                    </a:cubicBezTo>
                    <a:cubicBezTo>
                      <a:pt x="732" y="372"/>
                      <a:pt x="780" y="374"/>
                      <a:pt x="828" y="37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vert="eaVert"/>
              <a:lstStyle/>
              <a:p>
                <a:pPr eaLnBrk="0" hangingPunct="0"/>
                <a:endParaRPr lang="en-US" sz="2400" i="0">
                  <a:latin typeface="Times New Roman" pitchFamily="18" charset="0"/>
                </a:endParaRPr>
              </a:p>
            </p:txBody>
          </p:sp>
        </p:grpSp>
      </p:grpSp>
      <p:sp>
        <p:nvSpPr>
          <p:cNvPr id="4" name="Rectangle 3"/>
          <p:cNvSpPr/>
          <p:nvPr/>
        </p:nvSpPr>
        <p:spPr bwMode="auto">
          <a:xfrm>
            <a:off x="1504335" y="4404587"/>
            <a:ext cx="6459794" cy="448657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rot="19002662">
            <a:off x="1288650" y="469001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1.4 nm Fe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 rot="19002662">
            <a:off x="2259882" y="4665441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nm Fe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 rot="19002662">
            <a:off x="1868820" y="5466753"/>
            <a:ext cx="353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10nm ALD AI203+1.2 nm 1BSFe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 rot="19002662">
            <a:off x="3201413" y="4631037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2nm Fe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 rot="19002662">
            <a:off x="5743633" y="463595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 0.6 nm</a:t>
            </a:r>
            <a:endParaRPr lang="en-US" dirty="0"/>
          </a:p>
        </p:txBody>
      </p:sp>
      <p:sp>
        <p:nvSpPr>
          <p:cNvPr id="106" name="Rectangle 8" descr="Dark upward diagonal"/>
          <p:cNvSpPr>
            <a:spLocks noChangeArrowheads="1"/>
          </p:cNvSpPr>
          <p:nvPr/>
        </p:nvSpPr>
        <p:spPr bwMode="auto">
          <a:xfrm>
            <a:off x="5585165" y="2757587"/>
            <a:ext cx="227012" cy="1612900"/>
          </a:xfrm>
          <a:prstGeom prst="rect">
            <a:avLst/>
          </a:prstGeom>
          <a:pattFill prst="dk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eaLnBrk="0" hangingPunct="0"/>
            <a:endParaRPr lang="en-US" sz="2400" i="0">
              <a:latin typeface="Times New Roman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 rot="19002662">
            <a:off x="5064863" y="5284869"/>
            <a:ext cx="2854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10nm ALD AI203+1 nm Ni</a:t>
            </a:r>
            <a:endParaRPr lang="en-US" dirty="0"/>
          </a:p>
        </p:txBody>
      </p:sp>
      <p:grpSp>
        <p:nvGrpSpPr>
          <p:cNvPr id="110" name="Group 20"/>
          <p:cNvGrpSpPr>
            <a:grpSpLocks/>
          </p:cNvGrpSpPr>
          <p:nvPr/>
        </p:nvGrpSpPr>
        <p:grpSpPr bwMode="auto">
          <a:xfrm>
            <a:off x="6438961" y="2203089"/>
            <a:ext cx="609600" cy="1068387"/>
            <a:chOff x="3511" y="2056"/>
            <a:chExt cx="342" cy="1051"/>
          </a:xfrm>
        </p:grpSpPr>
        <p:sp>
          <p:nvSpPr>
            <p:cNvPr id="111" name="Line 21"/>
            <p:cNvSpPr>
              <a:spLocks noChangeShapeType="1"/>
            </p:cNvSpPr>
            <p:nvPr/>
          </p:nvSpPr>
          <p:spPr bwMode="auto">
            <a:xfrm rot="-5400000">
              <a:off x="2985" y="2582"/>
              <a:ext cx="10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2" name="Group 22"/>
            <p:cNvGrpSpPr>
              <a:grpSpLocks/>
            </p:cNvGrpSpPr>
            <p:nvPr/>
          </p:nvGrpSpPr>
          <p:grpSpPr bwMode="auto">
            <a:xfrm rot="5400000">
              <a:off x="3163" y="2411"/>
              <a:ext cx="1042" cy="338"/>
              <a:chOff x="2226" y="800"/>
              <a:chExt cx="1656" cy="376"/>
            </a:xfrm>
          </p:grpSpPr>
          <p:sp>
            <p:nvSpPr>
              <p:cNvPr id="113" name="Freeform 23"/>
              <p:cNvSpPr>
                <a:spLocks/>
              </p:cNvSpPr>
              <p:nvPr/>
            </p:nvSpPr>
            <p:spPr bwMode="auto">
              <a:xfrm>
                <a:off x="3054" y="800"/>
                <a:ext cx="828" cy="376"/>
              </a:xfrm>
              <a:custGeom>
                <a:avLst/>
                <a:gdLst>
                  <a:gd name="T0" fmla="*/ 0 w 828"/>
                  <a:gd name="T1" fmla="*/ 4 h 376"/>
                  <a:gd name="T2" fmla="*/ 132 w 828"/>
                  <a:gd name="T3" fmla="*/ 16 h 376"/>
                  <a:gd name="T4" fmla="*/ 276 w 828"/>
                  <a:gd name="T5" fmla="*/ 100 h 376"/>
                  <a:gd name="T6" fmla="*/ 372 w 828"/>
                  <a:gd name="T7" fmla="*/ 220 h 376"/>
                  <a:gd name="T8" fmla="*/ 540 w 828"/>
                  <a:gd name="T9" fmla="*/ 328 h 376"/>
                  <a:gd name="T10" fmla="*/ 684 w 828"/>
                  <a:gd name="T11" fmla="*/ 364 h 376"/>
                  <a:gd name="T12" fmla="*/ 828 w 828"/>
                  <a:gd name="T13" fmla="*/ 376 h 3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8"/>
                  <a:gd name="T22" fmla="*/ 0 h 376"/>
                  <a:gd name="T23" fmla="*/ 828 w 828"/>
                  <a:gd name="T24" fmla="*/ 376 h 3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8" h="376">
                    <a:moveTo>
                      <a:pt x="0" y="4"/>
                    </a:moveTo>
                    <a:cubicBezTo>
                      <a:pt x="43" y="2"/>
                      <a:pt x="86" y="0"/>
                      <a:pt x="132" y="16"/>
                    </a:cubicBezTo>
                    <a:cubicBezTo>
                      <a:pt x="178" y="32"/>
                      <a:pt x="236" y="66"/>
                      <a:pt x="276" y="100"/>
                    </a:cubicBezTo>
                    <a:cubicBezTo>
                      <a:pt x="316" y="134"/>
                      <a:pt x="328" y="182"/>
                      <a:pt x="372" y="220"/>
                    </a:cubicBezTo>
                    <a:cubicBezTo>
                      <a:pt x="416" y="258"/>
                      <a:pt x="488" y="304"/>
                      <a:pt x="540" y="328"/>
                    </a:cubicBezTo>
                    <a:cubicBezTo>
                      <a:pt x="592" y="352"/>
                      <a:pt x="636" y="356"/>
                      <a:pt x="684" y="364"/>
                    </a:cubicBezTo>
                    <a:cubicBezTo>
                      <a:pt x="732" y="372"/>
                      <a:pt x="780" y="374"/>
                      <a:pt x="828" y="37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400" i="0">
                  <a:latin typeface="Times New Roman" pitchFamily="18" charset="0"/>
                </a:endParaRPr>
              </a:p>
            </p:txBody>
          </p:sp>
          <p:sp>
            <p:nvSpPr>
              <p:cNvPr id="114" name="Freeform 24"/>
              <p:cNvSpPr>
                <a:spLocks/>
              </p:cNvSpPr>
              <p:nvPr/>
            </p:nvSpPr>
            <p:spPr bwMode="auto">
              <a:xfrm flipH="1">
                <a:off x="2226" y="800"/>
                <a:ext cx="828" cy="376"/>
              </a:xfrm>
              <a:custGeom>
                <a:avLst/>
                <a:gdLst>
                  <a:gd name="T0" fmla="*/ 0 w 828"/>
                  <a:gd name="T1" fmla="*/ 4 h 376"/>
                  <a:gd name="T2" fmla="*/ 132 w 828"/>
                  <a:gd name="T3" fmla="*/ 16 h 376"/>
                  <a:gd name="T4" fmla="*/ 276 w 828"/>
                  <a:gd name="T5" fmla="*/ 100 h 376"/>
                  <a:gd name="T6" fmla="*/ 372 w 828"/>
                  <a:gd name="T7" fmla="*/ 220 h 376"/>
                  <a:gd name="T8" fmla="*/ 540 w 828"/>
                  <a:gd name="T9" fmla="*/ 328 h 376"/>
                  <a:gd name="T10" fmla="*/ 684 w 828"/>
                  <a:gd name="T11" fmla="*/ 364 h 376"/>
                  <a:gd name="T12" fmla="*/ 828 w 828"/>
                  <a:gd name="T13" fmla="*/ 376 h 3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8"/>
                  <a:gd name="T22" fmla="*/ 0 h 376"/>
                  <a:gd name="T23" fmla="*/ 828 w 828"/>
                  <a:gd name="T24" fmla="*/ 376 h 3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8" h="376">
                    <a:moveTo>
                      <a:pt x="0" y="4"/>
                    </a:moveTo>
                    <a:cubicBezTo>
                      <a:pt x="43" y="2"/>
                      <a:pt x="86" y="0"/>
                      <a:pt x="132" y="16"/>
                    </a:cubicBezTo>
                    <a:cubicBezTo>
                      <a:pt x="178" y="32"/>
                      <a:pt x="236" y="66"/>
                      <a:pt x="276" y="100"/>
                    </a:cubicBezTo>
                    <a:cubicBezTo>
                      <a:pt x="316" y="134"/>
                      <a:pt x="328" y="182"/>
                      <a:pt x="372" y="220"/>
                    </a:cubicBezTo>
                    <a:cubicBezTo>
                      <a:pt x="416" y="258"/>
                      <a:pt x="488" y="304"/>
                      <a:pt x="540" y="328"/>
                    </a:cubicBezTo>
                    <a:cubicBezTo>
                      <a:pt x="592" y="352"/>
                      <a:pt x="636" y="356"/>
                      <a:pt x="684" y="364"/>
                    </a:cubicBezTo>
                    <a:cubicBezTo>
                      <a:pt x="732" y="372"/>
                      <a:pt x="780" y="374"/>
                      <a:pt x="828" y="37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400" i="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20" name="Group 20"/>
          <p:cNvGrpSpPr>
            <a:grpSpLocks/>
          </p:cNvGrpSpPr>
          <p:nvPr/>
        </p:nvGrpSpPr>
        <p:grpSpPr bwMode="auto">
          <a:xfrm>
            <a:off x="5588497" y="2178513"/>
            <a:ext cx="609600" cy="1068387"/>
            <a:chOff x="3511" y="2056"/>
            <a:chExt cx="342" cy="1051"/>
          </a:xfrm>
        </p:grpSpPr>
        <p:sp>
          <p:nvSpPr>
            <p:cNvPr id="121" name="Line 21"/>
            <p:cNvSpPr>
              <a:spLocks noChangeShapeType="1"/>
            </p:cNvSpPr>
            <p:nvPr/>
          </p:nvSpPr>
          <p:spPr bwMode="auto">
            <a:xfrm rot="-5400000">
              <a:off x="2985" y="2582"/>
              <a:ext cx="10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2" name="Group 22"/>
            <p:cNvGrpSpPr>
              <a:grpSpLocks/>
            </p:cNvGrpSpPr>
            <p:nvPr/>
          </p:nvGrpSpPr>
          <p:grpSpPr bwMode="auto">
            <a:xfrm rot="5400000">
              <a:off x="3163" y="2411"/>
              <a:ext cx="1042" cy="338"/>
              <a:chOff x="2226" y="800"/>
              <a:chExt cx="1656" cy="376"/>
            </a:xfrm>
          </p:grpSpPr>
          <p:sp>
            <p:nvSpPr>
              <p:cNvPr id="123" name="Freeform 23"/>
              <p:cNvSpPr>
                <a:spLocks/>
              </p:cNvSpPr>
              <p:nvPr/>
            </p:nvSpPr>
            <p:spPr bwMode="auto">
              <a:xfrm>
                <a:off x="3054" y="800"/>
                <a:ext cx="828" cy="376"/>
              </a:xfrm>
              <a:custGeom>
                <a:avLst/>
                <a:gdLst>
                  <a:gd name="T0" fmla="*/ 0 w 828"/>
                  <a:gd name="T1" fmla="*/ 4 h 376"/>
                  <a:gd name="T2" fmla="*/ 132 w 828"/>
                  <a:gd name="T3" fmla="*/ 16 h 376"/>
                  <a:gd name="T4" fmla="*/ 276 w 828"/>
                  <a:gd name="T5" fmla="*/ 100 h 376"/>
                  <a:gd name="T6" fmla="*/ 372 w 828"/>
                  <a:gd name="T7" fmla="*/ 220 h 376"/>
                  <a:gd name="T8" fmla="*/ 540 w 828"/>
                  <a:gd name="T9" fmla="*/ 328 h 376"/>
                  <a:gd name="T10" fmla="*/ 684 w 828"/>
                  <a:gd name="T11" fmla="*/ 364 h 376"/>
                  <a:gd name="T12" fmla="*/ 828 w 828"/>
                  <a:gd name="T13" fmla="*/ 376 h 3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8"/>
                  <a:gd name="T22" fmla="*/ 0 h 376"/>
                  <a:gd name="T23" fmla="*/ 828 w 828"/>
                  <a:gd name="T24" fmla="*/ 376 h 3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8" h="376">
                    <a:moveTo>
                      <a:pt x="0" y="4"/>
                    </a:moveTo>
                    <a:cubicBezTo>
                      <a:pt x="43" y="2"/>
                      <a:pt x="86" y="0"/>
                      <a:pt x="132" y="16"/>
                    </a:cubicBezTo>
                    <a:cubicBezTo>
                      <a:pt x="178" y="32"/>
                      <a:pt x="236" y="66"/>
                      <a:pt x="276" y="100"/>
                    </a:cubicBezTo>
                    <a:cubicBezTo>
                      <a:pt x="316" y="134"/>
                      <a:pt x="328" y="182"/>
                      <a:pt x="372" y="220"/>
                    </a:cubicBezTo>
                    <a:cubicBezTo>
                      <a:pt x="416" y="258"/>
                      <a:pt x="488" y="304"/>
                      <a:pt x="540" y="328"/>
                    </a:cubicBezTo>
                    <a:cubicBezTo>
                      <a:pt x="592" y="352"/>
                      <a:pt x="636" y="356"/>
                      <a:pt x="684" y="364"/>
                    </a:cubicBezTo>
                    <a:cubicBezTo>
                      <a:pt x="732" y="372"/>
                      <a:pt x="780" y="374"/>
                      <a:pt x="828" y="37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400" i="0">
                  <a:latin typeface="Times New Roman" pitchFamily="18" charset="0"/>
                </a:endParaRPr>
              </a:p>
            </p:txBody>
          </p:sp>
          <p:sp>
            <p:nvSpPr>
              <p:cNvPr id="124" name="Freeform 24"/>
              <p:cNvSpPr>
                <a:spLocks/>
              </p:cNvSpPr>
              <p:nvPr/>
            </p:nvSpPr>
            <p:spPr bwMode="auto">
              <a:xfrm flipH="1">
                <a:off x="2226" y="800"/>
                <a:ext cx="828" cy="376"/>
              </a:xfrm>
              <a:custGeom>
                <a:avLst/>
                <a:gdLst>
                  <a:gd name="T0" fmla="*/ 0 w 828"/>
                  <a:gd name="T1" fmla="*/ 4 h 376"/>
                  <a:gd name="T2" fmla="*/ 132 w 828"/>
                  <a:gd name="T3" fmla="*/ 16 h 376"/>
                  <a:gd name="T4" fmla="*/ 276 w 828"/>
                  <a:gd name="T5" fmla="*/ 100 h 376"/>
                  <a:gd name="T6" fmla="*/ 372 w 828"/>
                  <a:gd name="T7" fmla="*/ 220 h 376"/>
                  <a:gd name="T8" fmla="*/ 540 w 828"/>
                  <a:gd name="T9" fmla="*/ 328 h 376"/>
                  <a:gd name="T10" fmla="*/ 684 w 828"/>
                  <a:gd name="T11" fmla="*/ 364 h 376"/>
                  <a:gd name="T12" fmla="*/ 828 w 828"/>
                  <a:gd name="T13" fmla="*/ 376 h 3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28"/>
                  <a:gd name="T22" fmla="*/ 0 h 376"/>
                  <a:gd name="T23" fmla="*/ 828 w 828"/>
                  <a:gd name="T24" fmla="*/ 376 h 3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28" h="376">
                    <a:moveTo>
                      <a:pt x="0" y="4"/>
                    </a:moveTo>
                    <a:cubicBezTo>
                      <a:pt x="43" y="2"/>
                      <a:pt x="86" y="0"/>
                      <a:pt x="132" y="16"/>
                    </a:cubicBezTo>
                    <a:cubicBezTo>
                      <a:pt x="178" y="32"/>
                      <a:pt x="236" y="66"/>
                      <a:pt x="276" y="100"/>
                    </a:cubicBezTo>
                    <a:cubicBezTo>
                      <a:pt x="316" y="134"/>
                      <a:pt x="328" y="182"/>
                      <a:pt x="372" y="220"/>
                    </a:cubicBezTo>
                    <a:cubicBezTo>
                      <a:pt x="416" y="258"/>
                      <a:pt x="488" y="304"/>
                      <a:pt x="540" y="328"/>
                    </a:cubicBezTo>
                    <a:cubicBezTo>
                      <a:pt x="592" y="352"/>
                      <a:pt x="636" y="356"/>
                      <a:pt x="684" y="364"/>
                    </a:cubicBezTo>
                    <a:cubicBezTo>
                      <a:pt x="732" y="372"/>
                      <a:pt x="780" y="374"/>
                      <a:pt x="828" y="37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400" i="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6" name="Group 1"/>
          <p:cNvGrpSpPr/>
          <p:nvPr/>
        </p:nvGrpSpPr>
        <p:grpSpPr>
          <a:xfrm>
            <a:off x="2103438" y="1868187"/>
            <a:ext cx="4937186" cy="1929055"/>
            <a:chOff x="2103438" y="1868187"/>
            <a:chExt cx="4937186" cy="1929055"/>
          </a:xfrm>
        </p:grpSpPr>
        <p:grpSp>
          <p:nvGrpSpPr>
            <p:cNvPr id="1284145" name="Group 20"/>
            <p:cNvGrpSpPr>
              <a:grpSpLocks/>
            </p:cNvGrpSpPr>
            <p:nvPr/>
          </p:nvGrpSpPr>
          <p:grpSpPr bwMode="auto">
            <a:xfrm>
              <a:off x="4700525" y="1946834"/>
              <a:ext cx="606029" cy="1030907"/>
              <a:chOff x="3511" y="2056"/>
              <a:chExt cx="340" cy="1310"/>
            </a:xfrm>
          </p:grpSpPr>
          <p:sp>
            <p:nvSpPr>
              <p:cNvPr id="1284146" name="Line 21"/>
              <p:cNvSpPr>
                <a:spLocks noChangeShapeType="1"/>
              </p:cNvSpPr>
              <p:nvPr/>
            </p:nvSpPr>
            <p:spPr bwMode="auto">
              <a:xfrm rot="-5400000">
                <a:off x="2985" y="2582"/>
                <a:ext cx="10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284147" name="Group 22"/>
              <p:cNvGrpSpPr>
                <a:grpSpLocks/>
              </p:cNvGrpSpPr>
              <p:nvPr/>
            </p:nvGrpSpPr>
            <p:grpSpPr bwMode="auto">
              <a:xfrm rot="5400000">
                <a:off x="3170" y="2685"/>
                <a:ext cx="1024" cy="338"/>
                <a:chOff x="2674" y="818"/>
                <a:chExt cx="1628" cy="376"/>
              </a:xfrm>
            </p:grpSpPr>
            <p:sp>
              <p:nvSpPr>
                <p:cNvPr id="1284148" name="Freeform 23"/>
                <p:cNvSpPr>
                  <a:spLocks/>
                </p:cNvSpPr>
                <p:nvPr/>
              </p:nvSpPr>
              <p:spPr bwMode="auto">
                <a:xfrm>
                  <a:off x="3474" y="818"/>
                  <a:ext cx="828" cy="376"/>
                </a:xfrm>
                <a:custGeom>
                  <a:avLst/>
                  <a:gdLst>
                    <a:gd name="T0" fmla="*/ 0 w 828"/>
                    <a:gd name="T1" fmla="*/ 4 h 376"/>
                    <a:gd name="T2" fmla="*/ 132 w 828"/>
                    <a:gd name="T3" fmla="*/ 16 h 376"/>
                    <a:gd name="T4" fmla="*/ 276 w 828"/>
                    <a:gd name="T5" fmla="*/ 100 h 376"/>
                    <a:gd name="T6" fmla="*/ 372 w 828"/>
                    <a:gd name="T7" fmla="*/ 220 h 376"/>
                    <a:gd name="T8" fmla="*/ 540 w 828"/>
                    <a:gd name="T9" fmla="*/ 328 h 376"/>
                    <a:gd name="T10" fmla="*/ 684 w 828"/>
                    <a:gd name="T11" fmla="*/ 364 h 376"/>
                    <a:gd name="T12" fmla="*/ 828 w 828"/>
                    <a:gd name="T13" fmla="*/ 376 h 37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8"/>
                    <a:gd name="T22" fmla="*/ 0 h 376"/>
                    <a:gd name="T23" fmla="*/ 828 w 828"/>
                    <a:gd name="T24" fmla="*/ 376 h 37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8" h="376">
                      <a:moveTo>
                        <a:pt x="0" y="4"/>
                      </a:moveTo>
                      <a:cubicBezTo>
                        <a:pt x="43" y="2"/>
                        <a:pt x="86" y="0"/>
                        <a:pt x="132" y="16"/>
                      </a:cubicBezTo>
                      <a:cubicBezTo>
                        <a:pt x="178" y="32"/>
                        <a:pt x="236" y="66"/>
                        <a:pt x="276" y="100"/>
                      </a:cubicBezTo>
                      <a:cubicBezTo>
                        <a:pt x="316" y="134"/>
                        <a:pt x="328" y="182"/>
                        <a:pt x="372" y="220"/>
                      </a:cubicBezTo>
                      <a:cubicBezTo>
                        <a:pt x="416" y="258"/>
                        <a:pt x="488" y="304"/>
                        <a:pt x="540" y="328"/>
                      </a:cubicBezTo>
                      <a:cubicBezTo>
                        <a:pt x="592" y="352"/>
                        <a:pt x="636" y="356"/>
                        <a:pt x="684" y="364"/>
                      </a:cubicBezTo>
                      <a:cubicBezTo>
                        <a:pt x="732" y="372"/>
                        <a:pt x="780" y="374"/>
                        <a:pt x="828" y="37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10800000" vert="eaVert"/>
                <a:lstStyle/>
                <a:p>
                  <a:pPr eaLnBrk="0" hangingPunct="0"/>
                  <a:endParaRPr lang="en-US" sz="2400" i="0">
                    <a:latin typeface="Times New Roman" pitchFamily="18" charset="0"/>
                  </a:endParaRPr>
                </a:p>
              </p:txBody>
            </p:sp>
            <p:sp>
              <p:nvSpPr>
                <p:cNvPr id="1284149" name="Freeform 24"/>
                <p:cNvSpPr>
                  <a:spLocks/>
                </p:cNvSpPr>
                <p:nvPr/>
              </p:nvSpPr>
              <p:spPr bwMode="auto">
                <a:xfrm flipH="1">
                  <a:off x="2674" y="818"/>
                  <a:ext cx="828" cy="376"/>
                </a:xfrm>
                <a:custGeom>
                  <a:avLst/>
                  <a:gdLst>
                    <a:gd name="T0" fmla="*/ 0 w 828"/>
                    <a:gd name="T1" fmla="*/ 4 h 376"/>
                    <a:gd name="T2" fmla="*/ 132 w 828"/>
                    <a:gd name="T3" fmla="*/ 16 h 376"/>
                    <a:gd name="T4" fmla="*/ 276 w 828"/>
                    <a:gd name="T5" fmla="*/ 100 h 376"/>
                    <a:gd name="T6" fmla="*/ 372 w 828"/>
                    <a:gd name="T7" fmla="*/ 220 h 376"/>
                    <a:gd name="T8" fmla="*/ 540 w 828"/>
                    <a:gd name="T9" fmla="*/ 328 h 376"/>
                    <a:gd name="T10" fmla="*/ 684 w 828"/>
                    <a:gd name="T11" fmla="*/ 364 h 376"/>
                    <a:gd name="T12" fmla="*/ 828 w 828"/>
                    <a:gd name="T13" fmla="*/ 376 h 37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8"/>
                    <a:gd name="T22" fmla="*/ 0 h 376"/>
                    <a:gd name="T23" fmla="*/ 828 w 828"/>
                    <a:gd name="T24" fmla="*/ 376 h 37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8" h="376">
                      <a:moveTo>
                        <a:pt x="0" y="4"/>
                      </a:moveTo>
                      <a:cubicBezTo>
                        <a:pt x="43" y="2"/>
                        <a:pt x="86" y="0"/>
                        <a:pt x="132" y="16"/>
                      </a:cubicBezTo>
                      <a:cubicBezTo>
                        <a:pt x="178" y="32"/>
                        <a:pt x="236" y="66"/>
                        <a:pt x="276" y="100"/>
                      </a:cubicBezTo>
                      <a:cubicBezTo>
                        <a:pt x="316" y="134"/>
                        <a:pt x="328" y="182"/>
                        <a:pt x="372" y="220"/>
                      </a:cubicBezTo>
                      <a:cubicBezTo>
                        <a:pt x="416" y="258"/>
                        <a:pt x="488" y="304"/>
                        <a:pt x="540" y="328"/>
                      </a:cubicBezTo>
                      <a:cubicBezTo>
                        <a:pt x="592" y="352"/>
                        <a:pt x="636" y="356"/>
                        <a:pt x="684" y="364"/>
                      </a:cubicBezTo>
                      <a:cubicBezTo>
                        <a:pt x="732" y="372"/>
                        <a:pt x="780" y="374"/>
                        <a:pt x="828" y="37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10800000" vert="eaVert"/>
                <a:lstStyle/>
                <a:p>
                  <a:pPr eaLnBrk="0" hangingPunct="0"/>
                  <a:endParaRPr lang="en-US" sz="2400" i="0"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1284150" name="Group 25"/>
            <p:cNvGrpSpPr>
              <a:grpSpLocks/>
            </p:cNvGrpSpPr>
            <p:nvPr/>
          </p:nvGrpSpPr>
          <p:grpSpPr bwMode="auto">
            <a:xfrm>
              <a:off x="3835409" y="2497079"/>
              <a:ext cx="722731" cy="545707"/>
              <a:chOff x="3511" y="2056"/>
              <a:chExt cx="346" cy="1173"/>
            </a:xfrm>
          </p:grpSpPr>
          <p:sp>
            <p:nvSpPr>
              <p:cNvPr id="1284151" name="Line 26"/>
              <p:cNvSpPr>
                <a:spLocks noChangeShapeType="1"/>
              </p:cNvSpPr>
              <p:nvPr/>
            </p:nvSpPr>
            <p:spPr bwMode="auto">
              <a:xfrm rot="-5400000">
                <a:off x="2985" y="2582"/>
                <a:ext cx="10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284152" name="Group 27"/>
              <p:cNvGrpSpPr>
                <a:grpSpLocks/>
              </p:cNvGrpSpPr>
              <p:nvPr/>
            </p:nvGrpSpPr>
            <p:grpSpPr bwMode="auto">
              <a:xfrm rot="5400000">
                <a:off x="3167" y="2539"/>
                <a:ext cx="1042" cy="338"/>
                <a:chOff x="2426" y="800"/>
                <a:chExt cx="1656" cy="376"/>
              </a:xfrm>
            </p:grpSpPr>
            <p:sp>
              <p:nvSpPr>
                <p:cNvPr id="1284153" name="Freeform 28"/>
                <p:cNvSpPr>
                  <a:spLocks/>
                </p:cNvSpPr>
                <p:nvPr/>
              </p:nvSpPr>
              <p:spPr bwMode="auto">
                <a:xfrm>
                  <a:off x="3254" y="800"/>
                  <a:ext cx="828" cy="376"/>
                </a:xfrm>
                <a:custGeom>
                  <a:avLst/>
                  <a:gdLst>
                    <a:gd name="T0" fmla="*/ 0 w 828"/>
                    <a:gd name="T1" fmla="*/ 4 h 376"/>
                    <a:gd name="T2" fmla="*/ 132 w 828"/>
                    <a:gd name="T3" fmla="*/ 16 h 376"/>
                    <a:gd name="T4" fmla="*/ 276 w 828"/>
                    <a:gd name="T5" fmla="*/ 100 h 376"/>
                    <a:gd name="T6" fmla="*/ 372 w 828"/>
                    <a:gd name="T7" fmla="*/ 220 h 376"/>
                    <a:gd name="T8" fmla="*/ 540 w 828"/>
                    <a:gd name="T9" fmla="*/ 328 h 376"/>
                    <a:gd name="T10" fmla="*/ 684 w 828"/>
                    <a:gd name="T11" fmla="*/ 364 h 376"/>
                    <a:gd name="T12" fmla="*/ 828 w 828"/>
                    <a:gd name="T13" fmla="*/ 376 h 37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8"/>
                    <a:gd name="T22" fmla="*/ 0 h 376"/>
                    <a:gd name="T23" fmla="*/ 828 w 828"/>
                    <a:gd name="T24" fmla="*/ 376 h 37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8" h="376">
                      <a:moveTo>
                        <a:pt x="0" y="4"/>
                      </a:moveTo>
                      <a:cubicBezTo>
                        <a:pt x="43" y="2"/>
                        <a:pt x="86" y="0"/>
                        <a:pt x="132" y="16"/>
                      </a:cubicBezTo>
                      <a:cubicBezTo>
                        <a:pt x="178" y="32"/>
                        <a:pt x="236" y="66"/>
                        <a:pt x="276" y="100"/>
                      </a:cubicBezTo>
                      <a:cubicBezTo>
                        <a:pt x="316" y="134"/>
                        <a:pt x="328" y="182"/>
                        <a:pt x="372" y="220"/>
                      </a:cubicBezTo>
                      <a:cubicBezTo>
                        <a:pt x="416" y="258"/>
                        <a:pt x="488" y="304"/>
                        <a:pt x="540" y="328"/>
                      </a:cubicBezTo>
                      <a:cubicBezTo>
                        <a:pt x="592" y="352"/>
                        <a:pt x="636" y="356"/>
                        <a:pt x="684" y="364"/>
                      </a:cubicBezTo>
                      <a:cubicBezTo>
                        <a:pt x="732" y="372"/>
                        <a:pt x="780" y="374"/>
                        <a:pt x="828" y="37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10800000" vert="eaVert"/>
                <a:lstStyle/>
                <a:p>
                  <a:pPr eaLnBrk="0" hangingPunct="0"/>
                  <a:endParaRPr lang="en-US" sz="2400" i="0">
                    <a:latin typeface="Times New Roman" pitchFamily="18" charset="0"/>
                  </a:endParaRPr>
                </a:p>
              </p:txBody>
            </p:sp>
            <p:sp>
              <p:nvSpPr>
                <p:cNvPr id="1284154" name="Freeform 29"/>
                <p:cNvSpPr>
                  <a:spLocks/>
                </p:cNvSpPr>
                <p:nvPr/>
              </p:nvSpPr>
              <p:spPr bwMode="auto">
                <a:xfrm flipH="1">
                  <a:off x="2426" y="800"/>
                  <a:ext cx="828" cy="376"/>
                </a:xfrm>
                <a:custGeom>
                  <a:avLst/>
                  <a:gdLst>
                    <a:gd name="T0" fmla="*/ 0 w 828"/>
                    <a:gd name="T1" fmla="*/ 4 h 376"/>
                    <a:gd name="T2" fmla="*/ 132 w 828"/>
                    <a:gd name="T3" fmla="*/ 16 h 376"/>
                    <a:gd name="T4" fmla="*/ 276 w 828"/>
                    <a:gd name="T5" fmla="*/ 100 h 376"/>
                    <a:gd name="T6" fmla="*/ 372 w 828"/>
                    <a:gd name="T7" fmla="*/ 220 h 376"/>
                    <a:gd name="T8" fmla="*/ 540 w 828"/>
                    <a:gd name="T9" fmla="*/ 328 h 376"/>
                    <a:gd name="T10" fmla="*/ 684 w 828"/>
                    <a:gd name="T11" fmla="*/ 364 h 376"/>
                    <a:gd name="T12" fmla="*/ 828 w 828"/>
                    <a:gd name="T13" fmla="*/ 376 h 37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8"/>
                    <a:gd name="T22" fmla="*/ 0 h 376"/>
                    <a:gd name="T23" fmla="*/ 828 w 828"/>
                    <a:gd name="T24" fmla="*/ 376 h 37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8" h="376">
                      <a:moveTo>
                        <a:pt x="0" y="4"/>
                      </a:moveTo>
                      <a:cubicBezTo>
                        <a:pt x="43" y="2"/>
                        <a:pt x="86" y="0"/>
                        <a:pt x="132" y="16"/>
                      </a:cubicBezTo>
                      <a:cubicBezTo>
                        <a:pt x="178" y="32"/>
                        <a:pt x="236" y="66"/>
                        <a:pt x="276" y="100"/>
                      </a:cubicBezTo>
                      <a:cubicBezTo>
                        <a:pt x="316" y="134"/>
                        <a:pt x="328" y="182"/>
                        <a:pt x="372" y="220"/>
                      </a:cubicBezTo>
                      <a:cubicBezTo>
                        <a:pt x="416" y="258"/>
                        <a:pt x="488" y="304"/>
                        <a:pt x="540" y="328"/>
                      </a:cubicBezTo>
                      <a:cubicBezTo>
                        <a:pt x="592" y="352"/>
                        <a:pt x="636" y="356"/>
                        <a:pt x="684" y="364"/>
                      </a:cubicBezTo>
                      <a:cubicBezTo>
                        <a:pt x="732" y="372"/>
                        <a:pt x="780" y="374"/>
                        <a:pt x="828" y="37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10800000" vert="eaVert"/>
                <a:lstStyle/>
                <a:p>
                  <a:pPr eaLnBrk="0" hangingPunct="0"/>
                  <a:endParaRPr lang="en-US" sz="2400" i="0"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1284155" name="Group 46"/>
            <p:cNvGrpSpPr>
              <a:grpSpLocks/>
            </p:cNvGrpSpPr>
            <p:nvPr/>
          </p:nvGrpSpPr>
          <p:grpSpPr bwMode="auto">
            <a:xfrm>
              <a:off x="2103438" y="2944754"/>
              <a:ext cx="581025" cy="693738"/>
              <a:chOff x="3511" y="2056"/>
              <a:chExt cx="342" cy="1051"/>
            </a:xfrm>
          </p:grpSpPr>
          <p:sp>
            <p:nvSpPr>
              <p:cNvPr id="1284156" name="Line 47"/>
              <p:cNvSpPr>
                <a:spLocks noChangeShapeType="1"/>
              </p:cNvSpPr>
              <p:nvPr/>
            </p:nvSpPr>
            <p:spPr bwMode="auto">
              <a:xfrm rot="-5400000">
                <a:off x="2985" y="2582"/>
                <a:ext cx="10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284157" name="Group 48"/>
              <p:cNvGrpSpPr>
                <a:grpSpLocks/>
              </p:cNvGrpSpPr>
              <p:nvPr/>
            </p:nvGrpSpPr>
            <p:grpSpPr bwMode="auto">
              <a:xfrm rot="5400000">
                <a:off x="3163" y="2411"/>
                <a:ext cx="1042" cy="338"/>
                <a:chOff x="2226" y="800"/>
                <a:chExt cx="1656" cy="376"/>
              </a:xfrm>
            </p:grpSpPr>
            <p:sp>
              <p:nvSpPr>
                <p:cNvPr id="1284158" name="Freeform 49"/>
                <p:cNvSpPr>
                  <a:spLocks/>
                </p:cNvSpPr>
                <p:nvPr/>
              </p:nvSpPr>
              <p:spPr bwMode="auto">
                <a:xfrm>
                  <a:off x="3054" y="800"/>
                  <a:ext cx="828" cy="376"/>
                </a:xfrm>
                <a:custGeom>
                  <a:avLst/>
                  <a:gdLst>
                    <a:gd name="T0" fmla="*/ 0 w 828"/>
                    <a:gd name="T1" fmla="*/ 4 h 376"/>
                    <a:gd name="T2" fmla="*/ 132 w 828"/>
                    <a:gd name="T3" fmla="*/ 16 h 376"/>
                    <a:gd name="T4" fmla="*/ 276 w 828"/>
                    <a:gd name="T5" fmla="*/ 100 h 376"/>
                    <a:gd name="T6" fmla="*/ 372 w 828"/>
                    <a:gd name="T7" fmla="*/ 220 h 376"/>
                    <a:gd name="T8" fmla="*/ 540 w 828"/>
                    <a:gd name="T9" fmla="*/ 328 h 376"/>
                    <a:gd name="T10" fmla="*/ 684 w 828"/>
                    <a:gd name="T11" fmla="*/ 364 h 376"/>
                    <a:gd name="T12" fmla="*/ 828 w 828"/>
                    <a:gd name="T13" fmla="*/ 376 h 37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8"/>
                    <a:gd name="T22" fmla="*/ 0 h 376"/>
                    <a:gd name="T23" fmla="*/ 828 w 828"/>
                    <a:gd name="T24" fmla="*/ 376 h 37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8" h="376">
                      <a:moveTo>
                        <a:pt x="0" y="4"/>
                      </a:moveTo>
                      <a:cubicBezTo>
                        <a:pt x="43" y="2"/>
                        <a:pt x="86" y="0"/>
                        <a:pt x="132" y="16"/>
                      </a:cubicBezTo>
                      <a:cubicBezTo>
                        <a:pt x="178" y="32"/>
                        <a:pt x="236" y="66"/>
                        <a:pt x="276" y="100"/>
                      </a:cubicBezTo>
                      <a:cubicBezTo>
                        <a:pt x="316" y="134"/>
                        <a:pt x="328" y="182"/>
                        <a:pt x="372" y="220"/>
                      </a:cubicBezTo>
                      <a:cubicBezTo>
                        <a:pt x="416" y="258"/>
                        <a:pt x="488" y="304"/>
                        <a:pt x="540" y="328"/>
                      </a:cubicBezTo>
                      <a:cubicBezTo>
                        <a:pt x="592" y="352"/>
                        <a:pt x="636" y="356"/>
                        <a:pt x="684" y="364"/>
                      </a:cubicBezTo>
                      <a:cubicBezTo>
                        <a:pt x="732" y="372"/>
                        <a:pt x="780" y="374"/>
                        <a:pt x="828" y="37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10800000" vert="eaVert"/>
                <a:lstStyle/>
                <a:p>
                  <a:pPr eaLnBrk="0" hangingPunct="0"/>
                  <a:endParaRPr lang="en-US" sz="2400" i="0">
                    <a:latin typeface="Times New Roman" pitchFamily="18" charset="0"/>
                  </a:endParaRPr>
                </a:p>
              </p:txBody>
            </p:sp>
            <p:sp>
              <p:nvSpPr>
                <p:cNvPr id="1284159" name="Freeform 50"/>
                <p:cNvSpPr>
                  <a:spLocks/>
                </p:cNvSpPr>
                <p:nvPr/>
              </p:nvSpPr>
              <p:spPr bwMode="auto">
                <a:xfrm flipH="1">
                  <a:off x="2226" y="800"/>
                  <a:ext cx="828" cy="376"/>
                </a:xfrm>
                <a:custGeom>
                  <a:avLst/>
                  <a:gdLst>
                    <a:gd name="T0" fmla="*/ 0 w 828"/>
                    <a:gd name="T1" fmla="*/ 4 h 376"/>
                    <a:gd name="T2" fmla="*/ 132 w 828"/>
                    <a:gd name="T3" fmla="*/ 16 h 376"/>
                    <a:gd name="T4" fmla="*/ 276 w 828"/>
                    <a:gd name="T5" fmla="*/ 100 h 376"/>
                    <a:gd name="T6" fmla="*/ 372 w 828"/>
                    <a:gd name="T7" fmla="*/ 220 h 376"/>
                    <a:gd name="T8" fmla="*/ 540 w 828"/>
                    <a:gd name="T9" fmla="*/ 328 h 376"/>
                    <a:gd name="T10" fmla="*/ 684 w 828"/>
                    <a:gd name="T11" fmla="*/ 364 h 376"/>
                    <a:gd name="T12" fmla="*/ 828 w 828"/>
                    <a:gd name="T13" fmla="*/ 376 h 37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8"/>
                    <a:gd name="T22" fmla="*/ 0 h 376"/>
                    <a:gd name="T23" fmla="*/ 828 w 828"/>
                    <a:gd name="T24" fmla="*/ 376 h 37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8" h="376">
                      <a:moveTo>
                        <a:pt x="0" y="4"/>
                      </a:moveTo>
                      <a:cubicBezTo>
                        <a:pt x="43" y="2"/>
                        <a:pt x="86" y="0"/>
                        <a:pt x="132" y="16"/>
                      </a:cubicBezTo>
                      <a:cubicBezTo>
                        <a:pt x="178" y="32"/>
                        <a:pt x="236" y="66"/>
                        <a:pt x="276" y="100"/>
                      </a:cubicBezTo>
                      <a:cubicBezTo>
                        <a:pt x="316" y="134"/>
                        <a:pt x="328" y="182"/>
                        <a:pt x="372" y="220"/>
                      </a:cubicBezTo>
                      <a:cubicBezTo>
                        <a:pt x="416" y="258"/>
                        <a:pt x="488" y="304"/>
                        <a:pt x="540" y="328"/>
                      </a:cubicBezTo>
                      <a:cubicBezTo>
                        <a:pt x="592" y="352"/>
                        <a:pt x="636" y="356"/>
                        <a:pt x="684" y="364"/>
                      </a:cubicBezTo>
                      <a:cubicBezTo>
                        <a:pt x="732" y="372"/>
                        <a:pt x="780" y="374"/>
                        <a:pt x="828" y="37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10800000" vert="eaVert"/>
                <a:lstStyle/>
                <a:p>
                  <a:pPr eaLnBrk="0" hangingPunct="0"/>
                  <a:endParaRPr lang="en-US" sz="2400" i="0"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1284160" name="Group 51"/>
            <p:cNvGrpSpPr>
              <a:grpSpLocks/>
            </p:cNvGrpSpPr>
            <p:nvPr/>
          </p:nvGrpSpPr>
          <p:grpSpPr bwMode="auto">
            <a:xfrm>
              <a:off x="2973388" y="2004954"/>
              <a:ext cx="276225" cy="1792288"/>
              <a:chOff x="3511" y="2056"/>
              <a:chExt cx="342" cy="1051"/>
            </a:xfrm>
          </p:grpSpPr>
          <p:sp>
            <p:nvSpPr>
              <p:cNvPr id="1284161" name="Line 52"/>
              <p:cNvSpPr>
                <a:spLocks noChangeShapeType="1"/>
              </p:cNvSpPr>
              <p:nvPr/>
            </p:nvSpPr>
            <p:spPr bwMode="auto">
              <a:xfrm rot="-5400000">
                <a:off x="2985" y="2582"/>
                <a:ext cx="10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284162" name="Group 53"/>
              <p:cNvGrpSpPr>
                <a:grpSpLocks/>
              </p:cNvGrpSpPr>
              <p:nvPr/>
            </p:nvGrpSpPr>
            <p:grpSpPr bwMode="auto">
              <a:xfrm rot="5400000">
                <a:off x="3163" y="2411"/>
                <a:ext cx="1042" cy="338"/>
                <a:chOff x="2226" y="800"/>
                <a:chExt cx="1656" cy="376"/>
              </a:xfrm>
            </p:grpSpPr>
            <p:sp>
              <p:nvSpPr>
                <p:cNvPr id="1284163" name="Freeform 54"/>
                <p:cNvSpPr>
                  <a:spLocks/>
                </p:cNvSpPr>
                <p:nvPr/>
              </p:nvSpPr>
              <p:spPr bwMode="auto">
                <a:xfrm>
                  <a:off x="3054" y="800"/>
                  <a:ext cx="828" cy="376"/>
                </a:xfrm>
                <a:custGeom>
                  <a:avLst/>
                  <a:gdLst>
                    <a:gd name="T0" fmla="*/ 0 w 828"/>
                    <a:gd name="T1" fmla="*/ 4 h 376"/>
                    <a:gd name="T2" fmla="*/ 132 w 828"/>
                    <a:gd name="T3" fmla="*/ 16 h 376"/>
                    <a:gd name="T4" fmla="*/ 276 w 828"/>
                    <a:gd name="T5" fmla="*/ 100 h 376"/>
                    <a:gd name="T6" fmla="*/ 372 w 828"/>
                    <a:gd name="T7" fmla="*/ 220 h 376"/>
                    <a:gd name="T8" fmla="*/ 540 w 828"/>
                    <a:gd name="T9" fmla="*/ 328 h 376"/>
                    <a:gd name="T10" fmla="*/ 684 w 828"/>
                    <a:gd name="T11" fmla="*/ 364 h 376"/>
                    <a:gd name="T12" fmla="*/ 828 w 828"/>
                    <a:gd name="T13" fmla="*/ 376 h 37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8"/>
                    <a:gd name="T22" fmla="*/ 0 h 376"/>
                    <a:gd name="T23" fmla="*/ 828 w 828"/>
                    <a:gd name="T24" fmla="*/ 376 h 37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8" h="376">
                      <a:moveTo>
                        <a:pt x="0" y="4"/>
                      </a:moveTo>
                      <a:cubicBezTo>
                        <a:pt x="43" y="2"/>
                        <a:pt x="86" y="0"/>
                        <a:pt x="132" y="16"/>
                      </a:cubicBezTo>
                      <a:cubicBezTo>
                        <a:pt x="178" y="32"/>
                        <a:pt x="236" y="66"/>
                        <a:pt x="276" y="100"/>
                      </a:cubicBezTo>
                      <a:cubicBezTo>
                        <a:pt x="316" y="134"/>
                        <a:pt x="328" y="182"/>
                        <a:pt x="372" y="220"/>
                      </a:cubicBezTo>
                      <a:cubicBezTo>
                        <a:pt x="416" y="258"/>
                        <a:pt x="488" y="304"/>
                        <a:pt x="540" y="328"/>
                      </a:cubicBezTo>
                      <a:cubicBezTo>
                        <a:pt x="592" y="352"/>
                        <a:pt x="636" y="356"/>
                        <a:pt x="684" y="364"/>
                      </a:cubicBezTo>
                      <a:cubicBezTo>
                        <a:pt x="732" y="372"/>
                        <a:pt x="780" y="374"/>
                        <a:pt x="828" y="37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10800000" vert="eaVert"/>
                <a:lstStyle/>
                <a:p>
                  <a:pPr eaLnBrk="0" hangingPunct="0"/>
                  <a:endParaRPr lang="en-US" sz="2400" i="0">
                    <a:latin typeface="Times New Roman" pitchFamily="18" charset="0"/>
                  </a:endParaRPr>
                </a:p>
              </p:txBody>
            </p:sp>
            <p:sp>
              <p:nvSpPr>
                <p:cNvPr id="1284164" name="Freeform 55"/>
                <p:cNvSpPr>
                  <a:spLocks/>
                </p:cNvSpPr>
                <p:nvPr/>
              </p:nvSpPr>
              <p:spPr bwMode="auto">
                <a:xfrm flipH="1">
                  <a:off x="2226" y="800"/>
                  <a:ext cx="828" cy="376"/>
                </a:xfrm>
                <a:custGeom>
                  <a:avLst/>
                  <a:gdLst>
                    <a:gd name="T0" fmla="*/ 0 w 828"/>
                    <a:gd name="T1" fmla="*/ 4 h 376"/>
                    <a:gd name="T2" fmla="*/ 132 w 828"/>
                    <a:gd name="T3" fmla="*/ 16 h 376"/>
                    <a:gd name="T4" fmla="*/ 276 w 828"/>
                    <a:gd name="T5" fmla="*/ 100 h 376"/>
                    <a:gd name="T6" fmla="*/ 372 w 828"/>
                    <a:gd name="T7" fmla="*/ 220 h 376"/>
                    <a:gd name="T8" fmla="*/ 540 w 828"/>
                    <a:gd name="T9" fmla="*/ 328 h 376"/>
                    <a:gd name="T10" fmla="*/ 684 w 828"/>
                    <a:gd name="T11" fmla="*/ 364 h 376"/>
                    <a:gd name="T12" fmla="*/ 828 w 828"/>
                    <a:gd name="T13" fmla="*/ 376 h 37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8"/>
                    <a:gd name="T22" fmla="*/ 0 h 376"/>
                    <a:gd name="T23" fmla="*/ 828 w 828"/>
                    <a:gd name="T24" fmla="*/ 376 h 37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8" h="376">
                      <a:moveTo>
                        <a:pt x="0" y="4"/>
                      </a:moveTo>
                      <a:cubicBezTo>
                        <a:pt x="43" y="2"/>
                        <a:pt x="86" y="0"/>
                        <a:pt x="132" y="16"/>
                      </a:cubicBezTo>
                      <a:cubicBezTo>
                        <a:pt x="178" y="32"/>
                        <a:pt x="236" y="66"/>
                        <a:pt x="276" y="100"/>
                      </a:cubicBezTo>
                      <a:cubicBezTo>
                        <a:pt x="316" y="134"/>
                        <a:pt x="328" y="182"/>
                        <a:pt x="372" y="220"/>
                      </a:cubicBezTo>
                      <a:cubicBezTo>
                        <a:pt x="416" y="258"/>
                        <a:pt x="488" y="304"/>
                        <a:pt x="540" y="328"/>
                      </a:cubicBezTo>
                      <a:cubicBezTo>
                        <a:pt x="592" y="352"/>
                        <a:pt x="636" y="356"/>
                        <a:pt x="684" y="364"/>
                      </a:cubicBezTo>
                      <a:cubicBezTo>
                        <a:pt x="732" y="372"/>
                        <a:pt x="780" y="374"/>
                        <a:pt x="828" y="37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10800000" vert="eaVert"/>
                <a:lstStyle/>
                <a:p>
                  <a:pPr eaLnBrk="0" hangingPunct="0"/>
                  <a:endParaRPr lang="en-US" sz="2400" i="0"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115" name="Group 20"/>
            <p:cNvGrpSpPr>
              <a:grpSpLocks/>
            </p:cNvGrpSpPr>
            <p:nvPr/>
          </p:nvGrpSpPr>
          <p:grpSpPr bwMode="auto">
            <a:xfrm>
              <a:off x="6431024" y="1878015"/>
              <a:ext cx="609600" cy="827088"/>
              <a:chOff x="3511" y="2056"/>
              <a:chExt cx="342" cy="1051"/>
            </a:xfrm>
          </p:grpSpPr>
          <p:sp>
            <p:nvSpPr>
              <p:cNvPr id="116" name="Line 21"/>
              <p:cNvSpPr>
                <a:spLocks noChangeShapeType="1"/>
              </p:cNvSpPr>
              <p:nvPr/>
            </p:nvSpPr>
            <p:spPr bwMode="auto">
              <a:xfrm rot="-5400000">
                <a:off x="2985" y="2582"/>
                <a:ext cx="10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7" name="Group 22"/>
              <p:cNvGrpSpPr>
                <a:grpSpLocks/>
              </p:cNvGrpSpPr>
              <p:nvPr/>
            </p:nvGrpSpPr>
            <p:grpSpPr bwMode="auto">
              <a:xfrm rot="5400000">
                <a:off x="3163" y="2411"/>
                <a:ext cx="1042" cy="338"/>
                <a:chOff x="2226" y="800"/>
                <a:chExt cx="1656" cy="376"/>
              </a:xfrm>
            </p:grpSpPr>
            <p:sp>
              <p:nvSpPr>
                <p:cNvPr id="118" name="Freeform 23"/>
                <p:cNvSpPr>
                  <a:spLocks/>
                </p:cNvSpPr>
                <p:nvPr/>
              </p:nvSpPr>
              <p:spPr bwMode="auto">
                <a:xfrm>
                  <a:off x="3054" y="800"/>
                  <a:ext cx="828" cy="376"/>
                </a:xfrm>
                <a:custGeom>
                  <a:avLst/>
                  <a:gdLst>
                    <a:gd name="T0" fmla="*/ 0 w 828"/>
                    <a:gd name="T1" fmla="*/ 4 h 376"/>
                    <a:gd name="T2" fmla="*/ 132 w 828"/>
                    <a:gd name="T3" fmla="*/ 16 h 376"/>
                    <a:gd name="T4" fmla="*/ 276 w 828"/>
                    <a:gd name="T5" fmla="*/ 100 h 376"/>
                    <a:gd name="T6" fmla="*/ 372 w 828"/>
                    <a:gd name="T7" fmla="*/ 220 h 376"/>
                    <a:gd name="T8" fmla="*/ 540 w 828"/>
                    <a:gd name="T9" fmla="*/ 328 h 376"/>
                    <a:gd name="T10" fmla="*/ 684 w 828"/>
                    <a:gd name="T11" fmla="*/ 364 h 376"/>
                    <a:gd name="T12" fmla="*/ 828 w 828"/>
                    <a:gd name="T13" fmla="*/ 376 h 37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8"/>
                    <a:gd name="T22" fmla="*/ 0 h 376"/>
                    <a:gd name="T23" fmla="*/ 828 w 828"/>
                    <a:gd name="T24" fmla="*/ 376 h 37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8" h="376">
                      <a:moveTo>
                        <a:pt x="0" y="4"/>
                      </a:moveTo>
                      <a:cubicBezTo>
                        <a:pt x="43" y="2"/>
                        <a:pt x="86" y="0"/>
                        <a:pt x="132" y="16"/>
                      </a:cubicBezTo>
                      <a:cubicBezTo>
                        <a:pt x="178" y="32"/>
                        <a:pt x="236" y="66"/>
                        <a:pt x="276" y="100"/>
                      </a:cubicBezTo>
                      <a:cubicBezTo>
                        <a:pt x="316" y="134"/>
                        <a:pt x="328" y="182"/>
                        <a:pt x="372" y="220"/>
                      </a:cubicBezTo>
                      <a:cubicBezTo>
                        <a:pt x="416" y="258"/>
                        <a:pt x="488" y="304"/>
                        <a:pt x="540" y="328"/>
                      </a:cubicBezTo>
                      <a:cubicBezTo>
                        <a:pt x="592" y="352"/>
                        <a:pt x="636" y="356"/>
                        <a:pt x="684" y="364"/>
                      </a:cubicBezTo>
                      <a:cubicBezTo>
                        <a:pt x="732" y="372"/>
                        <a:pt x="780" y="374"/>
                        <a:pt x="828" y="37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10800000" vert="eaVert"/>
                <a:lstStyle/>
                <a:p>
                  <a:pPr eaLnBrk="0" hangingPunct="0"/>
                  <a:endParaRPr lang="en-US" sz="2400" i="0">
                    <a:latin typeface="Times New Roman" pitchFamily="18" charset="0"/>
                  </a:endParaRPr>
                </a:p>
              </p:txBody>
            </p:sp>
            <p:sp>
              <p:nvSpPr>
                <p:cNvPr id="119" name="Freeform 24"/>
                <p:cNvSpPr>
                  <a:spLocks/>
                </p:cNvSpPr>
                <p:nvPr/>
              </p:nvSpPr>
              <p:spPr bwMode="auto">
                <a:xfrm flipH="1">
                  <a:off x="2226" y="800"/>
                  <a:ext cx="828" cy="376"/>
                </a:xfrm>
                <a:custGeom>
                  <a:avLst/>
                  <a:gdLst>
                    <a:gd name="T0" fmla="*/ 0 w 828"/>
                    <a:gd name="T1" fmla="*/ 4 h 376"/>
                    <a:gd name="T2" fmla="*/ 132 w 828"/>
                    <a:gd name="T3" fmla="*/ 16 h 376"/>
                    <a:gd name="T4" fmla="*/ 276 w 828"/>
                    <a:gd name="T5" fmla="*/ 100 h 376"/>
                    <a:gd name="T6" fmla="*/ 372 w 828"/>
                    <a:gd name="T7" fmla="*/ 220 h 376"/>
                    <a:gd name="T8" fmla="*/ 540 w 828"/>
                    <a:gd name="T9" fmla="*/ 328 h 376"/>
                    <a:gd name="T10" fmla="*/ 684 w 828"/>
                    <a:gd name="T11" fmla="*/ 364 h 376"/>
                    <a:gd name="T12" fmla="*/ 828 w 828"/>
                    <a:gd name="T13" fmla="*/ 376 h 37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8"/>
                    <a:gd name="T22" fmla="*/ 0 h 376"/>
                    <a:gd name="T23" fmla="*/ 828 w 828"/>
                    <a:gd name="T24" fmla="*/ 376 h 37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8" h="376">
                      <a:moveTo>
                        <a:pt x="0" y="4"/>
                      </a:moveTo>
                      <a:cubicBezTo>
                        <a:pt x="43" y="2"/>
                        <a:pt x="86" y="0"/>
                        <a:pt x="132" y="16"/>
                      </a:cubicBezTo>
                      <a:cubicBezTo>
                        <a:pt x="178" y="32"/>
                        <a:pt x="236" y="66"/>
                        <a:pt x="276" y="100"/>
                      </a:cubicBezTo>
                      <a:cubicBezTo>
                        <a:pt x="316" y="134"/>
                        <a:pt x="328" y="182"/>
                        <a:pt x="372" y="220"/>
                      </a:cubicBezTo>
                      <a:cubicBezTo>
                        <a:pt x="416" y="258"/>
                        <a:pt x="488" y="304"/>
                        <a:pt x="540" y="328"/>
                      </a:cubicBezTo>
                      <a:cubicBezTo>
                        <a:pt x="592" y="352"/>
                        <a:pt x="636" y="356"/>
                        <a:pt x="684" y="364"/>
                      </a:cubicBezTo>
                      <a:cubicBezTo>
                        <a:pt x="732" y="372"/>
                        <a:pt x="780" y="374"/>
                        <a:pt x="828" y="37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10800000" vert="eaVert"/>
                <a:lstStyle/>
                <a:p>
                  <a:pPr eaLnBrk="0" hangingPunct="0"/>
                  <a:endParaRPr lang="en-US" sz="2400" i="0"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125" name="Group 20"/>
            <p:cNvGrpSpPr>
              <a:grpSpLocks/>
            </p:cNvGrpSpPr>
            <p:nvPr/>
          </p:nvGrpSpPr>
          <p:grpSpPr bwMode="auto">
            <a:xfrm>
              <a:off x="5580560" y="1868187"/>
              <a:ext cx="609600" cy="827088"/>
              <a:chOff x="3511" y="2056"/>
              <a:chExt cx="342" cy="1051"/>
            </a:xfrm>
          </p:grpSpPr>
          <p:sp>
            <p:nvSpPr>
              <p:cNvPr id="126" name="Line 21"/>
              <p:cNvSpPr>
                <a:spLocks noChangeShapeType="1"/>
              </p:cNvSpPr>
              <p:nvPr/>
            </p:nvSpPr>
            <p:spPr bwMode="auto">
              <a:xfrm rot="-5400000">
                <a:off x="2985" y="2582"/>
                <a:ext cx="10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27" name="Group 22"/>
              <p:cNvGrpSpPr>
                <a:grpSpLocks/>
              </p:cNvGrpSpPr>
              <p:nvPr/>
            </p:nvGrpSpPr>
            <p:grpSpPr bwMode="auto">
              <a:xfrm rot="5400000">
                <a:off x="3163" y="2411"/>
                <a:ext cx="1042" cy="338"/>
                <a:chOff x="2226" y="800"/>
                <a:chExt cx="1656" cy="376"/>
              </a:xfrm>
            </p:grpSpPr>
            <p:sp>
              <p:nvSpPr>
                <p:cNvPr id="128" name="Freeform 23"/>
                <p:cNvSpPr>
                  <a:spLocks/>
                </p:cNvSpPr>
                <p:nvPr/>
              </p:nvSpPr>
              <p:spPr bwMode="auto">
                <a:xfrm>
                  <a:off x="3054" y="800"/>
                  <a:ext cx="828" cy="376"/>
                </a:xfrm>
                <a:custGeom>
                  <a:avLst/>
                  <a:gdLst>
                    <a:gd name="T0" fmla="*/ 0 w 828"/>
                    <a:gd name="T1" fmla="*/ 4 h 376"/>
                    <a:gd name="T2" fmla="*/ 132 w 828"/>
                    <a:gd name="T3" fmla="*/ 16 h 376"/>
                    <a:gd name="T4" fmla="*/ 276 w 828"/>
                    <a:gd name="T5" fmla="*/ 100 h 376"/>
                    <a:gd name="T6" fmla="*/ 372 w 828"/>
                    <a:gd name="T7" fmla="*/ 220 h 376"/>
                    <a:gd name="T8" fmla="*/ 540 w 828"/>
                    <a:gd name="T9" fmla="*/ 328 h 376"/>
                    <a:gd name="T10" fmla="*/ 684 w 828"/>
                    <a:gd name="T11" fmla="*/ 364 h 376"/>
                    <a:gd name="T12" fmla="*/ 828 w 828"/>
                    <a:gd name="T13" fmla="*/ 376 h 37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8"/>
                    <a:gd name="T22" fmla="*/ 0 h 376"/>
                    <a:gd name="T23" fmla="*/ 828 w 828"/>
                    <a:gd name="T24" fmla="*/ 376 h 37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8" h="376">
                      <a:moveTo>
                        <a:pt x="0" y="4"/>
                      </a:moveTo>
                      <a:cubicBezTo>
                        <a:pt x="43" y="2"/>
                        <a:pt x="86" y="0"/>
                        <a:pt x="132" y="16"/>
                      </a:cubicBezTo>
                      <a:cubicBezTo>
                        <a:pt x="178" y="32"/>
                        <a:pt x="236" y="66"/>
                        <a:pt x="276" y="100"/>
                      </a:cubicBezTo>
                      <a:cubicBezTo>
                        <a:pt x="316" y="134"/>
                        <a:pt x="328" y="182"/>
                        <a:pt x="372" y="220"/>
                      </a:cubicBezTo>
                      <a:cubicBezTo>
                        <a:pt x="416" y="258"/>
                        <a:pt x="488" y="304"/>
                        <a:pt x="540" y="328"/>
                      </a:cubicBezTo>
                      <a:cubicBezTo>
                        <a:pt x="592" y="352"/>
                        <a:pt x="636" y="356"/>
                        <a:pt x="684" y="364"/>
                      </a:cubicBezTo>
                      <a:cubicBezTo>
                        <a:pt x="732" y="372"/>
                        <a:pt x="780" y="374"/>
                        <a:pt x="828" y="37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10800000" vert="eaVert"/>
                <a:lstStyle/>
                <a:p>
                  <a:pPr eaLnBrk="0" hangingPunct="0"/>
                  <a:endParaRPr lang="en-US" sz="2400" i="0">
                    <a:latin typeface="Times New Roman" pitchFamily="18" charset="0"/>
                  </a:endParaRPr>
                </a:p>
              </p:txBody>
            </p:sp>
            <p:sp>
              <p:nvSpPr>
                <p:cNvPr id="129" name="Freeform 24"/>
                <p:cNvSpPr>
                  <a:spLocks/>
                </p:cNvSpPr>
                <p:nvPr/>
              </p:nvSpPr>
              <p:spPr bwMode="auto">
                <a:xfrm flipH="1">
                  <a:off x="2226" y="800"/>
                  <a:ext cx="828" cy="376"/>
                </a:xfrm>
                <a:custGeom>
                  <a:avLst/>
                  <a:gdLst>
                    <a:gd name="T0" fmla="*/ 0 w 828"/>
                    <a:gd name="T1" fmla="*/ 4 h 376"/>
                    <a:gd name="T2" fmla="*/ 132 w 828"/>
                    <a:gd name="T3" fmla="*/ 16 h 376"/>
                    <a:gd name="T4" fmla="*/ 276 w 828"/>
                    <a:gd name="T5" fmla="*/ 100 h 376"/>
                    <a:gd name="T6" fmla="*/ 372 w 828"/>
                    <a:gd name="T7" fmla="*/ 220 h 376"/>
                    <a:gd name="T8" fmla="*/ 540 w 828"/>
                    <a:gd name="T9" fmla="*/ 328 h 376"/>
                    <a:gd name="T10" fmla="*/ 684 w 828"/>
                    <a:gd name="T11" fmla="*/ 364 h 376"/>
                    <a:gd name="T12" fmla="*/ 828 w 828"/>
                    <a:gd name="T13" fmla="*/ 376 h 37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28"/>
                    <a:gd name="T22" fmla="*/ 0 h 376"/>
                    <a:gd name="T23" fmla="*/ 828 w 828"/>
                    <a:gd name="T24" fmla="*/ 376 h 37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28" h="376">
                      <a:moveTo>
                        <a:pt x="0" y="4"/>
                      </a:moveTo>
                      <a:cubicBezTo>
                        <a:pt x="43" y="2"/>
                        <a:pt x="86" y="0"/>
                        <a:pt x="132" y="16"/>
                      </a:cubicBezTo>
                      <a:cubicBezTo>
                        <a:pt x="178" y="32"/>
                        <a:pt x="236" y="66"/>
                        <a:pt x="276" y="100"/>
                      </a:cubicBezTo>
                      <a:cubicBezTo>
                        <a:pt x="316" y="134"/>
                        <a:pt x="328" y="182"/>
                        <a:pt x="372" y="220"/>
                      </a:cubicBezTo>
                      <a:cubicBezTo>
                        <a:pt x="416" y="258"/>
                        <a:pt x="488" y="304"/>
                        <a:pt x="540" y="328"/>
                      </a:cubicBezTo>
                      <a:cubicBezTo>
                        <a:pt x="592" y="352"/>
                        <a:pt x="636" y="356"/>
                        <a:pt x="684" y="364"/>
                      </a:cubicBezTo>
                      <a:cubicBezTo>
                        <a:pt x="732" y="372"/>
                        <a:pt x="780" y="374"/>
                        <a:pt x="828" y="37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10800000" vert="eaVert"/>
                <a:lstStyle/>
                <a:p>
                  <a:pPr eaLnBrk="0" hangingPunct="0"/>
                  <a:endParaRPr lang="en-US" sz="2400" i="0">
                    <a:latin typeface="Times New Roman" pitchFamily="18" charset="0"/>
                  </a:endParaRPr>
                </a:p>
              </p:txBody>
            </p:sp>
          </p:grpSp>
        </p:grpSp>
      </p:grpSp>
      <p:sp>
        <p:nvSpPr>
          <p:cNvPr id="130" name="TextBox 129"/>
          <p:cNvSpPr txBox="1"/>
          <p:nvPr/>
        </p:nvSpPr>
        <p:spPr>
          <a:xfrm rot="19002662">
            <a:off x="4972245" y="462120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2nm 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628546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Correlated Beliefs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343025"/>
            <a:ext cx="4265053" cy="5059363"/>
          </a:xfrm>
        </p:spPr>
        <p:txBody>
          <a:bodyPr/>
          <a:lstStyle/>
          <a:p>
            <a:r>
              <a:rPr lang="en-US" dirty="0"/>
              <a:t>Nanotube lengths also depend on growth </a:t>
            </a:r>
            <a:r>
              <a:rPr lang="en-US" dirty="0" smtClean="0"/>
              <a:t>temperature</a:t>
            </a:r>
          </a:p>
          <a:p>
            <a:r>
              <a:rPr lang="en-US" dirty="0" smtClean="0"/>
              <a:t>Continuous parameters: temperature</a:t>
            </a:r>
          </a:p>
          <a:p>
            <a:r>
              <a:rPr lang="en-US" dirty="0" smtClean="0"/>
              <a:t>Correlation introduced by continuity</a:t>
            </a:r>
          </a:p>
          <a:p>
            <a:pPr lvl="1"/>
            <a:r>
              <a:rPr lang="en-US" dirty="0" smtClean="0"/>
              <a:t>If the length is higher than we expected at one temperature, it is likely to be higher at slightly higher and lower temperatures.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7377B23C-0C12-475E-AC67-24B6D0D8B1D9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874653" y="1917257"/>
            <a:ext cx="4155882" cy="4161452"/>
            <a:chOff x="4874653" y="1917257"/>
            <a:chExt cx="4155882" cy="416145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74653" y="1917257"/>
              <a:ext cx="4155882" cy="3868687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5657194" y="5801710"/>
              <a:ext cx="25908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err="1"/>
                <a:t>Puretzky</a:t>
              </a:r>
              <a:r>
                <a:rPr lang="en-US" sz="1200" dirty="0"/>
                <a:t> et al. Appl. Phys. A 81 (2005)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446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Parametric Belief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It is hard to quantify the behavior and uncertainty of length over both temperature and catalyst</a:t>
            </a:r>
          </a:p>
          <a:p>
            <a:r>
              <a:rPr lang="en-US" sz="2800" dirty="0"/>
              <a:t>An easier way:</a:t>
            </a:r>
          </a:p>
          <a:p>
            <a:pPr lvl="1"/>
            <a:r>
              <a:rPr lang="en-US" sz="2000" dirty="0"/>
              <a:t>The system can be described by a kinetic model</a:t>
            </a:r>
          </a:p>
          <a:p>
            <a:pPr lvl="1"/>
            <a:r>
              <a:rPr lang="en-US" sz="2000" dirty="0"/>
              <a:t>Characterize the relation between temperature, catalyst and length by a few </a:t>
            </a:r>
            <a:r>
              <a:rPr lang="en-US" sz="2000"/>
              <a:t>kinetic parameters (but these are unknown)</a:t>
            </a:r>
            <a:endParaRPr lang="en-US" sz="2000" dirty="0"/>
          </a:p>
          <a:p>
            <a:pPr lvl="1"/>
            <a:r>
              <a:rPr lang="en-US" sz="2000" dirty="0"/>
              <a:t>Need</a:t>
            </a:r>
            <a:r>
              <a:rPr lang="en-US" sz="2000"/>
              <a:t> to build belief model for </a:t>
            </a:r>
            <a:r>
              <a:rPr lang="en-US" sz="2000" smtClean="0"/>
              <a:t>kinetic </a:t>
            </a:r>
            <a:r>
              <a:rPr lang="en-US" sz="2000"/>
              <a:t>parameters 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7377B23C-0C12-475E-AC67-24B6D0D8B1D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82" y="5746570"/>
            <a:ext cx="8229600" cy="882830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666203"/>
            <a:ext cx="8229600" cy="89946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838200" y="4554148"/>
            <a:ext cx="7570632" cy="2227652"/>
            <a:chOff x="940343" y="3085264"/>
            <a:chExt cx="7570632" cy="2227652"/>
          </a:xfrm>
        </p:grpSpPr>
        <p:sp>
          <p:nvSpPr>
            <p:cNvPr id="8" name="Oval 7"/>
            <p:cNvSpPr/>
            <p:nvPr/>
          </p:nvSpPr>
          <p:spPr bwMode="auto">
            <a:xfrm>
              <a:off x="1864523" y="3085264"/>
              <a:ext cx="610244" cy="610244"/>
            </a:xfrm>
            <a:prstGeom prst="ellipse">
              <a:avLst/>
            </a:prstGeom>
            <a:noFill/>
            <a:ln w="2857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3039454" y="3626032"/>
              <a:ext cx="1149087" cy="610244"/>
            </a:xfrm>
            <a:prstGeom prst="ellipse">
              <a:avLst/>
            </a:prstGeom>
            <a:noFill/>
            <a:ln w="2857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2749415" y="3129520"/>
              <a:ext cx="610244" cy="610244"/>
            </a:xfrm>
            <a:prstGeom prst="ellipse">
              <a:avLst/>
            </a:prstGeom>
            <a:noFill/>
            <a:ln w="2857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6972263" y="3134440"/>
              <a:ext cx="1139350" cy="610244"/>
            </a:xfrm>
            <a:prstGeom prst="ellipse">
              <a:avLst/>
            </a:prstGeom>
            <a:noFill/>
            <a:ln w="2857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1603991" y="4166800"/>
              <a:ext cx="610244" cy="610244"/>
            </a:xfrm>
            <a:prstGeom prst="ellipse">
              <a:avLst/>
            </a:prstGeom>
            <a:noFill/>
            <a:ln w="2857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2184083" y="4687900"/>
              <a:ext cx="610244" cy="610244"/>
            </a:xfrm>
            <a:prstGeom prst="ellipse">
              <a:avLst/>
            </a:prstGeom>
            <a:noFill/>
            <a:ln w="2857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1407359" y="4678072"/>
              <a:ext cx="457164" cy="610244"/>
            </a:xfrm>
            <a:prstGeom prst="ellipse">
              <a:avLst/>
            </a:prstGeom>
            <a:noFill/>
            <a:ln w="2857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940343" y="4668244"/>
              <a:ext cx="457164" cy="610244"/>
            </a:xfrm>
            <a:prstGeom prst="ellipse">
              <a:avLst/>
            </a:prstGeom>
            <a:noFill/>
            <a:ln w="2857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3880115" y="4451944"/>
              <a:ext cx="457164" cy="610244"/>
            </a:xfrm>
            <a:prstGeom prst="ellipse">
              <a:avLst/>
            </a:prstGeom>
            <a:noFill/>
            <a:ln w="2857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5787527" y="4191400"/>
              <a:ext cx="457164" cy="610244"/>
            </a:xfrm>
            <a:prstGeom prst="ellipse">
              <a:avLst/>
            </a:prstGeom>
            <a:noFill/>
            <a:ln w="2857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4955458" y="4683004"/>
              <a:ext cx="586249" cy="610244"/>
            </a:xfrm>
            <a:prstGeom prst="ellipse">
              <a:avLst/>
            </a:prstGeom>
            <a:noFill/>
            <a:ln w="2857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6361438" y="4702672"/>
              <a:ext cx="586249" cy="610244"/>
            </a:xfrm>
            <a:prstGeom prst="ellipse">
              <a:avLst/>
            </a:prstGeom>
            <a:noFill/>
            <a:ln w="2857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5556479" y="4683004"/>
              <a:ext cx="457164" cy="610244"/>
            </a:xfrm>
            <a:prstGeom prst="ellipse">
              <a:avLst/>
            </a:prstGeom>
            <a:noFill/>
            <a:ln w="2857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8053811" y="4466704"/>
              <a:ext cx="457164" cy="610244"/>
            </a:xfrm>
            <a:prstGeom prst="ellipse">
              <a:avLst/>
            </a:prstGeom>
            <a:noFill/>
            <a:ln w="2857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7782166" y="3645736"/>
              <a:ext cx="586249" cy="610244"/>
            </a:xfrm>
            <a:prstGeom prst="ellipse">
              <a:avLst/>
            </a:prstGeom>
            <a:noFill/>
            <a:ln w="2857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250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4825</TotalTime>
  <Words>840</Words>
  <Application>Microsoft Office PowerPoint</Application>
  <PresentationFormat>On-screen Show (4:3)</PresentationFormat>
  <Paragraphs>240</Paragraphs>
  <Slides>18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Default Design</vt:lpstr>
      <vt:lpstr>Equation</vt:lpstr>
      <vt:lpstr>PowerPoint Presentation</vt:lpstr>
      <vt:lpstr>Lecture outline</vt:lpstr>
      <vt:lpstr>Correlated Beliefs</vt:lpstr>
      <vt:lpstr>A Richer Belief Model</vt:lpstr>
      <vt:lpstr>Correlated Beliefs</vt:lpstr>
      <vt:lpstr>Correlated Beliefs</vt:lpstr>
      <vt:lpstr>Correlated Beliefs</vt:lpstr>
      <vt:lpstr>Correlated Beliefs</vt:lpstr>
      <vt:lpstr>Parametric Belief Model</vt:lpstr>
      <vt:lpstr>Priors Revised</vt:lpstr>
      <vt:lpstr>Priors</vt:lpstr>
      <vt:lpstr>Kinetic Model</vt:lpstr>
      <vt:lpstr>Tunable and Kinetic Parameters</vt:lpstr>
      <vt:lpstr>Tunable and Kinetic Parameters</vt:lpstr>
      <vt:lpstr>Tunable and Kinetic Parameters</vt:lpstr>
      <vt:lpstr>Kinetic System</vt:lpstr>
      <vt:lpstr>Trade-off in stability</vt:lpstr>
      <vt:lpstr>Optimal droplet diameters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Optimal Learning in Material Science</dc:title>
  <dc:creator>Si</dc:creator>
  <cp:lastModifiedBy>Warren Powell</cp:lastModifiedBy>
  <cp:revision>230</cp:revision>
  <dcterms:created xsi:type="dcterms:W3CDTF">2014-06-30T17:17:29Z</dcterms:created>
  <dcterms:modified xsi:type="dcterms:W3CDTF">2014-12-10T16:26:32Z</dcterms:modified>
</cp:coreProperties>
</file>