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578" r:id="rId2"/>
    <p:sldId id="322" r:id="rId3"/>
    <p:sldId id="274" r:id="rId4"/>
    <p:sldId id="276" r:id="rId5"/>
    <p:sldId id="39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544" r:id="rId14"/>
    <p:sldId id="545" r:id="rId15"/>
    <p:sldId id="54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6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The value of information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Numerical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calculate the average marginal information of </a:t>
            </a:r>
            <a:r>
              <a:rPr lang="en-US"/>
              <a:t>growing nanotubes using </a:t>
            </a:r>
            <a:r>
              <a:rPr lang="en-US" dirty="0"/>
              <a:t>Ni </a:t>
            </a:r>
          </a:p>
          <a:p>
            <a:pPr lvl="1"/>
            <a:r>
              <a:rPr lang="en-US" dirty="0"/>
              <a:t>For each possible truth, we generate a measurement </a:t>
            </a:r>
          </a:p>
          <a:p>
            <a:pPr lvl="1"/>
            <a:r>
              <a:rPr lang="en-US" dirty="0"/>
              <a:t>For different measurements, we get different MVIs</a:t>
            </a:r>
          </a:p>
          <a:p>
            <a:pPr lvl="1"/>
            <a:r>
              <a:rPr lang="en-US" dirty="0"/>
              <a:t>Average over 3 </a:t>
            </a:r>
            <a:r>
              <a:rPr lang="en-US"/>
              <a:t>different </a:t>
            </a:r>
            <a:r>
              <a:rPr lang="en-US" smtClean="0"/>
              <a:t>observations: </a:t>
            </a:r>
            <a:r>
              <a:rPr lang="en-US" dirty="0"/>
              <a:t>(0.9+0+0.3)/3=0.4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700" y="3672544"/>
            <a:ext cx="41716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5254" y="4419600"/>
            <a:ext cx="4217267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5054" y="5181600"/>
            <a:ext cx="4217267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620700" y="3672544"/>
            <a:ext cx="2551459" cy="1032824"/>
            <a:chOff x="-2334602" y="1717200"/>
            <a:chExt cx="2551459" cy="1032824"/>
          </a:xfrm>
        </p:grpSpPr>
        <p:sp>
          <p:nvSpPr>
            <p:cNvPr id="9" name="Rectangle 7" descr="Dark upward diagonal"/>
            <p:cNvSpPr>
              <a:spLocks noChangeArrowheads="1"/>
            </p:cNvSpPr>
            <p:nvPr/>
          </p:nvSpPr>
          <p:spPr bwMode="auto">
            <a:xfrm>
              <a:off x="-2083426" y="2304494"/>
              <a:ext cx="113610" cy="43810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 descr="Dark upward diagonal"/>
            <p:cNvSpPr>
              <a:spLocks noChangeArrowheads="1"/>
            </p:cNvSpPr>
            <p:nvPr/>
          </p:nvSpPr>
          <p:spPr bwMode="auto">
            <a:xfrm>
              <a:off x="-1613875" y="2181973"/>
              <a:ext cx="113610" cy="560627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 descr="Dark upward diagonal"/>
            <p:cNvSpPr>
              <a:spLocks noChangeArrowheads="1"/>
            </p:cNvSpPr>
            <p:nvPr/>
          </p:nvSpPr>
          <p:spPr bwMode="auto">
            <a:xfrm>
              <a:off x="-1144323" y="2084698"/>
              <a:ext cx="113610" cy="657900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 descr="Dark upward diagonal"/>
            <p:cNvSpPr>
              <a:spLocks noChangeArrowheads="1"/>
            </p:cNvSpPr>
            <p:nvPr/>
          </p:nvSpPr>
          <p:spPr bwMode="auto">
            <a:xfrm>
              <a:off x="-674772" y="1992622"/>
              <a:ext cx="113610" cy="75443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 descr="Dark upward diagonal"/>
            <p:cNvSpPr>
              <a:spLocks noChangeArrowheads="1"/>
            </p:cNvSpPr>
            <p:nvPr/>
          </p:nvSpPr>
          <p:spPr bwMode="auto">
            <a:xfrm>
              <a:off x="-205222" y="2057966"/>
              <a:ext cx="113610" cy="68463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2218206" y="2052110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5.2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723164" y="1907808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7.1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276869" y="1825152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8.5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816432" y="1717200"/>
              <a:ext cx="487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9.8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316762" y="1796612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9.0</a:t>
              </a:r>
              <a:endParaRPr lang="en-US" sz="1200" dirty="0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-2334602" y="2750024"/>
              <a:ext cx="25514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9"/>
          <p:cNvSpPr/>
          <p:nvPr/>
        </p:nvSpPr>
        <p:spPr bwMode="auto">
          <a:xfrm>
            <a:off x="7342632" y="3850432"/>
            <a:ext cx="91440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345465" y="4039880"/>
            <a:ext cx="91440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7342632" y="3731523"/>
            <a:ext cx="91440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Numerical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calculate the average marginal information of </a:t>
            </a:r>
            <a:r>
              <a:rPr lang="en-US"/>
              <a:t>growing nanotubes using </a:t>
            </a:r>
            <a:r>
              <a:rPr lang="en-US" dirty="0"/>
              <a:t>Ni </a:t>
            </a:r>
          </a:p>
          <a:p>
            <a:pPr lvl="1"/>
            <a:r>
              <a:rPr lang="en-US" dirty="0"/>
              <a:t>For </a:t>
            </a:r>
            <a:r>
              <a:rPr lang="en-US"/>
              <a:t>different truths</a:t>
            </a:r>
            <a:r>
              <a:rPr lang="en-US" dirty="0"/>
              <a:t>, we repeat the process and get different averages </a:t>
            </a:r>
            <a:r>
              <a:rPr lang="en-US"/>
              <a:t>over noisy </a:t>
            </a:r>
            <a:r>
              <a:rPr lang="en-US" smtClean="0"/>
              <a:t>observations, </a:t>
            </a:r>
            <a:r>
              <a:rPr lang="en-US" dirty="0" err="1"/>
              <a:t>e.g</a:t>
            </a:r>
            <a:r>
              <a:rPr lang="en-US" dirty="0"/>
              <a:t> 0.4, 1.3, 0.7, 1.6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94" name="Group 5"/>
          <p:cNvGrpSpPr/>
          <p:nvPr/>
        </p:nvGrpSpPr>
        <p:grpSpPr>
          <a:xfrm>
            <a:off x="5943600" y="3065212"/>
            <a:ext cx="588623" cy="3118304"/>
            <a:chOff x="5943600" y="3505789"/>
            <a:chExt cx="588623" cy="3118304"/>
          </a:xfrm>
        </p:grpSpPr>
        <p:sp>
          <p:nvSpPr>
            <p:cNvPr id="195" name="Rectangle 8" descr="Dark upward diagonal"/>
            <p:cNvSpPr>
              <a:spLocks noChangeArrowheads="1"/>
            </p:cNvSpPr>
            <p:nvPr/>
          </p:nvSpPr>
          <p:spPr bwMode="auto">
            <a:xfrm>
              <a:off x="6106633" y="4703853"/>
              <a:ext cx="222425" cy="1920240"/>
            </a:xfrm>
            <a:prstGeom prst="rect">
              <a:avLst/>
            </a:prstGeom>
            <a:pattFill prst="dkUpDiag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TextBox 7"/>
            <p:cNvSpPr txBox="1"/>
            <p:nvPr/>
          </p:nvSpPr>
          <p:spPr>
            <a:xfrm>
              <a:off x="5943600" y="435506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10.4</a:t>
              </a:r>
              <a:endParaRPr lang="en-US" dirty="0"/>
            </a:p>
          </p:txBody>
        </p:sp>
        <p:sp>
          <p:nvSpPr>
            <p:cNvPr id="197" name="Line 54"/>
            <p:cNvSpPr>
              <a:spLocks noChangeShapeType="1"/>
            </p:cNvSpPr>
            <p:nvPr/>
          </p:nvSpPr>
          <p:spPr bwMode="auto">
            <a:xfrm rot="16200000">
              <a:off x="4948633" y="4663870"/>
              <a:ext cx="231616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56"/>
            <p:cNvSpPr>
              <a:spLocks/>
            </p:cNvSpPr>
            <p:nvPr/>
          </p:nvSpPr>
          <p:spPr bwMode="auto">
            <a:xfrm rot="5400000">
              <a:off x="5740443" y="5024551"/>
              <a:ext cx="1005840" cy="273460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57"/>
            <p:cNvSpPr>
              <a:spLocks/>
            </p:cNvSpPr>
            <p:nvPr/>
          </p:nvSpPr>
          <p:spPr bwMode="auto">
            <a:xfrm rot="5400000" flipH="1">
              <a:off x="5739715" y="4022964"/>
              <a:ext cx="1005840" cy="273460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0" y="3577880"/>
            <a:ext cx="4751716" cy="3124200"/>
            <a:chOff x="0" y="3577880"/>
            <a:chExt cx="4751716" cy="3124200"/>
          </a:xfrm>
        </p:grpSpPr>
        <p:grpSp>
          <p:nvGrpSpPr>
            <p:cNvPr id="201" name="Group 200"/>
            <p:cNvGrpSpPr/>
            <p:nvPr/>
          </p:nvGrpSpPr>
          <p:grpSpPr>
            <a:xfrm>
              <a:off x="0" y="3577880"/>
              <a:ext cx="4751716" cy="3124200"/>
              <a:chOff x="0" y="3577880"/>
              <a:chExt cx="4751716" cy="3124200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0" y="3577880"/>
                <a:ext cx="4751716" cy="3124200"/>
                <a:chOff x="0" y="3577880"/>
                <a:chExt cx="4751716" cy="3124200"/>
              </a:xfrm>
            </p:grpSpPr>
            <p:grpSp>
              <p:nvGrpSpPr>
                <p:cNvPr id="209" name="Group 208"/>
                <p:cNvGrpSpPr/>
                <p:nvPr/>
              </p:nvGrpSpPr>
              <p:grpSpPr>
                <a:xfrm>
                  <a:off x="0" y="3577880"/>
                  <a:ext cx="4751716" cy="3124200"/>
                  <a:chOff x="10031084" y="3429000"/>
                  <a:chExt cx="4751716" cy="3124200"/>
                </a:xfrm>
              </p:grpSpPr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10090150" y="4410387"/>
                    <a:ext cx="4692650" cy="2142813"/>
                    <a:chOff x="2012950" y="3832225"/>
                    <a:chExt cx="4692650" cy="2142813"/>
                  </a:xfrm>
                </p:grpSpPr>
                <p:sp>
                  <p:nvSpPr>
                    <p:cNvPr id="227" name="Rectangle 7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4913" y="4498975"/>
                      <a:ext cx="227012" cy="936625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8" name="Rectangle 8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5484" y="4070038"/>
                      <a:ext cx="227012" cy="1371600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9" name="Rectangle 9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2113" y="4029075"/>
                      <a:ext cx="227012" cy="1406525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0" name="Rectangle 10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5713" y="3832225"/>
                      <a:ext cx="227012" cy="1612900"/>
                    </a:xfrm>
                    <a:prstGeom prst="rect">
                      <a:avLst/>
                    </a:prstGeom>
                    <a:pattFill prst="dk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rgbClr val="C00000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1" name="Rectangle 11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29313" y="4161478"/>
                      <a:ext cx="227012" cy="1280160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2355043" y="5454650"/>
                      <a:ext cx="38985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Fe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233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3300351" y="5454650"/>
                      <a:ext cx="38985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Ni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234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3915705" y="5513081"/>
                      <a:ext cx="615874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PHN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235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4545868" y="5636484"/>
                      <a:ext cx="99578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/>
                        <a:t>Al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+Fe</a:t>
                      </a:r>
                      <a:endParaRPr lang="en-US" sz="1600" dirty="0">
                        <a:latin typeface="Arial" charset="0"/>
                      </a:endParaRPr>
                    </a:p>
                  </p:txBody>
                </p:sp>
                <p:sp>
                  <p:nvSpPr>
                    <p:cNvPr id="236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5431147" y="5636484"/>
                      <a:ext cx="99578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/>
                        <a:t>Al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+Ni</a:t>
                      </a:r>
                      <a:endParaRPr lang="en-US" sz="1600" dirty="0">
                        <a:latin typeface="Arial" charset="0"/>
                      </a:endParaRPr>
                    </a:p>
                  </p:txBody>
                </p:sp>
                <p:sp>
                  <p:nvSpPr>
                    <p:cNvPr id="237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2950" y="5451475"/>
                      <a:ext cx="469265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25" name="Line 6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8950742" y="4854335"/>
                    <a:ext cx="285066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" name="Text Box 16"/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9392287" y="4280450"/>
                    <a:ext cx="161614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med" len="lg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 sz="1600" dirty="0" smtClean="0">
                        <a:latin typeface="+mn-lt"/>
                      </a:rPr>
                      <a:t>Nanotube Length</a:t>
                    </a:r>
                    <a:endParaRPr lang="en-US" sz="1600" dirty="0">
                      <a:latin typeface="+mn-lt"/>
                    </a:endParaRPr>
                  </a:p>
                </p:txBody>
              </p:sp>
            </p:grpSp>
            <p:sp>
              <p:nvSpPr>
                <p:cNvPr id="210" name="Line 13"/>
                <p:cNvSpPr>
                  <a:spLocks noChangeShapeType="1"/>
                </p:cNvSpPr>
                <p:nvPr/>
              </p:nvSpPr>
              <p:spPr bwMode="auto">
                <a:xfrm rot="16200000">
                  <a:off x="3128596" y="4868830"/>
                  <a:ext cx="16684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20"/>
                <p:cNvSpPr>
                  <a:spLocks/>
                </p:cNvSpPr>
                <p:nvPr/>
              </p:nvSpPr>
              <p:spPr bwMode="auto">
                <a:xfrm rot="5400000">
                  <a:off x="3758377" y="5080177"/>
                  <a:ext cx="826294" cy="394074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21"/>
                <p:cNvSpPr>
                  <a:spLocks/>
                </p:cNvSpPr>
                <p:nvPr/>
              </p:nvSpPr>
              <p:spPr bwMode="auto">
                <a:xfrm rot="5400000" flipH="1">
                  <a:off x="3758377" y="4253883"/>
                  <a:ext cx="826294" cy="394074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34"/>
                <p:cNvSpPr>
                  <a:spLocks noChangeShapeType="1"/>
                </p:cNvSpPr>
                <p:nvPr/>
              </p:nvSpPr>
              <p:spPr bwMode="auto">
                <a:xfrm rot="16200000">
                  <a:off x="2577238" y="4554220"/>
                  <a:ext cx="10683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36"/>
                <p:cNvSpPr>
                  <a:spLocks/>
                </p:cNvSpPr>
                <p:nvPr/>
              </p:nvSpPr>
              <p:spPr bwMode="auto">
                <a:xfrm rot="5400000">
                  <a:off x="3155371" y="4516256"/>
                  <a:ext cx="529619" cy="601482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37"/>
                <p:cNvSpPr>
                  <a:spLocks/>
                </p:cNvSpPr>
                <p:nvPr/>
              </p:nvSpPr>
              <p:spPr bwMode="auto">
                <a:xfrm rot="5400000" flipH="1">
                  <a:off x="3155371" y="3986637"/>
                  <a:ext cx="529619" cy="601482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39"/>
                <p:cNvSpPr>
                  <a:spLocks noChangeShapeType="1"/>
                </p:cNvSpPr>
                <p:nvPr/>
              </p:nvSpPr>
              <p:spPr bwMode="auto">
                <a:xfrm rot="16200000">
                  <a:off x="1932392" y="4765148"/>
                  <a:ext cx="6302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41"/>
                <p:cNvSpPr>
                  <a:spLocks/>
                </p:cNvSpPr>
                <p:nvPr/>
              </p:nvSpPr>
              <p:spPr bwMode="auto">
                <a:xfrm rot="5400000">
                  <a:off x="2453115" y="4567728"/>
                  <a:ext cx="312420" cy="704861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49"/>
                <p:cNvSpPr>
                  <a:spLocks noChangeShapeType="1"/>
                </p:cNvSpPr>
                <p:nvPr/>
              </p:nvSpPr>
              <p:spPr bwMode="auto">
                <a:xfrm rot="16200000">
                  <a:off x="72258" y="5193559"/>
                  <a:ext cx="896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51"/>
                <p:cNvSpPr>
                  <a:spLocks/>
                </p:cNvSpPr>
                <p:nvPr/>
              </p:nvSpPr>
              <p:spPr bwMode="auto">
                <a:xfrm rot="5400000">
                  <a:off x="581681" y="5154140"/>
                  <a:ext cx="444607" cy="572273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52"/>
                <p:cNvSpPr>
                  <a:spLocks/>
                </p:cNvSpPr>
                <p:nvPr/>
              </p:nvSpPr>
              <p:spPr bwMode="auto">
                <a:xfrm rot="5400000" flipH="1">
                  <a:off x="584725" y="4708460"/>
                  <a:ext cx="444607" cy="572273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54"/>
                <p:cNvSpPr>
                  <a:spLocks noChangeShapeType="1"/>
                </p:cNvSpPr>
                <p:nvPr/>
              </p:nvSpPr>
              <p:spPr bwMode="auto">
                <a:xfrm rot="16200000">
                  <a:off x="215208" y="4813576"/>
                  <a:ext cx="23161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56"/>
                <p:cNvSpPr>
                  <a:spLocks/>
                </p:cNvSpPr>
                <p:nvPr/>
              </p:nvSpPr>
              <p:spPr bwMode="auto">
                <a:xfrm rot="5400000">
                  <a:off x="937909" y="5250267"/>
                  <a:ext cx="1148164" cy="272579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57"/>
                <p:cNvSpPr>
                  <a:spLocks/>
                </p:cNvSpPr>
                <p:nvPr/>
              </p:nvSpPr>
              <p:spPr bwMode="auto">
                <a:xfrm rot="5400000" flipH="1">
                  <a:off x="937909" y="4102103"/>
                  <a:ext cx="1148164" cy="272579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4" name="TextBox 203"/>
              <p:cNvSpPr txBox="1"/>
              <p:nvPr/>
            </p:nvSpPr>
            <p:spPr>
              <a:xfrm>
                <a:off x="397932" y="4856685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5.0</a:t>
                </a:r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248503" y="4407864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7.5</a:t>
                </a:r>
                <a:endParaRPr lang="en-US" dirty="0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2136119" y="4397064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r>
                  <a:rPr lang="en-US" dirty="0" smtClean="0"/>
                  <a:t>.7</a:t>
                </a:r>
                <a:endParaRPr lang="en-US" dirty="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2973014" y="4202668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8.8</a:t>
                </a:r>
                <a:endParaRPr lang="en-US" dirty="0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888403" y="4519188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7.0</a:t>
                </a:r>
                <a:endParaRPr lang="en-US" dirty="0"/>
              </a:p>
            </p:txBody>
          </p:sp>
        </p:grpSp>
        <p:sp>
          <p:nvSpPr>
            <p:cNvPr id="202" name="Freeform 42"/>
            <p:cNvSpPr>
              <a:spLocks/>
            </p:cNvSpPr>
            <p:nvPr/>
          </p:nvSpPr>
          <p:spPr bwMode="auto">
            <a:xfrm rot="5400000" flipH="1">
              <a:off x="2453115" y="4255308"/>
              <a:ext cx="312420" cy="704861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730446" y="3579128"/>
            <a:ext cx="4751716" cy="3124200"/>
            <a:chOff x="10031084" y="3429000"/>
            <a:chExt cx="4751716" cy="3124200"/>
          </a:xfrm>
        </p:grpSpPr>
        <p:grpSp>
          <p:nvGrpSpPr>
            <p:cNvPr id="239" name="Group 238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242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48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49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50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251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252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65559" cy="2316162"/>
                <a:chOff x="1329" y="1737"/>
                <a:chExt cx="2439" cy="1459"/>
              </a:xfrm>
            </p:grpSpPr>
            <p:grpSp>
              <p:nvGrpSpPr>
                <p:cNvPr id="254" name="Group 32"/>
                <p:cNvGrpSpPr>
                  <a:grpSpLocks/>
                </p:cNvGrpSpPr>
                <p:nvPr/>
              </p:nvGrpSpPr>
              <p:grpSpPr bwMode="auto">
                <a:xfrm>
                  <a:off x="3509" y="1976"/>
                  <a:ext cx="259" cy="1051"/>
                  <a:chOff x="3503" y="2156"/>
                  <a:chExt cx="351" cy="1051"/>
                </a:xfrm>
              </p:grpSpPr>
              <p:sp>
                <p:nvSpPr>
                  <p:cNvPr id="275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77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6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277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8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5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271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2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273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4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6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2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8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269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0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7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263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4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265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8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59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0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261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2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53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0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279" name="Group 17"/>
          <p:cNvGrpSpPr/>
          <p:nvPr/>
        </p:nvGrpSpPr>
        <p:grpSpPr>
          <a:xfrm>
            <a:off x="3352537" y="4205073"/>
            <a:ext cx="2798620" cy="369332"/>
            <a:chOff x="3352537" y="4205073"/>
            <a:chExt cx="2798620" cy="369332"/>
          </a:xfrm>
        </p:grpSpPr>
        <p:grpSp>
          <p:nvGrpSpPr>
            <p:cNvPr id="280" name="Group 18"/>
            <p:cNvGrpSpPr/>
            <p:nvPr/>
          </p:nvGrpSpPr>
          <p:grpSpPr>
            <a:xfrm>
              <a:off x="3352537" y="4239640"/>
              <a:ext cx="2798620" cy="332360"/>
              <a:chOff x="3352537" y="4239640"/>
              <a:chExt cx="2798620" cy="332360"/>
            </a:xfrm>
          </p:grpSpPr>
          <p:cxnSp>
            <p:nvCxnSpPr>
              <p:cNvPr id="282" name="Straight Connector 20"/>
              <p:cNvCxnSpPr/>
              <p:nvPr/>
            </p:nvCxnSpPr>
            <p:spPr bwMode="auto">
              <a:xfrm>
                <a:off x="3352800" y="4559267"/>
                <a:ext cx="279835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3" name="Straight Connector 21"/>
              <p:cNvCxnSpPr/>
              <p:nvPr/>
            </p:nvCxnSpPr>
            <p:spPr bwMode="auto">
              <a:xfrm>
                <a:off x="3352537" y="4263276"/>
                <a:ext cx="279835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4" name="Straight Arrow Connector 22"/>
              <p:cNvCxnSpPr/>
              <p:nvPr/>
            </p:nvCxnSpPr>
            <p:spPr bwMode="auto">
              <a:xfrm>
                <a:off x="4776720" y="4239640"/>
                <a:ext cx="0" cy="33236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arrow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1" name="TextBox 19"/>
            <p:cNvSpPr txBox="1"/>
            <p:nvPr/>
          </p:nvSpPr>
          <p:spPr>
            <a:xfrm>
              <a:off x="4213835" y="4205073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1.6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63118" y="3161012"/>
            <a:ext cx="2551459" cy="1044949"/>
            <a:chOff x="2522772" y="3424816"/>
            <a:chExt cx="2551459" cy="1044949"/>
          </a:xfrm>
        </p:grpSpPr>
        <p:sp>
          <p:nvSpPr>
            <p:cNvPr id="49" name="Line 6"/>
            <p:cNvSpPr>
              <a:spLocks noChangeShapeType="1"/>
            </p:cNvSpPr>
            <p:nvPr/>
          </p:nvSpPr>
          <p:spPr bwMode="auto">
            <a:xfrm>
              <a:off x="2522772" y="4469765"/>
              <a:ext cx="25514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7" descr="Dark upward diagonal"/>
            <p:cNvSpPr>
              <a:spLocks noChangeArrowheads="1"/>
            </p:cNvSpPr>
            <p:nvPr/>
          </p:nvSpPr>
          <p:spPr bwMode="auto">
            <a:xfrm>
              <a:off x="2773947" y="4185778"/>
              <a:ext cx="113610" cy="276841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8" descr="Dark upward diagonal"/>
            <p:cNvSpPr>
              <a:spLocks noChangeArrowheads="1"/>
            </p:cNvSpPr>
            <p:nvPr/>
          </p:nvSpPr>
          <p:spPr bwMode="auto">
            <a:xfrm>
              <a:off x="3243498" y="3803740"/>
              <a:ext cx="113610" cy="658878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9" descr="Dark upward diagonal"/>
            <p:cNvSpPr>
              <a:spLocks noChangeArrowheads="1"/>
            </p:cNvSpPr>
            <p:nvPr/>
          </p:nvSpPr>
          <p:spPr bwMode="auto">
            <a:xfrm>
              <a:off x="3713050" y="3699127"/>
              <a:ext cx="113610" cy="76349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0" descr="Dark upward diagonal"/>
            <p:cNvSpPr>
              <a:spLocks noChangeArrowheads="1"/>
            </p:cNvSpPr>
            <p:nvPr/>
          </p:nvSpPr>
          <p:spPr bwMode="auto">
            <a:xfrm>
              <a:off x="4182602" y="3740854"/>
              <a:ext cx="113610" cy="726053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1" descr="Dark upward diagonal"/>
            <p:cNvSpPr>
              <a:spLocks noChangeArrowheads="1"/>
            </p:cNvSpPr>
            <p:nvPr/>
          </p:nvSpPr>
          <p:spPr bwMode="auto">
            <a:xfrm>
              <a:off x="4652152" y="3916566"/>
              <a:ext cx="113610" cy="54087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643359" y="3926628"/>
              <a:ext cx="391959" cy="26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3.7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73364" y="3554825"/>
              <a:ext cx="391959" cy="26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8.6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512538" y="3436847"/>
              <a:ext cx="583159" cy="26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10.01</a:t>
              </a:r>
              <a:endParaRPr lang="en-US" sz="12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43427" y="3424816"/>
              <a:ext cx="391959" cy="26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9.6</a:t>
              </a:r>
              <a:endParaRPr lang="en-US" sz="12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512978" y="3591698"/>
              <a:ext cx="391959" cy="262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  <a:r>
                <a:rPr lang="en-US" sz="1200" dirty="0" smtClean="0"/>
                <a:t>.1</a:t>
              </a:r>
              <a:endParaRPr lang="en-US" sz="1200" dirty="0"/>
            </a:p>
          </p:txBody>
        </p:sp>
      </p:grpSp>
      <p:sp>
        <p:nvSpPr>
          <p:cNvPr id="285" name="Oval 284"/>
          <p:cNvSpPr/>
          <p:nvPr/>
        </p:nvSpPr>
        <p:spPr bwMode="auto">
          <a:xfrm>
            <a:off x="7301688" y="3249920"/>
            <a:ext cx="91440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86" name="Oval 285"/>
          <p:cNvSpPr/>
          <p:nvPr/>
        </p:nvSpPr>
        <p:spPr bwMode="auto">
          <a:xfrm>
            <a:off x="6087872" y="4222037"/>
            <a:ext cx="91440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Numerical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calculate the average marginal information of growing nanotubes using Ni </a:t>
            </a:r>
          </a:p>
          <a:p>
            <a:pPr lvl="1"/>
            <a:r>
              <a:rPr lang="en-US" dirty="0"/>
              <a:t>For different possible truths, we repeat the process and get different averages over observations, </a:t>
            </a:r>
            <a:r>
              <a:rPr lang="en-US" dirty="0" err="1"/>
              <a:t>e.g</a:t>
            </a:r>
            <a:r>
              <a:rPr lang="en-US" dirty="0"/>
              <a:t> 0.4, 1.3, 0.7, 1.6</a:t>
            </a:r>
          </a:p>
          <a:p>
            <a:pPr lvl="1"/>
            <a:r>
              <a:rPr lang="en-US" dirty="0"/>
              <a:t>We then average the results of the experiments, which combines variations in truths and noise , giving us: </a:t>
            </a:r>
          </a:p>
          <a:p>
            <a:pPr marL="914400" lvl="2" indent="0">
              <a:buNone/>
            </a:pPr>
            <a:r>
              <a:rPr lang="en-US" dirty="0"/>
              <a:t>MVI = </a:t>
            </a:r>
            <a:r>
              <a:rPr lang="en-US" dirty="0" smtClean="0"/>
              <a:t>(0.4+1.3+0.7+1.6</a:t>
            </a:r>
            <a:r>
              <a:rPr lang="en-US" dirty="0"/>
              <a:t>)/</a:t>
            </a:r>
            <a:r>
              <a:rPr lang="en-US" dirty="0" smtClean="0"/>
              <a:t>4=1.0</a:t>
            </a:r>
            <a:endParaRPr lang="en-US" dirty="0"/>
          </a:p>
          <a:p>
            <a:pPr lvl="1"/>
            <a:r>
              <a:rPr lang="en-US" dirty="0"/>
              <a:t>Average marginal value of information of Ni is </a:t>
            </a:r>
            <a:r>
              <a:rPr lang="en-US" dirty="0" smtClean="0"/>
              <a:t>1.0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Gradient scores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"/>
          <a:stretch/>
        </p:blipFill>
        <p:spPr>
          <a:xfrm>
            <a:off x="440266" y="1601746"/>
            <a:ext cx="8703733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9886" y="6281852"/>
            <a:ext cx="34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confidence in prior DMS data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1391" y="1783067"/>
            <a:ext cx="227400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This plot tells us how much information can be gained from targeting each region.</a:t>
            </a:r>
            <a:endParaRPr lang="en-US" b="1" dirty="0"/>
          </a:p>
        </p:txBody>
      </p:sp>
      <p:sp>
        <p:nvSpPr>
          <p:cNvPr id="6" name="Right Brace 5"/>
          <p:cNvSpPr/>
          <p:nvPr/>
        </p:nvSpPr>
        <p:spPr>
          <a:xfrm>
            <a:off x="6954909" y="1783067"/>
            <a:ext cx="295324" cy="10740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0233" y="1694457"/>
            <a:ext cx="189376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Highest scoring regions = most information to be gained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93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Gradient scores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/>
          <a:stretch/>
        </p:blipFill>
        <p:spPr>
          <a:xfrm>
            <a:off x="448732" y="1607062"/>
            <a:ext cx="8695267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1391" y="1788383"/>
            <a:ext cx="227400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Use KG scores as a guideline to picking the next experiment.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33808" y="1991154"/>
            <a:ext cx="2554562" cy="1716313"/>
            <a:chOff x="3233808" y="2126626"/>
            <a:chExt cx="2554562" cy="1716313"/>
          </a:xfrm>
        </p:grpSpPr>
        <p:sp>
          <p:nvSpPr>
            <p:cNvPr id="8" name="TextBox 7"/>
            <p:cNvSpPr txBox="1"/>
            <p:nvPr/>
          </p:nvSpPr>
          <p:spPr>
            <a:xfrm>
              <a:off x="3233808" y="3076575"/>
              <a:ext cx="2259237" cy="7663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b="1" dirty="0" smtClean="0"/>
                <a:t>The primer for this  highest scoring probe need to be ordered</a:t>
              </a:r>
              <a:endParaRPr lang="en-US" b="1" dirty="0"/>
            </a:p>
          </p:txBody>
        </p:sp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flipV="1">
              <a:off x="4363427" y="2126626"/>
              <a:ext cx="1424943" cy="94994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393786" y="2375128"/>
            <a:ext cx="2485467" cy="1729021"/>
            <a:chOff x="6393786" y="2510600"/>
            <a:chExt cx="2485467" cy="1729021"/>
          </a:xfrm>
        </p:grpSpPr>
        <p:sp>
          <p:nvSpPr>
            <p:cNvPr id="11" name="TextBox 10"/>
            <p:cNvSpPr txBox="1"/>
            <p:nvPr/>
          </p:nvSpPr>
          <p:spPr>
            <a:xfrm>
              <a:off x="6620016" y="3251658"/>
              <a:ext cx="2259237" cy="9879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b="1" dirty="0" smtClean="0"/>
                <a:t>But we have this primer in stock, and it has a reasonably large KG value.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H="1" flipV="1">
              <a:off x="6393786" y="2510600"/>
              <a:ext cx="1355849" cy="74105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4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function 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table policies arise in many settings in everyday life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W.B. Powell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D53CFB8-CFE9-4BCC-8953-D5FD826B444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42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02" y="2235199"/>
            <a:ext cx="4951733" cy="416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8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value of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Best estimate: the maximum value of the utility function, e.g. the length of Al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O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+Fe</a:t>
            </a:r>
          </a:p>
          <a:p>
            <a:r>
              <a:rPr lang="en-US" sz="2800" dirty="0" smtClean="0"/>
              <a:t>After one experiment, the belief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3577880"/>
            <a:ext cx="4751716" cy="3124200"/>
            <a:chOff x="10031084" y="3429000"/>
            <a:chExt cx="4751716" cy="3124200"/>
          </a:xfrm>
        </p:grpSpPr>
        <p:grpSp>
          <p:nvGrpSpPr>
            <p:cNvPr id="6" name="Group 5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9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rgbClr val="C00000"/>
                </a:fgClr>
                <a:bgClr>
                  <a:schemeClr val="bg1"/>
                </a:bgClr>
              </a:pattFill>
              <a:ln w="9525">
                <a:solidFill>
                  <a:srgbClr val="C00000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51295" cy="2316162"/>
                <a:chOff x="1329" y="1737"/>
                <a:chExt cx="2430" cy="1459"/>
              </a:xfrm>
            </p:grpSpPr>
            <p:grpSp>
              <p:nvGrpSpPr>
                <p:cNvPr id="21" name="Group 32"/>
                <p:cNvGrpSpPr>
                  <a:grpSpLocks/>
                </p:cNvGrpSpPr>
                <p:nvPr/>
              </p:nvGrpSpPr>
              <p:grpSpPr bwMode="auto">
                <a:xfrm>
                  <a:off x="3503" y="1976"/>
                  <a:ext cx="256" cy="1051"/>
                  <a:chOff x="3506" y="2156"/>
                  <a:chExt cx="348" cy="1051"/>
                </a:xfrm>
              </p:grpSpPr>
              <p:sp>
                <p:nvSpPr>
                  <p:cNvPr id="42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44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38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9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4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3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34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36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30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1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3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6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28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724400" y="3094427"/>
            <a:ext cx="4751716" cy="3595225"/>
            <a:chOff x="3810000" y="2957975"/>
            <a:chExt cx="4751716" cy="3595225"/>
          </a:xfrm>
        </p:grpSpPr>
        <p:sp>
          <p:nvSpPr>
            <p:cNvPr id="88" name="Rectangle 8" descr="Dark upward diagonal"/>
            <p:cNvSpPr>
              <a:spLocks noChangeArrowheads="1"/>
            </p:cNvSpPr>
            <p:nvPr/>
          </p:nvSpPr>
          <p:spPr bwMode="auto">
            <a:xfrm>
              <a:off x="5181600" y="4099560"/>
              <a:ext cx="227012" cy="1920240"/>
            </a:xfrm>
            <a:prstGeom prst="rect">
              <a:avLst/>
            </a:prstGeom>
            <a:pattFill prst="dkUpDiag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120640" y="40233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0" name="Line 54"/>
            <p:cNvSpPr>
              <a:spLocks noChangeShapeType="1"/>
            </p:cNvSpPr>
            <p:nvPr/>
          </p:nvSpPr>
          <p:spPr bwMode="auto">
            <a:xfrm rot="16200000">
              <a:off x="4024328" y="4116056"/>
              <a:ext cx="231616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6"/>
            <p:cNvSpPr>
              <a:spLocks/>
            </p:cNvSpPr>
            <p:nvPr/>
          </p:nvSpPr>
          <p:spPr bwMode="auto">
            <a:xfrm rot="5400000">
              <a:off x="4816138" y="4476737"/>
              <a:ext cx="1005840" cy="273460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57"/>
            <p:cNvSpPr>
              <a:spLocks/>
            </p:cNvSpPr>
            <p:nvPr/>
          </p:nvSpPr>
          <p:spPr bwMode="auto">
            <a:xfrm rot="5400000" flipH="1">
              <a:off x="4815410" y="3475150"/>
              <a:ext cx="1005840" cy="273460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3810000" y="3429000"/>
              <a:ext cx="4751716" cy="3124200"/>
              <a:chOff x="10031084" y="3429000"/>
              <a:chExt cx="4751716" cy="3124200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10090150" y="3505513"/>
                <a:ext cx="4692650" cy="3047687"/>
                <a:chOff x="2012950" y="2927351"/>
                <a:chExt cx="4692650" cy="3047687"/>
              </a:xfrm>
            </p:grpSpPr>
            <p:sp>
              <p:nvSpPr>
                <p:cNvPr id="97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474913" y="4498975"/>
                  <a:ext cx="227012" cy="93662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325484" y="4070038"/>
                  <a:ext cx="227012" cy="137160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202113" y="4029075"/>
                  <a:ext cx="227012" cy="140652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065713" y="3832225"/>
                  <a:ext cx="227012" cy="161290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929313" y="4161478"/>
                  <a:ext cx="227012" cy="128016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Text Box 14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2355043" y="545465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Fe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103" name="Text Box 15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3300351" y="545465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Ni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104" name="Text Box 16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3915705" y="5513081"/>
                  <a:ext cx="61587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PHN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105" name="Text Box 17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4545868" y="5636484"/>
                  <a:ext cx="99578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/>
                    <a:t>Al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O</a:t>
                  </a:r>
                  <a:r>
                    <a:rPr lang="en-US" sz="1600" baseline="-25000" dirty="0"/>
                    <a:t>3</a:t>
                  </a:r>
                  <a:r>
                    <a:rPr lang="en-US" sz="1600" dirty="0"/>
                    <a:t>+Fe</a:t>
                  </a:r>
                  <a:endParaRPr lang="en-US" sz="1600" dirty="0">
                    <a:latin typeface="Arial" charset="0"/>
                  </a:endParaRPr>
                </a:p>
              </p:txBody>
            </p:sp>
            <p:sp>
              <p:nvSpPr>
                <p:cNvPr id="106" name="Text Box 18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5431147" y="5636484"/>
                  <a:ext cx="99578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/>
                    <a:t>Al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O</a:t>
                  </a:r>
                  <a:r>
                    <a:rPr lang="en-US" sz="1600" baseline="-25000" dirty="0"/>
                    <a:t>3</a:t>
                  </a:r>
                  <a:r>
                    <a:rPr lang="en-US" sz="1600" dirty="0"/>
                    <a:t>+Ni</a:t>
                  </a:r>
                  <a:endParaRPr lang="en-US" sz="1600" dirty="0">
                    <a:latin typeface="Arial" charset="0"/>
                  </a:endParaRPr>
                </a:p>
              </p:txBody>
            </p:sp>
            <p:grpSp>
              <p:nvGrpSpPr>
                <p:cNvPr id="107" name="Group 61"/>
                <p:cNvGrpSpPr>
                  <a:grpSpLocks/>
                </p:cNvGrpSpPr>
                <p:nvPr/>
              </p:nvGrpSpPr>
              <p:grpSpPr bwMode="auto">
                <a:xfrm>
                  <a:off x="2471732" y="2927351"/>
                  <a:ext cx="3865559" cy="2316162"/>
                  <a:chOff x="1329" y="1737"/>
                  <a:chExt cx="2439" cy="1459"/>
                </a:xfrm>
              </p:grpSpPr>
              <p:grpSp>
                <p:nvGrpSpPr>
                  <p:cNvPr id="109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509" y="1976"/>
                    <a:ext cx="259" cy="1051"/>
                    <a:chOff x="3503" y="2156"/>
                    <a:chExt cx="351" cy="1051"/>
                  </a:xfrm>
                </p:grpSpPr>
                <p:sp>
                  <p:nvSpPr>
                    <p:cNvPr id="130" name="Line 13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77" y="26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1" name="Group 19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4" y="2510"/>
                      <a:ext cx="1041" cy="338"/>
                      <a:chOff x="2385" y="800"/>
                      <a:chExt cx="1656" cy="376"/>
                    </a:xfrm>
                  </p:grpSpPr>
                  <p:sp>
                    <p:nvSpPr>
                      <p:cNvPr id="132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13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3" name="Freeform 21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385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0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966" y="1967"/>
                    <a:ext cx="384" cy="673"/>
                    <a:chOff x="3511" y="2056"/>
                    <a:chExt cx="342" cy="1051"/>
                  </a:xfrm>
                </p:grpSpPr>
                <p:sp>
                  <p:nvSpPr>
                    <p:cNvPr id="126" name="Line 3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985" y="25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7" name="Group 35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3" y="2411"/>
                      <a:ext cx="1042" cy="338"/>
                      <a:chOff x="2226" y="800"/>
                      <a:chExt cx="1656" cy="376"/>
                    </a:xfrm>
                  </p:grpSpPr>
                  <p:sp>
                    <p:nvSpPr>
                      <p:cNvPr id="128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9" name="Freeform 3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6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1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421" y="2238"/>
                    <a:ext cx="450" cy="397"/>
                    <a:chOff x="3511" y="2056"/>
                    <a:chExt cx="342" cy="1051"/>
                  </a:xfrm>
                </p:grpSpPr>
                <p:sp>
                  <p:nvSpPr>
                    <p:cNvPr id="122" name="Line 3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985" y="25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3" name="Group 40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3" y="2411"/>
                      <a:ext cx="1042" cy="338"/>
                      <a:chOff x="2226" y="800"/>
                      <a:chExt cx="1656" cy="376"/>
                    </a:xfrm>
                  </p:grpSpPr>
                  <p:sp>
                    <p:nvSpPr>
                      <p:cNvPr id="124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5" name="Freeform 4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6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2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329" y="2424"/>
                    <a:ext cx="363" cy="578"/>
                    <a:chOff x="3519" y="2028"/>
                    <a:chExt cx="340" cy="1076"/>
                  </a:xfrm>
                </p:grpSpPr>
                <p:sp>
                  <p:nvSpPr>
                    <p:cNvPr id="118" name="Line 49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95" y="2554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9" name="Group 50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7" y="2412"/>
                      <a:ext cx="1044" cy="340"/>
                      <a:chOff x="2224" y="793"/>
                      <a:chExt cx="1658" cy="378"/>
                    </a:xfrm>
                  </p:grpSpPr>
                  <p:sp>
                    <p:nvSpPr>
                      <p:cNvPr id="120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79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1" name="Freeform 5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4" y="793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1869" y="1737"/>
                    <a:ext cx="173" cy="1459"/>
                    <a:chOff x="3506" y="1991"/>
                    <a:chExt cx="341" cy="1051"/>
                  </a:xfrm>
                </p:grpSpPr>
                <p:sp>
                  <p:nvSpPr>
                    <p:cNvPr id="114" name="Line 5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80" y="2517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5" name="Group 55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57" y="2347"/>
                      <a:ext cx="1042" cy="339"/>
                      <a:chOff x="2120" y="805"/>
                      <a:chExt cx="1656" cy="376"/>
                    </a:xfrm>
                  </p:grpSpPr>
                  <p:sp>
                    <p:nvSpPr>
                      <p:cNvPr id="116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48" y="80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7" name="Freeform 5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120" y="80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08" name="Line 6"/>
                <p:cNvSpPr>
                  <a:spLocks noChangeShapeType="1"/>
                </p:cNvSpPr>
                <p:nvPr/>
              </p:nvSpPr>
              <p:spPr bwMode="auto">
                <a:xfrm>
                  <a:off x="2012950" y="5451475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" name="Line 6"/>
              <p:cNvSpPr>
                <a:spLocks noChangeShapeType="1"/>
              </p:cNvSpPr>
              <p:nvPr/>
            </p:nvSpPr>
            <p:spPr bwMode="auto">
              <a:xfrm rot="16200000">
                <a:off x="8950742" y="4854335"/>
                <a:ext cx="28506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16"/>
              <p:cNvSpPr txBox="1">
                <a:spLocks noChangeArrowheads="1"/>
              </p:cNvSpPr>
              <p:nvPr/>
            </p:nvSpPr>
            <p:spPr bwMode="auto">
              <a:xfrm rot="16200000">
                <a:off x="9392287" y="4280450"/>
                <a:ext cx="16161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Nanotube Length</a:t>
                </a:r>
                <a:endParaRPr lang="en-US" sz="1600" dirty="0">
                  <a:latin typeface="+mn-lt"/>
                </a:endParaRPr>
              </a:p>
            </p:txBody>
          </p:sp>
        </p:grpSp>
      </p:grpSp>
      <p:grpSp>
        <p:nvGrpSpPr>
          <p:cNvPr id="139" name="Group 138"/>
          <p:cNvGrpSpPr/>
          <p:nvPr/>
        </p:nvGrpSpPr>
        <p:grpSpPr>
          <a:xfrm>
            <a:off x="3325221" y="4236012"/>
            <a:ext cx="2825936" cy="339180"/>
            <a:chOff x="3325221" y="4236012"/>
            <a:chExt cx="2825936" cy="339180"/>
          </a:xfrm>
        </p:grpSpPr>
        <p:cxnSp>
          <p:nvCxnSpPr>
            <p:cNvPr id="135" name="Straight Connector 134"/>
            <p:cNvCxnSpPr/>
            <p:nvPr/>
          </p:nvCxnSpPr>
          <p:spPr bwMode="auto">
            <a:xfrm>
              <a:off x="3352800" y="4559267"/>
              <a:ext cx="2798357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Straight Connector 135"/>
            <p:cNvCxnSpPr/>
            <p:nvPr/>
          </p:nvCxnSpPr>
          <p:spPr bwMode="auto">
            <a:xfrm>
              <a:off x="3325221" y="4256064"/>
              <a:ext cx="2798357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Straight Arrow Connector 137"/>
            <p:cNvCxnSpPr/>
            <p:nvPr/>
          </p:nvCxnSpPr>
          <p:spPr bwMode="auto">
            <a:xfrm>
              <a:off x="4572000" y="4236012"/>
              <a:ext cx="0" cy="339180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arrow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" name="TextBox 46"/>
          <p:cNvSpPr txBox="1"/>
          <p:nvPr/>
        </p:nvSpPr>
        <p:spPr>
          <a:xfrm>
            <a:off x="940828" y="3558067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Best estimate before the experiment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>
            <a:stCxn id="47" idx="2"/>
            <a:endCxn id="12" idx="0"/>
          </p:cNvCxnSpPr>
          <p:nvPr/>
        </p:nvCxnSpPr>
        <p:spPr bwMode="auto">
          <a:xfrm>
            <a:off x="2693872" y="3927399"/>
            <a:ext cx="531463" cy="631868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TextBox 133"/>
          <p:cNvSpPr txBox="1"/>
          <p:nvPr/>
        </p:nvSpPr>
        <p:spPr>
          <a:xfrm>
            <a:off x="5795468" y="346980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Best estimate after the experiment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7" name="Straight Arrow Connector 136"/>
          <p:cNvCxnSpPr>
            <a:stCxn id="134" idx="2"/>
            <a:endCxn id="88" idx="0"/>
          </p:cNvCxnSpPr>
          <p:nvPr/>
        </p:nvCxnSpPr>
        <p:spPr bwMode="auto">
          <a:xfrm flipH="1">
            <a:off x="6209506" y="3839140"/>
            <a:ext cx="1255650" cy="396872"/>
          </a:xfrm>
          <a:prstGeom prst="straightConnector1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TextBox 139"/>
          <p:cNvSpPr txBox="1"/>
          <p:nvPr/>
        </p:nvSpPr>
        <p:spPr>
          <a:xfrm>
            <a:off x="2911886" y="2961518"/>
            <a:ext cx="2982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Marginal value of information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1" name="Straight Arrow Connector 140"/>
          <p:cNvCxnSpPr>
            <a:stCxn id="140" idx="2"/>
          </p:cNvCxnSpPr>
          <p:nvPr/>
        </p:nvCxnSpPr>
        <p:spPr bwMode="auto">
          <a:xfrm>
            <a:off x="4403160" y="3330850"/>
            <a:ext cx="168840" cy="94410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4" grpId="0"/>
      <p:bldP spid="1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2990"/>
            <a:ext cx="8382000" cy="2106470"/>
          </a:xfrm>
        </p:spPr>
        <p:txBody>
          <a:bodyPr>
            <a:normAutofit/>
          </a:bodyPr>
          <a:lstStyle/>
          <a:p>
            <a:r>
              <a:rPr lang="en-US" dirty="0" smtClean="0"/>
              <a:t>Truth and measurement noise are random</a:t>
            </a:r>
          </a:p>
          <a:p>
            <a:pPr lvl="1"/>
            <a:r>
              <a:rPr lang="en-US" dirty="0" smtClean="0"/>
              <a:t>Truth is unknown: we have many possible truths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easurements </a:t>
            </a:r>
            <a:r>
              <a:rPr lang="en-US" dirty="0"/>
              <a:t>are </a:t>
            </a:r>
            <a:r>
              <a:rPr lang="en-US" dirty="0" smtClean="0"/>
              <a:t>noisy around the unknown truth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604585" y="5396714"/>
            <a:ext cx="378120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7" descr="Dark upward diagonal"/>
          <p:cNvSpPr>
            <a:spLocks noChangeArrowheads="1"/>
          </p:cNvSpPr>
          <p:nvPr/>
        </p:nvSpPr>
        <p:spPr bwMode="auto">
          <a:xfrm>
            <a:off x="3207113" y="3389150"/>
            <a:ext cx="207338" cy="1991321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9" descr="Dark upward diagonal"/>
          <p:cNvSpPr>
            <a:spLocks noChangeArrowheads="1"/>
          </p:cNvSpPr>
          <p:nvPr/>
        </p:nvSpPr>
        <p:spPr bwMode="auto">
          <a:xfrm>
            <a:off x="4486263" y="3941114"/>
            <a:ext cx="207338" cy="1439354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" descr="Dark upward diagonal"/>
          <p:cNvSpPr>
            <a:spLocks noChangeArrowheads="1"/>
          </p:cNvSpPr>
          <p:nvPr/>
        </p:nvSpPr>
        <p:spPr bwMode="auto">
          <a:xfrm>
            <a:off x="5777902" y="4423254"/>
            <a:ext cx="207338" cy="966962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 rot="18900000">
            <a:off x="3048093" y="5418552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 smtClean="0">
                <a:latin typeface="+mn-lt"/>
              </a:rPr>
              <a:t>Fe</a:t>
            </a:r>
            <a:endParaRPr lang="en-US" sz="2000" dirty="0">
              <a:latin typeface="+mn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66425" y="2791040"/>
            <a:ext cx="2670176" cy="2055390"/>
            <a:chOff x="3266425" y="2791040"/>
            <a:chExt cx="2670176" cy="2055390"/>
          </a:xfrm>
        </p:grpSpPr>
        <p:sp>
          <p:nvSpPr>
            <p:cNvPr id="97" name="Oval 96"/>
            <p:cNvSpPr/>
            <p:nvPr/>
          </p:nvSpPr>
          <p:spPr bwMode="auto">
            <a:xfrm>
              <a:off x="5834443" y="426731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5834443" y="435875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834443" y="457211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5834443" y="413015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5834443" y="403871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5834443" y="390155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834443" y="475499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549063" y="382211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4549063" y="391355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4549063" y="412691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4549063" y="368495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4549063" y="359351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4549063" y="345635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4549063" y="430979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3266425" y="32482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266425" y="34768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266425" y="30958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3266425" y="32482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3266425" y="30196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3266425" y="27910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3266425" y="37816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03" name="Text Box 14"/>
          <p:cNvSpPr txBox="1">
            <a:spLocks noChangeArrowheads="1"/>
          </p:cNvSpPr>
          <p:nvPr/>
        </p:nvSpPr>
        <p:spPr bwMode="auto">
          <a:xfrm rot="18900000">
            <a:off x="4354723" y="5421052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 smtClean="0">
                <a:latin typeface="+mn-lt"/>
              </a:rPr>
              <a:t>Fe</a:t>
            </a:r>
            <a:endParaRPr lang="en-US" sz="2000" dirty="0">
              <a:latin typeface="+mn-lt"/>
            </a:endParaRPr>
          </a:p>
        </p:txBody>
      </p:sp>
      <p:sp>
        <p:nvSpPr>
          <p:cNvPr id="204" name="Text Box 14"/>
          <p:cNvSpPr txBox="1">
            <a:spLocks noChangeArrowheads="1"/>
          </p:cNvSpPr>
          <p:nvPr/>
        </p:nvSpPr>
        <p:spPr bwMode="auto">
          <a:xfrm rot="18900000">
            <a:off x="5646363" y="5408562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 smtClean="0">
                <a:latin typeface="+mn-lt"/>
              </a:rPr>
              <a:t>Fe</a:t>
            </a:r>
            <a:endParaRPr lang="en-US" sz="2000" dirty="0">
              <a:latin typeface="+mn-lt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290201" y="5861158"/>
            <a:ext cx="4649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Possible truths about the performance of Fe</a:t>
            </a:r>
            <a:endParaRPr lang="en-US" sz="2000" dirty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 rot="16200000">
            <a:off x="1441113" y="4201052"/>
            <a:ext cx="28506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 rot="16200000">
            <a:off x="1882658" y="3627167"/>
            <a:ext cx="16161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 smtClean="0">
                <a:latin typeface="+mn-lt"/>
              </a:rPr>
              <a:t>Nanotube Length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533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Marginal Value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2990"/>
            <a:ext cx="8382000" cy="21064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Truth and measurement noise are random</a:t>
            </a:r>
          </a:p>
          <a:p>
            <a:pPr lvl="1"/>
            <a:r>
              <a:rPr lang="en-US" dirty="0" smtClean="0"/>
              <a:t>Truth is unknown: we have many possible truths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easurements </a:t>
            </a:r>
            <a:r>
              <a:rPr lang="en-US" dirty="0"/>
              <a:t>are </a:t>
            </a:r>
            <a:r>
              <a:rPr lang="en-US" dirty="0" smtClean="0"/>
              <a:t>noisy around the unknown truth</a:t>
            </a:r>
          </a:p>
          <a:p>
            <a:r>
              <a:rPr lang="en-US" dirty="0" smtClean="0"/>
              <a:t>To calculate the average marginal value of information: average over all possible outcomes (truths + noise) 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1114808" y="3733800"/>
            <a:ext cx="7375731" cy="2960878"/>
            <a:chOff x="1114808" y="3733800"/>
            <a:chExt cx="7375731" cy="2960878"/>
          </a:xfrm>
        </p:grpSpPr>
        <p:grpSp>
          <p:nvGrpSpPr>
            <p:cNvPr id="5" name="Group 4"/>
            <p:cNvGrpSpPr/>
            <p:nvPr/>
          </p:nvGrpSpPr>
          <p:grpSpPr>
            <a:xfrm>
              <a:off x="1114808" y="3758842"/>
              <a:ext cx="3080339" cy="1407869"/>
              <a:chOff x="1114808" y="3758842"/>
              <a:chExt cx="3080339" cy="1407869"/>
            </a:xfrm>
          </p:grpSpPr>
          <p:grpSp>
            <p:nvGrpSpPr>
              <p:cNvPr id="6" name="Group 2"/>
              <p:cNvGrpSpPr>
                <a:grpSpLocks/>
              </p:cNvGrpSpPr>
              <p:nvPr/>
            </p:nvGrpSpPr>
            <p:grpSpPr bwMode="auto">
              <a:xfrm>
                <a:off x="1114808" y="3758842"/>
                <a:ext cx="3080339" cy="914400"/>
                <a:chOff x="1822450" y="1861344"/>
                <a:chExt cx="4692650" cy="1619250"/>
              </a:xfrm>
            </p:grpSpPr>
            <p:sp>
              <p:nvSpPr>
                <p:cNvPr id="12" name="Line 6"/>
                <p:cNvSpPr>
                  <a:spLocks noChangeShapeType="1"/>
                </p:cNvSpPr>
                <p:nvPr/>
              </p:nvSpPr>
              <p:spPr bwMode="auto">
                <a:xfrm>
                  <a:off x="1822450" y="3480594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284413" y="2528095"/>
                  <a:ext cx="208952" cy="936626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148013" y="2266157"/>
                  <a:ext cx="208952" cy="1198564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011614" y="2058193"/>
                  <a:ext cx="208952" cy="140652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875213" y="1861344"/>
                  <a:ext cx="208952" cy="161290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738812" y="2001043"/>
                  <a:ext cx="208952" cy="146367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1284683" y="4723365"/>
                <a:ext cx="3481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Fe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8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1877154" y="4723365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Ni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9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2292889" y="4777206"/>
                <a:ext cx="51007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PHN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0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2607264" y="4807555"/>
                <a:ext cx="81304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+Fe</a:t>
                </a:r>
                <a:endParaRPr lang="en-US" sz="1200" dirty="0">
                  <a:latin typeface="Arial" charset="0"/>
                </a:endParaRP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3204681" y="4889712"/>
                <a:ext cx="80342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+Ni</a:t>
                </a:r>
                <a:endParaRPr lang="en-US" sz="1200" dirty="0">
                  <a:latin typeface="Arial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410200" y="3733800"/>
              <a:ext cx="3080339" cy="1436878"/>
              <a:chOff x="5410200" y="3733800"/>
              <a:chExt cx="3080339" cy="1436878"/>
            </a:xfrm>
          </p:grpSpPr>
          <p:grpSp>
            <p:nvGrpSpPr>
              <p:cNvPr id="19" name="Group 57"/>
              <p:cNvGrpSpPr>
                <a:grpSpLocks/>
              </p:cNvGrpSpPr>
              <p:nvPr/>
            </p:nvGrpSpPr>
            <p:grpSpPr bwMode="auto">
              <a:xfrm>
                <a:off x="5410200" y="3733800"/>
                <a:ext cx="3080339" cy="1270659"/>
                <a:chOff x="1822450" y="1768650"/>
                <a:chExt cx="4692650" cy="2338075"/>
              </a:xfrm>
            </p:grpSpPr>
            <p:sp>
              <p:nvSpPr>
                <p:cNvPr id="25" name="Line 6"/>
                <p:cNvSpPr>
                  <a:spLocks noChangeShapeType="1"/>
                </p:cNvSpPr>
                <p:nvPr/>
              </p:nvSpPr>
              <p:spPr bwMode="auto">
                <a:xfrm>
                  <a:off x="1822450" y="3480594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284412" y="2849727"/>
                  <a:ext cx="208952" cy="614992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148011" y="2001045"/>
                  <a:ext cx="208952" cy="1463674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011612" y="1768650"/>
                  <a:ext cx="208952" cy="1696069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875213" y="1861344"/>
                  <a:ext cx="208952" cy="1612901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738812" y="2251683"/>
                  <a:ext cx="208952" cy="1201536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60925" y="3483769"/>
                  <a:ext cx="281423" cy="6229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sz="1600" dirty="0">
                    <a:latin typeface="Arial" charset="0"/>
                  </a:endParaRPr>
                </a:p>
              </p:txBody>
            </p:sp>
          </p:grp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5610877" y="4727332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Fe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6198539" y="4727332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Ni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6623892" y="4781173"/>
                <a:ext cx="4908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PHN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6939068" y="4811522"/>
                <a:ext cx="79220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+Fe</a:t>
                </a:r>
                <a:endParaRPr lang="en-US" sz="1200" dirty="0">
                  <a:latin typeface="Arial" charset="0"/>
                </a:endParaRP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7531676" y="4893679"/>
                <a:ext cx="79220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+Ni</a:t>
                </a:r>
                <a:endParaRPr lang="en-US" sz="1200" dirty="0">
                  <a:latin typeface="Arial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1160659" y="5333400"/>
              <a:ext cx="3080339" cy="1357311"/>
              <a:chOff x="1160659" y="5333400"/>
              <a:chExt cx="3080339" cy="1357311"/>
            </a:xfrm>
          </p:grpSpPr>
          <p:grpSp>
            <p:nvGrpSpPr>
              <p:cNvPr id="33" name="Group 69"/>
              <p:cNvGrpSpPr>
                <a:grpSpLocks/>
              </p:cNvGrpSpPr>
              <p:nvPr/>
            </p:nvGrpSpPr>
            <p:grpSpPr bwMode="auto">
              <a:xfrm>
                <a:off x="1160659" y="5333400"/>
                <a:ext cx="3080339" cy="835448"/>
                <a:chOff x="1822450" y="1944190"/>
                <a:chExt cx="4692650" cy="1536404"/>
              </a:xfrm>
            </p:grpSpPr>
            <p:sp>
              <p:nvSpPr>
                <p:cNvPr id="39" name="Line 6"/>
                <p:cNvSpPr>
                  <a:spLocks noChangeShapeType="1"/>
                </p:cNvSpPr>
                <p:nvPr/>
              </p:nvSpPr>
              <p:spPr bwMode="auto">
                <a:xfrm>
                  <a:off x="1822450" y="3480594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284413" y="2251685"/>
                  <a:ext cx="208952" cy="121303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148013" y="2434204"/>
                  <a:ext cx="208952" cy="1030516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941765" y="2123680"/>
                  <a:ext cx="208952" cy="1341038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875213" y="2434204"/>
                  <a:ext cx="208952" cy="104004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738812" y="1944190"/>
                  <a:ext cx="208952" cy="1509028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1342346" y="6247365"/>
                <a:ext cx="3481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Fe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1934817" y="6247365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Ni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2350552" y="6301206"/>
                <a:ext cx="51007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PHN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37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2664927" y="6331555"/>
                <a:ext cx="81304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+Fe</a:t>
                </a:r>
                <a:endParaRPr lang="en-US" sz="1200" dirty="0">
                  <a:latin typeface="Arial" charset="0"/>
                </a:endParaRPr>
              </a:p>
            </p:txBody>
          </p:sp>
          <p:sp>
            <p:nvSpPr>
              <p:cNvPr id="38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3262344" y="6413712"/>
                <a:ext cx="80342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+Ni</a:t>
                </a:r>
                <a:endParaRPr lang="en-US" sz="1200" dirty="0">
                  <a:latin typeface="Arial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10200" y="5308176"/>
              <a:ext cx="3080339" cy="1386502"/>
              <a:chOff x="5410200" y="5308176"/>
              <a:chExt cx="3080339" cy="1386502"/>
            </a:xfrm>
          </p:grpSpPr>
          <p:grpSp>
            <p:nvGrpSpPr>
              <p:cNvPr id="46" name="Group 57"/>
              <p:cNvGrpSpPr>
                <a:grpSpLocks/>
              </p:cNvGrpSpPr>
              <p:nvPr/>
            </p:nvGrpSpPr>
            <p:grpSpPr bwMode="auto">
              <a:xfrm>
                <a:off x="5410200" y="5308176"/>
                <a:ext cx="3080339" cy="1220283"/>
                <a:chOff x="1822450" y="1861344"/>
                <a:chExt cx="4692650" cy="2245381"/>
              </a:xfrm>
            </p:grpSpPr>
            <p:sp>
              <p:nvSpPr>
                <p:cNvPr id="52" name="Line 6"/>
                <p:cNvSpPr>
                  <a:spLocks noChangeShapeType="1"/>
                </p:cNvSpPr>
                <p:nvPr/>
              </p:nvSpPr>
              <p:spPr bwMode="auto">
                <a:xfrm>
                  <a:off x="1822450" y="3480594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284412" y="2849727"/>
                  <a:ext cx="208952" cy="614992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148011" y="2662693"/>
                  <a:ext cx="208952" cy="802024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011612" y="2215425"/>
                  <a:ext cx="208952" cy="1249294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875213" y="1861344"/>
                  <a:ext cx="208952" cy="1612901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738812" y="2251683"/>
                  <a:ext cx="208952" cy="1201536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60925" y="3483769"/>
                  <a:ext cx="281423" cy="6229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sz="1600" dirty="0">
                    <a:latin typeface="Arial" charset="0"/>
                  </a:endParaRPr>
                </a:p>
              </p:txBody>
            </p:sp>
          </p:grpSp>
          <p:sp>
            <p:nvSpPr>
              <p:cNvPr id="47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5610877" y="6251332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Fe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48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6198539" y="6251332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Ni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49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6623892" y="6305173"/>
                <a:ext cx="4908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PHN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50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6939068" y="6335522"/>
                <a:ext cx="79220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+Fe</a:t>
                </a:r>
                <a:endParaRPr lang="en-US" sz="1200" dirty="0">
                  <a:latin typeface="Arial" charset="0"/>
                </a:endParaRPr>
              </a:p>
            </p:txBody>
          </p:sp>
          <p:sp>
            <p:nvSpPr>
              <p:cNvPr id="51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7531676" y="6417679"/>
                <a:ext cx="79220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+Ni</a:t>
                </a:r>
                <a:endParaRPr lang="en-US" sz="1200" dirty="0">
                  <a:latin typeface="Arial" charset="0"/>
                </a:endParaRPr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5715000" y="3276600"/>
            <a:ext cx="2388158" cy="1295400"/>
            <a:chOff x="5715000" y="3276600"/>
            <a:chExt cx="2388158" cy="1295400"/>
          </a:xfrm>
        </p:grpSpPr>
        <p:sp>
          <p:nvSpPr>
            <p:cNvPr id="59" name="Oval 58"/>
            <p:cNvSpPr/>
            <p:nvPr/>
          </p:nvSpPr>
          <p:spPr bwMode="auto">
            <a:xfrm>
              <a:off x="6858000" y="3718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6858000" y="38100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6858000" y="40233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6858000" y="3581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6858000" y="34899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6858000" y="3352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6858000" y="42062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7441642" y="36880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7441642" y="3886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7441642" y="4099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7441642" y="35509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7441642" y="35661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441642" y="34290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7441642" y="4009504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8001000" y="39928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8001000" y="40843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8001000" y="42976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8001000" y="38557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8001000" y="37642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8001000" y="36271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8001000" y="4480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6298642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6298642" y="3962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6298642" y="3581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298642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6298642" y="3505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6298642" y="32766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298642" y="4267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5715000" y="38709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715000" y="3962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5715000" y="41757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715000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5715000" y="36423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5715000" y="4099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715000" y="43586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421842" y="3253740"/>
            <a:ext cx="2388158" cy="1295400"/>
            <a:chOff x="5715000" y="3276600"/>
            <a:chExt cx="2388158" cy="1295400"/>
          </a:xfrm>
        </p:grpSpPr>
        <p:sp>
          <p:nvSpPr>
            <p:cNvPr id="97" name="Oval 96"/>
            <p:cNvSpPr/>
            <p:nvPr/>
          </p:nvSpPr>
          <p:spPr bwMode="auto">
            <a:xfrm>
              <a:off x="6858000" y="3718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6858000" y="38100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6858000" y="40233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858000" y="3581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6858000" y="34899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6858000" y="3352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6858000" y="42062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7441642" y="36880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7441642" y="3886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7441642" y="4099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7441642" y="35509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7441642" y="35661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7441642" y="34290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7441642" y="4009504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8001000" y="39928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8001000" y="40843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8001000" y="42976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8001000" y="38557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8001000" y="37642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001000" y="36271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8001000" y="4480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6298642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6298642" y="3962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6298642" y="3581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6298642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298642" y="3505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6298642" y="32766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6298642" y="4267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5715000" y="38709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715000" y="3962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715000" y="41757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5715000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5715000" y="36423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5715000" y="4099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5715000" y="43586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445603" y="4834997"/>
            <a:ext cx="2388158" cy="1295400"/>
            <a:chOff x="5715000" y="3276600"/>
            <a:chExt cx="2388158" cy="1295400"/>
          </a:xfrm>
        </p:grpSpPr>
        <p:sp>
          <p:nvSpPr>
            <p:cNvPr id="133" name="Oval 132"/>
            <p:cNvSpPr/>
            <p:nvPr/>
          </p:nvSpPr>
          <p:spPr bwMode="auto">
            <a:xfrm>
              <a:off x="6858000" y="3718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6858000" y="38100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6858000" y="40233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6858000" y="3581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6858000" y="34899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6858000" y="3352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6858000" y="42062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7441642" y="36880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7441642" y="3886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7441642" y="4099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7441642" y="35509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7441642" y="35661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7441642" y="34290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7441642" y="4009504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8001000" y="39928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8001000" y="40843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8001000" y="42976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0" name="Oval 149"/>
            <p:cNvSpPr/>
            <p:nvPr/>
          </p:nvSpPr>
          <p:spPr bwMode="auto">
            <a:xfrm>
              <a:off x="8001000" y="38557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8001000" y="37642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2" name="Oval 151"/>
            <p:cNvSpPr/>
            <p:nvPr/>
          </p:nvSpPr>
          <p:spPr bwMode="auto">
            <a:xfrm>
              <a:off x="8001000" y="36271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8001000" y="4480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6298642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6298642" y="3962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6298642" y="3581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6298642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8" name="Oval 157"/>
            <p:cNvSpPr/>
            <p:nvPr/>
          </p:nvSpPr>
          <p:spPr bwMode="auto">
            <a:xfrm>
              <a:off x="6298642" y="3505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6298642" y="32766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0" name="Oval 159"/>
            <p:cNvSpPr/>
            <p:nvPr/>
          </p:nvSpPr>
          <p:spPr bwMode="auto">
            <a:xfrm>
              <a:off x="6298642" y="4267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1" name="Oval 160"/>
            <p:cNvSpPr/>
            <p:nvPr/>
          </p:nvSpPr>
          <p:spPr bwMode="auto">
            <a:xfrm>
              <a:off x="5715000" y="38709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2" name="Oval 161"/>
            <p:cNvSpPr/>
            <p:nvPr/>
          </p:nvSpPr>
          <p:spPr bwMode="auto">
            <a:xfrm>
              <a:off x="5715000" y="3962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3" name="Oval 162"/>
            <p:cNvSpPr/>
            <p:nvPr/>
          </p:nvSpPr>
          <p:spPr bwMode="auto">
            <a:xfrm>
              <a:off x="5715000" y="41757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4" name="Oval 163"/>
            <p:cNvSpPr/>
            <p:nvPr/>
          </p:nvSpPr>
          <p:spPr bwMode="auto">
            <a:xfrm>
              <a:off x="5715000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5" name="Oval 164"/>
            <p:cNvSpPr/>
            <p:nvPr/>
          </p:nvSpPr>
          <p:spPr bwMode="auto">
            <a:xfrm>
              <a:off x="5715000" y="36423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6" name="Oval 165"/>
            <p:cNvSpPr/>
            <p:nvPr/>
          </p:nvSpPr>
          <p:spPr bwMode="auto">
            <a:xfrm>
              <a:off x="5715000" y="4099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7" name="Oval 166"/>
            <p:cNvSpPr/>
            <p:nvPr/>
          </p:nvSpPr>
          <p:spPr bwMode="auto">
            <a:xfrm>
              <a:off x="5715000" y="43586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5715000" y="5066529"/>
            <a:ext cx="2388158" cy="1112520"/>
            <a:chOff x="5715000" y="3276600"/>
            <a:chExt cx="2388158" cy="1112520"/>
          </a:xfrm>
        </p:grpSpPr>
        <p:sp>
          <p:nvSpPr>
            <p:cNvPr id="169" name="Oval 168"/>
            <p:cNvSpPr/>
            <p:nvPr/>
          </p:nvSpPr>
          <p:spPr bwMode="auto">
            <a:xfrm>
              <a:off x="6858000" y="3718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0" name="Oval 169"/>
            <p:cNvSpPr/>
            <p:nvPr/>
          </p:nvSpPr>
          <p:spPr bwMode="auto">
            <a:xfrm>
              <a:off x="6858000" y="38100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1" name="Oval 170"/>
            <p:cNvSpPr/>
            <p:nvPr/>
          </p:nvSpPr>
          <p:spPr bwMode="auto">
            <a:xfrm>
              <a:off x="6858000" y="40233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2" name="Oval 171"/>
            <p:cNvSpPr/>
            <p:nvPr/>
          </p:nvSpPr>
          <p:spPr bwMode="auto">
            <a:xfrm>
              <a:off x="6858000" y="3581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3" name="Oval 172"/>
            <p:cNvSpPr/>
            <p:nvPr/>
          </p:nvSpPr>
          <p:spPr bwMode="auto">
            <a:xfrm>
              <a:off x="6858000" y="34899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6858000" y="3352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5" name="Oval 174"/>
            <p:cNvSpPr/>
            <p:nvPr/>
          </p:nvSpPr>
          <p:spPr bwMode="auto">
            <a:xfrm>
              <a:off x="6858000" y="420624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7441642" y="36880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7441642" y="3886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8" name="Oval 177"/>
            <p:cNvSpPr/>
            <p:nvPr/>
          </p:nvSpPr>
          <p:spPr bwMode="auto">
            <a:xfrm>
              <a:off x="7441642" y="4099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9" name="Oval 178"/>
            <p:cNvSpPr/>
            <p:nvPr/>
          </p:nvSpPr>
          <p:spPr bwMode="auto">
            <a:xfrm>
              <a:off x="7441642" y="35509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0" name="Oval 179"/>
            <p:cNvSpPr/>
            <p:nvPr/>
          </p:nvSpPr>
          <p:spPr bwMode="auto">
            <a:xfrm>
              <a:off x="7441642" y="35661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1" name="Oval 180"/>
            <p:cNvSpPr/>
            <p:nvPr/>
          </p:nvSpPr>
          <p:spPr bwMode="auto">
            <a:xfrm>
              <a:off x="7441642" y="34290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2" name="Oval 181"/>
            <p:cNvSpPr/>
            <p:nvPr/>
          </p:nvSpPr>
          <p:spPr bwMode="auto">
            <a:xfrm>
              <a:off x="7441642" y="4009504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3" name="Oval 182"/>
            <p:cNvSpPr/>
            <p:nvPr/>
          </p:nvSpPr>
          <p:spPr bwMode="auto">
            <a:xfrm>
              <a:off x="8001000" y="39928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4" name="Oval 183"/>
            <p:cNvSpPr/>
            <p:nvPr/>
          </p:nvSpPr>
          <p:spPr bwMode="auto">
            <a:xfrm>
              <a:off x="8001000" y="40843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8001000" y="42976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8001000" y="38557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8001000" y="376428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8001000" y="362712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0" name="Oval 189"/>
            <p:cNvSpPr/>
            <p:nvPr/>
          </p:nvSpPr>
          <p:spPr bwMode="auto">
            <a:xfrm>
              <a:off x="6298642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1" name="Oval 190"/>
            <p:cNvSpPr/>
            <p:nvPr/>
          </p:nvSpPr>
          <p:spPr bwMode="auto">
            <a:xfrm>
              <a:off x="6298642" y="3962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2" name="Oval 191"/>
            <p:cNvSpPr/>
            <p:nvPr/>
          </p:nvSpPr>
          <p:spPr bwMode="auto">
            <a:xfrm>
              <a:off x="6298642" y="3581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3" name="Oval 192"/>
            <p:cNvSpPr/>
            <p:nvPr/>
          </p:nvSpPr>
          <p:spPr bwMode="auto">
            <a:xfrm>
              <a:off x="6298642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4" name="Oval 193"/>
            <p:cNvSpPr/>
            <p:nvPr/>
          </p:nvSpPr>
          <p:spPr bwMode="auto">
            <a:xfrm>
              <a:off x="6298642" y="3505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6298642" y="32766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6" name="Oval 195"/>
            <p:cNvSpPr/>
            <p:nvPr/>
          </p:nvSpPr>
          <p:spPr bwMode="auto">
            <a:xfrm>
              <a:off x="6298642" y="42672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5715000" y="38709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8" name="Oval 197"/>
            <p:cNvSpPr/>
            <p:nvPr/>
          </p:nvSpPr>
          <p:spPr bwMode="auto">
            <a:xfrm>
              <a:off x="5715000" y="39624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9" name="Oval 198"/>
            <p:cNvSpPr/>
            <p:nvPr/>
          </p:nvSpPr>
          <p:spPr bwMode="auto">
            <a:xfrm>
              <a:off x="5715000" y="41757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5715000" y="373380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1" name="Oval 200"/>
            <p:cNvSpPr/>
            <p:nvPr/>
          </p:nvSpPr>
          <p:spPr bwMode="auto">
            <a:xfrm>
              <a:off x="5715000" y="36423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2" name="Oval 201"/>
            <p:cNvSpPr/>
            <p:nvPr/>
          </p:nvSpPr>
          <p:spPr bwMode="auto">
            <a:xfrm>
              <a:off x="5715000" y="4099560"/>
              <a:ext cx="102158" cy="91440"/>
            </a:xfrm>
            <a:prstGeom prst="ellipse">
              <a:avLst/>
            </a:prstGeom>
            <a:ln>
              <a:headEnd type="none" w="med" len="med"/>
              <a:tailEnd type="none" w="med" len="lg"/>
            </a:ln>
            <a:ex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984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calculate the average marginal information of </a:t>
            </a:r>
            <a:r>
              <a:rPr lang="en-US"/>
              <a:t>growing nanotubes </a:t>
            </a:r>
            <a:r>
              <a:rPr lang="en-US" smtClean="0"/>
              <a:t>using </a:t>
            </a:r>
            <a:r>
              <a:rPr lang="en-US" dirty="0"/>
              <a:t>Ni </a:t>
            </a:r>
          </a:p>
          <a:p>
            <a:pPr lvl="1"/>
            <a:r>
              <a:rPr lang="en-US" dirty="0"/>
              <a:t>Assumes we have 4 possible truths </a:t>
            </a:r>
          </a:p>
          <a:p>
            <a:pPr lvl="1"/>
            <a:r>
              <a:rPr lang="en-US" dirty="0"/>
              <a:t>These truths can be captured by our belief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-97024" y="3424816"/>
            <a:ext cx="5197101" cy="2913475"/>
            <a:chOff x="-97024" y="3424816"/>
            <a:chExt cx="5488756" cy="3076975"/>
          </a:xfrm>
        </p:grpSpPr>
        <p:grpSp>
          <p:nvGrpSpPr>
            <p:cNvPr id="6" name="Group 5"/>
            <p:cNvGrpSpPr/>
            <p:nvPr/>
          </p:nvGrpSpPr>
          <p:grpSpPr>
            <a:xfrm>
              <a:off x="-97024" y="3739563"/>
              <a:ext cx="2694644" cy="1231587"/>
              <a:chOff x="1114808" y="3758842"/>
              <a:chExt cx="3080339" cy="1407869"/>
            </a:xfrm>
          </p:grpSpPr>
          <p:grpSp>
            <p:nvGrpSpPr>
              <p:cNvPr id="48" name="Group 2"/>
              <p:cNvGrpSpPr>
                <a:grpSpLocks/>
              </p:cNvGrpSpPr>
              <p:nvPr/>
            </p:nvGrpSpPr>
            <p:grpSpPr bwMode="auto">
              <a:xfrm>
                <a:off x="1114808" y="3758842"/>
                <a:ext cx="3080339" cy="914400"/>
                <a:chOff x="1822450" y="1861344"/>
                <a:chExt cx="4692650" cy="1619250"/>
              </a:xfrm>
            </p:grpSpPr>
            <p:sp>
              <p:nvSpPr>
                <p:cNvPr id="54" name="Line 6"/>
                <p:cNvSpPr>
                  <a:spLocks noChangeShapeType="1"/>
                </p:cNvSpPr>
                <p:nvPr/>
              </p:nvSpPr>
              <p:spPr bwMode="auto">
                <a:xfrm>
                  <a:off x="1822450" y="3480594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284413" y="2528095"/>
                  <a:ext cx="208952" cy="936626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148013" y="2266157"/>
                  <a:ext cx="208952" cy="1198564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011614" y="2058193"/>
                  <a:ext cx="208952" cy="140652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875213" y="1861344"/>
                  <a:ext cx="208952" cy="161290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738812" y="2001043"/>
                  <a:ext cx="208952" cy="146367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1284683" y="4723365"/>
                <a:ext cx="3481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Fe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50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1877154" y="4723365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Ni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51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2292889" y="4777206"/>
                <a:ext cx="51007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PHN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52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2607264" y="4807555"/>
                <a:ext cx="81304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+Fe</a:t>
                </a:r>
                <a:endParaRPr lang="en-US" sz="1200" dirty="0">
                  <a:latin typeface="Arial" charset="0"/>
                </a:endParaRPr>
              </a:p>
            </p:txBody>
          </p:sp>
          <p:sp>
            <p:nvSpPr>
              <p:cNvPr id="53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3204681" y="4889712"/>
                <a:ext cx="80342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+Ni</a:t>
                </a:r>
                <a:endParaRPr lang="en-US" sz="1200" dirty="0">
                  <a:latin typeface="Arial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669792" y="3714521"/>
              <a:ext cx="2694644" cy="1256964"/>
              <a:chOff x="5410200" y="3733800"/>
              <a:chExt cx="3080339" cy="1436878"/>
            </a:xfrm>
          </p:grpSpPr>
          <p:grpSp>
            <p:nvGrpSpPr>
              <p:cNvPr id="35" name="Group 57"/>
              <p:cNvGrpSpPr>
                <a:grpSpLocks/>
              </p:cNvGrpSpPr>
              <p:nvPr/>
            </p:nvGrpSpPr>
            <p:grpSpPr bwMode="auto">
              <a:xfrm>
                <a:off x="5410200" y="3733800"/>
                <a:ext cx="3080339" cy="1270659"/>
                <a:chOff x="1822450" y="1768650"/>
                <a:chExt cx="4692650" cy="2338075"/>
              </a:xfrm>
            </p:grpSpPr>
            <p:sp>
              <p:nvSpPr>
                <p:cNvPr id="41" name="Line 6"/>
                <p:cNvSpPr>
                  <a:spLocks noChangeShapeType="1"/>
                </p:cNvSpPr>
                <p:nvPr/>
              </p:nvSpPr>
              <p:spPr bwMode="auto">
                <a:xfrm>
                  <a:off x="1822450" y="3480594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284412" y="2849727"/>
                  <a:ext cx="208952" cy="614992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148011" y="2001045"/>
                  <a:ext cx="208952" cy="1463674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011612" y="1768650"/>
                  <a:ext cx="208952" cy="1696069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875213" y="1861344"/>
                  <a:ext cx="208952" cy="1612901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738812" y="2251683"/>
                  <a:ext cx="208952" cy="1201536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60925" y="3483769"/>
                  <a:ext cx="281423" cy="6229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sz="1600" dirty="0">
                    <a:latin typeface="Arial" charset="0"/>
                  </a:endParaRPr>
                </a:p>
              </p:txBody>
            </p:sp>
          </p:grpSp>
          <p:sp>
            <p:nvSpPr>
              <p:cNvPr id="36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5610877" y="4727332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Fe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37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6198539" y="4727332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Ni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38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6623892" y="4781173"/>
                <a:ext cx="4908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PHN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39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6939068" y="4811522"/>
                <a:ext cx="79220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+Fe</a:t>
                </a:r>
                <a:endParaRPr lang="en-US" sz="1200" dirty="0">
                  <a:latin typeface="Arial" charset="0"/>
                </a:endParaRPr>
              </a:p>
            </p:txBody>
          </p:sp>
          <p:sp>
            <p:nvSpPr>
              <p:cNvPr id="40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7531676" y="4893679"/>
                <a:ext cx="79220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+Ni</a:t>
                </a:r>
                <a:endParaRPr lang="en-US" sz="1200" dirty="0">
                  <a:latin typeface="Arial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-51173" y="5314121"/>
              <a:ext cx="2694644" cy="1187359"/>
              <a:chOff x="1160659" y="5333400"/>
              <a:chExt cx="3080339" cy="1357311"/>
            </a:xfrm>
          </p:grpSpPr>
          <p:grpSp>
            <p:nvGrpSpPr>
              <p:cNvPr id="23" name="Group 69"/>
              <p:cNvGrpSpPr>
                <a:grpSpLocks/>
              </p:cNvGrpSpPr>
              <p:nvPr/>
            </p:nvGrpSpPr>
            <p:grpSpPr bwMode="auto">
              <a:xfrm>
                <a:off x="1160659" y="5333400"/>
                <a:ext cx="3080339" cy="835448"/>
                <a:chOff x="1822450" y="1944190"/>
                <a:chExt cx="4692650" cy="1536404"/>
              </a:xfrm>
            </p:grpSpPr>
            <p:sp>
              <p:nvSpPr>
                <p:cNvPr id="29" name="Line 6"/>
                <p:cNvSpPr>
                  <a:spLocks noChangeShapeType="1"/>
                </p:cNvSpPr>
                <p:nvPr/>
              </p:nvSpPr>
              <p:spPr bwMode="auto">
                <a:xfrm>
                  <a:off x="1822450" y="3480594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284413" y="2251685"/>
                  <a:ext cx="208952" cy="121303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148013" y="2434204"/>
                  <a:ext cx="208952" cy="1030516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941765" y="2123680"/>
                  <a:ext cx="208952" cy="1341038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875213" y="2434204"/>
                  <a:ext cx="208952" cy="104004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738812" y="1944190"/>
                  <a:ext cx="208952" cy="1509028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1342346" y="6247365"/>
                <a:ext cx="3481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Fe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1934817" y="6247365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Ni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2350552" y="6301206"/>
                <a:ext cx="51007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PHN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27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2664927" y="6331555"/>
                <a:ext cx="81304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+Fe</a:t>
                </a:r>
                <a:endParaRPr lang="en-US" sz="1200" dirty="0">
                  <a:latin typeface="Arial" charset="0"/>
                </a:endParaRPr>
              </a:p>
            </p:txBody>
          </p:sp>
          <p:sp>
            <p:nvSpPr>
              <p:cNvPr id="28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3262344" y="6413712"/>
                <a:ext cx="80342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+Ni</a:t>
                </a:r>
                <a:endParaRPr lang="en-US" sz="1200" dirty="0">
                  <a:latin typeface="Arial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697088" y="5288896"/>
              <a:ext cx="2694644" cy="1212895"/>
              <a:chOff x="5410200" y="5308176"/>
              <a:chExt cx="3080339" cy="1386502"/>
            </a:xfrm>
          </p:grpSpPr>
          <p:grpSp>
            <p:nvGrpSpPr>
              <p:cNvPr id="10" name="Group 57"/>
              <p:cNvGrpSpPr>
                <a:grpSpLocks/>
              </p:cNvGrpSpPr>
              <p:nvPr/>
            </p:nvGrpSpPr>
            <p:grpSpPr bwMode="auto">
              <a:xfrm>
                <a:off x="5410200" y="5308176"/>
                <a:ext cx="3080339" cy="1220283"/>
                <a:chOff x="1822450" y="1861344"/>
                <a:chExt cx="4692650" cy="2245381"/>
              </a:xfrm>
            </p:grpSpPr>
            <p:sp>
              <p:nvSpPr>
                <p:cNvPr id="16" name="Line 6"/>
                <p:cNvSpPr>
                  <a:spLocks noChangeShapeType="1"/>
                </p:cNvSpPr>
                <p:nvPr/>
              </p:nvSpPr>
              <p:spPr bwMode="auto">
                <a:xfrm>
                  <a:off x="1822450" y="3480594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284412" y="2849727"/>
                  <a:ext cx="208952" cy="614992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148011" y="2662693"/>
                  <a:ext cx="208952" cy="802024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011612" y="2215425"/>
                  <a:ext cx="208952" cy="1249294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875213" y="1861344"/>
                  <a:ext cx="208952" cy="1612901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738812" y="2251683"/>
                  <a:ext cx="208952" cy="1201536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60925" y="3483769"/>
                  <a:ext cx="281423" cy="6229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sz="1600" dirty="0">
                    <a:latin typeface="Arial" charset="0"/>
                  </a:endParaRPr>
                </a:p>
              </p:txBody>
            </p:sp>
          </p:grpSp>
          <p:sp>
            <p:nvSpPr>
              <p:cNvPr id="11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5610877" y="6251332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Fe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2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6198539" y="6251332"/>
                <a:ext cx="338554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Ni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3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6623892" y="6305173"/>
                <a:ext cx="49084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 smtClean="0">
                    <a:latin typeface="+mn-lt"/>
                  </a:rPr>
                  <a:t>PHN</a:t>
                </a:r>
                <a:endParaRPr lang="en-US" sz="1200" dirty="0">
                  <a:latin typeface="+mn-lt"/>
                </a:endParaRPr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6939068" y="6335522"/>
                <a:ext cx="79220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+Fe</a:t>
                </a:r>
                <a:endParaRPr lang="en-US" sz="1200" dirty="0">
                  <a:latin typeface="Arial" charset="0"/>
                </a:endParaRPr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7531676" y="6417679"/>
                <a:ext cx="79220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200" dirty="0"/>
                  <a:t>Al</a:t>
                </a:r>
                <a:r>
                  <a:rPr lang="en-US" sz="1200" baseline="-25000" dirty="0"/>
                  <a:t>2</a:t>
                </a:r>
                <a:r>
                  <a:rPr lang="en-US" sz="1200" dirty="0"/>
                  <a:t>O</a:t>
                </a:r>
                <a:r>
                  <a:rPr lang="en-US" sz="1200" baseline="-25000" dirty="0"/>
                  <a:t>3</a:t>
                </a:r>
                <a:r>
                  <a:rPr lang="en-US" sz="1200" dirty="0"/>
                  <a:t>+Ni</a:t>
                </a:r>
                <a:endParaRPr lang="en-US" sz="1200" dirty="0">
                  <a:latin typeface="Arial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25904" y="3802389"/>
              <a:ext cx="413955" cy="29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5.2</a:t>
              </a:r>
              <a:endParaRPr lang="en-US" sz="1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8727" y="3649989"/>
              <a:ext cx="413955" cy="29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7.1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20068" y="3562694"/>
              <a:ext cx="413955" cy="29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8.5</a:t>
              </a:r>
              <a:endParaRPr lang="en-US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06344" y="3448684"/>
              <a:ext cx="514920" cy="29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9.8</a:t>
              </a:r>
              <a:endParaRPr lang="en-US" sz="12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34055" y="3532553"/>
              <a:ext cx="413955" cy="2925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9.0</a:t>
              </a:r>
              <a:endParaRPr 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97146" y="3954789"/>
              <a:ext cx="413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3.7</a:t>
              </a:r>
              <a:endParaRPr lang="en-US" sz="12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51282" y="3562121"/>
              <a:ext cx="413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8.6</a:t>
              </a:r>
              <a:endParaRPr 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15102" y="3437522"/>
              <a:ext cx="61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10.01</a:t>
              </a:r>
              <a:endParaRPr 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275784" y="3424816"/>
              <a:ext cx="413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9.6</a:t>
              </a:r>
              <a:endParaRPr 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71686" y="3601063"/>
              <a:ext cx="413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7</a:t>
              </a:r>
              <a:r>
                <a:rPr lang="en-US" sz="1200" dirty="0" smtClean="0"/>
                <a:t>.1</a:t>
              </a:r>
              <a:endParaRPr lang="en-US" sz="1200" dirty="0"/>
            </a:p>
          </p:txBody>
        </p:sp>
      </p:grpSp>
      <p:sp>
        <p:nvSpPr>
          <p:cNvPr id="113" name="Right Brace 112"/>
          <p:cNvSpPr/>
          <p:nvPr/>
        </p:nvSpPr>
        <p:spPr bwMode="auto">
          <a:xfrm>
            <a:off x="5240740" y="3351675"/>
            <a:ext cx="232012" cy="2935767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5591655" y="3733471"/>
            <a:ext cx="3683987" cy="2512103"/>
            <a:chOff x="5591655" y="3733471"/>
            <a:chExt cx="3683987" cy="2512103"/>
          </a:xfrm>
        </p:grpSpPr>
        <p:grpSp>
          <p:nvGrpSpPr>
            <p:cNvPr id="71" name="Group 70"/>
            <p:cNvGrpSpPr/>
            <p:nvPr/>
          </p:nvGrpSpPr>
          <p:grpSpPr>
            <a:xfrm>
              <a:off x="5591655" y="3733471"/>
              <a:ext cx="3683987" cy="2512103"/>
              <a:chOff x="9920874" y="3429000"/>
              <a:chExt cx="4861926" cy="3315334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10090150" y="3505513"/>
                <a:ext cx="4692650" cy="3238821"/>
                <a:chOff x="2012950" y="2927351"/>
                <a:chExt cx="4692650" cy="3238821"/>
              </a:xfrm>
            </p:grpSpPr>
            <p:sp>
              <p:nvSpPr>
                <p:cNvPr id="75" name="Rectangle 7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2474913" y="4498975"/>
                  <a:ext cx="227012" cy="93662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Rectangle 8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3325484" y="4070038"/>
                  <a:ext cx="227012" cy="137160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Rectangle 9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4202113" y="4029075"/>
                  <a:ext cx="227012" cy="1406525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10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065713" y="3832225"/>
                  <a:ext cx="227012" cy="161290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Rectangle 11" descr="Dark upward diagonal"/>
                <p:cNvSpPr>
                  <a:spLocks noChangeArrowheads="1"/>
                </p:cNvSpPr>
                <p:nvPr/>
              </p:nvSpPr>
              <p:spPr bwMode="auto">
                <a:xfrm>
                  <a:off x="5929313" y="4161478"/>
                  <a:ext cx="227012" cy="1280160"/>
                </a:xfrm>
                <a:prstGeom prst="rect">
                  <a:avLst/>
                </a:prstGeom>
                <a:pattFill prst="dkUpDiag">
                  <a:fgClr>
                    <a:schemeClr val="tx1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Text Box 14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2259475" y="5645787"/>
                  <a:ext cx="38984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Fe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81" name="Text Box 15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3204783" y="5645787"/>
                  <a:ext cx="38984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Ni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82" name="Text Box 16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3820137" y="5704217"/>
                  <a:ext cx="615874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 smtClean="0">
                      <a:latin typeface="+mn-lt"/>
                    </a:rPr>
                    <a:t>PHN</a:t>
                  </a:r>
                  <a:endParaRPr lang="en-US" sz="1600" dirty="0">
                    <a:latin typeface="+mn-lt"/>
                  </a:endParaRPr>
                </a:p>
              </p:txBody>
            </p:sp>
            <p:sp>
              <p:nvSpPr>
                <p:cNvPr id="83" name="Text Box 17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4450300" y="5827617"/>
                  <a:ext cx="99578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/>
                    <a:t>Al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O</a:t>
                  </a:r>
                  <a:r>
                    <a:rPr lang="en-US" sz="1600" baseline="-25000" dirty="0"/>
                    <a:t>3</a:t>
                  </a:r>
                  <a:r>
                    <a:rPr lang="en-US" sz="1600" dirty="0"/>
                    <a:t>+Fe</a:t>
                  </a:r>
                  <a:endParaRPr lang="en-US" sz="1600" dirty="0">
                    <a:latin typeface="Arial" charset="0"/>
                  </a:endParaRPr>
                </a:p>
              </p:txBody>
            </p:sp>
            <p:sp>
              <p:nvSpPr>
                <p:cNvPr id="84" name="Text Box 18"/>
                <p:cNvSpPr txBox="1">
                  <a:spLocks noChangeArrowheads="1"/>
                </p:cNvSpPr>
                <p:nvPr/>
              </p:nvSpPr>
              <p:spPr bwMode="auto">
                <a:xfrm rot="18900000">
                  <a:off x="5335579" y="5827618"/>
                  <a:ext cx="99578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r>
                    <a:rPr lang="en-US" sz="1600" dirty="0"/>
                    <a:t>Al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O</a:t>
                  </a:r>
                  <a:r>
                    <a:rPr lang="en-US" sz="1600" baseline="-25000" dirty="0"/>
                    <a:t>3</a:t>
                  </a:r>
                  <a:r>
                    <a:rPr lang="en-US" sz="1600" dirty="0"/>
                    <a:t>+Ni</a:t>
                  </a:r>
                  <a:endParaRPr lang="en-US" sz="1600" dirty="0">
                    <a:latin typeface="Arial" charset="0"/>
                  </a:endParaRPr>
                </a:p>
              </p:txBody>
            </p:sp>
            <p:grpSp>
              <p:nvGrpSpPr>
                <p:cNvPr id="85" name="Group 61"/>
                <p:cNvGrpSpPr>
                  <a:grpSpLocks/>
                </p:cNvGrpSpPr>
                <p:nvPr/>
              </p:nvGrpSpPr>
              <p:grpSpPr bwMode="auto">
                <a:xfrm>
                  <a:off x="2471732" y="2927351"/>
                  <a:ext cx="3851295" cy="2316162"/>
                  <a:chOff x="1329" y="1737"/>
                  <a:chExt cx="2430" cy="1459"/>
                </a:xfrm>
              </p:grpSpPr>
              <p:grpSp>
                <p:nvGrpSpPr>
                  <p:cNvPr id="87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503" y="1976"/>
                    <a:ext cx="256" cy="1051"/>
                    <a:chOff x="3506" y="2156"/>
                    <a:chExt cx="348" cy="1051"/>
                  </a:xfrm>
                </p:grpSpPr>
                <p:sp>
                  <p:nvSpPr>
                    <p:cNvPr id="108" name="Line 13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80" y="26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9" name="Group 19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4" y="2510"/>
                      <a:ext cx="1041" cy="338"/>
                      <a:chOff x="2385" y="800"/>
                      <a:chExt cx="1656" cy="376"/>
                    </a:xfrm>
                  </p:grpSpPr>
                  <p:sp>
                    <p:nvSpPr>
                      <p:cNvPr id="110" name="Freeform 20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213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1" name="Freeform 21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385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8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966" y="1967"/>
                    <a:ext cx="384" cy="673"/>
                    <a:chOff x="3511" y="2056"/>
                    <a:chExt cx="342" cy="1051"/>
                  </a:xfrm>
                </p:grpSpPr>
                <p:sp>
                  <p:nvSpPr>
                    <p:cNvPr id="104" name="Line 34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985" y="25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5" name="Group 35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3" y="2411"/>
                      <a:ext cx="1042" cy="338"/>
                      <a:chOff x="2226" y="800"/>
                      <a:chExt cx="1656" cy="376"/>
                    </a:xfrm>
                  </p:grpSpPr>
                  <p:sp>
                    <p:nvSpPr>
                      <p:cNvPr id="106" name="Freeform 3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" name="Freeform 3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6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9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421" y="2238"/>
                    <a:ext cx="450" cy="397"/>
                    <a:chOff x="3511" y="2056"/>
                    <a:chExt cx="342" cy="1051"/>
                  </a:xfrm>
                </p:grpSpPr>
                <p:sp>
                  <p:nvSpPr>
                    <p:cNvPr id="100" name="Line 39"/>
                    <p:cNvSpPr>
                      <a:spLocks noChangeShapeType="1"/>
                    </p:cNvSpPr>
                    <p:nvPr/>
                  </p:nvSpPr>
                  <p:spPr bwMode="auto">
                    <a:xfrm rot="-5400000">
                      <a:off x="2985" y="2582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1" name="Group 40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3" y="2411"/>
                      <a:ext cx="1042" cy="338"/>
                      <a:chOff x="2226" y="800"/>
                      <a:chExt cx="1656" cy="376"/>
                    </a:xfrm>
                  </p:grpSpPr>
                  <p:sp>
                    <p:nvSpPr>
                      <p:cNvPr id="102" name="Freeform 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3" name="Freeform 4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6" y="800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0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1329" y="2424"/>
                    <a:ext cx="363" cy="578"/>
                    <a:chOff x="3519" y="2028"/>
                    <a:chExt cx="340" cy="1076"/>
                  </a:xfrm>
                </p:grpSpPr>
                <p:sp>
                  <p:nvSpPr>
                    <p:cNvPr id="96" name="Line 49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95" y="2554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7" name="Group 50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67" y="2412"/>
                      <a:ext cx="1044" cy="340"/>
                      <a:chOff x="2224" y="793"/>
                      <a:chExt cx="1658" cy="378"/>
                    </a:xfrm>
                  </p:grpSpPr>
                  <p:sp>
                    <p:nvSpPr>
                      <p:cNvPr id="98" name="Freeform 5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54" y="79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" name="Freeform 52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224" y="793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91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1869" y="1737"/>
                    <a:ext cx="173" cy="1459"/>
                    <a:chOff x="3506" y="1991"/>
                    <a:chExt cx="341" cy="1051"/>
                  </a:xfrm>
                </p:grpSpPr>
                <p:sp>
                  <p:nvSpPr>
                    <p:cNvPr id="92" name="Line 54"/>
                    <p:cNvSpPr>
                      <a:spLocks noChangeShapeType="1"/>
                    </p:cNvSpPr>
                    <p:nvPr/>
                  </p:nvSpPr>
                  <p:spPr bwMode="auto">
                    <a:xfrm rot="16200000">
                      <a:off x="2980" y="2517"/>
                      <a:ext cx="1051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3" name="Group 55"/>
                    <p:cNvGrpSpPr>
                      <a:grpSpLocks/>
                    </p:cNvGrpSpPr>
                    <p:nvPr/>
                  </p:nvGrpSpPr>
                  <p:grpSpPr bwMode="auto">
                    <a:xfrm rot="5400000">
                      <a:off x="3157" y="2347"/>
                      <a:ext cx="1042" cy="339"/>
                      <a:chOff x="2120" y="805"/>
                      <a:chExt cx="1656" cy="376"/>
                    </a:xfrm>
                  </p:grpSpPr>
                  <p:sp>
                    <p:nvSpPr>
                      <p:cNvPr id="94" name="Freeform 5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48" y="80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" name="Freeform 57"/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2120" y="805"/>
                        <a:ext cx="828" cy="376"/>
                      </a:xfrm>
                      <a:custGeom>
                        <a:avLst/>
                        <a:gdLst>
                          <a:gd name="T0" fmla="*/ 0 w 828"/>
                          <a:gd name="T1" fmla="*/ 4 h 376"/>
                          <a:gd name="T2" fmla="*/ 132 w 828"/>
                          <a:gd name="T3" fmla="*/ 16 h 376"/>
                          <a:gd name="T4" fmla="*/ 276 w 828"/>
                          <a:gd name="T5" fmla="*/ 100 h 376"/>
                          <a:gd name="T6" fmla="*/ 372 w 828"/>
                          <a:gd name="T7" fmla="*/ 220 h 376"/>
                          <a:gd name="T8" fmla="*/ 540 w 828"/>
                          <a:gd name="T9" fmla="*/ 328 h 376"/>
                          <a:gd name="T10" fmla="*/ 684 w 828"/>
                          <a:gd name="T11" fmla="*/ 364 h 376"/>
                          <a:gd name="T12" fmla="*/ 828 w 828"/>
                          <a:gd name="T13" fmla="*/ 376 h 37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828"/>
                          <a:gd name="T22" fmla="*/ 0 h 376"/>
                          <a:gd name="T23" fmla="*/ 828 w 828"/>
                          <a:gd name="T24" fmla="*/ 376 h 376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828" h="376">
                            <a:moveTo>
                              <a:pt x="0" y="4"/>
                            </a:moveTo>
                            <a:cubicBezTo>
                              <a:pt x="43" y="2"/>
                              <a:pt x="86" y="0"/>
                              <a:pt x="132" y="16"/>
                            </a:cubicBezTo>
                            <a:cubicBezTo>
                              <a:pt x="178" y="32"/>
                              <a:pt x="236" y="66"/>
                              <a:pt x="276" y="100"/>
                            </a:cubicBezTo>
                            <a:cubicBezTo>
                              <a:pt x="316" y="134"/>
                              <a:pt x="328" y="182"/>
                              <a:pt x="372" y="220"/>
                            </a:cubicBezTo>
                            <a:cubicBezTo>
                              <a:pt x="416" y="258"/>
                              <a:pt x="488" y="304"/>
                              <a:pt x="540" y="328"/>
                            </a:cubicBezTo>
                            <a:cubicBezTo>
                              <a:pt x="592" y="352"/>
                              <a:pt x="636" y="356"/>
                              <a:pt x="684" y="364"/>
                            </a:cubicBezTo>
                            <a:cubicBezTo>
                              <a:pt x="732" y="372"/>
                              <a:pt x="780" y="374"/>
                              <a:pt x="828" y="376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none" w="med" len="lg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86" name="Line 6"/>
                <p:cNvSpPr>
                  <a:spLocks noChangeShapeType="1"/>
                </p:cNvSpPr>
                <p:nvPr/>
              </p:nvSpPr>
              <p:spPr bwMode="auto">
                <a:xfrm>
                  <a:off x="2012950" y="5451475"/>
                  <a:ext cx="469265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3" name="Line 6"/>
              <p:cNvSpPr>
                <a:spLocks noChangeShapeType="1"/>
              </p:cNvSpPr>
              <p:nvPr/>
            </p:nvSpPr>
            <p:spPr bwMode="auto">
              <a:xfrm rot="16200000">
                <a:off x="8950742" y="4854335"/>
                <a:ext cx="28506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Text Box 16"/>
              <p:cNvSpPr txBox="1">
                <a:spLocks noChangeArrowheads="1"/>
              </p:cNvSpPr>
              <p:nvPr/>
            </p:nvSpPr>
            <p:spPr bwMode="auto">
              <a:xfrm rot="16200000">
                <a:off x="9282077" y="4280450"/>
                <a:ext cx="161614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Nanotube Length</a:t>
                </a:r>
                <a:endParaRPr lang="en-US" sz="1600" dirty="0">
                  <a:latin typeface="+mn-lt"/>
                </a:endParaRPr>
              </a:p>
            </p:txBody>
          </p:sp>
        </p:grpSp>
        <p:sp>
          <p:nvSpPr>
            <p:cNvPr id="145" name="TextBox 144"/>
            <p:cNvSpPr txBox="1"/>
            <p:nvPr/>
          </p:nvSpPr>
          <p:spPr>
            <a:xfrm>
              <a:off x="5982831" y="4696185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5.8</a:t>
              </a:r>
              <a:endParaRPr lang="en-US" sz="12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611948" y="4375319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7.4</a:t>
              </a:r>
              <a:endParaRPr lang="en-US" sz="12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259217" y="4334766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8.7</a:t>
              </a:r>
              <a:endParaRPr lang="en-US" sz="12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892085" y="4184464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10.0</a:t>
              </a:r>
              <a:endParaRPr lang="en-US" sz="12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8584104" y="4431046"/>
              <a:ext cx="3770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9.1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924843" y="3108103"/>
            <a:ext cx="473206" cy="3061825"/>
            <a:chOff x="5946109" y="3108103"/>
            <a:chExt cx="473206" cy="3061825"/>
          </a:xfrm>
        </p:grpSpPr>
        <p:grpSp>
          <p:nvGrpSpPr>
            <p:cNvPr id="8" name="Group 7"/>
            <p:cNvGrpSpPr/>
            <p:nvPr/>
          </p:nvGrpSpPr>
          <p:grpSpPr>
            <a:xfrm>
              <a:off x="6062352" y="3108103"/>
              <a:ext cx="335148" cy="3061825"/>
              <a:chOff x="6062352" y="3108103"/>
              <a:chExt cx="335148" cy="3061825"/>
            </a:xfrm>
          </p:grpSpPr>
          <p:sp>
            <p:nvSpPr>
              <p:cNvPr id="288" name="Oval 287"/>
              <p:cNvSpPr/>
              <p:nvPr/>
            </p:nvSpPr>
            <p:spPr bwMode="auto">
              <a:xfrm>
                <a:off x="6062352" y="4173488"/>
                <a:ext cx="102158" cy="91440"/>
              </a:xfrm>
              <a:prstGeom prst="ellipse">
                <a:avLst/>
              </a:prstGeom>
              <a:ln>
                <a:headEnd type="none" w="med" len="med"/>
                <a:tailEnd type="none" w="med" len="lg"/>
              </a:ln>
              <a:ex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289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6123312" y="4249688"/>
                <a:ext cx="227012" cy="1920240"/>
              </a:xfrm>
              <a:prstGeom prst="rect">
                <a:avLst/>
              </a:prstGeom>
              <a:pattFill prst="dkUpDiag">
                <a:fgClr>
                  <a:schemeClr val="accent2"/>
                </a:fgClr>
                <a:bgClr>
                  <a:schemeClr val="bg1"/>
                </a:bgClr>
              </a:pattFill>
              <a:ln w="9525">
                <a:solidFill>
                  <a:schemeClr val="accent2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Line 54"/>
              <p:cNvSpPr>
                <a:spLocks noChangeShapeType="1"/>
              </p:cNvSpPr>
              <p:nvPr/>
            </p:nvSpPr>
            <p:spPr bwMode="auto">
              <a:xfrm rot="16200000">
                <a:off x="4966040" y="4266184"/>
                <a:ext cx="2316162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Freeform 56"/>
              <p:cNvSpPr>
                <a:spLocks/>
              </p:cNvSpPr>
              <p:nvPr/>
            </p:nvSpPr>
            <p:spPr bwMode="auto">
              <a:xfrm rot="5400000">
                <a:off x="5757850" y="4626865"/>
                <a:ext cx="1005840" cy="273460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Freeform 57"/>
              <p:cNvSpPr>
                <a:spLocks/>
              </p:cNvSpPr>
              <p:nvPr/>
            </p:nvSpPr>
            <p:spPr bwMode="auto">
              <a:xfrm rot="5400000" flipH="1">
                <a:off x="5757122" y="3625278"/>
                <a:ext cx="1005840" cy="273460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3" name="TextBox 292"/>
            <p:cNvSpPr txBox="1"/>
            <p:nvPr/>
          </p:nvSpPr>
          <p:spPr>
            <a:xfrm>
              <a:off x="5946109" y="3860020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9.7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Numerical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calculate the average marginal information of growing nanotubes </a:t>
            </a:r>
            <a:r>
              <a:rPr lang="en-US" dirty="0" smtClean="0"/>
              <a:t>using </a:t>
            </a:r>
            <a:r>
              <a:rPr lang="en-US" dirty="0"/>
              <a:t>Ni </a:t>
            </a:r>
          </a:p>
          <a:p>
            <a:pPr lvl="1"/>
            <a:r>
              <a:rPr lang="en-US" dirty="0"/>
              <a:t>For each possible truth, we generate a random measurement around this truth and update beliefs</a:t>
            </a:r>
          </a:p>
          <a:p>
            <a:pPr lvl="1"/>
            <a:r>
              <a:rPr lang="en-US" dirty="0"/>
              <a:t>Calculate </a:t>
            </a:r>
            <a:r>
              <a:rPr lang="en-US" dirty="0" smtClean="0">
                <a:solidFill>
                  <a:srgbClr val="00B050"/>
                </a:solidFill>
              </a:rPr>
              <a:t>Marginal </a:t>
            </a:r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dirty="0" smtClean="0">
                <a:solidFill>
                  <a:srgbClr val="00B050"/>
                </a:solidFill>
              </a:rPr>
              <a:t>alue of Information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3325221" y="4229017"/>
            <a:ext cx="2825936" cy="369332"/>
            <a:chOff x="3325221" y="4229017"/>
            <a:chExt cx="2825936" cy="369332"/>
          </a:xfrm>
        </p:grpSpPr>
        <p:grpSp>
          <p:nvGrpSpPr>
            <p:cNvPr id="159" name="Group 158"/>
            <p:cNvGrpSpPr/>
            <p:nvPr/>
          </p:nvGrpSpPr>
          <p:grpSpPr>
            <a:xfrm>
              <a:off x="3325221" y="4236012"/>
              <a:ext cx="2825936" cy="339180"/>
              <a:chOff x="3325221" y="4236012"/>
              <a:chExt cx="2825936" cy="339180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3352800" y="4559267"/>
                <a:ext cx="279835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>
                <a:off x="3325221" y="4256064"/>
                <a:ext cx="279835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Straight Arrow Connector 161"/>
              <p:cNvCxnSpPr/>
              <p:nvPr/>
            </p:nvCxnSpPr>
            <p:spPr bwMode="auto">
              <a:xfrm>
                <a:off x="4824426" y="4236012"/>
                <a:ext cx="0" cy="33918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arrow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9" name="TextBox 168"/>
            <p:cNvSpPr txBox="1"/>
            <p:nvPr/>
          </p:nvSpPr>
          <p:spPr>
            <a:xfrm>
              <a:off x="4251193" y="422901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0.9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4730446" y="3579128"/>
            <a:ext cx="4751716" cy="3124200"/>
            <a:chOff x="10031084" y="3429000"/>
            <a:chExt cx="4751716" cy="3124200"/>
          </a:xfrm>
        </p:grpSpPr>
        <p:grpSp>
          <p:nvGrpSpPr>
            <p:cNvPr id="230" name="Group 229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233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39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40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41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242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243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65559" cy="2316162"/>
                <a:chOff x="1329" y="1737"/>
                <a:chExt cx="2439" cy="1459"/>
              </a:xfrm>
            </p:grpSpPr>
            <p:grpSp>
              <p:nvGrpSpPr>
                <p:cNvPr id="245" name="Group 32"/>
                <p:cNvGrpSpPr>
                  <a:grpSpLocks/>
                </p:cNvGrpSpPr>
                <p:nvPr/>
              </p:nvGrpSpPr>
              <p:grpSpPr bwMode="auto">
                <a:xfrm>
                  <a:off x="3509" y="1976"/>
                  <a:ext cx="259" cy="1051"/>
                  <a:chOff x="3503" y="2156"/>
                  <a:chExt cx="351" cy="1051"/>
                </a:xfrm>
              </p:grpSpPr>
              <p:sp>
                <p:nvSpPr>
                  <p:cNvPr id="266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77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7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26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9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6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2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63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264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5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7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258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9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260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1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8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254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5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256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9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50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51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252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3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44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1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92541" y="2830591"/>
            <a:ext cx="2551459" cy="1032824"/>
            <a:chOff x="-2334602" y="1717200"/>
            <a:chExt cx="2551459" cy="1032824"/>
          </a:xfrm>
        </p:grpSpPr>
        <p:sp>
          <p:nvSpPr>
            <p:cNvPr id="272" name="Rectangle 7" descr="Dark upward diagonal"/>
            <p:cNvSpPr>
              <a:spLocks noChangeArrowheads="1"/>
            </p:cNvSpPr>
            <p:nvPr/>
          </p:nvSpPr>
          <p:spPr bwMode="auto">
            <a:xfrm>
              <a:off x="-2083426" y="2304494"/>
              <a:ext cx="113610" cy="43810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Rectangle 8" descr="Dark upward diagonal"/>
            <p:cNvSpPr>
              <a:spLocks noChangeArrowheads="1"/>
            </p:cNvSpPr>
            <p:nvPr/>
          </p:nvSpPr>
          <p:spPr bwMode="auto">
            <a:xfrm>
              <a:off x="-1613875" y="2181973"/>
              <a:ext cx="113610" cy="560627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Rectangle 9" descr="Dark upward diagonal"/>
            <p:cNvSpPr>
              <a:spLocks noChangeArrowheads="1"/>
            </p:cNvSpPr>
            <p:nvPr/>
          </p:nvSpPr>
          <p:spPr bwMode="auto">
            <a:xfrm>
              <a:off x="-1144323" y="2084698"/>
              <a:ext cx="113610" cy="657900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Rectangle 10" descr="Dark upward diagonal"/>
            <p:cNvSpPr>
              <a:spLocks noChangeArrowheads="1"/>
            </p:cNvSpPr>
            <p:nvPr/>
          </p:nvSpPr>
          <p:spPr bwMode="auto">
            <a:xfrm>
              <a:off x="-674772" y="1992622"/>
              <a:ext cx="113610" cy="75443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11" descr="Dark upward diagonal"/>
            <p:cNvSpPr>
              <a:spLocks noChangeArrowheads="1"/>
            </p:cNvSpPr>
            <p:nvPr/>
          </p:nvSpPr>
          <p:spPr bwMode="auto">
            <a:xfrm>
              <a:off x="-205222" y="2057966"/>
              <a:ext cx="113610" cy="68463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-2218206" y="2052110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5.2</a:t>
              </a:r>
              <a:endParaRPr lang="en-US" sz="12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-1723164" y="1907808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7.1</a:t>
              </a:r>
              <a:endParaRPr lang="en-US" sz="1200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-1276869" y="1825152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8.5</a:t>
              </a:r>
              <a:endParaRPr lang="en-US" sz="12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-816432" y="1717200"/>
              <a:ext cx="487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9.8</a:t>
              </a:r>
              <a:endParaRPr lang="en-US" sz="12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-316762" y="1796612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9.0</a:t>
              </a:r>
              <a:endParaRPr lang="en-US" sz="1200" dirty="0"/>
            </a:p>
          </p:txBody>
        </p:sp>
        <p:sp>
          <p:nvSpPr>
            <p:cNvPr id="271" name="Line 6"/>
            <p:cNvSpPr>
              <a:spLocks noChangeShapeType="1"/>
            </p:cNvSpPr>
            <p:nvPr/>
          </p:nvSpPr>
          <p:spPr bwMode="auto">
            <a:xfrm>
              <a:off x="-2334602" y="2750024"/>
              <a:ext cx="25514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" name="Oval 286"/>
          <p:cNvSpPr/>
          <p:nvPr/>
        </p:nvSpPr>
        <p:spPr bwMode="auto">
          <a:xfrm>
            <a:off x="7313566" y="2880883"/>
            <a:ext cx="102158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0" y="3577880"/>
            <a:ext cx="4751716" cy="3124200"/>
            <a:chOff x="0" y="3577880"/>
            <a:chExt cx="4751716" cy="3124200"/>
          </a:xfrm>
        </p:grpSpPr>
        <p:grpSp>
          <p:nvGrpSpPr>
            <p:cNvPr id="310" name="Group 309"/>
            <p:cNvGrpSpPr/>
            <p:nvPr/>
          </p:nvGrpSpPr>
          <p:grpSpPr>
            <a:xfrm>
              <a:off x="0" y="3577880"/>
              <a:ext cx="4751716" cy="3124200"/>
              <a:chOff x="0" y="3577880"/>
              <a:chExt cx="4751716" cy="3124200"/>
            </a:xfrm>
          </p:grpSpPr>
          <p:grpSp>
            <p:nvGrpSpPr>
              <p:cNvPr id="312" name="Group 311"/>
              <p:cNvGrpSpPr/>
              <p:nvPr/>
            </p:nvGrpSpPr>
            <p:grpSpPr>
              <a:xfrm>
                <a:off x="0" y="3577880"/>
                <a:ext cx="4751716" cy="3124200"/>
                <a:chOff x="0" y="3577880"/>
                <a:chExt cx="4751716" cy="3124200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0" y="3577880"/>
                  <a:ext cx="4751716" cy="3124200"/>
                  <a:chOff x="10031084" y="3429000"/>
                  <a:chExt cx="4751716" cy="3124200"/>
                </a:xfrm>
              </p:grpSpPr>
              <p:grpSp>
                <p:nvGrpSpPr>
                  <p:cNvPr id="333" name="Group 332"/>
                  <p:cNvGrpSpPr/>
                  <p:nvPr/>
                </p:nvGrpSpPr>
                <p:grpSpPr>
                  <a:xfrm>
                    <a:off x="10090150" y="4410387"/>
                    <a:ext cx="4692650" cy="2142813"/>
                    <a:chOff x="2012950" y="3832225"/>
                    <a:chExt cx="4692650" cy="2142813"/>
                  </a:xfrm>
                </p:grpSpPr>
                <p:sp>
                  <p:nvSpPr>
                    <p:cNvPr id="336" name="Rectangle 7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4913" y="4498975"/>
                      <a:ext cx="227012" cy="936625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" name="Rectangle 8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5484" y="4070038"/>
                      <a:ext cx="227012" cy="1371600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Rectangle 9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2113" y="4029075"/>
                      <a:ext cx="227012" cy="1406525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9" name="Rectangle 10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5713" y="3832225"/>
                      <a:ext cx="227012" cy="1612900"/>
                    </a:xfrm>
                    <a:prstGeom prst="rect">
                      <a:avLst/>
                    </a:prstGeom>
                    <a:pattFill prst="dk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rgbClr val="C00000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0" name="Rectangle 11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29313" y="4161478"/>
                      <a:ext cx="227012" cy="1280160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1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2355043" y="5454650"/>
                      <a:ext cx="38985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Fe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342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3300351" y="5454650"/>
                      <a:ext cx="38985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Ni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343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3915705" y="5513081"/>
                      <a:ext cx="615874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PHN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344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4545868" y="5636484"/>
                      <a:ext cx="99578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/>
                        <a:t>Al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+Fe</a:t>
                      </a:r>
                      <a:endParaRPr lang="en-US" sz="1600" dirty="0">
                        <a:latin typeface="Arial" charset="0"/>
                      </a:endParaRPr>
                    </a:p>
                  </p:txBody>
                </p:sp>
                <p:sp>
                  <p:nvSpPr>
                    <p:cNvPr id="345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5431147" y="5636484"/>
                      <a:ext cx="99578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/>
                        <a:t>Al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+Ni</a:t>
                      </a:r>
                      <a:endParaRPr lang="en-US" sz="1600" dirty="0">
                        <a:latin typeface="Arial" charset="0"/>
                      </a:endParaRPr>
                    </a:p>
                  </p:txBody>
                </p:sp>
                <p:sp>
                  <p:nvSpPr>
                    <p:cNvPr id="346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2950" y="5451475"/>
                      <a:ext cx="469265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4" name="Line 6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8950742" y="4854335"/>
                    <a:ext cx="285066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5" name="Text Box 16"/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9392287" y="4280450"/>
                    <a:ext cx="161614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med" len="lg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 sz="1600" dirty="0" smtClean="0">
                        <a:latin typeface="+mn-lt"/>
                      </a:rPr>
                      <a:t>Nanotube Length</a:t>
                    </a:r>
                    <a:endParaRPr lang="en-US" sz="1600" dirty="0">
                      <a:latin typeface="+mn-lt"/>
                    </a:endParaRPr>
                  </a:p>
                </p:txBody>
              </p:sp>
            </p:grpSp>
            <p:sp>
              <p:nvSpPr>
                <p:cNvPr id="319" name="Line 13"/>
                <p:cNvSpPr>
                  <a:spLocks noChangeShapeType="1"/>
                </p:cNvSpPr>
                <p:nvPr/>
              </p:nvSpPr>
              <p:spPr bwMode="auto">
                <a:xfrm rot="16200000">
                  <a:off x="3128596" y="4868830"/>
                  <a:ext cx="16684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20"/>
                <p:cNvSpPr>
                  <a:spLocks/>
                </p:cNvSpPr>
                <p:nvPr/>
              </p:nvSpPr>
              <p:spPr bwMode="auto">
                <a:xfrm rot="5400000">
                  <a:off x="3758377" y="5080177"/>
                  <a:ext cx="826294" cy="394074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Freeform 21"/>
                <p:cNvSpPr>
                  <a:spLocks/>
                </p:cNvSpPr>
                <p:nvPr/>
              </p:nvSpPr>
              <p:spPr bwMode="auto">
                <a:xfrm rot="5400000" flipH="1">
                  <a:off x="3758377" y="4253883"/>
                  <a:ext cx="826294" cy="394074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Line 34"/>
                <p:cNvSpPr>
                  <a:spLocks noChangeShapeType="1"/>
                </p:cNvSpPr>
                <p:nvPr/>
              </p:nvSpPr>
              <p:spPr bwMode="auto">
                <a:xfrm rot="16200000">
                  <a:off x="2577238" y="4554220"/>
                  <a:ext cx="10683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36"/>
                <p:cNvSpPr>
                  <a:spLocks/>
                </p:cNvSpPr>
                <p:nvPr/>
              </p:nvSpPr>
              <p:spPr bwMode="auto">
                <a:xfrm rot="5400000">
                  <a:off x="3155371" y="4516256"/>
                  <a:ext cx="529619" cy="601482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37"/>
                <p:cNvSpPr>
                  <a:spLocks/>
                </p:cNvSpPr>
                <p:nvPr/>
              </p:nvSpPr>
              <p:spPr bwMode="auto">
                <a:xfrm rot="5400000" flipH="1">
                  <a:off x="3155371" y="3986637"/>
                  <a:ext cx="529619" cy="601482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Line 39"/>
                <p:cNvSpPr>
                  <a:spLocks noChangeShapeType="1"/>
                </p:cNvSpPr>
                <p:nvPr/>
              </p:nvSpPr>
              <p:spPr bwMode="auto">
                <a:xfrm rot="16200000">
                  <a:off x="1932392" y="4765148"/>
                  <a:ext cx="6302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41"/>
                <p:cNvSpPr>
                  <a:spLocks/>
                </p:cNvSpPr>
                <p:nvPr/>
              </p:nvSpPr>
              <p:spPr bwMode="auto">
                <a:xfrm rot="5400000">
                  <a:off x="2453115" y="4567728"/>
                  <a:ext cx="312420" cy="704861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Line 49"/>
                <p:cNvSpPr>
                  <a:spLocks noChangeShapeType="1"/>
                </p:cNvSpPr>
                <p:nvPr/>
              </p:nvSpPr>
              <p:spPr bwMode="auto">
                <a:xfrm rot="16200000">
                  <a:off x="72258" y="5193559"/>
                  <a:ext cx="896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51"/>
                <p:cNvSpPr>
                  <a:spLocks/>
                </p:cNvSpPr>
                <p:nvPr/>
              </p:nvSpPr>
              <p:spPr bwMode="auto">
                <a:xfrm rot="5400000">
                  <a:off x="581681" y="5154140"/>
                  <a:ext cx="444607" cy="572273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Freeform 52"/>
                <p:cNvSpPr>
                  <a:spLocks/>
                </p:cNvSpPr>
                <p:nvPr/>
              </p:nvSpPr>
              <p:spPr bwMode="auto">
                <a:xfrm rot="5400000" flipH="1">
                  <a:off x="584725" y="4708460"/>
                  <a:ext cx="444607" cy="572273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Line 54"/>
                <p:cNvSpPr>
                  <a:spLocks noChangeShapeType="1"/>
                </p:cNvSpPr>
                <p:nvPr/>
              </p:nvSpPr>
              <p:spPr bwMode="auto">
                <a:xfrm rot="16200000">
                  <a:off x="215208" y="4813576"/>
                  <a:ext cx="23161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56"/>
                <p:cNvSpPr>
                  <a:spLocks/>
                </p:cNvSpPr>
                <p:nvPr/>
              </p:nvSpPr>
              <p:spPr bwMode="auto">
                <a:xfrm rot="5400000">
                  <a:off x="937909" y="5250267"/>
                  <a:ext cx="1148164" cy="272579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Freeform 57"/>
                <p:cNvSpPr>
                  <a:spLocks/>
                </p:cNvSpPr>
                <p:nvPr/>
              </p:nvSpPr>
              <p:spPr bwMode="auto">
                <a:xfrm rot="5400000" flipH="1">
                  <a:off x="937909" y="4102103"/>
                  <a:ext cx="1148164" cy="272579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3" name="TextBox 312"/>
              <p:cNvSpPr txBox="1"/>
              <p:nvPr/>
            </p:nvSpPr>
            <p:spPr>
              <a:xfrm>
                <a:off x="397932" y="4856685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5.0</a:t>
                </a:r>
                <a:endParaRPr lang="en-US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1248503" y="4407864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7.5</a:t>
                </a:r>
                <a:endParaRPr lang="en-US" dirty="0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2136119" y="4397064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r>
                  <a:rPr lang="en-US" dirty="0" smtClean="0"/>
                  <a:t>.7</a:t>
                </a:r>
                <a:endParaRPr lang="en-US" dirty="0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2973014" y="4202668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8.8</a:t>
                </a:r>
                <a:endParaRPr lang="en-US" dirty="0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3888403" y="4519188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7.0</a:t>
                </a:r>
                <a:endParaRPr lang="en-US" dirty="0"/>
              </a:p>
            </p:txBody>
          </p:sp>
        </p:grpSp>
        <p:sp>
          <p:nvSpPr>
            <p:cNvPr id="311" name="Freeform 42"/>
            <p:cNvSpPr>
              <a:spLocks/>
            </p:cNvSpPr>
            <p:nvPr/>
          </p:nvSpPr>
          <p:spPr bwMode="auto">
            <a:xfrm rot="5400000" flipH="1">
              <a:off x="2453115" y="4255308"/>
              <a:ext cx="312420" cy="704861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44147" y="3822086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MVI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43600" y="3505789"/>
            <a:ext cx="473206" cy="2650463"/>
            <a:chOff x="5943600" y="3505789"/>
            <a:chExt cx="473206" cy="2650463"/>
          </a:xfrm>
        </p:grpSpPr>
        <p:sp>
          <p:nvSpPr>
            <p:cNvPr id="49" name="Rectangle 8" descr="Dark upward diagonal"/>
            <p:cNvSpPr>
              <a:spLocks noChangeArrowheads="1"/>
            </p:cNvSpPr>
            <p:nvPr/>
          </p:nvSpPr>
          <p:spPr bwMode="auto">
            <a:xfrm>
              <a:off x="6106633" y="4703854"/>
              <a:ext cx="227012" cy="1452398"/>
            </a:xfrm>
            <a:prstGeom prst="rect">
              <a:avLst/>
            </a:prstGeom>
            <a:pattFill prst="dkUpDiag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43600" y="43550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7.8</a:t>
              </a:r>
              <a:endParaRPr lang="en-US" dirty="0"/>
            </a:p>
          </p:txBody>
        </p:sp>
        <p:sp>
          <p:nvSpPr>
            <p:cNvPr id="346" name="Line 54"/>
            <p:cNvSpPr>
              <a:spLocks noChangeShapeType="1"/>
            </p:cNvSpPr>
            <p:nvPr/>
          </p:nvSpPr>
          <p:spPr bwMode="auto">
            <a:xfrm rot="16200000">
              <a:off x="4948633" y="4663870"/>
              <a:ext cx="231616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56"/>
            <p:cNvSpPr>
              <a:spLocks/>
            </p:cNvSpPr>
            <p:nvPr/>
          </p:nvSpPr>
          <p:spPr bwMode="auto">
            <a:xfrm rot="5400000">
              <a:off x="5740443" y="5024551"/>
              <a:ext cx="1005840" cy="273460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57"/>
            <p:cNvSpPr>
              <a:spLocks/>
            </p:cNvSpPr>
            <p:nvPr/>
          </p:nvSpPr>
          <p:spPr bwMode="auto">
            <a:xfrm rot="5400000" flipH="1">
              <a:off x="5739715" y="4022964"/>
              <a:ext cx="1005840" cy="273460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Numerical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calculate the average marginal information of growing nanotubes </a:t>
            </a:r>
            <a:r>
              <a:rPr lang="en-US" dirty="0" smtClean="0"/>
              <a:t>using </a:t>
            </a:r>
            <a:r>
              <a:rPr lang="en-US" dirty="0"/>
              <a:t>Ni </a:t>
            </a:r>
          </a:p>
          <a:p>
            <a:pPr lvl="1"/>
            <a:r>
              <a:rPr lang="en-US" dirty="0"/>
              <a:t>For different measurements, we get </a:t>
            </a:r>
            <a:r>
              <a:rPr lang="en-US" dirty="0" smtClean="0"/>
              <a:t>different </a:t>
            </a:r>
            <a:r>
              <a:rPr lang="en-US" dirty="0" smtClean="0">
                <a:solidFill>
                  <a:srgbClr val="00B050"/>
                </a:solidFill>
              </a:rPr>
              <a:t>MVIs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3369245" y="4216846"/>
            <a:ext cx="4466984" cy="369332"/>
            <a:chOff x="3352800" y="4216846"/>
            <a:chExt cx="2798357" cy="369332"/>
          </a:xfrm>
        </p:grpSpPr>
        <p:cxnSp>
          <p:nvCxnSpPr>
            <p:cNvPr id="160" name="Straight Connector 159"/>
            <p:cNvCxnSpPr/>
            <p:nvPr/>
          </p:nvCxnSpPr>
          <p:spPr bwMode="auto">
            <a:xfrm>
              <a:off x="3352800" y="4559267"/>
              <a:ext cx="2798357" cy="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9" name="TextBox 168"/>
            <p:cNvSpPr txBox="1"/>
            <p:nvPr/>
          </p:nvSpPr>
          <p:spPr>
            <a:xfrm>
              <a:off x="3975155" y="4216846"/>
              <a:ext cx="296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0.0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4730446" y="3579128"/>
            <a:ext cx="4751716" cy="3124200"/>
            <a:chOff x="10031084" y="3429000"/>
            <a:chExt cx="4751716" cy="3124200"/>
          </a:xfrm>
        </p:grpSpPr>
        <p:grpSp>
          <p:nvGrpSpPr>
            <p:cNvPr id="256" name="Group 255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259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3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65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66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67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268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269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65559" cy="2316162"/>
                <a:chOff x="1329" y="1737"/>
                <a:chExt cx="2439" cy="1459"/>
              </a:xfrm>
            </p:grpSpPr>
            <p:grpSp>
              <p:nvGrpSpPr>
                <p:cNvPr id="271" name="Group 32"/>
                <p:cNvGrpSpPr>
                  <a:grpSpLocks/>
                </p:cNvGrpSpPr>
                <p:nvPr/>
              </p:nvGrpSpPr>
              <p:grpSpPr bwMode="auto">
                <a:xfrm>
                  <a:off x="3509" y="1976"/>
                  <a:ext cx="259" cy="1051"/>
                  <a:chOff x="3503" y="2156"/>
                  <a:chExt cx="351" cy="1051"/>
                </a:xfrm>
              </p:grpSpPr>
              <p:sp>
                <p:nvSpPr>
                  <p:cNvPr id="292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77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93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294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5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2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288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89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29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1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3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284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85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286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7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4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280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81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28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3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5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76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7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278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9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70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6592541" y="2830591"/>
            <a:ext cx="2551459" cy="1032824"/>
            <a:chOff x="-2334602" y="1717200"/>
            <a:chExt cx="2551459" cy="1032824"/>
          </a:xfrm>
        </p:grpSpPr>
        <p:sp>
          <p:nvSpPr>
            <p:cNvPr id="297" name="Rectangle 7" descr="Dark upward diagonal"/>
            <p:cNvSpPr>
              <a:spLocks noChangeArrowheads="1"/>
            </p:cNvSpPr>
            <p:nvPr/>
          </p:nvSpPr>
          <p:spPr bwMode="auto">
            <a:xfrm>
              <a:off x="-2083426" y="2304494"/>
              <a:ext cx="113610" cy="43810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Rectangle 8" descr="Dark upward diagonal"/>
            <p:cNvSpPr>
              <a:spLocks noChangeArrowheads="1"/>
            </p:cNvSpPr>
            <p:nvPr/>
          </p:nvSpPr>
          <p:spPr bwMode="auto">
            <a:xfrm>
              <a:off x="-1613875" y="2181973"/>
              <a:ext cx="113610" cy="560627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Rectangle 9" descr="Dark upward diagonal"/>
            <p:cNvSpPr>
              <a:spLocks noChangeArrowheads="1"/>
            </p:cNvSpPr>
            <p:nvPr/>
          </p:nvSpPr>
          <p:spPr bwMode="auto">
            <a:xfrm>
              <a:off x="-1144323" y="2084698"/>
              <a:ext cx="113610" cy="657900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Rectangle 10" descr="Dark upward diagonal"/>
            <p:cNvSpPr>
              <a:spLocks noChangeArrowheads="1"/>
            </p:cNvSpPr>
            <p:nvPr/>
          </p:nvSpPr>
          <p:spPr bwMode="auto">
            <a:xfrm>
              <a:off x="-674772" y="1992622"/>
              <a:ext cx="113610" cy="75443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Rectangle 11" descr="Dark upward diagonal"/>
            <p:cNvSpPr>
              <a:spLocks noChangeArrowheads="1"/>
            </p:cNvSpPr>
            <p:nvPr/>
          </p:nvSpPr>
          <p:spPr bwMode="auto">
            <a:xfrm>
              <a:off x="-205222" y="2057966"/>
              <a:ext cx="113610" cy="68463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-2218206" y="2052110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5.2</a:t>
              </a:r>
              <a:endParaRPr lang="en-US" sz="1200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-1723164" y="1907808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7.1</a:t>
              </a:r>
              <a:endParaRPr lang="en-US" sz="12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-1276869" y="1825152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8.5</a:t>
              </a:r>
              <a:endParaRPr lang="en-US" sz="1200" dirty="0"/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-816432" y="1717200"/>
              <a:ext cx="487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9.8</a:t>
              </a:r>
              <a:endParaRPr lang="en-US" sz="12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-316762" y="1796612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9.0</a:t>
              </a:r>
              <a:endParaRPr lang="en-US" sz="1200" dirty="0"/>
            </a:p>
          </p:txBody>
        </p:sp>
        <p:sp>
          <p:nvSpPr>
            <p:cNvPr id="307" name="Line 6"/>
            <p:cNvSpPr>
              <a:spLocks noChangeShapeType="1"/>
            </p:cNvSpPr>
            <p:nvPr/>
          </p:nvSpPr>
          <p:spPr bwMode="auto">
            <a:xfrm>
              <a:off x="-2334602" y="2750024"/>
              <a:ext cx="25514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" name="Oval 307"/>
          <p:cNvSpPr/>
          <p:nvPr/>
        </p:nvSpPr>
        <p:spPr bwMode="auto">
          <a:xfrm>
            <a:off x="7313566" y="3189240"/>
            <a:ext cx="102158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9" name="Oval 308"/>
          <p:cNvSpPr/>
          <p:nvPr/>
        </p:nvSpPr>
        <p:spPr bwMode="auto">
          <a:xfrm>
            <a:off x="6055068" y="4633080"/>
            <a:ext cx="102158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3577880"/>
            <a:ext cx="4751716" cy="3124200"/>
            <a:chOff x="0" y="3577880"/>
            <a:chExt cx="4751716" cy="3124200"/>
          </a:xfrm>
        </p:grpSpPr>
        <p:grpSp>
          <p:nvGrpSpPr>
            <p:cNvPr id="310" name="Group 309"/>
            <p:cNvGrpSpPr/>
            <p:nvPr/>
          </p:nvGrpSpPr>
          <p:grpSpPr>
            <a:xfrm>
              <a:off x="0" y="3577880"/>
              <a:ext cx="4751716" cy="3124200"/>
              <a:chOff x="0" y="3577880"/>
              <a:chExt cx="4751716" cy="3124200"/>
            </a:xfrm>
          </p:grpSpPr>
          <p:grpSp>
            <p:nvGrpSpPr>
              <p:cNvPr id="311" name="Group 310"/>
              <p:cNvGrpSpPr/>
              <p:nvPr/>
            </p:nvGrpSpPr>
            <p:grpSpPr>
              <a:xfrm>
                <a:off x="0" y="3577880"/>
                <a:ext cx="4751716" cy="3124200"/>
                <a:chOff x="0" y="3577880"/>
                <a:chExt cx="4751716" cy="3124200"/>
              </a:xfrm>
            </p:grpSpPr>
            <p:grpSp>
              <p:nvGrpSpPr>
                <p:cNvPr id="317" name="Group 316"/>
                <p:cNvGrpSpPr/>
                <p:nvPr/>
              </p:nvGrpSpPr>
              <p:grpSpPr>
                <a:xfrm>
                  <a:off x="0" y="3577880"/>
                  <a:ext cx="4751716" cy="3124200"/>
                  <a:chOff x="10031084" y="3429000"/>
                  <a:chExt cx="4751716" cy="3124200"/>
                </a:xfrm>
              </p:grpSpPr>
              <p:grpSp>
                <p:nvGrpSpPr>
                  <p:cNvPr id="332" name="Group 331"/>
                  <p:cNvGrpSpPr/>
                  <p:nvPr/>
                </p:nvGrpSpPr>
                <p:grpSpPr>
                  <a:xfrm>
                    <a:off x="10090150" y="4410387"/>
                    <a:ext cx="4692650" cy="2142813"/>
                    <a:chOff x="2012950" y="3832225"/>
                    <a:chExt cx="4692650" cy="2142813"/>
                  </a:xfrm>
                </p:grpSpPr>
                <p:sp>
                  <p:nvSpPr>
                    <p:cNvPr id="335" name="Rectangle 7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4913" y="4498975"/>
                      <a:ext cx="227012" cy="936625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6" name="Rectangle 8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5484" y="4070038"/>
                      <a:ext cx="227012" cy="1371600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7" name="Rectangle 9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2113" y="4029075"/>
                      <a:ext cx="227012" cy="1406525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Rectangle 10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5713" y="3832225"/>
                      <a:ext cx="227012" cy="1612900"/>
                    </a:xfrm>
                    <a:prstGeom prst="rect">
                      <a:avLst/>
                    </a:prstGeom>
                    <a:pattFill prst="dk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rgbClr val="C00000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9" name="Rectangle 11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29313" y="4161478"/>
                      <a:ext cx="227012" cy="1280160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0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2355043" y="5454650"/>
                      <a:ext cx="38985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Fe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341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3300351" y="5454650"/>
                      <a:ext cx="38985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Ni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342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3915705" y="5513081"/>
                      <a:ext cx="615874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PHN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34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4545868" y="5636484"/>
                      <a:ext cx="99578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/>
                        <a:t>Al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+Fe</a:t>
                      </a:r>
                      <a:endParaRPr lang="en-US" sz="1600" dirty="0">
                        <a:latin typeface="Arial" charset="0"/>
                      </a:endParaRPr>
                    </a:p>
                  </p:txBody>
                </p:sp>
                <p:sp>
                  <p:nvSpPr>
                    <p:cNvPr id="344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5431147" y="5636484"/>
                      <a:ext cx="99578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/>
                        <a:t>Al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+Ni</a:t>
                      </a:r>
                      <a:endParaRPr lang="en-US" sz="1600" dirty="0">
                        <a:latin typeface="Arial" charset="0"/>
                      </a:endParaRPr>
                    </a:p>
                  </p:txBody>
                </p:sp>
                <p:sp>
                  <p:nvSpPr>
                    <p:cNvPr id="345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2950" y="5451475"/>
                      <a:ext cx="469265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3" name="Line 6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8950742" y="4854335"/>
                    <a:ext cx="285066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4" name="Text Box 16"/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9392287" y="4280450"/>
                    <a:ext cx="161614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med" len="lg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 sz="1600" dirty="0" smtClean="0">
                        <a:latin typeface="+mn-lt"/>
                      </a:rPr>
                      <a:t>Nanotube Length</a:t>
                    </a:r>
                    <a:endParaRPr lang="en-US" sz="1600" dirty="0">
                      <a:latin typeface="+mn-lt"/>
                    </a:endParaRPr>
                  </a:p>
                </p:txBody>
              </p:sp>
            </p:grpSp>
            <p:sp>
              <p:nvSpPr>
                <p:cNvPr id="318" name="Line 13"/>
                <p:cNvSpPr>
                  <a:spLocks noChangeShapeType="1"/>
                </p:cNvSpPr>
                <p:nvPr/>
              </p:nvSpPr>
              <p:spPr bwMode="auto">
                <a:xfrm rot="16200000">
                  <a:off x="3128596" y="4868830"/>
                  <a:ext cx="16684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20"/>
                <p:cNvSpPr>
                  <a:spLocks/>
                </p:cNvSpPr>
                <p:nvPr/>
              </p:nvSpPr>
              <p:spPr bwMode="auto">
                <a:xfrm rot="5400000">
                  <a:off x="3758377" y="5080177"/>
                  <a:ext cx="826294" cy="394074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21"/>
                <p:cNvSpPr>
                  <a:spLocks/>
                </p:cNvSpPr>
                <p:nvPr/>
              </p:nvSpPr>
              <p:spPr bwMode="auto">
                <a:xfrm rot="5400000" flipH="1">
                  <a:off x="3758377" y="4253883"/>
                  <a:ext cx="826294" cy="394074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Line 34"/>
                <p:cNvSpPr>
                  <a:spLocks noChangeShapeType="1"/>
                </p:cNvSpPr>
                <p:nvPr/>
              </p:nvSpPr>
              <p:spPr bwMode="auto">
                <a:xfrm rot="16200000">
                  <a:off x="2577238" y="4554220"/>
                  <a:ext cx="10683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Freeform 36"/>
                <p:cNvSpPr>
                  <a:spLocks/>
                </p:cNvSpPr>
                <p:nvPr/>
              </p:nvSpPr>
              <p:spPr bwMode="auto">
                <a:xfrm rot="5400000">
                  <a:off x="3155371" y="4516256"/>
                  <a:ext cx="529619" cy="601482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Freeform 37"/>
                <p:cNvSpPr>
                  <a:spLocks/>
                </p:cNvSpPr>
                <p:nvPr/>
              </p:nvSpPr>
              <p:spPr bwMode="auto">
                <a:xfrm rot="5400000" flipH="1">
                  <a:off x="3155371" y="3986637"/>
                  <a:ext cx="529619" cy="601482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Line 39"/>
                <p:cNvSpPr>
                  <a:spLocks noChangeShapeType="1"/>
                </p:cNvSpPr>
                <p:nvPr/>
              </p:nvSpPr>
              <p:spPr bwMode="auto">
                <a:xfrm rot="16200000">
                  <a:off x="1932392" y="4765148"/>
                  <a:ext cx="6302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41"/>
                <p:cNvSpPr>
                  <a:spLocks/>
                </p:cNvSpPr>
                <p:nvPr/>
              </p:nvSpPr>
              <p:spPr bwMode="auto">
                <a:xfrm rot="5400000">
                  <a:off x="2453115" y="4567728"/>
                  <a:ext cx="312420" cy="704861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Line 49"/>
                <p:cNvSpPr>
                  <a:spLocks noChangeShapeType="1"/>
                </p:cNvSpPr>
                <p:nvPr/>
              </p:nvSpPr>
              <p:spPr bwMode="auto">
                <a:xfrm rot="16200000">
                  <a:off x="72258" y="5193559"/>
                  <a:ext cx="896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51"/>
                <p:cNvSpPr>
                  <a:spLocks/>
                </p:cNvSpPr>
                <p:nvPr/>
              </p:nvSpPr>
              <p:spPr bwMode="auto">
                <a:xfrm rot="5400000">
                  <a:off x="581681" y="5154140"/>
                  <a:ext cx="444607" cy="572273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52"/>
                <p:cNvSpPr>
                  <a:spLocks/>
                </p:cNvSpPr>
                <p:nvPr/>
              </p:nvSpPr>
              <p:spPr bwMode="auto">
                <a:xfrm rot="5400000" flipH="1">
                  <a:off x="584725" y="4708460"/>
                  <a:ext cx="444607" cy="572273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54"/>
                <p:cNvSpPr>
                  <a:spLocks noChangeShapeType="1"/>
                </p:cNvSpPr>
                <p:nvPr/>
              </p:nvSpPr>
              <p:spPr bwMode="auto">
                <a:xfrm rot="16200000">
                  <a:off x="215208" y="4813576"/>
                  <a:ext cx="23161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Freeform 56"/>
                <p:cNvSpPr>
                  <a:spLocks/>
                </p:cNvSpPr>
                <p:nvPr/>
              </p:nvSpPr>
              <p:spPr bwMode="auto">
                <a:xfrm rot="5400000">
                  <a:off x="937909" y="5250267"/>
                  <a:ext cx="1148164" cy="272579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Freeform 57"/>
                <p:cNvSpPr>
                  <a:spLocks/>
                </p:cNvSpPr>
                <p:nvPr/>
              </p:nvSpPr>
              <p:spPr bwMode="auto">
                <a:xfrm rot="5400000" flipH="1">
                  <a:off x="937909" y="4102103"/>
                  <a:ext cx="1148164" cy="272579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2" name="TextBox 311"/>
              <p:cNvSpPr txBox="1"/>
              <p:nvPr/>
            </p:nvSpPr>
            <p:spPr>
              <a:xfrm>
                <a:off x="397932" y="4856685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5.0</a:t>
                </a:r>
                <a:endParaRPr lang="en-US" dirty="0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248503" y="4407864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7.5</a:t>
                </a:r>
                <a:endParaRPr lang="en-US" dirty="0"/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2136119" y="4397064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r>
                  <a:rPr lang="en-US" dirty="0" smtClean="0"/>
                  <a:t>.7</a:t>
                </a:r>
                <a:endParaRPr lang="en-US" dirty="0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2973014" y="4202668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8.8</a:t>
                </a:r>
                <a:endParaRPr lang="en-US" dirty="0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3888403" y="4519188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7.0</a:t>
                </a:r>
                <a:endParaRPr lang="en-US" dirty="0"/>
              </a:p>
            </p:txBody>
          </p:sp>
        </p:grpSp>
        <p:sp>
          <p:nvSpPr>
            <p:cNvPr id="349" name="Freeform 42"/>
            <p:cNvSpPr>
              <a:spLocks/>
            </p:cNvSpPr>
            <p:nvPr/>
          </p:nvSpPr>
          <p:spPr bwMode="auto">
            <a:xfrm rot="5400000" flipH="1">
              <a:off x="2453115" y="4255308"/>
              <a:ext cx="312420" cy="704861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97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roup 304"/>
          <p:cNvGrpSpPr/>
          <p:nvPr/>
        </p:nvGrpSpPr>
        <p:grpSpPr>
          <a:xfrm>
            <a:off x="5943600" y="3228988"/>
            <a:ext cx="473206" cy="2933653"/>
            <a:chOff x="5943600" y="3505789"/>
            <a:chExt cx="473206" cy="2933653"/>
          </a:xfrm>
        </p:grpSpPr>
        <p:sp>
          <p:nvSpPr>
            <p:cNvPr id="306" name="Rectangle 8" descr="Dark upward diagonal"/>
            <p:cNvSpPr>
              <a:spLocks noChangeArrowheads="1"/>
            </p:cNvSpPr>
            <p:nvPr/>
          </p:nvSpPr>
          <p:spPr bwMode="auto">
            <a:xfrm>
              <a:off x="6106633" y="4703853"/>
              <a:ext cx="222425" cy="1735589"/>
            </a:xfrm>
            <a:prstGeom prst="rect">
              <a:avLst/>
            </a:prstGeom>
            <a:pattFill prst="dkUpDiag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943600" y="4355068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9.1</a:t>
              </a:r>
              <a:endParaRPr lang="en-US" dirty="0"/>
            </a:p>
          </p:txBody>
        </p:sp>
        <p:sp>
          <p:nvSpPr>
            <p:cNvPr id="308" name="Line 54"/>
            <p:cNvSpPr>
              <a:spLocks noChangeShapeType="1"/>
            </p:cNvSpPr>
            <p:nvPr/>
          </p:nvSpPr>
          <p:spPr bwMode="auto">
            <a:xfrm rot="16200000">
              <a:off x="4948633" y="4663870"/>
              <a:ext cx="231616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56"/>
            <p:cNvSpPr>
              <a:spLocks/>
            </p:cNvSpPr>
            <p:nvPr/>
          </p:nvSpPr>
          <p:spPr bwMode="auto">
            <a:xfrm rot="5400000">
              <a:off x="5740443" y="5024551"/>
              <a:ext cx="1005840" cy="273460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57"/>
            <p:cNvSpPr>
              <a:spLocks/>
            </p:cNvSpPr>
            <p:nvPr/>
          </p:nvSpPr>
          <p:spPr bwMode="auto">
            <a:xfrm rot="5400000" flipH="1">
              <a:off x="5739715" y="4022964"/>
              <a:ext cx="1005840" cy="273460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Numerical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calculate the average marginal information of growing nanotubes </a:t>
            </a:r>
            <a:r>
              <a:rPr lang="en-US" dirty="0" smtClean="0"/>
              <a:t>using </a:t>
            </a:r>
            <a:r>
              <a:rPr lang="en-US" dirty="0"/>
              <a:t>Ni </a:t>
            </a:r>
          </a:p>
          <a:p>
            <a:pPr lvl="1"/>
            <a:r>
              <a:rPr lang="en-US" dirty="0"/>
              <a:t>For different measurements, we get different </a:t>
            </a:r>
            <a:r>
              <a:rPr lang="en-US" dirty="0">
                <a:solidFill>
                  <a:srgbClr val="00B050"/>
                </a:solidFill>
              </a:rPr>
              <a:t>MVIs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1" name="Group 170"/>
          <p:cNvGrpSpPr/>
          <p:nvPr/>
        </p:nvGrpSpPr>
        <p:grpSpPr>
          <a:xfrm>
            <a:off x="3325221" y="4026974"/>
            <a:ext cx="2825936" cy="545026"/>
            <a:chOff x="3325221" y="4026974"/>
            <a:chExt cx="2825936" cy="545026"/>
          </a:xfrm>
        </p:grpSpPr>
        <p:grpSp>
          <p:nvGrpSpPr>
            <p:cNvPr id="159" name="Group 158"/>
            <p:cNvGrpSpPr/>
            <p:nvPr/>
          </p:nvGrpSpPr>
          <p:grpSpPr>
            <a:xfrm>
              <a:off x="3325221" y="4389120"/>
              <a:ext cx="2825936" cy="182880"/>
              <a:chOff x="3325221" y="4389120"/>
              <a:chExt cx="2825936" cy="182880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3352800" y="4559267"/>
                <a:ext cx="279835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>
                <a:off x="3325221" y="4419600"/>
                <a:ext cx="2798357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2" name="Straight Arrow Connector 161"/>
              <p:cNvCxnSpPr/>
              <p:nvPr/>
            </p:nvCxnSpPr>
            <p:spPr bwMode="auto">
              <a:xfrm>
                <a:off x="4572000" y="4389120"/>
                <a:ext cx="0" cy="18288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arrow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9" name="TextBox 168"/>
            <p:cNvSpPr txBox="1"/>
            <p:nvPr/>
          </p:nvSpPr>
          <p:spPr>
            <a:xfrm>
              <a:off x="4251193" y="4026974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0.3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0" y="3577880"/>
            <a:ext cx="4751716" cy="3124200"/>
            <a:chOff x="0" y="3577880"/>
            <a:chExt cx="4751716" cy="3124200"/>
          </a:xfrm>
        </p:grpSpPr>
        <p:grpSp>
          <p:nvGrpSpPr>
            <p:cNvPr id="158" name="Group 157"/>
            <p:cNvGrpSpPr/>
            <p:nvPr/>
          </p:nvGrpSpPr>
          <p:grpSpPr>
            <a:xfrm>
              <a:off x="0" y="3577880"/>
              <a:ext cx="4751716" cy="3124200"/>
              <a:chOff x="0" y="3577880"/>
              <a:chExt cx="4751716" cy="3124200"/>
            </a:xfrm>
          </p:grpSpPr>
          <p:grpSp>
            <p:nvGrpSpPr>
              <p:cNvPr id="174" name="Group 173"/>
              <p:cNvGrpSpPr/>
              <p:nvPr/>
            </p:nvGrpSpPr>
            <p:grpSpPr>
              <a:xfrm>
                <a:off x="0" y="3577880"/>
                <a:ext cx="4751716" cy="3124200"/>
                <a:chOff x="0" y="3577880"/>
                <a:chExt cx="4751716" cy="3124200"/>
              </a:xfrm>
            </p:grpSpPr>
            <p:grpSp>
              <p:nvGrpSpPr>
                <p:cNvPr id="180" name="Group 179"/>
                <p:cNvGrpSpPr/>
                <p:nvPr/>
              </p:nvGrpSpPr>
              <p:grpSpPr>
                <a:xfrm>
                  <a:off x="0" y="3577880"/>
                  <a:ext cx="4751716" cy="3124200"/>
                  <a:chOff x="10031084" y="3429000"/>
                  <a:chExt cx="4751716" cy="3124200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10090150" y="4410387"/>
                    <a:ext cx="4692650" cy="2142813"/>
                    <a:chOff x="2012950" y="3832225"/>
                    <a:chExt cx="4692650" cy="2142813"/>
                  </a:xfrm>
                </p:grpSpPr>
                <p:sp>
                  <p:nvSpPr>
                    <p:cNvPr id="198" name="Rectangle 7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4913" y="4498975"/>
                      <a:ext cx="227012" cy="936625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9" name="Rectangle 8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25484" y="4070038"/>
                      <a:ext cx="227012" cy="1371600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0" name="Rectangle 9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02113" y="4029075"/>
                      <a:ext cx="227012" cy="1406525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1" name="Rectangle 10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5713" y="3832225"/>
                      <a:ext cx="227012" cy="1612900"/>
                    </a:xfrm>
                    <a:prstGeom prst="rect">
                      <a:avLst/>
                    </a:prstGeom>
                    <a:pattFill prst="dk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rgbClr val="C00000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2" name="Rectangle 11" descr="Dark upward diagonal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29313" y="4161478"/>
                      <a:ext cx="227012" cy="1280160"/>
                    </a:xfrm>
                    <a:prstGeom prst="rect">
                      <a:avLst/>
                    </a:prstGeom>
                    <a:pattFill prst="dkUpDiag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2355043" y="5454650"/>
                      <a:ext cx="38985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Fe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204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3300351" y="5454650"/>
                      <a:ext cx="38985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Ni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205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3915705" y="5513081"/>
                      <a:ext cx="615874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 smtClean="0">
                          <a:latin typeface="+mn-lt"/>
                        </a:rPr>
                        <a:t>PHN</a:t>
                      </a:r>
                      <a:endParaRPr lang="en-US" sz="1600" dirty="0">
                        <a:latin typeface="+mn-lt"/>
                      </a:endParaRPr>
                    </a:p>
                  </p:txBody>
                </p:sp>
                <p:sp>
                  <p:nvSpPr>
                    <p:cNvPr id="206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4545868" y="5636484"/>
                      <a:ext cx="99578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/>
                        <a:t>Al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+Fe</a:t>
                      </a:r>
                      <a:endParaRPr lang="en-US" sz="1600" dirty="0">
                        <a:latin typeface="Arial" charset="0"/>
                      </a:endParaRPr>
                    </a:p>
                  </p:txBody>
                </p:sp>
                <p:sp>
                  <p:nvSpPr>
                    <p:cNvPr id="207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 rot="18900000">
                      <a:off x="5431147" y="5636484"/>
                      <a:ext cx="995785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 type="none" w="med" len="lg"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r>
                        <a:rPr lang="en-US" sz="1600" dirty="0"/>
                        <a:t>Al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O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+Ni</a:t>
                      </a:r>
                      <a:endParaRPr lang="en-US" sz="1600" dirty="0">
                        <a:latin typeface="Arial" charset="0"/>
                      </a:endParaRPr>
                    </a:p>
                  </p:txBody>
                </p:sp>
                <p:sp>
                  <p:nvSpPr>
                    <p:cNvPr id="208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12950" y="5451475"/>
                      <a:ext cx="469265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6" name="Line 6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8950742" y="4854335"/>
                    <a:ext cx="285066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7" name="Text Box 16"/>
                  <p:cNvSpPr txBox="1">
                    <a:spLocks noChangeArrowheads="1"/>
                  </p:cNvSpPr>
                  <p:nvPr/>
                </p:nvSpPr>
                <p:spPr bwMode="auto">
                  <a:xfrm rot="16200000">
                    <a:off x="9392287" y="4280450"/>
                    <a:ext cx="1616148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 type="none" w="med" len="lg"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r>
                      <a:rPr lang="en-US" sz="1600" dirty="0" smtClean="0">
                        <a:latin typeface="+mn-lt"/>
                      </a:rPr>
                      <a:t>Nanotube Length</a:t>
                    </a:r>
                    <a:endParaRPr lang="en-US" sz="1600" dirty="0">
                      <a:latin typeface="+mn-lt"/>
                    </a:endParaRPr>
                  </a:p>
                </p:txBody>
              </p:sp>
            </p:grpSp>
            <p:sp>
              <p:nvSpPr>
                <p:cNvPr id="181" name="Line 13"/>
                <p:cNvSpPr>
                  <a:spLocks noChangeShapeType="1"/>
                </p:cNvSpPr>
                <p:nvPr/>
              </p:nvSpPr>
              <p:spPr bwMode="auto">
                <a:xfrm rot="16200000">
                  <a:off x="3128596" y="4868830"/>
                  <a:ext cx="16684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0"/>
                <p:cNvSpPr>
                  <a:spLocks/>
                </p:cNvSpPr>
                <p:nvPr/>
              </p:nvSpPr>
              <p:spPr bwMode="auto">
                <a:xfrm rot="5400000">
                  <a:off x="3758377" y="5080177"/>
                  <a:ext cx="826294" cy="394074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1"/>
                <p:cNvSpPr>
                  <a:spLocks/>
                </p:cNvSpPr>
                <p:nvPr/>
              </p:nvSpPr>
              <p:spPr bwMode="auto">
                <a:xfrm rot="5400000" flipH="1">
                  <a:off x="3758377" y="4253883"/>
                  <a:ext cx="826294" cy="394074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34"/>
                <p:cNvSpPr>
                  <a:spLocks noChangeShapeType="1"/>
                </p:cNvSpPr>
                <p:nvPr/>
              </p:nvSpPr>
              <p:spPr bwMode="auto">
                <a:xfrm rot="16200000">
                  <a:off x="2577238" y="4554220"/>
                  <a:ext cx="106838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36"/>
                <p:cNvSpPr>
                  <a:spLocks/>
                </p:cNvSpPr>
                <p:nvPr/>
              </p:nvSpPr>
              <p:spPr bwMode="auto">
                <a:xfrm rot="5400000">
                  <a:off x="3155371" y="4516256"/>
                  <a:ext cx="529619" cy="601482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37"/>
                <p:cNvSpPr>
                  <a:spLocks/>
                </p:cNvSpPr>
                <p:nvPr/>
              </p:nvSpPr>
              <p:spPr bwMode="auto">
                <a:xfrm rot="5400000" flipH="1">
                  <a:off x="3155371" y="3986637"/>
                  <a:ext cx="529619" cy="601482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39"/>
                <p:cNvSpPr>
                  <a:spLocks noChangeShapeType="1"/>
                </p:cNvSpPr>
                <p:nvPr/>
              </p:nvSpPr>
              <p:spPr bwMode="auto">
                <a:xfrm rot="16200000">
                  <a:off x="1932392" y="4765148"/>
                  <a:ext cx="6302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41"/>
                <p:cNvSpPr>
                  <a:spLocks/>
                </p:cNvSpPr>
                <p:nvPr/>
              </p:nvSpPr>
              <p:spPr bwMode="auto">
                <a:xfrm rot="5400000">
                  <a:off x="2453115" y="4567728"/>
                  <a:ext cx="312420" cy="704861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49"/>
                <p:cNvSpPr>
                  <a:spLocks noChangeShapeType="1"/>
                </p:cNvSpPr>
                <p:nvPr/>
              </p:nvSpPr>
              <p:spPr bwMode="auto">
                <a:xfrm rot="16200000">
                  <a:off x="72258" y="5193559"/>
                  <a:ext cx="896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Freeform 51"/>
                <p:cNvSpPr>
                  <a:spLocks/>
                </p:cNvSpPr>
                <p:nvPr/>
              </p:nvSpPr>
              <p:spPr bwMode="auto">
                <a:xfrm rot="5400000">
                  <a:off x="581681" y="5154140"/>
                  <a:ext cx="444607" cy="572273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52"/>
                <p:cNvSpPr>
                  <a:spLocks/>
                </p:cNvSpPr>
                <p:nvPr/>
              </p:nvSpPr>
              <p:spPr bwMode="auto">
                <a:xfrm rot="5400000" flipH="1">
                  <a:off x="584725" y="4708460"/>
                  <a:ext cx="444607" cy="572273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54"/>
                <p:cNvSpPr>
                  <a:spLocks noChangeShapeType="1"/>
                </p:cNvSpPr>
                <p:nvPr/>
              </p:nvSpPr>
              <p:spPr bwMode="auto">
                <a:xfrm rot="16200000">
                  <a:off x="215208" y="4813576"/>
                  <a:ext cx="231616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56"/>
                <p:cNvSpPr>
                  <a:spLocks/>
                </p:cNvSpPr>
                <p:nvPr/>
              </p:nvSpPr>
              <p:spPr bwMode="auto">
                <a:xfrm rot="5400000">
                  <a:off x="937909" y="5250267"/>
                  <a:ext cx="1148164" cy="272579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57"/>
                <p:cNvSpPr>
                  <a:spLocks/>
                </p:cNvSpPr>
                <p:nvPr/>
              </p:nvSpPr>
              <p:spPr bwMode="auto">
                <a:xfrm rot="5400000" flipH="1">
                  <a:off x="937909" y="4102103"/>
                  <a:ext cx="1148164" cy="272579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" name="TextBox 174"/>
              <p:cNvSpPr txBox="1"/>
              <p:nvPr/>
            </p:nvSpPr>
            <p:spPr>
              <a:xfrm>
                <a:off x="397932" y="4856685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5.0</a:t>
                </a:r>
                <a:endParaRPr lang="en-US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1248503" y="4407864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7.5</a:t>
                </a:r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136119" y="4397064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  <a:r>
                  <a:rPr lang="en-US" dirty="0" smtClean="0"/>
                  <a:t>.7</a:t>
                </a:r>
                <a:endParaRPr lang="en-US" dirty="0"/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2973014" y="4202668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8.8</a:t>
                </a:r>
                <a:endParaRPr lang="en-US" dirty="0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888403" y="4519188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7.0</a:t>
                </a:r>
                <a:endParaRPr lang="en-US" dirty="0"/>
              </a:p>
            </p:txBody>
          </p:sp>
        </p:grpSp>
        <p:sp>
          <p:nvSpPr>
            <p:cNvPr id="173" name="Freeform 42"/>
            <p:cNvSpPr>
              <a:spLocks/>
            </p:cNvSpPr>
            <p:nvPr/>
          </p:nvSpPr>
          <p:spPr bwMode="auto">
            <a:xfrm rot="5400000" flipH="1">
              <a:off x="2453115" y="4255308"/>
              <a:ext cx="312420" cy="704861"/>
            </a:xfrm>
            <a:custGeom>
              <a:avLst/>
              <a:gdLst>
                <a:gd name="T0" fmla="*/ 0 w 828"/>
                <a:gd name="T1" fmla="*/ 4 h 376"/>
                <a:gd name="T2" fmla="*/ 132 w 828"/>
                <a:gd name="T3" fmla="*/ 16 h 376"/>
                <a:gd name="T4" fmla="*/ 276 w 828"/>
                <a:gd name="T5" fmla="*/ 100 h 376"/>
                <a:gd name="T6" fmla="*/ 372 w 828"/>
                <a:gd name="T7" fmla="*/ 220 h 376"/>
                <a:gd name="T8" fmla="*/ 540 w 828"/>
                <a:gd name="T9" fmla="*/ 328 h 376"/>
                <a:gd name="T10" fmla="*/ 684 w 828"/>
                <a:gd name="T11" fmla="*/ 364 h 376"/>
                <a:gd name="T12" fmla="*/ 828 w 828"/>
                <a:gd name="T13" fmla="*/ 376 h 3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8"/>
                <a:gd name="T22" fmla="*/ 0 h 376"/>
                <a:gd name="T23" fmla="*/ 828 w 828"/>
                <a:gd name="T24" fmla="*/ 376 h 3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8" h="376">
                  <a:moveTo>
                    <a:pt x="0" y="4"/>
                  </a:moveTo>
                  <a:cubicBezTo>
                    <a:pt x="43" y="2"/>
                    <a:pt x="86" y="0"/>
                    <a:pt x="132" y="16"/>
                  </a:cubicBezTo>
                  <a:cubicBezTo>
                    <a:pt x="178" y="32"/>
                    <a:pt x="236" y="66"/>
                    <a:pt x="276" y="100"/>
                  </a:cubicBezTo>
                  <a:cubicBezTo>
                    <a:pt x="316" y="134"/>
                    <a:pt x="328" y="182"/>
                    <a:pt x="372" y="220"/>
                  </a:cubicBezTo>
                  <a:cubicBezTo>
                    <a:pt x="416" y="258"/>
                    <a:pt x="488" y="304"/>
                    <a:pt x="540" y="328"/>
                  </a:cubicBezTo>
                  <a:cubicBezTo>
                    <a:pt x="592" y="352"/>
                    <a:pt x="636" y="356"/>
                    <a:pt x="684" y="364"/>
                  </a:cubicBezTo>
                  <a:cubicBezTo>
                    <a:pt x="732" y="372"/>
                    <a:pt x="780" y="374"/>
                    <a:pt x="828" y="3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730446" y="3579128"/>
            <a:ext cx="4751716" cy="3124200"/>
            <a:chOff x="10031084" y="3429000"/>
            <a:chExt cx="4751716" cy="3124200"/>
          </a:xfrm>
        </p:grpSpPr>
        <p:grpSp>
          <p:nvGrpSpPr>
            <p:cNvPr id="253" name="Group 252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256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0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62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63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264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265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266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65559" cy="2316162"/>
                <a:chOff x="1329" y="1737"/>
                <a:chExt cx="2439" cy="1459"/>
              </a:xfrm>
            </p:grpSpPr>
            <p:grpSp>
              <p:nvGrpSpPr>
                <p:cNvPr id="268" name="Group 32"/>
                <p:cNvGrpSpPr>
                  <a:grpSpLocks/>
                </p:cNvGrpSpPr>
                <p:nvPr/>
              </p:nvGrpSpPr>
              <p:grpSpPr bwMode="auto">
                <a:xfrm>
                  <a:off x="3509" y="1976"/>
                  <a:ext cx="259" cy="1051"/>
                  <a:chOff x="3503" y="2156"/>
                  <a:chExt cx="351" cy="1051"/>
                </a:xfrm>
              </p:grpSpPr>
              <p:sp>
                <p:nvSpPr>
                  <p:cNvPr id="289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77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90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291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2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9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285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86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287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8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0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281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82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283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4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1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277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8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279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0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2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73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4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275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6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67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4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  <p:sp>
        <p:nvSpPr>
          <p:cNvPr id="311" name="Oval 310"/>
          <p:cNvSpPr/>
          <p:nvPr/>
        </p:nvSpPr>
        <p:spPr bwMode="auto">
          <a:xfrm>
            <a:off x="6065701" y="4388521"/>
            <a:ext cx="102158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312" name="Group 311"/>
          <p:cNvGrpSpPr/>
          <p:nvPr/>
        </p:nvGrpSpPr>
        <p:grpSpPr>
          <a:xfrm>
            <a:off x="6592541" y="2830591"/>
            <a:ext cx="2551459" cy="1032824"/>
            <a:chOff x="-2334602" y="1717200"/>
            <a:chExt cx="2551459" cy="1032824"/>
          </a:xfrm>
        </p:grpSpPr>
        <p:sp>
          <p:nvSpPr>
            <p:cNvPr id="313" name="Rectangle 7" descr="Dark upward diagonal"/>
            <p:cNvSpPr>
              <a:spLocks noChangeArrowheads="1"/>
            </p:cNvSpPr>
            <p:nvPr/>
          </p:nvSpPr>
          <p:spPr bwMode="auto">
            <a:xfrm>
              <a:off x="-2083426" y="2304494"/>
              <a:ext cx="113610" cy="438106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Rectangle 8" descr="Dark upward diagonal"/>
            <p:cNvSpPr>
              <a:spLocks noChangeArrowheads="1"/>
            </p:cNvSpPr>
            <p:nvPr/>
          </p:nvSpPr>
          <p:spPr bwMode="auto">
            <a:xfrm>
              <a:off x="-1613875" y="2181973"/>
              <a:ext cx="113610" cy="560627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Rectangle 9" descr="Dark upward diagonal"/>
            <p:cNvSpPr>
              <a:spLocks noChangeArrowheads="1"/>
            </p:cNvSpPr>
            <p:nvPr/>
          </p:nvSpPr>
          <p:spPr bwMode="auto">
            <a:xfrm>
              <a:off x="-1144323" y="2084698"/>
              <a:ext cx="113610" cy="657900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Rectangle 10" descr="Dark upward diagonal"/>
            <p:cNvSpPr>
              <a:spLocks noChangeArrowheads="1"/>
            </p:cNvSpPr>
            <p:nvPr/>
          </p:nvSpPr>
          <p:spPr bwMode="auto">
            <a:xfrm>
              <a:off x="-674772" y="1992622"/>
              <a:ext cx="113610" cy="75443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Rectangle 11" descr="Dark upward diagonal"/>
            <p:cNvSpPr>
              <a:spLocks noChangeArrowheads="1"/>
            </p:cNvSpPr>
            <p:nvPr/>
          </p:nvSpPr>
          <p:spPr bwMode="auto">
            <a:xfrm>
              <a:off x="-205222" y="2057966"/>
              <a:ext cx="113610" cy="684632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-2218206" y="2052110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5.2</a:t>
              </a:r>
              <a:endParaRPr lang="en-US" sz="12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-1723164" y="1907808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7.1</a:t>
              </a:r>
              <a:endParaRPr lang="en-US" sz="1200" dirty="0"/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-1276869" y="1825152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8.5</a:t>
              </a:r>
              <a:endParaRPr lang="en-US" sz="1200" dirty="0"/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-816432" y="1717200"/>
              <a:ext cx="487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9.8</a:t>
              </a:r>
              <a:endParaRPr lang="en-US" sz="12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-316762" y="1796612"/>
              <a:ext cx="391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9.0</a:t>
              </a:r>
              <a:endParaRPr lang="en-US" sz="1200" dirty="0"/>
            </a:p>
          </p:txBody>
        </p:sp>
        <p:sp>
          <p:nvSpPr>
            <p:cNvPr id="323" name="Line 6"/>
            <p:cNvSpPr>
              <a:spLocks noChangeShapeType="1"/>
            </p:cNvSpPr>
            <p:nvPr/>
          </p:nvSpPr>
          <p:spPr bwMode="auto">
            <a:xfrm>
              <a:off x="-2334602" y="2750024"/>
              <a:ext cx="25514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4" name="Oval 323"/>
          <p:cNvSpPr/>
          <p:nvPr/>
        </p:nvSpPr>
        <p:spPr bwMode="auto">
          <a:xfrm>
            <a:off x="7313566" y="3008479"/>
            <a:ext cx="102158" cy="91440"/>
          </a:xfrm>
          <a:prstGeom prst="ellipse">
            <a:avLst/>
          </a:prstGeom>
          <a:ln>
            <a:headEnd type="none" w="med" len="med"/>
            <a:tailEnd type="none" w="med" len="lg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4826</TotalTime>
  <Words>739</Words>
  <Application>Microsoft Office PowerPoint</Application>
  <PresentationFormat>On-screen Show (4:3)</PresentationFormat>
  <Paragraphs>265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PowerPoint Presentation</vt:lpstr>
      <vt:lpstr>Lecture outline</vt:lpstr>
      <vt:lpstr>Value of Information</vt:lpstr>
      <vt:lpstr>Value of Information</vt:lpstr>
      <vt:lpstr>Average Marginal Value of Information</vt:lpstr>
      <vt:lpstr>A Numerical Example</vt:lpstr>
      <vt:lpstr>A Numerical Example</vt:lpstr>
      <vt:lpstr>A Numerical Example</vt:lpstr>
      <vt:lpstr>A Numerical Example</vt:lpstr>
      <vt:lpstr>A Numerical Example</vt:lpstr>
      <vt:lpstr>A Numerical Example</vt:lpstr>
      <vt:lpstr>A Numerical Example</vt:lpstr>
      <vt:lpstr>Knowledge Gradient scores</vt:lpstr>
      <vt:lpstr>Knowledge Gradient scores</vt:lpstr>
      <vt:lpstr>Policy function approximations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230</cp:revision>
  <dcterms:created xsi:type="dcterms:W3CDTF">2014-06-30T17:17:29Z</dcterms:created>
  <dcterms:modified xsi:type="dcterms:W3CDTF">2014-12-10T16:23:37Z</dcterms:modified>
</cp:coreProperties>
</file>