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66" r:id="rId5"/>
    <p:sldId id="257" r:id="rId6"/>
    <p:sldId id="259" r:id="rId7"/>
    <p:sldId id="264" r:id="rId8"/>
    <p:sldId id="260" r:id="rId9"/>
    <p:sldId id="263" r:id="rId10"/>
    <p:sldId id="269" r:id="rId11"/>
    <p:sldId id="267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89465"/>
  </p:normalViewPr>
  <p:slideViewPr>
    <p:cSldViewPr snapToGrid="0">
      <p:cViewPr>
        <p:scale>
          <a:sx n="215" d="100"/>
          <a:sy n="215" d="100"/>
        </p:scale>
        <p:origin x="144" y="144"/>
      </p:cViewPr>
      <p:guideLst>
        <p:guide orient="horz" pos="35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FFEB5-CD05-E14F-8C3B-D5CD8309E017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CD9E3-3C77-0840-8EE1-6718BCCB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is our stable production branch that tracks releases</a:t>
            </a:r>
          </a:p>
          <a:p>
            <a:r>
              <a:rPr lang="en-US" dirty="0"/>
              <a:t>Devel is the development branch into which ne feature are merged once they are working.</a:t>
            </a:r>
          </a:p>
          <a:p>
            <a:r>
              <a:rPr lang="en-US" dirty="0"/>
              <a:t>Feature could be anything from new visualization tools, to new physics in our case this would be </a:t>
            </a:r>
            <a:r>
              <a:rPr lang="en-US" dirty="0" err="1"/>
              <a:t>poroelastic</a:t>
            </a:r>
            <a:r>
              <a:rPr lang="en-US" dirty="0"/>
              <a:t> media or electromagnetic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8D46E-740A-2332-9B89-4C021D5E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03B469-8B24-D3C6-F8C1-4DE57764D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8D8CD8-60B7-9633-C113-C8324F6BB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80E57-869C-0EB2-8AA1-2929929B5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2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9A6BC-00BC-6187-327B-47D22877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27B04-800D-3E06-358A-D7B91E9BC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4651AF-C08E-A643-C181-7F3DA5D40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you start working make sure to sync the fork of the branch you plan on working, so that you are up to date.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5355-2C67-42F4-954A-E3618C8247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3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3FA75-D1AE-EC09-F57F-07C1D3B61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B1DE65-69B7-B8BB-607A-C06981C0D7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FB4757-7912-6528-3E71-49E8F19E9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Hackathon the main branch really is unimportant. </a:t>
            </a:r>
          </a:p>
          <a:p>
            <a:endParaRPr lang="en-US" dirty="0"/>
          </a:p>
          <a:p>
            <a:pPr algn="l"/>
            <a:r>
              <a:rPr lang="en-US" dirty="0"/>
              <a:t>The goal for us is on one branch (or two branches if time permits) to implement PE and merge it into devel once it’s working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And the same for 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CD028-DAEF-67B4-F42E-C56FA70FD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5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4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3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B1E3B-D811-BE02-DD44-AEB57B38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BB9DE3-CA88-CA6C-516F-D1F398FE9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EB7FF-F638-ACF5-09B3-DE321041D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A753F-C442-604F-C379-C1DC5C98B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all explicitly named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6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FBCCB-AA0D-30A7-08C8-F20710BC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2C67A1-A51C-5B62-12A1-A2C38AD02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67BD48-B5DF-F939-3A4D-C4FECBB43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is our stable production branch that tracks releases</a:t>
            </a:r>
          </a:p>
          <a:p>
            <a:r>
              <a:rPr lang="en-US" dirty="0"/>
              <a:t>Devel is the development branch into which ne feature are merged once they are working.</a:t>
            </a:r>
          </a:p>
          <a:p>
            <a:r>
              <a:rPr lang="en-US" dirty="0"/>
              <a:t>Feature could be anything from new visualization tools, to new physics in our case this would be </a:t>
            </a:r>
            <a:r>
              <a:rPr lang="en-US" dirty="0" err="1"/>
              <a:t>poroelastic</a:t>
            </a:r>
            <a:r>
              <a:rPr lang="en-US" dirty="0"/>
              <a:t> media or electromagnetic media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67AA6-F93D-5053-9BDB-60B19CD60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92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61897-F192-4188-8E2D-EABC00340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CB9AB-D0F2-38D9-5D30-15FF2D584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42888F-9B12-3120-D014-1823CFCF9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you start working make sure to sync the fork of the branch you plan on working, so that you are up to date.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B92CA-CA0E-E146-1D0C-873011C0E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958E5-4C7F-B250-EE26-B453AA041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54100-0C48-2395-B55C-1ADAC45EA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2D5D62-78AC-F528-CFF1-900ADB07A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AF95-DEC9-48A8-01F3-38D120096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6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442A-DA7E-47A0-E538-4BA01E1A9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5103-B2CE-387E-DB00-F67C37FFB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9084-8E3D-D1B4-F418-5C162A2F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9E19-624F-8690-AD3D-E58F581F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7460E-FCC4-C9AD-5333-6AD9A3F1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0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823C-A48A-9412-6761-EC6DB1D2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423E9-C1F5-2754-BE9F-6D2B4BB83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1762-F7E5-6773-2F23-0D529AC7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E123C-26C8-E31A-F863-1AD5ABB4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6128-3D74-6C0E-5257-4C320A1D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88174-2834-1EB3-9583-759A4CE74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66E87-4D61-547C-19A6-4BCF89FAA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4ED5-346D-8173-A621-D3B330F3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1FBA-4041-EBA1-8D1B-DAC57C31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E3976-00B5-F3C6-C19D-67E87E26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54EF-6CAE-B6BB-4536-13796B4C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BE46-9B15-8A32-6396-7E16BF6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07C5-2106-EC54-EF51-EBD65B3C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E4373-F400-6150-6C7F-B02D43FC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8968-6020-042C-B58B-D5136241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9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2618-4A88-604B-25F1-F751BBE8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E24B1-CE19-DCB1-EC56-3B8F2551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CD305-2771-FD81-175E-BD83EB50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F149-29E3-ED1B-3008-6B8D7E02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D7DF-02B3-B238-FF80-96FE8A10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8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DA3-1D45-A0C0-3CB8-CCE276B8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42C4-66D0-74AD-5865-12EFA8963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60797-C453-5E01-2CBE-853CE126F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8D624-3E9F-C779-A42F-A773C4C1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8F11D-11A0-429C-2C93-0E1A4B38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1773-CE64-EB2F-63CF-91429425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3A65-4FA0-4BAA-31AF-8FCD9BF7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DE35-4D81-9355-3009-B8F037223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55543-2629-1528-4323-C261443A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A06F6-A213-301C-BF44-2D79552E0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58091-AD14-F19A-037F-411C57A3C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D0184-0568-4BC0-D6A2-3750CCAF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BB822-1DF7-1866-E50E-049A8BA0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59DE3-6820-AED0-E462-99D48DA2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4462-1B84-8AD4-605A-E7CBB344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8190B-C5A2-BF55-8A01-457BABA8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E0D07-E42D-2024-2FAD-77329F4B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2EC4B-FDB8-8C75-51C7-55AADFF1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9281F-0097-9927-80AE-5D1E25B0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C8BEC-910D-D6BF-B903-745F23BC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87B4B-4D79-F72F-0707-522B4972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84BD-21E5-1593-1B57-8BB0B80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FE77-BDFB-4BC3-AA08-CB34FE5C6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D3C9-CECB-0F2C-CBFA-F38D88EE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FEC1C-0318-4160-4E8C-C88A2543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AEE3B-3AA1-7B34-95C3-4FA45136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9EA2C-22FB-C434-4948-159AF26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D17B-A4C6-7DDB-64EE-8086194F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81CB5-2AEA-07C9-7EE2-D23DE6045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18E2B-9A19-F630-31AC-284FE17B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48E0D-8037-FFC6-E3D9-B9BCF299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A8E17-778F-24A8-AE5A-FF039B28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060E8-8653-C8EE-5AF2-6FAC3C2A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EE80A-0AFF-FC8D-7A51-CACF43E6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0B7B-9536-CF9B-8E57-87107306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9E36-6E81-AAFC-666F-58CBF99E7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B512-4166-3110-FC99-B1E8A25B1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A00BA-E7B2-15B5-8643-28BB194B8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PECFEMPP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D105-ADC6-1CF8-2B0A-9D5107D28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SPECFEM++</a:t>
            </a:r>
            <a:br>
              <a:rPr lang="en-US" dirty="0"/>
            </a:br>
            <a:r>
              <a:rPr lang="en-US" dirty="0"/>
              <a:t>Development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63E79-596D-C16A-EDD7-CAF327F36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Poro</a:t>
            </a:r>
            <a:r>
              <a:rPr lang="en-US" dirty="0"/>
              <a:t>-Elastic/Elector-Magnetic Implementation </a:t>
            </a:r>
          </a:p>
          <a:p>
            <a:r>
              <a:rPr lang="en-US" dirty="0"/>
              <a:t>Hackathon March 2025</a:t>
            </a:r>
          </a:p>
        </p:txBody>
      </p:sp>
    </p:spTree>
    <p:extLst>
      <p:ext uri="{BB962C8B-B14F-4D97-AF65-F5344CB8AC3E}">
        <p14:creationId xmlns:p14="http://schemas.microsoft.com/office/powerpoint/2010/main" val="243581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839DA-6356-38F9-59B3-CAFAE06E2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FA63-79C5-CD68-BA70-537F67B6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Sync your fork before you start working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F0AA12-E183-147F-93FA-7C9D704DC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303378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79F026-AC33-6361-A6CA-F87308B3491A}"/>
              </a:ext>
            </a:extLst>
          </p:cNvPr>
          <p:cNvSpPr/>
          <p:nvPr/>
        </p:nvSpPr>
        <p:spPr>
          <a:xfrm>
            <a:off x="2402237" y="3429000"/>
            <a:ext cx="1379349" cy="771041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5BD1C7-0957-04FC-6249-C25802C4655E}"/>
              </a:ext>
            </a:extLst>
          </p:cNvPr>
          <p:cNvSpPr/>
          <p:nvPr/>
        </p:nvSpPr>
        <p:spPr>
          <a:xfrm>
            <a:off x="9789763" y="3953431"/>
            <a:ext cx="1564037" cy="771041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D53A9-1B83-58C9-6A2A-E9A04796E8AE}"/>
              </a:ext>
            </a:extLst>
          </p:cNvPr>
          <p:cNvSpPr txBox="1"/>
          <p:nvPr/>
        </p:nvSpPr>
        <p:spPr>
          <a:xfrm>
            <a:off x="838200" y="4363113"/>
            <a:ext cx="765044" cy="377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03AA38E-9EC7-C00D-3F3B-9CE43AAE5C06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1537183" y="3498060"/>
            <a:ext cx="548592" cy="1181515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36C334A-A4F9-1E2E-F158-98DF3100C960}"/>
              </a:ext>
            </a:extLst>
          </p:cNvPr>
          <p:cNvSpPr txBox="1">
            <a:spLocks/>
          </p:cNvSpPr>
          <p:nvPr/>
        </p:nvSpPr>
        <p:spPr>
          <a:xfrm>
            <a:off x="838200" y="5676900"/>
            <a:ext cx="10515600" cy="785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ndale Mono" panose="020B0509000000000004" pitchFamily="49" charset="0"/>
              </a:rPr>
              <a:t># Then in the terminal, update your local branch 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ndale Mono" panose="020B0509000000000004" pitchFamily="49" charset="0"/>
              </a:rPr>
              <a:t>git pull origin PE</a:t>
            </a:r>
          </a:p>
        </p:txBody>
      </p:sp>
    </p:spTree>
    <p:extLst>
      <p:ext uri="{BB962C8B-B14F-4D97-AF65-F5344CB8AC3E}">
        <p14:creationId xmlns:p14="http://schemas.microsoft.com/office/powerpoint/2010/main" val="338487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8FD15-8E00-C38E-8882-3B52E111B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41CC-B2D0-B794-2199-52B45657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The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F95F-AD5A-EAC4-BFF9-4E5B236D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[1] Start from </a:t>
            </a:r>
            <a:r>
              <a:rPr lang="en-US" sz="2000" dirty="0" err="1">
                <a:latin typeface="Andale Mono" panose="020B0509000000000004" pitchFamily="49" charset="0"/>
              </a:rPr>
              <a:t>poroelastic</a:t>
            </a:r>
            <a:r>
              <a:rPr lang="en-US" sz="2000" dirty="0">
                <a:latin typeface="Andale Mono" panose="020B0509000000000004" pitchFamily="49" charset="0"/>
              </a:rPr>
              <a:t> branch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checkout –b PE-19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[2.1] Do edits on files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[2.2] Add the new files to be tracked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add &lt;new file &gt;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[3] Push your updates to your fork on </a:t>
            </a:r>
            <a:r>
              <a:rPr lang="en-US" sz="2000" dirty="0" err="1">
                <a:latin typeface="Andale Mono" panose="020B0509000000000004" pitchFamily="49" charset="0"/>
              </a:rPr>
              <a:t>Github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push origin PE-19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[4] Create pull request from your branch issue-19 to the PM branch in the SPECFEMPP repo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98C843-319B-791F-5561-1D4E41139C9F}"/>
              </a:ext>
            </a:extLst>
          </p:cNvPr>
          <p:cNvCxnSpPr>
            <a:cxnSpLocks/>
          </p:cNvCxnSpPr>
          <p:nvPr/>
        </p:nvCxnSpPr>
        <p:spPr>
          <a:xfrm flipV="1">
            <a:off x="8734552" y="524933"/>
            <a:ext cx="0" cy="4966272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3FE93A0-C82F-789B-9B7F-FBAD1CF9EAF1}"/>
              </a:ext>
            </a:extLst>
          </p:cNvPr>
          <p:cNvGrpSpPr/>
          <p:nvPr/>
        </p:nvGrpSpPr>
        <p:grpSpPr>
          <a:xfrm flipH="1">
            <a:off x="8734552" y="3093742"/>
            <a:ext cx="2085834" cy="2327816"/>
            <a:chOff x="2584702" y="2724912"/>
            <a:chExt cx="3383276" cy="2327816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D4FACF50-0A0E-1A46-F3A9-4AECA5C3C116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B2AB1732-39E4-54E5-F81E-37921F649C4D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A1AA51E-A7FC-B52D-8444-F0E16667E230}"/>
              </a:ext>
            </a:extLst>
          </p:cNvPr>
          <p:cNvSpPr txBox="1"/>
          <p:nvPr/>
        </p:nvSpPr>
        <p:spPr>
          <a:xfrm>
            <a:off x="8734552" y="37209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4B3091-0365-44C0-D4EE-2EE872A1D8E7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10820384" y="2375932"/>
            <a:ext cx="1" cy="1299763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876742-5DBF-3138-303D-C1DA8C103903}"/>
              </a:ext>
            </a:extLst>
          </p:cNvPr>
          <p:cNvSpPr txBox="1"/>
          <p:nvPr/>
        </p:nvSpPr>
        <p:spPr>
          <a:xfrm>
            <a:off x="10120007" y="372096"/>
            <a:ext cx="139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PE-19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54BFC9-0CF6-37E7-12E4-E8E9C30EE14A}"/>
              </a:ext>
            </a:extLst>
          </p:cNvPr>
          <p:cNvGrpSpPr/>
          <p:nvPr/>
        </p:nvGrpSpPr>
        <p:grpSpPr>
          <a:xfrm flipH="1" flipV="1">
            <a:off x="8734551" y="630070"/>
            <a:ext cx="2085834" cy="2327816"/>
            <a:chOff x="2584702" y="2724912"/>
            <a:chExt cx="3383276" cy="2327816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8C0B3B67-ABA9-E938-81DE-37F9AD48ECD3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43FAA65A-A8CE-2699-4B7A-9261587FE675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14AC24-6AE6-EDF9-782D-B81FE1EB21C6}"/>
              </a:ext>
            </a:extLst>
          </p:cNvPr>
          <p:cNvSpPr txBox="1"/>
          <p:nvPr/>
        </p:nvSpPr>
        <p:spPr>
          <a:xfrm>
            <a:off x="9499596" y="4347738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BF6AED-0EAD-150D-D230-569AA798FB47}"/>
              </a:ext>
            </a:extLst>
          </p:cNvPr>
          <p:cNvSpPr txBox="1"/>
          <p:nvPr/>
        </p:nvSpPr>
        <p:spPr>
          <a:xfrm>
            <a:off x="10715733" y="2808855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[2]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C7AC45-3BC4-7A43-E94E-2C9E49EB4749}"/>
              </a:ext>
            </a:extLst>
          </p:cNvPr>
          <p:cNvSpPr txBox="1"/>
          <p:nvPr/>
        </p:nvSpPr>
        <p:spPr>
          <a:xfrm>
            <a:off x="10715733" y="181926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[3]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8E83E9-B05C-0D24-1EFF-7E3C8BDA7084}"/>
              </a:ext>
            </a:extLst>
          </p:cNvPr>
          <p:cNvSpPr txBox="1"/>
          <p:nvPr/>
        </p:nvSpPr>
        <p:spPr>
          <a:xfrm>
            <a:off x="9394946" y="1245119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32079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6C4A4-F79C-B487-C823-0A8CCA67F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A8C4-385A-E68E-7E1E-874AE81A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7E81-4471-75CA-70E9-ADF3D8384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0E7510-3D95-26BA-166E-E5DD4C6D1E24}"/>
              </a:ext>
            </a:extLst>
          </p:cNvPr>
          <p:cNvCxnSpPr>
            <a:cxnSpLocks/>
          </p:cNvCxnSpPr>
          <p:nvPr/>
        </p:nvCxnSpPr>
        <p:spPr>
          <a:xfrm flipV="1">
            <a:off x="8734552" y="524933"/>
            <a:ext cx="0" cy="4966272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392146-4068-4D95-57C4-0C56CCB388F8}"/>
              </a:ext>
            </a:extLst>
          </p:cNvPr>
          <p:cNvSpPr txBox="1"/>
          <p:nvPr/>
        </p:nvSpPr>
        <p:spPr>
          <a:xfrm>
            <a:off x="8734552" y="37209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0F273-CFCF-EBF0-6697-B39A09DAA418}"/>
              </a:ext>
            </a:extLst>
          </p:cNvPr>
          <p:cNvSpPr txBox="1"/>
          <p:nvPr/>
        </p:nvSpPr>
        <p:spPr>
          <a:xfrm>
            <a:off x="10120007" y="372096"/>
            <a:ext cx="139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PE-19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EC6E81-7C12-7C4A-B306-869BD6689482}"/>
              </a:ext>
            </a:extLst>
          </p:cNvPr>
          <p:cNvGrpSpPr/>
          <p:nvPr/>
        </p:nvGrpSpPr>
        <p:grpSpPr>
          <a:xfrm>
            <a:off x="8734551" y="630070"/>
            <a:ext cx="2085835" cy="4791488"/>
            <a:chOff x="8734551" y="630070"/>
            <a:chExt cx="2085835" cy="47914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DF910E-352F-4023-7FE4-837DE510F63A}"/>
                </a:ext>
              </a:extLst>
            </p:cNvPr>
            <p:cNvGrpSpPr/>
            <p:nvPr/>
          </p:nvGrpSpPr>
          <p:grpSpPr>
            <a:xfrm flipH="1">
              <a:off x="8734552" y="3093742"/>
              <a:ext cx="2085834" cy="2327816"/>
              <a:chOff x="2584702" y="2724912"/>
              <a:chExt cx="3383276" cy="232781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710B9B3-1B8A-56DF-9B61-6ACE5FF4F0B6}"/>
                  </a:ext>
                </a:extLst>
              </p:cNvPr>
              <p:cNvSpPr/>
              <p:nvPr/>
            </p:nvSpPr>
            <p:spPr>
              <a:xfrm rot="10800000">
                <a:off x="2584703" y="2724912"/>
                <a:ext cx="3383275" cy="1163908"/>
              </a:xfrm>
              <a:prstGeom prst="arc">
                <a:avLst/>
              </a:prstGeom>
              <a:ln w="63500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9F31323F-23E2-CFDA-A32B-7C95B7BA0B56}"/>
                  </a:ext>
                </a:extLst>
              </p:cNvPr>
              <p:cNvSpPr/>
              <p:nvPr/>
            </p:nvSpPr>
            <p:spPr>
              <a:xfrm rot="10800000" flipH="1" flipV="1">
                <a:off x="2584702" y="3888820"/>
                <a:ext cx="3383275" cy="1163908"/>
              </a:xfrm>
              <a:prstGeom prst="arc">
                <a:avLst/>
              </a:prstGeom>
              <a:ln w="63500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C128FAD-1109-564D-B1E2-EDDF52D091EE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10820384" y="2375932"/>
              <a:ext cx="1" cy="1299763"/>
            </a:xfrm>
            <a:prstGeom prst="straightConnector1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  <a:headEnd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A10A040-DF01-CB05-3DD7-091BEC2A25B9}"/>
                </a:ext>
              </a:extLst>
            </p:cNvPr>
            <p:cNvGrpSpPr/>
            <p:nvPr/>
          </p:nvGrpSpPr>
          <p:grpSpPr>
            <a:xfrm flipH="1" flipV="1">
              <a:off x="8734551" y="630070"/>
              <a:ext cx="2085834" cy="2327816"/>
              <a:chOff x="2584702" y="2724912"/>
              <a:chExt cx="3383276" cy="2327816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01F682E7-49E4-E744-1910-6411478A86EB}"/>
                  </a:ext>
                </a:extLst>
              </p:cNvPr>
              <p:cNvSpPr/>
              <p:nvPr/>
            </p:nvSpPr>
            <p:spPr>
              <a:xfrm rot="10800000">
                <a:off x="2584703" y="2724912"/>
                <a:ext cx="3383275" cy="1163908"/>
              </a:xfrm>
              <a:prstGeom prst="arc">
                <a:avLst/>
              </a:prstGeom>
              <a:ln w="63500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A1A0202E-0126-D2F2-CAEB-BCAF1F6CD268}"/>
                  </a:ext>
                </a:extLst>
              </p:cNvPr>
              <p:cNvSpPr/>
              <p:nvPr/>
            </p:nvSpPr>
            <p:spPr>
              <a:xfrm rot="10800000" flipH="1" flipV="1">
                <a:off x="2584702" y="3888820"/>
                <a:ext cx="3383275" cy="1163908"/>
              </a:xfrm>
              <a:prstGeom prst="arc">
                <a:avLst/>
              </a:prstGeom>
              <a:ln w="63500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3AE49F-F0C0-56BB-D75D-E0093CBA6D5B}"/>
              </a:ext>
            </a:extLst>
          </p:cNvPr>
          <p:cNvSpPr txBox="1"/>
          <p:nvPr/>
        </p:nvSpPr>
        <p:spPr>
          <a:xfrm>
            <a:off x="9499596" y="4347738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3B0E1-2A28-A5BE-0789-E3A2F99E2160}"/>
              </a:ext>
            </a:extLst>
          </p:cNvPr>
          <p:cNvSpPr txBox="1"/>
          <p:nvPr/>
        </p:nvSpPr>
        <p:spPr>
          <a:xfrm>
            <a:off x="10715733" y="2808855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[2]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CF570-F2FA-1F23-C955-C98FE0D82347}"/>
              </a:ext>
            </a:extLst>
          </p:cNvPr>
          <p:cNvSpPr txBox="1"/>
          <p:nvPr/>
        </p:nvSpPr>
        <p:spPr>
          <a:xfrm>
            <a:off x="10715733" y="181926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[3]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3768B1-115C-D7F4-AC8A-0C9E6EA96C3C}"/>
              </a:ext>
            </a:extLst>
          </p:cNvPr>
          <p:cNvSpPr txBox="1"/>
          <p:nvPr/>
        </p:nvSpPr>
        <p:spPr>
          <a:xfrm>
            <a:off x="9394946" y="1245119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[4]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13B8C9-7A13-8506-FC1E-190EA4C27735}"/>
              </a:ext>
            </a:extLst>
          </p:cNvPr>
          <p:cNvGrpSpPr/>
          <p:nvPr/>
        </p:nvGrpSpPr>
        <p:grpSpPr>
          <a:xfrm>
            <a:off x="6648715" y="4307197"/>
            <a:ext cx="2085834" cy="2327816"/>
            <a:chOff x="2584702" y="2724912"/>
            <a:chExt cx="3383276" cy="2327816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0C6AEF5B-187C-C911-A117-F315C3884486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  <a:alpha val="39972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110C3648-8882-49FF-AB6F-596C234DC6B8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  <a:alpha val="39972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527263-B649-D361-8793-8DBF9DB5AE36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6648716" y="3589387"/>
            <a:ext cx="1" cy="1299763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  <a:alpha val="39972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ED1023-57A1-D2B8-3E51-0951CD76B4C9}"/>
              </a:ext>
            </a:extLst>
          </p:cNvPr>
          <p:cNvGrpSpPr/>
          <p:nvPr/>
        </p:nvGrpSpPr>
        <p:grpSpPr>
          <a:xfrm flipV="1">
            <a:off x="6648716" y="1843525"/>
            <a:ext cx="2085834" cy="2327816"/>
            <a:chOff x="2584702" y="2724912"/>
            <a:chExt cx="3383276" cy="2327816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AC45F630-42D5-EAA8-AAD3-9C8ACD141F6D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  <a:alpha val="39972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3BB73E88-BB87-5120-012E-046191B54835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  <a:alpha val="39972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5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C1C61-C1D4-68AD-6974-1D2A70B35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276A-7F46-0332-5CB4-DAF9FFE2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Interlude 2: Sync your fork again prior to next task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D69F96-99DB-1D54-BBE3-9DBDF5EF2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303378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53899D-CA34-5080-6833-01ECB47AB3EA}"/>
              </a:ext>
            </a:extLst>
          </p:cNvPr>
          <p:cNvSpPr/>
          <p:nvPr/>
        </p:nvSpPr>
        <p:spPr>
          <a:xfrm>
            <a:off x="2402237" y="3429000"/>
            <a:ext cx="1379349" cy="771041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A2281B-D92B-EEDC-F553-BD6244C83553}"/>
              </a:ext>
            </a:extLst>
          </p:cNvPr>
          <p:cNvSpPr/>
          <p:nvPr/>
        </p:nvSpPr>
        <p:spPr>
          <a:xfrm>
            <a:off x="9789763" y="3953431"/>
            <a:ext cx="1564037" cy="771041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1A199-1E99-21BD-DF64-26B8354F4AE8}"/>
              </a:ext>
            </a:extLst>
          </p:cNvPr>
          <p:cNvSpPr txBox="1"/>
          <p:nvPr/>
        </p:nvSpPr>
        <p:spPr>
          <a:xfrm>
            <a:off x="838200" y="4363113"/>
            <a:ext cx="765044" cy="377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76DA0C59-E35A-7C8F-35AF-600238A24145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1537183" y="3498060"/>
            <a:ext cx="548592" cy="1181515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5F60ED5-7E4A-C7F5-E7ED-925514F073A9}"/>
              </a:ext>
            </a:extLst>
          </p:cNvPr>
          <p:cNvSpPr txBox="1">
            <a:spLocks/>
          </p:cNvSpPr>
          <p:nvPr/>
        </p:nvSpPr>
        <p:spPr>
          <a:xfrm>
            <a:off x="838200" y="5676900"/>
            <a:ext cx="10515600" cy="785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ndale Mono" panose="020B0509000000000004" pitchFamily="49" charset="0"/>
              </a:rPr>
              <a:t># Then in the terminal, update your local branch 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ndale Mono" panose="020B0509000000000004" pitchFamily="49" charset="0"/>
              </a:rPr>
              <a:t>git pull origin PE</a:t>
            </a:r>
          </a:p>
        </p:txBody>
      </p:sp>
    </p:spTree>
    <p:extLst>
      <p:ext uri="{BB962C8B-B14F-4D97-AF65-F5344CB8AC3E}">
        <p14:creationId xmlns:p14="http://schemas.microsoft.com/office/powerpoint/2010/main" val="18218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04C11F0-3A9E-24F1-1160-8A2EA2FFCFBB}"/>
              </a:ext>
            </a:extLst>
          </p:cNvPr>
          <p:cNvGrpSpPr/>
          <p:nvPr/>
        </p:nvGrpSpPr>
        <p:grpSpPr>
          <a:xfrm>
            <a:off x="6092945" y="3775950"/>
            <a:ext cx="3508249" cy="2327816"/>
            <a:chOff x="2584702" y="2724912"/>
            <a:chExt cx="3383276" cy="2327816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BB894E26-3274-5F0D-2D81-4CCA2C57B71A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1BBA9736-E5E5-FFAF-831F-4892B6996E87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1EB49AA-D42C-73A6-9E59-06DC6F1B99C6}"/>
              </a:ext>
            </a:extLst>
          </p:cNvPr>
          <p:cNvGrpSpPr/>
          <p:nvPr/>
        </p:nvGrpSpPr>
        <p:grpSpPr>
          <a:xfrm>
            <a:off x="2584700" y="2200624"/>
            <a:ext cx="3508249" cy="2327816"/>
            <a:chOff x="2584702" y="2724912"/>
            <a:chExt cx="3383276" cy="2327816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EA8DE97-C6C2-92B4-BCA2-D593C9FD0780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7E440613-5C4E-F45E-5876-1A2622D2A8C8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C4ACAF-819E-316C-8A5B-B350E329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Structure in SPECFEM++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AB630C-2556-E821-D14D-5D831360A948}"/>
              </a:ext>
            </a:extLst>
          </p:cNvPr>
          <p:cNvCxnSpPr>
            <a:cxnSpLocks/>
          </p:cNvCxnSpPr>
          <p:nvPr/>
        </p:nvCxnSpPr>
        <p:spPr>
          <a:xfrm flipH="1" flipV="1">
            <a:off x="2584699" y="2298296"/>
            <a:ext cx="5" cy="337917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AEA5AA-95C2-2E0D-D337-6D70CE9923DD}"/>
              </a:ext>
            </a:extLst>
          </p:cNvPr>
          <p:cNvCxnSpPr>
            <a:cxnSpLocks/>
          </p:cNvCxnSpPr>
          <p:nvPr/>
        </p:nvCxnSpPr>
        <p:spPr>
          <a:xfrm flipH="1" flipV="1">
            <a:off x="6092945" y="1835206"/>
            <a:ext cx="7" cy="3842266"/>
          </a:xfrm>
          <a:prstGeom prst="straightConnector1">
            <a:avLst/>
          </a:prstGeom>
          <a:ln w="63500">
            <a:solidFill>
              <a:schemeClr val="accent6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24EF9E-0B93-EEE4-0B25-0AD22455CEE9}"/>
              </a:ext>
            </a:extLst>
          </p:cNvPr>
          <p:cNvCxnSpPr>
            <a:cxnSpLocks/>
          </p:cNvCxnSpPr>
          <p:nvPr/>
        </p:nvCxnSpPr>
        <p:spPr>
          <a:xfrm flipV="1">
            <a:off x="9601200" y="1555668"/>
            <a:ext cx="0" cy="4121804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BD9ACD-F1AF-D25B-9A71-01E024E13A33}"/>
              </a:ext>
            </a:extLst>
          </p:cNvPr>
          <p:cNvSpPr txBox="1"/>
          <p:nvPr/>
        </p:nvSpPr>
        <p:spPr>
          <a:xfrm>
            <a:off x="164591" y="3519488"/>
            <a:ext cx="80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7BA4E-82FB-7C75-FF5B-401CF8564FAD}"/>
              </a:ext>
            </a:extLst>
          </p:cNvPr>
          <p:cNvSpPr txBox="1"/>
          <p:nvPr/>
        </p:nvSpPr>
        <p:spPr>
          <a:xfrm>
            <a:off x="5372102" y="6286866"/>
            <a:ext cx="144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8D0F7-79D7-9A9F-603C-BB21BCE9FC42}"/>
              </a:ext>
            </a:extLst>
          </p:cNvPr>
          <p:cNvSpPr txBox="1"/>
          <p:nvPr/>
        </p:nvSpPr>
        <p:spPr>
          <a:xfrm>
            <a:off x="2709676" y="183520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A4759A-C37F-21F1-C0FD-E6FC8F38B3FF}"/>
              </a:ext>
            </a:extLst>
          </p:cNvPr>
          <p:cNvSpPr txBox="1"/>
          <p:nvPr/>
        </p:nvSpPr>
        <p:spPr>
          <a:xfrm>
            <a:off x="6217923" y="192065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37276-4D90-2FAB-D8CB-15B5B6F8F95E}"/>
              </a:ext>
            </a:extLst>
          </p:cNvPr>
          <p:cNvSpPr txBox="1"/>
          <p:nvPr/>
        </p:nvSpPr>
        <p:spPr>
          <a:xfrm>
            <a:off x="9759696" y="1920654"/>
            <a:ext cx="99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25910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44E0-2DA4-146A-D96D-16392CA01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3FD8829D-D8B8-A27E-6EEE-EEE6C7D79876}"/>
              </a:ext>
            </a:extLst>
          </p:cNvPr>
          <p:cNvGrpSpPr/>
          <p:nvPr/>
        </p:nvGrpSpPr>
        <p:grpSpPr>
          <a:xfrm>
            <a:off x="2584697" y="2152650"/>
            <a:ext cx="7016497" cy="3377756"/>
            <a:chOff x="2584702" y="2724912"/>
            <a:chExt cx="3383276" cy="2327816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4B66DACC-0307-9660-6A8D-73F210B0E386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AC64483F-1398-2B9D-4470-4596CD4000FC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39A7B5-9BA9-B8DE-E362-A6488C6D2403}"/>
              </a:ext>
            </a:extLst>
          </p:cNvPr>
          <p:cNvGrpSpPr/>
          <p:nvPr/>
        </p:nvGrpSpPr>
        <p:grpSpPr>
          <a:xfrm>
            <a:off x="2584700" y="3413142"/>
            <a:ext cx="3508249" cy="2327816"/>
            <a:chOff x="2584702" y="2724912"/>
            <a:chExt cx="3383276" cy="2327816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2C7AF638-6DD2-11D9-73BB-3FF93BDCB011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0F0FBA06-2086-0D71-EEC5-7260B11E7251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A6E800-DAD6-3998-F3D9-DC91BE82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</a:t>
            </a:r>
            <a:r>
              <a:rPr lang="en-US" dirty="0" err="1"/>
              <a:t>Stucture</a:t>
            </a:r>
            <a:r>
              <a:rPr lang="en-US" dirty="0"/>
              <a:t> in SPECFEM++: Hackathon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10DB23-B650-6F7E-7AD8-0059D8AE958A}"/>
              </a:ext>
            </a:extLst>
          </p:cNvPr>
          <p:cNvCxnSpPr>
            <a:cxnSpLocks/>
          </p:cNvCxnSpPr>
          <p:nvPr/>
        </p:nvCxnSpPr>
        <p:spPr>
          <a:xfrm flipV="1">
            <a:off x="2584704" y="2019872"/>
            <a:ext cx="0" cy="3657600"/>
          </a:xfrm>
          <a:prstGeom prst="straightConnector1">
            <a:avLst/>
          </a:prstGeom>
          <a:ln w="63500">
            <a:solidFill>
              <a:schemeClr val="accent6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DE8D0F-E5F2-6E0D-69CC-BAC4A392D3E3}"/>
              </a:ext>
            </a:extLst>
          </p:cNvPr>
          <p:cNvCxnSpPr>
            <a:cxnSpLocks/>
          </p:cNvCxnSpPr>
          <p:nvPr/>
        </p:nvCxnSpPr>
        <p:spPr>
          <a:xfrm flipV="1">
            <a:off x="6092952" y="2019872"/>
            <a:ext cx="0" cy="3657600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A9B959-846C-D51B-3A57-22E5E5A2C8FB}"/>
              </a:ext>
            </a:extLst>
          </p:cNvPr>
          <p:cNvCxnSpPr>
            <a:cxnSpLocks/>
          </p:cNvCxnSpPr>
          <p:nvPr/>
        </p:nvCxnSpPr>
        <p:spPr>
          <a:xfrm flipV="1">
            <a:off x="9601200" y="2019872"/>
            <a:ext cx="0" cy="3657600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E6E814-111D-3E32-173F-83A8A991896F}"/>
              </a:ext>
            </a:extLst>
          </p:cNvPr>
          <p:cNvSpPr txBox="1"/>
          <p:nvPr/>
        </p:nvSpPr>
        <p:spPr>
          <a:xfrm>
            <a:off x="164591" y="3519488"/>
            <a:ext cx="80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6D140-3E6B-0D5B-D9E7-CB4712CCAB30}"/>
              </a:ext>
            </a:extLst>
          </p:cNvPr>
          <p:cNvSpPr txBox="1"/>
          <p:nvPr/>
        </p:nvSpPr>
        <p:spPr>
          <a:xfrm>
            <a:off x="5372102" y="6286866"/>
            <a:ext cx="144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BBE26-3DD7-E574-8577-BFE904B0A250}"/>
              </a:ext>
            </a:extLst>
          </p:cNvPr>
          <p:cNvSpPr txBox="1"/>
          <p:nvPr/>
        </p:nvSpPr>
        <p:spPr>
          <a:xfrm>
            <a:off x="2709676" y="183520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BD1C37-86C6-9BE3-371C-8A63BF95DE13}"/>
              </a:ext>
            </a:extLst>
          </p:cNvPr>
          <p:cNvSpPr txBox="1"/>
          <p:nvPr/>
        </p:nvSpPr>
        <p:spPr>
          <a:xfrm>
            <a:off x="6217923" y="192065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4B51E-AAFE-0B3D-C6B0-8B28E99D5B56}"/>
              </a:ext>
            </a:extLst>
          </p:cNvPr>
          <p:cNvSpPr txBox="1"/>
          <p:nvPr/>
        </p:nvSpPr>
        <p:spPr>
          <a:xfrm>
            <a:off x="9759696" y="1920654"/>
            <a:ext cx="99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C09080-7E0E-5598-8C4C-C88B102AF32E}"/>
              </a:ext>
            </a:extLst>
          </p:cNvPr>
          <p:cNvCxnSpPr>
            <a:cxnSpLocks/>
          </p:cNvCxnSpPr>
          <p:nvPr/>
        </p:nvCxnSpPr>
        <p:spPr>
          <a:xfrm flipV="1">
            <a:off x="1249681" y="2019872"/>
            <a:ext cx="0" cy="3657600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FC43F6-3F3A-EEDA-1EDE-7D2C886A7BBB}"/>
              </a:ext>
            </a:extLst>
          </p:cNvPr>
          <p:cNvSpPr txBox="1"/>
          <p:nvPr/>
        </p:nvSpPr>
        <p:spPr>
          <a:xfrm>
            <a:off x="1374653" y="183520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D7753-5189-E7D8-311B-27245B4B0FA3}"/>
              </a:ext>
            </a:extLst>
          </p:cNvPr>
          <p:cNvSpPr txBox="1"/>
          <p:nvPr/>
        </p:nvSpPr>
        <p:spPr>
          <a:xfrm>
            <a:off x="3578364" y="4178191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Working 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2BA87-30D1-DAD0-9747-2EE6D9E9D297}"/>
              </a:ext>
            </a:extLst>
          </p:cNvPr>
          <p:cNvSpPr txBox="1"/>
          <p:nvPr/>
        </p:nvSpPr>
        <p:spPr>
          <a:xfrm>
            <a:off x="6531091" y="3509797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Working EM</a:t>
            </a:r>
          </a:p>
        </p:txBody>
      </p:sp>
    </p:spTree>
    <p:extLst>
      <p:ext uri="{BB962C8B-B14F-4D97-AF65-F5344CB8AC3E}">
        <p14:creationId xmlns:p14="http://schemas.microsoft.com/office/powerpoint/2010/main" val="273709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7F7C-F0C0-4703-17C6-F4C4813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C82F-81E0-F178-B0A4-9A22D10A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9900"/>
            <a:ext cx="10515600" cy="22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Get the repository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clone </a:t>
            </a:r>
            <a:r>
              <a:rPr lang="en-US" sz="2000" dirty="0">
                <a:latin typeface="Andale Mono" panose="020B0509000000000004" pitchFamily="49" charset="0"/>
                <a:hlinkClick r:id="rId3"/>
              </a:rPr>
              <a:t>git@github.com:&lt;username&gt;/SPECFEMPP.git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to start from </a:t>
            </a:r>
            <a:r>
              <a:rPr lang="en-US" sz="2000" dirty="0" err="1">
                <a:latin typeface="Andale Mono" panose="020B0509000000000004" pitchFamily="49" charset="0"/>
              </a:rPr>
              <a:t>poroelastic</a:t>
            </a:r>
            <a:r>
              <a:rPr lang="en-US" sz="2000" dirty="0">
                <a:latin typeface="Andale Mono" panose="020B0509000000000004" pitchFamily="49" charset="0"/>
              </a:rPr>
              <a:t> branch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checkout PE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</p:txBody>
      </p:sp>
      <p:pic>
        <p:nvPicPr>
          <p:cNvPr id="5" name="Picture 4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D4611139-9534-270B-737B-367621F4D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0" y="1662113"/>
            <a:ext cx="8204200" cy="25064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8A0F3C-EF38-A5E3-606F-A77BE1B34775}"/>
              </a:ext>
            </a:extLst>
          </p:cNvPr>
          <p:cNvSpPr/>
          <p:nvPr/>
        </p:nvSpPr>
        <p:spPr>
          <a:xfrm>
            <a:off x="7734300" y="2915330"/>
            <a:ext cx="2190750" cy="761320"/>
          </a:xfrm>
          <a:prstGeom prst="rect">
            <a:avLst/>
          </a:prstGeom>
          <a:noFill/>
          <a:ln w="857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43E0-0386-82C0-1D96-96B31934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pic>
        <p:nvPicPr>
          <p:cNvPr id="9" name="Content Placeholder 8" descr="A screenshot of a web page&#10;&#10;AI-generated content may be incorrect.">
            <a:extLst>
              <a:ext uri="{FF2B5EF4-FFF2-40B4-BE49-F238E27FC236}">
                <a16:creationId xmlns:a16="http://schemas.microsoft.com/office/drawing/2014/main" id="{9ED85B1D-5E14-6B23-0291-576019F13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399" y="1454532"/>
            <a:ext cx="8839202" cy="5093524"/>
          </a:xfr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ADE86F6B-136A-2B14-924E-533710C07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872" y="3182112"/>
            <a:ext cx="493776" cy="4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6440F-B301-5CD0-3382-018DE42AE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C78D-1873-96AF-2ADC-4B489B96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Sub-Projects &amp; Task Assignments</a:t>
            </a:r>
          </a:p>
        </p:txBody>
      </p:sp>
      <p:pic>
        <p:nvPicPr>
          <p:cNvPr id="7" name="Content Placeholder 6" descr="A screenshot of a survey&#10;&#10;AI-generated content may be incorrect.">
            <a:extLst>
              <a:ext uri="{FF2B5EF4-FFF2-40B4-BE49-F238E27FC236}">
                <a16:creationId xmlns:a16="http://schemas.microsoft.com/office/drawing/2014/main" id="{8D733FCC-C3CF-F244-B263-8BFE58BAA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2350" y="2102644"/>
            <a:ext cx="10147300" cy="3797300"/>
          </a:xfrm>
        </p:spPr>
      </p:pic>
    </p:spTree>
    <p:extLst>
      <p:ext uri="{BB962C8B-B14F-4D97-AF65-F5344CB8AC3E}">
        <p14:creationId xmlns:p14="http://schemas.microsoft.com/office/powerpoint/2010/main" val="103319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70CF4-1D92-2BF3-EC7D-DDAE09E0C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A302-A1D8-AF27-BE4E-94D10CCB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Assignment</a:t>
            </a:r>
          </a:p>
        </p:txBody>
      </p:sp>
      <p:pic>
        <p:nvPicPr>
          <p:cNvPr id="7" name="Content Placeholder 6" descr="A screenshot of a survey&#10;&#10;AI-generated content may be incorrect.">
            <a:extLst>
              <a:ext uri="{FF2B5EF4-FFF2-40B4-BE49-F238E27FC236}">
                <a16:creationId xmlns:a16="http://schemas.microsoft.com/office/drawing/2014/main" id="{58E01302-8C71-801D-A387-72B8594D7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2350" y="2102644"/>
            <a:ext cx="10147300" cy="37973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203B1F-2202-0EF3-CAC5-4FF5571914C5}"/>
              </a:ext>
            </a:extLst>
          </p:cNvPr>
          <p:cNvSpPr/>
          <p:nvPr/>
        </p:nvSpPr>
        <p:spPr>
          <a:xfrm>
            <a:off x="1485900" y="2533650"/>
            <a:ext cx="3981450" cy="4762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77D4E-31E5-3F45-F306-CE5A0D7BB218}"/>
              </a:ext>
            </a:extLst>
          </p:cNvPr>
          <p:cNvSpPr txBox="1"/>
          <p:nvPr/>
        </p:nvSpPr>
        <p:spPr>
          <a:xfrm>
            <a:off x="5762627" y="2587109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lsawade</a:t>
            </a:r>
            <a:r>
              <a:rPr lang="en-US" dirty="0"/>
              <a:t> (Lucas)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B38D1-AFD6-9AB4-23FD-9B9214406C3E}"/>
              </a:ext>
            </a:extLst>
          </p:cNvPr>
          <p:cNvSpPr txBox="1"/>
          <p:nvPr/>
        </p:nvSpPr>
        <p:spPr>
          <a:xfrm>
            <a:off x="5762626" y="4001294"/>
            <a:ext cx="208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cmorency1 (Chris)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79F2EA-C2DF-DB74-EB66-4D8D326E2969}"/>
              </a:ext>
            </a:extLst>
          </p:cNvPr>
          <p:cNvSpPr/>
          <p:nvPr/>
        </p:nvSpPr>
        <p:spPr>
          <a:xfrm>
            <a:off x="1485900" y="3947835"/>
            <a:ext cx="3981450" cy="4762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9FA77-89D3-B271-274E-C9541914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1E9F-56A9-26BB-E3C4-3091C36C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Subtask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E8A9E6-53F0-4E19-E1C6-B3B0E4582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2741" y="1458942"/>
            <a:ext cx="10486518" cy="463492"/>
          </a:xfr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D9FA8E-EB99-BD52-CADA-6B03DA43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41" y="2035511"/>
            <a:ext cx="10486518" cy="41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6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D0CDE-1B59-7769-07A6-ECB826C87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7F141AF-B0DE-FB01-947E-E6805ACB2CF5}"/>
              </a:ext>
            </a:extLst>
          </p:cNvPr>
          <p:cNvSpPr txBox="1"/>
          <p:nvPr/>
        </p:nvSpPr>
        <p:spPr>
          <a:xfrm>
            <a:off x="9587748" y="4249009"/>
            <a:ext cx="2076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issue-19</a:t>
            </a:r>
          </a:p>
          <a:p>
            <a:r>
              <a:rPr lang="en-US" dirty="0"/>
              <a:t>Source implementation routines</a:t>
            </a:r>
          </a:p>
          <a:p>
            <a:r>
              <a:rPr lang="en-US" dirty="0"/>
              <a:t>[cmorency1]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A2662B-6CEC-8E50-2EFA-692354BEA63D}"/>
              </a:ext>
            </a:extLst>
          </p:cNvPr>
          <p:cNvGrpSpPr/>
          <p:nvPr/>
        </p:nvGrpSpPr>
        <p:grpSpPr>
          <a:xfrm>
            <a:off x="6092951" y="3198949"/>
            <a:ext cx="3508249" cy="2327816"/>
            <a:chOff x="2584702" y="2724912"/>
            <a:chExt cx="3383276" cy="2327816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FCA1FF38-9835-E0AC-95D3-6ADBAA5E20ED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ECB7A4BC-2F74-AA5D-AC38-BC44A9B974F2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9E9D90-60B4-661B-7EAC-3C860CD1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Branches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C39B70-87B6-F01A-B5E4-D727B4E7CD5D}"/>
              </a:ext>
            </a:extLst>
          </p:cNvPr>
          <p:cNvCxnSpPr>
            <a:cxnSpLocks/>
          </p:cNvCxnSpPr>
          <p:nvPr/>
        </p:nvCxnSpPr>
        <p:spPr>
          <a:xfrm flipV="1">
            <a:off x="6092952" y="2019872"/>
            <a:ext cx="0" cy="3657600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4E026-3121-D6D8-40FB-30EB45EE83E5}"/>
              </a:ext>
            </a:extLst>
          </p:cNvPr>
          <p:cNvSpPr txBox="1"/>
          <p:nvPr/>
        </p:nvSpPr>
        <p:spPr>
          <a:xfrm>
            <a:off x="164591" y="3519488"/>
            <a:ext cx="80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555BE-16D5-91A4-4E37-8F8EC3E35C1A}"/>
              </a:ext>
            </a:extLst>
          </p:cNvPr>
          <p:cNvSpPr txBox="1"/>
          <p:nvPr/>
        </p:nvSpPr>
        <p:spPr>
          <a:xfrm>
            <a:off x="5372102" y="6286866"/>
            <a:ext cx="144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866640-704E-68C2-50A5-15A227111524}"/>
              </a:ext>
            </a:extLst>
          </p:cNvPr>
          <p:cNvSpPr txBox="1"/>
          <p:nvPr/>
        </p:nvSpPr>
        <p:spPr>
          <a:xfrm>
            <a:off x="6217923" y="192065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8F3774-90DA-6F99-A1C6-D05BB04B3EEA}"/>
              </a:ext>
            </a:extLst>
          </p:cNvPr>
          <p:cNvGrpSpPr/>
          <p:nvPr/>
        </p:nvGrpSpPr>
        <p:grpSpPr>
          <a:xfrm flipH="1">
            <a:off x="2584701" y="2574133"/>
            <a:ext cx="3508249" cy="2327816"/>
            <a:chOff x="2584702" y="2724912"/>
            <a:chExt cx="3383276" cy="2327816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8C2D08D4-25A3-113F-B143-AF2450B02C13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EC2A636-FFC8-8FFB-8470-040DABAE7A3C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7E8BCB-9235-13A3-FB4A-EEE1222CA907}"/>
              </a:ext>
            </a:extLst>
          </p:cNvPr>
          <p:cNvCxnSpPr>
            <a:cxnSpLocks/>
          </p:cNvCxnSpPr>
          <p:nvPr/>
        </p:nvCxnSpPr>
        <p:spPr>
          <a:xfrm flipV="1">
            <a:off x="2584701" y="4300945"/>
            <a:ext cx="0" cy="1376527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32BD7A-3783-9A1C-37CB-D428D1870805}"/>
              </a:ext>
            </a:extLst>
          </p:cNvPr>
          <p:cNvCxnSpPr>
            <a:cxnSpLocks/>
          </p:cNvCxnSpPr>
          <p:nvPr/>
        </p:nvCxnSpPr>
        <p:spPr>
          <a:xfrm flipH="1" flipV="1">
            <a:off x="9599823" y="4940029"/>
            <a:ext cx="1376" cy="736871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DF6C76-7B23-EF01-92A5-35119BA07405}"/>
              </a:ext>
            </a:extLst>
          </p:cNvPr>
          <p:cNvSpPr txBox="1"/>
          <p:nvPr/>
        </p:nvSpPr>
        <p:spPr>
          <a:xfrm>
            <a:off x="2604252" y="4485532"/>
            <a:ext cx="2076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PE-16</a:t>
            </a:r>
          </a:p>
          <a:p>
            <a:r>
              <a:rPr lang="en-US" dirty="0"/>
              <a:t>Mass matrix branch</a:t>
            </a:r>
          </a:p>
          <a:p>
            <a:r>
              <a:rPr lang="en-US" dirty="0"/>
              <a:t>[</a:t>
            </a:r>
            <a:r>
              <a:rPr lang="en-US" dirty="0" err="1"/>
              <a:t>lsawade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5210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572</Words>
  <Application>Microsoft Macintosh PowerPoint</Application>
  <PresentationFormat>Widescreen</PresentationFormat>
  <Paragraphs>121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Andale Mono</vt:lpstr>
      <vt:lpstr>Aptos</vt:lpstr>
      <vt:lpstr>Aptos Display</vt:lpstr>
      <vt:lpstr>Arial</vt:lpstr>
      <vt:lpstr>Office Theme</vt:lpstr>
      <vt:lpstr>SPECFEM++ Development Workflow</vt:lpstr>
      <vt:lpstr>Branch Structure in SPECFEM++</vt:lpstr>
      <vt:lpstr>Branch Stucture in SPECFEM++: Hackathon</vt:lpstr>
      <vt:lpstr>Get the code</vt:lpstr>
      <vt:lpstr>Project Setup</vt:lpstr>
      <vt:lpstr>Sub-Projects &amp; Task Assignments</vt:lpstr>
      <vt:lpstr>The life of a task: Assignment</vt:lpstr>
      <vt:lpstr>The life of a task: Subtask</vt:lpstr>
      <vt:lpstr>The life of a task: Branches</vt:lpstr>
      <vt:lpstr>Interlude: Sync your fork before you start working</vt:lpstr>
      <vt:lpstr>The life of a task: The works</vt:lpstr>
      <vt:lpstr>The life of a task: Merge Conflicts</vt:lpstr>
      <vt:lpstr>Interlude 2: Sync your fork again prior to next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Sawade</dc:creator>
  <cp:lastModifiedBy>Lucas Sawade</cp:lastModifiedBy>
  <cp:revision>4</cp:revision>
  <dcterms:created xsi:type="dcterms:W3CDTF">2025-03-10T15:54:55Z</dcterms:created>
  <dcterms:modified xsi:type="dcterms:W3CDTF">2025-03-13T12:26:46Z</dcterms:modified>
</cp:coreProperties>
</file>