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75" r:id="rId15"/>
    <p:sldId id="270" r:id="rId16"/>
    <p:sldId id="269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8"/>
    <p:restoredTop sz="94632"/>
  </p:normalViewPr>
  <p:slideViewPr>
    <p:cSldViewPr snapToGrid="0">
      <p:cViewPr varScale="1">
        <p:scale>
          <a:sx n="132" d="100"/>
          <a:sy n="132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8701B-14C9-3949-98FB-37F304B9F2E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F2EBC-38F9-874A-A26E-D507A9CAE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F2EBC-38F9-874A-A26E-D507A9CAEE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F2EBC-38F9-874A-A26E-D507A9CAEE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7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0E180-B10F-A572-C37F-7952ACA6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FAF36-176D-C98C-0DBF-4B01AF0AE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E5DFCE-BD50-F40E-354F-95CDFC662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87CE-052D-2D25-A27A-F7A699AEA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F2EBC-38F9-874A-A26E-D507A9CAEE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63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12B4-4E6C-CB85-7FB9-28279858E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1DAFC-FD5E-8481-3F5A-FFAB5657A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A9D92-1A99-3903-83C6-610D1BD53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CA116-2F23-36BF-1A2A-BF36C2990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F2EBC-38F9-874A-A26E-D507A9CAEE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EC49-AD31-BCC7-2405-5F381C8D1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1327-40E3-E90C-CBE1-ECC306FF0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8B37-DFA3-CA47-04C5-C06246E9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432F8-9E1C-B974-3218-DB9FDE394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14594"/>
            <a:ext cx="10515600" cy="5062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1EC8-5B84-F659-E44B-58D4A9BC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019AC4-341C-8B40-075B-76AB4094CC12}"/>
              </a:ext>
            </a:extLst>
          </p:cNvPr>
          <p:cNvSpPr/>
          <p:nvPr/>
        </p:nvSpPr>
        <p:spPr>
          <a:xfrm>
            <a:off x="6844471" y="194689"/>
            <a:ext cx="4728909" cy="7954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5F2C2-C854-7AB8-B72B-B39EFFB6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137" y="194690"/>
            <a:ext cx="4721244" cy="795459"/>
          </a:xfrm>
          <a:prstGeom prst="rect">
            <a:avLst/>
          </a:prstGeo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8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D7530-5DAF-1772-EA84-C3CC2BF0E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FCC23-DF2B-EC28-4BAB-7DD45BBA2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D4CD5-312B-6BA7-4852-9EE8524B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7B8F-74E8-5065-DE6D-F20E0B15E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37" y="1109183"/>
            <a:ext cx="11622078" cy="5067780"/>
          </a:xfrm>
        </p:spPr>
        <p:txBody>
          <a:bodyPr/>
          <a:lstStyle>
            <a:lvl1pPr>
              <a:defRPr b="0" i="0">
                <a:latin typeface="Georgia" panose="02040502050405020303" pitchFamily="18" charset="0"/>
              </a:defRPr>
            </a:lvl1pPr>
            <a:lvl2pPr>
              <a:defRPr b="0" i="0">
                <a:latin typeface="Georgia" panose="02040502050405020303" pitchFamily="18" charset="0"/>
              </a:defRPr>
            </a:lvl2pPr>
            <a:lvl3pPr>
              <a:defRPr b="0" i="0">
                <a:latin typeface="Georgia" panose="02040502050405020303" pitchFamily="18" charset="0"/>
              </a:defRPr>
            </a:lvl3pPr>
            <a:lvl4pPr>
              <a:defRPr b="0" i="0">
                <a:latin typeface="Georgia" panose="02040502050405020303" pitchFamily="18" charset="0"/>
              </a:defRPr>
            </a:lvl4pPr>
            <a:lvl5pPr>
              <a:defRPr b="0" i="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286F-BA73-9DBB-0BED-19FC4BA5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BC02809-3A02-07C9-6AB7-119E82120CA2}"/>
              </a:ext>
            </a:extLst>
          </p:cNvPr>
          <p:cNvSpPr/>
          <p:nvPr/>
        </p:nvSpPr>
        <p:spPr>
          <a:xfrm>
            <a:off x="6844471" y="194689"/>
            <a:ext cx="4728909" cy="7954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81380-4938-53A6-EAE9-5073C21E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137" y="194690"/>
            <a:ext cx="4721244" cy="795459"/>
          </a:xfrm>
          <a:prstGeom prst="rect">
            <a:avLst/>
          </a:prstGeom>
        </p:spPr>
        <p:txBody>
          <a:bodyPr anchor="ctr"/>
          <a:lstStyle>
            <a:lvl1pPr algn="ctr">
              <a:defRPr sz="2400" b="0" i="0">
                <a:latin typeface="Georgia" panose="02040502050405020303" pitchFamily="18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22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CE6-6ABD-E08A-B2D0-E096A63C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9ED2-1335-2A7E-1B3A-4CA4BE6B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6DCE3-053C-202F-3F0E-1F814BEE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3353B-B16E-AB91-377F-E09C04B6C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333B5-B669-6DA3-2F01-E140B20A9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75178-E83F-9E6B-3C1E-A49FF647C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926" y="383748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85BB2-ECBE-AB50-E120-899A583A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5A0F7A-5DF9-FBED-762A-39C516A597DF}"/>
              </a:ext>
            </a:extLst>
          </p:cNvPr>
          <p:cNvSpPr/>
          <p:nvPr/>
        </p:nvSpPr>
        <p:spPr>
          <a:xfrm>
            <a:off x="6844471" y="194689"/>
            <a:ext cx="4728909" cy="7954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93092D-A279-6021-BDF2-30CF808C6B1F}"/>
              </a:ext>
            </a:extLst>
          </p:cNvPr>
          <p:cNvSpPr txBox="1">
            <a:spLocks/>
          </p:cNvSpPr>
          <p:nvPr/>
        </p:nvSpPr>
        <p:spPr>
          <a:xfrm>
            <a:off x="6852137" y="194690"/>
            <a:ext cx="4721244" cy="79545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0" i="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34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1E74-E4B2-7159-FC95-BED49F4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709B8-688C-6785-59F8-AB1D16623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855D4-BD54-1063-F3C1-067EE3580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A5F61-55A9-599A-5263-E47A100EC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76C85-3361-F742-1168-7B0F197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EDEF-CCA8-1D2D-BF2B-72ADF420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F8C4-9C9D-91B4-E223-15A123BEDE1B}"/>
              </a:ext>
            </a:extLst>
          </p:cNvPr>
          <p:cNvSpPr/>
          <p:nvPr/>
        </p:nvSpPr>
        <p:spPr>
          <a:xfrm>
            <a:off x="0" y="391886"/>
            <a:ext cx="12192000" cy="646611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0" i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6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349F0-A574-65A1-4E59-D048FACF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43CE-15A6-2D5B-79DA-4E9A89D28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68701"/>
            <a:ext cx="6172200" cy="46923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1B22-014E-E2EF-D897-ABF4AB403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68701"/>
            <a:ext cx="3932237" cy="4700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38FA-1303-2C79-A325-2B09F19A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912C08-4DA6-5485-66FB-D57B58878F5A}"/>
              </a:ext>
            </a:extLst>
          </p:cNvPr>
          <p:cNvSpPr/>
          <p:nvPr/>
        </p:nvSpPr>
        <p:spPr>
          <a:xfrm>
            <a:off x="6844471" y="194689"/>
            <a:ext cx="4728909" cy="7954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FD626C-B64F-147E-DBA3-335686016CB5}"/>
              </a:ext>
            </a:extLst>
          </p:cNvPr>
          <p:cNvSpPr txBox="1">
            <a:spLocks/>
          </p:cNvSpPr>
          <p:nvPr/>
        </p:nvSpPr>
        <p:spPr>
          <a:xfrm>
            <a:off x="6852137" y="194690"/>
            <a:ext cx="4721244" cy="795459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0" i="0" kern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7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BFCD284-6EC6-15B7-4E8F-BB8B31B75DE8}"/>
              </a:ext>
            </a:extLst>
          </p:cNvPr>
          <p:cNvSpPr/>
          <p:nvPr/>
        </p:nvSpPr>
        <p:spPr>
          <a:xfrm>
            <a:off x="6844471" y="194689"/>
            <a:ext cx="4728909" cy="7954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B477C-A3E9-CBBF-D764-5482FE141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2469"/>
            <a:ext cx="6172200" cy="47085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61DFD-FBF5-2E21-137F-B6E8321B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52469"/>
            <a:ext cx="3932237" cy="47165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8B800-0AF3-F9DB-387A-CD45B3F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232F0F8-F501-9510-641D-6BDAC90F73B0}"/>
              </a:ext>
            </a:extLst>
          </p:cNvPr>
          <p:cNvSpPr/>
          <p:nvPr/>
        </p:nvSpPr>
        <p:spPr>
          <a:xfrm>
            <a:off x="0" y="0"/>
            <a:ext cx="12192000" cy="508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3642-F412-09DD-1C35-990B5A355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A915-ED34-9A57-3EE3-1ECF7A3E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3502" y="64211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840B-444E-D845-94ED-42FF929C453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oogle Shape;107;p17" descr="Google Shape;107;p17">
            <a:extLst>
              <a:ext uri="{FF2B5EF4-FFF2-40B4-BE49-F238E27FC236}">
                <a16:creationId xmlns:a16="http://schemas.microsoft.com/office/drawing/2014/main" id="{4B077A54-5F2C-9868-733B-772D77E0E5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1587"/>
            <a:ext cx="3105714" cy="4870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963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82A4-95DF-13C2-A630-1FAB13A7D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Implementing new domains in SPECFEM++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32FA5-81CF-7E76-6433-97FC344C5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Rohit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Kakodkar</a:t>
            </a:r>
            <a:endParaRPr lang="en-US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Research Software Engineer II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PICSciE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 / Geosciences </a:t>
            </a:r>
          </a:p>
        </p:txBody>
      </p:sp>
    </p:spTree>
    <p:extLst>
      <p:ext uri="{BB962C8B-B14F-4D97-AF65-F5344CB8AC3E}">
        <p14:creationId xmlns:p14="http://schemas.microsoft.com/office/powerpoint/2010/main" val="243864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9AA64-C050-284E-95AF-8A5A52BF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5E7DC6-6D97-B8C9-7E3A-1E830D17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5" name="Graphic 4" descr="Inbox with solid fill">
            <a:extLst>
              <a:ext uri="{FF2B5EF4-FFF2-40B4-BE49-F238E27FC236}">
                <a16:creationId xmlns:a16="http://schemas.microsoft.com/office/drawing/2014/main" id="{924893F0-E19A-9BC0-3E62-D5B9DCA9D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1921044"/>
            <a:ext cx="704248" cy="704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6882-D5AA-46B5-D87C-80816F604CB3}"/>
              </a:ext>
            </a:extLst>
          </p:cNvPr>
          <p:cNvSpPr txBox="1"/>
          <p:nvPr/>
        </p:nvSpPr>
        <p:spPr>
          <a:xfrm>
            <a:off x="2425567" y="208850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enumerations</a:t>
            </a:r>
          </a:p>
        </p:txBody>
      </p:sp>
      <p:pic>
        <p:nvPicPr>
          <p:cNvPr id="7" name="Graphic 6" descr="Inbox with solid fill">
            <a:extLst>
              <a:ext uri="{FF2B5EF4-FFF2-40B4-BE49-F238E27FC236}">
                <a16:creationId xmlns:a16="http://schemas.microsoft.com/office/drawing/2014/main" id="{8671F6A1-7362-5D5C-1986-4916E736C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3142870"/>
            <a:ext cx="704248" cy="704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37E26-C9D5-2FF9-2F65-CEB57CDD364B}"/>
              </a:ext>
            </a:extLst>
          </p:cNvPr>
          <p:cNvSpPr txBox="1"/>
          <p:nvPr/>
        </p:nvSpPr>
        <p:spPr>
          <a:xfrm>
            <a:off x="2425567" y="33103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properties</a:t>
            </a:r>
          </a:p>
        </p:txBody>
      </p:sp>
      <p:pic>
        <p:nvPicPr>
          <p:cNvPr id="9" name="Graphic 8" descr="Inbox with solid fill">
            <a:extLst>
              <a:ext uri="{FF2B5EF4-FFF2-40B4-BE49-F238E27FC236}">
                <a16:creationId xmlns:a16="http://schemas.microsoft.com/office/drawing/2014/main" id="{0CF37847-8A5A-A0A2-8EEB-3B8464157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4364696"/>
            <a:ext cx="704248" cy="704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9CEA3-4814-2BEA-A253-EE59B5248B73}"/>
              </a:ext>
            </a:extLst>
          </p:cNvPr>
          <p:cNvSpPr txBox="1"/>
          <p:nvPr/>
        </p:nvSpPr>
        <p:spPr>
          <a:xfrm>
            <a:off x="2425567" y="453215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misfit kernels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AA75C-CA00-1580-ACD2-16AFD7FD934D}"/>
              </a:ext>
            </a:extLst>
          </p:cNvPr>
          <p:cNvSpPr txBox="1"/>
          <p:nvPr/>
        </p:nvSpPr>
        <p:spPr>
          <a:xfrm>
            <a:off x="5399773" y="208850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lines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411C5F-6D2B-E9F6-B6DE-030D042C0FF1}"/>
              </a:ext>
            </a:extLst>
          </p:cNvPr>
          <p:cNvSpPr txBox="1"/>
          <p:nvPr/>
        </p:nvSpPr>
        <p:spPr>
          <a:xfrm>
            <a:off x="5399772" y="3310328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3 - 10 lines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59A852-9AA4-1A60-A036-DB3C9E738F5E}"/>
              </a:ext>
            </a:extLst>
          </p:cNvPr>
          <p:cNvSpPr txBox="1"/>
          <p:nvPr/>
        </p:nvSpPr>
        <p:spPr>
          <a:xfrm>
            <a:off x="5399771" y="453215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3 - 10 lines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E30A2-6655-A1AA-67EA-24DEBE7E7386}"/>
              </a:ext>
            </a:extLst>
          </p:cNvPr>
          <p:cNvSpPr txBox="1"/>
          <p:nvPr/>
        </p:nvSpPr>
        <p:spPr>
          <a:xfrm>
            <a:off x="10106526" y="35228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47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409A8-EB84-8387-87CE-9971B0A3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mesh</a:t>
            </a:r>
          </a:p>
        </p:txBody>
      </p:sp>
      <p:pic>
        <p:nvPicPr>
          <p:cNvPr id="4" name="Graphic 3" descr="Inbox with solid fill">
            <a:extLst>
              <a:ext uri="{FF2B5EF4-FFF2-40B4-BE49-F238E27FC236}">
                <a16:creationId xmlns:a16="http://schemas.microsoft.com/office/drawing/2014/main" id="{1D1F9FA9-D35C-7396-8C41-665FD6D53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2559" y="3153078"/>
            <a:ext cx="704248" cy="70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269EC-50BE-587D-B94E-FB440A0FB60C}"/>
              </a:ext>
            </a:extLst>
          </p:cNvPr>
          <p:cNvSpPr txBox="1"/>
          <p:nvPr/>
        </p:nvSpPr>
        <p:spPr>
          <a:xfrm>
            <a:off x="2136807" y="3320536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Update the mesh reader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29DF3-EE8E-A88F-C5FB-07BB6686DC39}"/>
              </a:ext>
            </a:extLst>
          </p:cNvPr>
          <p:cNvSpPr txBox="1"/>
          <p:nvPr/>
        </p:nvSpPr>
        <p:spPr>
          <a:xfrm>
            <a:off x="5303521" y="332053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80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C30FC-7921-0891-BEA8-8FD69943623F}"/>
              </a:ext>
            </a:extLst>
          </p:cNvPr>
          <p:cNvSpPr txBox="1"/>
          <p:nvPr/>
        </p:nvSpPr>
        <p:spPr>
          <a:xfrm>
            <a:off x="7121491" y="3182036"/>
            <a:ext cx="450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Reads the MESHFEM2D mesh binary file line-by-line</a:t>
            </a:r>
          </a:p>
        </p:txBody>
      </p:sp>
    </p:spTree>
    <p:extLst>
      <p:ext uri="{BB962C8B-B14F-4D97-AF65-F5344CB8AC3E}">
        <p14:creationId xmlns:p14="http://schemas.microsoft.com/office/powerpoint/2010/main" val="145936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9FCF0E-08F1-3D3D-C5D4-41DD9445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F5782E-7C3A-D06F-57E3-8154B17DCB6D}"/>
              </a:ext>
            </a:extLst>
          </p:cNvPr>
          <p:cNvGrpSpPr/>
          <p:nvPr/>
        </p:nvGrpSpPr>
        <p:grpSpPr>
          <a:xfrm>
            <a:off x="1105301" y="900694"/>
            <a:ext cx="3229445" cy="704248"/>
            <a:chOff x="1105301" y="900694"/>
            <a:chExt cx="3229445" cy="704248"/>
          </a:xfrm>
        </p:grpSpPr>
        <p:pic>
          <p:nvPicPr>
            <p:cNvPr id="10" name="Graphic 9" descr="Inbox with solid fill">
              <a:extLst>
                <a:ext uri="{FF2B5EF4-FFF2-40B4-BE49-F238E27FC236}">
                  <a16:creationId xmlns:a16="http://schemas.microsoft.com/office/drawing/2014/main" id="{738C6690-B649-4999-88DE-068CB84EC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900694"/>
              <a:ext cx="704248" cy="7042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137293-A105-7E5E-56C8-69D3B519B614}"/>
                </a:ext>
              </a:extLst>
            </p:cNvPr>
            <p:cNvSpPr txBox="1"/>
            <p:nvPr/>
          </p:nvSpPr>
          <p:spPr>
            <a:xfrm>
              <a:off x="2002056" y="1068152"/>
              <a:ext cx="2332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element types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15AEB6-F298-D00A-4E4F-F5CD35E35C10}"/>
              </a:ext>
            </a:extLst>
          </p:cNvPr>
          <p:cNvGrpSpPr/>
          <p:nvPr/>
        </p:nvGrpSpPr>
        <p:grpSpPr>
          <a:xfrm>
            <a:off x="1105301" y="1692841"/>
            <a:ext cx="3461881" cy="704248"/>
            <a:chOff x="1105301" y="1737245"/>
            <a:chExt cx="3461881" cy="704248"/>
          </a:xfrm>
        </p:grpSpPr>
        <p:pic>
          <p:nvPicPr>
            <p:cNvPr id="12" name="Graphic 11" descr="Inbox with solid fill">
              <a:extLst>
                <a:ext uri="{FF2B5EF4-FFF2-40B4-BE49-F238E27FC236}">
                  <a16:creationId xmlns:a16="http://schemas.microsoft.com/office/drawing/2014/main" id="{4142BAC3-EEF1-48F2-404F-1D271BE84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1737245"/>
              <a:ext cx="704248" cy="7042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2A8738-2822-B9FC-2C15-6899D5383500}"/>
                </a:ext>
              </a:extLst>
            </p:cNvPr>
            <p:cNvSpPr txBox="1"/>
            <p:nvPr/>
          </p:nvSpPr>
          <p:spPr>
            <a:xfrm>
              <a:off x="2002056" y="1904703"/>
              <a:ext cx="256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Update data containers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49B06D-9C6F-E60A-589C-BFBBEBDBE98C}"/>
              </a:ext>
            </a:extLst>
          </p:cNvPr>
          <p:cNvGrpSpPr/>
          <p:nvPr/>
        </p:nvGrpSpPr>
        <p:grpSpPr>
          <a:xfrm>
            <a:off x="1105301" y="2484988"/>
            <a:ext cx="2801444" cy="704248"/>
            <a:chOff x="1105301" y="2452355"/>
            <a:chExt cx="2801444" cy="704248"/>
          </a:xfrm>
        </p:grpSpPr>
        <p:pic>
          <p:nvPicPr>
            <p:cNvPr id="14" name="Graphic 13" descr="Inbox with solid fill">
              <a:extLst>
                <a:ext uri="{FF2B5EF4-FFF2-40B4-BE49-F238E27FC236}">
                  <a16:creationId xmlns:a16="http://schemas.microsoft.com/office/drawing/2014/main" id="{B22ED44F-4130-D3A4-F0E3-3B8DA0EC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2452355"/>
              <a:ext cx="704248" cy="70424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7846A5-BE45-501D-0EB9-A6313685883A}"/>
                </a:ext>
              </a:extLst>
            </p:cNvPr>
            <p:cNvSpPr txBox="1"/>
            <p:nvPr/>
          </p:nvSpPr>
          <p:spPr>
            <a:xfrm>
              <a:off x="2002056" y="2619813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sources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C7D02B-CBC5-2E7C-F38C-BCCA699F47FC}"/>
              </a:ext>
            </a:extLst>
          </p:cNvPr>
          <p:cNvGrpSpPr/>
          <p:nvPr/>
        </p:nvGrpSpPr>
        <p:grpSpPr>
          <a:xfrm>
            <a:off x="1105301" y="3277135"/>
            <a:ext cx="2945714" cy="704248"/>
            <a:chOff x="1105301" y="3285740"/>
            <a:chExt cx="2945714" cy="704248"/>
          </a:xfrm>
        </p:grpSpPr>
        <p:pic>
          <p:nvPicPr>
            <p:cNvPr id="16" name="Graphic 15" descr="Inbox with solid fill">
              <a:extLst>
                <a:ext uri="{FF2B5EF4-FFF2-40B4-BE49-F238E27FC236}">
                  <a16:creationId xmlns:a16="http://schemas.microsoft.com/office/drawing/2014/main" id="{0B0FB47D-8866-43DC-4EAC-F7C0737B7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3285740"/>
              <a:ext cx="704248" cy="7042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D6945D-CAE0-EFCC-CD56-F09054DDE59F}"/>
                </a:ext>
              </a:extLst>
            </p:cNvPr>
            <p:cNvSpPr txBox="1"/>
            <p:nvPr/>
          </p:nvSpPr>
          <p:spPr>
            <a:xfrm>
              <a:off x="2002056" y="3453198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receivers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0FD423-05EF-81FC-6BA3-EED3371C7CA8}"/>
              </a:ext>
            </a:extLst>
          </p:cNvPr>
          <p:cNvGrpSpPr/>
          <p:nvPr/>
        </p:nvGrpSpPr>
        <p:grpSpPr>
          <a:xfrm>
            <a:off x="1105301" y="4069282"/>
            <a:ext cx="2918462" cy="704248"/>
            <a:chOff x="1127743" y="4101917"/>
            <a:chExt cx="2918462" cy="704248"/>
          </a:xfrm>
        </p:grpSpPr>
        <p:pic>
          <p:nvPicPr>
            <p:cNvPr id="18" name="Graphic 17" descr="Inbox with solid fill">
              <a:extLst>
                <a:ext uri="{FF2B5EF4-FFF2-40B4-BE49-F238E27FC236}">
                  <a16:creationId xmlns:a16="http://schemas.microsoft.com/office/drawing/2014/main" id="{C6E61D04-F3A4-8AA0-7ADD-D9F667323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43" y="4101917"/>
              <a:ext cx="704248" cy="7042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378EA7-A2B2-444F-549D-9623D4B86C6C}"/>
                </a:ext>
              </a:extLst>
            </p:cNvPr>
            <p:cNvSpPr txBox="1"/>
            <p:nvPr/>
          </p:nvSpPr>
          <p:spPr>
            <a:xfrm>
              <a:off x="2024498" y="4269375"/>
              <a:ext cx="202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properties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D7BBAC-5162-4A50-D9D7-99FCC4D68AE6}"/>
              </a:ext>
            </a:extLst>
          </p:cNvPr>
          <p:cNvGrpSpPr/>
          <p:nvPr/>
        </p:nvGrpSpPr>
        <p:grpSpPr>
          <a:xfrm>
            <a:off x="1105301" y="4861429"/>
            <a:ext cx="3207003" cy="704248"/>
            <a:chOff x="1127743" y="4935302"/>
            <a:chExt cx="3207003" cy="704248"/>
          </a:xfrm>
        </p:grpSpPr>
        <p:pic>
          <p:nvPicPr>
            <p:cNvPr id="20" name="Graphic 19" descr="Inbox with solid fill">
              <a:extLst>
                <a:ext uri="{FF2B5EF4-FFF2-40B4-BE49-F238E27FC236}">
                  <a16:creationId xmlns:a16="http://schemas.microsoft.com/office/drawing/2014/main" id="{60688903-046A-D853-7172-4630BE927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43" y="4935302"/>
              <a:ext cx="704248" cy="7042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B621C4-620F-7409-0BFA-4321E01C65A2}"/>
                </a:ext>
              </a:extLst>
            </p:cNvPr>
            <p:cNvSpPr txBox="1"/>
            <p:nvPr/>
          </p:nvSpPr>
          <p:spPr>
            <a:xfrm>
              <a:off x="2024498" y="5102760"/>
              <a:ext cx="2310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misfit kernels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4A5044-15D4-BD7C-11DE-1D4CBABEB950}"/>
              </a:ext>
            </a:extLst>
          </p:cNvPr>
          <p:cNvGrpSpPr/>
          <p:nvPr/>
        </p:nvGrpSpPr>
        <p:grpSpPr>
          <a:xfrm>
            <a:off x="1105301" y="5653578"/>
            <a:ext cx="2626716" cy="704248"/>
            <a:chOff x="1127743" y="5653578"/>
            <a:chExt cx="2626716" cy="704248"/>
          </a:xfrm>
        </p:grpSpPr>
        <p:pic>
          <p:nvPicPr>
            <p:cNvPr id="22" name="Graphic 21" descr="Inbox with solid fill">
              <a:extLst>
                <a:ext uri="{FF2B5EF4-FFF2-40B4-BE49-F238E27FC236}">
                  <a16:creationId xmlns:a16="http://schemas.microsoft.com/office/drawing/2014/main" id="{B1B7C28D-5DCD-6B46-01F8-BCA961A7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43" y="5653578"/>
              <a:ext cx="704248" cy="70424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16BDFE-E7D2-18B6-3004-CEABB6D76A14}"/>
                </a:ext>
              </a:extLst>
            </p:cNvPr>
            <p:cNvSpPr txBox="1"/>
            <p:nvPr/>
          </p:nvSpPr>
          <p:spPr>
            <a:xfrm>
              <a:off x="2024498" y="5918937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wavefields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92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76CD-82E5-C4C0-6778-EAC9FDDB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BD904-C3C6-046F-65A2-89AA3C23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A267F9-25F0-0A98-1ECE-2A6A6B816306}"/>
              </a:ext>
            </a:extLst>
          </p:cNvPr>
          <p:cNvGrpSpPr/>
          <p:nvPr/>
        </p:nvGrpSpPr>
        <p:grpSpPr>
          <a:xfrm>
            <a:off x="1105301" y="900694"/>
            <a:ext cx="3229445" cy="704248"/>
            <a:chOff x="1105301" y="900694"/>
            <a:chExt cx="3229445" cy="704248"/>
          </a:xfrm>
        </p:grpSpPr>
        <p:pic>
          <p:nvPicPr>
            <p:cNvPr id="10" name="Graphic 9" descr="Inbox with solid fill">
              <a:extLst>
                <a:ext uri="{FF2B5EF4-FFF2-40B4-BE49-F238E27FC236}">
                  <a16:creationId xmlns:a16="http://schemas.microsoft.com/office/drawing/2014/main" id="{C1F4C59D-E5D2-947F-6F59-E36F9715B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900694"/>
              <a:ext cx="704248" cy="7042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B0A667-F7E6-B40C-4E3F-6ACDA38F7026}"/>
                </a:ext>
              </a:extLst>
            </p:cNvPr>
            <p:cNvSpPr txBox="1"/>
            <p:nvPr/>
          </p:nvSpPr>
          <p:spPr>
            <a:xfrm>
              <a:off x="2002056" y="1068152"/>
              <a:ext cx="2332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element types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7CA24C-BE33-D4EC-874E-4E6B37514157}"/>
              </a:ext>
            </a:extLst>
          </p:cNvPr>
          <p:cNvGrpSpPr/>
          <p:nvPr/>
        </p:nvGrpSpPr>
        <p:grpSpPr>
          <a:xfrm>
            <a:off x="1105301" y="1692841"/>
            <a:ext cx="3461881" cy="704248"/>
            <a:chOff x="1105301" y="1737245"/>
            <a:chExt cx="3461881" cy="704248"/>
          </a:xfrm>
        </p:grpSpPr>
        <p:pic>
          <p:nvPicPr>
            <p:cNvPr id="12" name="Graphic 11" descr="Inbox with solid fill">
              <a:extLst>
                <a:ext uri="{FF2B5EF4-FFF2-40B4-BE49-F238E27FC236}">
                  <a16:creationId xmlns:a16="http://schemas.microsoft.com/office/drawing/2014/main" id="{9F84F530-6DC4-7E8E-3DEA-69CB66BFE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1737245"/>
              <a:ext cx="704248" cy="7042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FE93E-F6C4-8F5B-6098-72A8330C6D03}"/>
                </a:ext>
              </a:extLst>
            </p:cNvPr>
            <p:cNvSpPr txBox="1"/>
            <p:nvPr/>
          </p:nvSpPr>
          <p:spPr>
            <a:xfrm>
              <a:off x="2002056" y="1904703"/>
              <a:ext cx="256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Update data containers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F72776-07B2-DE22-12AD-CB1483D8E9A1}"/>
              </a:ext>
            </a:extLst>
          </p:cNvPr>
          <p:cNvGrpSpPr/>
          <p:nvPr/>
        </p:nvGrpSpPr>
        <p:grpSpPr>
          <a:xfrm>
            <a:off x="1105301" y="2484988"/>
            <a:ext cx="2801444" cy="704248"/>
            <a:chOff x="1105301" y="2452355"/>
            <a:chExt cx="2801444" cy="704248"/>
          </a:xfrm>
        </p:grpSpPr>
        <p:pic>
          <p:nvPicPr>
            <p:cNvPr id="14" name="Graphic 13" descr="Inbox with solid fill">
              <a:extLst>
                <a:ext uri="{FF2B5EF4-FFF2-40B4-BE49-F238E27FC236}">
                  <a16:creationId xmlns:a16="http://schemas.microsoft.com/office/drawing/2014/main" id="{9D210AA4-6018-4555-346D-9B76047B0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2452355"/>
              <a:ext cx="704248" cy="70424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7144F4-BA7D-34F3-67B6-F0FF6E16DF1B}"/>
                </a:ext>
              </a:extLst>
            </p:cNvPr>
            <p:cNvSpPr txBox="1"/>
            <p:nvPr/>
          </p:nvSpPr>
          <p:spPr>
            <a:xfrm>
              <a:off x="2002056" y="2619813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sources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D01B60-CBFC-40EF-7048-7EF0E367FA62}"/>
              </a:ext>
            </a:extLst>
          </p:cNvPr>
          <p:cNvGrpSpPr/>
          <p:nvPr/>
        </p:nvGrpSpPr>
        <p:grpSpPr>
          <a:xfrm>
            <a:off x="1105301" y="3277135"/>
            <a:ext cx="2945714" cy="704248"/>
            <a:chOff x="1105301" y="3285740"/>
            <a:chExt cx="2945714" cy="704248"/>
          </a:xfrm>
        </p:grpSpPr>
        <p:pic>
          <p:nvPicPr>
            <p:cNvPr id="16" name="Graphic 15" descr="Inbox with solid fill">
              <a:extLst>
                <a:ext uri="{FF2B5EF4-FFF2-40B4-BE49-F238E27FC236}">
                  <a16:creationId xmlns:a16="http://schemas.microsoft.com/office/drawing/2014/main" id="{D6A01517-281A-EAB3-FE62-514CD984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3285740"/>
              <a:ext cx="704248" cy="7042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901BCA-A2BE-00F5-2FE7-BA4060C8BA27}"/>
                </a:ext>
              </a:extLst>
            </p:cNvPr>
            <p:cNvSpPr txBox="1"/>
            <p:nvPr/>
          </p:nvSpPr>
          <p:spPr>
            <a:xfrm>
              <a:off x="2002056" y="3453198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receivers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5716EB-5DBC-DBD9-967B-A9CDCF8ADE47}"/>
              </a:ext>
            </a:extLst>
          </p:cNvPr>
          <p:cNvGrpSpPr/>
          <p:nvPr/>
        </p:nvGrpSpPr>
        <p:grpSpPr>
          <a:xfrm>
            <a:off x="1105301" y="4069282"/>
            <a:ext cx="2918462" cy="704248"/>
            <a:chOff x="1127743" y="4101917"/>
            <a:chExt cx="2918462" cy="704248"/>
          </a:xfrm>
        </p:grpSpPr>
        <p:pic>
          <p:nvPicPr>
            <p:cNvPr id="18" name="Graphic 17" descr="Inbox with solid fill">
              <a:extLst>
                <a:ext uri="{FF2B5EF4-FFF2-40B4-BE49-F238E27FC236}">
                  <a16:creationId xmlns:a16="http://schemas.microsoft.com/office/drawing/2014/main" id="{0418F278-1721-FB16-9F66-186ACD7BD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4101917"/>
              <a:ext cx="704248" cy="7042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8C3DEB-A5C2-FC96-DF51-CB3FC6443F90}"/>
                </a:ext>
              </a:extLst>
            </p:cNvPr>
            <p:cNvSpPr txBox="1"/>
            <p:nvPr/>
          </p:nvSpPr>
          <p:spPr>
            <a:xfrm>
              <a:off x="2024498" y="4269375"/>
              <a:ext cx="202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properties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8ACDA0-7E3E-D6AC-1639-96B65B891369}"/>
              </a:ext>
            </a:extLst>
          </p:cNvPr>
          <p:cNvGrpSpPr/>
          <p:nvPr/>
        </p:nvGrpSpPr>
        <p:grpSpPr>
          <a:xfrm>
            <a:off x="1105301" y="4861429"/>
            <a:ext cx="3207003" cy="704248"/>
            <a:chOff x="1127743" y="4935302"/>
            <a:chExt cx="3207003" cy="704248"/>
          </a:xfrm>
        </p:grpSpPr>
        <p:pic>
          <p:nvPicPr>
            <p:cNvPr id="20" name="Graphic 19" descr="Inbox with solid fill">
              <a:extLst>
                <a:ext uri="{FF2B5EF4-FFF2-40B4-BE49-F238E27FC236}">
                  <a16:creationId xmlns:a16="http://schemas.microsoft.com/office/drawing/2014/main" id="{A53EB86A-6286-CAFE-E3F0-CCE1126BF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4935302"/>
              <a:ext cx="704248" cy="7042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50A3D3-A594-799C-35E7-82E47A14510C}"/>
                </a:ext>
              </a:extLst>
            </p:cNvPr>
            <p:cNvSpPr txBox="1"/>
            <p:nvPr/>
          </p:nvSpPr>
          <p:spPr>
            <a:xfrm>
              <a:off x="2024498" y="5102760"/>
              <a:ext cx="2310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misfit kernels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B6B2B3-5333-02A9-7B30-DB149B1B566F}"/>
              </a:ext>
            </a:extLst>
          </p:cNvPr>
          <p:cNvGrpSpPr/>
          <p:nvPr/>
        </p:nvGrpSpPr>
        <p:grpSpPr>
          <a:xfrm>
            <a:off x="1105301" y="5653578"/>
            <a:ext cx="2626716" cy="704248"/>
            <a:chOff x="1127743" y="5653578"/>
            <a:chExt cx="2626716" cy="704248"/>
          </a:xfrm>
        </p:grpSpPr>
        <p:pic>
          <p:nvPicPr>
            <p:cNvPr id="22" name="Graphic 21" descr="Inbox with solid fill">
              <a:extLst>
                <a:ext uri="{FF2B5EF4-FFF2-40B4-BE49-F238E27FC236}">
                  <a16:creationId xmlns:a16="http://schemas.microsoft.com/office/drawing/2014/main" id="{16C31CE4-9F9F-2547-C74F-3AFF9064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5653578"/>
              <a:ext cx="704248" cy="70424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E5145A-4440-8815-15FF-498253184360}"/>
                </a:ext>
              </a:extLst>
            </p:cNvPr>
            <p:cNvSpPr txBox="1"/>
            <p:nvPr/>
          </p:nvSpPr>
          <p:spPr>
            <a:xfrm>
              <a:off x="2024498" y="5918937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wavefields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F96406-15E1-9EE7-19E1-71331FE50189}"/>
              </a:ext>
            </a:extLst>
          </p:cNvPr>
          <p:cNvSpPr/>
          <p:nvPr/>
        </p:nvSpPr>
        <p:spPr>
          <a:xfrm>
            <a:off x="1105301" y="900695"/>
            <a:ext cx="3461882" cy="70424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C5F45B95-0428-C71C-342D-200C8850E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1607" y="1750991"/>
            <a:ext cx="641866" cy="641866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B39C4EDA-CCE4-AF83-EABA-6483122FE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750991"/>
            <a:ext cx="641866" cy="641866"/>
          </a:xfrm>
          <a:prstGeom prst="rect">
            <a:avLst/>
          </a:prstGeom>
        </p:spPr>
      </p:pic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630682FC-C5AE-6680-147C-74F7FF491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7898" y="1757186"/>
            <a:ext cx="641866" cy="6418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1566991-299B-D584-B3DB-52912E1B74FA}"/>
              </a:ext>
            </a:extLst>
          </p:cNvPr>
          <p:cNvSpPr/>
          <p:nvPr/>
        </p:nvSpPr>
        <p:spPr>
          <a:xfrm>
            <a:off x="1105300" y="2405431"/>
            <a:ext cx="3461882" cy="408199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F16B9-CC00-6F70-1685-A9ED7E917274}"/>
              </a:ext>
            </a:extLst>
          </p:cNvPr>
          <p:cNvSpPr txBox="1"/>
          <p:nvPr/>
        </p:nvSpPr>
        <p:spPr>
          <a:xfrm>
            <a:off x="5475777" y="3429000"/>
            <a:ext cx="60976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CALL_MACRO_FOR_ALL_ELEMENT_TYPES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(UPDATE_CONTAINER,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(DIM2)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(ACOUSTIC, ELASTIC)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(ISOTROPIC, ANISOTROPIC)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(NONE, STACEY, DIRICHLET, COMPOSITE));</a:t>
            </a:r>
          </a:p>
        </p:txBody>
      </p:sp>
    </p:spTree>
    <p:extLst>
      <p:ext uri="{BB962C8B-B14F-4D97-AF65-F5344CB8AC3E}">
        <p14:creationId xmlns:p14="http://schemas.microsoft.com/office/powerpoint/2010/main" val="31967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0E2D9-DFD5-2A10-0826-0D5B2FAB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5E39F0-B5AA-FF9E-B7E9-6D1494FB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DF0703-6200-0BC1-1E32-A530579E35A8}"/>
              </a:ext>
            </a:extLst>
          </p:cNvPr>
          <p:cNvGrpSpPr/>
          <p:nvPr/>
        </p:nvGrpSpPr>
        <p:grpSpPr>
          <a:xfrm>
            <a:off x="1105301" y="900694"/>
            <a:ext cx="3229445" cy="704248"/>
            <a:chOff x="1105301" y="900694"/>
            <a:chExt cx="3229445" cy="704248"/>
          </a:xfrm>
        </p:grpSpPr>
        <p:pic>
          <p:nvPicPr>
            <p:cNvPr id="10" name="Graphic 9" descr="Inbox with solid fill">
              <a:extLst>
                <a:ext uri="{FF2B5EF4-FFF2-40B4-BE49-F238E27FC236}">
                  <a16:creationId xmlns:a16="http://schemas.microsoft.com/office/drawing/2014/main" id="{BA0FCD4C-12D8-5C85-1908-254638195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900694"/>
              <a:ext cx="704248" cy="7042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C21477-D05F-D434-5BDE-D40AE1383CBB}"/>
                </a:ext>
              </a:extLst>
            </p:cNvPr>
            <p:cNvSpPr txBox="1"/>
            <p:nvPr/>
          </p:nvSpPr>
          <p:spPr>
            <a:xfrm>
              <a:off x="2002056" y="1068152"/>
              <a:ext cx="2332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element types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7C8E0A-7BC2-636C-85C3-466B148D5C8E}"/>
              </a:ext>
            </a:extLst>
          </p:cNvPr>
          <p:cNvGrpSpPr/>
          <p:nvPr/>
        </p:nvGrpSpPr>
        <p:grpSpPr>
          <a:xfrm>
            <a:off x="1105301" y="1692841"/>
            <a:ext cx="3461881" cy="704248"/>
            <a:chOff x="1105301" y="1737245"/>
            <a:chExt cx="3461881" cy="704248"/>
          </a:xfrm>
        </p:grpSpPr>
        <p:pic>
          <p:nvPicPr>
            <p:cNvPr id="12" name="Graphic 11" descr="Inbox with solid fill">
              <a:extLst>
                <a:ext uri="{FF2B5EF4-FFF2-40B4-BE49-F238E27FC236}">
                  <a16:creationId xmlns:a16="http://schemas.microsoft.com/office/drawing/2014/main" id="{44C1AEC8-4CCE-3AE9-D94D-4ABE36D7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1737245"/>
              <a:ext cx="704248" cy="7042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D32EDA-9869-E0BB-9049-25361C12A8E8}"/>
                </a:ext>
              </a:extLst>
            </p:cNvPr>
            <p:cNvSpPr txBox="1"/>
            <p:nvPr/>
          </p:nvSpPr>
          <p:spPr>
            <a:xfrm>
              <a:off x="2002056" y="1904703"/>
              <a:ext cx="256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Update data containers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AB2A27-1971-6A69-950D-D9D6DEFED09C}"/>
              </a:ext>
            </a:extLst>
          </p:cNvPr>
          <p:cNvGrpSpPr/>
          <p:nvPr/>
        </p:nvGrpSpPr>
        <p:grpSpPr>
          <a:xfrm>
            <a:off x="1105301" y="2484988"/>
            <a:ext cx="2801444" cy="704248"/>
            <a:chOff x="1105301" y="2452355"/>
            <a:chExt cx="2801444" cy="704248"/>
          </a:xfrm>
        </p:grpSpPr>
        <p:pic>
          <p:nvPicPr>
            <p:cNvPr id="14" name="Graphic 13" descr="Inbox with solid fill">
              <a:extLst>
                <a:ext uri="{FF2B5EF4-FFF2-40B4-BE49-F238E27FC236}">
                  <a16:creationId xmlns:a16="http://schemas.microsoft.com/office/drawing/2014/main" id="{0C1D86F9-EE0C-A4A6-2B63-501BDCC5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2452355"/>
              <a:ext cx="704248" cy="70424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6AEE18-F7DC-4EFA-F0AD-FF2B017C73B5}"/>
                </a:ext>
              </a:extLst>
            </p:cNvPr>
            <p:cNvSpPr txBox="1"/>
            <p:nvPr/>
          </p:nvSpPr>
          <p:spPr>
            <a:xfrm>
              <a:off x="2002056" y="2619813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sources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06CD9B-5AB4-8E67-6AE9-69CE0BD17717}"/>
              </a:ext>
            </a:extLst>
          </p:cNvPr>
          <p:cNvGrpSpPr/>
          <p:nvPr/>
        </p:nvGrpSpPr>
        <p:grpSpPr>
          <a:xfrm>
            <a:off x="1105301" y="3277135"/>
            <a:ext cx="2945714" cy="704248"/>
            <a:chOff x="1105301" y="3285740"/>
            <a:chExt cx="2945714" cy="704248"/>
          </a:xfrm>
        </p:grpSpPr>
        <p:pic>
          <p:nvPicPr>
            <p:cNvPr id="16" name="Graphic 15" descr="Inbox with solid fill">
              <a:extLst>
                <a:ext uri="{FF2B5EF4-FFF2-40B4-BE49-F238E27FC236}">
                  <a16:creationId xmlns:a16="http://schemas.microsoft.com/office/drawing/2014/main" id="{9147561D-50DB-8C58-BD9C-65C0570B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3285740"/>
              <a:ext cx="704248" cy="7042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BF5A8D-C681-415A-D558-92A54C9E6FC3}"/>
                </a:ext>
              </a:extLst>
            </p:cNvPr>
            <p:cNvSpPr txBox="1"/>
            <p:nvPr/>
          </p:nvSpPr>
          <p:spPr>
            <a:xfrm>
              <a:off x="2002056" y="3453198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receivers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06C257-5A6B-83FC-15C6-6DEFC0033ADF}"/>
              </a:ext>
            </a:extLst>
          </p:cNvPr>
          <p:cNvGrpSpPr/>
          <p:nvPr/>
        </p:nvGrpSpPr>
        <p:grpSpPr>
          <a:xfrm>
            <a:off x="1105301" y="4069282"/>
            <a:ext cx="2918462" cy="704248"/>
            <a:chOff x="1127743" y="4101917"/>
            <a:chExt cx="2918462" cy="704248"/>
          </a:xfrm>
        </p:grpSpPr>
        <p:pic>
          <p:nvPicPr>
            <p:cNvPr id="18" name="Graphic 17" descr="Inbox with solid fill">
              <a:extLst>
                <a:ext uri="{FF2B5EF4-FFF2-40B4-BE49-F238E27FC236}">
                  <a16:creationId xmlns:a16="http://schemas.microsoft.com/office/drawing/2014/main" id="{CE28E2D9-9325-9A9E-BAEC-B10540D85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4101917"/>
              <a:ext cx="704248" cy="7042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304D6A-EDF1-0270-5BAC-682DF48158B3}"/>
                </a:ext>
              </a:extLst>
            </p:cNvPr>
            <p:cNvSpPr txBox="1"/>
            <p:nvPr/>
          </p:nvSpPr>
          <p:spPr>
            <a:xfrm>
              <a:off x="2024498" y="4269375"/>
              <a:ext cx="202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properties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F5F764-B7AD-E2CC-7B5E-FF37FF59F0AF}"/>
              </a:ext>
            </a:extLst>
          </p:cNvPr>
          <p:cNvGrpSpPr/>
          <p:nvPr/>
        </p:nvGrpSpPr>
        <p:grpSpPr>
          <a:xfrm>
            <a:off x="1105301" y="4861429"/>
            <a:ext cx="3207003" cy="704248"/>
            <a:chOff x="1127743" y="4935302"/>
            <a:chExt cx="3207003" cy="704248"/>
          </a:xfrm>
        </p:grpSpPr>
        <p:pic>
          <p:nvPicPr>
            <p:cNvPr id="20" name="Graphic 19" descr="Inbox with solid fill">
              <a:extLst>
                <a:ext uri="{FF2B5EF4-FFF2-40B4-BE49-F238E27FC236}">
                  <a16:creationId xmlns:a16="http://schemas.microsoft.com/office/drawing/2014/main" id="{2B4AA03C-C5C2-C280-29FB-553CC1D58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4935302"/>
              <a:ext cx="704248" cy="7042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070127-96EF-52CB-76E2-597A761AE02A}"/>
                </a:ext>
              </a:extLst>
            </p:cNvPr>
            <p:cNvSpPr txBox="1"/>
            <p:nvPr/>
          </p:nvSpPr>
          <p:spPr>
            <a:xfrm>
              <a:off x="2024498" y="5102760"/>
              <a:ext cx="2310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misfit kernels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5387B0-7FBE-E3B4-1900-9E999DCD0978}"/>
              </a:ext>
            </a:extLst>
          </p:cNvPr>
          <p:cNvGrpSpPr/>
          <p:nvPr/>
        </p:nvGrpSpPr>
        <p:grpSpPr>
          <a:xfrm>
            <a:off x="1105301" y="5653578"/>
            <a:ext cx="2626716" cy="704248"/>
            <a:chOff x="1127743" y="5653578"/>
            <a:chExt cx="2626716" cy="704248"/>
          </a:xfrm>
        </p:grpSpPr>
        <p:pic>
          <p:nvPicPr>
            <p:cNvPr id="22" name="Graphic 21" descr="Inbox with solid fill">
              <a:extLst>
                <a:ext uri="{FF2B5EF4-FFF2-40B4-BE49-F238E27FC236}">
                  <a16:creationId xmlns:a16="http://schemas.microsoft.com/office/drawing/2014/main" id="{B032A469-ADD7-464F-C12E-6074CC25F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5653578"/>
              <a:ext cx="704248" cy="70424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29D824-F4C4-AD2E-1320-7968762FB63B}"/>
                </a:ext>
              </a:extLst>
            </p:cNvPr>
            <p:cNvSpPr txBox="1"/>
            <p:nvPr/>
          </p:nvSpPr>
          <p:spPr>
            <a:xfrm>
              <a:off x="2024498" y="5918937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wavefields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B4853C-2F22-082B-353E-952D51BF7B7E}"/>
              </a:ext>
            </a:extLst>
          </p:cNvPr>
          <p:cNvSpPr/>
          <p:nvPr/>
        </p:nvSpPr>
        <p:spPr>
          <a:xfrm>
            <a:off x="1105301" y="900695"/>
            <a:ext cx="3461882" cy="70424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AF26A3A3-5014-D276-83D3-857695B35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71607" y="1750991"/>
            <a:ext cx="641866" cy="641866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79E0F2F5-AFFE-37F4-4D93-39D20FDFD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1750991"/>
            <a:ext cx="641866" cy="641866"/>
          </a:xfrm>
          <a:prstGeom prst="rect">
            <a:avLst/>
          </a:prstGeom>
        </p:spPr>
      </p:pic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F6DBDFE9-8B00-AD3C-B40B-302A45DBDC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17898" y="1757186"/>
            <a:ext cx="641866" cy="6418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AFB2AA1-BE34-F91E-02D9-B02AAD5F0BD1}"/>
              </a:ext>
            </a:extLst>
          </p:cNvPr>
          <p:cNvSpPr/>
          <p:nvPr/>
        </p:nvSpPr>
        <p:spPr>
          <a:xfrm>
            <a:off x="1105300" y="2405431"/>
            <a:ext cx="3461882" cy="4081995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021AB7-0A02-5543-F03E-67818854D988}"/>
              </a:ext>
            </a:extLst>
          </p:cNvPr>
          <p:cNvSpPr txBox="1"/>
          <p:nvPr/>
        </p:nvSpPr>
        <p:spPr>
          <a:xfrm>
            <a:off x="5475777" y="3429000"/>
            <a:ext cx="6097604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CALL_MACRO_FOR_ALL_ELEMENT_TYPES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(UPDATE_CONTAINER,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(DIM2)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(ACOUSTIC, ELASTIC,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POROELASTIC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(ISOTROPIC, ANISOTROPIC) </a:t>
            </a:r>
          </a:p>
          <a:p>
            <a:pPr marL="0" marR="0" lvl="0" indent="0" algn="l" defTabSz="9144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250D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92F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(NONE, STACEY, DIRICHLET, COMPOSITE));</a:t>
            </a:r>
          </a:p>
        </p:txBody>
      </p:sp>
    </p:spTree>
    <p:extLst>
      <p:ext uri="{BB962C8B-B14F-4D97-AF65-F5344CB8AC3E}">
        <p14:creationId xmlns:p14="http://schemas.microsoft.com/office/powerpoint/2010/main" val="100508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8DF95-6FCC-7400-7F26-63B321224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231CBA-9D8E-7F73-CF6D-8665F00C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Bookkeeping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5FF0A-F31F-E368-4061-7BB70C9F6D2C}"/>
              </a:ext>
            </a:extLst>
          </p:cNvPr>
          <p:cNvGrpSpPr/>
          <p:nvPr/>
        </p:nvGrpSpPr>
        <p:grpSpPr>
          <a:xfrm>
            <a:off x="1105301" y="900694"/>
            <a:ext cx="3229445" cy="704248"/>
            <a:chOff x="1105301" y="900694"/>
            <a:chExt cx="3229445" cy="704248"/>
          </a:xfrm>
        </p:grpSpPr>
        <p:pic>
          <p:nvPicPr>
            <p:cNvPr id="10" name="Graphic 9" descr="Inbox with solid fill">
              <a:extLst>
                <a:ext uri="{FF2B5EF4-FFF2-40B4-BE49-F238E27FC236}">
                  <a16:creationId xmlns:a16="http://schemas.microsoft.com/office/drawing/2014/main" id="{78989625-E903-C5E5-9702-237388467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900694"/>
              <a:ext cx="704248" cy="7042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88A3C5-8E19-1E5F-C1A6-83EA938473E6}"/>
                </a:ext>
              </a:extLst>
            </p:cNvPr>
            <p:cNvSpPr txBox="1"/>
            <p:nvPr/>
          </p:nvSpPr>
          <p:spPr>
            <a:xfrm>
              <a:off x="2002056" y="1068152"/>
              <a:ext cx="2332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element types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717876-D7F4-BEC1-59B7-3537B9C27169}"/>
              </a:ext>
            </a:extLst>
          </p:cNvPr>
          <p:cNvGrpSpPr/>
          <p:nvPr/>
        </p:nvGrpSpPr>
        <p:grpSpPr>
          <a:xfrm>
            <a:off x="1105301" y="1692841"/>
            <a:ext cx="3461881" cy="704248"/>
            <a:chOff x="1105301" y="1737245"/>
            <a:chExt cx="3461881" cy="704248"/>
          </a:xfrm>
        </p:grpSpPr>
        <p:pic>
          <p:nvPicPr>
            <p:cNvPr id="12" name="Graphic 11" descr="Inbox with solid fill">
              <a:extLst>
                <a:ext uri="{FF2B5EF4-FFF2-40B4-BE49-F238E27FC236}">
                  <a16:creationId xmlns:a16="http://schemas.microsoft.com/office/drawing/2014/main" id="{FC73F082-36CD-087C-51D2-3E018D267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1737245"/>
              <a:ext cx="704248" cy="7042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38C1ED-4D79-660C-E9D2-1086E9152801}"/>
                </a:ext>
              </a:extLst>
            </p:cNvPr>
            <p:cNvSpPr txBox="1"/>
            <p:nvPr/>
          </p:nvSpPr>
          <p:spPr>
            <a:xfrm>
              <a:off x="2002056" y="1904703"/>
              <a:ext cx="2565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Update data containers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4FE8F6-8745-8921-5A23-9B21F0DE0495}"/>
              </a:ext>
            </a:extLst>
          </p:cNvPr>
          <p:cNvGrpSpPr/>
          <p:nvPr/>
        </p:nvGrpSpPr>
        <p:grpSpPr>
          <a:xfrm>
            <a:off x="1105301" y="2484988"/>
            <a:ext cx="2801444" cy="704248"/>
            <a:chOff x="1105301" y="2452355"/>
            <a:chExt cx="2801444" cy="704248"/>
          </a:xfrm>
        </p:grpSpPr>
        <p:pic>
          <p:nvPicPr>
            <p:cNvPr id="14" name="Graphic 13" descr="Inbox with solid fill">
              <a:extLst>
                <a:ext uri="{FF2B5EF4-FFF2-40B4-BE49-F238E27FC236}">
                  <a16:creationId xmlns:a16="http://schemas.microsoft.com/office/drawing/2014/main" id="{15C1F1AD-690E-438A-EBFE-2CC6441A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2452355"/>
              <a:ext cx="704248" cy="70424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82A960-0C1F-F94C-507A-75F7942A9163}"/>
                </a:ext>
              </a:extLst>
            </p:cNvPr>
            <p:cNvSpPr txBox="1"/>
            <p:nvPr/>
          </p:nvSpPr>
          <p:spPr>
            <a:xfrm>
              <a:off x="2002056" y="2619813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sources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15C714-976A-F512-CE4D-55EE40D49C6A}"/>
              </a:ext>
            </a:extLst>
          </p:cNvPr>
          <p:cNvGrpSpPr/>
          <p:nvPr/>
        </p:nvGrpSpPr>
        <p:grpSpPr>
          <a:xfrm>
            <a:off x="1105301" y="3277135"/>
            <a:ext cx="2945714" cy="704248"/>
            <a:chOff x="1105301" y="3285740"/>
            <a:chExt cx="2945714" cy="704248"/>
          </a:xfrm>
        </p:grpSpPr>
        <p:pic>
          <p:nvPicPr>
            <p:cNvPr id="16" name="Graphic 15" descr="Inbox with solid fill">
              <a:extLst>
                <a:ext uri="{FF2B5EF4-FFF2-40B4-BE49-F238E27FC236}">
                  <a16:creationId xmlns:a16="http://schemas.microsoft.com/office/drawing/2014/main" id="{92BAA22E-E37E-9F97-5869-C207FEA33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05301" y="3285740"/>
              <a:ext cx="704248" cy="7042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9EFEA3-E2E2-4B1A-F790-AC788B6A2793}"/>
                </a:ext>
              </a:extLst>
            </p:cNvPr>
            <p:cNvSpPr txBox="1"/>
            <p:nvPr/>
          </p:nvSpPr>
          <p:spPr>
            <a:xfrm>
              <a:off x="2002056" y="3453198"/>
              <a:ext cx="2048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new receivers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1BABBE-095E-A798-A383-8579768C4722}"/>
              </a:ext>
            </a:extLst>
          </p:cNvPr>
          <p:cNvGrpSpPr/>
          <p:nvPr/>
        </p:nvGrpSpPr>
        <p:grpSpPr>
          <a:xfrm>
            <a:off x="1105301" y="4069282"/>
            <a:ext cx="2918462" cy="704248"/>
            <a:chOff x="1127743" y="4101917"/>
            <a:chExt cx="2918462" cy="704248"/>
          </a:xfrm>
        </p:grpSpPr>
        <p:pic>
          <p:nvPicPr>
            <p:cNvPr id="18" name="Graphic 17" descr="Inbox with solid fill">
              <a:extLst>
                <a:ext uri="{FF2B5EF4-FFF2-40B4-BE49-F238E27FC236}">
                  <a16:creationId xmlns:a16="http://schemas.microsoft.com/office/drawing/2014/main" id="{80383156-BCB4-ABB1-9C64-9D225FCCE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4101917"/>
              <a:ext cx="704248" cy="7042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2BCC16-5212-FCE7-8883-93E75D3B468A}"/>
                </a:ext>
              </a:extLst>
            </p:cNvPr>
            <p:cNvSpPr txBox="1"/>
            <p:nvPr/>
          </p:nvSpPr>
          <p:spPr>
            <a:xfrm>
              <a:off x="2024498" y="4269375"/>
              <a:ext cx="2021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properties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E0E4C-A613-5A54-FCFA-5F3790BCD180}"/>
              </a:ext>
            </a:extLst>
          </p:cNvPr>
          <p:cNvGrpSpPr/>
          <p:nvPr/>
        </p:nvGrpSpPr>
        <p:grpSpPr>
          <a:xfrm>
            <a:off x="1105301" y="4861429"/>
            <a:ext cx="3207003" cy="704248"/>
            <a:chOff x="1127743" y="4935302"/>
            <a:chExt cx="3207003" cy="704248"/>
          </a:xfrm>
        </p:grpSpPr>
        <p:pic>
          <p:nvPicPr>
            <p:cNvPr id="20" name="Graphic 19" descr="Inbox with solid fill">
              <a:extLst>
                <a:ext uri="{FF2B5EF4-FFF2-40B4-BE49-F238E27FC236}">
                  <a16:creationId xmlns:a16="http://schemas.microsoft.com/office/drawing/2014/main" id="{F2E69727-DE39-B111-2BAE-04CCCACD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4935302"/>
              <a:ext cx="704248" cy="70424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169FB3-6617-B95D-ED51-064C7A8B71FD}"/>
                </a:ext>
              </a:extLst>
            </p:cNvPr>
            <p:cNvSpPr txBox="1"/>
            <p:nvPr/>
          </p:nvSpPr>
          <p:spPr>
            <a:xfrm>
              <a:off x="2024498" y="5102760"/>
              <a:ext cx="2310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Define misfit kernels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E0EA8E-E663-3793-73CE-3AD1EBE49C1C}"/>
              </a:ext>
            </a:extLst>
          </p:cNvPr>
          <p:cNvGrpSpPr/>
          <p:nvPr/>
        </p:nvGrpSpPr>
        <p:grpSpPr>
          <a:xfrm>
            <a:off x="1105301" y="5653578"/>
            <a:ext cx="2626716" cy="704248"/>
            <a:chOff x="1127743" y="5653578"/>
            <a:chExt cx="2626716" cy="704248"/>
          </a:xfrm>
        </p:grpSpPr>
        <p:pic>
          <p:nvPicPr>
            <p:cNvPr id="22" name="Graphic 21" descr="Inbox with solid fill">
              <a:extLst>
                <a:ext uri="{FF2B5EF4-FFF2-40B4-BE49-F238E27FC236}">
                  <a16:creationId xmlns:a16="http://schemas.microsoft.com/office/drawing/2014/main" id="{BA58B045-43A7-3C7B-D8D7-CDA6E5B10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7743" y="5653578"/>
              <a:ext cx="704248" cy="70424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237F19-7D1D-8BA7-6929-01D600384C0E}"/>
                </a:ext>
              </a:extLst>
            </p:cNvPr>
            <p:cNvSpPr txBox="1"/>
            <p:nvPr/>
          </p:nvSpPr>
          <p:spPr>
            <a:xfrm>
              <a:off x="2024498" y="5918937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Add wavefields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F4CB8C-6824-A6B5-C434-779AB7805726}"/>
              </a:ext>
            </a:extLst>
          </p:cNvPr>
          <p:cNvSpPr txBox="1"/>
          <p:nvPr/>
        </p:nvSpPr>
        <p:spPr>
          <a:xfrm>
            <a:off x="4926555" y="185743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lines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2A2B1-92AC-A531-5F3E-46DF91B2DD11}"/>
              </a:ext>
            </a:extLst>
          </p:cNvPr>
          <p:cNvSpPr txBox="1"/>
          <p:nvPr/>
        </p:nvSpPr>
        <p:spPr>
          <a:xfrm>
            <a:off x="4926555" y="106815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 lines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070279-2ACE-C4CB-5B80-7B6A0A315484}"/>
              </a:ext>
            </a:extLst>
          </p:cNvPr>
          <p:cNvSpPr txBox="1"/>
          <p:nvPr/>
        </p:nvSpPr>
        <p:spPr>
          <a:xfrm>
            <a:off x="4926556" y="264672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14 lines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5156C-D833-702A-3D74-25B9844E7AA2}"/>
              </a:ext>
            </a:extLst>
          </p:cNvPr>
          <p:cNvSpPr txBox="1"/>
          <p:nvPr/>
        </p:nvSpPr>
        <p:spPr>
          <a:xfrm>
            <a:off x="4926556" y="344459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lines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6AC339-1F75-3B4A-CC05-7E52B4C8BF0B}"/>
              </a:ext>
            </a:extLst>
          </p:cNvPr>
          <p:cNvSpPr txBox="1"/>
          <p:nvPr/>
        </p:nvSpPr>
        <p:spPr>
          <a:xfrm>
            <a:off x="4926557" y="423836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 – 20 lines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450426-C34E-BE05-4939-36350FE4F606}"/>
              </a:ext>
            </a:extLst>
          </p:cNvPr>
          <p:cNvSpPr txBox="1"/>
          <p:nvPr/>
        </p:nvSpPr>
        <p:spPr>
          <a:xfrm>
            <a:off x="4926558" y="5033158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 – 20 lines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79A714-AF4F-530A-A9FA-21B6BBEB7EB6}"/>
              </a:ext>
            </a:extLst>
          </p:cNvPr>
          <p:cNvSpPr txBox="1"/>
          <p:nvPr/>
        </p:nvSpPr>
        <p:spPr>
          <a:xfrm>
            <a:off x="4926555" y="5918937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lines</a:t>
            </a:r>
            <a:r>
              <a:rPr lang="en-US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†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7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BCF597-6C66-DEF9-7296-3598D729E2C8}"/>
              </a:ext>
            </a:extLst>
          </p:cNvPr>
          <p:cNvSpPr/>
          <p:nvPr/>
        </p:nvSpPr>
        <p:spPr>
          <a:xfrm>
            <a:off x="467370" y="3176337"/>
            <a:ext cx="7415721" cy="1155031"/>
          </a:xfrm>
          <a:prstGeom prst="roundRect">
            <a:avLst>
              <a:gd name="adj" fmla="val 91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73320F-BEBC-CB82-2A4B-66624DFA88B8}"/>
              </a:ext>
            </a:extLst>
          </p:cNvPr>
          <p:cNvSpPr/>
          <p:nvPr/>
        </p:nvSpPr>
        <p:spPr>
          <a:xfrm>
            <a:off x="2743200" y="2356960"/>
            <a:ext cx="1848052" cy="472867"/>
          </a:xfrm>
          <a:prstGeom prst="roundRect">
            <a:avLst>
              <a:gd name="adj" fmla="val 91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8945590-A388-753B-6547-99C67274B5AF}"/>
              </a:ext>
            </a:extLst>
          </p:cNvPr>
          <p:cNvSpPr/>
          <p:nvPr/>
        </p:nvSpPr>
        <p:spPr>
          <a:xfrm>
            <a:off x="2550695" y="1243177"/>
            <a:ext cx="4721244" cy="716476"/>
          </a:xfrm>
          <a:prstGeom prst="roundRect">
            <a:avLst>
              <a:gd name="adj" fmla="val 91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C6BA8-5386-1466-53E5-E00C75BEC737}"/>
                  </a:ext>
                </a:extLst>
              </p:cNvPr>
              <p:cNvSpPr txBox="1"/>
              <p:nvPr/>
            </p:nvSpPr>
            <p:spPr>
              <a:xfrm>
                <a:off x="467370" y="3250188"/>
                <a:ext cx="7486649" cy="960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αβγ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ξ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β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χ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ζ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C6BA8-5386-1466-53E5-E00C75BE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0" y="3250188"/>
                <a:ext cx="7486649" cy="960456"/>
              </a:xfrm>
              <a:prstGeom prst="rect">
                <a:avLst/>
              </a:prstGeom>
              <a:blipFill>
                <a:blip r:embed="rId2"/>
                <a:stretch>
                  <a:fillRect l="-6768" t="-68831" b="-14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1922A5-7286-D8DF-25B9-98F430EE2D2A}"/>
                  </a:ext>
                </a:extLst>
              </p:cNvPr>
              <p:cNvSpPr txBox="1"/>
              <p:nvPr/>
            </p:nvSpPr>
            <p:spPr>
              <a:xfrm>
                <a:off x="467370" y="1261000"/>
                <a:ext cx="6855277" cy="698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∇χ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αβγ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sub>
                              </m:s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ζ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1922A5-7286-D8DF-25B9-98F430EE2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0" y="1261000"/>
                <a:ext cx="6855277" cy="698653"/>
              </a:xfrm>
              <a:prstGeom prst="rect">
                <a:avLst/>
              </a:prstGeom>
              <a:blipFill>
                <a:blip r:embed="rId3"/>
                <a:stretch>
                  <a:fillRect l="-12569" t="-162500" b="-2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1F0502-D8ED-3988-0D67-6B769E28B95B}"/>
                  </a:ext>
                </a:extLst>
              </p:cNvPr>
              <p:cNvSpPr txBox="1"/>
              <p:nvPr/>
            </p:nvSpPr>
            <p:spPr>
              <a:xfrm>
                <a:off x="467370" y="2286532"/>
                <a:ext cx="4950277" cy="636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ξ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βγ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α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βγ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χ</m:t>
                                  </m:r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βγ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1F0502-D8ED-3988-0D67-6B769E28B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0" y="2286532"/>
                <a:ext cx="4950277" cy="636777"/>
              </a:xfrm>
              <a:prstGeom prst="rect">
                <a:avLst/>
              </a:prstGeom>
              <a:blipFill>
                <a:blip r:embed="rId4"/>
                <a:stretch>
                  <a:fillRect l="-3325" t="-150980" b="-2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C08929-75B4-C320-9571-EC2DAF83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CD9D6-7AD6-5CF4-CCB6-54CD332416D4}"/>
              </a:ext>
            </a:extLst>
          </p:cNvPr>
          <p:cNvSpPr txBox="1"/>
          <p:nvPr/>
        </p:nvSpPr>
        <p:spPr>
          <a:xfrm>
            <a:off x="5528512" y="2356960"/>
            <a:ext cx="6304546" cy="243752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   for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ispec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nspec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       for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iz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ngllz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           for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ix :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ngllx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s_grad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compute_gradients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(s);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stress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compute_stress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s_grad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sigma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compute_integrand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(stress);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acceleration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divergence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(sigma);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       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update_acceleration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(acceleration);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}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}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67F990-2315-B646-784B-EF27A1BA3AB0}"/>
              </a:ext>
            </a:extLst>
          </p:cNvPr>
          <p:cNvSpPr/>
          <p:nvPr/>
        </p:nvSpPr>
        <p:spPr>
          <a:xfrm>
            <a:off x="6989141" y="3279570"/>
            <a:ext cx="3015116" cy="169436"/>
          </a:xfrm>
          <a:prstGeom prst="roundRect">
            <a:avLst>
              <a:gd name="adj" fmla="val 9167"/>
            </a:avLst>
          </a:prstGeom>
          <a:solidFill>
            <a:schemeClr val="accent1">
              <a:lumMod val="60000"/>
              <a:lumOff val="4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6" grpId="0"/>
      <p:bldP spid="7" grpId="0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76AFF59-4550-EA30-1164-56CE925039C6}"/>
              </a:ext>
            </a:extLst>
          </p:cNvPr>
          <p:cNvSpPr/>
          <p:nvPr/>
        </p:nvSpPr>
        <p:spPr>
          <a:xfrm>
            <a:off x="5347462" y="3068691"/>
            <a:ext cx="6290111" cy="3540917"/>
          </a:xfrm>
          <a:prstGeom prst="roundRect">
            <a:avLst>
              <a:gd name="adj" fmla="val 459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B7D5E5-8388-CD24-4AB1-F41C1B787A0F}"/>
              </a:ext>
            </a:extLst>
          </p:cNvPr>
          <p:cNvSpPr/>
          <p:nvPr/>
        </p:nvSpPr>
        <p:spPr>
          <a:xfrm>
            <a:off x="5328840" y="1126156"/>
            <a:ext cx="6290111" cy="1886551"/>
          </a:xfrm>
          <a:prstGeom prst="roundRect">
            <a:avLst>
              <a:gd name="adj" fmla="val 100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A41229-6570-A2A4-922A-E97351B9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 Implementation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E4118F-AA34-1229-5966-206F1C91D9F2}"/>
              </a:ext>
            </a:extLst>
          </p:cNvPr>
          <p:cNvGrpSpPr/>
          <p:nvPr/>
        </p:nvGrpSpPr>
        <p:grpSpPr>
          <a:xfrm>
            <a:off x="1201554" y="1199077"/>
            <a:ext cx="3325625" cy="704248"/>
            <a:chOff x="1105301" y="900694"/>
            <a:chExt cx="3325625" cy="704248"/>
          </a:xfrm>
        </p:grpSpPr>
        <p:pic>
          <p:nvPicPr>
            <p:cNvPr id="5" name="Graphic 4" descr="Inbox with solid fill">
              <a:extLst>
                <a:ext uri="{FF2B5EF4-FFF2-40B4-BE49-F238E27FC236}">
                  <a16:creationId xmlns:a16="http://schemas.microsoft.com/office/drawing/2014/main" id="{91876C11-9C7D-1C6E-437E-97DBF30B7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900694"/>
              <a:ext cx="704248" cy="7042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84A557-F5E1-D224-EE17-1F83A6E8F385}"/>
                </a:ext>
              </a:extLst>
            </p:cNvPr>
            <p:cNvSpPr txBox="1"/>
            <p:nvPr/>
          </p:nvSpPr>
          <p:spPr>
            <a:xfrm>
              <a:off x="2002056" y="1068152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Compute mass matrix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4678E60-976E-4814-C873-41EA17BE4C0B}"/>
              </a:ext>
            </a:extLst>
          </p:cNvPr>
          <p:cNvGrpSpPr/>
          <p:nvPr/>
        </p:nvGrpSpPr>
        <p:grpSpPr>
          <a:xfrm>
            <a:off x="1201554" y="2226008"/>
            <a:ext cx="2655570" cy="704248"/>
            <a:chOff x="1105301" y="1737245"/>
            <a:chExt cx="2655570" cy="704248"/>
          </a:xfrm>
        </p:grpSpPr>
        <p:pic>
          <p:nvPicPr>
            <p:cNvPr id="8" name="Graphic 7" descr="Inbox with solid fill">
              <a:extLst>
                <a:ext uri="{FF2B5EF4-FFF2-40B4-BE49-F238E27FC236}">
                  <a16:creationId xmlns:a16="http://schemas.microsoft.com/office/drawing/2014/main" id="{CDDD9E39-6F78-6134-6B3B-2FB9F5A4B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1737245"/>
              <a:ext cx="704248" cy="7042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10F7E-D346-BFD6-0B15-464B8D5F5292}"/>
                </a:ext>
              </a:extLst>
            </p:cNvPr>
            <p:cNvSpPr txBox="1"/>
            <p:nvPr/>
          </p:nvSpPr>
          <p:spPr>
            <a:xfrm>
              <a:off x="2002056" y="1904703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Compute stress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F7D7D-7F58-9B27-80B5-14C7771F5E2B}"/>
              </a:ext>
            </a:extLst>
          </p:cNvPr>
          <p:cNvGrpSpPr/>
          <p:nvPr/>
        </p:nvGrpSpPr>
        <p:grpSpPr>
          <a:xfrm>
            <a:off x="1201554" y="3252939"/>
            <a:ext cx="3915530" cy="704248"/>
            <a:chOff x="1105301" y="2452355"/>
            <a:chExt cx="3915530" cy="704248"/>
          </a:xfrm>
        </p:grpSpPr>
        <p:pic>
          <p:nvPicPr>
            <p:cNvPr id="11" name="Graphic 10" descr="Inbox with solid fill">
              <a:extLst>
                <a:ext uri="{FF2B5EF4-FFF2-40B4-BE49-F238E27FC236}">
                  <a16:creationId xmlns:a16="http://schemas.microsoft.com/office/drawing/2014/main" id="{BE49A77D-A551-F978-7DDF-C8FBC91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2452355"/>
              <a:ext cx="704248" cy="7042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5F3A5-56DD-57C0-242D-85AE31B51E54}"/>
                </a:ext>
              </a:extLst>
            </p:cNvPr>
            <p:cNvSpPr txBox="1"/>
            <p:nvPr/>
          </p:nvSpPr>
          <p:spPr>
            <a:xfrm>
              <a:off x="2002056" y="2619813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Compute source interaction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554E2C-2E3A-73DE-D595-68357FD10BFE}"/>
              </a:ext>
            </a:extLst>
          </p:cNvPr>
          <p:cNvGrpSpPr/>
          <p:nvPr/>
        </p:nvGrpSpPr>
        <p:grpSpPr>
          <a:xfrm>
            <a:off x="1201554" y="4279870"/>
            <a:ext cx="3408981" cy="704248"/>
            <a:chOff x="1105301" y="3285740"/>
            <a:chExt cx="3408981" cy="704248"/>
          </a:xfrm>
        </p:grpSpPr>
        <p:pic>
          <p:nvPicPr>
            <p:cNvPr id="14" name="Graphic 13" descr="Inbox with solid fill">
              <a:extLst>
                <a:ext uri="{FF2B5EF4-FFF2-40B4-BE49-F238E27FC236}">
                  <a16:creationId xmlns:a16="http://schemas.microsoft.com/office/drawing/2014/main" id="{F8464912-005D-949B-4CA6-E7E1E2299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5301" y="3285740"/>
              <a:ext cx="704248" cy="70424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450A8E-72CE-0CE3-FEB7-823CB8EA3C1F}"/>
                </a:ext>
              </a:extLst>
            </p:cNvPr>
            <p:cNvSpPr txBox="1"/>
            <p:nvPr/>
          </p:nvSpPr>
          <p:spPr>
            <a:xfrm>
              <a:off x="2002056" y="3453198"/>
              <a:ext cx="2512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Compute seismograms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3F842B-EE13-B5C3-9273-3DD04E0E70DD}"/>
              </a:ext>
            </a:extLst>
          </p:cNvPr>
          <p:cNvGrpSpPr/>
          <p:nvPr/>
        </p:nvGrpSpPr>
        <p:grpSpPr>
          <a:xfrm>
            <a:off x="1201554" y="5306799"/>
            <a:ext cx="3498749" cy="704248"/>
            <a:chOff x="1127743" y="4101917"/>
            <a:chExt cx="3498749" cy="704248"/>
          </a:xfrm>
        </p:grpSpPr>
        <p:pic>
          <p:nvPicPr>
            <p:cNvPr id="17" name="Graphic 16" descr="Inbox with solid fill">
              <a:extLst>
                <a:ext uri="{FF2B5EF4-FFF2-40B4-BE49-F238E27FC236}">
                  <a16:creationId xmlns:a16="http://schemas.microsoft.com/office/drawing/2014/main" id="{99B3F11A-E9E7-E2A5-4E8D-1E7E30CC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43" y="4101917"/>
              <a:ext cx="704248" cy="70424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7D5281-0BFD-4A73-CA79-549B05E563F5}"/>
                </a:ext>
              </a:extLst>
            </p:cNvPr>
            <p:cNvSpPr txBox="1"/>
            <p:nvPr/>
          </p:nvSpPr>
          <p:spPr>
            <a:xfrm>
              <a:off x="2024498" y="4269375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Update the </a:t>
              </a:r>
              <a:r>
                <a:rPr lang="en-US" dirty="0" err="1">
                  <a:latin typeface="Georgia" panose="02040502050405020303" pitchFamily="18" charset="0"/>
                </a:rPr>
                <a:t>timescheme</a:t>
              </a:r>
              <a:endParaRPr lang="en-US" dirty="0">
                <a:latin typeface="Georgia" panose="02040502050405020303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30A1E3-2D1D-E637-5704-F7FAB95C7EA9}"/>
              </a:ext>
            </a:extLst>
          </p:cNvPr>
          <p:cNvSpPr txBox="1"/>
          <p:nvPr/>
        </p:nvSpPr>
        <p:spPr>
          <a:xfrm>
            <a:off x="5521347" y="1366535"/>
            <a:ext cx="59423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1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specfem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1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datatype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1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VectorPointViewType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1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type_real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UseSIMD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&gt; T;</a:t>
            </a:r>
          </a:p>
          <a:p>
            <a:pPr>
              <a:lnSpc>
                <a:spcPts val="1350"/>
              </a:lnSpc>
            </a:pPr>
            <a:b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properties.rho_inverse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1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properties.rho_inverse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</a:pPr>
            <a:b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</a:br>
            <a:r>
              <a:rPr lang="en-US" sz="11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{ T };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0340A-3C00-4901-5F20-AEC931FEBDD7}"/>
              </a:ext>
            </a:extLst>
          </p:cNvPr>
          <p:cNvSpPr/>
          <p:nvPr/>
        </p:nvSpPr>
        <p:spPr>
          <a:xfrm>
            <a:off x="881968" y="3252937"/>
            <a:ext cx="4446872" cy="288798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141652-AD46-7020-93AC-37F6B8C3ED6B}"/>
              </a:ext>
            </a:extLst>
          </p:cNvPr>
          <p:cNvSpPr/>
          <p:nvPr/>
        </p:nvSpPr>
        <p:spPr>
          <a:xfrm>
            <a:off x="881968" y="813487"/>
            <a:ext cx="4446872" cy="128265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D7D2E-4CBA-CB8F-E4A6-69FB56C71F9A}"/>
              </a:ext>
            </a:extLst>
          </p:cNvPr>
          <p:cNvSpPr txBox="1"/>
          <p:nvPr/>
        </p:nvSpPr>
        <p:spPr>
          <a:xfrm>
            <a:off x="7204820" y="253608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Acoustic stress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1B9D53-5A28-0D84-EA18-6093D1DAA0CB}"/>
              </a:ext>
            </a:extLst>
          </p:cNvPr>
          <p:cNvSpPr txBox="1"/>
          <p:nvPr/>
        </p:nvSpPr>
        <p:spPr>
          <a:xfrm>
            <a:off x="5521347" y="3124701"/>
            <a:ext cx="6097604" cy="314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datatype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sigma_xx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sigma_zz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sigma_xz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sigma_xx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properties.lambdaplus2mu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properties.lambda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sigma_zz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properties.lambdaplus2mu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properties.lambda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</a:pP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sigma_xz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properties.mu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du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lnSpc>
                <a:spcPts val="1350"/>
              </a:lnSpc>
            </a:pPr>
            <a:b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specfem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datatype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2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VectorPointViewType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type_real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UseSIMD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&gt; T;</a:t>
            </a:r>
          </a:p>
          <a:p>
            <a:pPr>
              <a:lnSpc>
                <a:spcPts val="1350"/>
              </a:lnSpc>
            </a:pPr>
            <a:b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sigma_xx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sigma_xz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sigma_xz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sigma_zz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42F034-8806-7DBF-AF6B-48D40F2BA8A9}"/>
              </a:ext>
            </a:extLst>
          </p:cNvPr>
          <p:cNvSpPr txBox="1"/>
          <p:nvPr/>
        </p:nvSpPr>
        <p:spPr>
          <a:xfrm>
            <a:off x="7268940" y="6240276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Elastic stress</a:t>
            </a:r>
          </a:p>
        </p:txBody>
      </p:sp>
    </p:spTree>
    <p:extLst>
      <p:ext uri="{BB962C8B-B14F-4D97-AF65-F5344CB8AC3E}">
        <p14:creationId xmlns:p14="http://schemas.microsoft.com/office/powerpoint/2010/main" val="412337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0" grpId="0"/>
      <p:bldP spid="21" grpId="0" animBg="1"/>
      <p:bldP spid="22" grpId="0" animBg="1"/>
      <p:bldP spid="23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C4F2AE-D37C-0931-49CA-E12F49F2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ADE934-1792-AED8-2B6F-777D39600AA2}"/>
              </a:ext>
            </a:extLst>
          </p:cNvPr>
          <p:cNvGrpSpPr/>
          <p:nvPr/>
        </p:nvGrpSpPr>
        <p:grpSpPr>
          <a:xfrm>
            <a:off x="1172678" y="2153688"/>
            <a:ext cx="2820680" cy="704248"/>
            <a:chOff x="1127743" y="4101917"/>
            <a:chExt cx="2820680" cy="704248"/>
          </a:xfrm>
        </p:grpSpPr>
        <p:pic>
          <p:nvPicPr>
            <p:cNvPr id="5" name="Graphic 4" descr="Inbox with solid fill">
              <a:extLst>
                <a:ext uri="{FF2B5EF4-FFF2-40B4-BE49-F238E27FC236}">
                  <a16:creationId xmlns:a16="http://schemas.microsoft.com/office/drawing/2014/main" id="{2252CA8F-0238-BEB6-ACE6-AEEA11BE5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43" y="4101917"/>
              <a:ext cx="704248" cy="7042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13FD27-9853-08F6-335B-32BB59163226}"/>
                </a:ext>
              </a:extLst>
            </p:cNvPr>
            <p:cNvSpPr txBox="1"/>
            <p:nvPr/>
          </p:nvSpPr>
          <p:spPr>
            <a:xfrm>
              <a:off x="2024498" y="4269375"/>
              <a:ext cx="1923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Write properties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B170D9-6E81-962C-8115-A2528ACE7DD3}"/>
              </a:ext>
            </a:extLst>
          </p:cNvPr>
          <p:cNvGrpSpPr/>
          <p:nvPr/>
        </p:nvGrpSpPr>
        <p:grpSpPr>
          <a:xfrm>
            <a:off x="1172678" y="3421468"/>
            <a:ext cx="3109220" cy="704248"/>
            <a:chOff x="1127743" y="4935302"/>
            <a:chExt cx="3109220" cy="704248"/>
          </a:xfrm>
        </p:grpSpPr>
        <p:pic>
          <p:nvPicPr>
            <p:cNvPr id="8" name="Graphic 7" descr="Inbox with solid fill">
              <a:extLst>
                <a:ext uri="{FF2B5EF4-FFF2-40B4-BE49-F238E27FC236}">
                  <a16:creationId xmlns:a16="http://schemas.microsoft.com/office/drawing/2014/main" id="{E210355D-3CA3-DFA6-0315-BC512254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43" y="4935302"/>
              <a:ext cx="704248" cy="7042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CDB7F2-63E5-1304-36E4-C1E597F4831C}"/>
                </a:ext>
              </a:extLst>
            </p:cNvPr>
            <p:cNvSpPr txBox="1"/>
            <p:nvPr/>
          </p:nvSpPr>
          <p:spPr>
            <a:xfrm>
              <a:off x="2024498" y="5102760"/>
              <a:ext cx="2212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Write misfit kernels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175B06-EBD5-D7C8-0D96-10FDC0360BB5}"/>
              </a:ext>
            </a:extLst>
          </p:cNvPr>
          <p:cNvGrpSpPr/>
          <p:nvPr/>
        </p:nvGrpSpPr>
        <p:grpSpPr>
          <a:xfrm>
            <a:off x="1172678" y="4689248"/>
            <a:ext cx="3054718" cy="704248"/>
            <a:chOff x="1127743" y="5653578"/>
            <a:chExt cx="3054718" cy="704248"/>
          </a:xfrm>
        </p:grpSpPr>
        <p:pic>
          <p:nvPicPr>
            <p:cNvPr id="11" name="Graphic 10" descr="Inbox with solid fill">
              <a:extLst>
                <a:ext uri="{FF2B5EF4-FFF2-40B4-BE49-F238E27FC236}">
                  <a16:creationId xmlns:a16="http://schemas.microsoft.com/office/drawing/2014/main" id="{2FEC88FC-3A95-DBD5-A614-DEECB574E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743" y="5653578"/>
              <a:ext cx="704248" cy="7042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E2B7FD-38D9-CF8C-D3D8-A918EEC2E2F6}"/>
                </a:ext>
              </a:extLst>
            </p:cNvPr>
            <p:cNvSpPr txBox="1"/>
            <p:nvPr/>
          </p:nvSpPr>
          <p:spPr>
            <a:xfrm>
              <a:off x="2024498" y="5918937"/>
              <a:ext cx="2157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eorgia" panose="02040502050405020303" pitchFamily="18" charset="0"/>
                </a:rPr>
                <a:t>Write seismograms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401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873803-9BCC-0DCA-0D7E-3C2203D4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765670E-CA05-D3D3-2B55-794323D5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837" y="1109183"/>
            <a:ext cx="5264563" cy="2740922"/>
          </a:xfrm>
        </p:spPr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/>
              <a:t>Read the mesh</a:t>
            </a:r>
          </a:p>
          <a:p>
            <a:r>
              <a:rPr lang="en-US" dirty="0"/>
              <a:t>Bookkeeping</a:t>
            </a:r>
          </a:p>
          <a:p>
            <a:r>
              <a:rPr lang="en-US" dirty="0"/>
              <a:t>Physics implementation</a:t>
            </a:r>
          </a:p>
          <a:p>
            <a:r>
              <a:rPr lang="en-US" dirty="0"/>
              <a:t>Post-processing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46C8F-E82F-3D5F-D76C-FA058A3C6D1A}"/>
              </a:ext>
            </a:extLst>
          </p:cNvPr>
          <p:cNvSpPr txBox="1"/>
          <p:nvPr/>
        </p:nvSpPr>
        <p:spPr>
          <a:xfrm>
            <a:off x="5399773" y="2088502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400 lines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BE617EF-DA87-C144-B076-79C01B0A7DC5}"/>
              </a:ext>
            </a:extLst>
          </p:cNvPr>
          <p:cNvSpPr txBox="1">
            <a:spLocks/>
          </p:cNvSpPr>
          <p:nvPr/>
        </p:nvSpPr>
        <p:spPr>
          <a:xfrm>
            <a:off x="2524071" y="5111015"/>
            <a:ext cx="7191221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Electromagnetic implementation compute forces : ~300 lines</a:t>
            </a:r>
          </a:p>
        </p:txBody>
      </p:sp>
    </p:spTree>
    <p:extLst>
      <p:ext uri="{BB962C8B-B14F-4D97-AF65-F5344CB8AC3E}">
        <p14:creationId xmlns:p14="http://schemas.microsoft.com/office/powerpoint/2010/main" val="29882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93CAB7-0DC8-1C3B-3381-78EBC991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SPECFEM Algorithm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342AE99-1A85-1850-986B-2D1D41957312}"/>
              </a:ext>
            </a:extLst>
          </p:cNvPr>
          <p:cNvSpPr/>
          <p:nvPr/>
        </p:nvSpPr>
        <p:spPr>
          <a:xfrm>
            <a:off x="1365585" y="1034716"/>
            <a:ext cx="1299410" cy="69664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Start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5ADD1-F7FD-F261-1692-F31A7A4D620A}"/>
              </a:ext>
            </a:extLst>
          </p:cNvPr>
          <p:cNvSpPr txBox="1"/>
          <p:nvPr/>
        </p:nvSpPr>
        <p:spPr>
          <a:xfrm>
            <a:off x="3188369" y="1063474"/>
            <a:ext cx="21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Define parameter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Define 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Define receivers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065795-D811-0E23-FAE9-D34D87B9A8AE}"/>
              </a:ext>
            </a:extLst>
          </p:cNvPr>
          <p:cNvSpPr/>
          <p:nvPr/>
        </p:nvSpPr>
        <p:spPr>
          <a:xfrm>
            <a:off x="1135480" y="2098320"/>
            <a:ext cx="1759619" cy="427121"/>
          </a:xfrm>
          <a:prstGeom prst="roundRect">
            <a:avLst>
              <a:gd name="adj" fmla="val 1180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Read the mesh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12CECFF-B7E7-B317-AA0B-3D5596DCEB34}"/>
              </a:ext>
            </a:extLst>
          </p:cNvPr>
          <p:cNvSpPr/>
          <p:nvPr/>
        </p:nvSpPr>
        <p:spPr>
          <a:xfrm>
            <a:off x="1135479" y="2892403"/>
            <a:ext cx="1759619" cy="783244"/>
          </a:xfrm>
          <a:prstGeom prst="roundRect">
            <a:avLst>
              <a:gd name="adj" fmla="val 1180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Generate assembly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AD5A7-16B7-C671-B0D4-3372C3FBDD18}"/>
              </a:ext>
            </a:extLst>
          </p:cNvPr>
          <p:cNvSpPr txBox="1"/>
          <p:nvPr/>
        </p:nvSpPr>
        <p:spPr>
          <a:xfrm>
            <a:off x="3188369" y="3053192"/>
            <a:ext cx="266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Define global numbering scheme.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orgia" panose="02040502050405020303" pitchFamily="18" charset="0"/>
              </a:rPr>
              <a:t>Define GLL level properties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3FFD46-3B9F-A25F-4D00-692FCFBBAA27}"/>
              </a:ext>
            </a:extLst>
          </p:cNvPr>
          <p:cNvSpPr/>
          <p:nvPr/>
        </p:nvSpPr>
        <p:spPr>
          <a:xfrm>
            <a:off x="1135479" y="3984457"/>
            <a:ext cx="1759619" cy="783244"/>
          </a:xfrm>
          <a:prstGeom prst="roundRect">
            <a:avLst>
              <a:gd name="adj" fmla="val 1180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Run solver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66AB1-834E-BE80-DBB0-A4108FD69C7D}"/>
              </a:ext>
            </a:extLst>
          </p:cNvPr>
          <p:cNvSpPr txBox="1"/>
          <p:nvPr/>
        </p:nvSpPr>
        <p:spPr>
          <a:xfrm>
            <a:off x="3188369" y="4237579"/>
            <a:ext cx="1888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Execute the time loop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D5702122-66F2-D7DA-519E-EE221D80125A}"/>
              </a:ext>
            </a:extLst>
          </p:cNvPr>
          <p:cNvSpPr/>
          <p:nvPr/>
        </p:nvSpPr>
        <p:spPr>
          <a:xfrm>
            <a:off x="1293393" y="5107405"/>
            <a:ext cx="1443789" cy="78324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Write output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382257-3CB5-96D7-7483-B70E0E83C359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2015290" y="1731358"/>
            <a:ext cx="0" cy="366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8D41AC-8886-CDAB-B87B-49C5BE37A03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015289" y="2525441"/>
            <a:ext cx="1" cy="366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571D93-4001-79FF-69D7-C707D080B0E7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2015289" y="3675647"/>
            <a:ext cx="0" cy="30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DA5D08-BAA9-B6D9-4E9E-09B4D9335991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flipH="1">
            <a:off x="2015288" y="4767701"/>
            <a:ext cx="1" cy="339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9EC2F1-A6FC-7BEB-19E9-5F0995F162CF}"/>
              </a:ext>
            </a:extLst>
          </p:cNvPr>
          <p:cNvSpPr txBox="1"/>
          <p:nvPr/>
        </p:nvSpPr>
        <p:spPr>
          <a:xfrm>
            <a:off x="6949748" y="2834702"/>
            <a:ext cx="3439518" cy="136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istep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1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nstep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apply_predictor_phase_forward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compute_source_interaction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divide_by_mass_matrix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100" dirty="0" err="1">
                <a:solidFill>
                  <a:srgbClr val="8250DF"/>
                </a:solidFill>
                <a:latin typeface="Menlo" panose="020B0609030804020204" pitchFamily="49" charset="0"/>
              </a:rPr>
              <a:t>apply_corrector_phase_forward</a:t>
            </a: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1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253C1D-5BA1-D027-C847-27F9FA461295}"/>
              </a:ext>
            </a:extLst>
          </p:cNvPr>
          <p:cNvSpPr txBox="1"/>
          <p:nvPr/>
        </p:nvSpPr>
        <p:spPr>
          <a:xfrm>
            <a:off x="8167407" y="4195011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Time loop</a:t>
            </a:r>
          </a:p>
        </p:txBody>
      </p:sp>
    </p:spTree>
    <p:extLst>
      <p:ext uri="{BB962C8B-B14F-4D97-AF65-F5344CB8AC3E}">
        <p14:creationId xmlns:p14="http://schemas.microsoft.com/office/powerpoint/2010/main" val="8481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  <p:bldP spid="31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458458-8920-500E-8B4C-A4484C67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7CE50-86FF-73CC-A952-AC804B5282FE}"/>
              </a:ext>
            </a:extLst>
          </p:cNvPr>
          <p:cNvSpPr txBox="1"/>
          <p:nvPr/>
        </p:nvSpPr>
        <p:spPr>
          <a:xfrm>
            <a:off x="4778944" y="3596637"/>
            <a:ext cx="6304546" cy="26058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   for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ispec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nspec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       for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iz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ngllz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           for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ix :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ngllx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s_grad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compute_gradients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(s);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stress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compute_stress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s_grad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sigma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compute_integrand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(stress);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    acceleration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divergence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(sigma);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	     </a:t>
            </a:r>
            <a:r>
              <a:rPr lang="en-US" sz="1200" dirty="0" err="1">
                <a:solidFill>
                  <a:srgbClr val="24292F"/>
                </a:solidFill>
                <a:latin typeface="Menlo" panose="020B0609030804020204" pitchFamily="49" charset="0"/>
              </a:rPr>
              <a:t>apply_damping</a:t>
            </a: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(velocity, acceleration);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       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update_acceleration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(acceleration);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    }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   }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03470-65C9-017D-F07E-08B9ADDF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44" y="1466114"/>
            <a:ext cx="7772400" cy="101894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5032C4-3C87-F9C4-A956-7677DC9967A0}"/>
              </a:ext>
            </a:extLst>
          </p:cNvPr>
          <p:cNvSpPr/>
          <p:nvPr/>
        </p:nvSpPr>
        <p:spPr>
          <a:xfrm>
            <a:off x="3349592" y="1357162"/>
            <a:ext cx="1751797" cy="1127894"/>
          </a:xfrm>
          <a:prstGeom prst="roundRect">
            <a:avLst>
              <a:gd name="adj" fmla="val 8391"/>
            </a:avLst>
          </a:prstGeom>
          <a:solidFill>
            <a:schemeClr val="accent6">
              <a:lumMod val="40000"/>
              <a:lumOff val="60000"/>
              <a:alpha val="521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FDE3293-8871-8DF4-EF7D-305CBE58BF54}"/>
              </a:ext>
            </a:extLst>
          </p:cNvPr>
          <p:cNvSpPr/>
          <p:nvPr/>
        </p:nvSpPr>
        <p:spPr>
          <a:xfrm>
            <a:off x="6198669" y="5014762"/>
            <a:ext cx="3542098" cy="240632"/>
          </a:xfrm>
          <a:prstGeom prst="roundRect">
            <a:avLst>
              <a:gd name="adj" fmla="val 8391"/>
            </a:avLst>
          </a:prstGeom>
          <a:solidFill>
            <a:schemeClr val="accent6">
              <a:lumMod val="40000"/>
              <a:lumOff val="60000"/>
              <a:alpha val="521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E1C877-3747-41EA-95ED-C880CF2A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SPECFEM++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7E2BF-3E0B-1AD8-DFE8-0FC25975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6000"/>
          </a:blip>
          <a:stretch>
            <a:fillRect/>
          </a:stretch>
        </p:blipFill>
        <p:spPr>
          <a:xfrm>
            <a:off x="809122" y="1655998"/>
            <a:ext cx="5553175" cy="3546003"/>
          </a:xfrm>
          <a:prstGeom prst="rect">
            <a:avLst/>
          </a:prstGeom>
          <a:noFill/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825844D-395A-D35A-9687-E5C303FA3229}"/>
              </a:ext>
            </a:extLst>
          </p:cNvPr>
          <p:cNvGrpSpPr/>
          <p:nvPr/>
        </p:nvGrpSpPr>
        <p:grpSpPr>
          <a:xfrm>
            <a:off x="2159468" y="2200264"/>
            <a:ext cx="319238" cy="319238"/>
            <a:chOff x="7944251" y="1508660"/>
            <a:chExt cx="319238" cy="3192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37BD36-8A9C-7EBC-CE32-781D82941A20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Flag with solid fill">
              <a:extLst>
                <a:ext uri="{FF2B5EF4-FFF2-40B4-BE49-F238E27FC236}">
                  <a16:creationId xmlns:a16="http://schemas.microsoft.com/office/drawing/2014/main" id="{A46F20FB-15D6-E582-628D-6C8E1235B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2F28523-F012-F387-1C6E-D361F527E22D}"/>
              </a:ext>
            </a:extLst>
          </p:cNvPr>
          <p:cNvSpPr txBox="1"/>
          <p:nvPr/>
        </p:nvSpPr>
        <p:spPr>
          <a:xfrm>
            <a:off x="2391076" y="2170935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Acoustic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042163-266C-E708-0CF5-C5ECDC4C979F}"/>
              </a:ext>
            </a:extLst>
          </p:cNvPr>
          <p:cNvGrpSpPr/>
          <p:nvPr/>
        </p:nvGrpSpPr>
        <p:grpSpPr>
          <a:xfrm>
            <a:off x="2159468" y="3910356"/>
            <a:ext cx="319238" cy="319238"/>
            <a:chOff x="7944251" y="1508660"/>
            <a:chExt cx="319238" cy="3192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2ADDEC-5824-981D-D76E-FFD481156111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Flag with solid fill">
              <a:extLst>
                <a:ext uri="{FF2B5EF4-FFF2-40B4-BE49-F238E27FC236}">
                  <a16:creationId xmlns:a16="http://schemas.microsoft.com/office/drawing/2014/main" id="{6C34B726-3980-D5F7-B934-F4DD9519E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CD0C4D7-E281-4ABB-6050-80F60FF57DB6}"/>
              </a:ext>
            </a:extLst>
          </p:cNvPr>
          <p:cNvSpPr txBox="1"/>
          <p:nvPr/>
        </p:nvSpPr>
        <p:spPr>
          <a:xfrm>
            <a:off x="2391076" y="388102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Elastic</a:t>
            </a:r>
          </a:p>
        </p:txBody>
      </p:sp>
      <p:pic>
        <p:nvPicPr>
          <p:cNvPr id="16" name="Graphic 15" descr="Flag with solid fill">
            <a:extLst>
              <a:ext uri="{FF2B5EF4-FFF2-40B4-BE49-F238E27FC236}">
                <a16:creationId xmlns:a16="http://schemas.microsoft.com/office/drawing/2014/main" id="{23998635-C4C9-D361-4D2C-173474D3E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286" y="2089291"/>
            <a:ext cx="319238" cy="319238"/>
          </a:xfrm>
          <a:prstGeom prst="rect">
            <a:avLst/>
          </a:prstGeom>
        </p:spPr>
      </p:pic>
      <p:pic>
        <p:nvPicPr>
          <p:cNvPr id="17" name="Graphic 16" descr="Flag with solid fill">
            <a:extLst>
              <a:ext uri="{FF2B5EF4-FFF2-40B4-BE49-F238E27FC236}">
                <a16:creationId xmlns:a16="http://schemas.microsoft.com/office/drawing/2014/main" id="{C8132E39-05A3-C7B7-5505-CA4D18EDC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286" y="3107173"/>
            <a:ext cx="319238" cy="319238"/>
          </a:xfrm>
          <a:prstGeom prst="rect">
            <a:avLst/>
          </a:prstGeom>
        </p:spPr>
      </p:pic>
      <p:pic>
        <p:nvPicPr>
          <p:cNvPr id="18" name="Graphic 17" descr="Flag with solid fill">
            <a:extLst>
              <a:ext uri="{FF2B5EF4-FFF2-40B4-BE49-F238E27FC236}">
                <a16:creationId xmlns:a16="http://schemas.microsoft.com/office/drawing/2014/main" id="{BAF54C4E-EF0D-39AE-F808-4C1D49759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4286" y="2598232"/>
            <a:ext cx="319238" cy="319238"/>
          </a:xfrm>
          <a:prstGeom prst="rect">
            <a:avLst/>
          </a:prstGeom>
        </p:spPr>
      </p:pic>
      <p:pic>
        <p:nvPicPr>
          <p:cNvPr id="19" name="Graphic 18" descr="Flag with solid fill">
            <a:extLst>
              <a:ext uri="{FF2B5EF4-FFF2-40B4-BE49-F238E27FC236}">
                <a16:creationId xmlns:a16="http://schemas.microsoft.com/office/drawing/2014/main" id="{D7FBFC57-9753-7396-B749-8CDFAB590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4286" y="3577614"/>
            <a:ext cx="319238" cy="31923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D99AD-201F-4251-9897-4E4239D1A6B0}"/>
              </a:ext>
            </a:extLst>
          </p:cNvPr>
          <p:cNvGrpSpPr/>
          <p:nvPr/>
        </p:nvGrpSpPr>
        <p:grpSpPr>
          <a:xfrm>
            <a:off x="1204962" y="3190062"/>
            <a:ext cx="319238" cy="319238"/>
            <a:chOff x="7944251" y="1508660"/>
            <a:chExt cx="319238" cy="3192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D0D215-FD6A-A52E-66A8-EB02D2FCD1A5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Flag with solid fill">
              <a:extLst>
                <a:ext uri="{FF2B5EF4-FFF2-40B4-BE49-F238E27FC236}">
                  <a16:creationId xmlns:a16="http://schemas.microsoft.com/office/drawing/2014/main" id="{556235D6-4360-DA92-5457-F61DC3D4E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2EDD7ED-C226-B021-3AD2-CADAB6EC4A90}"/>
              </a:ext>
            </a:extLst>
          </p:cNvPr>
          <p:cNvSpPr txBox="1"/>
          <p:nvPr/>
        </p:nvSpPr>
        <p:spPr>
          <a:xfrm>
            <a:off x="1499936" y="313996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Isotropic</a:t>
            </a:r>
          </a:p>
        </p:txBody>
      </p:sp>
      <p:pic>
        <p:nvPicPr>
          <p:cNvPr id="25" name="Graphic 24" descr="Flag with solid fill">
            <a:extLst>
              <a:ext uri="{FF2B5EF4-FFF2-40B4-BE49-F238E27FC236}">
                <a16:creationId xmlns:a16="http://schemas.microsoft.com/office/drawing/2014/main" id="{CE0A3E8C-B4CE-2C0D-748E-84E9BAF1E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1545" y="2089291"/>
            <a:ext cx="319238" cy="319238"/>
          </a:xfrm>
          <a:prstGeom prst="rect">
            <a:avLst/>
          </a:prstGeom>
        </p:spPr>
      </p:pic>
      <p:pic>
        <p:nvPicPr>
          <p:cNvPr id="26" name="Graphic 25" descr="Flag with solid fill">
            <a:extLst>
              <a:ext uri="{FF2B5EF4-FFF2-40B4-BE49-F238E27FC236}">
                <a16:creationId xmlns:a16="http://schemas.microsoft.com/office/drawing/2014/main" id="{BFECB7D3-BC81-5C05-104F-269FFF7E6F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1545" y="2598232"/>
            <a:ext cx="319238" cy="319238"/>
          </a:xfrm>
          <a:prstGeom prst="rect">
            <a:avLst/>
          </a:prstGeom>
        </p:spPr>
      </p:pic>
      <p:pic>
        <p:nvPicPr>
          <p:cNvPr id="27" name="Graphic 26" descr="Flag with solid fill">
            <a:extLst>
              <a:ext uri="{FF2B5EF4-FFF2-40B4-BE49-F238E27FC236}">
                <a16:creationId xmlns:a16="http://schemas.microsoft.com/office/drawing/2014/main" id="{E9EB7F96-0A72-E96D-9409-0FF135EE99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9338" y="3087923"/>
            <a:ext cx="319238" cy="319238"/>
          </a:xfrm>
          <a:prstGeom prst="rect">
            <a:avLst/>
          </a:prstGeom>
        </p:spPr>
      </p:pic>
      <p:pic>
        <p:nvPicPr>
          <p:cNvPr id="28" name="Graphic 27" descr="Flag with solid fill">
            <a:extLst>
              <a:ext uri="{FF2B5EF4-FFF2-40B4-BE49-F238E27FC236}">
                <a16:creationId xmlns:a16="http://schemas.microsoft.com/office/drawing/2014/main" id="{C065BD0D-9AB8-D7F4-05FD-62AC655F69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59338" y="3596864"/>
            <a:ext cx="319238" cy="3192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044B68-C067-921C-EA49-CF0F96372F63}"/>
              </a:ext>
            </a:extLst>
          </p:cNvPr>
          <p:cNvSpPr txBox="1"/>
          <p:nvPr/>
        </p:nvSpPr>
        <p:spPr>
          <a:xfrm>
            <a:off x="2418417" y="125528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Dirichlet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05730D-F0E7-4B8E-6566-67D41EFA607A}"/>
              </a:ext>
            </a:extLst>
          </p:cNvPr>
          <p:cNvGrpSpPr/>
          <p:nvPr/>
        </p:nvGrpSpPr>
        <p:grpSpPr>
          <a:xfrm>
            <a:off x="2050728" y="5257358"/>
            <a:ext cx="319238" cy="319238"/>
            <a:chOff x="7944251" y="1508660"/>
            <a:chExt cx="319238" cy="31923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D0B177-4DBB-4033-D7FA-6D90714FD576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Flag with solid fill">
              <a:extLst>
                <a:ext uri="{FF2B5EF4-FFF2-40B4-BE49-F238E27FC236}">
                  <a16:creationId xmlns:a16="http://schemas.microsoft.com/office/drawing/2014/main" id="{694F6049-230A-497A-3617-0BFE8EA1C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24397B2-CA66-8AC1-F45D-10D85175519C}"/>
              </a:ext>
            </a:extLst>
          </p:cNvPr>
          <p:cNvSpPr txBox="1"/>
          <p:nvPr/>
        </p:nvSpPr>
        <p:spPr>
          <a:xfrm>
            <a:off x="2319087" y="522752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Stacey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46A4DC-74FC-9051-1C41-C806E2B249D9}"/>
              </a:ext>
            </a:extLst>
          </p:cNvPr>
          <p:cNvGrpSpPr/>
          <p:nvPr/>
        </p:nvGrpSpPr>
        <p:grpSpPr>
          <a:xfrm>
            <a:off x="2038596" y="5987274"/>
            <a:ext cx="319238" cy="319238"/>
            <a:chOff x="7944251" y="1508660"/>
            <a:chExt cx="319238" cy="31923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092F9D-A4DD-5E2F-E5C8-E5AFF31105D9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Flag with solid fill">
              <a:extLst>
                <a:ext uri="{FF2B5EF4-FFF2-40B4-BE49-F238E27FC236}">
                  <a16:creationId xmlns:a16="http://schemas.microsoft.com/office/drawing/2014/main" id="{2671CCFB-3F5E-12CD-2929-F4A58E8D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FB5CD34-690E-F686-9369-59F4E7779EB4}"/>
              </a:ext>
            </a:extLst>
          </p:cNvPr>
          <p:cNvSpPr txBox="1"/>
          <p:nvPr/>
        </p:nvSpPr>
        <p:spPr>
          <a:xfrm>
            <a:off x="2319087" y="5962805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None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7B4943-F2D1-480A-9FF2-3E9479D3B765}"/>
              </a:ext>
            </a:extLst>
          </p:cNvPr>
          <p:cNvGrpSpPr/>
          <p:nvPr/>
        </p:nvGrpSpPr>
        <p:grpSpPr>
          <a:xfrm>
            <a:off x="2159468" y="1295851"/>
            <a:ext cx="319238" cy="319238"/>
            <a:chOff x="7944251" y="1508660"/>
            <a:chExt cx="319238" cy="3192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DCAF0A-A0B6-4367-B58F-9E9FC1BA856A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 descr="Flag with solid fill">
              <a:extLst>
                <a:ext uri="{FF2B5EF4-FFF2-40B4-BE49-F238E27FC236}">
                  <a16:creationId xmlns:a16="http://schemas.microsoft.com/office/drawing/2014/main" id="{7D1C291C-C81F-C16B-B38C-1F73D6A0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B0D699-2D17-B7E6-74E2-CA1306099478}"/>
              </a:ext>
            </a:extLst>
          </p:cNvPr>
          <p:cNvGrpSpPr/>
          <p:nvPr/>
        </p:nvGrpSpPr>
        <p:grpSpPr>
          <a:xfrm>
            <a:off x="7078576" y="3089933"/>
            <a:ext cx="319238" cy="319238"/>
            <a:chOff x="7944251" y="1508660"/>
            <a:chExt cx="319238" cy="3192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E8420B7-E194-4C87-FCF1-04311B355514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Graphic 45" descr="Flag with solid fill">
              <a:extLst>
                <a:ext uri="{FF2B5EF4-FFF2-40B4-BE49-F238E27FC236}">
                  <a16:creationId xmlns:a16="http://schemas.microsoft.com/office/drawing/2014/main" id="{8F751281-106A-0A8A-6691-C157B362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4D1F25-4975-805A-8DDF-CDD644D62DD2}"/>
              </a:ext>
            </a:extLst>
          </p:cNvPr>
          <p:cNvGrpSpPr/>
          <p:nvPr/>
        </p:nvGrpSpPr>
        <p:grpSpPr>
          <a:xfrm>
            <a:off x="7078576" y="3593104"/>
            <a:ext cx="319238" cy="319238"/>
            <a:chOff x="7944251" y="1508660"/>
            <a:chExt cx="319238" cy="31923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5C94DC-503C-F15F-CE02-FD963E42DE43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Flag with solid fill">
              <a:extLst>
                <a:ext uri="{FF2B5EF4-FFF2-40B4-BE49-F238E27FC236}">
                  <a16:creationId xmlns:a16="http://schemas.microsoft.com/office/drawing/2014/main" id="{5FBC41B5-BCC9-3445-5D00-D0835FC8A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C55C6F-4650-68CF-B7D8-EEC3D28E0ABB}"/>
              </a:ext>
            </a:extLst>
          </p:cNvPr>
          <p:cNvGrpSpPr/>
          <p:nvPr/>
        </p:nvGrpSpPr>
        <p:grpSpPr>
          <a:xfrm>
            <a:off x="7088804" y="2091256"/>
            <a:ext cx="319238" cy="319238"/>
            <a:chOff x="7944251" y="1508660"/>
            <a:chExt cx="319238" cy="31923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CB251D-F763-1CE4-6B8E-421302F44AB9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Flag with solid fill">
              <a:extLst>
                <a:ext uri="{FF2B5EF4-FFF2-40B4-BE49-F238E27FC236}">
                  <a16:creationId xmlns:a16="http://schemas.microsoft.com/office/drawing/2014/main" id="{9C368810-82B9-8AF4-074E-25FEC74DE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CF0EA5-443B-6DAD-01A9-524137E2FCB8}"/>
              </a:ext>
            </a:extLst>
          </p:cNvPr>
          <p:cNvGrpSpPr/>
          <p:nvPr/>
        </p:nvGrpSpPr>
        <p:grpSpPr>
          <a:xfrm>
            <a:off x="7099028" y="2582295"/>
            <a:ext cx="319238" cy="319238"/>
            <a:chOff x="7944251" y="1508660"/>
            <a:chExt cx="319238" cy="31923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EA7C76C-5FC9-1253-9E2A-3ACE7E7062BD}"/>
                </a:ext>
              </a:extLst>
            </p:cNvPr>
            <p:cNvSpPr/>
            <p:nvPr/>
          </p:nvSpPr>
          <p:spPr>
            <a:xfrm>
              <a:off x="7944251" y="1520792"/>
              <a:ext cx="294974" cy="294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Flag with solid fill">
              <a:extLst>
                <a:ext uri="{FF2B5EF4-FFF2-40B4-BE49-F238E27FC236}">
                  <a16:creationId xmlns:a16="http://schemas.microsoft.com/office/drawing/2014/main" id="{4E199613-A87D-F575-BEAD-C967FE968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944251" y="1508660"/>
              <a:ext cx="319238" cy="319238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8BB9E4A-9F81-D976-B95F-5DA87AF3F119}"/>
              </a:ext>
            </a:extLst>
          </p:cNvPr>
          <p:cNvSpPr txBox="1"/>
          <p:nvPr/>
        </p:nvSpPr>
        <p:spPr>
          <a:xfrm>
            <a:off x="6096000" y="4558111"/>
            <a:ext cx="517117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compute_forces_elastic_isotropic_none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compute_forces_acoustic_isotropic_none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compute_forces_elastic_isotropic_stacey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compute_forces_acoustic_isotropic_dirichlet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.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.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.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7A214-C170-E267-C92E-86292AB15586}"/>
              </a:ext>
            </a:extLst>
          </p:cNvPr>
          <p:cNvSpPr txBox="1"/>
          <p:nvPr/>
        </p:nvSpPr>
        <p:spPr>
          <a:xfrm>
            <a:off x="9471260" y="6158549"/>
            <a:ext cx="15167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Georgia" panose="02040502050405020303" pitchFamily="18" charset="0"/>
              </a:rPr>
              <a:t>*This is a representative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734008-1DC1-BC9A-EFCD-DC71219ABC22}"/>
              </a:ext>
            </a:extLst>
          </p:cNvPr>
          <p:cNvCxnSpPr>
            <a:cxnSpLocks/>
          </p:cNvCxnSpPr>
          <p:nvPr/>
        </p:nvCxnSpPr>
        <p:spPr>
          <a:xfrm>
            <a:off x="4168942" y="1810753"/>
            <a:ext cx="1858879" cy="1467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24DD41-2896-EC58-AE86-09AECB374B78}"/>
              </a:ext>
            </a:extLst>
          </p:cNvPr>
          <p:cNvCxnSpPr/>
          <p:nvPr/>
        </p:nvCxnSpPr>
        <p:spPr>
          <a:xfrm flipV="1">
            <a:off x="4247147" y="3735805"/>
            <a:ext cx="1780674" cy="1353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97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4" grpId="0"/>
      <p:bldP spid="32" grpId="0"/>
      <p:bldP spid="36" grpId="0"/>
      <p:bldP spid="40" grpId="0"/>
      <p:bldP spid="6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EB9607-D7A5-F917-6337-621252FB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  <a:p>
            <a:r>
              <a:rPr lang="en-US" dirty="0"/>
              <a:t>Read the mesh</a:t>
            </a:r>
          </a:p>
          <a:p>
            <a:r>
              <a:rPr lang="en-US" dirty="0"/>
              <a:t>Bookkeeping</a:t>
            </a:r>
          </a:p>
          <a:p>
            <a:r>
              <a:rPr lang="en-US" dirty="0"/>
              <a:t>Physics implementation</a:t>
            </a:r>
          </a:p>
          <a:p>
            <a:r>
              <a:rPr lang="en-US" dirty="0"/>
              <a:t>Post-processing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62151-5733-9325-7FA7-86E72793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329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A5305D-5302-5E62-AA19-40E0E6D4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5" name="Graphic 4" descr="Inbox with solid fill">
            <a:extLst>
              <a:ext uri="{FF2B5EF4-FFF2-40B4-BE49-F238E27FC236}">
                <a16:creationId xmlns:a16="http://schemas.microsoft.com/office/drawing/2014/main" id="{5B32C97D-1D38-0D7E-FC34-8319AA0D3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1921044"/>
            <a:ext cx="704248" cy="704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BBBD84-46F3-525F-5A02-09434B00DB5C}"/>
              </a:ext>
            </a:extLst>
          </p:cNvPr>
          <p:cNvSpPr txBox="1"/>
          <p:nvPr/>
        </p:nvSpPr>
        <p:spPr>
          <a:xfrm>
            <a:off x="2425567" y="208850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enumerations</a:t>
            </a:r>
          </a:p>
        </p:txBody>
      </p:sp>
      <p:pic>
        <p:nvPicPr>
          <p:cNvPr id="7" name="Graphic 6" descr="Inbox with solid fill">
            <a:extLst>
              <a:ext uri="{FF2B5EF4-FFF2-40B4-BE49-F238E27FC236}">
                <a16:creationId xmlns:a16="http://schemas.microsoft.com/office/drawing/2014/main" id="{B4E1D00D-349E-D2A3-C9F3-9228302C4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3142870"/>
            <a:ext cx="704248" cy="704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B4AB5-DD2D-EE88-8F2F-3CB31676F856}"/>
              </a:ext>
            </a:extLst>
          </p:cNvPr>
          <p:cNvSpPr txBox="1"/>
          <p:nvPr/>
        </p:nvSpPr>
        <p:spPr>
          <a:xfrm>
            <a:off x="2425567" y="33103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properties</a:t>
            </a:r>
          </a:p>
        </p:txBody>
      </p:sp>
      <p:pic>
        <p:nvPicPr>
          <p:cNvPr id="9" name="Graphic 8" descr="Inbox with solid fill">
            <a:extLst>
              <a:ext uri="{FF2B5EF4-FFF2-40B4-BE49-F238E27FC236}">
                <a16:creationId xmlns:a16="http://schemas.microsoft.com/office/drawing/2014/main" id="{2862B006-5016-85FB-208B-300AC661B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4364696"/>
            <a:ext cx="704248" cy="704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D0E4CA-F4DE-6EEC-1E37-F58A8975C303}"/>
              </a:ext>
            </a:extLst>
          </p:cNvPr>
          <p:cNvSpPr txBox="1"/>
          <p:nvPr/>
        </p:nvSpPr>
        <p:spPr>
          <a:xfrm>
            <a:off x="2425567" y="453215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misfit kernels</a:t>
            </a:r>
          </a:p>
        </p:txBody>
      </p:sp>
    </p:spTree>
    <p:extLst>
      <p:ext uri="{BB962C8B-B14F-4D97-AF65-F5344CB8AC3E}">
        <p14:creationId xmlns:p14="http://schemas.microsoft.com/office/powerpoint/2010/main" val="129720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1B280-8AEC-B4FE-FCED-C57569D02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07E104-1B4C-4DED-0FDD-F48F1BA5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5" name="Graphic 4" descr="Inbox with solid fill">
            <a:extLst>
              <a:ext uri="{FF2B5EF4-FFF2-40B4-BE49-F238E27FC236}">
                <a16:creationId xmlns:a16="http://schemas.microsoft.com/office/drawing/2014/main" id="{55D6F846-ED1D-12B4-F9E7-DD7161E4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1921044"/>
            <a:ext cx="704248" cy="704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8B239-D92F-FB60-C02F-C78B27862AE4}"/>
              </a:ext>
            </a:extLst>
          </p:cNvPr>
          <p:cNvSpPr txBox="1"/>
          <p:nvPr/>
        </p:nvSpPr>
        <p:spPr>
          <a:xfrm>
            <a:off x="2425567" y="208850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enumerations</a:t>
            </a:r>
          </a:p>
        </p:txBody>
      </p:sp>
      <p:pic>
        <p:nvPicPr>
          <p:cNvPr id="7" name="Graphic 6" descr="Inbox with solid fill">
            <a:extLst>
              <a:ext uri="{FF2B5EF4-FFF2-40B4-BE49-F238E27FC236}">
                <a16:creationId xmlns:a16="http://schemas.microsoft.com/office/drawing/2014/main" id="{A963EE8D-5B8C-6B87-9255-E39CECF6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3142870"/>
            <a:ext cx="704248" cy="704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A7D424-31EB-A663-FA91-60A8DD0E166A}"/>
              </a:ext>
            </a:extLst>
          </p:cNvPr>
          <p:cNvSpPr txBox="1"/>
          <p:nvPr/>
        </p:nvSpPr>
        <p:spPr>
          <a:xfrm>
            <a:off x="2425567" y="33103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properties</a:t>
            </a:r>
          </a:p>
        </p:txBody>
      </p:sp>
      <p:pic>
        <p:nvPicPr>
          <p:cNvPr id="9" name="Graphic 8" descr="Inbox with solid fill">
            <a:extLst>
              <a:ext uri="{FF2B5EF4-FFF2-40B4-BE49-F238E27FC236}">
                <a16:creationId xmlns:a16="http://schemas.microsoft.com/office/drawing/2014/main" id="{7063D677-9AEA-C25B-5BA8-8FE936D35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4364696"/>
            <a:ext cx="704248" cy="704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66EB4C-C9D8-0B8D-7C29-FD758752DDBC}"/>
              </a:ext>
            </a:extLst>
          </p:cNvPr>
          <p:cNvSpPr txBox="1"/>
          <p:nvPr/>
        </p:nvSpPr>
        <p:spPr>
          <a:xfrm>
            <a:off x="2425567" y="453215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misfit kernels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759648-0569-AF78-FEAE-5657D6AC668B}"/>
              </a:ext>
            </a:extLst>
          </p:cNvPr>
          <p:cNvSpPr/>
          <p:nvPr/>
        </p:nvSpPr>
        <p:spPr>
          <a:xfrm>
            <a:off x="1222408" y="2945331"/>
            <a:ext cx="4446872" cy="23293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5CC32274-8E1D-8B44-667F-E5E899ED3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995" y="1921044"/>
            <a:ext cx="641866" cy="641866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ABC4B578-3274-2BC9-E8FA-F786D935C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098" y="1921044"/>
            <a:ext cx="641866" cy="641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60261C-351F-E014-33AB-A4B71E1707D9}"/>
              </a:ext>
            </a:extLst>
          </p:cNvPr>
          <p:cNvSpPr txBox="1"/>
          <p:nvPr/>
        </p:nvSpPr>
        <p:spPr>
          <a:xfrm>
            <a:off x="6512757" y="205731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medium.hpp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6D161-8E3E-E9DE-B2F6-DA2DA8A16C83}"/>
              </a:ext>
            </a:extLst>
          </p:cNvPr>
          <p:cNvSpPr txBox="1"/>
          <p:nvPr/>
        </p:nvSpPr>
        <p:spPr>
          <a:xfrm>
            <a:off x="9074235" y="2057311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material_definitions.hpp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1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88736-B4D0-6B74-6A77-7494EAD9D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2327BD-8800-DA34-45FC-8FFA60C3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5" name="Graphic 4" descr="Inbox with solid fill">
            <a:extLst>
              <a:ext uri="{FF2B5EF4-FFF2-40B4-BE49-F238E27FC236}">
                <a16:creationId xmlns:a16="http://schemas.microsoft.com/office/drawing/2014/main" id="{3393D116-8101-537D-F686-491D5E99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1921044"/>
            <a:ext cx="704248" cy="704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53F45-D55F-AAF1-ED5E-D5B4A2EC1ED5}"/>
              </a:ext>
            </a:extLst>
          </p:cNvPr>
          <p:cNvSpPr txBox="1"/>
          <p:nvPr/>
        </p:nvSpPr>
        <p:spPr>
          <a:xfrm>
            <a:off x="2425567" y="208850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enumerations</a:t>
            </a:r>
          </a:p>
        </p:txBody>
      </p:sp>
      <p:pic>
        <p:nvPicPr>
          <p:cNvPr id="7" name="Graphic 6" descr="Inbox with solid fill">
            <a:extLst>
              <a:ext uri="{FF2B5EF4-FFF2-40B4-BE49-F238E27FC236}">
                <a16:creationId xmlns:a16="http://schemas.microsoft.com/office/drawing/2014/main" id="{9CBEF56A-5B10-734C-3EC9-D4A1CA36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3142870"/>
            <a:ext cx="704248" cy="704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0311D-D062-A0C1-2EE0-2CFE19497634}"/>
              </a:ext>
            </a:extLst>
          </p:cNvPr>
          <p:cNvSpPr txBox="1"/>
          <p:nvPr/>
        </p:nvSpPr>
        <p:spPr>
          <a:xfrm>
            <a:off x="2425567" y="33103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properties</a:t>
            </a:r>
          </a:p>
        </p:txBody>
      </p:sp>
      <p:pic>
        <p:nvPicPr>
          <p:cNvPr id="9" name="Graphic 8" descr="Inbox with solid fill">
            <a:extLst>
              <a:ext uri="{FF2B5EF4-FFF2-40B4-BE49-F238E27FC236}">
                <a16:creationId xmlns:a16="http://schemas.microsoft.com/office/drawing/2014/main" id="{45E225FC-9919-3989-7090-5E5B7BD0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4364696"/>
            <a:ext cx="704248" cy="704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0F91F-254F-968E-3F7C-98212E69B749}"/>
              </a:ext>
            </a:extLst>
          </p:cNvPr>
          <p:cNvSpPr txBox="1"/>
          <p:nvPr/>
        </p:nvSpPr>
        <p:spPr>
          <a:xfrm>
            <a:off x="2425567" y="453215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misfit kernels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E929C5-85E3-9909-124F-2F09B6B6BB2A}"/>
              </a:ext>
            </a:extLst>
          </p:cNvPr>
          <p:cNvSpPr/>
          <p:nvPr/>
        </p:nvSpPr>
        <p:spPr>
          <a:xfrm>
            <a:off x="1222408" y="2945331"/>
            <a:ext cx="4446872" cy="23293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7521E238-EFB7-20F5-ADED-F48215ECA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995" y="1921044"/>
            <a:ext cx="641866" cy="641866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F733DFFD-D2BA-C362-DFED-1AC2A6E8B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098" y="1921044"/>
            <a:ext cx="641866" cy="641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BAD1C0-4DD7-A371-8DCB-97F60A1FDE9F}"/>
              </a:ext>
            </a:extLst>
          </p:cNvPr>
          <p:cNvSpPr txBox="1"/>
          <p:nvPr/>
        </p:nvSpPr>
        <p:spPr>
          <a:xfrm>
            <a:off x="6512757" y="205731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medium.hpp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5E498-6A6D-EC3D-C2A3-EBADC201DB61}"/>
              </a:ext>
            </a:extLst>
          </p:cNvPr>
          <p:cNvSpPr txBox="1"/>
          <p:nvPr/>
        </p:nvSpPr>
        <p:spPr>
          <a:xfrm>
            <a:off x="9074235" y="2057311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material_definitions.hpp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8C7167-D62A-487F-CCDA-BC6C984DB501}"/>
              </a:ext>
            </a:extLst>
          </p:cNvPr>
          <p:cNvSpPr/>
          <p:nvPr/>
        </p:nvSpPr>
        <p:spPr>
          <a:xfrm>
            <a:off x="8258476" y="1828800"/>
            <a:ext cx="3416968" cy="7954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37998-9AB2-7AD7-DBE3-63A32439ED21}"/>
              </a:ext>
            </a:extLst>
          </p:cNvPr>
          <p:cNvSpPr txBox="1"/>
          <p:nvPr/>
        </p:nvSpPr>
        <p:spPr>
          <a:xfrm>
            <a:off x="6465861" y="3088566"/>
            <a:ext cx="2775193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enum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medium_tag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{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elastic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   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acoustic</a:t>
            </a: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853AF0-7951-5F49-11C5-765DD88DC10A}"/>
              </a:ext>
            </a:extLst>
          </p:cNvPr>
          <p:cNvSpPr txBox="1"/>
          <p:nvPr/>
        </p:nvSpPr>
        <p:spPr>
          <a:xfrm>
            <a:off x="6503472" y="4228569"/>
            <a:ext cx="5050659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&lt;&gt;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attributes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dim2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elastic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&gt; {</a:t>
            </a:r>
          </a:p>
          <a:p>
            <a:pPr>
              <a:lnSpc>
                <a:spcPts val="1350"/>
              </a:lnSpc>
            </a:pPr>
            <a:b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public: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200" b="0" dirty="0" err="1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constexpr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dimension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; }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// Number of components in field</a:t>
            </a:r>
            <a:b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200" b="0" dirty="0" err="1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constexpr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components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 {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; }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};</a:t>
            </a:r>
            <a:endParaRPr lang="en-US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3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D4C01-714E-4766-E8FC-AD0D2AC61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A7CC9-DFF5-BEA5-8E1D-B75B4093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5" name="Graphic 4" descr="Inbox with solid fill">
            <a:extLst>
              <a:ext uri="{FF2B5EF4-FFF2-40B4-BE49-F238E27FC236}">
                <a16:creationId xmlns:a16="http://schemas.microsoft.com/office/drawing/2014/main" id="{4C6B46B2-0A84-34D4-9243-668FAB5E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1921044"/>
            <a:ext cx="704248" cy="704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FCD7D-04EA-0E98-C9DA-8B0C50BC74F6}"/>
              </a:ext>
            </a:extLst>
          </p:cNvPr>
          <p:cNvSpPr txBox="1"/>
          <p:nvPr/>
        </p:nvSpPr>
        <p:spPr>
          <a:xfrm>
            <a:off x="2425567" y="208850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enumerations</a:t>
            </a:r>
          </a:p>
        </p:txBody>
      </p:sp>
      <p:pic>
        <p:nvPicPr>
          <p:cNvPr id="7" name="Graphic 6" descr="Inbox with solid fill">
            <a:extLst>
              <a:ext uri="{FF2B5EF4-FFF2-40B4-BE49-F238E27FC236}">
                <a16:creationId xmlns:a16="http://schemas.microsoft.com/office/drawing/2014/main" id="{1373099F-428A-3943-D190-FF091F78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3142870"/>
            <a:ext cx="704248" cy="704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4C8E3-1F43-BC33-F89A-8DC4ACA97FF0}"/>
              </a:ext>
            </a:extLst>
          </p:cNvPr>
          <p:cNvSpPr txBox="1"/>
          <p:nvPr/>
        </p:nvSpPr>
        <p:spPr>
          <a:xfrm>
            <a:off x="2425567" y="33103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properties</a:t>
            </a:r>
          </a:p>
        </p:txBody>
      </p:sp>
      <p:pic>
        <p:nvPicPr>
          <p:cNvPr id="9" name="Graphic 8" descr="Inbox with solid fill">
            <a:extLst>
              <a:ext uri="{FF2B5EF4-FFF2-40B4-BE49-F238E27FC236}">
                <a16:creationId xmlns:a16="http://schemas.microsoft.com/office/drawing/2014/main" id="{256C6F37-E07F-D97E-D507-6D6492C6C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4364696"/>
            <a:ext cx="704248" cy="704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FC86B-3050-6B30-46A6-0BF8094B427A}"/>
              </a:ext>
            </a:extLst>
          </p:cNvPr>
          <p:cNvSpPr txBox="1"/>
          <p:nvPr/>
        </p:nvSpPr>
        <p:spPr>
          <a:xfrm>
            <a:off x="2425567" y="453215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misfit kernels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8A1AA-9F60-4F46-97FE-AB648FDB411C}"/>
              </a:ext>
            </a:extLst>
          </p:cNvPr>
          <p:cNvSpPr/>
          <p:nvPr/>
        </p:nvSpPr>
        <p:spPr>
          <a:xfrm>
            <a:off x="1222408" y="2945331"/>
            <a:ext cx="4446872" cy="23293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C63D230C-8F8D-148B-8345-35A71D17C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995" y="1921044"/>
            <a:ext cx="641866" cy="641866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4A12CC03-BD68-BEBB-8C31-F2B8272CDF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098" y="1921044"/>
            <a:ext cx="641866" cy="641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BA13F8-D83C-6C3D-6834-8B1A2D10F600}"/>
              </a:ext>
            </a:extLst>
          </p:cNvPr>
          <p:cNvSpPr txBox="1"/>
          <p:nvPr/>
        </p:nvSpPr>
        <p:spPr>
          <a:xfrm>
            <a:off x="6512757" y="205731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medium.hpp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A09490-11A1-62D1-2720-C3F5E9BAD77D}"/>
              </a:ext>
            </a:extLst>
          </p:cNvPr>
          <p:cNvSpPr txBox="1"/>
          <p:nvPr/>
        </p:nvSpPr>
        <p:spPr>
          <a:xfrm>
            <a:off x="9074235" y="2057311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material_definitions.hpp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E1E192-41C4-8CAA-BC03-0246A7EF931B}"/>
              </a:ext>
            </a:extLst>
          </p:cNvPr>
          <p:cNvSpPr/>
          <p:nvPr/>
        </p:nvSpPr>
        <p:spPr>
          <a:xfrm>
            <a:off x="5622387" y="1887044"/>
            <a:ext cx="2424333" cy="7954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2B9802-568C-BA2D-395E-C94781A4C4B9}"/>
              </a:ext>
            </a:extLst>
          </p:cNvPr>
          <p:cNvSpPr txBox="1"/>
          <p:nvPr/>
        </p:nvSpPr>
        <p:spPr>
          <a:xfrm>
            <a:off x="6236923" y="2933992"/>
            <a:ext cx="4316350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ELEMENT_TYPES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((DIM2, ELASTIC, ISOTROPIC, NONE))(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(DIM2, ACOUSTIC, ISOTROPIC, NONE))(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(DIM2, ELASTIC, ISOTROPIC, STACEY))(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(DIM2, ACOUSTIC, ISOTROPIC, DIRICHLET))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D4DD73-E9BB-3E92-AC2D-C5CC9528152C}"/>
              </a:ext>
            </a:extLst>
          </p:cNvPr>
          <p:cNvSpPr txBox="1"/>
          <p:nvPr/>
        </p:nvSpPr>
        <p:spPr>
          <a:xfrm>
            <a:off x="6096000" y="4558111"/>
            <a:ext cx="517117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compute_forces_elastic_isotropic_none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compute_forces_acoustic_isotropic_none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compute_forces_elastic_isotropic_stacey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compute_forces_acoustic_isotropic_dirichlet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.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.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 .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45A90-2305-09DE-16C5-7FC4950E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998F6-9AAB-A757-436C-0A7AC3B2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pic>
        <p:nvPicPr>
          <p:cNvPr id="5" name="Graphic 4" descr="Inbox with solid fill">
            <a:extLst>
              <a:ext uri="{FF2B5EF4-FFF2-40B4-BE49-F238E27FC236}">
                <a16:creationId xmlns:a16="http://schemas.microsoft.com/office/drawing/2014/main" id="{45AD670A-4D5B-4B7C-FBEB-F8A2DA4F0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1921044"/>
            <a:ext cx="704248" cy="704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5B9EAD-B146-BCBD-9304-787414E5B812}"/>
              </a:ext>
            </a:extLst>
          </p:cNvPr>
          <p:cNvSpPr txBox="1"/>
          <p:nvPr/>
        </p:nvSpPr>
        <p:spPr>
          <a:xfrm>
            <a:off x="2425567" y="2088502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enumerations</a:t>
            </a:r>
          </a:p>
        </p:txBody>
      </p:sp>
      <p:pic>
        <p:nvPicPr>
          <p:cNvPr id="7" name="Graphic 6" descr="Inbox with solid fill">
            <a:extLst>
              <a:ext uri="{FF2B5EF4-FFF2-40B4-BE49-F238E27FC236}">
                <a16:creationId xmlns:a16="http://schemas.microsoft.com/office/drawing/2014/main" id="{5BFF4A4A-43B3-5756-D963-D4CA9506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3142870"/>
            <a:ext cx="704248" cy="7042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0823B-4FF5-3B35-4ECD-E603C33F6D01}"/>
              </a:ext>
            </a:extLst>
          </p:cNvPr>
          <p:cNvSpPr txBox="1"/>
          <p:nvPr/>
        </p:nvSpPr>
        <p:spPr>
          <a:xfrm>
            <a:off x="2425567" y="331032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properties</a:t>
            </a:r>
          </a:p>
        </p:txBody>
      </p:sp>
      <p:pic>
        <p:nvPicPr>
          <p:cNvPr id="9" name="Graphic 8" descr="Inbox with solid fill">
            <a:extLst>
              <a:ext uri="{FF2B5EF4-FFF2-40B4-BE49-F238E27FC236}">
                <a16:creationId xmlns:a16="http://schemas.microsoft.com/office/drawing/2014/main" id="{E49E7112-E635-DAA4-2C47-C9585A34F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812" y="4364696"/>
            <a:ext cx="704248" cy="704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24E75-628B-979C-37A9-D05FE02C9DD6}"/>
              </a:ext>
            </a:extLst>
          </p:cNvPr>
          <p:cNvSpPr txBox="1"/>
          <p:nvPr/>
        </p:nvSpPr>
        <p:spPr>
          <a:xfrm>
            <a:off x="2425567" y="4532154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Define misfit kernels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7F3CA0-00C0-DB9D-91AF-99D7C1B11F4B}"/>
              </a:ext>
            </a:extLst>
          </p:cNvPr>
          <p:cNvSpPr/>
          <p:nvPr/>
        </p:nvSpPr>
        <p:spPr>
          <a:xfrm>
            <a:off x="1222408" y="2945331"/>
            <a:ext cx="4446872" cy="232931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CF8AACFD-5A8B-0DE2-7B76-D16E8A349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3995" y="1921044"/>
            <a:ext cx="641866" cy="641866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8A3B24A0-00CE-16A7-E8C2-14C9187E7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5098" y="1921044"/>
            <a:ext cx="641866" cy="6418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3CD926-BEFD-72AF-268C-2EC7FE256A28}"/>
              </a:ext>
            </a:extLst>
          </p:cNvPr>
          <p:cNvSpPr txBox="1"/>
          <p:nvPr/>
        </p:nvSpPr>
        <p:spPr>
          <a:xfrm>
            <a:off x="6512757" y="2057311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medium.hpp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526F3-A485-1443-EF55-548E2CA35F72}"/>
              </a:ext>
            </a:extLst>
          </p:cNvPr>
          <p:cNvSpPr txBox="1"/>
          <p:nvPr/>
        </p:nvSpPr>
        <p:spPr>
          <a:xfrm>
            <a:off x="9074235" y="2057311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material_definitions.hpp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8D27FB-4CD8-FD7D-9D47-1DC9253DE22D}"/>
              </a:ext>
            </a:extLst>
          </p:cNvPr>
          <p:cNvSpPr/>
          <p:nvPr/>
        </p:nvSpPr>
        <p:spPr>
          <a:xfrm>
            <a:off x="5622387" y="1887044"/>
            <a:ext cx="2424333" cy="795459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4AD3B-95CD-311D-8333-0B91D9BF29B7}"/>
              </a:ext>
            </a:extLst>
          </p:cNvPr>
          <p:cNvSpPr txBox="1"/>
          <p:nvPr/>
        </p:nvSpPr>
        <p:spPr>
          <a:xfrm>
            <a:off x="6236923" y="2933992"/>
            <a:ext cx="4316350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ELEMENT_TYPES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((DIM2, ELASTIC, ISOTROPIC, NONE))(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(DIM2, ACOUSTIC, ISOTROPIC, NONE))(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(DIM2, ELASTIC, ISOTROPIC, STACEY))(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(DIM2, ACOUSTIC, ISOTROPIC, DIRICHLET))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5304D8-E54C-F54E-C6D0-7EBAF473F8FF}"/>
              </a:ext>
            </a:extLst>
          </p:cNvPr>
          <p:cNvSpPr txBox="1"/>
          <p:nvPr/>
        </p:nvSpPr>
        <p:spPr>
          <a:xfrm>
            <a:off x="5669280" y="4431356"/>
            <a:ext cx="609760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DIMENSION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BOUNDARY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200" b="0" dirty="0">
                <a:solidFill>
                  <a:srgbClr val="B35900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200" b="0" dirty="0">
              <a:solidFill>
                <a:srgbClr val="24292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8250DF"/>
                </a:solidFill>
                <a:latin typeface="Menlo" panose="020B0609030804020204" pitchFamily="49" charset="0"/>
              </a:rPr>
              <a:t>   </a:t>
            </a:r>
            <a:r>
              <a:rPr lang="en-US" sz="1200" b="0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compute_forces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DIMENTION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MEDIUM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8A4600"/>
                </a:solidFill>
                <a:effectLst/>
                <a:latin typeface="Menlo" panose="020B0609030804020204" pitchFamily="49" charset="0"/>
              </a:rPr>
              <a:t>BOUNDARY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&gt;();</a:t>
            </a:r>
          </a:p>
          <a:p>
            <a:pPr>
              <a:lnSpc>
                <a:spcPts val="1350"/>
              </a:lnSpc>
            </a:pPr>
            <a:b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CALL_MACRO_FOR_ALL_ELEMENT_TYPES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(COMPUTE_FORCES, 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(DIM2) 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(ACOUSTIC, ELASTIC) 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24292F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(ISOTROPIC) </a:t>
            </a:r>
            <a:r>
              <a:rPr lang="en-US" sz="1200" b="0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WHERE</a:t>
            </a: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(NONE, STACEY, DIRICHLET));</a:t>
            </a: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24292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89328"/>
      </p:ext>
    </p:extLst>
  </p:cSld>
  <p:clrMapOvr>
    <a:masterClrMapping/>
  </p:clrMapOvr>
</p:sld>
</file>

<file path=ppt/theme/theme1.xml><?xml version="1.0" encoding="utf-8"?>
<a:theme xmlns:a="http://schemas.openxmlformats.org/drawingml/2006/main" name="PrincetonU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ncetonU_theme1" id="{F349A416-5A0E-9F4A-8ACE-347B67424344}" vid="{D597199B-4ED3-2A48-840A-FCFE895701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1225</Words>
  <Application>Microsoft Macintosh PowerPoint</Application>
  <PresentationFormat>Widescreen</PresentationFormat>
  <Paragraphs>244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Georgia</vt:lpstr>
      <vt:lpstr>Helvetica Neue</vt:lpstr>
      <vt:lpstr>Helvetica Neue Light</vt:lpstr>
      <vt:lpstr>Menlo</vt:lpstr>
      <vt:lpstr>PrincetonU_theme1</vt:lpstr>
      <vt:lpstr>Implementing new domains in SPECFEM++</vt:lpstr>
      <vt:lpstr>SPECFEM Algorithm</vt:lpstr>
      <vt:lpstr>SPECFEM++ Architecture</vt:lpstr>
      <vt:lpstr>Outline</vt:lpstr>
      <vt:lpstr>Preparation</vt:lpstr>
      <vt:lpstr>Preparation</vt:lpstr>
      <vt:lpstr>Preparation</vt:lpstr>
      <vt:lpstr>Preparation</vt:lpstr>
      <vt:lpstr>Preparation</vt:lpstr>
      <vt:lpstr>Preparation</vt:lpstr>
      <vt:lpstr>Read the mesh</vt:lpstr>
      <vt:lpstr>Bookkeeping</vt:lpstr>
      <vt:lpstr>Bookkeeping</vt:lpstr>
      <vt:lpstr>Bookkeeping</vt:lpstr>
      <vt:lpstr>Bookkeeping</vt:lpstr>
      <vt:lpstr>Physics Implementation</vt:lpstr>
      <vt:lpstr>Physics Implementation</vt:lpstr>
      <vt:lpstr>Post processing</vt:lpstr>
      <vt:lpstr>Summary</vt:lpstr>
      <vt:lpstr>Damping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R Kakodkar</dc:creator>
  <cp:lastModifiedBy>Rohit R Kakodkar</cp:lastModifiedBy>
  <cp:revision>12</cp:revision>
  <dcterms:created xsi:type="dcterms:W3CDTF">2025-03-11T14:30:36Z</dcterms:created>
  <dcterms:modified xsi:type="dcterms:W3CDTF">2025-03-13T17:19:13Z</dcterms:modified>
</cp:coreProperties>
</file>