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84" r:id="rId3"/>
    <p:sldId id="257" r:id="rId4"/>
    <p:sldId id="258" r:id="rId5"/>
    <p:sldId id="285" r:id="rId6"/>
    <p:sldId id="286" r:id="rId7"/>
    <p:sldId id="272" r:id="rId8"/>
    <p:sldId id="259" r:id="rId9"/>
    <p:sldId id="273" r:id="rId10"/>
    <p:sldId id="274" r:id="rId11"/>
    <p:sldId id="287" r:id="rId12"/>
    <p:sldId id="260"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5FF"/>
    <a:srgbClr val="E7DFE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63" d="100"/>
          <a:sy n="63" d="100"/>
        </p:scale>
        <p:origin x="-936" y="-24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0B792-B43F-447F-9346-94C8DB9C8835}" type="datetimeFigureOut">
              <a:rPr lang="en-US" smtClean="0"/>
              <a:pPr/>
              <a:t>5/2/2022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C355D-3E37-4D29-B7E7-EB72E66CD0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025"/>
          <p:cNvSpPr>
            <a:spLocks noGrp="1" noRot="1" noChangeAspect="1" noChangeArrowheads="1" noTextEdit="1"/>
          </p:cNvSpPr>
          <p:nvPr>
            <p:ph type="sldImg"/>
          </p:nvPr>
        </p:nvSpPr>
        <p:spPr bwMode="auto">
          <a:xfrm>
            <a:off x="615950" y="877888"/>
            <a:ext cx="5626100" cy="3165475"/>
          </a:xfrm>
          <a:prstGeom prst="rect">
            <a:avLst/>
          </a:prstGeom>
          <a:solidFill>
            <a:srgbClr val="FFFFFF"/>
          </a:solidFill>
          <a:ln>
            <a:solidFill>
              <a:srgbClr val="000000"/>
            </a:solidFill>
            <a:miter lim="800000"/>
            <a:headEnd/>
            <a:tailEnd/>
          </a:ln>
        </p:spPr>
      </p:sp>
      <p:sp>
        <p:nvSpPr>
          <p:cNvPr id="29698" name="Rectangle 1026"/>
          <p:cNvSpPr txBox="1">
            <a:spLocks noGrp="1" noChangeArrowheads="1"/>
          </p:cNvSpPr>
          <p:nvPr>
            <p:ph type="body" idx="1"/>
          </p:nvPr>
        </p:nvSpPr>
        <p:spPr bwMode="auto">
          <a:xfrm>
            <a:off x="1061392" y="4350019"/>
            <a:ext cx="4740978" cy="3512328"/>
          </a:xfrm>
          <a:prstGeom prst="rect">
            <a:avLst/>
          </a:prstGeom>
          <a:noFill/>
          <a:ln>
            <a:miter lim="800000"/>
            <a:headEnd/>
            <a:tailEnd/>
          </a:ln>
        </p:spPr>
        <p:txBody>
          <a:bodyPr wrap="none" anchor="ct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615950" y="877888"/>
            <a:ext cx="5626100" cy="3165475"/>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1061392" y="4350019"/>
            <a:ext cx="4740978" cy="3512328"/>
          </a:xfrm>
          <a:prstGeom prst="rect">
            <a:avLst/>
          </a:prstGeom>
          <a:noFill/>
          <a:ln>
            <a:miter lim="800000"/>
            <a:headEnd/>
            <a:tailEnd/>
          </a:ln>
        </p:spPr>
        <p:txBody>
          <a:bodyPr wrap="none" anchor="ctr"/>
          <a:lstStyle/>
          <a:p>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Grp="1" noRot="1" noChangeAspect="1" noChangeArrowheads="1" noTextEdit="1"/>
          </p:cNvSpPr>
          <p:nvPr>
            <p:ph type="sldImg"/>
          </p:nvPr>
        </p:nvSpPr>
        <p:spPr bwMode="auto">
          <a:xfrm>
            <a:off x="615950" y="877888"/>
            <a:ext cx="5626100" cy="3165475"/>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1061392" y="4350019"/>
            <a:ext cx="4740978" cy="3512328"/>
          </a:xfrm>
          <a:prstGeom prst="rect">
            <a:avLst/>
          </a:prstGeom>
          <a:noFill/>
          <a:ln>
            <a:miter lim="800000"/>
            <a:headEnd/>
            <a:tailEnd/>
          </a:ln>
        </p:spPr>
        <p:txBody>
          <a:bodyPr wrap="none" anchor="ctr"/>
          <a:lstStyle/>
          <a:p>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a:spLocks noGrp="1" noRot="1" noChangeAspect="1" noChangeArrowheads="1" noTextEdit="1"/>
          </p:cNvSpPr>
          <p:nvPr>
            <p:ph type="sldImg"/>
          </p:nvPr>
        </p:nvSpPr>
        <p:spPr bwMode="auto">
          <a:xfrm>
            <a:off x="615950" y="877888"/>
            <a:ext cx="5626100" cy="3165475"/>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1061392" y="4350019"/>
            <a:ext cx="4740978" cy="3512328"/>
          </a:xfrm>
          <a:prstGeom prst="rect">
            <a:avLst/>
          </a:prstGeom>
          <a:noFill/>
          <a:ln>
            <a:miter lim="800000"/>
            <a:headEnd/>
            <a:tailEnd/>
          </a:ln>
        </p:spPr>
        <p:txBody>
          <a:bodyPr wrap="none" anchor="ct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80331" y="887071"/>
            <a:ext cx="9631340" cy="1009716"/>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hyperlink" Target="http://java.sun.com/products/jsp/" TargetMode="External"/><Relationship Id="rId7" Type="http://schemas.openxmlformats.org/officeDocument/2006/relationships/hyperlink" Target="http://www.cgi101.com/learn/" TargetMode="External"/><Relationship Id="rId2" Type="http://schemas.openxmlformats.org/officeDocument/2006/relationships/hyperlink" Target="http://php.net/" TargetMode="External"/><Relationship Id="rId1" Type="http://schemas.openxmlformats.org/officeDocument/2006/relationships/slideLayout" Target="../slideLayouts/slideLayout2.xml"/><Relationship Id="rId6" Type="http://schemas.openxmlformats.org/officeDocument/2006/relationships/hyperlink" Target="http://www.djangoproject.com/" TargetMode="External"/><Relationship Id="rId11" Type="http://schemas.openxmlformats.org/officeDocument/2006/relationships/image" Target="../media/image4.png"/><Relationship Id="rId5" Type="http://schemas.openxmlformats.org/officeDocument/2006/relationships/hyperlink" Target="http://www.asp.net/" TargetMode="External"/><Relationship Id="rId10" Type="http://schemas.openxmlformats.org/officeDocument/2006/relationships/image" Target="../media/image3.png"/><Relationship Id="rId4" Type="http://schemas.openxmlformats.org/officeDocument/2006/relationships/hyperlink" Target="http://www.rubyonrails.org/" TargetMode="External"/><Relationship Id="rId9" Type="http://schemas.openxmlformats.org/officeDocument/2006/relationships/image" Target="../media/image2.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5771" y="1041860"/>
            <a:ext cx="10058400" cy="3850179"/>
          </a:xfrm>
        </p:spPr>
        <p:txBody>
          <a:bodyPr>
            <a:normAutofit/>
          </a:bodyPr>
          <a:lstStyle/>
          <a:p>
            <a:pPr algn="ctr"/>
            <a:r>
              <a:rPr lang="en-US" sz="6600" dirty="0" smtClean="0">
                <a:solidFill>
                  <a:srgbClr val="92D050"/>
                </a:solidFill>
              </a:rPr>
              <a:t>Introduction </a:t>
            </a:r>
          </a:p>
          <a:p>
            <a:pPr algn="ctr"/>
            <a:r>
              <a:rPr lang="en-US" sz="6600" dirty="0" smtClean="0">
                <a:solidFill>
                  <a:srgbClr val="92D050"/>
                </a:solidFill>
              </a:rPr>
              <a:t>to </a:t>
            </a:r>
          </a:p>
          <a:p>
            <a:pPr algn="ctr"/>
            <a:r>
              <a:rPr lang="en-US" sz="6600" dirty="0" smtClean="0">
                <a:solidFill>
                  <a:srgbClr val="92D050"/>
                </a:solidFill>
              </a:rPr>
              <a:t>PHP</a:t>
            </a:r>
            <a:endParaRPr lang="en-US" sz="6600" dirty="0">
              <a:solidFill>
                <a:srgbClr val="92D050"/>
              </a:solidFill>
            </a:endParaRPr>
          </a:p>
        </p:txBody>
      </p:sp>
    </p:spTree>
    <p:extLst>
      <p:ext uri="{BB962C8B-B14F-4D97-AF65-F5344CB8AC3E}">
        <p14:creationId xmlns="" xmlns:p14="http://schemas.microsoft.com/office/powerpoint/2010/main" val="181882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11200" y="457200"/>
            <a:ext cx="10236200" cy="762000"/>
          </a:xfrm>
          <a:noFill/>
          <a:ln/>
        </p:spPr>
        <p:txBody>
          <a:bodyPr/>
          <a:lstStyle/>
          <a:p>
            <a:r>
              <a:rPr lang="en-CA" b="1">
                <a:effectLst>
                  <a:outerShdw blurRad="38100" dist="38100" dir="2700000" algn="tl">
                    <a:srgbClr val="C0C0C0"/>
                  </a:outerShdw>
                </a:effectLst>
                <a:latin typeface="Times New Roman" pitchFamily="18" charset="0"/>
              </a:rPr>
              <a:t>What does PHP code look like?</a:t>
            </a:r>
            <a:endParaRPr lang="en-US" altLang="zh-CN" b="1">
              <a:effectLst>
                <a:outerShdw blurRad="38100" dist="38100" dir="2700000" algn="tl">
                  <a:srgbClr val="C0C0C0"/>
                </a:outerShdw>
              </a:effectLst>
              <a:latin typeface="Times New Roman" pitchFamily="18" charset="0"/>
              <a:ea typeface="宋体" pitchFamily="2" charset="-122"/>
            </a:endParaRPr>
          </a:p>
        </p:txBody>
      </p:sp>
      <p:sp>
        <p:nvSpPr>
          <p:cNvPr id="13315" name="Rectangle 3"/>
          <p:cNvSpPr>
            <a:spLocks noGrp="1" noChangeArrowheads="1"/>
          </p:cNvSpPr>
          <p:nvPr>
            <p:ph type="body" idx="1"/>
          </p:nvPr>
        </p:nvSpPr>
        <p:spPr>
          <a:xfrm>
            <a:off x="609600" y="2057400"/>
            <a:ext cx="10972800" cy="2940050"/>
          </a:xfrm>
        </p:spPr>
        <p:txBody>
          <a:bodyPr/>
          <a:lstStyle/>
          <a:p>
            <a:pPr marL="517525" indent="-517525">
              <a:buFont typeface="Wingdings" pitchFamily="2" charset="2"/>
              <a:buChar char="§"/>
            </a:pPr>
            <a:r>
              <a:rPr lang="en-CA" sz="2600" dirty="0">
                <a:solidFill>
                  <a:schemeClr val="tx1"/>
                </a:solidFill>
              </a:rPr>
              <a:t>Structurally similar to C/C++</a:t>
            </a:r>
          </a:p>
          <a:p>
            <a:pPr marL="517525" indent="-517525">
              <a:buFont typeface="Wingdings" pitchFamily="2" charset="2"/>
              <a:buChar char="§"/>
            </a:pPr>
            <a:r>
              <a:rPr lang="en-CA" sz="2600" dirty="0">
                <a:solidFill>
                  <a:schemeClr val="tx1"/>
                </a:solidFill>
              </a:rPr>
              <a:t>Supports procedural and object-oriented paradigm (to some degree)</a:t>
            </a:r>
          </a:p>
          <a:p>
            <a:pPr marL="517525" indent="-517525">
              <a:buFont typeface="Wingdings" pitchFamily="2" charset="2"/>
              <a:buChar char="§"/>
            </a:pPr>
            <a:r>
              <a:rPr lang="en-CA" sz="2600" dirty="0">
                <a:solidFill>
                  <a:schemeClr val="tx1"/>
                </a:solidFill>
              </a:rPr>
              <a:t>All PHP statements end with a semi-colon</a:t>
            </a:r>
          </a:p>
          <a:p>
            <a:pPr marL="517525" indent="-517525">
              <a:buFont typeface="Wingdings" pitchFamily="2" charset="2"/>
              <a:buChar char="§"/>
            </a:pPr>
            <a:r>
              <a:rPr lang="en-CA" sz="2600" dirty="0">
                <a:solidFill>
                  <a:schemeClr val="tx1"/>
                </a:solidFill>
              </a:rPr>
              <a:t>Each PHP script must be enclosed in the reserved PHP tag</a:t>
            </a:r>
            <a:endParaRPr lang="en-US" altLang="zh-CN" sz="1900" dirty="0">
              <a:solidFill>
                <a:schemeClr val="tx1"/>
              </a:solidFill>
              <a:latin typeface="Courier New" pitchFamily="49" charset="0"/>
              <a:ea typeface="宋体" pitchFamily="2" charset="-122"/>
            </a:endParaRPr>
          </a:p>
        </p:txBody>
      </p:sp>
      <p:sp>
        <p:nvSpPr>
          <p:cNvPr id="13316" name="Text Box 4"/>
          <p:cNvSpPr txBox="1">
            <a:spLocks noChangeArrowheads="1"/>
          </p:cNvSpPr>
          <p:nvPr/>
        </p:nvSpPr>
        <p:spPr bwMode="auto">
          <a:xfrm>
            <a:off x="4751917" y="4797425"/>
            <a:ext cx="1344083" cy="915988"/>
          </a:xfrm>
          <a:prstGeom prst="rect">
            <a:avLst/>
          </a:prstGeom>
          <a:solidFill>
            <a:schemeClr val="folHlink"/>
          </a:solidFill>
          <a:ln w="9525">
            <a:noFill/>
            <a:miter lim="800000"/>
            <a:headEnd/>
            <a:tailEnd/>
          </a:ln>
          <a:effectLst/>
        </p:spPr>
        <p:txBody>
          <a:bodyPr>
            <a:spAutoFit/>
          </a:bodyPr>
          <a:lstStyle/>
          <a:p>
            <a:r>
              <a:rPr lang="en-CA" b="1" i="1">
                <a:latin typeface="Courier New" pitchFamily="49" charset="0"/>
              </a:rPr>
              <a:t>&lt;?php</a:t>
            </a:r>
          </a:p>
          <a:p>
            <a:r>
              <a:rPr lang="en-CA" b="1" i="1">
                <a:latin typeface="Courier New" pitchFamily="49" charset="0"/>
              </a:rPr>
              <a:t>   …</a:t>
            </a:r>
            <a:br>
              <a:rPr lang="en-CA" b="1" i="1">
                <a:latin typeface="Courier New" pitchFamily="49" charset="0"/>
              </a:rPr>
            </a:br>
            <a:r>
              <a:rPr lang="en-CA" b="1" i="1">
                <a:latin typeface="Courier New" pitchFamily="49" charset="0"/>
              </a:rPr>
              <a:t>?&gt;</a:t>
            </a:r>
            <a:endParaRPr lang="en-US" altLang="zh-CN" b="1" i="1">
              <a:latin typeface="Courier New" pitchFamily="49" charset="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280330" y="346093"/>
            <a:ext cx="9641297" cy="971074"/>
          </a:xfrm>
          <a:ln/>
        </p:spPr>
        <p:txBody>
          <a:bodyPr>
            <a:normAutofit fontScale="90000"/>
          </a:bodyPr>
          <a:lstStyle/>
          <a:p>
            <a:pP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sz="4000" b="1" dirty="0"/>
              <a:t>How PHP generates </a:t>
            </a:r>
            <a:br>
              <a:rPr lang="en-GB" sz="4000" b="1" dirty="0"/>
            </a:br>
            <a:r>
              <a:rPr lang="en-GB" sz="4000" b="1" dirty="0"/>
              <a:t>HTML/JS Web pages</a:t>
            </a:r>
          </a:p>
        </p:txBody>
      </p:sp>
      <p:sp>
        <p:nvSpPr>
          <p:cNvPr id="8194" name="Text Box 2"/>
          <p:cNvSpPr txBox="1">
            <a:spLocks noChangeArrowheads="1"/>
          </p:cNvSpPr>
          <p:nvPr/>
        </p:nvSpPr>
        <p:spPr bwMode="auto">
          <a:xfrm>
            <a:off x="1246479" y="4294231"/>
            <a:ext cx="9814530" cy="1901161"/>
          </a:xfrm>
          <a:prstGeom prst="rect">
            <a:avLst/>
          </a:prstGeom>
          <a:noFill/>
          <a:ln w="9525">
            <a:noFill/>
            <a:miter lim="800000"/>
            <a:headEnd/>
            <a:tailEnd/>
          </a:ln>
        </p:spPr>
        <p:txBody>
          <a:bodyPr wrap="square" lIns="0" tIns="0" rIns="0" bIns="0">
            <a:spAutoFit/>
          </a:bodyPr>
          <a:lstStyle/>
          <a:p>
            <a:pPr>
              <a:lnSpc>
                <a:spcPts val="2116"/>
              </a:lnSpc>
              <a:buClr>
                <a:srgbClr val="000000"/>
              </a:buCl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sz="2100" dirty="0">
                <a:latin typeface="Verdana" pitchFamily="34" charset="0"/>
                <a:ea typeface="HG Mincho Light J" charset="0"/>
                <a:cs typeface="HG Mincho Light J" charset="0"/>
              </a:rPr>
              <a:t>1: Client from browser send HTTP request (with POST/GET variables)</a:t>
            </a:r>
          </a:p>
          <a:p>
            <a:pPr>
              <a:lnSpc>
                <a:spcPct val="101000"/>
              </a:lnSpc>
              <a:buClr>
                <a:srgbClr val="000000"/>
              </a:buCl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sz="2100" dirty="0">
                <a:latin typeface="Verdana" pitchFamily="34" charset="0"/>
                <a:ea typeface="HG Mincho Light J" charset="0"/>
                <a:cs typeface="HG Mincho Light J" charset="0"/>
              </a:rPr>
              <a:t>2: Apache recognizes that a PHP script is requested and sends the request to PHP module</a:t>
            </a:r>
          </a:p>
          <a:p>
            <a:pPr>
              <a:lnSpc>
                <a:spcPct val="101000"/>
              </a:lnSpc>
              <a:buClr>
                <a:srgbClr val="000000"/>
              </a:buCl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sz="2100" dirty="0">
                <a:latin typeface="Verdana" pitchFamily="34" charset="0"/>
                <a:ea typeface="HG Mincho Light J" charset="0"/>
                <a:cs typeface="HG Mincho Light J" charset="0"/>
              </a:rPr>
              <a:t>3: PHP interpreter executes PHP script, collects script output and sends it back</a:t>
            </a:r>
          </a:p>
          <a:p>
            <a:pPr>
              <a:lnSpc>
                <a:spcPct val="101000"/>
              </a:lnSpc>
              <a:buClr>
                <a:srgbClr val="000000"/>
              </a:buCl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sz="2100" dirty="0">
                <a:latin typeface="Verdana" pitchFamily="34" charset="0"/>
                <a:ea typeface="HG Mincho Light J" charset="0"/>
                <a:cs typeface="HG Mincho Light J" charset="0"/>
              </a:rPr>
              <a:t>4: Apache replies to client using the PHP script output as HTML output </a:t>
            </a:r>
          </a:p>
        </p:txBody>
      </p:sp>
      <p:grpSp>
        <p:nvGrpSpPr>
          <p:cNvPr id="2" name="Group 3"/>
          <p:cNvGrpSpPr>
            <a:grpSpLocks/>
          </p:cNvGrpSpPr>
          <p:nvPr/>
        </p:nvGrpSpPr>
        <p:grpSpPr bwMode="auto">
          <a:xfrm>
            <a:off x="1720380" y="1722120"/>
            <a:ext cx="8325127" cy="2425946"/>
            <a:chOff x="890" y="714"/>
            <a:chExt cx="4181" cy="1605"/>
          </a:xfrm>
        </p:grpSpPr>
        <p:sp>
          <p:nvSpPr>
            <p:cNvPr id="8196" name="AutoShape 4"/>
            <p:cNvSpPr>
              <a:spLocks noChangeArrowheads="1"/>
            </p:cNvSpPr>
            <p:nvPr/>
          </p:nvSpPr>
          <p:spPr bwMode="auto">
            <a:xfrm>
              <a:off x="890" y="714"/>
              <a:ext cx="4181" cy="1605"/>
            </a:xfrm>
            <a:prstGeom prst="roundRect">
              <a:avLst>
                <a:gd name="adj" fmla="val 60"/>
              </a:avLst>
            </a:prstGeom>
            <a:solidFill>
              <a:srgbClr val="808080">
                <a:alpha val="50000"/>
              </a:srgbClr>
            </a:solidFill>
            <a:ln w="9360">
              <a:solidFill>
                <a:srgbClr val="000000"/>
              </a:solidFill>
              <a:prstDash val="sysDot"/>
              <a:round/>
              <a:headEnd/>
              <a:tailEnd/>
            </a:ln>
          </p:spPr>
          <p:txBody>
            <a:bodyPr wrap="none" anchor="ctr"/>
            <a:lstStyle/>
            <a:p>
              <a:endParaRPr lang="en-US"/>
            </a:p>
          </p:txBody>
        </p:sp>
        <p:grpSp>
          <p:nvGrpSpPr>
            <p:cNvPr id="3" name="Group 5"/>
            <p:cNvGrpSpPr>
              <a:grpSpLocks/>
            </p:cNvGrpSpPr>
            <p:nvPr/>
          </p:nvGrpSpPr>
          <p:grpSpPr bwMode="auto">
            <a:xfrm>
              <a:off x="1541" y="793"/>
              <a:ext cx="2998" cy="1413"/>
              <a:chOff x="1541" y="793"/>
              <a:chExt cx="2998" cy="1413"/>
            </a:xfrm>
          </p:grpSpPr>
          <p:sp>
            <p:nvSpPr>
              <p:cNvPr id="8198" name="Line 6"/>
              <p:cNvSpPr>
                <a:spLocks noChangeShapeType="1"/>
              </p:cNvSpPr>
              <p:nvPr/>
            </p:nvSpPr>
            <p:spPr bwMode="auto">
              <a:xfrm>
                <a:off x="1790" y="1230"/>
                <a:ext cx="341" cy="540"/>
              </a:xfrm>
              <a:prstGeom prst="line">
                <a:avLst/>
              </a:prstGeom>
              <a:noFill/>
              <a:ln w="9360">
                <a:solidFill>
                  <a:srgbClr val="000000"/>
                </a:solidFill>
                <a:prstDash val="sysDot"/>
                <a:round/>
                <a:headEnd/>
                <a:tailEnd type="triangle" w="lg" len="lg"/>
              </a:ln>
            </p:spPr>
            <p:txBody>
              <a:bodyPr/>
              <a:lstStyle/>
              <a:p>
                <a:endParaRPr lang="en-US"/>
              </a:p>
            </p:txBody>
          </p:sp>
          <p:grpSp>
            <p:nvGrpSpPr>
              <p:cNvPr id="4" name="Group 7"/>
              <p:cNvGrpSpPr>
                <a:grpSpLocks/>
              </p:cNvGrpSpPr>
              <p:nvPr/>
            </p:nvGrpSpPr>
            <p:grpSpPr bwMode="auto">
              <a:xfrm>
                <a:off x="1541" y="793"/>
                <a:ext cx="2998" cy="1413"/>
                <a:chOff x="1541" y="793"/>
                <a:chExt cx="2998" cy="1413"/>
              </a:xfrm>
            </p:grpSpPr>
            <p:sp>
              <p:nvSpPr>
                <p:cNvPr id="8200" name="Text Box 8"/>
                <p:cNvSpPr txBox="1">
                  <a:spLocks noChangeArrowheads="1"/>
                </p:cNvSpPr>
                <p:nvPr/>
              </p:nvSpPr>
              <p:spPr bwMode="auto">
                <a:xfrm>
                  <a:off x="3319" y="1994"/>
                  <a:ext cx="93" cy="167"/>
                </a:xfrm>
                <a:prstGeom prst="rect">
                  <a:avLst/>
                </a:prstGeom>
                <a:noFill/>
                <a:ln w="9525">
                  <a:noFill/>
                  <a:miter lim="800000"/>
                  <a:headEnd/>
                  <a:tailEnd/>
                </a:ln>
              </p:spPr>
              <p:txBody>
                <a:bodyPr lIns="0" tIns="0" rIns="0" bIns="0">
                  <a:spAutoFit/>
                </a:bodyPr>
                <a:lstStyle/>
                <a:p>
                  <a:pPr>
                    <a:lnSpc>
                      <a:spcPct val="101000"/>
                    </a:lnSpc>
                    <a:buClr>
                      <a:srgbClr val="000000"/>
                    </a:buClr>
                    <a:buSzPct val="45000"/>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dirty="0">
                      <a:solidFill>
                        <a:schemeClr val="tx1"/>
                      </a:solidFill>
                      <a:latin typeface="Verdana" pitchFamily="34" charset="0"/>
                      <a:ea typeface="HG Mincho Light J" charset="0"/>
                      <a:cs typeface="HG Mincho Light J" charset="0"/>
                    </a:rPr>
                    <a:t>2</a:t>
                  </a:r>
                </a:p>
              </p:txBody>
            </p:sp>
            <p:grpSp>
              <p:nvGrpSpPr>
                <p:cNvPr id="5" name="Group 9"/>
                <p:cNvGrpSpPr>
                  <a:grpSpLocks/>
                </p:cNvGrpSpPr>
                <p:nvPr/>
              </p:nvGrpSpPr>
              <p:grpSpPr bwMode="auto">
                <a:xfrm>
                  <a:off x="1541" y="793"/>
                  <a:ext cx="783" cy="432"/>
                  <a:chOff x="1541" y="793"/>
                  <a:chExt cx="783" cy="432"/>
                </a:xfrm>
              </p:grpSpPr>
              <p:sp>
                <p:nvSpPr>
                  <p:cNvPr id="8202" name="AutoShape 10"/>
                  <p:cNvSpPr>
                    <a:spLocks noChangeArrowheads="1"/>
                  </p:cNvSpPr>
                  <p:nvPr/>
                </p:nvSpPr>
                <p:spPr bwMode="auto">
                  <a:xfrm>
                    <a:off x="1541" y="793"/>
                    <a:ext cx="783" cy="432"/>
                  </a:xfrm>
                  <a:prstGeom prst="roundRect">
                    <a:avLst>
                      <a:gd name="adj" fmla="val 231"/>
                    </a:avLst>
                  </a:prstGeom>
                  <a:noFill/>
                  <a:ln w="9360">
                    <a:solidFill>
                      <a:srgbClr val="000000"/>
                    </a:solidFill>
                    <a:round/>
                    <a:headEnd/>
                    <a:tailEnd/>
                  </a:ln>
                </p:spPr>
                <p:txBody>
                  <a:bodyPr wrap="none" anchor="ctr"/>
                  <a:lstStyle/>
                  <a:p>
                    <a:endParaRPr lang="en-US"/>
                  </a:p>
                </p:txBody>
              </p:sp>
              <p:sp>
                <p:nvSpPr>
                  <p:cNvPr id="8203" name="Text Box 11"/>
                  <p:cNvSpPr txBox="1">
                    <a:spLocks noChangeArrowheads="1"/>
                  </p:cNvSpPr>
                  <p:nvPr/>
                </p:nvSpPr>
                <p:spPr bwMode="auto">
                  <a:xfrm>
                    <a:off x="1541" y="865"/>
                    <a:ext cx="783" cy="321"/>
                  </a:xfrm>
                  <a:prstGeom prst="rect">
                    <a:avLst/>
                  </a:prstGeom>
                  <a:noFill/>
                  <a:ln w="9525">
                    <a:noFill/>
                    <a:miter lim="800000"/>
                    <a:headEnd/>
                    <a:tailEnd/>
                  </a:ln>
                </p:spPr>
                <p:txBody>
                  <a:bodyPr lIns="0" tIns="0" rIns="0" bIns="0" anchor="ctr">
                    <a:spAutoFit/>
                  </a:bodyPr>
                  <a:lstStyle/>
                  <a:p>
                    <a:pPr algn="ctr">
                      <a:lnSpc>
                        <a:spcPts val="2116"/>
                      </a:lnSpc>
                      <a:buClr>
                        <a:srgbClr val="000000"/>
                      </a:buCl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sz="2100" b="1" dirty="0">
                        <a:latin typeface="Verdana" pitchFamily="34" charset="0"/>
                        <a:ea typeface="HG Mincho Light J" charset="0"/>
                        <a:cs typeface="HG Mincho Light J" charset="0"/>
                      </a:rPr>
                      <a:t>Client Browser</a:t>
                    </a:r>
                  </a:p>
                </p:txBody>
              </p:sp>
            </p:grpSp>
            <p:sp>
              <p:nvSpPr>
                <p:cNvPr id="8204" name="Text Box 12"/>
                <p:cNvSpPr txBox="1">
                  <a:spLocks noChangeArrowheads="1"/>
                </p:cNvSpPr>
                <p:nvPr/>
              </p:nvSpPr>
              <p:spPr bwMode="auto">
                <a:xfrm>
                  <a:off x="1841" y="1440"/>
                  <a:ext cx="119" cy="167"/>
                </a:xfrm>
                <a:prstGeom prst="rect">
                  <a:avLst/>
                </a:prstGeom>
                <a:noFill/>
                <a:ln w="9525">
                  <a:noFill/>
                  <a:miter lim="800000"/>
                  <a:headEnd/>
                  <a:tailEnd/>
                </a:ln>
              </p:spPr>
              <p:txBody>
                <a:bodyPr lIns="0" tIns="0" rIns="0" bIns="0">
                  <a:spAutoFit/>
                </a:bodyPr>
                <a:lstStyle/>
                <a:p>
                  <a:pPr>
                    <a:lnSpc>
                      <a:spcPct val="101000"/>
                    </a:lnSpc>
                    <a:buClr>
                      <a:srgbClr val="000000"/>
                    </a:buClr>
                    <a:buSzPct val="45000"/>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dirty="0">
                      <a:solidFill>
                        <a:schemeClr val="tx1"/>
                      </a:solidFill>
                      <a:latin typeface="Verdana" pitchFamily="34" charset="0"/>
                      <a:ea typeface="HG Mincho Light J" charset="0"/>
                      <a:cs typeface="HG Mincho Light J" charset="0"/>
                    </a:rPr>
                    <a:t>1</a:t>
                  </a:r>
                </a:p>
              </p:txBody>
            </p:sp>
            <p:grpSp>
              <p:nvGrpSpPr>
                <p:cNvPr id="6" name="Group 13"/>
                <p:cNvGrpSpPr>
                  <a:grpSpLocks/>
                </p:cNvGrpSpPr>
                <p:nvPr/>
              </p:nvGrpSpPr>
              <p:grpSpPr bwMode="auto">
                <a:xfrm>
                  <a:off x="3756" y="1434"/>
                  <a:ext cx="783" cy="456"/>
                  <a:chOff x="3756" y="1434"/>
                  <a:chExt cx="783" cy="456"/>
                </a:xfrm>
              </p:grpSpPr>
              <p:sp>
                <p:nvSpPr>
                  <p:cNvPr id="8206" name="AutoShape 14"/>
                  <p:cNvSpPr>
                    <a:spLocks noChangeArrowheads="1"/>
                  </p:cNvSpPr>
                  <p:nvPr/>
                </p:nvSpPr>
                <p:spPr bwMode="auto">
                  <a:xfrm>
                    <a:off x="3756" y="1434"/>
                    <a:ext cx="783" cy="456"/>
                  </a:xfrm>
                  <a:prstGeom prst="roundRect">
                    <a:avLst>
                      <a:gd name="adj" fmla="val 218"/>
                    </a:avLst>
                  </a:prstGeom>
                  <a:noFill/>
                  <a:ln w="9360">
                    <a:solidFill>
                      <a:srgbClr val="000000"/>
                    </a:solidFill>
                    <a:round/>
                    <a:headEnd/>
                    <a:tailEnd/>
                  </a:ln>
                </p:spPr>
                <p:txBody>
                  <a:bodyPr wrap="none" anchor="ctr"/>
                  <a:lstStyle/>
                  <a:p>
                    <a:endParaRPr lang="en-US"/>
                  </a:p>
                </p:txBody>
              </p:sp>
              <p:sp>
                <p:nvSpPr>
                  <p:cNvPr id="8207" name="Text Box 15"/>
                  <p:cNvSpPr txBox="1">
                    <a:spLocks noChangeArrowheads="1"/>
                  </p:cNvSpPr>
                  <p:nvPr/>
                </p:nvSpPr>
                <p:spPr bwMode="auto">
                  <a:xfrm>
                    <a:off x="3756" y="1518"/>
                    <a:ext cx="783" cy="321"/>
                  </a:xfrm>
                  <a:prstGeom prst="rect">
                    <a:avLst/>
                  </a:prstGeom>
                  <a:noFill/>
                  <a:ln w="9525">
                    <a:noFill/>
                    <a:miter lim="800000"/>
                    <a:headEnd/>
                    <a:tailEnd/>
                  </a:ln>
                </p:spPr>
                <p:txBody>
                  <a:bodyPr lIns="0" tIns="0" rIns="0" bIns="0" anchor="ctr">
                    <a:spAutoFit/>
                  </a:bodyPr>
                  <a:lstStyle/>
                  <a:p>
                    <a:pPr algn="ctr">
                      <a:lnSpc>
                        <a:spcPts val="2116"/>
                      </a:lnSpc>
                      <a:buClr>
                        <a:srgbClr val="000000"/>
                      </a:buCl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sz="2100" b="1" dirty="0">
                        <a:latin typeface="Verdana" pitchFamily="34" charset="0"/>
                        <a:ea typeface="HG Mincho Light J" charset="0"/>
                        <a:cs typeface="HG Mincho Light J" charset="0"/>
                      </a:rPr>
                      <a:t>PHP module</a:t>
                    </a:r>
                  </a:p>
                </p:txBody>
              </p:sp>
            </p:grpSp>
            <p:sp>
              <p:nvSpPr>
                <p:cNvPr id="8208" name="Text Box 16"/>
                <p:cNvSpPr txBox="1">
                  <a:spLocks noChangeArrowheads="1"/>
                </p:cNvSpPr>
                <p:nvPr/>
              </p:nvSpPr>
              <p:spPr bwMode="auto">
                <a:xfrm>
                  <a:off x="3157" y="1519"/>
                  <a:ext cx="74" cy="167"/>
                </a:xfrm>
                <a:prstGeom prst="rect">
                  <a:avLst/>
                </a:prstGeom>
                <a:noFill/>
                <a:ln w="9525">
                  <a:noFill/>
                  <a:miter lim="800000"/>
                  <a:headEnd/>
                  <a:tailEnd/>
                </a:ln>
              </p:spPr>
              <p:txBody>
                <a:bodyPr wrap="none" lIns="0" tIns="0" rIns="0" bIns="0">
                  <a:spAutoFit/>
                </a:bodyPr>
                <a:lstStyle/>
                <a:p>
                  <a:pPr>
                    <a:lnSpc>
                      <a:spcPct val="101000"/>
                    </a:lnSpc>
                    <a:buClr>
                      <a:srgbClr val="000000"/>
                    </a:buClr>
                    <a:buSzPct val="45000"/>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dirty="0">
                      <a:solidFill>
                        <a:schemeClr val="tx1"/>
                      </a:solidFill>
                      <a:latin typeface="Verdana" pitchFamily="34" charset="0"/>
                      <a:ea typeface="HG Mincho Light J" charset="0"/>
                      <a:cs typeface="HG Mincho Light J" charset="0"/>
                    </a:rPr>
                    <a:t>3</a:t>
                  </a:r>
                </a:p>
              </p:txBody>
            </p:sp>
            <p:sp>
              <p:nvSpPr>
                <p:cNvPr id="8209" name="Text Box 17"/>
                <p:cNvSpPr txBox="1">
                  <a:spLocks noChangeArrowheads="1"/>
                </p:cNvSpPr>
                <p:nvPr/>
              </p:nvSpPr>
              <p:spPr bwMode="auto">
                <a:xfrm>
                  <a:off x="2265" y="1367"/>
                  <a:ext cx="74" cy="167"/>
                </a:xfrm>
                <a:prstGeom prst="rect">
                  <a:avLst/>
                </a:prstGeom>
                <a:noFill/>
                <a:ln w="9525">
                  <a:noFill/>
                  <a:miter lim="800000"/>
                  <a:headEnd/>
                  <a:tailEnd/>
                </a:ln>
              </p:spPr>
              <p:txBody>
                <a:bodyPr wrap="none" lIns="0" tIns="0" rIns="0" bIns="0">
                  <a:spAutoFit/>
                </a:bodyPr>
                <a:lstStyle/>
                <a:p>
                  <a:pPr>
                    <a:lnSpc>
                      <a:spcPct val="101000"/>
                    </a:lnSpc>
                    <a:buClr>
                      <a:srgbClr val="000000"/>
                    </a:buClr>
                    <a:buSzPct val="45000"/>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dirty="0">
                      <a:solidFill>
                        <a:schemeClr val="tx1"/>
                      </a:solidFill>
                      <a:latin typeface="Verdana" pitchFamily="34" charset="0"/>
                      <a:ea typeface="HG Mincho Light J" charset="0"/>
                      <a:cs typeface="HG Mincho Light J" charset="0"/>
                    </a:rPr>
                    <a:t>4</a:t>
                  </a:r>
                </a:p>
              </p:txBody>
            </p:sp>
            <p:sp>
              <p:nvSpPr>
                <p:cNvPr id="8210" name="Line 18"/>
                <p:cNvSpPr>
                  <a:spLocks noChangeShapeType="1"/>
                </p:cNvSpPr>
                <p:nvPr/>
              </p:nvSpPr>
              <p:spPr bwMode="auto">
                <a:xfrm flipH="1" flipV="1">
                  <a:off x="2039" y="1225"/>
                  <a:ext cx="330" cy="541"/>
                </a:xfrm>
                <a:prstGeom prst="line">
                  <a:avLst/>
                </a:prstGeom>
                <a:noFill/>
                <a:ln w="9360">
                  <a:solidFill>
                    <a:srgbClr val="000000"/>
                  </a:solidFill>
                  <a:prstDash val="sysDot"/>
                  <a:round/>
                  <a:headEnd/>
                  <a:tailEnd type="triangle" w="lg" len="lg"/>
                </a:ln>
              </p:spPr>
              <p:txBody>
                <a:bodyPr/>
                <a:lstStyle/>
                <a:p>
                  <a:endParaRPr lang="en-US"/>
                </a:p>
              </p:txBody>
            </p:sp>
            <p:sp>
              <p:nvSpPr>
                <p:cNvPr id="8211" name="Line 19"/>
                <p:cNvSpPr>
                  <a:spLocks noChangeShapeType="1"/>
                </p:cNvSpPr>
                <p:nvPr/>
              </p:nvSpPr>
              <p:spPr bwMode="auto">
                <a:xfrm flipV="1">
                  <a:off x="2804" y="1735"/>
                  <a:ext cx="947" cy="412"/>
                </a:xfrm>
                <a:prstGeom prst="line">
                  <a:avLst/>
                </a:prstGeom>
                <a:noFill/>
                <a:ln w="9360">
                  <a:solidFill>
                    <a:srgbClr val="000000"/>
                  </a:solidFill>
                  <a:prstDash val="sysDot"/>
                  <a:round/>
                  <a:headEnd/>
                  <a:tailEnd type="triangle" w="lg" len="lg"/>
                </a:ln>
              </p:spPr>
              <p:txBody>
                <a:bodyPr/>
                <a:lstStyle/>
                <a:p>
                  <a:endParaRPr lang="en-US"/>
                </a:p>
              </p:txBody>
            </p:sp>
            <p:sp>
              <p:nvSpPr>
                <p:cNvPr id="8212" name="Line 20"/>
                <p:cNvSpPr>
                  <a:spLocks noChangeShapeType="1"/>
                </p:cNvSpPr>
                <p:nvPr/>
              </p:nvSpPr>
              <p:spPr bwMode="auto">
                <a:xfrm flipH="1">
                  <a:off x="2807" y="1525"/>
                  <a:ext cx="963" cy="350"/>
                </a:xfrm>
                <a:prstGeom prst="line">
                  <a:avLst/>
                </a:prstGeom>
                <a:noFill/>
                <a:ln w="9360">
                  <a:solidFill>
                    <a:srgbClr val="000000"/>
                  </a:solidFill>
                  <a:prstDash val="sysDot"/>
                  <a:round/>
                  <a:headEnd/>
                  <a:tailEnd type="triangle" w="lg" len="lg"/>
                </a:ln>
              </p:spPr>
              <p:txBody>
                <a:bodyPr/>
                <a:lstStyle/>
                <a:p>
                  <a:endParaRPr lang="en-US"/>
                </a:p>
              </p:txBody>
            </p:sp>
            <p:grpSp>
              <p:nvGrpSpPr>
                <p:cNvPr id="7" name="Group 21"/>
                <p:cNvGrpSpPr>
                  <a:grpSpLocks/>
                </p:cNvGrpSpPr>
                <p:nvPr/>
              </p:nvGrpSpPr>
              <p:grpSpPr bwMode="auto">
                <a:xfrm>
                  <a:off x="2014" y="1774"/>
                  <a:ext cx="783" cy="432"/>
                  <a:chOff x="2014" y="1774"/>
                  <a:chExt cx="783" cy="432"/>
                </a:xfrm>
              </p:grpSpPr>
              <p:sp>
                <p:nvSpPr>
                  <p:cNvPr id="8214" name="AutoShape 22"/>
                  <p:cNvSpPr>
                    <a:spLocks noChangeArrowheads="1"/>
                  </p:cNvSpPr>
                  <p:nvPr/>
                </p:nvSpPr>
                <p:spPr bwMode="auto">
                  <a:xfrm>
                    <a:off x="2014" y="1774"/>
                    <a:ext cx="783" cy="432"/>
                  </a:xfrm>
                  <a:prstGeom prst="roundRect">
                    <a:avLst>
                      <a:gd name="adj" fmla="val 231"/>
                    </a:avLst>
                  </a:prstGeom>
                  <a:noFill/>
                  <a:ln w="9360">
                    <a:solidFill>
                      <a:srgbClr val="000000"/>
                    </a:solidFill>
                    <a:round/>
                    <a:headEnd/>
                    <a:tailEnd/>
                  </a:ln>
                </p:spPr>
                <p:txBody>
                  <a:bodyPr wrap="none" anchor="ctr"/>
                  <a:lstStyle/>
                  <a:p>
                    <a:endParaRPr lang="en-US"/>
                  </a:p>
                </p:txBody>
              </p:sp>
              <p:sp>
                <p:nvSpPr>
                  <p:cNvPr id="8215" name="Text Box 23"/>
                  <p:cNvSpPr txBox="1">
                    <a:spLocks noChangeArrowheads="1"/>
                  </p:cNvSpPr>
                  <p:nvPr/>
                </p:nvSpPr>
                <p:spPr bwMode="auto">
                  <a:xfrm>
                    <a:off x="2014" y="1918"/>
                    <a:ext cx="783" cy="160"/>
                  </a:xfrm>
                  <a:prstGeom prst="rect">
                    <a:avLst/>
                  </a:prstGeom>
                  <a:noFill/>
                  <a:ln w="9525">
                    <a:noFill/>
                    <a:miter lim="800000"/>
                    <a:headEnd/>
                    <a:tailEnd/>
                  </a:ln>
                </p:spPr>
                <p:txBody>
                  <a:bodyPr lIns="0" tIns="0" rIns="0" bIns="0" anchor="ctr">
                    <a:spAutoFit/>
                  </a:bodyPr>
                  <a:lstStyle/>
                  <a:p>
                    <a:pPr algn="ctr">
                      <a:lnSpc>
                        <a:spcPts val="2116"/>
                      </a:lnSpc>
                      <a:buClr>
                        <a:srgbClr val="000000"/>
                      </a:buCl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sz="2100" b="1" dirty="0">
                        <a:latin typeface="Verdana" pitchFamily="34" charset="0"/>
                        <a:ea typeface="HG Mincho Light J" charset="0"/>
                        <a:cs typeface="HG Mincho Light J" charset="0"/>
                      </a:rPr>
                      <a:t>Apache</a:t>
                    </a:r>
                  </a:p>
                </p:txBody>
              </p:sp>
            </p:grpSp>
          </p:grpSp>
        </p:gr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a PHP web </a:t>
            </a:r>
            <a:r>
              <a:rPr lang="en-US" dirty="0" smtClean="0"/>
              <a:t>request</a:t>
            </a:r>
            <a:endParaRPr lang="en-US" dirty="0"/>
          </a:p>
        </p:txBody>
      </p:sp>
      <p:sp>
        <p:nvSpPr>
          <p:cNvPr id="4" name="Rectangle 1"/>
          <p:cNvSpPr>
            <a:spLocks noGrp="1" noChangeArrowheads="1"/>
          </p:cNvSpPr>
          <p:nvPr>
            <p:ph idx="1"/>
          </p:nvPr>
        </p:nvSpPr>
        <p:spPr bwMode="auto">
          <a:xfrm>
            <a:off x="1097280" y="4809864"/>
            <a:ext cx="10058400" cy="147440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browser requests a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.html</a:t>
            </a:r>
            <a:r>
              <a:rPr kumimoji="0" lang="en-US" sz="2200" b="0" i="0" u="none" strike="noStrike" cap="none" normalizeH="0" baseline="0" dirty="0" smtClean="0">
                <a:ln>
                  <a:noFill/>
                </a:ln>
                <a:solidFill>
                  <a:srgbClr val="000000"/>
                </a:solidFill>
                <a:effectLst/>
                <a:latin typeface="Calibri" panose="020F0502020204030204" pitchFamily="34" charset="0"/>
              </a:rPr>
              <a:t> file (</a:t>
            </a:r>
            <a:r>
              <a:rPr kumimoji="0" lang="en-US" sz="2200" b="1" i="0" u="none" strike="noStrike" cap="none" normalizeH="0" baseline="0" dirty="0" smtClean="0">
                <a:ln>
                  <a:noFill/>
                </a:ln>
                <a:solidFill>
                  <a:srgbClr val="000000"/>
                </a:solidFill>
                <a:effectLst/>
                <a:latin typeface="Calibri" panose="020F0502020204030204" pitchFamily="34" charset="0"/>
              </a:rPr>
              <a:t>static content</a:t>
            </a:r>
            <a:r>
              <a:rPr kumimoji="0" lang="en-US" sz="2200" b="0" i="0" u="none" strike="noStrike" cap="none" normalizeH="0" baseline="0" dirty="0" smtClean="0">
                <a:ln>
                  <a:noFill/>
                </a:ln>
                <a:solidFill>
                  <a:srgbClr val="000000"/>
                </a:solidFill>
                <a:effectLst/>
                <a:latin typeface="Calibri" panose="020F0502020204030204" pitchFamily="34" charset="0"/>
              </a:rPr>
              <a:t>): server just sends that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browser requests a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.php</a:t>
            </a:r>
            <a:r>
              <a:rPr kumimoji="0" lang="en-US" sz="2200" b="0" i="0" u="none" strike="noStrike" cap="none" normalizeH="0" baseline="0" dirty="0" smtClean="0">
                <a:ln>
                  <a:noFill/>
                </a:ln>
                <a:solidFill>
                  <a:srgbClr val="000000"/>
                </a:solidFill>
                <a:effectLst/>
                <a:latin typeface="Calibri" panose="020F0502020204030204" pitchFamily="34" charset="0"/>
              </a:rPr>
              <a:t> file (</a:t>
            </a:r>
            <a:r>
              <a:rPr kumimoji="0" lang="en-US" sz="2200" b="1" i="0" u="none" strike="noStrike" cap="none" normalizeH="0" baseline="0" dirty="0" smtClean="0">
                <a:ln>
                  <a:noFill/>
                </a:ln>
                <a:solidFill>
                  <a:srgbClr val="000000"/>
                </a:solidFill>
                <a:effectLst/>
                <a:latin typeface="Calibri" panose="020F0502020204030204" pitchFamily="34" charset="0"/>
              </a:rPr>
              <a:t>dynamic content</a:t>
            </a:r>
            <a:r>
              <a:rPr kumimoji="0" lang="en-US" sz="2200" b="0" i="0" u="none" strike="noStrike" cap="none" normalizeH="0" baseline="0" dirty="0" smtClean="0">
                <a:ln>
                  <a:noFill/>
                </a:ln>
                <a:solidFill>
                  <a:srgbClr val="000000"/>
                </a:solidFill>
                <a:effectLst/>
                <a:latin typeface="Calibri" panose="020F0502020204030204" pitchFamily="34" charset="0"/>
              </a:rPr>
              <a:t>): server reads it, runs any script code 	inside it, then </a:t>
            </a:r>
          </a:p>
        </p:txBody>
      </p:sp>
      <p:pic>
        <p:nvPicPr>
          <p:cNvPr id="4099" name="Picture 3" descr="PHP serve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99200" y="1853186"/>
            <a:ext cx="6054559" cy="32571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7406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r>
              <a:rPr lang="en-US" dirty="0" smtClean="0"/>
              <a:t>!</a:t>
            </a:r>
            <a:endParaRPr lang="en-US" dirty="0"/>
          </a:p>
        </p:txBody>
      </p:sp>
      <p:sp>
        <p:nvSpPr>
          <p:cNvPr id="3" name="Content Placeholder 2"/>
          <p:cNvSpPr>
            <a:spLocks noGrp="1"/>
          </p:cNvSpPr>
          <p:nvPr>
            <p:ph idx="1"/>
          </p:nvPr>
        </p:nvSpPr>
        <p:spPr>
          <a:xfrm>
            <a:off x="1097280" y="1845734"/>
            <a:ext cx="10058400" cy="480023"/>
          </a:xfrm>
        </p:spPr>
        <p:txBody>
          <a:bodyPr/>
          <a:lstStyle/>
          <a:p>
            <a:r>
              <a:rPr lang="en-US" dirty="0"/>
              <a:t>The following contents could go into a file </a:t>
            </a:r>
            <a:r>
              <a:rPr lang="en-US" dirty="0" err="1"/>
              <a:t>hello.php</a:t>
            </a:r>
            <a:r>
              <a:rPr lang="en-US" dirty="0"/>
              <a:t>:</a:t>
            </a:r>
          </a:p>
        </p:txBody>
      </p:sp>
      <p:sp>
        <p:nvSpPr>
          <p:cNvPr id="5" name="Rectangle 4"/>
          <p:cNvSpPr/>
          <p:nvPr/>
        </p:nvSpPr>
        <p:spPr>
          <a:xfrm>
            <a:off x="1097280" y="2325757"/>
            <a:ext cx="10058400" cy="923330"/>
          </a:xfrm>
          <a:prstGeom prst="rect">
            <a:avLst/>
          </a:prstGeom>
          <a:solidFill>
            <a:srgbClr val="E5F5FF"/>
          </a:solidFill>
          <a:ln w="19050">
            <a:solidFill>
              <a:schemeClr val="tx1"/>
            </a:solidFill>
          </a:ln>
        </p:spPr>
        <p:txBody>
          <a:bodyPr wrap="square">
            <a:spAutoFit/>
          </a:bodyPr>
          <a:lstStyle/>
          <a:p>
            <a:r>
              <a:rPr lang="en-US" dirty="0">
                <a:solidFill>
                  <a:srgbClr val="00B050"/>
                </a:solidFill>
                <a:latin typeface="Courier New" panose="02070309020205020404" pitchFamily="49" charset="0"/>
                <a:cs typeface="Courier New" panose="02070309020205020404" pitchFamily="49" charset="0"/>
              </a:rPr>
              <a:t>&lt;?php</a:t>
            </a:r>
          </a:p>
          <a:p>
            <a:r>
              <a:rPr lang="en-US" dirty="0">
                <a:latin typeface="Courier New" panose="02070309020205020404" pitchFamily="49" charset="0"/>
                <a:cs typeface="Courier New" panose="02070309020205020404" pitchFamily="49" charset="0"/>
              </a:rPr>
              <a:t>print "Hello, world!";</a:t>
            </a:r>
          </a:p>
          <a:p>
            <a:r>
              <a:rPr lang="en-US" dirty="0" smtClean="0">
                <a:solidFill>
                  <a:srgbClr val="00B050"/>
                </a:solidFill>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PHP</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3249087"/>
            <a:ext cx="10058400" cy="369332"/>
          </a:xfrm>
          <a:prstGeom prst="rect">
            <a:avLst/>
          </a:prstGeom>
          <a:ln w="19050">
            <a:solidFill>
              <a:schemeClr val="tx1"/>
            </a:solidFill>
          </a:ln>
        </p:spPr>
        <p:txBody>
          <a:bodyPr wrap="square">
            <a:spAutoFit/>
          </a:bodyPr>
          <a:lstStyle/>
          <a:p>
            <a:r>
              <a:rPr lang="en-US" dirty="0">
                <a:solidFill>
                  <a:srgbClr val="000000"/>
                </a:solidFill>
                <a:latin typeface="Times New Roman" panose="02020603050405020304" pitchFamily="18" charset="0"/>
              </a:rPr>
              <a:t>Hello, world</a:t>
            </a:r>
            <a:r>
              <a:rPr lang="en-US" dirty="0" smtClean="0">
                <a:solidFill>
                  <a:srgbClr val="000000"/>
                </a:solidFill>
                <a:latin typeface="Times New Roman" panose="02020603050405020304" pitchFamily="18" charset="0"/>
              </a:rPr>
              <a:t>!                                                                                                                                           </a:t>
            </a:r>
            <a:r>
              <a:rPr lang="en-US" b="1" dirty="0" smtClean="0">
                <a:solidFill>
                  <a:schemeClr val="bg1">
                    <a:lumMod val="65000"/>
                  </a:schemeClr>
                </a:solidFill>
                <a:latin typeface="Times New Roman" panose="02020603050405020304" pitchFamily="18" charset="0"/>
              </a:rPr>
              <a:t>output</a:t>
            </a:r>
            <a:endParaRPr lang="en-US" b="1" dirty="0">
              <a:solidFill>
                <a:schemeClr val="bg1">
                  <a:lumMod val="65000"/>
                </a:schemeClr>
              </a:solidFill>
            </a:endParaRPr>
          </a:p>
        </p:txBody>
      </p:sp>
      <p:sp>
        <p:nvSpPr>
          <p:cNvPr id="7" name="Rectangle 2"/>
          <p:cNvSpPr>
            <a:spLocks noChangeArrowheads="1"/>
          </p:cNvSpPr>
          <p:nvPr/>
        </p:nvSpPr>
        <p:spPr bwMode="auto">
          <a:xfrm>
            <a:off x="1097280" y="3658151"/>
            <a:ext cx="10058400" cy="196684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a block or file of PHP code begins with </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&lt;?php</a:t>
            </a:r>
            <a:r>
              <a:rPr kumimoji="0" lang="en-US" sz="2400" b="0" i="0" u="none" strike="noStrike" cap="none" normalizeH="0" baseline="0" dirty="0" smtClean="0">
                <a:ln>
                  <a:noFill/>
                </a:ln>
                <a:solidFill>
                  <a:srgbClr val="000000"/>
                </a:solidFill>
                <a:effectLst/>
                <a:latin typeface="Calibri" panose="020F0502020204030204" pitchFamily="34" charset="0"/>
              </a:rPr>
              <a:t> and ends with </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PHP statements, function declarations, etc. appear between these endpoints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65373941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PHP </a:t>
            </a:r>
            <a:r>
              <a:rPr lang="en-US" dirty="0" smtClean="0"/>
              <a:t>output</a:t>
            </a:r>
            <a:endParaRPr lang="en-US" dirty="0"/>
          </a:p>
        </p:txBody>
      </p:sp>
      <p:sp>
        <p:nvSpPr>
          <p:cNvPr id="4" name="Rectangle 1"/>
          <p:cNvSpPr>
            <a:spLocks noGrp="1" noChangeArrowheads="1"/>
          </p:cNvSpPr>
          <p:nvPr>
            <p:ph idx="1"/>
          </p:nvPr>
        </p:nvSpPr>
        <p:spPr bwMode="auto">
          <a:xfrm>
            <a:off x="1097280" y="4402048"/>
            <a:ext cx="10058400" cy="1812958"/>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you can't view your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.php</a:t>
            </a:r>
            <a:r>
              <a:rPr kumimoji="0" lang="en-US" sz="2200" b="0" i="0" u="none" strike="noStrike" cap="none" normalizeH="0" baseline="0" dirty="0" smtClean="0">
                <a:ln>
                  <a:noFill/>
                </a:ln>
                <a:solidFill>
                  <a:srgbClr val="000000"/>
                </a:solidFill>
                <a:effectLst/>
                <a:latin typeface="Calibri" panose="020F0502020204030204" pitchFamily="34" charset="0"/>
              </a:rPr>
              <a:t> page on your local hard drive; you'll either see nothing or 	see the PHP source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if you upload the file to a PHP-enabled web server, requesting the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.php</a:t>
            </a:r>
            <a:r>
              <a:rPr kumimoji="0" lang="en-US" sz="2200" b="0" i="0" u="none" strike="noStrike" cap="none" normalizeH="0" baseline="0" dirty="0" smtClean="0">
                <a:ln>
                  <a:noFill/>
                </a:ln>
                <a:solidFill>
                  <a:srgbClr val="000000"/>
                </a:solidFill>
                <a:effectLst/>
                <a:latin typeface="Calibri" panose="020F0502020204030204" pitchFamily="34" charset="0"/>
              </a:rPr>
              <a:t> file will run 	the program and send you back its output</a:t>
            </a:r>
          </a:p>
        </p:txBody>
      </p:sp>
      <p:pic>
        <p:nvPicPr>
          <p:cNvPr id="7171" name="Picture 3" descr="PHP local outpu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97280" y="2144622"/>
            <a:ext cx="4772025" cy="2257426"/>
          </a:xfrm>
          <a:prstGeom prst="rect">
            <a:avLst/>
          </a:prstGeom>
          <a:noFill/>
          <a:extLst>
            <a:ext uri="{909E8E84-426E-40DD-AFC4-6F175D3DCCD1}">
              <a14:hiddenFill xmlns="" xmlns:a14="http://schemas.microsoft.com/office/drawing/2010/main">
                <a:solidFill>
                  <a:srgbClr val="FFFFFF"/>
                </a:solidFill>
              </a14:hiddenFill>
            </a:ext>
          </a:extLst>
        </p:spPr>
      </p:pic>
      <p:pic>
        <p:nvPicPr>
          <p:cNvPr id="7173" name="Picture 5" descr="PHP server output"/>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383655" y="2144622"/>
            <a:ext cx="4772025" cy="22574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261950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output: print</a:t>
            </a:r>
          </a:p>
        </p:txBody>
      </p:sp>
      <p:sp>
        <p:nvSpPr>
          <p:cNvPr id="3" name="Content Placeholder 2"/>
          <p:cNvSpPr>
            <a:spLocks noGrp="1"/>
          </p:cNvSpPr>
          <p:nvPr>
            <p:ph idx="1"/>
          </p:nvPr>
        </p:nvSpPr>
        <p:spPr>
          <a:xfrm>
            <a:off x="1097280" y="1845734"/>
            <a:ext cx="10058400" cy="380631"/>
          </a:xfrm>
          <a:solidFill>
            <a:srgbClr val="E7DFE9"/>
          </a:solidFill>
          <a:ln w="19050">
            <a:solidFill>
              <a:schemeClr val="tx1"/>
            </a:solidFill>
          </a:ln>
        </p:spPr>
        <p:txBody>
          <a:bodyPr/>
          <a:lstStyle/>
          <a:p>
            <a:r>
              <a:rPr lang="en-US" dirty="0">
                <a:latin typeface="Courier New" panose="02070309020205020404" pitchFamily="49" charset="0"/>
                <a:cs typeface="Courier New" panose="02070309020205020404" pitchFamily="49" charset="0"/>
              </a:rPr>
              <a:t>print "text</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PHP</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2226365"/>
            <a:ext cx="10058400" cy="2031325"/>
          </a:xfrm>
          <a:prstGeom prst="rect">
            <a:avLst/>
          </a:prstGeom>
          <a:solidFill>
            <a:srgbClr val="E5F5FF"/>
          </a:solidFill>
          <a:ln w="19050">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print "Hello, World!\n";</a:t>
            </a:r>
          </a:p>
          <a:p>
            <a:r>
              <a:rPr lang="en-US" dirty="0">
                <a:latin typeface="Courier New" panose="02070309020205020404" pitchFamily="49" charset="0"/>
                <a:cs typeface="Courier New" panose="02070309020205020404" pitchFamily="49" charset="0"/>
              </a:rPr>
              <a:t>print "Escape \"chars\" are the SAME as in Java!\n";</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 "You can have</a:t>
            </a:r>
          </a:p>
          <a:p>
            <a:r>
              <a:rPr lang="en-US" dirty="0">
                <a:latin typeface="Courier New" panose="02070309020205020404" pitchFamily="49" charset="0"/>
                <a:cs typeface="Courier New" panose="02070309020205020404" pitchFamily="49" charset="0"/>
              </a:rPr>
              <a:t>line breaks in a string.";</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 'A string can use "single-quotes".  It\'s cool</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PHP</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1097280" y="4253600"/>
            <a:ext cx="10058400" cy="769441"/>
          </a:xfrm>
          <a:prstGeom prst="rect">
            <a:avLst/>
          </a:prstGeom>
          <a:ln w="19050">
            <a:solidFill>
              <a:schemeClr val="tx1"/>
            </a:solidFill>
          </a:ln>
        </p:spPr>
        <p:txBody>
          <a:bodyPr wrap="square">
            <a:spAutoFit/>
          </a:bodyPr>
          <a:lstStyle/>
          <a:p>
            <a:r>
              <a:rPr lang="en-US" sz="2200" dirty="0">
                <a:solidFill>
                  <a:srgbClr val="000000"/>
                </a:solidFill>
                <a:latin typeface="Times New Roman" panose="02020603050405020304" pitchFamily="18" charset="0"/>
              </a:rPr>
              <a:t>Hello, World! Escape "chars" are the SAME as in Java! You can have line breaks in a string. A string can use "single-quotes". It's cool</a:t>
            </a:r>
            <a:r>
              <a:rPr lang="en-US" sz="2200" dirty="0" smtClean="0">
                <a:solidFill>
                  <a:srgbClr val="000000"/>
                </a:solidFill>
                <a:latin typeface="Times New Roman" panose="02020603050405020304" pitchFamily="18" charset="0"/>
              </a:rPr>
              <a:t>!                                                   </a:t>
            </a:r>
            <a:r>
              <a:rPr lang="en-US" sz="2200" b="1" dirty="0" smtClean="0">
                <a:solidFill>
                  <a:schemeClr val="bg1">
                    <a:lumMod val="65000"/>
                  </a:schemeClr>
                </a:solidFill>
                <a:latin typeface="Times New Roman" panose="02020603050405020304" pitchFamily="18" charset="0"/>
              </a:rPr>
              <a:t>output</a:t>
            </a:r>
            <a:endParaRPr lang="en-US" sz="2200" b="1" dirty="0">
              <a:solidFill>
                <a:schemeClr val="bg1">
                  <a:lumMod val="65000"/>
                </a:schemeClr>
              </a:solidFill>
            </a:endParaRPr>
          </a:p>
        </p:txBody>
      </p:sp>
      <p:sp>
        <p:nvSpPr>
          <p:cNvPr id="8" name="Rectangle 4"/>
          <p:cNvSpPr>
            <a:spLocks noChangeArrowheads="1"/>
          </p:cNvSpPr>
          <p:nvPr/>
        </p:nvSpPr>
        <p:spPr bwMode="auto">
          <a:xfrm>
            <a:off x="1097280" y="5170483"/>
            <a:ext cx="10058399" cy="1228183"/>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some PHP programmers use the equivalent </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echo</a:t>
            </a:r>
            <a:r>
              <a:rPr kumimoji="0" lang="en-US" sz="2400" b="0" i="0" u="none" strike="noStrike" cap="none" normalizeH="0" baseline="0" dirty="0" smtClean="0">
                <a:ln>
                  <a:noFill/>
                </a:ln>
                <a:solidFill>
                  <a:srgbClr val="000000"/>
                </a:solidFill>
                <a:effectLst/>
                <a:latin typeface="Calibri" panose="020F0502020204030204" pitchFamily="34" charset="0"/>
              </a:rPr>
              <a:t> instead of </a:t>
            </a: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print</a:t>
            </a:r>
            <a:endParaRPr kumimoji="0" lang="en-US" sz="24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6992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1280330" y="887071"/>
            <a:ext cx="9641297" cy="1018116"/>
          </a:xfrm>
          <a:ln/>
        </p:spPr>
        <p:txBody>
          <a:bodyPr/>
          <a:lstStyle/>
          <a:p>
            <a:pP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dirty="0"/>
              <a:t>Introduction to PHP</a:t>
            </a:r>
          </a:p>
        </p:txBody>
      </p:sp>
      <p:sp>
        <p:nvSpPr>
          <p:cNvPr id="3074" name="Rectangle 2"/>
          <p:cNvSpPr>
            <a:spLocks noGrp="1" noChangeArrowheads="1"/>
          </p:cNvSpPr>
          <p:nvPr>
            <p:ph type="subTitle" idx="4294967295"/>
          </p:nvPr>
        </p:nvSpPr>
        <p:spPr bwMode="auto">
          <a:xfrm>
            <a:off x="1280330" y="2074874"/>
            <a:ext cx="9641297" cy="3840614"/>
          </a:xfrm>
          <a:prstGeom prst="rect">
            <a:avLst/>
          </a:prstGeom>
          <a:noFill/>
          <a:ln/>
        </p:spPr>
        <p:txBody>
          <a:bodyPr lIns="0" tIns="0" rIns="0" bIns="0" anchor="ctr"/>
          <a:lstStyle/>
          <a:p>
            <a:pPr marL="500244" lvl="1" indent="-253855" algn="ctr">
              <a:spcAft>
                <a:spcPct val="0"/>
              </a:spcAft>
              <a:buNone/>
              <a:tabLst>
                <a:tab pos="623439" algn="l"/>
                <a:tab pos="1151682" algn="l"/>
                <a:tab pos="1679924" algn="l"/>
                <a:tab pos="2208168" algn="l"/>
                <a:tab pos="2736410" algn="l"/>
                <a:tab pos="3264653" algn="l"/>
                <a:tab pos="3792896" algn="l"/>
                <a:tab pos="4321139" algn="l"/>
                <a:tab pos="4849381" algn="l"/>
                <a:tab pos="5377625" algn="l"/>
                <a:tab pos="5905867" algn="l"/>
                <a:tab pos="6434110" algn="l"/>
                <a:tab pos="6962353" algn="l"/>
                <a:tab pos="7490596" algn="l"/>
                <a:tab pos="8018838" algn="l"/>
                <a:tab pos="8547082" algn="l"/>
                <a:tab pos="9075324" algn="l"/>
                <a:tab pos="9603568" algn="l"/>
                <a:tab pos="10131810" algn="l"/>
                <a:tab pos="10660053" algn="l"/>
              </a:tabLst>
            </a:pPr>
            <a:r>
              <a:rPr lang="en-GB" sz="2800" b="1" i="1" dirty="0"/>
              <a:t>“PHP is a server-side scripting language designed specifically for the Web. Within an HTML page, you can embed PHP code that will be executed each time the page is visited. Your PHP code is interpreted at the Web server and generates HTML or other output that the visitor will see” (“PHP and </a:t>
            </a:r>
            <a:r>
              <a:rPr lang="en-GB" sz="2800" b="1" i="1" dirty="0" err="1"/>
              <a:t>MySQL</a:t>
            </a:r>
            <a:r>
              <a:rPr lang="en-GB" sz="2800" b="1" i="1" dirty="0"/>
              <a:t> Web Development”, Luke Welling and Laura Thomson, SAMS)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URLs and web </a:t>
            </a:r>
            <a:r>
              <a:rPr lang="en-US" dirty="0" smtClean="0"/>
              <a:t>servers</a:t>
            </a:r>
            <a:endParaRPr lang="en-US" dirty="0"/>
          </a:p>
        </p:txBody>
      </p:sp>
      <p:sp>
        <p:nvSpPr>
          <p:cNvPr id="3" name="Content Placeholder 2"/>
          <p:cNvSpPr>
            <a:spLocks noGrp="1"/>
          </p:cNvSpPr>
          <p:nvPr>
            <p:ph idx="1"/>
          </p:nvPr>
        </p:nvSpPr>
        <p:spPr>
          <a:xfrm>
            <a:off x="1097280" y="1845734"/>
            <a:ext cx="10058400" cy="470083"/>
          </a:xfrm>
          <a:solidFill>
            <a:srgbClr val="E5F5FF"/>
          </a:solidFill>
          <a:ln w="19050">
            <a:solidFill>
              <a:schemeClr val="tx1"/>
            </a:solidFill>
          </a:ln>
        </p:spPr>
        <p:txBody>
          <a:bodyPr/>
          <a:lstStyle/>
          <a:p>
            <a:r>
              <a:rPr lang="en-US" dirty="0"/>
              <a:t>http://server/path/file</a:t>
            </a:r>
          </a:p>
        </p:txBody>
      </p:sp>
      <p:sp>
        <p:nvSpPr>
          <p:cNvPr id="5" name="Rectangle 2"/>
          <p:cNvSpPr>
            <a:spLocks noChangeArrowheads="1"/>
          </p:cNvSpPr>
          <p:nvPr/>
        </p:nvSpPr>
        <p:spPr bwMode="auto">
          <a:xfrm>
            <a:off x="1097280" y="2129549"/>
            <a:ext cx="10058400" cy="4182838"/>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usually when you type a URL in your browser: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your computer looks up the server's IP address using DNS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your browser connects to that IP address and requests the given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the web server software (e.g. Apache) grabs that file from the server's local file 	system, and sends back its contents to you</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22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some URLs actually specify </a:t>
            </a:r>
            <a:r>
              <a:rPr kumimoji="0" lang="en-US" sz="2200" b="0" i="1" u="none" strike="noStrike" cap="none" normalizeH="0" baseline="0" dirty="0" smtClean="0">
                <a:ln>
                  <a:noFill/>
                </a:ln>
                <a:solidFill>
                  <a:srgbClr val="000000"/>
                </a:solidFill>
                <a:effectLst/>
                <a:latin typeface="Calibri" panose="020F0502020204030204" pitchFamily="34" charset="0"/>
              </a:rPr>
              <a:t>programs</a:t>
            </a:r>
            <a:r>
              <a:rPr kumimoji="0" lang="en-US" sz="2200" b="0" i="0" u="none" strike="noStrike" cap="none" normalizeH="0" baseline="0" dirty="0" smtClean="0">
                <a:ln>
                  <a:noFill/>
                </a:ln>
                <a:solidFill>
                  <a:srgbClr val="000000"/>
                </a:solidFill>
                <a:effectLst/>
                <a:latin typeface="Calibri" panose="020F0502020204030204" pitchFamily="34" charset="0"/>
              </a:rPr>
              <a:t> that the web server should run, and then send 	their output back to you as the result: 	</a:t>
            </a:r>
          </a:p>
          <a:p>
            <a:pPr marL="0" marR="0" lvl="0" indent="0" algn="l" defTabSz="914400" rtl="0" eaLnBrk="0" fontAlgn="base" latinLnBrk="0" hangingPunct="0">
              <a:lnSpc>
                <a:spcPct val="100000"/>
              </a:lnSpc>
              <a:spcBef>
                <a:spcPct val="0"/>
              </a:spcBef>
              <a:spcAft>
                <a:spcPct val="0"/>
              </a:spcAft>
              <a:buClrTx/>
              <a:buSzTx/>
              <a:tabLst/>
            </a:pPr>
            <a:r>
              <a:rPr lang="en-US" sz="2200" dirty="0" smtClean="0">
                <a:solidFill>
                  <a:srgbClr val="000000"/>
                </a:solidFill>
                <a:latin typeface="Calibri" panose="020F0502020204030204" pitchFamily="34" charset="0"/>
                <a:cs typeface="Consolas" panose="020B0609020204030204" pitchFamily="49" charset="0"/>
              </a:rPr>
              <a:t>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https://csjmu.ac.in/quote.php </a:t>
            </a:r>
            <a:endParaRPr kumimoji="0" lang="en-US" sz="2200" b="0" i="0" u="none" strike="noStrike" cap="none" normalizeH="0" baseline="0" dirty="0" smtClean="0">
              <a:ln>
                <a:noFill/>
              </a:ln>
              <a:solidFill>
                <a:srgbClr val="000000"/>
              </a:solidFill>
              <a:effectLst/>
              <a:latin typeface="Calibri" panose="020F0502020204030204" pitchFamily="34" charset="0"/>
            </a:endParaRPr>
          </a:p>
          <a:p>
            <a:pPr lvl="1" defTabSz="914400" eaLnBrk="0" fontAlgn="base" hangingPunct="0">
              <a:spcBef>
                <a:spcPct val="0"/>
              </a:spcBef>
              <a:spcAft>
                <a:spcPct val="0"/>
              </a:spcAft>
              <a:buFontTx/>
              <a:buChar char="•"/>
            </a:pPr>
            <a:r>
              <a:rPr kumimoji="0" lang="en-US" sz="2200" b="0" i="0" u="none" strike="noStrike" cap="none" normalizeH="0" baseline="0" dirty="0" smtClean="0">
                <a:ln>
                  <a:noFill/>
                </a:ln>
                <a:solidFill>
                  <a:srgbClr val="000000"/>
                </a:solidFill>
                <a:effectLst/>
                <a:latin typeface="Calibri" panose="020F0502020204030204" pitchFamily="34" charset="0"/>
              </a:rPr>
              <a:t>   the above URL tells the server </a:t>
            </a:r>
            <a:r>
              <a:rPr lang="en-US" sz="2200" dirty="0" smtClean="0">
                <a:solidFill>
                  <a:srgbClr val="224444"/>
                </a:solidFill>
                <a:latin typeface="Consolas" panose="020B0609020204030204" pitchFamily="49" charset="0"/>
                <a:cs typeface="Consolas" panose="020B0609020204030204" pitchFamily="49" charset="0"/>
              </a:rPr>
              <a:t>csjmu.ac.in</a:t>
            </a:r>
            <a:r>
              <a:rPr kumimoji="0" lang="en-US" sz="2200" b="0" i="0" u="none" strike="noStrike" cap="none" normalizeH="0" baseline="0" dirty="0" smtClean="0">
                <a:ln>
                  <a:noFill/>
                </a:ln>
                <a:solidFill>
                  <a:srgbClr val="000000"/>
                </a:solidFill>
                <a:effectLst/>
                <a:latin typeface="Calibri" panose="020F0502020204030204" pitchFamily="34" charset="0"/>
              </a:rPr>
              <a:t> to run the 	program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quote.php</a:t>
            </a:r>
            <a:r>
              <a:rPr kumimoji="0" lang="en-US" sz="2200" b="0" i="0" u="none" strike="noStrike" cap="none" normalizeH="0" baseline="0" dirty="0" smtClean="0">
                <a:ln>
                  <a:noFill/>
                </a:ln>
                <a:solidFill>
                  <a:srgbClr val="000000"/>
                </a:solidFill>
                <a:effectLst/>
                <a:latin typeface="Calibri" panose="020F0502020204030204" pitchFamily="34" charset="0"/>
              </a:rPr>
              <a:t> and send back its output</a:t>
            </a:r>
          </a:p>
        </p:txBody>
      </p:sp>
    </p:spTree>
    <p:extLst>
      <p:ext uri="{BB962C8B-B14F-4D97-AF65-F5344CB8AC3E}">
        <p14:creationId xmlns="" xmlns:p14="http://schemas.microsoft.com/office/powerpoint/2010/main" val="231191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web </a:t>
            </a:r>
            <a:r>
              <a:rPr lang="en-US" dirty="0" smtClean="0"/>
              <a:t>programming</a:t>
            </a:r>
            <a:endParaRPr lang="en-US" dirty="0"/>
          </a:p>
        </p:txBody>
      </p:sp>
      <p:sp>
        <p:nvSpPr>
          <p:cNvPr id="3" name="Content Placeholder 2"/>
          <p:cNvSpPr>
            <a:spLocks noGrp="1"/>
          </p:cNvSpPr>
          <p:nvPr>
            <p:ph idx="1"/>
          </p:nvPr>
        </p:nvSpPr>
        <p:spPr>
          <a:xfrm>
            <a:off x="1097280" y="3101008"/>
            <a:ext cx="10058400" cy="2768085"/>
          </a:xfrm>
        </p:spPr>
        <p:txBody>
          <a:bodyPr>
            <a:normAutofit/>
          </a:bodyPr>
          <a:lstStyle/>
          <a:p>
            <a:pPr>
              <a:buFont typeface="Arial" panose="020B0604020202020204" pitchFamily="34" charset="0"/>
              <a:buChar char="•"/>
            </a:pPr>
            <a:r>
              <a:rPr lang="en-US" sz="2200" dirty="0" smtClean="0"/>
              <a:t>   server-side </a:t>
            </a:r>
            <a:r>
              <a:rPr lang="en-US" sz="2200" dirty="0"/>
              <a:t>pages are programs written using one of many web programming languages/frameworks</a:t>
            </a:r>
          </a:p>
          <a:p>
            <a:pPr lvl="1"/>
            <a:r>
              <a:rPr lang="en-US" sz="2200" dirty="0"/>
              <a:t>examples: </a:t>
            </a:r>
            <a:r>
              <a:rPr lang="en-US" sz="2200" dirty="0">
                <a:hlinkClick r:id="rId2"/>
              </a:rPr>
              <a:t>PHP</a:t>
            </a:r>
            <a:r>
              <a:rPr lang="en-US" sz="2200" dirty="0"/>
              <a:t>, </a:t>
            </a:r>
            <a:r>
              <a:rPr lang="en-US" sz="2200" dirty="0">
                <a:hlinkClick r:id="rId3"/>
              </a:rPr>
              <a:t>Java/JSP</a:t>
            </a:r>
            <a:r>
              <a:rPr lang="en-US" sz="2200" dirty="0"/>
              <a:t>, </a:t>
            </a:r>
            <a:r>
              <a:rPr lang="en-US" sz="2200" dirty="0">
                <a:hlinkClick r:id="rId4"/>
              </a:rPr>
              <a:t>Ruby on Rails</a:t>
            </a:r>
            <a:r>
              <a:rPr lang="en-US" sz="2200" dirty="0"/>
              <a:t>, </a:t>
            </a:r>
            <a:r>
              <a:rPr lang="en-US" sz="2200" dirty="0">
                <a:hlinkClick r:id="rId5"/>
              </a:rPr>
              <a:t>ASP.NET</a:t>
            </a:r>
            <a:r>
              <a:rPr lang="en-US" sz="2200" dirty="0"/>
              <a:t>, </a:t>
            </a:r>
            <a:r>
              <a:rPr lang="en-US" sz="2200" dirty="0">
                <a:hlinkClick r:id="rId6"/>
              </a:rPr>
              <a:t>Python</a:t>
            </a:r>
            <a:r>
              <a:rPr lang="en-US" sz="2200" dirty="0"/>
              <a:t>, </a:t>
            </a:r>
            <a:r>
              <a:rPr lang="en-US" sz="2200" dirty="0">
                <a:hlinkClick r:id="rId7"/>
              </a:rPr>
              <a:t>Perl</a:t>
            </a:r>
            <a:endParaRPr lang="en-US" sz="2200" dirty="0"/>
          </a:p>
          <a:p>
            <a:pPr>
              <a:buFont typeface="Arial" panose="020B0604020202020204" pitchFamily="34" charset="0"/>
              <a:buChar char="•"/>
            </a:pPr>
            <a:r>
              <a:rPr lang="en-US" sz="2200" dirty="0" smtClean="0"/>
              <a:t>   the </a:t>
            </a:r>
            <a:r>
              <a:rPr lang="en-US" sz="2200" dirty="0"/>
              <a:t>web server contains software that allows it to run those programs and send back their output</a:t>
            </a:r>
          </a:p>
          <a:p>
            <a:pPr>
              <a:buFont typeface="Arial" panose="020B0604020202020204" pitchFamily="34" charset="0"/>
              <a:buChar char="•"/>
            </a:pPr>
            <a:r>
              <a:rPr lang="en-US" sz="2200" dirty="0" smtClean="0"/>
              <a:t>   each </a:t>
            </a:r>
            <a:r>
              <a:rPr lang="en-US" sz="2200" dirty="0"/>
              <a:t>language/framework has its pros and cons</a:t>
            </a:r>
          </a:p>
          <a:p>
            <a:pPr lvl="1"/>
            <a:r>
              <a:rPr lang="en-US" sz="2200" dirty="0"/>
              <a:t>we </a:t>
            </a:r>
            <a:r>
              <a:rPr lang="en-US" sz="2200" dirty="0" smtClean="0"/>
              <a:t>will use </a:t>
            </a:r>
            <a:r>
              <a:rPr lang="en-US" sz="2200" dirty="0"/>
              <a:t>PHP for server-side </a:t>
            </a:r>
            <a:r>
              <a:rPr lang="en-US" sz="2200" dirty="0" smtClean="0"/>
              <a:t>programming</a:t>
            </a:r>
            <a:endParaRPr lang="en-US" sz="2200" dirty="0"/>
          </a:p>
          <a:p>
            <a:endParaRPr lang="en-US" sz="2200" dirty="0"/>
          </a:p>
        </p:txBody>
      </p:sp>
      <p:pic>
        <p:nvPicPr>
          <p:cNvPr id="2050" name="Picture 2" descr="php"/>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2782439" y="2100096"/>
            <a:ext cx="1143000" cy="63817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jsp"/>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4524594" y="2209632"/>
            <a:ext cx="1619250" cy="571501"/>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ruby on rails"/>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6984351" y="2033668"/>
            <a:ext cx="828675" cy="1066801"/>
          </a:xfrm>
          <a:prstGeom prst="rect">
            <a:avLst/>
          </a:prstGeom>
          <a:noFill/>
          <a:extLst>
            <a:ext uri="{909E8E84-426E-40DD-AFC4-6F175D3DCCD1}">
              <a14:hiddenFill xmlns="" xmlns:a14="http://schemas.microsoft.com/office/drawing/2010/main">
                <a:solidFill>
                  <a:srgbClr val="FFFFFF"/>
                </a:solidFill>
              </a14:hiddenFill>
            </a:ext>
          </a:extLst>
        </p:spPr>
      </p:pic>
      <p:pic>
        <p:nvPicPr>
          <p:cNvPr id="2056" name="Picture 8" descr="asp.net"/>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8772801" y="2209632"/>
            <a:ext cx="1028700" cy="4191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8547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280330" y="887071"/>
            <a:ext cx="9641297" cy="1018116"/>
          </a:xfrm>
          <a:ln/>
        </p:spPr>
        <p:txBody>
          <a:bodyPr/>
          <a:lstStyle/>
          <a:p>
            <a:pP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dirty="0"/>
              <a:t>PHP History</a:t>
            </a:r>
          </a:p>
        </p:txBody>
      </p:sp>
      <p:sp>
        <p:nvSpPr>
          <p:cNvPr id="4098" name="Rectangle 2"/>
          <p:cNvSpPr>
            <a:spLocks noGrp="1" noChangeArrowheads="1"/>
          </p:cNvSpPr>
          <p:nvPr>
            <p:ph type="body" idx="1"/>
          </p:nvPr>
        </p:nvSpPr>
        <p:spPr>
          <a:xfrm>
            <a:off x="1280330" y="2074874"/>
            <a:ext cx="9641297" cy="3840614"/>
          </a:xfrm>
          <a:ln/>
        </p:spPr>
        <p:txBody>
          <a:bodyPr/>
          <a:lstStyle/>
          <a:p>
            <a:pPr marL="457200" indent="-457200">
              <a:buSzTx/>
              <a:buFont typeface="Wingdings" pitchFamily="2" charset="2"/>
              <a:buChar char="§"/>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1994: Created by </a:t>
            </a:r>
            <a:r>
              <a:rPr lang="en-GB" sz="2800" dirty="0" err="1"/>
              <a:t>Rasmis</a:t>
            </a:r>
            <a:r>
              <a:rPr lang="en-GB" sz="2800" dirty="0"/>
              <a:t> </a:t>
            </a:r>
            <a:r>
              <a:rPr lang="en-GB" sz="2800" dirty="0" err="1"/>
              <a:t>Lesdorf</a:t>
            </a:r>
            <a:r>
              <a:rPr lang="en-GB" sz="2800" dirty="0"/>
              <a:t>, software engineer (part of Apache Team)</a:t>
            </a:r>
          </a:p>
          <a:p>
            <a:pPr marL="457200" indent="-457200">
              <a:buSzTx/>
              <a:buFont typeface="Wingdings" pitchFamily="2" charset="2"/>
              <a:buChar char="§"/>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1995: Called Personal Home Page Tool, then released as version 2 with name PHP/FI (Form Interpreter, to analyze SQL queries)</a:t>
            </a:r>
          </a:p>
          <a:p>
            <a:pPr marL="457200" indent="-457200">
              <a:buSzTx/>
              <a:buFont typeface="Wingdings" pitchFamily="2" charset="2"/>
              <a:buChar char="§"/>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Half 1997: used by 50,000 web sites</a:t>
            </a:r>
          </a:p>
          <a:p>
            <a:pPr marL="457200" indent="-457200">
              <a:buSzTx/>
              <a:buFont typeface="Wingdings" pitchFamily="2" charset="2"/>
              <a:buChar char="§"/>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October 1998: used by 100,000 websites</a:t>
            </a:r>
          </a:p>
          <a:p>
            <a:pPr marL="457200" indent="-457200">
              <a:buSzTx/>
              <a:buFont typeface="Wingdings" pitchFamily="2" charset="2"/>
              <a:buChar char="§"/>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End 1999: used by 1,000,000 websites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266392" y="614902"/>
            <a:ext cx="9641297" cy="1018116"/>
          </a:xfrm>
          <a:ln/>
        </p:spPr>
        <p:txBody>
          <a:bodyPr/>
          <a:lstStyle/>
          <a:p>
            <a:pPr>
              <a:tabLst>
                <a:tab pos="0" algn="l"/>
                <a:tab pos="526376" algn="l"/>
                <a:tab pos="1054620" algn="l"/>
                <a:tab pos="1582862" algn="l"/>
                <a:tab pos="2111105" algn="l"/>
                <a:tab pos="2639348" algn="l"/>
                <a:tab pos="3167591" algn="l"/>
                <a:tab pos="3695833" algn="l"/>
                <a:tab pos="4224077" algn="l"/>
                <a:tab pos="4752319" algn="l"/>
                <a:tab pos="5280562" algn="l"/>
                <a:tab pos="5808805" algn="l"/>
                <a:tab pos="6337048" algn="l"/>
                <a:tab pos="6865290" algn="l"/>
                <a:tab pos="7393534" algn="l"/>
                <a:tab pos="7921776" algn="l"/>
                <a:tab pos="8450020" algn="l"/>
                <a:tab pos="8978262" algn="l"/>
                <a:tab pos="9506505" algn="l"/>
                <a:tab pos="10034748" algn="l"/>
                <a:tab pos="10562991" algn="l"/>
              </a:tabLst>
            </a:pPr>
            <a:r>
              <a:rPr lang="en-GB" dirty="0" smtClean="0"/>
              <a:t>Good about </a:t>
            </a:r>
            <a:r>
              <a:rPr lang="en-GB" dirty="0"/>
              <a:t>PHP</a:t>
            </a:r>
          </a:p>
        </p:txBody>
      </p:sp>
      <p:sp>
        <p:nvSpPr>
          <p:cNvPr id="7170" name="Rectangle 2"/>
          <p:cNvSpPr>
            <a:spLocks noGrp="1" noChangeArrowheads="1"/>
          </p:cNvSpPr>
          <p:nvPr>
            <p:ph type="body" idx="1"/>
          </p:nvPr>
        </p:nvSpPr>
        <p:spPr>
          <a:xfrm>
            <a:off x="1188720" y="2183577"/>
            <a:ext cx="9946267" cy="4311031"/>
          </a:xfrm>
          <a:ln/>
        </p:spPr>
        <p:txBody>
          <a:bodyPr>
            <a:normAutofit/>
          </a:bodyPr>
          <a:lstStyle/>
          <a:p>
            <a:pPr marL="396875" indent="-396875">
              <a:buSzPct val="25000"/>
              <a:buFont typeface="Wingdings" pitchFamily="2" charset="2"/>
              <a:buChar char="q"/>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Open-source</a:t>
            </a:r>
          </a:p>
          <a:p>
            <a:pPr marL="396875" indent="-396875">
              <a:buSzPct val="25000"/>
              <a:buFont typeface="Wingdings" pitchFamily="2" charset="2"/>
              <a:buChar char="q"/>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Easy to use ( C-like and Perl-like syntax)</a:t>
            </a:r>
          </a:p>
          <a:p>
            <a:pPr marL="396875" indent="-396875">
              <a:buSzPct val="25000"/>
              <a:buFont typeface="Wingdings" pitchFamily="2" charset="2"/>
              <a:buChar char="q"/>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Stable and fast</a:t>
            </a:r>
          </a:p>
          <a:p>
            <a:pPr marL="396875" indent="-396875">
              <a:buSzPct val="25000"/>
              <a:buFont typeface="Wingdings" pitchFamily="2" charset="2"/>
              <a:buChar char="q"/>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Multiplatform</a:t>
            </a:r>
          </a:p>
          <a:p>
            <a:pPr marL="396875" indent="-396875">
              <a:buSzPct val="25000"/>
              <a:buFont typeface="Wingdings" pitchFamily="2" charset="2"/>
              <a:buChar char="q"/>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Many databases support</a:t>
            </a:r>
          </a:p>
          <a:p>
            <a:pPr marL="396875" indent="-396875">
              <a:buSzPct val="25000"/>
              <a:buFont typeface="Wingdings" pitchFamily="2" charset="2"/>
              <a:buChar char="q"/>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Many common built-in libraries</a:t>
            </a:r>
          </a:p>
          <a:p>
            <a:pPr marL="396875" indent="-396875">
              <a:buSzPct val="25000"/>
              <a:buFont typeface="Wingdings" pitchFamily="2" charset="2"/>
              <a:buChar char="q"/>
              <a:tabLst>
                <a:tab pos="524510" algn="l"/>
                <a:tab pos="1052753" algn="l"/>
                <a:tab pos="1580996" algn="l"/>
                <a:tab pos="2109238" algn="l"/>
                <a:tab pos="2637482" algn="l"/>
                <a:tab pos="3165724" algn="l"/>
                <a:tab pos="3693967" algn="l"/>
                <a:tab pos="4222210" algn="l"/>
                <a:tab pos="4750453" algn="l"/>
                <a:tab pos="5278695" algn="l"/>
                <a:tab pos="5806939" algn="l"/>
                <a:tab pos="6335181" algn="l"/>
                <a:tab pos="6863424" algn="l"/>
                <a:tab pos="7391667" algn="l"/>
                <a:tab pos="7919910" algn="l"/>
                <a:tab pos="8450020" algn="l"/>
                <a:tab pos="8976396" algn="l"/>
                <a:tab pos="9504638" algn="l"/>
                <a:tab pos="10032882" algn="l"/>
                <a:tab pos="10561124" algn="l"/>
              </a:tabLst>
            </a:pPr>
            <a:r>
              <a:rPr lang="en-GB" sz="2800" dirty="0"/>
              <a:t>Pre-installed in Linux distributions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PHP</a:t>
            </a:r>
            <a:r>
              <a:rPr lang="en-US" dirty="0" smtClean="0"/>
              <a:t>?</a:t>
            </a:r>
            <a:endParaRPr lang="en-US" dirty="0"/>
          </a:p>
        </p:txBody>
      </p:sp>
      <p:sp>
        <p:nvSpPr>
          <p:cNvPr id="4" name="Rectangle 1"/>
          <p:cNvSpPr>
            <a:spLocks noGrp="1" noChangeArrowheads="1"/>
          </p:cNvSpPr>
          <p:nvPr>
            <p:ph idx="1"/>
          </p:nvPr>
        </p:nvSpPr>
        <p:spPr bwMode="auto">
          <a:xfrm>
            <a:off x="1097280" y="2075914"/>
            <a:ext cx="10058400" cy="3675007"/>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Calibri" panose="020F0502020204030204" pitchFamily="34" charset="0"/>
              </a:rPr>
              <a:t>There are many other options for server-side languages: Ruby on Rails, JSP, ASP.NET, etc. Why choose PHP?</a:t>
            </a:r>
            <a:endParaRPr kumimoji="0" lang="en-US"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smtClean="0">
                <a:ln>
                  <a:noFill/>
                </a:ln>
                <a:solidFill>
                  <a:srgbClr val="335177"/>
                </a:solidFill>
                <a:effectLst/>
                <a:latin typeface="Calibri" panose="020F0502020204030204" pitchFamily="34" charset="0"/>
                <a:hlinkClick r:id="rId2"/>
              </a:rPr>
              <a:t>   free and open source</a:t>
            </a:r>
            <a:r>
              <a:rPr kumimoji="0" lang="en-US" sz="2200" b="0" i="0" u="none" strike="noStrike" cap="none" normalizeH="0" baseline="0" dirty="0" smtClean="0">
                <a:ln>
                  <a:noFill/>
                </a:ln>
                <a:solidFill>
                  <a:srgbClr val="000000"/>
                </a:solidFill>
                <a:effectLst/>
                <a:latin typeface="Calibri" panose="020F0502020204030204" pitchFamily="34" charset="0"/>
              </a:rPr>
              <a:t>: anyone can run a PHP-enabled server free of charge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200" b="1" i="0" u="none" strike="noStrike" cap="none" normalizeH="0" baseline="0" dirty="0" smtClean="0">
                <a:ln>
                  <a:noFill/>
                </a:ln>
                <a:solidFill>
                  <a:srgbClr val="000000"/>
                </a:solidFill>
                <a:effectLst/>
                <a:latin typeface="Calibri" panose="020F0502020204030204" pitchFamily="34" charset="0"/>
              </a:rPr>
              <a:t>   compatible:</a:t>
            </a:r>
            <a:r>
              <a:rPr kumimoji="0" lang="en-US" sz="2200" b="0" i="0" u="none" strike="noStrike" cap="none" normalizeH="0" baseline="0" dirty="0" smtClean="0">
                <a:ln>
                  <a:noFill/>
                </a:ln>
                <a:solidFill>
                  <a:srgbClr val="000000"/>
                </a:solidFill>
                <a:effectLst/>
                <a:latin typeface="Calibri" panose="020F0502020204030204" pitchFamily="34" charset="0"/>
              </a:rPr>
              <a:t> supported by most popular web servers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200" b="1" i="0" u="none" strike="noStrike" cap="none" normalizeH="0" baseline="0" dirty="0" smtClean="0">
                <a:ln>
                  <a:noFill/>
                </a:ln>
                <a:solidFill>
                  <a:srgbClr val="000000"/>
                </a:solidFill>
                <a:effectLst/>
                <a:latin typeface="Calibri" panose="020F0502020204030204" pitchFamily="34" charset="0"/>
              </a:rPr>
              <a:t>   simple:</a:t>
            </a:r>
            <a:r>
              <a:rPr kumimoji="0" lang="en-US" sz="2200" b="0" i="0" u="none" strike="noStrike" cap="none" normalizeH="0" baseline="0" dirty="0" smtClean="0">
                <a:ln>
                  <a:noFill/>
                </a:ln>
                <a:solidFill>
                  <a:srgbClr val="000000"/>
                </a:solidFill>
                <a:effectLst/>
                <a:latin typeface="Calibri" panose="020F0502020204030204" pitchFamily="34" charset="0"/>
              </a:rPr>
              <a:t> lots of built-in functionality; familiar syntax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1" i="0" u="none" strike="noStrike" cap="none" normalizeH="0" baseline="0" dirty="0" smtClean="0">
                <a:ln>
                  <a:noFill/>
                </a:ln>
                <a:solidFill>
                  <a:srgbClr val="000000"/>
                </a:solidFill>
                <a:effectLst/>
                <a:latin typeface="Calibri" panose="020F0502020204030204" pitchFamily="34" charset="0"/>
              </a:rPr>
              <a:t>   available:</a:t>
            </a:r>
            <a:r>
              <a:rPr kumimoji="0" lang="en-US" sz="2200" b="0" i="0" u="none" strike="noStrike" cap="none" normalizeH="0" baseline="0" dirty="0" smtClean="0">
                <a:ln>
                  <a:noFill/>
                </a:ln>
                <a:solidFill>
                  <a:srgbClr val="000000"/>
                </a:solidFill>
                <a:effectLst/>
                <a:latin typeface="Calibri" panose="020F0502020204030204" pitchFamily="34" charset="0"/>
              </a:rPr>
              <a:t> installed on servers and most commercial web hosts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1" i="0" u="none" strike="noStrike" cap="none" normalizeH="0" baseline="0" dirty="0" smtClean="0">
                <a:ln>
                  <a:noFill/>
                </a:ln>
                <a:solidFill>
                  <a:srgbClr val="000000"/>
                </a:solidFill>
                <a:effectLst/>
                <a:latin typeface="Calibri" panose="020F0502020204030204" pitchFamily="34" charset="0"/>
              </a:rPr>
              <a:t>   well-documented:</a:t>
            </a:r>
            <a:r>
              <a:rPr kumimoji="0" lang="en-US" sz="2200" b="0" i="0" u="none" strike="noStrike" cap="none" normalizeH="0" baseline="0" dirty="0" smtClean="0">
                <a:ln>
                  <a:noFill/>
                </a:ln>
                <a:solidFill>
                  <a:srgbClr val="000000"/>
                </a:solidFill>
                <a:effectLst/>
                <a:latin typeface="Calibri" panose="020F0502020204030204" pitchFamily="34" charset="0"/>
              </a:rPr>
              <a:t> type </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php.net/</a:t>
            </a:r>
            <a:r>
              <a:rPr kumimoji="0" lang="en-US" sz="2200" b="0" i="1" u="none" strike="noStrike" cap="none" normalizeH="0" baseline="0" dirty="0" err="1" smtClean="0">
                <a:ln>
                  <a:noFill/>
                </a:ln>
                <a:solidFill>
                  <a:srgbClr val="000044"/>
                </a:solidFill>
                <a:effectLst/>
                <a:latin typeface="Helvetica" panose="020B0604020202020204" pitchFamily="34" charset="0"/>
                <a:cs typeface="Consolas" panose="020B0609020204030204" pitchFamily="49" charset="0"/>
              </a:rPr>
              <a:t>functionName</a:t>
            </a:r>
            <a:r>
              <a:rPr kumimoji="0" lang="en-US" sz="2200" b="0" i="0" u="none" strike="noStrike" cap="none" normalizeH="0" baseline="0" dirty="0" smtClean="0">
                <a:ln>
                  <a:noFill/>
                </a:ln>
                <a:solidFill>
                  <a:srgbClr val="000000"/>
                </a:solidFill>
                <a:effectLst/>
                <a:latin typeface="Calibri" panose="020F0502020204030204" pitchFamily="34" charset="0"/>
              </a:rPr>
              <a:t> in browser Address bar to get 	docs for any function</a:t>
            </a:r>
          </a:p>
        </p:txBody>
      </p:sp>
    </p:spTree>
    <p:extLst>
      <p:ext uri="{BB962C8B-B14F-4D97-AF65-F5344CB8AC3E}">
        <p14:creationId xmlns="" xmlns:p14="http://schemas.microsoft.com/office/powerpoint/2010/main" val="368911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PHP</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200" b="1" dirty="0" smtClean="0"/>
              <a:t>   PHP</a:t>
            </a:r>
            <a:r>
              <a:rPr lang="en-US" sz="2200" dirty="0"/>
              <a:t> stands for "PHP Hypertext Preprocessor"</a:t>
            </a:r>
          </a:p>
          <a:p>
            <a:pPr>
              <a:buFont typeface="Arial" panose="020B0604020202020204" pitchFamily="34" charset="0"/>
              <a:buChar char="•"/>
            </a:pPr>
            <a:r>
              <a:rPr lang="en-US" sz="2200" dirty="0" smtClean="0"/>
              <a:t>   a </a:t>
            </a:r>
            <a:r>
              <a:rPr lang="en-US" sz="2200" dirty="0"/>
              <a:t>server-side scripting language</a:t>
            </a:r>
          </a:p>
          <a:p>
            <a:pPr>
              <a:buFont typeface="Arial" panose="020B0604020202020204" pitchFamily="34" charset="0"/>
              <a:buChar char="•"/>
            </a:pPr>
            <a:r>
              <a:rPr lang="en-US" sz="2200" dirty="0" smtClean="0"/>
              <a:t>   used </a:t>
            </a:r>
            <a:r>
              <a:rPr lang="en-US" sz="2200" dirty="0"/>
              <a:t>to make web pages dynamic</a:t>
            </a:r>
            <a:r>
              <a:rPr lang="en-US" sz="2200" dirty="0" smtClean="0"/>
              <a:t>:</a:t>
            </a:r>
            <a:endParaRPr lang="en-US" sz="2200" dirty="0"/>
          </a:p>
          <a:p>
            <a:pPr marL="854075" lvl="1" indent="-336550">
              <a:buFont typeface="Arial" panose="020B0604020202020204" pitchFamily="34" charset="0"/>
              <a:buChar char="•"/>
            </a:pPr>
            <a:r>
              <a:rPr lang="en-US" sz="2200" dirty="0"/>
              <a:t>provide different content depending on context</a:t>
            </a:r>
          </a:p>
          <a:p>
            <a:pPr marL="854075" lvl="1" indent="-336550">
              <a:buFont typeface="Arial" panose="020B0604020202020204" pitchFamily="34" charset="0"/>
              <a:buChar char="•"/>
            </a:pPr>
            <a:r>
              <a:rPr lang="en-US" sz="2200" dirty="0"/>
              <a:t>interface with other services: database, e-mail, </a:t>
            </a:r>
            <a:r>
              <a:rPr lang="en-US" sz="2200" dirty="0" err="1"/>
              <a:t>etc</a:t>
            </a:r>
            <a:endParaRPr lang="en-US" sz="2200" dirty="0"/>
          </a:p>
          <a:p>
            <a:pPr marL="854075" lvl="1" indent="-336550">
              <a:buFont typeface="Arial" panose="020B0604020202020204" pitchFamily="34" charset="0"/>
              <a:buChar char="•"/>
            </a:pPr>
            <a:r>
              <a:rPr lang="en-US" sz="2200" dirty="0"/>
              <a:t>authenticate users</a:t>
            </a:r>
          </a:p>
          <a:p>
            <a:pPr marL="854075" lvl="1" indent="-336550">
              <a:buFont typeface="Arial" panose="020B0604020202020204" pitchFamily="34" charset="0"/>
              <a:buChar char="•"/>
            </a:pPr>
            <a:r>
              <a:rPr lang="en-US" sz="2200" dirty="0"/>
              <a:t>process form information</a:t>
            </a:r>
          </a:p>
          <a:p>
            <a:pPr>
              <a:buFont typeface="Arial" panose="020B0604020202020204" pitchFamily="34" charset="0"/>
              <a:buChar char="•"/>
            </a:pPr>
            <a:r>
              <a:rPr lang="en-US" sz="2200" dirty="0" smtClean="0"/>
              <a:t>   PHP </a:t>
            </a:r>
            <a:r>
              <a:rPr lang="en-US" sz="2200" dirty="0"/>
              <a:t>code can be embedded in </a:t>
            </a:r>
            <a:r>
              <a:rPr lang="en-US" sz="2200" dirty="0" smtClean="0"/>
              <a:t>HTML </a:t>
            </a:r>
            <a:r>
              <a:rPr lang="en-US" sz="2200" dirty="0"/>
              <a:t>code</a:t>
            </a:r>
          </a:p>
          <a:p>
            <a:pPr>
              <a:buFont typeface="Arial" panose="020B0604020202020204" pitchFamily="34" charset="0"/>
              <a:buChar char="•"/>
            </a:pPr>
            <a:endParaRPr lang="en-US" sz="2200" dirty="0"/>
          </a:p>
        </p:txBody>
      </p:sp>
      <p:pic>
        <p:nvPicPr>
          <p:cNvPr id="3074" name="Picture 2" descr="PHP lo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012680" y="1845734"/>
            <a:ext cx="1143000" cy="638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4595807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CA" b="1">
                <a:effectLst>
                  <a:outerShdw blurRad="38100" dist="38100" dir="2700000" algn="tl">
                    <a:srgbClr val="C0C0C0"/>
                  </a:outerShdw>
                </a:effectLst>
                <a:latin typeface="Times New Roman" pitchFamily="18" charset="0"/>
              </a:rPr>
              <a:t>What is PHP (cont’d)</a:t>
            </a:r>
            <a:endParaRPr lang="en-US" altLang="zh-CN" b="1">
              <a:effectLst>
                <a:outerShdw blurRad="38100" dist="38100" dir="2700000" algn="tl">
                  <a:srgbClr val="C0C0C0"/>
                </a:outerShdw>
              </a:effectLst>
              <a:latin typeface="Times New Roman" pitchFamily="18" charset="0"/>
              <a:ea typeface="宋体" pitchFamily="2" charset="-122"/>
            </a:endParaRPr>
          </a:p>
        </p:txBody>
      </p:sp>
      <p:sp>
        <p:nvSpPr>
          <p:cNvPr id="12291" name="Rectangle 3"/>
          <p:cNvSpPr>
            <a:spLocks noGrp="1" noChangeArrowheads="1"/>
          </p:cNvSpPr>
          <p:nvPr>
            <p:ph type="body" idx="1"/>
          </p:nvPr>
        </p:nvSpPr>
        <p:spPr>
          <a:xfrm>
            <a:off x="721360" y="1965961"/>
            <a:ext cx="10972800" cy="4525963"/>
          </a:xfrm>
        </p:spPr>
        <p:txBody>
          <a:bodyPr/>
          <a:lstStyle/>
          <a:p>
            <a:pPr marL="396875" indent="-396875">
              <a:buFont typeface="Wingdings" pitchFamily="2" charset="2"/>
              <a:buChar char="§"/>
            </a:pPr>
            <a:r>
              <a:rPr lang="en-CA" sz="2600" dirty="0">
                <a:solidFill>
                  <a:schemeClr val="tx1"/>
                </a:solidFill>
              </a:rPr>
              <a:t>Interpreted language, scripts are parsed at run-time rather than compiled beforehand</a:t>
            </a:r>
          </a:p>
          <a:p>
            <a:pPr marL="396875" indent="-396875">
              <a:buFont typeface="Wingdings" pitchFamily="2" charset="2"/>
              <a:buChar char="§"/>
            </a:pPr>
            <a:r>
              <a:rPr lang="en-CA" sz="2600" dirty="0">
                <a:solidFill>
                  <a:schemeClr val="tx1"/>
                </a:solidFill>
              </a:rPr>
              <a:t>Executed on the server-side</a:t>
            </a:r>
          </a:p>
          <a:p>
            <a:pPr marL="396875" indent="-396875">
              <a:buFont typeface="Wingdings" pitchFamily="2" charset="2"/>
              <a:buChar char="§"/>
            </a:pPr>
            <a:r>
              <a:rPr lang="en-CA" sz="2600" dirty="0">
                <a:solidFill>
                  <a:schemeClr val="tx1"/>
                </a:solidFill>
              </a:rPr>
              <a:t>Source-code not visible by client</a:t>
            </a:r>
          </a:p>
          <a:p>
            <a:pPr marL="396875" lvl="1" indent="288925"/>
            <a:r>
              <a:rPr lang="en-CA" sz="2200" dirty="0" smtClean="0">
                <a:solidFill>
                  <a:schemeClr val="tx1"/>
                </a:solidFill>
                <a:latin typeface="Tahoma"/>
              </a:rPr>
              <a:t>	‘</a:t>
            </a:r>
            <a:r>
              <a:rPr lang="en-CA" sz="2200" dirty="0">
                <a:solidFill>
                  <a:schemeClr val="tx1"/>
                </a:solidFill>
              </a:rPr>
              <a:t>View Source</a:t>
            </a:r>
            <a:r>
              <a:rPr lang="en-CA" sz="2200" dirty="0">
                <a:solidFill>
                  <a:schemeClr val="tx1"/>
                </a:solidFill>
                <a:latin typeface="Tahoma"/>
              </a:rPr>
              <a:t>’</a:t>
            </a:r>
            <a:r>
              <a:rPr lang="en-CA" sz="2200" dirty="0">
                <a:solidFill>
                  <a:schemeClr val="tx1"/>
                </a:solidFill>
              </a:rPr>
              <a:t> in browsers does not display the PHP code</a:t>
            </a:r>
          </a:p>
          <a:p>
            <a:pPr marL="396875" indent="-396875">
              <a:buFont typeface="Wingdings" pitchFamily="2" charset="2"/>
              <a:buChar char="§"/>
            </a:pPr>
            <a:r>
              <a:rPr lang="en-CA" sz="2600" dirty="0">
                <a:solidFill>
                  <a:schemeClr val="tx1"/>
                </a:solidFill>
              </a:rPr>
              <a:t>Various built-in functions allow for fast development</a:t>
            </a:r>
          </a:p>
          <a:p>
            <a:pPr marL="396875" indent="-396875">
              <a:buFont typeface="Wingdings" pitchFamily="2" charset="2"/>
              <a:buChar char="§"/>
            </a:pPr>
            <a:r>
              <a:rPr lang="en-CA" sz="2600" dirty="0">
                <a:solidFill>
                  <a:schemeClr val="tx1"/>
                </a:solidFill>
              </a:rPr>
              <a:t>Compatible with many popular databases</a:t>
            </a:r>
            <a:endParaRPr lang="en-US" altLang="zh-CN" sz="2600" dirty="0">
              <a:solidFill>
                <a:schemeClr val="tx1"/>
              </a:solidFill>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1612</TotalTime>
  <Words>593</Words>
  <Application>Microsoft Office PowerPoint</Application>
  <PresentationFormat>Custom</PresentationFormat>
  <Paragraphs>108</Paragraphs>
  <Slides>15</Slides>
  <Notes>4</Notes>
  <HiddenSlides>3</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Slide 1</vt:lpstr>
      <vt:lpstr>Introduction to PHP</vt:lpstr>
      <vt:lpstr>URLs and web servers</vt:lpstr>
      <vt:lpstr>Server-Side web programming</vt:lpstr>
      <vt:lpstr>PHP History</vt:lpstr>
      <vt:lpstr>Good about PHP</vt:lpstr>
      <vt:lpstr>Why PHP?</vt:lpstr>
      <vt:lpstr>What is PHP?</vt:lpstr>
      <vt:lpstr>What is PHP (cont’d)</vt:lpstr>
      <vt:lpstr>What does PHP code look like?</vt:lpstr>
      <vt:lpstr>How PHP generates  HTML/JS Web pages</vt:lpstr>
      <vt:lpstr>Lifecycle of a PHP web request</vt:lpstr>
      <vt:lpstr>Hello, World!</vt:lpstr>
      <vt:lpstr>Viewing PHP output</vt:lpstr>
      <vt:lpstr>Console output: print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154</dc:title>
  <dc:creator>allison</dc:creator>
  <cp:lastModifiedBy>SUNIL</cp:lastModifiedBy>
  <cp:revision>37</cp:revision>
  <dcterms:created xsi:type="dcterms:W3CDTF">2014-09-28T22:16:00Z</dcterms:created>
  <dcterms:modified xsi:type="dcterms:W3CDTF">2022-05-02T10:15:44Z</dcterms:modified>
</cp:coreProperties>
</file>