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77" r:id="rId4"/>
    <p:sldId id="278" r:id="rId5"/>
    <p:sldId id="259" r:id="rId6"/>
    <p:sldId id="260" r:id="rId7"/>
    <p:sldId id="258" r:id="rId8"/>
    <p:sldId id="264" r:id="rId9"/>
    <p:sldId id="265" r:id="rId10"/>
    <p:sldId id="266" r:id="rId11"/>
    <p:sldId id="267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5FF"/>
    <a:srgbClr val="F9F9F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manual/en/control-structures.continue.php" TargetMode="External"/><Relationship Id="rId2" Type="http://schemas.openxmlformats.org/officeDocument/2006/relationships/hyperlink" Target="http://www.php.net/manual/en/control-structures.break.p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hp.net/manual/en/function.explode.php" TargetMode="External"/><Relationship Id="rId3" Type="http://schemas.openxmlformats.org/officeDocument/2006/relationships/hyperlink" Target="http://www.php.net/manual/en/function.strpos.php" TargetMode="External"/><Relationship Id="rId7" Type="http://schemas.openxmlformats.org/officeDocument/2006/relationships/hyperlink" Target="http://www.php.net/manual/en/function.trim.php" TargetMode="External"/><Relationship Id="rId2" Type="http://schemas.openxmlformats.org/officeDocument/2006/relationships/hyperlink" Target="http://www.php.net/manual/en/function.strlen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hp.net/manual/en/function.strtoupper.php" TargetMode="External"/><Relationship Id="rId5" Type="http://schemas.openxmlformats.org/officeDocument/2006/relationships/hyperlink" Target="http://www.php.net/manual/en/function.strtolower.php" TargetMode="External"/><Relationship Id="rId4" Type="http://schemas.openxmlformats.org/officeDocument/2006/relationships/hyperlink" Target="http://www.php.net/manual/en/function.substr.php" TargetMode="External"/><Relationship Id="rId9" Type="http://schemas.openxmlformats.org/officeDocument/2006/relationships/hyperlink" Target="http://www.php.net/manual/en/function.implode.ph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hp.net/in-array" TargetMode="External"/><Relationship Id="rId13" Type="http://schemas.openxmlformats.org/officeDocument/2006/relationships/hyperlink" Target="http://www.php.net/shuffle" TargetMode="External"/><Relationship Id="rId18" Type="http://schemas.openxmlformats.org/officeDocument/2006/relationships/hyperlink" Target="http://www.php.net/array-slice" TargetMode="External"/><Relationship Id="rId3" Type="http://schemas.openxmlformats.org/officeDocument/2006/relationships/hyperlink" Target="http://www.php.net/print_r" TargetMode="External"/><Relationship Id="rId21" Type="http://schemas.openxmlformats.org/officeDocument/2006/relationships/hyperlink" Target="http://www.php.net/array-product" TargetMode="External"/><Relationship Id="rId7" Type="http://schemas.openxmlformats.org/officeDocument/2006/relationships/hyperlink" Target="http://www.php.net/array-unshift" TargetMode="External"/><Relationship Id="rId12" Type="http://schemas.openxmlformats.org/officeDocument/2006/relationships/hyperlink" Target="http://www.php.net/rsort" TargetMode="External"/><Relationship Id="rId17" Type="http://schemas.openxmlformats.org/officeDocument/2006/relationships/hyperlink" Target="http://www.php.net/array-diff" TargetMode="External"/><Relationship Id="rId2" Type="http://schemas.openxmlformats.org/officeDocument/2006/relationships/hyperlink" Target="http://www.php.net/count" TargetMode="External"/><Relationship Id="rId16" Type="http://schemas.openxmlformats.org/officeDocument/2006/relationships/hyperlink" Target="http://www.php.net/array-intersect" TargetMode="External"/><Relationship Id="rId20" Type="http://schemas.openxmlformats.org/officeDocument/2006/relationships/hyperlink" Target="http://www.php.net/array-su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hp.net/array-shift" TargetMode="External"/><Relationship Id="rId11" Type="http://schemas.openxmlformats.org/officeDocument/2006/relationships/hyperlink" Target="http://www.php.net/sort" TargetMode="External"/><Relationship Id="rId5" Type="http://schemas.openxmlformats.org/officeDocument/2006/relationships/hyperlink" Target="http://www.php.net/array-push" TargetMode="External"/><Relationship Id="rId15" Type="http://schemas.openxmlformats.org/officeDocument/2006/relationships/hyperlink" Target="http://www.php.net/array-merge" TargetMode="External"/><Relationship Id="rId23" Type="http://schemas.openxmlformats.org/officeDocument/2006/relationships/hyperlink" Target="http://www.php.net/array-reduce" TargetMode="External"/><Relationship Id="rId10" Type="http://schemas.openxmlformats.org/officeDocument/2006/relationships/hyperlink" Target="http://www.php.net/array-reverse" TargetMode="External"/><Relationship Id="rId19" Type="http://schemas.openxmlformats.org/officeDocument/2006/relationships/hyperlink" Target="http://www.php.net/range" TargetMode="External"/><Relationship Id="rId4" Type="http://schemas.openxmlformats.org/officeDocument/2006/relationships/hyperlink" Target="http://www.php.net/array-pop" TargetMode="External"/><Relationship Id="rId9" Type="http://schemas.openxmlformats.org/officeDocument/2006/relationships/hyperlink" Target="http://www.php.net/array-search" TargetMode="External"/><Relationship Id="rId14" Type="http://schemas.openxmlformats.org/officeDocument/2006/relationships/hyperlink" Target="http://www.php.net/array-fill" TargetMode="External"/><Relationship Id="rId22" Type="http://schemas.openxmlformats.org/officeDocument/2006/relationships/hyperlink" Target="http://www.php.net/array-uniqu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Embedded PHP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322762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103953"/>
          </a:xfrm>
          <a:solidFill>
            <a:srgbClr val="E5F5FF"/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array("MD", "BH", "KK", "HM", "JP");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strtolower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("md", "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bh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kk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morgan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array_shift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("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bh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kk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>
              <a:spcBef>
                <a:spcPts val="0"/>
              </a:spcBef>
            </a:pP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("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bh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kk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>
              <a:spcBef>
                <a:spcPts val="0"/>
              </a:spcBef>
            </a:pP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("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bh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kk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>
              <a:spcBef>
                <a:spcPts val="0"/>
              </a:spcBef>
            </a:pP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array_reverse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("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kk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bh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("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bh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kk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$best =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array_slice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2);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kk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7280" y="5058061"/>
            <a:ext cx="1005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array in PHP replaces many other collections in Java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list, stack, queue, set, map, ...</a:t>
            </a:r>
          </a:p>
        </p:txBody>
      </p:sp>
    </p:spTree>
    <p:extLst>
      <p:ext uri="{BB962C8B-B14F-4D97-AF65-F5344CB8AC3E}">
        <p14:creationId xmlns:p14="http://schemas.microsoft.com/office/powerpoint/2010/main" xmlns="" val="289331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foreach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16736"/>
          </a:xfrm>
          <a:solidFill>
            <a:srgbClr val="F9F9F9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foreach ($array as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7280" y="2862470"/>
            <a:ext cx="10058400" cy="2031325"/>
          </a:xfrm>
          <a:prstGeom prst="rect">
            <a:avLst/>
          </a:prstGeom>
          <a:solidFill>
            <a:srgbClr val="E5F5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$stooges = array("Larry", "Moe", "Curly",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($</a:t>
            </a:r>
            <a:r>
              <a:rPr lang="en-US" strike="sngStrik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$</a:t>
            </a:r>
            <a:r>
              <a:rPr lang="en-US" strike="sngStrik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count($stooges); $</a:t>
            </a:r>
            <a:r>
              <a:rPr lang="en-US" strike="sngStrik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 "Moe slaps {$stooges[$</a:t>
            </a:r>
            <a:r>
              <a:rPr lang="en-US" strike="sngStrik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]}\n";</a:t>
            </a:r>
          </a:p>
          <a:p>
            <a:r>
              <a:rPr 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 ($stooges as $stooge)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"Moe slaps $stooge\n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 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even himself!</a:t>
            </a:r>
          </a:p>
          <a:p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7280" y="5183113"/>
            <a:ext cx="1005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a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convenient way to loop over each element of an array without indexes</a:t>
            </a: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55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block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819570"/>
          </a:xfrm>
          <a:solidFill>
            <a:srgbClr val="E5F5FF"/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&lt;head&gt;&lt;title&gt;CSE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154: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Embedded PHP&lt;/title&gt;&lt;/head&gt;  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($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99; $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1; $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 { ?&gt;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&lt;p&gt;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&lt;?= $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bottles of beer on the wall,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&lt;?= $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bottles of beer.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Take one down, pass it around,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&lt;?= $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 ?&gt;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bottles of beer on the wall. &lt;/p&gt;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?&gt;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&lt;/html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                                  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6321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Common errors: unclosed braces, missing = </a:t>
            </a:r>
            <a:r>
              <a:rPr lang="en-US" sz="4000" dirty="0" smtClean="0"/>
              <a:t>sign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318762"/>
          </a:xfrm>
          <a:solidFill>
            <a:srgbClr val="E5F5FF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&lt;p&gt;Watch how high I can count: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for 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1;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10;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 ?&gt;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?&gt;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&lt;/html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                                 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7280" y="4380637"/>
            <a:ext cx="10058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&lt;/body&gt; and &lt;/html&gt; above are inside the for loop, which is never </a:t>
            </a:r>
            <a:r>
              <a:rPr lang="en-US" sz="2200" dirty="0" smtClean="0"/>
              <a:t>closed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if you forget to close your braces, you'll see an error about 'unexpected $</a:t>
            </a:r>
            <a:r>
              <a:rPr lang="en-US" sz="2200" dirty="0" smtClean="0"/>
              <a:t>end‘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if you forget = in &lt;?=, the expression does not produce any output</a:t>
            </a:r>
          </a:p>
        </p:txBody>
      </p:sp>
    </p:spTree>
    <p:extLst>
      <p:ext uri="{BB962C8B-B14F-4D97-AF65-F5344CB8AC3E}">
        <p14:creationId xmlns:p14="http://schemas.microsoft.com/office/powerpoint/2010/main" xmlns="" val="1274294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expression </a:t>
            </a:r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623023"/>
          </a:xfrm>
          <a:solidFill>
            <a:srgbClr val="E5F5FF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for 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1;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3;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 ?&gt;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&lt;h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&lt;?= $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&gt;This is a level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&lt;?= $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heading.&lt;/h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&lt;?= $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 ?&gt;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                                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7280" y="3468757"/>
            <a:ext cx="10058400" cy="144655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/>
              <a:t>This is a level 1 heading.</a:t>
            </a:r>
          </a:p>
          <a:p>
            <a:r>
              <a:rPr lang="en-US" sz="2800" dirty="0" smtClean="0"/>
              <a:t>This is a level 2 heading.</a:t>
            </a:r>
          </a:p>
          <a:p>
            <a:r>
              <a:rPr lang="en-US" sz="2400" dirty="0" smtClean="0"/>
              <a:t>This is a level 3 heading.                                                                                         </a:t>
            </a:r>
            <a:r>
              <a:rPr lang="en-US" sz="2200" b="1" dirty="0" smtClean="0">
                <a:solidFill>
                  <a:schemeClr val="bg1">
                    <a:lumMod val="65000"/>
                  </a:schemeClr>
                </a:solidFill>
              </a:rPr>
              <a:t>output</a:t>
            </a:r>
            <a:endParaRPr lang="en-US" sz="2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80" y="5440882"/>
            <a:ext cx="8190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expression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blocks can even go inside HTML tags and attributes</a:t>
            </a: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761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378396"/>
          </a:xfrm>
          <a:solidFill>
            <a:srgbClr val="E5F5FF"/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if (condition) {</a:t>
            </a:r>
          </a:p>
          <a:p>
            <a:pPr>
              <a:spcBef>
                <a:spcPts val="0"/>
              </a:spcBef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statements;</a:t>
            </a:r>
          </a:p>
          <a:p>
            <a:pPr>
              <a:spcBef>
                <a:spcPts val="0"/>
              </a:spcBef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(condition) {</a:t>
            </a:r>
          </a:p>
          <a:p>
            <a:pPr>
              <a:spcBef>
                <a:spcPts val="0"/>
              </a:spcBef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statements;</a:t>
            </a:r>
          </a:p>
          <a:p>
            <a:pPr>
              <a:spcBef>
                <a:spcPts val="0"/>
              </a:spcBef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>
              <a:spcBef>
                <a:spcPts val="0"/>
              </a:spcBef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statements;</a:t>
            </a:r>
          </a:p>
          <a:p>
            <a:pPr>
              <a:spcBef>
                <a:spcPts val="0"/>
              </a:spcBef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</a:t>
            </a:r>
            <a:r>
              <a:rPr lang="en-US" sz="22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22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4643709"/>
            <a:ext cx="10058400" cy="12281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can also say 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elseif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instead of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 if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476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92994"/>
            <a:ext cx="10058400" cy="1245336"/>
          </a:xfrm>
          <a:solidFill>
            <a:srgbClr val="E7DFE9"/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(initialization; condition; update)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statements;</a:t>
            </a:r>
          </a:p>
          <a:p>
            <a:pPr>
              <a:spcBef>
                <a:spcPts val="200"/>
              </a:spcBef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24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80" y="4160030"/>
            <a:ext cx="10058400" cy="1200329"/>
          </a:xfrm>
          <a:prstGeom prst="rect">
            <a:avLst/>
          </a:prstGeom>
          <a:solidFill>
            <a:srgbClr val="E5F5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squared is " .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. ".\n";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24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641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(same as Java)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26675"/>
          </a:xfrm>
          <a:solidFill>
            <a:srgbClr val="E5F5FF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(condition) {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statements;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80" y="3215813"/>
            <a:ext cx="10058400" cy="1015663"/>
          </a:xfrm>
          <a:prstGeom prst="rect">
            <a:avLst/>
          </a:prstGeom>
          <a:solidFill>
            <a:srgbClr val="E5F5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statements;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while (condition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                    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97280" y="4868779"/>
            <a:ext cx="10058400" cy="11358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51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break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and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51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continue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keywords also behave as in 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31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28501"/>
          </a:xfrm>
          <a:solidFill>
            <a:srgbClr val="E5F5FF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favorite_food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"Ethiopian";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favorite_food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[2];    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7280" y="2779787"/>
            <a:ext cx="100584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zero-based indexing using bracket </a:t>
            </a:r>
            <a:r>
              <a:rPr lang="en-US" sz="2200" dirty="0" smtClean="0"/>
              <a:t>notation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string concatenation operator is . (period), not +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5 + "2 turtle doves" produces 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5 . "2 turtle doves" produces "52 turtle </a:t>
            </a:r>
            <a:r>
              <a:rPr lang="en-US" sz="2200" dirty="0" smtClean="0"/>
              <a:t>doves“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can be specified with "" or </a:t>
            </a:r>
            <a:r>
              <a:rPr lang="en-US" sz="2200" dirty="0" smtClean="0"/>
              <a:t>' '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292060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05978"/>
            <a:ext cx="10058400" cy="2139857"/>
          </a:xfrm>
          <a:solidFill>
            <a:srgbClr val="E5F5FF"/>
          </a:solidFill>
          <a:ln w="1905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index  0123456789012345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$name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“Austin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$length =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($name);      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16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($name,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“Linda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Guo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&gt; 0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$index =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($name,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“s");  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$first =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($name,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“Weal"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$name =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strtoupper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($name);    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“AUSTIN WEALE“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03577102"/>
              </p:ext>
            </p:extLst>
          </p:nvPr>
        </p:nvGraphicFramePr>
        <p:xfrm>
          <a:off x="3071192" y="4024392"/>
          <a:ext cx="5575852" cy="22758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87926"/>
                <a:gridCol w="2787926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Name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Java Equivalent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hlinkClick r:id="rId2"/>
                        </a:rPr>
                        <a:t>strlen</a:t>
                      </a:r>
                      <a:endParaRPr lang="en-US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length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hlinkClick r:id="rId3"/>
                        </a:rPr>
                        <a:t>strpos</a:t>
                      </a:r>
                      <a:endParaRPr lang="en-US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indexOf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hlinkClick r:id="rId4"/>
                        </a:rPr>
                        <a:t>substr</a:t>
                      </a:r>
                      <a:endParaRPr lang="en-US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substring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hlinkClick r:id="rId5"/>
                        </a:rPr>
                        <a:t>strtolower</a:t>
                      </a:r>
                      <a:r>
                        <a:rPr lang="en-US">
                          <a:effectLst/>
                        </a:rPr>
                        <a:t>, </a:t>
                      </a:r>
                      <a:r>
                        <a:rPr lang="en-US">
                          <a:effectLst/>
                          <a:hlinkClick r:id="rId6"/>
                        </a:rPr>
                        <a:t>strtoupper</a:t>
                      </a:r>
                      <a:endParaRPr lang="en-US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toLowerCase, toUpperCase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hlinkClick r:id="rId7"/>
                        </a:rPr>
                        <a:t>trim</a:t>
                      </a:r>
                      <a:endParaRPr lang="en-US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trim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hlinkClick r:id="rId8"/>
                        </a:rPr>
                        <a:t>explode</a:t>
                      </a:r>
                      <a:r>
                        <a:rPr lang="en-US">
                          <a:effectLst/>
                        </a:rPr>
                        <a:t>, </a:t>
                      </a:r>
                      <a:r>
                        <a:rPr lang="en-US">
                          <a:effectLst/>
                          <a:hlinkClick r:id="rId9"/>
                        </a:rPr>
                        <a:t>implode</a:t>
                      </a:r>
                      <a:endParaRPr lang="en-US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split, join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2684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Interpreted </a:t>
            </a: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6492"/>
          </a:xfrm>
          <a:solidFill>
            <a:srgbClr val="E5F5FF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$age = 16;</a:t>
            </a:r>
          </a:p>
          <a:p>
            <a:pPr>
              <a:spcBef>
                <a:spcPts val="0"/>
              </a:spcBef>
            </a:pPr>
            <a:r>
              <a:rPr 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"You are " . $age . " years old.\n";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"You are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years old.\n";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You are 16 years old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7280" y="3010600"/>
            <a:ext cx="10058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strings inside " " are interpreted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variables that appear inside them will have their values inserted into the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strings inside ' </a:t>
            </a:r>
            <a:r>
              <a:rPr lang="en-US" sz="2200" dirty="0" smtClean="0"/>
              <a:t> ' </a:t>
            </a:r>
            <a:r>
              <a:rPr lang="en-US" sz="2200" dirty="0"/>
              <a:t>are not interpreted:</a:t>
            </a:r>
          </a:p>
        </p:txBody>
      </p:sp>
      <p:sp>
        <p:nvSpPr>
          <p:cNvPr id="7" name="Rectangle 6"/>
          <p:cNvSpPr/>
          <p:nvPr/>
        </p:nvSpPr>
        <p:spPr>
          <a:xfrm>
            <a:off x="1669774" y="4226970"/>
            <a:ext cx="9485906" cy="369332"/>
          </a:xfrm>
          <a:prstGeom prst="rect">
            <a:avLst/>
          </a:prstGeom>
          <a:solidFill>
            <a:srgbClr val="E5F5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'You are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years old.\n';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You are $age years old.\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7280" y="4704676"/>
            <a:ext cx="70759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if necessary to avoid ambiguity, can enclose variable in {}:</a:t>
            </a:r>
          </a:p>
        </p:txBody>
      </p:sp>
      <p:sp>
        <p:nvSpPr>
          <p:cNvPr id="9" name="Rectangle 8"/>
          <p:cNvSpPr/>
          <p:nvPr/>
        </p:nvSpPr>
        <p:spPr>
          <a:xfrm>
            <a:off x="1669774" y="5131730"/>
            <a:ext cx="9485906" cy="646331"/>
          </a:xfrm>
          <a:prstGeom prst="rect">
            <a:avLst/>
          </a:prstGeom>
          <a:solidFill>
            <a:srgbClr val="E5F5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"Today is your </a:t>
            </a:r>
            <a:r>
              <a:rPr lang="en-US" b="1" strike="sngStrik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strike="sngStrik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strike="sngStrik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birthday.\n";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$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ageth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 found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"Today is your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{$age}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birthday.\n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   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011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51014"/>
          </a:xfrm>
          <a:solidFill>
            <a:srgbClr val="E5F5FF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$name = array();                 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$name = array(value0, value1, ...,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$name[index]                            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element value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$name[index] = value;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element value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$name[] = value;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7280" y="3796748"/>
            <a:ext cx="10058400" cy="1200329"/>
          </a:xfrm>
          <a:prstGeom prst="rect">
            <a:avLst/>
          </a:prstGeom>
          <a:solidFill>
            <a:srgbClr val="E5F5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$a = array();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empty array (length 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$a[0] = 23;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stores 23 at index 0 (length 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$a2 = array("some", "strings", "in", "an", "array");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$a2[] = "Ooh!";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string to end (at index 5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7280" y="5332200"/>
            <a:ext cx="1005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append, use bracket notation without specifying an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element type is not specified; can mix types</a:t>
            </a:r>
          </a:p>
        </p:txBody>
      </p:sp>
    </p:spTree>
    <p:extLst>
      <p:ext uri="{BB962C8B-B14F-4D97-AF65-F5344CB8AC3E}">
        <p14:creationId xmlns:p14="http://schemas.microsoft.com/office/powerpoint/2010/main" xmlns="" val="15314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smtClean="0"/>
              <a:t>functions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52540585"/>
              </p:ext>
            </p:extLst>
          </p:nvPr>
        </p:nvGraphicFramePr>
        <p:xfrm>
          <a:off x="1096963" y="2031919"/>
          <a:ext cx="10058400" cy="4043680"/>
        </p:xfrm>
        <a:graphic>
          <a:graphicData uri="http://schemas.openxmlformats.org/drawingml/2006/table">
            <a:tbl>
              <a:tblPr/>
              <a:tblGrid>
                <a:gridCol w="5029200"/>
                <a:gridCol w="502920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200" b="1" dirty="0">
                          <a:effectLst/>
                        </a:rPr>
                        <a:t>function name(s)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b="1" dirty="0">
                          <a:effectLst/>
                        </a:rPr>
                        <a:t>description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solidFill>
                            <a:srgbClr val="335177"/>
                          </a:solidFill>
                          <a:effectLst/>
                          <a:hlinkClick r:id="rId2"/>
                        </a:rPr>
                        <a:t>count</a:t>
                      </a:r>
                      <a:endParaRPr lang="en-US" sz="2200" dirty="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effectLst/>
                        </a:rPr>
                        <a:t>number of elements in the array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200" u="none" strike="noStrike">
                          <a:solidFill>
                            <a:srgbClr val="335177"/>
                          </a:solidFill>
                          <a:effectLst/>
                          <a:hlinkClick r:id="rId3"/>
                        </a:rPr>
                        <a:t>print_r</a:t>
                      </a:r>
                      <a:endParaRPr lang="en-US" sz="220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effectLst/>
                        </a:rPr>
                        <a:t>print array's contents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200" u="none" strike="noStrike">
                          <a:solidFill>
                            <a:srgbClr val="335177"/>
                          </a:solidFill>
                          <a:effectLst/>
                          <a:hlinkClick r:id="rId4"/>
                        </a:rPr>
                        <a:t>array_pop</a:t>
                      </a:r>
                      <a:r>
                        <a:rPr lang="en-US" sz="2200">
                          <a:effectLst/>
                        </a:rPr>
                        <a:t>, </a:t>
                      </a:r>
                      <a:r>
                        <a:rPr lang="en-US" sz="2200" u="none" strike="noStrike">
                          <a:solidFill>
                            <a:srgbClr val="335177"/>
                          </a:solidFill>
                          <a:effectLst/>
                          <a:hlinkClick r:id="rId5"/>
                        </a:rPr>
                        <a:t>array_push</a:t>
                      </a:r>
                      <a:r>
                        <a:rPr lang="en-US" sz="2200">
                          <a:effectLst/>
                        </a:rPr>
                        <a:t>, </a:t>
                      </a:r>
                      <a:br>
                        <a:rPr lang="en-US" sz="2200">
                          <a:effectLst/>
                        </a:rPr>
                      </a:br>
                      <a:r>
                        <a:rPr lang="en-US" sz="2200" u="none" strike="noStrike">
                          <a:solidFill>
                            <a:srgbClr val="335177"/>
                          </a:solidFill>
                          <a:effectLst/>
                          <a:hlinkClick r:id="rId6"/>
                        </a:rPr>
                        <a:t>array_shift</a:t>
                      </a:r>
                      <a:r>
                        <a:rPr lang="en-US" sz="2200">
                          <a:effectLst/>
                        </a:rPr>
                        <a:t>, </a:t>
                      </a:r>
                      <a:r>
                        <a:rPr lang="en-US" sz="2200" u="none" strike="noStrike">
                          <a:solidFill>
                            <a:srgbClr val="335177"/>
                          </a:solidFill>
                          <a:effectLst/>
                          <a:hlinkClick r:id="rId7"/>
                        </a:rPr>
                        <a:t>array_unshift</a:t>
                      </a:r>
                      <a:endParaRPr lang="en-US" sz="220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effectLst/>
                        </a:rPr>
                        <a:t>using array as a stack/queue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200" u="none" strike="noStrike" dirty="0" err="1">
                          <a:solidFill>
                            <a:srgbClr val="335177"/>
                          </a:solidFill>
                          <a:effectLst/>
                          <a:hlinkClick r:id="rId8"/>
                        </a:rPr>
                        <a:t>in_array</a:t>
                      </a:r>
                      <a:r>
                        <a:rPr lang="en-US" sz="2200" dirty="0">
                          <a:effectLst/>
                        </a:rPr>
                        <a:t>, </a:t>
                      </a:r>
                      <a:r>
                        <a:rPr lang="en-US" sz="2200" u="none" strike="noStrike" dirty="0" err="1">
                          <a:solidFill>
                            <a:srgbClr val="335177"/>
                          </a:solidFill>
                          <a:effectLst/>
                          <a:hlinkClick r:id="rId9"/>
                        </a:rPr>
                        <a:t>array_search</a:t>
                      </a:r>
                      <a:r>
                        <a:rPr lang="en-US" sz="2200" dirty="0">
                          <a:effectLst/>
                        </a:rPr>
                        <a:t>, </a:t>
                      </a:r>
                      <a:r>
                        <a:rPr lang="en-US" sz="2200" u="none" strike="noStrike" dirty="0" err="1">
                          <a:solidFill>
                            <a:srgbClr val="335177"/>
                          </a:solidFill>
                          <a:effectLst/>
                          <a:hlinkClick r:id="rId10"/>
                        </a:rPr>
                        <a:t>array_reverse</a:t>
                      </a:r>
                      <a:r>
                        <a:rPr lang="en-US" sz="2200" dirty="0">
                          <a:effectLst/>
                        </a:rPr>
                        <a:t>, </a:t>
                      </a:r>
                      <a:br>
                        <a:rPr lang="en-US" sz="2200" dirty="0">
                          <a:effectLst/>
                        </a:rPr>
                      </a:br>
                      <a:r>
                        <a:rPr lang="en-US" sz="2200" dirty="0">
                          <a:solidFill>
                            <a:srgbClr val="335177"/>
                          </a:solidFill>
                          <a:effectLst/>
                          <a:hlinkClick r:id="rId11"/>
                        </a:rPr>
                        <a:t>sort</a:t>
                      </a:r>
                      <a:r>
                        <a:rPr lang="en-US" sz="2200" dirty="0">
                          <a:effectLst/>
                        </a:rPr>
                        <a:t>, </a:t>
                      </a:r>
                      <a:r>
                        <a:rPr lang="en-US" sz="2200" dirty="0" err="1">
                          <a:solidFill>
                            <a:srgbClr val="335177"/>
                          </a:solidFill>
                          <a:effectLst/>
                          <a:hlinkClick r:id="rId12"/>
                        </a:rPr>
                        <a:t>rsort</a:t>
                      </a:r>
                      <a:r>
                        <a:rPr lang="en-US" sz="2200" dirty="0">
                          <a:effectLst/>
                        </a:rPr>
                        <a:t>, </a:t>
                      </a:r>
                      <a:r>
                        <a:rPr lang="en-US" sz="2200" dirty="0">
                          <a:solidFill>
                            <a:srgbClr val="335177"/>
                          </a:solidFill>
                          <a:effectLst/>
                          <a:hlinkClick r:id="rId13"/>
                        </a:rPr>
                        <a:t>shuffle</a:t>
                      </a:r>
                      <a:endParaRPr lang="en-US" sz="2200" dirty="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effectLst/>
                        </a:rPr>
                        <a:t>searching and reordering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200" u="none" strike="noStrike">
                          <a:solidFill>
                            <a:srgbClr val="335177"/>
                          </a:solidFill>
                          <a:effectLst/>
                          <a:hlinkClick r:id="rId14"/>
                        </a:rPr>
                        <a:t>array_fill</a:t>
                      </a:r>
                      <a:r>
                        <a:rPr lang="en-US" sz="2200">
                          <a:effectLst/>
                        </a:rPr>
                        <a:t>, </a:t>
                      </a:r>
                      <a:r>
                        <a:rPr lang="en-US" sz="2200" u="none" strike="noStrike">
                          <a:solidFill>
                            <a:srgbClr val="335177"/>
                          </a:solidFill>
                          <a:effectLst/>
                          <a:hlinkClick r:id="rId15"/>
                        </a:rPr>
                        <a:t>array_merge</a:t>
                      </a:r>
                      <a:r>
                        <a:rPr lang="en-US" sz="2200">
                          <a:effectLst/>
                        </a:rPr>
                        <a:t>, </a:t>
                      </a:r>
                      <a:r>
                        <a:rPr lang="en-US" sz="2200" u="none" strike="noStrike">
                          <a:solidFill>
                            <a:srgbClr val="335177"/>
                          </a:solidFill>
                          <a:effectLst/>
                          <a:hlinkClick r:id="rId16"/>
                        </a:rPr>
                        <a:t>array_intersect</a:t>
                      </a:r>
                      <a:r>
                        <a:rPr lang="en-US" sz="2200">
                          <a:effectLst/>
                        </a:rPr>
                        <a:t>, </a:t>
                      </a:r>
                      <a:br>
                        <a:rPr lang="en-US" sz="2200">
                          <a:effectLst/>
                        </a:rPr>
                      </a:br>
                      <a:r>
                        <a:rPr lang="en-US" sz="2200" u="none" strike="noStrike">
                          <a:solidFill>
                            <a:srgbClr val="335177"/>
                          </a:solidFill>
                          <a:effectLst/>
                          <a:hlinkClick r:id="rId17"/>
                        </a:rPr>
                        <a:t>array_diff</a:t>
                      </a:r>
                      <a:r>
                        <a:rPr lang="en-US" sz="2200">
                          <a:effectLst/>
                        </a:rPr>
                        <a:t>, </a:t>
                      </a:r>
                      <a:r>
                        <a:rPr lang="en-US" sz="2200" u="none" strike="noStrike">
                          <a:solidFill>
                            <a:srgbClr val="335177"/>
                          </a:solidFill>
                          <a:effectLst/>
                          <a:hlinkClick r:id="rId18"/>
                        </a:rPr>
                        <a:t>array_slice</a:t>
                      </a:r>
                      <a:r>
                        <a:rPr lang="en-US" sz="2200">
                          <a:effectLst/>
                        </a:rPr>
                        <a:t>, </a:t>
                      </a:r>
                      <a:r>
                        <a:rPr lang="en-US" sz="2200">
                          <a:solidFill>
                            <a:srgbClr val="335177"/>
                          </a:solidFill>
                          <a:effectLst/>
                          <a:hlinkClick r:id="rId19"/>
                        </a:rPr>
                        <a:t>range</a:t>
                      </a:r>
                      <a:endParaRPr lang="en-US" sz="220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effectLst/>
                        </a:rPr>
                        <a:t>creating, filling, filtering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200" u="none" strike="noStrike">
                          <a:solidFill>
                            <a:srgbClr val="335177"/>
                          </a:solidFill>
                          <a:effectLst/>
                          <a:hlinkClick r:id="rId20"/>
                        </a:rPr>
                        <a:t>array_sum</a:t>
                      </a:r>
                      <a:r>
                        <a:rPr lang="en-US" sz="2200">
                          <a:effectLst/>
                        </a:rPr>
                        <a:t>, </a:t>
                      </a:r>
                      <a:r>
                        <a:rPr lang="en-US" sz="2200" u="none" strike="noStrike">
                          <a:solidFill>
                            <a:srgbClr val="335177"/>
                          </a:solidFill>
                          <a:effectLst/>
                          <a:hlinkClick r:id="rId21"/>
                        </a:rPr>
                        <a:t>array_product</a:t>
                      </a:r>
                      <a:r>
                        <a:rPr lang="en-US" sz="2200">
                          <a:effectLst/>
                        </a:rPr>
                        <a:t>, </a:t>
                      </a:r>
                      <a:r>
                        <a:rPr lang="en-US" sz="2200" u="none" strike="noStrike">
                          <a:solidFill>
                            <a:srgbClr val="335177"/>
                          </a:solidFill>
                          <a:effectLst/>
                          <a:hlinkClick r:id="rId22"/>
                        </a:rPr>
                        <a:t>array_unique</a:t>
                      </a:r>
                      <a:r>
                        <a:rPr lang="en-US" sz="2200">
                          <a:effectLst/>
                        </a:rPr>
                        <a:t>, </a:t>
                      </a:r>
                      <a:br>
                        <a:rPr lang="en-US" sz="2200">
                          <a:effectLst/>
                        </a:rPr>
                      </a:br>
                      <a:r>
                        <a:rPr lang="en-US" sz="2200" u="none" strike="noStrike">
                          <a:solidFill>
                            <a:srgbClr val="335177"/>
                          </a:solidFill>
                          <a:effectLst/>
                          <a:hlinkClick r:id="rId22"/>
                        </a:rPr>
                        <a:t>array_filter</a:t>
                      </a:r>
                      <a:r>
                        <a:rPr lang="en-US" sz="2200">
                          <a:effectLst/>
                        </a:rPr>
                        <a:t>, </a:t>
                      </a:r>
                      <a:r>
                        <a:rPr lang="en-US" sz="2200" u="none" strike="noStrike">
                          <a:solidFill>
                            <a:srgbClr val="335177"/>
                          </a:solidFill>
                          <a:effectLst/>
                          <a:hlinkClick r:id="rId23"/>
                        </a:rPr>
                        <a:t>array_reduce</a:t>
                      </a:r>
                      <a:endParaRPr lang="en-US" sz="220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</a:rPr>
                        <a:t>processing elements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1698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1598</TotalTime>
  <Words>1146</Words>
  <Application>Microsoft Office PowerPoint</Application>
  <PresentationFormat>Custom</PresentationFormat>
  <Paragraphs>159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Retrospect</vt:lpstr>
      <vt:lpstr>Embedded PHP</vt:lpstr>
      <vt:lpstr>if/else statement</vt:lpstr>
      <vt:lpstr>for loop</vt:lpstr>
      <vt:lpstr>while loop (same as Java)</vt:lpstr>
      <vt:lpstr>String type</vt:lpstr>
      <vt:lpstr>String functions</vt:lpstr>
      <vt:lpstr>Interpreted strings</vt:lpstr>
      <vt:lpstr>Arrays</vt:lpstr>
      <vt:lpstr>Array functions</vt:lpstr>
      <vt:lpstr>Array function example</vt:lpstr>
      <vt:lpstr>The foreach loop</vt:lpstr>
      <vt:lpstr>Expression block example</vt:lpstr>
      <vt:lpstr>Common errors: unclosed braces, missing = sign</vt:lpstr>
      <vt:lpstr>Complex expression blocks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154</dc:title>
  <dc:creator>allison</dc:creator>
  <cp:lastModifiedBy>SUNIL</cp:lastModifiedBy>
  <cp:revision>22</cp:revision>
  <dcterms:created xsi:type="dcterms:W3CDTF">2014-10-04T19:01:41Z</dcterms:created>
  <dcterms:modified xsi:type="dcterms:W3CDTF">2022-05-02T10:28:14Z</dcterms:modified>
</cp:coreProperties>
</file>