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84B9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dlinkMouseOver(event,this,2);" TargetMode="External"/><Relationship Id="rId2" Type="http://schemas.openxmlformats.org/officeDocument/2006/relationships/hyperlink" Target="../../jyoti/HTML/Good_HTML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dlinkMouseOver(event,this,3)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1"/>
            <a:ext cx="10363200" cy="14700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Introduction to HTML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/>
              <a:t>Basic Tags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&lt;html&gt; &lt;/html&gt;</a:t>
            </a:r>
            <a:r>
              <a:rPr lang="en-US" altLang="zh-CN" sz="2400">
                <a:ea typeface="宋体" charset="-122"/>
              </a:rPr>
              <a:t> :-- The entire web page is enclosed within &lt;html&gt; &lt;/html&gt; tags.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   Within these tags two distinct sections are created using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    -- &lt;head&gt; &lt;/head&gt;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    -- &lt;body&gt; &lt;/body&gt;</a:t>
            </a: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&lt;head&gt; &lt;/head&gt;</a:t>
            </a:r>
            <a:r>
              <a:rPr lang="en-US" altLang="zh-CN" sz="2400">
                <a:ea typeface="宋体" charset="-122"/>
              </a:rPr>
              <a:t> :-- Information placed within the &lt;head&gt; &lt;/head&gt; tags is not displayed in the browser.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&lt;title&gt; &lt;/title&gt;</a:t>
            </a:r>
            <a:r>
              <a:rPr lang="en-US" altLang="zh-CN" sz="2400">
                <a:ea typeface="宋体" charset="-122"/>
              </a:rPr>
              <a:t> :-- It is used to give the title of the web page.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&lt;body&gt; &lt;/body&gt;</a:t>
            </a:r>
            <a:r>
              <a:rPr lang="en-US" altLang="zh-CN" sz="2400">
                <a:ea typeface="宋体" charset="-122"/>
              </a:rPr>
              <a:t> :-- This tag used to indicate the start and end of the main body of textual information.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an HTML </a:t>
            </a:r>
            <a:r>
              <a:rPr lang="en-US" b="1" dirty="0" smtClean="0"/>
              <a:t>page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72256"/>
            <a:ext cx="78309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page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 contents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</p:spTree>
    <p:extLst>
      <p:ext uri="{BB962C8B-B14F-4D97-AF65-F5344CB8AC3E}">
        <p14:creationId xmlns="" xmlns:p14="http://schemas.microsoft.com/office/powerpoint/2010/main" val="27031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title: </a:t>
            </a:r>
            <a:r>
              <a:rPr lang="en-US" b="1" dirty="0">
                <a:solidFill>
                  <a:srgbClr val="84B93F"/>
                </a:solidFill>
              </a:rPr>
              <a:t>&lt;title&gt;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200" i="1" dirty="0"/>
              <a:t>describes the title of the web </a:t>
            </a:r>
            <a:r>
              <a:rPr lang="en-US" sz="2200" i="1" dirty="0" smtClean="0"/>
              <a:t>page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&lt;title&gt;</a:t>
            </a:r>
            <a:r>
              <a:rPr lang="en-US" sz="2200" dirty="0"/>
              <a:t>Chapter 2: HTML Basics</a:t>
            </a:r>
            <a:r>
              <a:rPr lang="en-US" sz="2200" dirty="0">
                <a:solidFill>
                  <a:schemeClr val="accent1"/>
                </a:solidFill>
              </a:rPr>
              <a:t>&lt;/title&gt;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   placed within the head of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   displayed in the web browser's title bar and when bookmarking the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4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9728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</a:rPr>
              <a:t>HTML is the "mother tongue" of your browser.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accent2"/>
                </a:solidFill>
              </a:rPr>
              <a:t>The term </a:t>
            </a:r>
            <a:r>
              <a:rPr lang="en-US" sz="2000" b="1" dirty="0">
                <a:solidFill>
                  <a:schemeClr val="accent2"/>
                </a:solidFill>
              </a:rPr>
              <a:t>“hypertext”</a:t>
            </a:r>
            <a:r>
              <a:rPr lang="en-US" sz="2000" dirty="0">
                <a:solidFill>
                  <a:schemeClr val="accent2"/>
                </a:solidFill>
              </a:rPr>
              <a:t> was first introduced by </a:t>
            </a:r>
            <a:r>
              <a:rPr lang="en-US" sz="2000" b="1" dirty="0">
                <a:solidFill>
                  <a:schemeClr val="accent2"/>
                </a:solidFill>
              </a:rPr>
              <a:t>Nelson</a:t>
            </a:r>
            <a:r>
              <a:rPr lang="en-US" sz="2000" dirty="0">
                <a:solidFill>
                  <a:schemeClr val="accent2"/>
                </a:solidFill>
              </a:rPr>
              <a:t> in </a:t>
            </a:r>
            <a:r>
              <a:rPr lang="en-US" sz="2000" b="1" dirty="0">
                <a:solidFill>
                  <a:schemeClr val="accent2"/>
                </a:solidFill>
              </a:rPr>
              <a:t>1965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HTML was invented in </a:t>
            </a:r>
            <a:r>
              <a:rPr lang="en-US" sz="2000" b="1" dirty="0"/>
              <a:t>1990</a:t>
            </a:r>
            <a:r>
              <a:rPr lang="en-US" sz="2000" dirty="0"/>
              <a:t> by a scientist called </a:t>
            </a:r>
            <a:r>
              <a:rPr lang="en-US" sz="2000" b="1" dirty="0"/>
              <a:t>Tim Berners-Lee</a:t>
            </a:r>
            <a:r>
              <a:rPr lang="en-US" sz="2000" dirty="0"/>
              <a:t>.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purpose was to make it easier for scientists at different universities to gain access to each other's research documents.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project became a bigger success. By inventing HTML he laid      the foundation for the web as we know it today.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HTML is a language, which makes it possible to present information (e.g. scientific research) on the Internet.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/>
              <a:t>H-T-M-L</a:t>
            </a:r>
            <a:r>
              <a:rPr lang="en-US" sz="2000"/>
              <a:t> are initials that stand for </a:t>
            </a:r>
            <a:r>
              <a:rPr lang="en-US" sz="2000" u="sng">
                <a:hlinkClick r:id="rId2" action="ppaction://hlinkfile"/>
                <a:hlinkMouseOver r:id="rId3" action="ppaction://hlinkfile"/>
              </a:rPr>
              <a:t>Hypertext Markup Language</a:t>
            </a:r>
            <a:r>
              <a:rPr lang="en-US" sz="2000"/>
              <a:t> .</a:t>
            </a:r>
          </a:p>
          <a:p>
            <a:pPr>
              <a:buFont typeface="Wingdings" pitchFamily="2" charset="2"/>
              <a:buChar char="à"/>
            </a:pPr>
            <a:r>
              <a:rPr lang="en-US" sz="2000" b="1">
                <a:solidFill>
                  <a:srgbClr val="CC3300"/>
                </a:solidFill>
              </a:rPr>
              <a:t>Hyper</a:t>
            </a:r>
            <a:r>
              <a:rPr lang="en-US" sz="2000"/>
              <a:t> is the opposite of linear. It used to be that computer programs had to move in a linear fashion. This before this, this before this, and so on.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     HTML does not hold to that pattern and allows the person viewing the </a:t>
            </a:r>
            <a:r>
              <a:rPr lang="en-US" sz="2000" u="sng">
                <a:hlinkClick r:id="rId2" action="ppaction://hlinkfile"/>
                <a:hlinkMouseOver r:id="rId4" action="ppaction://hlinkfile"/>
              </a:rPr>
              <a:t>World Wide Web</a:t>
            </a:r>
            <a:r>
              <a:rPr lang="en-US" sz="2000"/>
              <a:t> page to go anywhere, any time they want. </a:t>
            </a:r>
          </a:p>
          <a:p>
            <a:pPr>
              <a:buFont typeface="Wingdings" pitchFamily="2" charset="2"/>
              <a:buChar char="à"/>
            </a:pPr>
            <a:r>
              <a:rPr lang="en-US" sz="2000" b="1">
                <a:solidFill>
                  <a:srgbClr val="CC3300"/>
                </a:solidFill>
                <a:sym typeface="Wingdings" pitchFamily="2" charset="2"/>
              </a:rPr>
              <a:t>Text</a:t>
            </a:r>
            <a:r>
              <a:rPr lang="en-US" sz="2000">
                <a:sym typeface="Wingdings" pitchFamily="2" charset="2"/>
              </a:rPr>
              <a:t> is what you will use. Real, honest to goodness English letters. </a:t>
            </a:r>
          </a:p>
          <a:p>
            <a:pPr>
              <a:buFont typeface="Wingdings" pitchFamily="2" charset="2"/>
              <a:buChar char="à"/>
            </a:pPr>
            <a:r>
              <a:rPr lang="en-US" sz="2000" b="1">
                <a:solidFill>
                  <a:srgbClr val="CC3300"/>
                </a:solidFill>
              </a:rPr>
              <a:t>Mark up</a:t>
            </a:r>
            <a:r>
              <a:rPr lang="en-US" sz="2000"/>
              <a:t> is what you will do. You will write in plain English and then mark up what you wrote. </a:t>
            </a:r>
          </a:p>
          <a:p>
            <a:pPr>
              <a:buFont typeface="Wingdings" pitchFamily="2" charset="2"/>
              <a:buChar char="à"/>
            </a:pPr>
            <a:r>
              <a:rPr lang="en-US" sz="2000" b="1">
                <a:solidFill>
                  <a:srgbClr val="CC3300"/>
                </a:solidFill>
              </a:rPr>
              <a:t>Language</a:t>
            </a:r>
            <a:r>
              <a:rPr lang="en-US" sz="2000"/>
              <a:t> it's a language -- but the language is plain English. 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4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What can I use HTML for?</a:t>
            </a:r>
            <a:br>
              <a:rPr lang="en-US" sz="3200" b="1"/>
            </a:br>
            <a:endParaRPr lang="en-US" sz="32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you want to make websites, there is no way around HTML.</a:t>
            </a:r>
          </a:p>
          <a:p>
            <a:r>
              <a:rPr lang="en-US" sz="2400"/>
              <a:t> Even if you're using a program to create websites, such as Dream weaver, a basic knowledge of HTML can make life a lot simpler and your website a lot better. </a:t>
            </a:r>
          </a:p>
          <a:p>
            <a:r>
              <a:rPr lang="en-US" sz="2400"/>
              <a:t>The good news is that HTML is easy to learn and use.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i="1">
                <a:solidFill>
                  <a:schemeClr val="accent2"/>
                </a:solidFill>
                <a:ea typeface="宋体" charset="-122"/>
              </a:rPr>
              <a:t>H</a:t>
            </a:r>
            <a:r>
              <a:rPr lang="en-US" altLang="zh-CN" sz="2400">
                <a:ea typeface="宋体" charset="-122"/>
              </a:rPr>
              <a:t>yper </a:t>
            </a:r>
            <a:r>
              <a:rPr lang="en-US" altLang="zh-CN" sz="2400" i="1">
                <a:solidFill>
                  <a:schemeClr val="accent2"/>
                </a:solidFill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ext </a:t>
            </a:r>
            <a:r>
              <a:rPr lang="en-US" altLang="zh-CN" sz="2400" i="1">
                <a:solidFill>
                  <a:schemeClr val="accent2"/>
                </a:solidFill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arkup </a:t>
            </a:r>
            <a:r>
              <a:rPr lang="en-US" altLang="zh-CN" sz="2400" i="1">
                <a:solidFill>
                  <a:schemeClr val="accent2"/>
                </a:solidFill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anguage</a:t>
            </a:r>
          </a:p>
          <a:p>
            <a:r>
              <a:rPr lang="en-US" altLang="zh-CN" sz="2400">
                <a:ea typeface="宋体" charset="-122"/>
              </a:rPr>
              <a:t>A markup language designed for the creation of web pages and other information viewable in a browser</a:t>
            </a:r>
          </a:p>
          <a:p>
            <a:r>
              <a:rPr lang="en-US" altLang="zh-CN" sz="2400">
                <a:ea typeface="宋体" charset="-122"/>
              </a:rPr>
              <a:t>The basic language used to write web pages</a:t>
            </a:r>
          </a:p>
          <a:p>
            <a:r>
              <a:rPr lang="en-US" altLang="zh-CN" sz="2400">
                <a:ea typeface="宋体" charset="-122"/>
              </a:rPr>
              <a:t>File extension: </a:t>
            </a:r>
            <a:r>
              <a:rPr lang="en-US" altLang="zh-CN" sz="2400" b="1">
                <a:ea typeface="宋体" charset="-122"/>
              </a:rPr>
              <a:t>.htm, .html</a:t>
            </a:r>
          </a:p>
          <a:p>
            <a:pPr>
              <a:buFontTx/>
              <a:buNone/>
            </a:pP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9600" y="3810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000">
                <a:solidFill>
                  <a:srgbClr val="CC3300"/>
                </a:solidFill>
                <a:ea typeface="宋体" charset="-122"/>
              </a:rPr>
              <a:t>Creating a HTML File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09600" y="1447800"/>
            <a:ext cx="1097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/>
              <a:t>Open Notepad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/>
              <a:t>Click on File -&gt; Save as…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/>
              <a:t>In the File name pull-down box, type in webpage.html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/>
              <a:t>Click on Save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/>
              <a:t>Type in content for your file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/>
              <a:t>Once you finished the content, click on File -&gt; Save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9600" y="228600"/>
            <a:ext cx="1097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How is a HTML File Looks Like</a:t>
            </a:r>
          </a:p>
        </p:txBody>
      </p:sp>
      <p:pic>
        <p:nvPicPr>
          <p:cNvPr id="7173" name="Picture 5" descr="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36" y="360219"/>
            <a:ext cx="11277600" cy="5971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76200"/>
            <a:ext cx="1097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200" b="1">
                <a:solidFill>
                  <a:srgbClr val="CC3300"/>
                </a:solidFill>
                <a:ea typeface="宋体" charset="-122"/>
              </a:rPr>
              <a:t>HTML Tags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" y="8382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ea typeface="宋体" charset="-122"/>
              </a:rPr>
              <a:t>Tags</a:t>
            </a:r>
            <a:r>
              <a:rPr lang="en-US" altLang="zh-CN" dirty="0">
                <a:ea typeface="宋体" charset="-122"/>
              </a:rPr>
              <a:t> are labels you use to mark up the beginning and end of an element.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charset="-122"/>
              </a:rPr>
              <a:t>Tag usually goes with pair: an </a:t>
            </a:r>
            <a:r>
              <a:rPr lang="en-US" altLang="zh-CN" b="1" i="1" dirty="0">
                <a:ea typeface="宋体" charset="-122"/>
              </a:rPr>
              <a:t>open tag</a:t>
            </a:r>
            <a:r>
              <a:rPr lang="en-US" altLang="zh-CN" dirty="0">
                <a:ea typeface="宋体" charset="-122"/>
              </a:rPr>
              <a:t> and an </a:t>
            </a:r>
            <a:r>
              <a:rPr lang="en-US" altLang="zh-CN" b="1" i="1" dirty="0">
                <a:ea typeface="宋体" charset="-122"/>
              </a:rPr>
              <a:t>end tag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charset="-122"/>
              </a:rPr>
              <a:t>All tags have the same format: they begin with a less-than sign "&lt;" and end with a greater-than sign </a:t>
            </a:r>
            <a:r>
              <a:rPr lang="en-US" altLang="zh-CN" dirty="0" smtClean="0">
                <a:ea typeface="宋体" charset="-122"/>
              </a:rPr>
              <a:t>"&gt;". </a:t>
            </a:r>
            <a:endParaRPr lang="en-US" altLang="zh-CN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dirty="0" smtClean="0"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charset="-122"/>
              </a:rPr>
              <a:t>There </a:t>
            </a:r>
            <a:r>
              <a:rPr lang="en-US" altLang="zh-CN" dirty="0">
                <a:ea typeface="宋体" charset="-122"/>
              </a:rPr>
              <a:t>are two kinds of tags –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  -  Opening tags: &lt;html&gt;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  -  Closing tags: &lt;/html&gt;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zh-CN" dirty="0">
                <a:ea typeface="宋体" charset="-122"/>
              </a:rPr>
              <a:t>The only difference between an opening tag and a closing tag is the forward slash "/".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You label content by putting it between an opening tag and a closing tag.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charset="-122"/>
              </a:rPr>
              <a:t>Single tag: &lt;hr&gt;,&lt;</a:t>
            </a:r>
            <a:r>
              <a:rPr lang="en-US" altLang="zh-CN" dirty="0" err="1">
                <a:ea typeface="宋体" charset="-122"/>
              </a:rPr>
              <a:t>br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Tags are NOT case sensitive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1076036" y="1877291"/>
          <a:ext cx="9245600" cy="1116648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311400"/>
                <a:gridCol w="2311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Code Used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What It Does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Bold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&lt;B&gt;Bold&lt;/B&gt;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Bold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Italic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&lt;I&gt;Italic&lt;/I&gt;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Italic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2286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000">
                <a:solidFill>
                  <a:srgbClr val="CC3300"/>
                </a:solidFill>
                <a:ea typeface="宋体" charset="-122"/>
              </a:rPr>
              <a:t>HTML Document Structure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12800" y="1600200"/>
            <a:ext cx="1097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&lt;html&gt;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	&lt;head&gt;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		&lt;title&gt; </a:t>
            </a:r>
            <a:r>
              <a:rPr lang="en-US" altLang="zh-CN" sz="2800" i="1">
                <a:solidFill>
                  <a:srgbClr val="CC3300"/>
                </a:solidFill>
                <a:ea typeface="宋体" charset="-122"/>
              </a:rPr>
              <a:t>Page Title Goes Here</a:t>
            </a: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 &lt;/title&gt;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	&lt;/head&gt;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>
              <a:solidFill>
                <a:schemeClr val="accent2"/>
              </a:solidFill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	&lt;body&gt;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chemeClr val="accent2"/>
                </a:solidFill>
                <a:ea typeface="宋体" charset="-122"/>
              </a:rPr>
              <a:t>		</a:t>
            </a:r>
            <a:r>
              <a:rPr lang="en-US" altLang="zh-CN" sz="2800" i="1">
                <a:solidFill>
                  <a:srgbClr val="CC3300"/>
                </a:solidFill>
                <a:ea typeface="宋体" charset="-122"/>
              </a:rPr>
              <a:t>content goes here</a:t>
            </a:r>
            <a:r>
              <a:rPr lang="en-US" altLang="zh-CN" sz="2800">
                <a:solidFill>
                  <a:srgbClr val="CC3300"/>
                </a:solidFill>
                <a:ea typeface="宋体" charset="-12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	&lt;/body&gt;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&lt;/html&gt;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3330</TotalTime>
  <Words>639</Words>
  <Application>Microsoft Office PowerPoint</Application>
  <PresentationFormat>Custom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Introduction to HTML</vt:lpstr>
      <vt:lpstr>HTML</vt:lpstr>
      <vt:lpstr>HTML</vt:lpstr>
      <vt:lpstr>What can I use HTML for? </vt:lpstr>
      <vt:lpstr>HTML</vt:lpstr>
      <vt:lpstr>Slide 6</vt:lpstr>
      <vt:lpstr>Slide 7</vt:lpstr>
      <vt:lpstr>Slide 8</vt:lpstr>
      <vt:lpstr>Slide 9</vt:lpstr>
      <vt:lpstr>Basic Tags</vt:lpstr>
      <vt:lpstr>Structure of an HTML page</vt:lpstr>
      <vt:lpstr>Page title: &lt;title&gt;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38</cp:revision>
  <dcterms:created xsi:type="dcterms:W3CDTF">2014-09-24T02:51:58Z</dcterms:created>
  <dcterms:modified xsi:type="dcterms:W3CDTF">2022-05-02T06:13:48Z</dcterms:modified>
</cp:coreProperties>
</file>