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3" r:id="rId2"/>
    <p:sldId id="282" r:id="rId3"/>
    <p:sldId id="283" r:id="rId4"/>
    <p:sldId id="257" r:id="rId5"/>
    <p:sldId id="286" r:id="rId6"/>
    <p:sldId id="284" r:id="rId7"/>
    <p:sldId id="279" r:id="rId8"/>
    <p:sldId id="287" r:id="rId9"/>
    <p:sldId id="281" r:id="rId10"/>
    <p:sldId id="292" r:id="rId11"/>
    <p:sldId id="289" r:id="rId12"/>
    <p:sldId id="293" r:id="rId13"/>
    <p:sldId id="294" r:id="rId14"/>
    <p:sldId id="295" r:id="rId15"/>
    <p:sldId id="297" r:id="rId16"/>
    <p:sldId id="300" r:id="rId17"/>
    <p:sldId id="298" r:id="rId18"/>
    <p:sldId id="299" r:id="rId19"/>
    <p:sldId id="301" r:id="rId20"/>
    <p:sldId id="302" r:id="rId21"/>
    <p:sldId id="304" r:id="rId22"/>
    <p:sldId id="310" r:id="rId23"/>
    <p:sldId id="312" r:id="rId2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5097" autoAdjust="0"/>
  </p:normalViewPr>
  <p:slideViewPr>
    <p:cSldViewPr>
      <p:cViewPr varScale="1">
        <p:scale>
          <a:sx n="79" d="100"/>
          <a:sy n="79" d="100"/>
        </p:scale>
        <p:origin x="1651" y="7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38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2B7085-96A8-4AAA-ADFC-53D550CDD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5D552C-6242-40F1-BECC-7EB01FB51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49AB98-3ED9-47F1-A8A8-7A698E4F329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5D6A41-E8B9-489F-B338-14CCC5A0F5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913279E-3CA2-49F7-A622-D95D1657393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567500-5BC4-449B-B4B1-A794D6936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C02E93-15B6-4441-AA2A-96017BA71E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BEBEE59-B39D-4932-8F63-966843EC85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8CA412C-E8D6-4B15-9281-8E22E63B0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903680F-4DCD-4778-BC82-1746D4FDA8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18C2B42-96B9-4B5A-9F86-95513296C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3D840F-9669-4D98-BF78-BA646D9DAABE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3552F8-E8F6-492B-B98B-4852E6CCE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5F9F4-4C2E-4A0A-A889-07C8536F82A6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F3095-10A5-4FF6-BB96-33E344F1E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9D9E85-84AA-4563-A6D2-E9E3945FD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AADADC-B1CC-4A48-9C3C-6019459E1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45F25-9A3C-4FEF-9504-1B2692819EC5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C638D8A-AC5D-4E3E-905E-CDEF8A30B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8163F7-B202-4F7D-AE10-5FDF50B12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5D22-1190-4B4B-8F4D-FF4C88F9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5A6AF-C35C-4FBC-9384-EE18CE96E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9814-7012-4EC1-924C-2B5B190F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F85103-467E-4DF4-AA6F-8719F289EC1D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94B1-F22D-4A10-97E2-A00123C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F4DC-AEB6-4B96-A250-00E039C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3436148A-C945-4352-BF8A-F36D2BBF0533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20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E17F-6BAD-4FF2-A6EB-10D4DA0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A1E3-4D10-408A-AC45-34612028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D920-0E01-48C6-BFFD-1C243E5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E31A1-5C23-4335-94F3-6F6F5D1D4592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4046-D59E-40AB-BCA8-20D5B7C7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1810-1578-4585-AC29-4F2DD168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A9C6445E-8C5F-42E0-9560-D1B2D2626DD0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1289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9B53-C1BD-4D61-95C7-B00CC89A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E6D2-EFAA-49E8-8556-6BD2E591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4C82-3606-4DB0-B395-84D10356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74CE13-1992-4DC4-B727-74D05C6BC361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A596-F118-441B-B3B4-F64AB8AA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58B-01A7-4FA5-8C8C-9FF58AF6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388F1F0-E28B-4BF6-BFBA-E6383C29E3A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783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4F3-78A7-4330-A21B-7DE36842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0D46-760B-42E2-9AD0-489ECF540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2269-EC1C-4F3C-8A5B-26799403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EEACB-3C37-4F66-8BC6-31B67F0B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7C96977-3816-45EB-98FD-781D698C9BC2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51C9-8F8B-4097-8FFB-6454A9E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388C-B131-4481-8C87-7661A80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6E67E249-31F2-4F8F-9B10-56829CA8A5EA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845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E91-1E1D-4217-A0DB-9A95BCFC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A9B6224-4E44-4589-B082-6F8D478EDD7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CC9A-9E4B-4816-94AE-7481C0D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0F124D7-3C33-4F99-86E6-14A2D996E15D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1612-5166-44B2-8336-11367389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7268-61AE-4959-9BDD-0F747E6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90D1C01-2C77-422F-A24D-CE778C1F303B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0393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5864-062E-47FC-AA85-AC211113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3586A6A-C568-4A07-8233-3F6E682AA3F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35B2-EAAF-4DD4-8C58-71A42B5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1E08C9-03C7-4DF8-A6CC-5313E5B4075C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7F76-E9DF-493F-BF04-5B901A0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752D-2642-4498-B2BD-7A09018E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14537470-99D9-4070-A5FC-96D70362498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98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BB8-9C8B-4FFE-9600-E380FC3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B979-D3D1-4135-BFCE-91DC2927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760D-47AC-4DD1-BF82-52B2E026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AE6B2-01B3-4ACB-A6FA-B1D2ADFEFF1F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0BAC-2959-4C7A-B995-D1DBC6F4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83AC-25C4-4082-8527-7E245DF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680DBEE-3818-4473-8F80-6CDDC021808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05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9C9-B4CA-4F01-A859-68D7DB4D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0D4D-81D0-428B-9590-E41AF73D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F81D-6E56-4A0F-A001-FFFE9BE9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3259E-7D26-46CA-B1C2-E7C263CF781C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F379-C745-4D74-BAD1-D664B9AF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77D7-35E4-4043-9024-DBC59CE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78D016C-94BC-49FA-B291-8DE65C05AB69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41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693F-9E8C-4DA3-8EA9-A23423C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94DE-698A-4F3F-8D0B-E84A6433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DB52-76DD-4064-B25A-9B2EC5DD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9CC7A-BBAE-4CF4-99A0-EFA64986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2E1E-FF9E-4FBD-8B96-E01F4C941F5A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6B67E-780A-48BD-A60D-49738DC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BA0B5-A17B-428F-9A07-5D405771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44EA9513-601C-4DBC-AD8E-36E5602DC251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801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6BE-6FD3-40EF-A63B-EE5C4EF5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E69E-3BE5-4A8D-B350-61C88C7C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F4BFD-FF49-4DF8-9904-7FA63720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EEDF-9EB5-4DBA-B94B-BC9C8003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6CFA-C243-4066-8E0F-C98E1007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E8EDA-5C1F-4C43-983C-0232B97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32BD4-0383-4A35-BD80-84D6F584BC8B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43AD6-F58E-40E7-942D-8F7D9F7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CD716-0E5B-4279-BF5A-3ED86189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9F18C11-9A5B-4B8D-95A7-040376C888A5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0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DFE-A2DC-4529-A0B5-C9F7EDFB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C953D-55E4-4432-B194-4094BAF0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30058-DF17-4818-BE13-04D56052DABC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FDBA2-1B9A-40C4-B8D9-A8E46EA3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0E8E-9E57-4FCA-8465-DF98418E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4D2C8D9B-036F-4B69-B450-98A0E8F2962C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367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FFC5A-C013-45A8-95D8-725839AF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DC134-4123-44B9-BFFF-FCA45624E85D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96099-E7B0-44CC-9271-47E69E1A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AA5C1-B27D-406E-9D5E-AFDF3EDC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5D92D8EE-34F2-47AD-BD1B-D17CB3F22B5F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729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BDF5-CE74-4380-8DEB-63A547A4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2E83-208A-45E0-99E6-94750506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A652-8F42-436A-BE47-0B693DE2B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A488-D6F6-4275-9C90-CD50DECF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4DBB7-F79C-4636-B23A-26EEF6C66230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57D9-CFB9-45C1-B340-020F0BD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FDB4D-6376-410F-AEA0-92A6E4A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60D4BAB3-798A-440F-9073-D4091A3E4904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371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91D6-940E-4516-A7E3-600D5D4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F967-121E-4A1F-8573-036D16ADE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382CB-CF44-4867-B0F1-13AF12EF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4FEA-123E-4314-B214-7079EE8A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E7F0D-9E49-49A4-BA21-EAB357B241AD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9B17-C2E8-491F-BA46-5B600C5D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B5198-948F-46E4-B485-790FC0BF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34C0AD00-431A-470D-9BC4-138C35A70514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578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1BF6044E-8EB2-46BA-8042-79999F0439D9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7C2ED257-3D25-43DC-89C9-04B2AA4293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B9447604-FB80-4DFB-9818-C2ADA0459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19FD4B30-7512-4C63-BC7A-771B14B9D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4B8772-1F8C-4CFE-8C7E-379E7C78E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F578D3-1531-4BE8-B458-6C307356A2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4D9150E2-59FD-4860-B218-4CC6EAF7D759}" type="datetime1">
              <a:rPr lang="it-IT" altLang="en-US" smtClean="0"/>
              <a:t>14/12/2021</a:t>
            </a:fld>
            <a:endParaRPr lang="it-IT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191A7E-90A5-478A-AF9D-B86A8F58BE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en-US"/>
              <a:t>Calcolo dei numeri reali esatti in Haskell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CF6B16-C342-410E-9014-5864A1A8F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en-US"/>
              <a:t>Pagina </a:t>
            </a:r>
            <a:fld id="{6C5CFC54-EB30-493F-A202-2D857E4C403C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10584C27-24E0-4ED2-872C-86FF803B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2D72C37-1F96-4F09-A8CC-F05F200A4D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7900" y="1001022"/>
            <a:ext cx="6138862" cy="685800"/>
          </a:xfrm>
        </p:spPr>
        <p:txBody>
          <a:bodyPr/>
          <a:lstStyle/>
          <a:p>
            <a:pPr algn="l"/>
            <a:r>
              <a:rPr lang="en-US" altLang="en-US" sz="1800" dirty="0" err="1">
                <a:solidFill>
                  <a:schemeClr val="bg1"/>
                </a:solidFill>
              </a:rPr>
              <a:t>Ingegneria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dell’informazione</a:t>
            </a:r>
            <a:r>
              <a:rPr lang="en-US" altLang="en-US" sz="1800" dirty="0">
                <a:solidFill>
                  <a:schemeClr val="bg1"/>
                </a:solidFill>
              </a:rPr>
              <a:t>, informatica e </a:t>
            </a:r>
            <a:r>
              <a:rPr lang="en-US" altLang="en-US" sz="1800" dirty="0" err="1">
                <a:solidFill>
                  <a:schemeClr val="bg1"/>
                </a:solidFill>
              </a:rPr>
              <a:t>statistica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CA8047C-48A9-4469-B3A0-1A876AE99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/>
            <a:r>
              <a:rPr lang="en-US" altLang="en-US" sz="2400" dirty="0" err="1">
                <a:solidFill>
                  <a:schemeClr val="bg1"/>
                </a:solidFill>
              </a:rPr>
              <a:t>Calcolo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dei</a:t>
            </a:r>
            <a:r>
              <a:rPr lang="en-US" altLang="en-US" sz="2400" dirty="0">
                <a:solidFill>
                  <a:schemeClr val="bg1"/>
                </a:solidFill>
              </a:rPr>
              <a:t> numeri </a:t>
            </a:r>
            <a:r>
              <a:rPr lang="en-US" altLang="en-US" sz="2400" dirty="0" err="1">
                <a:solidFill>
                  <a:schemeClr val="bg1"/>
                </a:solidFill>
              </a:rPr>
              <a:t>reali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esatti</a:t>
            </a:r>
            <a:r>
              <a:rPr lang="en-US" altLang="en-US" sz="2400" dirty="0">
                <a:solidFill>
                  <a:schemeClr val="bg1"/>
                </a:solidFill>
              </a:rPr>
              <a:t> in Haskell</a:t>
            </a: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3167288C-7E11-489A-ADAD-556BFEE4143B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>
              <a:extLst>
                <a:ext uri="{FF2B5EF4-FFF2-40B4-BE49-F238E27FC236}">
                  <a16:creationId xmlns:a16="http://schemas.microsoft.com/office/drawing/2014/main" id="{94163A94-22DC-4D31-9911-EC2D49D7F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>
              <a:extLst>
                <a:ext uri="{FF2B5EF4-FFF2-40B4-BE49-F238E27FC236}">
                  <a16:creationId xmlns:a16="http://schemas.microsoft.com/office/drawing/2014/main" id="{A0487C79-506A-4FD8-85EC-9697E446B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19198AF4-686F-4E51-BCFC-ED2557643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D9386-949A-40AD-BF80-7F5C9D8E475A}"/>
              </a:ext>
            </a:extLst>
          </p:cNvPr>
          <p:cNvSpPr txBox="1"/>
          <p:nvPr/>
        </p:nvSpPr>
        <p:spPr>
          <a:xfrm>
            <a:off x="2247900" y="1821934"/>
            <a:ext cx="16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+mn-lt"/>
                <a:ea typeface="+mn-ea"/>
              </a:rPr>
              <a:t>Andrea Princic</a:t>
            </a:r>
            <a:endParaRPr lang="en-GB" sz="1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Gli stream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Gli stream sono simili a delle liste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Concatenazione di cifre in testa ad uno stream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Stream infinito di una cifra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Valore numerico (numero) di uno stream (numerale)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Calcolo dei numeri reali esatti in Haskell</a:t>
            </a: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$[x_1,\ x_2,\ x_3,\ \ldots]\ \equiv\ x_1:x_2:x_3:\ldots$$&#10;&#10;&#10;\end{document}" title="IguanaTex Bitmap Display">
            <a:extLst>
              <a:ext uri="{FF2B5EF4-FFF2-40B4-BE49-F238E27FC236}">
                <a16:creationId xmlns:a16="http://schemas.microsoft.com/office/drawing/2014/main" id="{709BC704-02B0-4FE7-A7D3-B41E065577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4" y="2276871"/>
            <a:ext cx="4008149" cy="258226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x_1:x_2:x_3:x$$&#10;&#10;\end{document}" title="IguanaTex Bitmap Display">
            <a:extLst>
              <a:ext uri="{FF2B5EF4-FFF2-40B4-BE49-F238E27FC236}">
                <a16:creationId xmlns:a16="http://schemas.microsoft.com/office/drawing/2014/main" id="{320D6125-BFEC-4AB6-BA01-C151375764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3173071"/>
            <a:ext cx="1512168" cy="15016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\overrightarrow{x}$$&#10;&#10;\end{document}" title="IguanaTex Bitmap Display">
            <a:extLst>
              <a:ext uri="{FF2B5EF4-FFF2-40B4-BE49-F238E27FC236}">
                <a16:creationId xmlns:a16="http://schemas.microsoft.com/office/drawing/2014/main" id="{F11FA943-CE90-4F03-AB57-F57CE3013E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44" y="3868165"/>
            <a:ext cx="223912" cy="239040"/>
          </a:xfrm>
          <a:prstGeom prst="rect">
            <a:avLst/>
          </a:prstGeom>
        </p:spPr>
      </p:pic>
      <p:pic>
        <p:nvPicPr>
          <p:cNvPr id="10" name="Picture 9" descr="\documentclass{article}&#10;\usepackage{amsfonts,amssymb,amsmath,amsthm,stmaryrd,mathtools}&#10;\pagestyle{empty}&#10;\begin{document}&#10;&#10;&#10;$$ \left\llbracket x\right\rrbracket $$&#10;&#10;\end{document}" title="IguanaTex Bitmap Display">
            <a:extLst>
              <a:ext uri="{FF2B5EF4-FFF2-40B4-BE49-F238E27FC236}">
                <a16:creationId xmlns:a16="http://schemas.microsoft.com/office/drawing/2014/main" id="{0E7B2093-0902-4BDE-8E67-CFD4863F39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90" y="4728830"/>
            <a:ext cx="295618" cy="258472"/>
          </a:xfrm>
          <a:prstGeom prst="rect">
            <a:avLst/>
          </a:prstGeom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18570E16-29FD-4A02-87A0-501B8119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Sintassi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Gli stream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1600" dirty="0" err="1"/>
              <a:t>Rappresentando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numeri </a:t>
            </a:r>
            <a:r>
              <a:rPr lang="en-US" altLang="en-US" sz="1600" dirty="0" err="1"/>
              <a:t>soltanto</a:t>
            </a:r>
            <a:r>
              <a:rPr lang="en-US" altLang="en-US" sz="1600" dirty="0"/>
              <a:t> con </a:t>
            </a:r>
            <a:r>
              <a:rPr lang="en-US" altLang="en-US" sz="1600" dirty="0" err="1"/>
              <a:t>gli</a:t>
            </a:r>
            <a:r>
              <a:rPr lang="en-US" altLang="en-US" sz="1600" dirty="0"/>
              <a:t> stream non </a:t>
            </a:r>
            <a:r>
              <a:rPr lang="en-US" altLang="en-US" sz="1600" dirty="0" err="1"/>
              <a:t>c’è</a:t>
            </a:r>
            <a:r>
              <a:rPr lang="en-US" altLang="en-US" sz="1600" dirty="0"/>
              <a:t> modo di </a:t>
            </a:r>
            <a:r>
              <a:rPr lang="en-US" altLang="en-US" sz="1600" dirty="0" err="1"/>
              <a:t>distinguere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parte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intera</a:t>
            </a:r>
            <a:r>
              <a:rPr lang="en-US" altLang="en-US" sz="1600" dirty="0"/>
              <a:t> e </a:t>
            </a:r>
            <a:r>
              <a:rPr lang="en-US" altLang="en-US" sz="1600" dirty="0" err="1"/>
              <a:t>parte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decimale</a:t>
            </a:r>
            <a:endParaRPr lang="en-US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600" dirty="0"/>
              <a:t>Per </a:t>
            </a:r>
            <a:r>
              <a:rPr lang="en-US" altLang="en-US" sz="1600" dirty="0" err="1"/>
              <a:t>questo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gli</a:t>
            </a:r>
            <a:r>
              <a:rPr lang="en-US" altLang="en-US" sz="1600" dirty="0"/>
              <a:t> stream </a:t>
            </a:r>
            <a:r>
              <a:rPr lang="en-US" altLang="en-US" sz="1600" dirty="0" err="1"/>
              <a:t>rappresentano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soltanto</a:t>
            </a:r>
            <a:r>
              <a:rPr lang="en-US" altLang="en-US" sz="1600" dirty="0"/>
              <a:t> un intervallo </a:t>
            </a:r>
            <a:r>
              <a:rPr lang="en-US" altLang="en-US" sz="1600" dirty="0" err="1"/>
              <a:t>chiuso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dipendente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dalla</a:t>
            </a:r>
            <a:r>
              <a:rPr lang="en-US" altLang="en-US" sz="1600" dirty="0"/>
              <a:t> base) di numeri </a:t>
            </a:r>
            <a:r>
              <a:rPr lang="en-US" altLang="en-US" sz="1600" dirty="0" err="1"/>
              <a:t>reali</a:t>
            </a:r>
            <a:endParaRPr lang="en-US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600" dirty="0"/>
              <a:t>Il passaggio da </a:t>
            </a:r>
            <a:r>
              <a:rPr lang="en-US" altLang="en-US" sz="1600" dirty="0" err="1"/>
              <a:t>numerale</a:t>
            </a:r>
            <a:r>
              <a:rPr lang="en-US" altLang="en-US" sz="1600" dirty="0"/>
              <a:t> a </a:t>
            </a:r>
            <a:r>
              <a:rPr lang="en-US" altLang="en-US" sz="1600" dirty="0" err="1"/>
              <a:t>numero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viene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fatto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seguente</a:t>
            </a:r>
            <a:r>
              <a:rPr lang="en-US" altLang="en-US" sz="1600" dirty="0"/>
              <a:t> modo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it-IT" sz="1600" dirty="0"/>
              <a:t>In base 2 </a:t>
            </a:r>
            <a:r>
              <a:rPr lang="en-US" altLang="it-IT" sz="1600" dirty="0" err="1"/>
              <a:t>gli</a:t>
            </a:r>
            <a:r>
              <a:rPr lang="en-US" altLang="it-IT" sz="1600" dirty="0"/>
              <a:t> stream di </a:t>
            </a:r>
            <a:r>
              <a:rPr lang="en-US" altLang="it-IT" sz="1600" dirty="0" err="1"/>
              <a:t>cifre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permettono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rappresentare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</a:t>
            </a:r>
            <a:r>
              <a:rPr lang="en-US" altLang="it-IT" sz="1600" dirty="0"/>
              <a:t> numeri </a:t>
            </a:r>
            <a:r>
              <a:rPr lang="en-US" altLang="it-IT" sz="1600" dirty="0" err="1"/>
              <a:t>nell’intervallo</a:t>
            </a:r>
            <a:r>
              <a:rPr lang="en-US" altLang="it-IT" sz="1600" dirty="0"/>
              <a:t> [0, 1]</a:t>
            </a:r>
            <a:endParaRPr lang="it-IT" altLang="it-IT" sz="1600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8EA3C62-7C02-4266-B14C-8C4BB175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Semantica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 descr="\documentclass{article}&#10;\usepackage{amsfonts,amssymb,amsmath,amsthm,stmaryrd,mathtools}&#10;\pagestyle{empty}&#10;\begin{document}&#10;&#10;$$\left\llbracket x\right\rrbracket\ =\ \sum_{i=1}^{\infty} d_i \times b^{-i}\ =\ &#10;\frac{d_1}{b}+\frac{d_2}{b^2}+\frac{d_3}{b^3}+\ldots$$&#10;&#10;&#10;\end{document}" title="IguanaTex Bitmap Display">
            <a:extLst>
              <a:ext uri="{FF2B5EF4-FFF2-40B4-BE49-F238E27FC236}">
                <a16:creationId xmlns:a16="http://schemas.microsoft.com/office/drawing/2014/main" id="{34550250-7005-44AA-BC79-F23D14C291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05" y="3810000"/>
            <a:ext cx="4761989" cy="6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Stream di cifre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Una semplice rappresentazione dei numeri reali come stream di cifre non può funzionare perché alcune operazioni non sarebbero computabili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Ad esempio valutando la somma in base 2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Servirebbe una quantità potenzialmente infinita di cifre anche solo per stabilire la prima cifra del risultato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&#10;$$0:1:1:1:\ldots\ +\ 0:0:0:0:\ldots$$&#10;&#10;\end{document}" title="IguanaTex Bitmap Display">
            <a:extLst>
              <a:ext uri="{FF2B5EF4-FFF2-40B4-BE49-F238E27FC236}">
                <a16:creationId xmlns:a16="http://schemas.microsoft.com/office/drawing/2014/main" id="{9F233A1D-4727-4897-B7F2-4C771F15EF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01" y="3068960"/>
            <a:ext cx="2989498" cy="156086"/>
          </a:xfrm>
          <a:prstGeom prst="rect">
            <a:avLst/>
          </a:prstGeom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218CEF07-979E-47B6-887F-3F6A871C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Funzioni non computabili</a:t>
            </a:r>
          </a:p>
        </p:txBody>
      </p:sp>
    </p:spTree>
    <p:extLst>
      <p:ext uri="{BB962C8B-B14F-4D97-AF65-F5344CB8AC3E}">
        <p14:creationId xmlns:p14="http://schemas.microsoft.com/office/powerpoint/2010/main" val="336160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Cifre binarie con segno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Una possibile rappresentazione che rende computabile questo tipo di operazioni è quella delle cifre binarie con segno: alla rappresentazione binaria si aggiunge la cifra -1. Questo amplia l’intervallo di rappresentazione a [-1,1]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La nuova cifra introduce una ridondanza, ovvero permette di rappresentare uno stesso numero in infiniti modi diversi: in questa rappresentazione gli unici numeri che si possono scrivere in un solo modo sono 1 e -1, e valgono le seguenti identità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22" name="Picture 21" descr="\documentclass{article}&#10;\usepackage{amsfonts,amssymb,amsmath,amsthm,stmaryrd,mathtools}&#10;\pagestyle{empty}&#10;\begin{document}&#10;\begin{center}&#10;$$\bigl\llbracket 1:\overline{1}:x \bigr\rrbracket\ =\ \bigl\llbracket 0:1:x \bigr\rrbracket$$&#10;$$\bigl\llbracket \overline{1}:1:x \bigr\rrbracket\ =\ \bigl\llbracket 0:\overline{1}:x \bigr\rrbracket$$&#10;\end{center}&#10;\end{document}" title="IguanaTex Bitmap Display">
            <a:extLst>
              <a:ext uri="{FF2B5EF4-FFF2-40B4-BE49-F238E27FC236}">
                <a16:creationId xmlns:a16="http://schemas.microsoft.com/office/drawing/2014/main" id="{5527392B-4608-4DA4-B839-58141609A5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24" y="4437112"/>
            <a:ext cx="2067352" cy="7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Cifre binarie con segno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questa rappresentazione la somma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è computabile. Grazie alla cifra -1, infatti, l’algoritmo per la somma può generare la cifra 1 come prima cifra del risultato e in seguito, se il risultato reale si rivelasse più piccolo di quello generato, basterebbe generare una o più cifre -1 per ridurre il valore dell’output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Per rappresentare numeri sull’intera retta reale si usa una rappresentazione con mantissa (stream) ed esponente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7" name="Picture 6" descr="\documentclass{article}&#10;\usepackage{amsmath}&#10;\pagestyle{empty}&#10;\begin{document}&#10;&#10;&#10;$$0:1:1:1:\ldots\ +\ 0:0:0:0:\ldots$$&#10;&#10;\end{document}" title="IguanaTex Bitmap Display">
            <a:extLst>
              <a:ext uri="{FF2B5EF4-FFF2-40B4-BE49-F238E27FC236}">
                <a16:creationId xmlns:a16="http://schemas.microsoft.com/office/drawing/2014/main" id="{F6B6076B-C4CF-4746-B49C-EC474EE626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01" y="2276872"/>
            <a:ext cx="2989498" cy="156086"/>
          </a:xfrm>
          <a:prstGeom prst="rect">
            <a:avLst/>
          </a:prstGeom>
        </p:spPr>
      </p:pic>
      <p:pic>
        <p:nvPicPr>
          <p:cNvPr id="8" name="Picture 7" descr="\documentclass{article}&#10;\usepackage{amsfonts,amssymb,amsmath,amsthm,stmaryrd,mathtools}&#10;\pagestyle{empty}&#10;\begin{document}&#10;&#10;$$\left\llbracket x \right\rrbracket = \left\llbracket (m,\ e) \right\rrbracket = \left\llbracket m \right\rrbracket \times 2^e$$&#10;&#10;\end{document}" title="IguanaTex Bitmap Display">
            <a:extLst>
              <a:ext uri="{FF2B5EF4-FFF2-40B4-BE49-F238E27FC236}">
                <a16:creationId xmlns:a16="http://schemas.microsoft.com/office/drawing/2014/main" id="{BF967D63-F66D-419F-BBCB-0BF02E3878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24" y="5013176"/>
            <a:ext cx="3194452" cy="2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Basi non naturali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La base di una rappresentazione non deve per forza essere un numero naturale: qualunque numero computabile va bene, a patto che il numero di cifre usate nella rappresentazione sia strettamente maggiore della base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Una rappresentazione in base reale è data da un numero naturale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altLang="it-IT" sz="1600" dirty="0"/>
              <a:t> e un numero computabile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t-IT" altLang="it-IT" sz="1600" dirty="0"/>
              <a:t> tali che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&lt; b &lt; d</a:t>
            </a:r>
            <a:r>
              <a:rPr lang="it-IT" altLang="it-IT" sz="1600" dirty="0"/>
              <a:t>. Una sequenza di interi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tale base rappresenta il numero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cui il primo intero della serie rappresenta la parte intera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$z_0:z_1:z_2:\ldots$$&#10;&#10;\end{document}" title="IguanaTex Bitmap Display">
            <a:extLst>
              <a:ext uri="{FF2B5EF4-FFF2-40B4-BE49-F238E27FC236}">
                <a16:creationId xmlns:a16="http://schemas.microsoft.com/office/drawing/2014/main" id="{1E7F4744-5F7C-4E76-AE21-ED7E184BAC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74" y="3810000"/>
            <a:ext cx="1728192" cy="165853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x=\sum_{i=0}^\infty z_i \times b^{-i}$$&#10;&#10;\end{document}" title="IguanaTex Bitmap Display">
            <a:extLst>
              <a:ext uri="{FF2B5EF4-FFF2-40B4-BE49-F238E27FC236}">
                <a16:creationId xmlns:a16="http://schemas.microsoft.com/office/drawing/2014/main" id="{E78D89C5-B9D4-485E-9449-57C60CDF42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14" y="4570037"/>
            <a:ext cx="1740252" cy="7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B45A6202-6109-4E17-B4C8-1013AB800E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Golden </a:t>
            </a:r>
            <a:r>
              <a:rPr lang="it-IT" altLang="it-IT" sz="4800" dirty="0" err="1"/>
              <a:t>notation</a:t>
            </a:r>
            <a:endParaRPr lang="it-IT" altLang="it-IT" sz="4800" dirty="0"/>
          </a:p>
        </p:txBody>
      </p:sp>
    </p:spTree>
    <p:extLst>
      <p:ext uri="{BB962C8B-B14F-4D97-AF65-F5344CB8AC3E}">
        <p14:creationId xmlns:p14="http://schemas.microsoft.com/office/powerpoint/2010/main" val="181096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Rappresentazione in base </a:t>
            </a:r>
            <a:r>
              <a:rPr lang="el-GR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Usa come base il numero irrazionale </a:t>
            </a:r>
            <a:r>
              <a:rPr lang="el-GR" altLang="it-IT" sz="1600" dirty="0"/>
              <a:t>ϕ</a:t>
            </a: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questa base la ridondanza è introdotta dall’uguaglianza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Il che significa che ogni numero diverso da 0 ha infinite rappresentazioni, di cui una con parte periodica non nulla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$\phi^{n+2} = \phi^{n+1} + \phi^n$$&#10;$$1.00 = 0.11 = 0.1011 = 0.101011 = \ldots = 0.\overline{10}$$&#10;&#10;\end{document}" title="IguanaTex Bitmap Display">
            <a:extLst>
              <a:ext uri="{FF2B5EF4-FFF2-40B4-BE49-F238E27FC236}">
                <a16:creationId xmlns:a16="http://schemas.microsoft.com/office/drawing/2014/main" id="{F314F925-4CC6-4030-85F8-835DE2E8C5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0" y="3101375"/>
            <a:ext cx="4704498" cy="65524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\phi = \frac{\sqrt{5}+1}{2} \simeq 1.618033988749$$&#10;&#10;\end{document}" title="IguanaTex Bitmap Display">
            <a:extLst>
              <a:ext uri="{FF2B5EF4-FFF2-40B4-BE49-F238E27FC236}">
                <a16:creationId xmlns:a16="http://schemas.microsoft.com/office/drawing/2014/main" id="{5EBEBB8B-68D1-447A-8C6E-BEE8F7AFDA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26" y="2201085"/>
            <a:ext cx="2679945" cy="4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Golden </a:t>
            </a:r>
            <a:r>
              <a:rPr lang="it-IT" altLang="it-IT" dirty="0" err="1"/>
              <a:t>notation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Gli stream di cifre in base </a:t>
            </a:r>
            <a:r>
              <a:rPr lang="el-GR" altLang="it-IT" sz="1600" dirty="0"/>
              <a:t>ϕ</a:t>
            </a:r>
            <a:r>
              <a:rPr lang="it-IT" altLang="it-IT" sz="1600" dirty="0"/>
              <a:t> permettono di rappresentare i numeri nell’intervallo [0, </a:t>
            </a:r>
            <a:r>
              <a:rPr lang="el-GR" altLang="it-IT" sz="1600" dirty="0"/>
              <a:t>ϕ</a:t>
            </a:r>
            <a:r>
              <a:rPr lang="it-IT" altLang="it-IT" sz="1600" dirty="0"/>
              <a:t>]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questa notazione gli unici numeri che si possono rappresentare in un solo modo sono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Gli algoritmi per questa notazione utilizzano alcune cifre di </a:t>
            </a:r>
            <a:r>
              <a:rPr lang="it-IT" altLang="it-IT" sz="1600" dirty="0" err="1"/>
              <a:t>lookahead</a:t>
            </a:r>
            <a:r>
              <a:rPr lang="it-IT" altLang="it-IT" sz="1600" dirty="0"/>
              <a:t> dalla testa degli stream per generare ricorsivamente cifre in output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 risultati delle operazioni in questa notazione vengono shiftati di alcune posizioni per evitare overflow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41236B3-5233-4C90-B9E8-073E5F7E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Notazione semplificata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 descr="\documentclass{article}&#10;\usepackage{amsfonts,amssymb,amsmath,amsthm,stmaryrd,mathtools}&#10;\pagestyle{empty}&#10;\begin{document}&#10;&#10;$$\left\llbracket \alpha \right\rrbracket_s = \sum_{i=1}^{\infty} \alpha_i \times \phi^{-i}$$&#10;&#10;\end{document}" title="IguanaTex Bitmap Display">
            <a:extLst>
              <a:ext uri="{FF2B5EF4-FFF2-40B4-BE49-F238E27FC236}">
                <a16:creationId xmlns:a16="http://schemas.microsoft.com/office/drawing/2014/main" id="{3DED370C-422B-4CCF-9522-063111D154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62" y="2420888"/>
            <a:ext cx="1694476" cy="555886"/>
          </a:xfrm>
          <a:prstGeom prst="rect">
            <a:avLst/>
          </a:prstGeom>
        </p:spPr>
      </p:pic>
      <p:pic>
        <p:nvPicPr>
          <p:cNvPr id="14" name="Picture 13" descr="\documentclass{article}&#10;\usepackage{amsfonts,amssymb,amsmath,amsthm,stmaryrd,mathtools}&#10;\pagestyle{empty}&#10;\begin{document}&#10;&#10;$$\phi = \left\llbracket \overrightarrow{1} \right\rrbracket_s \hspace{1cm} 0 = \left\llbracket \overrightarrow{0} \right\rrbracket_s$$&#10;&#10;\end{document}" title="IguanaTex Bitmap Display">
            <a:extLst>
              <a:ext uri="{FF2B5EF4-FFF2-40B4-BE49-F238E27FC236}">
                <a16:creationId xmlns:a16="http://schemas.microsoft.com/office/drawing/2014/main" id="{CBE53E74-0894-4A19-9F77-61D7E3FDF0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07" y="3690168"/>
            <a:ext cx="2396386" cy="3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Golden </a:t>
            </a:r>
            <a:r>
              <a:rPr lang="it-IT" altLang="it-IT" dirty="0" err="1"/>
              <a:t>notation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Per rappresentare tutti i numeri computabili si usa una rappresentazione simile a quella con mantissa esponente, con una modifica per poter rappresentare i numeri negativi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testa allo stream in notazione semplificata si aggiunge un intero che rappresenta la metà dell’esponente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Al valore dello stream in notazione semplificata si sottrae 1 per rendere possibile la rappresentazione di numeri negativi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1A52492A-5C65-4281-8214-82D5C39B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Notazione completa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 descr="\documentclass{article}&#10;\usepackage{amsfonts,amssymb,amsmath,amsthm,stmaryrd,mathtools}&#10;\pagestyle{empty}&#10;\begin{document}&#10;&#10;$$\left\llbracket z:\alpha \right\rrbracket_f = \left( -1 + \left\llbracket \alpha \right\rrbracket_s \right) \times \phi^{2z} = \left( -1 + \sum_{i=1}^{\infty} \alpha_i \times \phi^{-i} \right) \times \phi^{2z}$$&#10;&#10;\end{document}" title="IguanaTex Bitmap Display">
            <a:extLst>
              <a:ext uri="{FF2B5EF4-FFF2-40B4-BE49-F238E27FC236}">
                <a16:creationId xmlns:a16="http://schemas.microsoft.com/office/drawing/2014/main" id="{BD466E35-E229-44F2-AD9C-5B1E8558DF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43" y="2996952"/>
            <a:ext cx="5204114" cy="6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Calcolo dei numeri reali esatti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Si riferisce alla possibilità di fare operazioni usando numeri in notazione posizionale, con un numero di cifre potenzialmente infinito e non necessariamente periodico, ad un livello arbitrario di precisione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Fa uso di rappresentazioni ed algoritmi diversi da quelli classici, che permettono di rappresentare numeri a precisione illimitata usando una quantità finita di memoria per la rappresentazione e per gli algoritmi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Elimina la perdita di precisione prima, durante e dopo le operazioni, al prezzo di un calo delle prestazioni e dell’unicità di rappresentazione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1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Golden </a:t>
            </a:r>
            <a:r>
              <a:rPr lang="it-IT" altLang="it-IT" dirty="0" err="1"/>
              <a:t>notation</a:t>
            </a:r>
            <a:endParaRPr lang="it-IT" altLang="it-IT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4D50695-77CE-42C3-80BE-38DA1604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Addizione semplificata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14" name="Picture 13" descr="\documentclass{article}&#10;\usepackage{amsfonts,amssymb,amsmath,amsthm,stmaryrd,mathtools}&#10;\pagestyle{empty}&#10;\begin{document}&#10;&#10;\begin{align*}&#10;&amp;A(0:\alpha, \ 0:\beta, \ 0, \ b) &amp;&amp; = &amp;&amp; 0:A(\alpha, \ \beta, \ b, \ 0)\\&#10;&amp;A(0:0:\alpha, \ 0:\beta, \ 1, \ b) &amp;&amp; = &amp;&amp; 0:A(b:\alpha, \ \beta, \ 1, \ 1)\\&#10;&amp;A(0:1:\alpha, \ 0:1:\beta, \ 1, \ 1) &amp;&amp; = &amp;&amp; 1:0:A(\alpha, \ \beta, \ 0, \ 1)\\&#10;&amp;A(0:0:\alpha, \ 1:0:\beta, \ 1, \ 0) &amp;&amp; = &amp;&amp; 0:1:A(\alpha, \ \beta, \ 1, \ 0)\\&#10;&amp;A(0:\alpha, \ 1:\beta, \ 1, \ 1) &amp;&amp; = &amp;&amp; 1:A(\alpha, \ \beta, \ 0, \ 0)\\&#10;&amp;A(1:\alpha, \ 1:\beta, \ 1, \ b) &amp;&amp; = &amp;&amp; 1:A(\alpha, \ \beta, \ b, \ 1)\\&#10;\\&#10;&amp;A(1:\alpha, \ 0:\beta, \ a, \ b) &amp;&amp; = &amp;&amp; A(0:\alpha, \ 1:\beta, \ a, \ b)\\&#10;&amp;A(\alpha, \ 1:\beta, \ 0, \ b) &amp;&amp; = &amp;&amp; A(\alpha, \ 0:\beta, \ 1, \ b)\\&#10;&amp;A(a_1:1:\alpha, \ b_1:0:\beta, \ a, \ b) &amp;&amp; = &amp;&amp; A(a_1:0:\alpha, \ b_1:1:\beta, \ a, \ b)\\&#10;&amp;A(\alpha, \ b_1:1:\beta, \ a, \ 0) &amp;&amp; = &amp;&amp; A(\alpha, \ b_1:0:\beta, \ a, \ 1)&#10;\end{align*}&#10;&#10;\end{document}" title="IguanaTex Bitmap Display">
            <a:extLst>
              <a:ext uri="{FF2B5EF4-FFF2-40B4-BE49-F238E27FC236}">
                <a16:creationId xmlns:a16="http://schemas.microsoft.com/office/drawing/2014/main" id="{0D8BBA47-29C8-42B4-A96D-B0303B1D06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2" y="2538130"/>
            <a:ext cx="6053791" cy="3239010"/>
          </a:xfrm>
          <a:prstGeom prst="rect">
            <a:avLst/>
          </a:prstGeom>
        </p:spPr>
      </p:pic>
      <p:pic>
        <p:nvPicPr>
          <p:cNvPr id="16" name="Picture 15" descr="\documentclass{article}&#10;\usepackage{amsfonts,amssymb,amsmath,amsthm,stmaryrd,mathtools}&#10;\pagestyle{empty}&#10;\begin{document}&#10;&#10;$$\left\llbracket A(\alpha, \ \beta, \ a, \ b) \right\rrbracket_s = &#10;\frac{\left\llbracket \alpha \right\rrbracket_s + \left\llbracket \beta \right\rrbracket_s + \frac{a}{\phi} + \frac{b}{\phi^2}}{\phi^2}$$&#10;&#10;\end{document}" title="IguanaTex Bitmap Display">
            <a:extLst>
              <a:ext uri="{FF2B5EF4-FFF2-40B4-BE49-F238E27FC236}">
                <a16:creationId xmlns:a16="http://schemas.microsoft.com/office/drawing/2014/main" id="{B8199677-ADB4-47F0-B0BD-03CEE5E0F3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22" y="1633309"/>
            <a:ext cx="3619352" cy="5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Golden </a:t>
            </a:r>
            <a:r>
              <a:rPr lang="it-IT" altLang="it-IT" dirty="0" err="1"/>
              <a:t>notation</a:t>
            </a:r>
            <a:endParaRPr lang="it-IT" altLang="it-IT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4D50695-77CE-42C3-80BE-38DA1604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Addizione e prodotto completi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 descr="\documentclass{article}&#10;\usepackage{amsfonts,amssymb,amsmath,amsthm,stmaryrd,mathtools}&#10;\pagestyle{empty}&#10;\begin{document}&#10;&#10;\begin{equation*}&#10;A'(z:\alpha, \ t:\beta) = \begin{cases}&#10;(z+1):A(\alpha, \ \beta, \ 1, \ 0) &amp; \text{se $z=t$}\\&#10;A'((z+1):1:0:\alpha, \ t:\beta) &amp; \text{se $z&lt;t$}\\&#10;A'(z:\alpha, \ (t+1):1:0:\beta) &amp; \text{se $t&lt;z$}&#10;\end{cases}&#10;\end{equation*}&#10;&#10;\end{document}" title="IguanaTex Bitmap Display">
            <a:extLst>
              <a:ext uri="{FF2B5EF4-FFF2-40B4-BE49-F238E27FC236}">
                <a16:creationId xmlns:a16="http://schemas.microsoft.com/office/drawing/2014/main" id="{CA947FCB-BE98-42D0-9CFA-2C48E120A8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4" y="2267136"/>
            <a:ext cx="4952991" cy="85089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876A502-F318-43DE-A3F0-DE2DEBEB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Addizione completa</a:t>
            </a:r>
          </a:p>
          <a:p>
            <a:pPr eaLnBrk="1" hangingPunct="1">
              <a:lnSpc>
                <a:spcPct val="150000"/>
              </a:lnSpc>
              <a:defRPr/>
            </a:pPr>
            <a:endParaRPr lang="it-IT" sz="1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it-IT" sz="1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GB" sz="1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GB" sz="1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GB" sz="1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GB" sz="1600" dirty="0" err="1"/>
              <a:t>Prodotto</a:t>
            </a:r>
            <a:r>
              <a:rPr lang="en-GB" sz="1600" dirty="0"/>
              <a:t> </a:t>
            </a:r>
            <a:r>
              <a:rPr lang="en-GB" sz="1600" dirty="0" err="1"/>
              <a:t>completo</a:t>
            </a:r>
            <a:endParaRPr lang="en-GB" sz="1600" dirty="0"/>
          </a:p>
        </p:txBody>
      </p:sp>
      <p:pic>
        <p:nvPicPr>
          <p:cNvPr id="11" name="Picture 10" descr="\documentclass{article}&#10;\usepackage{amsfonts,amssymb,amsmath,amsthm,stmaryrd,mathtools}&#10;\usepackage{minted}&#10;\setminted[Haskell]{linenos = true, frame = leftline, samepage = true}&#10;\pagestyle{empty}&#10;\begin{document}&#10;&#10;$$P'(z:\alpha, \ t:\beta) = C'((z+t+2):A(C(P(\alpha, \ \beta)), \ A(\alpha, \ \beta, \ 0, \ 0), \ 1, \ 0))$$&#10;&#10;\end{document}" title="IguanaTex Bitmap Display">
            <a:extLst>
              <a:ext uri="{FF2B5EF4-FFF2-40B4-BE49-F238E27FC236}">
                <a16:creationId xmlns:a16="http://schemas.microsoft.com/office/drawing/2014/main" id="{8CB29A3F-51A5-4BF4-B61D-06D3CD29B9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42" y="4077072"/>
            <a:ext cx="6279314" cy="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Rappresentazione in base </a:t>
            </a:r>
            <a:r>
              <a:rPr lang="el-GR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endParaRPr lang="it-IT" altLang="it-IT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7EECD03-8C27-4420-BAEE-4C6DBD39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 dirty="0">
                <a:solidFill>
                  <a:srgbClr val="000000"/>
                </a:solidFill>
              </a:rPr>
              <a:t>Numeri di Fibonacci</a:t>
            </a:r>
            <a:endParaRPr lang="it-IT" alt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 descr="\documentclass{article}&#10;\usepackage{amsfonts,amssymb,amsmath,amsthm,stmaryrd,mathtools}&#10;\usepackage{minted}&#10;\setminted[Haskell]{linenos = true, frame = leftline, samepage = true}&#10;\pagestyle{empty}&#10;\begin{document}&#10;&#10;\begin{align*}&#10;1&amp; &amp; = &amp; &amp; 0.&amp;11 &amp; &amp; = &amp; 1 \tag{1}\\&#10;1&amp; &amp; = &amp; &amp; 1&amp; &amp; &amp; = &amp; 1 \tag{2}\\&#10;10&amp;.01 &amp; = &amp; &amp; 10&amp;.0011 &amp; &amp; = &amp; 2 \tag{3}\\&#10;100&amp;.01 &amp; = &amp; &amp; 100&amp;.01 &amp; &amp; = &amp; 3 \tag{4}\\&#10;1000&amp;.1001 &amp; = &amp; &amp; 1000&amp;.100011 &amp; &amp; = &amp; 5 \tag{5}\\&#10;10001&amp;.0001 &amp; = &amp; &amp; 10001&amp;.0001 &amp; &amp; = &amp; 8 \tag{6}\\&#10;100010&amp;.001001 &amp; = &amp; &amp; 100010&amp;.00100011 &amp; &amp; = &amp; 13 \tag{7}\\&#10;1000100&amp;.010001 &amp; = &amp; &amp; 1000100&amp;.010001 &amp; &amp; = &amp; 21 \tag{8}\\&#10;10001000&amp;.10001001 &amp; = &amp; &amp; 10001000&amp;.1000100011 &amp; &amp; = &amp; 34 \tag{9}\\&#10;100010001&amp;.00010001 &amp; = &amp; &amp; 100010001&amp;.00010001 &amp; &amp; = &amp; 55 \tag{10}\\&#10;1000100010&amp;.0010001001 &amp; = &amp; &amp; 1000100010&amp;.001000100011 &amp; &amp; = &amp; 89 \tag{11}\\&#10;10001000100&amp;.0100010001 &amp; = &amp; &amp; 10001000100&amp;.0100010001 &amp; &amp; = &amp; 144 \tag{12}&#10;\end{align*}&#10;&#10;\end{document}" title="IguanaTex Bitmap Display">
            <a:extLst>
              <a:ext uri="{FF2B5EF4-FFF2-40B4-BE49-F238E27FC236}">
                <a16:creationId xmlns:a16="http://schemas.microsoft.com/office/drawing/2014/main" id="{148A2A28-7553-4981-A0CC-C9D626AAED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1657354"/>
            <a:ext cx="6716487" cy="35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it-IT" altLang="it-IT" sz="1600" dirty="0"/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it-IT" altLang="it-IT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B45A6202-6109-4E17-B4C8-1013AB800E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I numeri reali nei calcolatori</a:t>
            </a:r>
          </a:p>
        </p:txBody>
      </p:sp>
    </p:spTree>
    <p:extLst>
      <p:ext uri="{BB962C8B-B14F-4D97-AF65-F5344CB8AC3E}">
        <p14:creationId xmlns:p14="http://schemas.microsoft.com/office/powerpoint/2010/main" val="970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B5F7AAD-C138-49F0-933E-D073E320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8289-FB23-4A4E-8EBE-EEF119872101}" type="datetime1">
              <a:rPr lang="it-IT" altLang="en-US" smtClean="0"/>
              <a:t>14/12/2021</a:t>
            </a:fld>
            <a:endParaRPr lang="it-IT" alt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658B8E8-E2BC-47F8-9864-13A2484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100" dirty="0" err="1">
                <a:solidFill>
                  <a:schemeClr val="bg1"/>
                </a:solidFill>
              </a:rPr>
              <a:t>Calcolo</a:t>
            </a:r>
            <a:r>
              <a:rPr lang="en-US" altLang="en-US" sz="1100" dirty="0">
                <a:solidFill>
                  <a:schemeClr val="bg1"/>
                </a:solidFill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</a:rPr>
              <a:t>dei</a:t>
            </a:r>
            <a:r>
              <a:rPr lang="en-US" altLang="en-US" sz="1100" dirty="0">
                <a:solidFill>
                  <a:schemeClr val="bg1"/>
                </a:solidFill>
              </a:rPr>
              <a:t> numeri </a:t>
            </a:r>
            <a:r>
              <a:rPr lang="en-US" altLang="en-US" sz="1100" dirty="0" err="1">
                <a:solidFill>
                  <a:schemeClr val="bg1"/>
                </a:solidFill>
              </a:rPr>
              <a:t>reali</a:t>
            </a:r>
            <a:r>
              <a:rPr lang="en-US" altLang="en-US" sz="1100" dirty="0">
                <a:solidFill>
                  <a:schemeClr val="bg1"/>
                </a:solidFill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</a:rPr>
              <a:t>esatti</a:t>
            </a:r>
            <a:r>
              <a:rPr lang="en-US" altLang="en-US" sz="1100" dirty="0">
                <a:solidFill>
                  <a:schemeClr val="bg1"/>
                </a:solidFill>
              </a:rPr>
              <a:t> in Haskell</a:t>
            </a:r>
            <a:endParaRPr lang="it-IT" alt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F9328B9-2D7F-4C49-B974-CC2E3751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0C798BF4-5926-475D-9070-CF7C104B5F86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37E4B03-6AC1-47C7-8878-662A83022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r>
              <a:rPr lang="en-US" altLang="en-US" dirty="0"/>
              <a:t>I numeri </a:t>
            </a:r>
            <a:r>
              <a:rPr lang="en-US" altLang="en-US" dirty="0" err="1"/>
              <a:t>reali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E13368-BCF8-4E85-8451-A70786E1E1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752600"/>
            <a:ext cx="3213100" cy="403860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400" dirty="0" err="1"/>
              <a:t>Razionali</a:t>
            </a:r>
            <a:endParaRPr lang="en-US" altLang="en-US" sz="14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hanno</a:t>
            </a:r>
            <a:r>
              <a:rPr lang="en-US" altLang="en-US" sz="1200" dirty="0"/>
              <a:t> una </a:t>
            </a:r>
            <a:r>
              <a:rPr lang="en-US" altLang="en-US" sz="1200" dirty="0" err="1"/>
              <a:t>parte</a:t>
            </a:r>
            <a:r>
              <a:rPr lang="en-US" altLang="en-US" sz="1200" dirty="0"/>
              <a:t> finale </a:t>
            </a:r>
            <a:r>
              <a:rPr lang="en-US" altLang="en-US" sz="1200" dirty="0" err="1"/>
              <a:t>periodica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possono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essere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rappresentati</a:t>
            </a:r>
            <a:r>
              <a:rPr lang="en-US" altLang="en-US" sz="1200" dirty="0"/>
              <a:t> con una </a:t>
            </a:r>
            <a:r>
              <a:rPr lang="en-US" altLang="en-US" sz="1200" dirty="0" err="1"/>
              <a:t>quantità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finita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memoria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teoricamente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sarebbe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possibile</a:t>
            </a:r>
            <a:r>
              <a:rPr lang="en-US" altLang="en-US" sz="1200" dirty="0"/>
              <a:t> fare </a:t>
            </a:r>
            <a:r>
              <a:rPr lang="en-US" altLang="en-US" sz="1200" dirty="0" err="1"/>
              <a:t>calcoli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esatti</a:t>
            </a:r>
            <a:r>
              <a:rPr lang="en-US" altLang="en-US" sz="1200" dirty="0"/>
              <a:t> sui numeri </a:t>
            </a:r>
            <a:r>
              <a:rPr lang="en-US" altLang="en-US" sz="1200" dirty="0" err="1"/>
              <a:t>razionali</a:t>
            </a:r>
            <a:endParaRPr lang="en-US" altLang="en-US" sz="1200" dirty="0"/>
          </a:p>
          <a:p>
            <a:pPr marL="187325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600" dirty="0" err="1"/>
              <a:t>Irrazionali</a:t>
            </a:r>
            <a:endParaRPr lang="en-US" altLang="en-US" sz="16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/>
              <a:t>non </a:t>
            </a:r>
            <a:r>
              <a:rPr lang="en-US" altLang="en-US" sz="1200" dirty="0" err="1"/>
              <a:t>sono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periodici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/>
              <a:t>non </a:t>
            </a:r>
            <a:r>
              <a:rPr lang="en-US" altLang="en-US" sz="1200" dirty="0" err="1"/>
              <a:t>possono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essere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rappresentati</a:t>
            </a:r>
            <a:r>
              <a:rPr lang="en-US" altLang="en-US" sz="1200" dirty="0"/>
              <a:t> con una </a:t>
            </a:r>
            <a:r>
              <a:rPr lang="en-US" altLang="en-US" sz="1200" dirty="0" err="1"/>
              <a:t>quantità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finita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memoria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si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possono</a:t>
            </a:r>
            <a:r>
              <a:rPr lang="en-US" altLang="en-US" sz="1200" dirty="0"/>
              <a:t> fare </a:t>
            </a:r>
            <a:r>
              <a:rPr lang="en-US" altLang="en-US" sz="1200" dirty="0" err="1"/>
              <a:t>calcoli</a:t>
            </a:r>
            <a:r>
              <a:rPr lang="en-US" altLang="en-US" sz="1200" dirty="0"/>
              <a:t> a </a:t>
            </a:r>
            <a:r>
              <a:rPr lang="en-US" altLang="en-US" sz="1200" dirty="0" err="1"/>
              <a:t>precisione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arbitraria</a:t>
            </a:r>
            <a:endParaRPr lang="en-US" altLang="en-US" sz="16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83ADC4AB-D215-4E9D-8E9E-0F97E1CA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10" name="Content Placeholder 9" descr="Shape, circle&#10;&#10;Description automatically generated">
            <a:extLst>
              <a:ext uri="{FF2B5EF4-FFF2-40B4-BE49-F238E27FC236}">
                <a16:creationId xmlns:a16="http://schemas.microsoft.com/office/drawing/2014/main" id="{4AD7A21D-73DA-4F08-9514-C1F40850E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7257"/>
            <a:ext cx="4103485" cy="4103485"/>
          </a:xfrm>
        </p:spPr>
      </p:pic>
      <p:pic>
        <p:nvPicPr>
          <p:cNvPr id="12" name="Picture 11" descr="\documentclass{article}&#10;\usepackage{amsfonts,amssymb,amsmath,amsthm,stmaryrd,mathtools}&#10;\usepackage{minted}&#10;\setminted[Haskell]{linenos = true, frame = leftline, samepage = true}&#10;\pagestyle{empty}&#10;\begin{document}&#10;&#10;Naturali&#10;&#10;\end{document}" title="IguanaTex Bitmap Display">
            <a:extLst>
              <a:ext uri="{FF2B5EF4-FFF2-40B4-BE49-F238E27FC236}">
                <a16:creationId xmlns:a16="http://schemas.microsoft.com/office/drawing/2014/main" id="{3859F8C7-910A-4952-9826-A707BD92DF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85" y="4867940"/>
            <a:ext cx="724114" cy="142629"/>
          </a:xfrm>
          <a:prstGeom prst="rect">
            <a:avLst/>
          </a:prstGeom>
        </p:spPr>
      </p:pic>
      <p:pic>
        <p:nvPicPr>
          <p:cNvPr id="14" name="Picture 13" descr="\documentclass{article}&#10;\usepackage{amsfonts,amssymb,amsmath,amsthm,stmaryrd,mathtools}&#10;\usepackage{minted}&#10;\setminted[Haskell]{linenos = true, frame = leftline, samepage = true}&#10;\pagestyle{empty}&#10;\begin{document}&#10;&#10;Interi&#10;&#10;\end{document}" title="IguanaTex Bitmap Display">
            <a:extLst>
              <a:ext uri="{FF2B5EF4-FFF2-40B4-BE49-F238E27FC236}">
                <a16:creationId xmlns:a16="http://schemas.microsoft.com/office/drawing/2014/main" id="{603BD820-CDD0-47F6-84B1-A816CC5832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35" y="4213289"/>
            <a:ext cx="474210" cy="140190"/>
          </a:xfrm>
          <a:prstGeom prst="rect">
            <a:avLst/>
          </a:prstGeom>
        </p:spPr>
      </p:pic>
      <p:pic>
        <p:nvPicPr>
          <p:cNvPr id="16" name="Picture 15" descr="\documentclass{article}&#10;\usepackage{amsfonts,amssymb,amsmath,amsthm,stmaryrd,mathtools}&#10;\usepackage{minted}&#10;\setminted[Haskell]{linenos = true, frame = leftline, samepage = true}&#10;\pagestyle{empty}&#10;\begin{document}&#10;&#10;Razionali&#10;&#10;\end{document}" title="IguanaTex Bitmap Display">
            <a:extLst>
              <a:ext uri="{FF2B5EF4-FFF2-40B4-BE49-F238E27FC236}">
                <a16:creationId xmlns:a16="http://schemas.microsoft.com/office/drawing/2014/main" id="{534054DF-DCE8-4B5B-80E4-EA96200111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08" y="3553762"/>
            <a:ext cx="810667" cy="145067"/>
          </a:xfrm>
          <a:prstGeom prst="rect">
            <a:avLst/>
          </a:prstGeom>
        </p:spPr>
      </p:pic>
      <p:pic>
        <p:nvPicPr>
          <p:cNvPr id="18" name="Picture 17" descr="\documentclass{article}&#10;\usepackage{amsfonts,amssymb,amsmath,amsthm,stmaryrd,mathtools}&#10;\usepackage{minted}&#10;\setminted[Haskell]{linenos = true, frame = leftline, samepage = true}&#10;\pagestyle{empty}&#10;\begin{document}&#10;&#10;\begin{center}&#10;Reali\\computabili&#10;\end{center}&#10;&#10;\end{document}" title="IguanaTex Bitmap Display">
            <a:extLst>
              <a:ext uri="{FF2B5EF4-FFF2-40B4-BE49-F238E27FC236}">
                <a16:creationId xmlns:a16="http://schemas.microsoft.com/office/drawing/2014/main" id="{8B427502-8BE5-40AD-AE78-75CBD782A2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73" y="2617511"/>
            <a:ext cx="1032533" cy="421790"/>
          </a:xfrm>
          <a:prstGeom prst="rect">
            <a:avLst/>
          </a:prstGeom>
        </p:spPr>
      </p:pic>
      <p:pic>
        <p:nvPicPr>
          <p:cNvPr id="22" name="Picture 21" descr="\documentclass{article}&#10;\usepackage{amsfonts,amssymb,amsmath,amsthm,stmaryrd,mathtools}&#10;\usepackage{minted}&#10;\setminted[Haskell]{linenos = true, frame = leftline, samepage = true}&#10;\pagestyle{empty}&#10;\begin{document}&#10;&#10;Reali&#10;&#10;\end{document}" title="IguanaTex Bitmap Display">
            <a:extLst>
              <a:ext uri="{FF2B5EF4-FFF2-40B4-BE49-F238E27FC236}">
                <a16:creationId xmlns:a16="http://schemas.microsoft.com/office/drawing/2014/main" id="{E0BF8295-292C-4C78-91CD-F2BD42D0F8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42" y="1852069"/>
            <a:ext cx="440194" cy="145315"/>
          </a:xfrm>
          <a:prstGeom prst="rect">
            <a:avLst/>
          </a:prstGeom>
        </p:spPr>
      </p:pic>
      <p:pic>
        <p:nvPicPr>
          <p:cNvPr id="24" name="Picture 23" descr="\documentclass{article}&#10;\usepackage{amsfonts,amssymb,amsmath,amsthm,stmaryrd,mathtools}&#10;\usepackage{minted}&#10;\setminted[Haskell]{linenos = true, frame = leftline, samepage = true}&#10;\pagestyle{empty}&#10;\begin{document}&#10;&#10;$\pi$&#10;&#10;\end{document}" title="IguanaTex Bitmap Display">
            <a:extLst>
              <a:ext uri="{FF2B5EF4-FFF2-40B4-BE49-F238E27FC236}">
                <a16:creationId xmlns:a16="http://schemas.microsoft.com/office/drawing/2014/main" id="{52AD9A09-EFDC-4FC5-8744-E24E61B860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70301"/>
            <a:ext cx="441100" cy="358699"/>
          </a:xfrm>
          <a:prstGeom prst="rect">
            <a:avLst/>
          </a:prstGeom>
        </p:spPr>
      </p:pic>
      <p:pic>
        <p:nvPicPr>
          <p:cNvPr id="28" name="Picture 27" descr="\documentclass{article}&#10;\usepackage{amsfonts,amssymb,amsmath,amsthm,stmaryrd,mathtools}&#10;\usepackage{minted}&#10;\setminted[Haskell]{linenos = true, frame = leftline, samepage = true}&#10;\pagestyle{empty}&#10;\begin{document}&#10;&#10;$\varphi$&#10;&#10;\end{document}" title="IguanaTex Bitmap Display">
            <a:extLst>
              <a:ext uri="{FF2B5EF4-FFF2-40B4-BE49-F238E27FC236}">
                <a16:creationId xmlns:a16="http://schemas.microsoft.com/office/drawing/2014/main" id="{10911D3A-3508-41BF-8019-9ED2F99E678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31" y="3043966"/>
            <a:ext cx="362313" cy="415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Numeri computabili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Anche potendo calcolare i numeri reali a qualunque livello di precisione, i numeri calcolabili con queste tecniche non sono comunque tutti i numeri reali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 numeri computabili sono un sottoinsieme dei numeri reali che include tutti i numeri razionali e una quantità numerabile di numeri irrazionali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In questo insieme si trovano tutti i numeri reali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altLang="it-IT" sz="1600" dirty="0"/>
              <a:t> per i quali esiste una macchina di Turing tale che, dato un naturale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altLang="it-IT" sz="1600" dirty="0"/>
              <a:t> sul nastro iniziale, termina con l’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altLang="it-IT" sz="1600" dirty="0"/>
              <a:t>-esima cifra di 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altLang="it-IT" sz="1600" dirty="0"/>
              <a:t> sul nastro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Esiste quindi una quantità non numerabile di numeri irrazionali che non si possono calcolare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Calcolo dei numeri reali esatti in Haskell</a:t>
            </a: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Precisione</a:t>
            </a:r>
            <a:r>
              <a:rPr lang="en-US" altLang="en-US" dirty="0"/>
              <a:t> con la </a:t>
            </a:r>
            <a:r>
              <a:rPr lang="en-US" altLang="en-US" dirty="0" err="1"/>
              <a:t>rappresentazione</a:t>
            </a:r>
            <a:r>
              <a:rPr lang="en-US" altLang="en-US" dirty="0"/>
              <a:t> standard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600" dirty="0"/>
              <a:t>La </a:t>
            </a:r>
            <a:r>
              <a:rPr lang="en-US" altLang="en-US" sz="1600" dirty="0" err="1"/>
              <a:t>rappresentazione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dei</a:t>
            </a:r>
            <a:r>
              <a:rPr lang="en-US" altLang="en-US" sz="1600" dirty="0"/>
              <a:t> numeri in </a:t>
            </a:r>
            <a:r>
              <a:rPr lang="en-US" altLang="en-US" sz="1600" dirty="0" err="1"/>
              <a:t>virgola</a:t>
            </a:r>
            <a:r>
              <a:rPr lang="en-US" altLang="en-US" sz="1600" dirty="0"/>
              <a:t> mobile </a:t>
            </a:r>
            <a:r>
              <a:rPr lang="en-US" altLang="en-US" sz="1600" dirty="0" err="1"/>
              <a:t>va</a:t>
            </a:r>
            <a:r>
              <a:rPr lang="en-US" altLang="en-US" sz="1600" dirty="0"/>
              <a:t> bene per fare </a:t>
            </a:r>
            <a:r>
              <a:rPr lang="en-US" altLang="en-US" sz="1600" dirty="0" err="1"/>
              <a:t>calcoli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che</a:t>
            </a:r>
            <a:r>
              <a:rPr lang="en-US" altLang="en-US" sz="1600" dirty="0"/>
              <a:t> non </a:t>
            </a:r>
            <a:r>
              <a:rPr lang="en-US" altLang="en-US" sz="1600" dirty="0" err="1"/>
              <a:t>richiedono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livelli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precisione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estremi</a:t>
            </a:r>
            <a:endParaRPr lang="en-US" altLang="en-US" sz="1600" dirty="0"/>
          </a:p>
          <a:p>
            <a:pPr>
              <a:lnSpc>
                <a:spcPct val="150000"/>
              </a:lnSpc>
              <a:defRPr/>
            </a:pPr>
            <a:r>
              <a:rPr lang="en-US" altLang="en-US" sz="1600" dirty="0"/>
              <a:t>Un classico </a:t>
            </a:r>
            <a:r>
              <a:rPr lang="en-US" altLang="en-US" sz="1600" dirty="0" err="1"/>
              <a:t>esempio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perdita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precisione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durante</a:t>
            </a:r>
            <a:r>
              <a:rPr lang="en-US" altLang="en-US" sz="1600" dirty="0"/>
              <a:t> un </a:t>
            </a:r>
            <a:r>
              <a:rPr lang="en-US" altLang="en-US" sz="1600" dirty="0" err="1"/>
              <a:t>calcolo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banale</a:t>
            </a:r>
            <a:r>
              <a:rPr lang="en-US" altLang="en-US" sz="1600" dirty="0"/>
              <a:t>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0.1 + 0.1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0.2 + 0.1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0.30000000000000004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600" dirty="0" err="1"/>
              <a:t>Perfino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nella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rappresentazione</a:t>
            </a:r>
            <a:r>
              <a:rPr lang="en-US" altLang="en-US" sz="1600" dirty="0"/>
              <a:t> di un </a:t>
            </a:r>
            <a:r>
              <a:rPr lang="en-US" altLang="en-US" sz="1600" dirty="0" err="1"/>
              <a:t>intero</a:t>
            </a:r>
            <a:r>
              <a:rPr lang="en-US" altLang="en-US" sz="1600" dirty="0"/>
              <a:t>:</a:t>
            </a:r>
          </a:p>
          <a:p>
            <a:pPr>
              <a:buNone/>
            </a:pPr>
            <a:r>
              <a:rPr lang="it-IT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2147483648.0</a:t>
            </a:r>
          </a:p>
          <a:p>
            <a:pPr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 – 64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2147483648.0</a:t>
            </a:r>
          </a:p>
          <a:p>
            <a:pPr>
              <a:buNone/>
            </a:pP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 – 65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2147483520.0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Interi</a:t>
            </a:r>
            <a:r>
              <a:rPr lang="en-US" altLang="en-US" dirty="0"/>
              <a:t> a </a:t>
            </a:r>
            <a:r>
              <a:rPr lang="en-US" altLang="en-US" dirty="0" err="1"/>
              <a:t>precisione</a:t>
            </a:r>
            <a:r>
              <a:rPr lang="en-US" altLang="en-US" dirty="0"/>
              <a:t> </a:t>
            </a:r>
            <a:r>
              <a:rPr lang="en-US" altLang="en-US" dirty="0" err="1"/>
              <a:t>illimitata</a:t>
            </a:r>
            <a:endParaRPr lang="it-IT" altLang="it-IT" dirty="0"/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Alcuni linguaggi implementano gli interi a precisione illimitata: un tipo di dato che permette di rappresentare numeri interi di grandezza arbitraria, eliminando il problema dell’overflow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Questo tipo di interi funziona come un intero normale, però incrementa la sua grandezza in memoria quando raggiunge il limite rappresentabile dalla sua attuale dimensione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Python e Haskell implementano nativamente questo tipo di interi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Utilizzando questo tipo di interi si potrebbero rappresentare razionali a precisione illimitata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1F17C-F534-44AA-A597-5D590BFEA31F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Calcolo dei numeri reali esatti in Haskell</a:t>
            </a: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B45A6202-6109-4E17-B4C8-1013AB800E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Rappresentazioni per i reali</a:t>
            </a:r>
          </a:p>
        </p:txBody>
      </p:sp>
    </p:spTree>
    <p:extLst>
      <p:ext uri="{BB962C8B-B14F-4D97-AF65-F5344CB8AC3E}">
        <p14:creationId xmlns:p14="http://schemas.microsoft.com/office/powerpoint/2010/main" val="185576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88DEBB06-C188-4D7B-8656-8C874DBC6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Gli stream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D0D83507-A7CE-4F77-8BB9-F1F544C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Per poter rappresentare una quantità arbitraria di informazioni utilizziamo gli stream: una sequenza di elementi di lunghezza illimitata che vengono elaborati soltanto quando necessario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Grazie a questa caratteristica si possono rappresentare i numeri reali come sequenze infinite di cifre, calcolandone soltanto poche alla volta partendo da sinistra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Questo fa sì che gli algoritmi sugli stream operino da sinistra a destra, e non da destra a sinistra come si fa di solito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600" dirty="0"/>
              <a:t>Anche il riporto, dove necessario, viene portato da sinistra a destra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8ED31B4D-95EE-4446-A900-569760EFB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62D05-A7F7-4CF4-A2CC-828C8A3E2A07}" type="datetime1">
              <a:rPr lang="it-IT" altLang="it-IT" sz="1100" smtClean="0">
                <a:solidFill>
                  <a:schemeClr val="bg1"/>
                </a:solidFill>
              </a:rPr>
              <a:t>14/12/2021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41DCBAAC-E273-4429-9B2D-C40F2AC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Calcolo dei numeri reali esatti in Haskell</a:t>
            </a: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3F65208C-89DF-4998-94AD-067C87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</a:t>
            </a:r>
            <a:fld id="{A04AC664-CE17-41DF-8E7B-92C5A0B181A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5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fonts,amssymb,amsmath,amsthm,stmaryrd,mathtools}&#10;\usepackage{minted}&#10;\setminted[Haskell]{linenos = true, frame = leftline, samepage = true}&#10;\pagestyle{empty}&#10;\begin{document}&#10;&#10;Naturali&#10;&#10;\end{document}"/>
  <p:tag name="IGUANATEXSIZE" val="16"/>
  <p:tag name="IGUANATEXCURSOR" val="2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110,9861"/>
  <p:tag name="LATEXADDIN" val="\documentclass{article}&#10;\usepackage{amsmath}&#10;\pagestyle{empty}&#10;\begin{document}&#10;&#10;&#10;$$\overrightarrow{x}$$&#10;&#10;\end{document}"/>
  <p:tag name="IGUANATEXSIZE" val="14"/>
  <p:tag name="IGUANATEXCURSOR" val="104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3,2321"/>
  <p:tag name="LATEXADDIN" val="\documentclass{article}&#10;\usepackage{amsfonts,amssymb,amsmath,amsthm,stmaryrd,mathtools}&#10;\pagestyle{empty}&#10;\begin{document}&#10;&#10;&#10;$$ \left\llbracket x\right\rrbracket $$&#10;&#10;\end{document}"/>
  <p:tag name="IGUANATEXSIZE" val="14"/>
  <p:tag name="IGUANATEXCURSOR" val="87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9572"/>
  <p:tag name="ORIGINALWIDTH" val="2329,209"/>
  <p:tag name="LATEXADDIN" val="\documentclass{article}&#10;\usepackage{amsfonts,amssymb,amsmath,amsthm,stmaryrd,mathtools}&#10;\pagestyle{empty}&#10;\begin{document}&#10;&#10;$$\left\llbracket x\right\rrbracket\ =\ \sum_{i=1}^{\infty} d_i \times b^{-i}\ =\ &#10;\frac{d_1}{b}+\frac{d_2}{b^2}+\frac{d_3}{b^3}+\ldots$$&#10;&#10;&#10;\end{document}"/>
  <p:tag name="IGUANATEXSIZE" val="14"/>
  <p:tag name="IGUANATEXCURSOR" val="86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838,02"/>
  <p:tag name="LATEXADDIN" val="\documentclass{article}&#10;\usepackage{amsmath}&#10;\pagestyle{empty}&#10;\begin{document}&#10;&#10;&#10;$$0:1:1:1:\ldots\ +\ 0:0:0:0:\ldots$$&#10;&#10;\end{document}"/>
  <p:tag name="IGUANATEXSIZE" val="16"/>
  <p:tag name="IGUANATEXCURSOR" val="110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4,9456"/>
  <p:tag name="ORIGINALWIDTH" val="1268,092"/>
  <p:tag name="LATEXADDIN" val="\documentclass{article}&#10;\usepackage{amsfonts,amssymb,amsmath,amsthm,stmaryrd,mathtools}&#10;\pagestyle{empty}&#10;\begin{document}&#10;\begin{center}&#10;$$\bigl\llbracket 1:\overline{1}:x \bigr\rrbracket\ =\ \bigl\llbracket 0:1:x \bigr\rrbracket$$&#10;$$\bigl\llbracket \overline{1}:1:x \bigr\rrbracket\ =\ \bigl\llbracket 0:\overline{1}:x \bigr\rrbracket$$&#10;\end{center}&#10;\end{document}"/>
  <p:tag name="IGUANATEXSIZE" val="16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838,02"/>
  <p:tag name="LATEXADDIN" val="\documentclass{article}&#10;\usepackage{amsmath}&#10;\pagestyle{empty}&#10;\begin{document}&#10;&#10;&#10;$$0:1:1:1:\ldots\ +\ 0:0:0:0:\ldots$$&#10;&#10;\end{document}"/>
  <p:tag name="IGUANATEXSIZE" val="16"/>
  <p:tag name="IGUANATEXCURSOR" val="110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8,073"/>
  <p:tag name="LATEXADDIN" val="\documentclass{article}&#10;\usepackage{amsfonts,amssymb,amsmath,amsthm,stmaryrd,mathtools}&#10;\pagestyle{empty}&#10;\begin{document}&#10;&#10;$$\left\llbracket x \right\rrbracket = \left\llbracket (m,\ e) \right\rrbracket = \left\llbracket m \right\rrbracket \times 2^e$$&#10;&#10;\end{document}"/>
  <p:tag name="IGUANATEXSIZE" val="16"/>
  <p:tag name="IGUANATEXCURSOR" val="183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781,4023"/>
  <p:tag name="LATEXADDIN" val="\documentclass{article}&#10;\usepackage{amsmath}&#10;\pagestyle{empty}&#10;\begin{document}&#10;&#10;$$z_0:z_1:z_2:\ldots$$&#10;&#10;\end{document}"/>
  <p:tag name="IGUANATEXSIZE" val="16"/>
  <p:tag name="IGUANATEXCURSOR" val="103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7072"/>
  <p:tag name="ORIGINALWIDTH" val="848,1439"/>
  <p:tag name="LATEXADDIN" val="\documentclass{article}&#10;\usepackage{amsmath}&#10;\pagestyle{empty}&#10;\begin{document}&#10;&#10;$$x=\sum_{i=0}^\infty z_i \times b^{-i}$$&#10;&#10;\end{document}"/>
  <p:tag name="IGUANATEXSIZE" val="16"/>
  <p:tag name="IGUANATEXCURSOR" val="122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,7079"/>
  <p:tag name="ORIGINALWIDTH" val="2443,945"/>
  <p:tag name="LATEXADDIN" val="\documentclass{article}&#10;\usepackage{amsmath}&#10;\pagestyle{empty}&#10;\begin{document}&#10;&#10;$$\phi^{n+2} = \phi^{n+1} + \phi^n$$&#10;$$1.00 = 0.11 = 0.1011 = 0.101011 = \ldots = 0.\overline{10}$$&#10;&#10;\end{document}"/>
  <p:tag name="IGUANATEXSIZE" val="16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1,7135"/>
  <p:tag name="LATEXADDIN" val="\documentclass{article}&#10;\usepackage{amsfonts,amssymb,amsmath,amsthm,stmaryrd,mathtools}&#10;\usepackage{minted}&#10;\setminted[Haskell]{linenos = true, frame = leftline, samepage = true}&#10;\pagestyle{empty}&#10;\begin{document}&#10;&#10;Interi&#10;&#10;\end{document}"/>
  <p:tag name="IGUANATEXSIZE" val="16"/>
  <p:tag name="IGUANATEXCURSOR" val="2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,4653"/>
  <p:tag name="ORIGINALWIDTH" val="1648,294"/>
  <p:tag name="LATEXADDIN" val="\documentclass{article}&#10;\usepackage{amsmath}&#10;\pagestyle{empty}&#10;\begin{document}&#10;&#10;$$\phi = \frac{\sqrt{5}+1}{2} \simeq 1.618033988749$$&#10;&#10;\end{document}"/>
  <p:tag name="IGUANATEXSIZE" val="16"/>
  <p:tag name="IGUANATEXCURSOR" val="117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9572"/>
  <p:tag name="ORIGINALWIDTH" val="1042,37"/>
  <p:tag name="LATEXADDIN" val="\documentclass{article}&#10;\usepackage{amsfonts,amssymb,amsmath,amsthm,stmaryrd,mathtools}&#10;\pagestyle{empty}&#10;\begin{document}&#10;&#10;$$\left\llbracket \alpha \right\rrbracket_s = \sum_{i=1}^{\infty} \alpha_i \times \phi^{-i}$$&#10;&#10;\end{document}"/>
  <p:tag name="IGUANATEXSIZE" val="16"/>
  <p:tag name="IGUANATEXCURSOR" val="2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,721"/>
  <p:tag name="ORIGINALWIDTH" val="1471,316"/>
  <p:tag name="LATEXADDIN" val="\documentclass{article}&#10;\usepackage{amsfonts,amssymb,amsmath,amsthm,stmaryrd,mathtools}&#10;\pagestyle{empty}&#10;\begin{document}&#10;&#10;$$\phi = \left\llbracket \overrightarrow{1} \right\rrbracket_s \hspace{1cm} 0 = \left\llbracket \overrightarrow{0} \right\rrbracket_s$$&#10;&#10;\end{document}"/>
  <p:tag name="IGUANATEXSIZE" val="16"/>
  <p:tag name="IGUANATEXCURSOR" val="257"/>
  <p:tag name="TRANSPARENCY" val="True"/>
  <p:tag name="LATEXENGINEID" val="0"/>
  <p:tag name="TEMPFOLDER" val="c:\temp\"/>
  <p:tag name="LATEXFORMHEIGHT" val="312"/>
  <p:tag name="LATEXFORMWIDTH" val="846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3201,35"/>
  <p:tag name="LATEXADDIN" val="\documentclass{article}&#10;\usepackage{amsfonts,amssymb,amsmath,amsthm,stmaryrd,mathtools}&#10;\pagestyle{empty}&#10;\begin{document}&#10;&#10;$$\left\llbracket z:\alpha \right\rrbracket_f = \left( -1 + \left\llbracket \alpha \right\rrbracket_s \right) \times \phi^{2z} = \left( -1 + \sum_{i=1}^{\infty} \alpha_i \times \phi^{-i} \right) \times \phi^{2z}$$&#10;&#10;\end{document}"/>
  <p:tag name="IGUANATEXSIZE" val="16"/>
  <p:tag name="IGUANATEXCURSOR" val="3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2,501"/>
  <p:tag name="ORIGINALWIDTH" val="3724,035"/>
  <p:tag name="LATEXADDIN" val="\documentclass{article}&#10;\usepackage{amsfonts,amssymb,amsmath,amsthm,stmaryrd,mathtools}&#10;\pagestyle{empty}&#10;\begin{document}&#10;&#10;\begin{align*}&#10;&amp;A(0:\alpha, \ 0:\beta, \ 0, \ b) &amp;&amp; = &amp;&amp; 0:A(\alpha, \ \beta, \ b, \ 0)\\&#10;&amp;A(0:0:\alpha, \ 0:\beta, \ 1, \ b) &amp;&amp; = &amp;&amp; 0:A(b:\alpha, \ \beta, \ 1, \ 1)\\&#10;&amp;A(0:1:\alpha, \ 0:1:\beta, \ 1, \ 1) &amp;&amp; = &amp;&amp; 1:0:A(\alpha, \ \beta, \ 0, \ 1)\\&#10;&amp;A(0:0:\alpha, \ 1:0:\beta, \ 1, \ 0) &amp;&amp; = &amp;&amp; 0:1:A(\alpha, \ \beta, \ 1, \ 0)\\&#10;&amp;A(0:\alpha, \ 1:\beta, \ 1, \ 1) &amp;&amp; = &amp;&amp; 1:A(\alpha, \ \beta, \ 0, \ 0)\\&#10;&amp;A(1:\alpha, \ 1:\beta, \ 1, \ b) &amp;&amp; = &amp;&amp; 1:A(\alpha, \ \beta, \ b, \ 1)\\&#10;\\&#10;&amp;A(1:\alpha, \ 0:\beta, \ a, \ b) &amp;&amp; = &amp;&amp; A(0:\alpha, \ 1:\beta, \ a, \ b)\\&#10;&amp;A(\alpha, \ 1:\beta, \ 0, \ b) &amp;&amp; = &amp;&amp; A(\alpha, \ 0:\beta, \ 1, \ b)\\&#10;&amp;A(a_1:1:\alpha, \ b_1:0:\beta, \ a, \ b) &amp;&amp; = &amp;&amp; A(a_1:0:\alpha, \ b_1:1:\beta, \ a, \ b)\\&#10;&amp;A(\alpha, \ b_1:1:\beta, \ a, \ 0) &amp;&amp; = &amp;&amp; A(\alpha, \ b_1:0:\beta, \ a, \ 1)&#10;\end{align*}&#10;&#10;\end{document}"/>
  <p:tag name="IGUANATEXSIZE" val="16"/>
  <p:tag name="IGUANATEXCURSOR" val="9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,2088"/>
  <p:tag name="ORIGINALWIDTH" val="2226,472"/>
  <p:tag name="LATEXADDIN" val="\documentclass{article}&#10;\usepackage{amsfonts,amssymb,amsmath,amsthm,stmaryrd,mathtools}&#10;\pagestyle{empty}&#10;\begin{document}&#10;&#10;$$\left\llbracket A(\alpha, \ \beta, \ a, \ b) \right\rrbracket_s = &#10;\frac{\left\llbracket \alpha \right\rrbracket_s + \left\llbracket \beta \right\rrbracket_s + \frac{a}{\phi} + \frac{b}{\phi^2}}{\phi^2}$$&#10;&#10;\end{document}"/>
  <p:tag name="IGUANATEXSIZE" val="16"/>
  <p:tag name="IGUANATEXCURSOR" val="3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,4346"/>
  <p:tag name="ORIGINALWIDTH" val="3046,869"/>
  <p:tag name="LATEXADDIN" val="\documentclass{article}&#10;\usepackage{amsfonts,amssymb,amsmath,amsthm,stmaryrd,mathtools}&#10;\pagestyle{empty}&#10;\begin{document}&#10;&#10;\begin{equation*}&#10;A'(z:\alpha, \ t:\beta) = \begin{cases}&#10;(z+1):A(\alpha, \ \beta, \ 1, \ 0) &amp; \text{se $z=t$}\\&#10;A'((z+1):1:0:\alpha, \ t:\beta) &amp; \text{se $z&lt;t$}\\&#10;A'(z:\alpha, \ (t+1):1:0:\beta) &amp; \text{se $t&lt;z$}&#10;\end{cases}&#10;\end{equation*}&#10;&#10;\end{document}"/>
  <p:tag name="IGUANATEXSIZE" val="16"/>
  <p:tag name="IGUANATEXCURSOR" val="3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862,767"/>
  <p:tag name="LATEXADDIN" val="\documentclass{article}&#10;\usepackage{amsfonts,amssymb,amsmath,amsthm,stmaryrd,mathtools}&#10;\usepackage{minted}&#10;\setminted[Haskell]{linenos = true, frame = leftline, samepage = true}&#10;\pagestyle{empty}&#10;\begin{document}&#10;&#10;$$P'(z:\alpha, \ t:\beta) = C'((z+t+2):A(C(P(\alpha, \ \beta)), \ A(\alpha, \ \beta, \ 0, \ 0), \ 1, \ 0))$$&#10;&#10;\end{document}"/>
  <p:tag name="IGUANATEXSIZE" val="16"/>
  <p:tag name="IGUANATEXCURSOR" val="3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9,228"/>
  <p:tag name="ORIGINALWIDTH" val="4130,484"/>
  <p:tag name="LATEXADDIN" val="\documentclass{article}&#10;\usepackage{amsfonts,amssymb,amsmath,amsthm,stmaryrd,mathtools}&#10;\usepackage{minted}&#10;\setminted[Haskell]{linenos = true, frame = leftline, samepage = true}&#10;\pagestyle{empty}&#10;\begin{document}&#10;&#10;\begin{align*}&#10;1&amp; &amp; = &amp; &amp; 0.&amp;11 &amp; &amp; = &amp; 1 \tag{1}\\&#10;1&amp; &amp; = &amp; &amp; 1&amp; &amp; &amp; = &amp; 1 \tag{2}\\&#10;10&amp;.01 &amp; = &amp; &amp; 10&amp;.0011 &amp; &amp; = &amp; 2 \tag{3}\\&#10;100&amp;.01 &amp; = &amp; &amp; 100&amp;.01 &amp; &amp; = &amp; 3 \tag{4}\\&#10;1000&amp;.1001 &amp; = &amp; &amp; 1000&amp;.100011 &amp; &amp; = &amp; 5 \tag{5}\\&#10;10001&amp;.0001 &amp; = &amp; &amp; 10001&amp;.0001 &amp; &amp; = &amp; 8 \tag{6}\\&#10;100010&amp;.001001 &amp; = &amp; &amp; 100010&amp;.00100011 &amp; &amp; = &amp; 13 \tag{7}\\&#10;1000100&amp;.010001 &amp; = &amp; &amp; 1000100&amp;.010001 &amp; &amp; = &amp; 21 \tag{8}\\&#10;10001000&amp;.10001001 &amp; = &amp; &amp; 10001000&amp;.1000100011 &amp; &amp; = &amp; 34 \tag{9}\\&#10;100010001&amp;.00010001 &amp; = &amp; &amp; 100010001&amp;.00010001 &amp; &amp; = &amp; 55 \tag{10}\\&#10;1000100010&amp;.0010001001 &amp; = &amp; &amp; 1000100010&amp;.001000100011 &amp; &amp; = &amp; 89 \tag{11}\\&#10;10001000100&amp;.0100010001 &amp; = &amp; &amp; 10001000100&amp;.0100010001 &amp; &amp; = &amp; 144 \tag{12}&#10;\end{align*}&#10;&#10;\end{document}"/>
  <p:tag name="IGUANATEXSIZE" val="16"/>
  <p:tag name="IGUANATEXCURSOR" val="2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498,6877"/>
  <p:tag name="LATEXADDIN" val="\documentclass{article}&#10;\usepackage{amsfonts,amssymb,amsmath,amsthm,stmaryrd,mathtools}&#10;\usepackage{minted}&#10;\setminted[Haskell]{linenos = true, frame = leftline, samepage = true}&#10;\pagestyle{empty}&#10;\begin{document}&#10;&#10;Razionali&#10;&#10;\end{document}"/>
  <p:tag name="IGUANATEXSIZE" val="16"/>
  <p:tag name="IGUANATEXCURSOR" val="2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4676"/>
  <p:tag name="ORIGINALWIDTH" val="635,1707"/>
  <p:tag name="LATEXADDIN" val="\documentclass{article}&#10;\usepackage{amsfonts,amssymb,amsmath,amsthm,stmaryrd,mathtools}&#10;\usepackage{minted}&#10;\setminted[Haskell]{linenos = true, frame = leftline, samepage = true}&#10;\pagestyle{empty}&#10;\begin{document}&#10;&#10;\begin{center}&#10;Reali\\computabili&#10;\end{center}&#10;&#10;\end{document}"/>
  <p:tag name="IGUANATEXSIZE" val="16"/>
  <p:tag name="IGUANATEXCURSOR" val="2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270,7162"/>
  <p:tag name="LATEXADDIN" val="\documentclass{article}&#10;\usepackage{amsfonts,amssymb,amsmath,amsthm,stmaryrd,mathtools}&#10;\usepackage{minted}&#10;\setminted[Haskell]{linenos = true, frame = leftline, samepage = true}&#10;\pagestyle{empty}&#10;\begin{document}&#10;&#10;Reali&#10;&#10;\end{document}"/>
  <p:tag name="IGUANATEXSIZE" val="16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8,24149"/>
  <p:tag name="LATEXADDIN" val="\documentclass{article}&#10;\usepackage{amsfonts,amssymb,amsmath,amsthm,stmaryrd,mathtools}&#10;\usepackage{minted}&#10;\setminted[Haskell]{linenos = true, frame = leftline, samepage = true}&#10;\pagestyle{empty}&#10;\begin{document}&#10;&#10;$\pi$&#10;&#10;\end{document}"/>
  <p:tag name="IGUANATEXSIZE" val="16"/>
  <p:tag name="IGUANATEXCURSOR" val="2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48969"/>
  <p:tag name="ORIGINALWIDTH" val="71,2411"/>
  <p:tag name="LATEXADDIN" val="\documentclass{article}&#10;\usepackage{amsfonts,amssymb,amsmath,amsthm,stmaryrd,mathtools}&#10;\usepackage{minted}&#10;\setminted[Haskell]{linenos = true, frame = leftline, samepage = true}&#10;\pagestyle{empty}&#10;\begin{document}&#10;&#10;$\varphi$&#10;&#10;\end{document}"/>
  <p:tag name="IGUANATEXSIZE" val="16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946,757"/>
  <p:tag name="LATEXADDIN" val="\documentclass{article}&#10;\usepackage{amsmath}&#10;\pagestyle{empty}&#10;\begin{document}&#10;&#10;$$[x_1,\ x_2,\ x_3,\ \ldots]\ \equiv\ x_1:x_2:x_3:\ldots$$&#10;&#10;&#10;\end{document}"/>
  <p:tag name="IGUANATEXSIZE" val="12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755,1556"/>
  <p:tag name="LATEXADDIN" val="\documentclass{article}&#10;\usepackage{amsmath}&#10;\pagestyle{empty}&#10;\begin{document}&#10;&#10;$$x_1:x_2:x_3:x$$&#10;&#10;\end{document}"/>
  <p:tag name="IGUANATEXSIZE" val="12"/>
  <p:tag name="IGUANATEXCURSOR" val="114"/>
  <p:tag name="TRANSPARENCY" val="True"/>
  <p:tag name="LATEXENGINEID" val="0"/>
  <p:tag name="TEMPFOLDER" val="c:\Users\andre\.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1017</TotalTime>
  <Words>1287</Words>
  <Application>Microsoft Office PowerPoint</Application>
  <PresentationFormat>On-screen Show (4:3)</PresentationFormat>
  <Paragraphs>182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Times</vt:lpstr>
      <vt:lpstr>la sapienza</vt:lpstr>
      <vt:lpstr>Calcolo dei numeri reali esatti in Haskell</vt:lpstr>
      <vt:lpstr>Calcolo dei numeri reali esatti</vt:lpstr>
      <vt:lpstr>I numeri reali nei calcolatori</vt:lpstr>
      <vt:lpstr>I numeri reali</vt:lpstr>
      <vt:lpstr>Numeri computabili</vt:lpstr>
      <vt:lpstr>Precisione con la rappresentazione standard</vt:lpstr>
      <vt:lpstr>Interi a precisione illimitata</vt:lpstr>
      <vt:lpstr>Rappresentazioni per i reali</vt:lpstr>
      <vt:lpstr>Gli stream</vt:lpstr>
      <vt:lpstr>Gli stream</vt:lpstr>
      <vt:lpstr>Gli stream</vt:lpstr>
      <vt:lpstr>Stream di cifre</vt:lpstr>
      <vt:lpstr>Cifre binarie con segno</vt:lpstr>
      <vt:lpstr>Cifre binarie con segno</vt:lpstr>
      <vt:lpstr>Basi non naturali</vt:lpstr>
      <vt:lpstr>Golden notation</vt:lpstr>
      <vt:lpstr>Rappresentazione in base ϕ</vt:lpstr>
      <vt:lpstr>Golden notation</vt:lpstr>
      <vt:lpstr>Golden notation</vt:lpstr>
      <vt:lpstr>Golden notation</vt:lpstr>
      <vt:lpstr>Golden notation</vt:lpstr>
      <vt:lpstr>Rappresentazione in base ϕ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andrea</cp:lastModifiedBy>
  <cp:revision>66</cp:revision>
  <dcterms:created xsi:type="dcterms:W3CDTF">2006-11-20T16:13:10Z</dcterms:created>
  <dcterms:modified xsi:type="dcterms:W3CDTF">2021-12-14T13:06:11Z</dcterms:modified>
  <cp:category/>
</cp:coreProperties>
</file>