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7" r:id="rId3"/>
    <p:sldId id="258" r:id="rId4"/>
    <p:sldId id="260" r:id="rId5"/>
    <p:sldId id="259" r:id="rId6"/>
    <p:sldId id="264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 varScale="1">
        <p:scale>
          <a:sx n="83" d="100"/>
          <a:sy n="83" d="100"/>
        </p:scale>
        <p:origin x="1838" y="8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15822130299899E-2"/>
          <c:y val="4.576271186440678E-2"/>
          <c:w val="0.83660806618407446"/>
          <c:h val="0.86440677966101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rgbClr val="AAC9B6"/>
            </a:solidFill>
            <a:ln w="25400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Abcdef</c:v>
                </c:pt>
                <c:pt idx="1">
                  <c:v>Bcdefg</c:v>
                </c:pt>
                <c:pt idx="2">
                  <c:v>Cdefgh</c:v>
                </c:pt>
                <c:pt idx="3">
                  <c:v>Defghi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8-49AC-BA11-1BD06ECD2B3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Ovest</c:v>
                </c:pt>
              </c:strCache>
            </c:strRef>
          </c:tx>
          <c:spPr>
            <a:solidFill>
              <a:srgbClr val="D7A900"/>
            </a:solidFill>
            <a:ln w="25400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Abcdef</c:v>
                </c:pt>
                <c:pt idx="1">
                  <c:v>Bcdefg</c:v>
                </c:pt>
                <c:pt idx="2">
                  <c:v>Cdefgh</c:v>
                </c:pt>
                <c:pt idx="3">
                  <c:v>Defghi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8-49AC-BA11-1BD06ECD2B3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Nord</c:v>
                </c:pt>
              </c:strCache>
            </c:strRef>
          </c:tx>
          <c:spPr>
            <a:solidFill>
              <a:srgbClr val="F69240"/>
            </a:solidFill>
            <a:ln w="25400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Abcdef</c:v>
                </c:pt>
                <c:pt idx="1">
                  <c:v>Bcdefg</c:v>
                </c:pt>
                <c:pt idx="2">
                  <c:v>Cdefgh</c:v>
                </c:pt>
                <c:pt idx="3">
                  <c:v>Defghi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8-49AC-BA11-1BD06ECD2B3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Sud</c:v>
                </c:pt>
              </c:strCache>
            </c:strRef>
          </c:tx>
          <c:spPr>
            <a:solidFill>
              <a:srgbClr val="00B3BE"/>
            </a:solidFill>
            <a:ln w="25400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Abcdef</c:v>
                </c:pt>
                <c:pt idx="1">
                  <c:v>Bcdefg</c:v>
                </c:pt>
                <c:pt idx="2">
                  <c:v>Cdefgh</c:v>
                </c:pt>
                <c:pt idx="3">
                  <c:v>Defghi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12</c:v>
                </c:pt>
                <c:pt idx="1">
                  <c:v>18</c:v>
                </c:pt>
                <c:pt idx="2">
                  <c:v>50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88-49AC-BA11-1BD06ECD2B3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XXX</c:v>
                </c:pt>
              </c:strCache>
            </c:strRef>
          </c:tx>
          <c:spPr>
            <a:solidFill>
              <a:srgbClr val="D7D3C7"/>
            </a:solidFill>
            <a:ln w="25400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Abcdef</c:v>
                </c:pt>
                <c:pt idx="1">
                  <c:v>Bcdefg</c:v>
                </c:pt>
                <c:pt idx="2">
                  <c:v>Cdefgh</c:v>
                </c:pt>
                <c:pt idx="3">
                  <c:v>Defghi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88-49AC-BA11-1BD06ECD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0"/>
        <c:axId val="62675759"/>
        <c:axId val="1"/>
      </c:barChart>
      <c:catAx>
        <c:axId val="6267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675759"/>
        <c:crosses val="autoZero"/>
        <c:crossBetween val="between"/>
        <c:majorUnit val="20"/>
        <c:min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91106514994829368"/>
          <c:y val="0.3610169491525424"/>
          <c:w val="8.583247156153051E-2"/>
          <c:h val="0.23050847457627119"/>
        </c:manualLayout>
      </c:layout>
      <c:overlay val="0"/>
      <c:spPr>
        <a:solidFill>
          <a:schemeClr val="bg1"/>
        </a:solidFill>
        <a:ln w="25400">
          <a:noFill/>
        </a:ln>
      </c:spPr>
      <c:txPr>
        <a:bodyPr/>
        <a:lstStyle/>
        <a:p>
          <a:pPr>
            <a:defRPr sz="128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7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61558109833972"/>
          <c:y val="0.2132701421800948"/>
          <c:w val="0.29757343550446996"/>
          <c:h val="0.55213270142180093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rgbClr val="AAC9B6"/>
            </a:solidFill>
            <a:ln w="12700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rgbClr val="D7D3C7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13C9-4B34-947B-7558A86E351E}"/>
              </c:ext>
            </c:extLst>
          </c:dPt>
          <c:dPt>
            <c:idx val="1"/>
            <c:bubble3D val="0"/>
            <c:spPr>
              <a:solidFill>
                <a:srgbClr val="FFBA5A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3C9-4B34-947B-7558A86E351E}"/>
              </c:ext>
            </c:extLst>
          </c:dPt>
          <c:dPt>
            <c:idx val="2"/>
            <c:bubble3D val="0"/>
            <c:spPr>
              <a:solidFill>
                <a:srgbClr val="AAC9B6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13C9-4B34-947B-7558A86E351E}"/>
              </c:ext>
            </c:extLst>
          </c:dPt>
          <c:dPt>
            <c:idx val="3"/>
            <c:bubble3D val="0"/>
            <c:spPr>
              <a:solidFill>
                <a:srgbClr val="D7A900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13C9-4B34-947B-7558A86E351E}"/>
              </c:ext>
            </c:extLst>
          </c:dPt>
          <c:dPt>
            <c:idx val="4"/>
            <c:bubble3D val="0"/>
            <c:spPr>
              <a:solidFill>
                <a:srgbClr val="F69240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13C9-4B34-947B-7558A86E351E}"/>
              </c:ext>
            </c:extLst>
          </c:dPt>
          <c:dPt>
            <c:idx val="5"/>
            <c:bubble3D val="0"/>
            <c:spPr>
              <a:solidFill>
                <a:srgbClr val="00B3BE"/>
              </a:solidFill>
              <a:ln w="25400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13C9-4B34-947B-7558A86E351E}"/>
              </c:ext>
            </c:extLst>
          </c:dPt>
          <c:cat>
            <c:numRef>
              <c:f>Sheet1!$B$1:$G$1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  <c:pt idx="4">
                  <c:v>15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C9-4B34-947B-7558A86E3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l"/>
      <c:layout>
        <c:manualLayout>
          <c:xMode val="edge"/>
          <c:yMode val="edge"/>
          <c:x val="2.2988505747126436E-2"/>
          <c:y val="0.28436018957345971"/>
          <c:w val="5.108556832694764E-2"/>
          <c:h val="0.38625592417061611"/>
        </c:manualLayout>
      </c:layout>
      <c:overlay val="0"/>
      <c:spPr>
        <a:solidFill>
          <a:schemeClr val="bg1"/>
        </a:solidFill>
        <a:ln w="25400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2B7085-96A8-4AAA-ADFC-53D550CDD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5D552C-6242-40F1-BECC-7EB01FB51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49AB98-3ED9-47F1-A8A8-7A698E4F329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5D6A41-E8B9-489F-B338-14CCC5A0F5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913279E-3CA2-49F7-A622-D95D1657393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567500-5BC4-449B-B4B1-A794D6936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C02E93-15B6-4441-AA2A-96017BA71E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BEBEE59-B39D-4932-8F63-966843EC85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8CA412C-E8D6-4B15-9281-8E22E63B0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903680F-4DCD-4778-BC82-1746D4FDA8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18C2B42-96B9-4B5A-9F86-95513296C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3D840F-9669-4D98-BF78-BA646D9DAABE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3552F8-E8F6-492B-B98B-4852E6CCE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5F9F4-4C2E-4A0A-A889-07C8536F82A6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F3095-10A5-4FF6-BB96-33E344F1E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9D9E85-84AA-4563-A6D2-E9E3945FD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AADADC-B1CC-4A48-9C3C-6019459E1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45F25-9A3C-4FEF-9504-1B2692819EC5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C638D8A-AC5D-4E3E-905E-CDEF8A30B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8163F7-B202-4F7D-AE10-5FDF50B12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484409-DE8C-4931-A59E-1F75E1447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96613-1B14-456D-B7B9-7D53E8AF454B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64F85CA-D374-4849-A2FC-EEA1580A4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5A12038-2C82-40FD-BEDC-53B4D1C9E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CF62EF-9871-4900-9B5C-E38A0A3DE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5FFF4-3CC0-4A0F-94CC-760414F11E0A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9E2B671-E359-47C1-BA6E-04CE0EEEB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2144EFA-ACD3-4B35-A334-683943138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8ADFC8-23BF-435E-87FE-7487346F3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8585F-78A4-4C2E-A109-E9E663114708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437F40D-D5BC-42DE-95B1-C9963C9FB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B6E7AB-06EF-4FAE-A2D6-611F1200D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5D22-1190-4B4B-8F4D-FF4C88F9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5A6AF-C35C-4FBC-9384-EE18CE96E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9814-7012-4EC1-924C-2B5B190F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296533-3213-4E44-8E9E-8631CC8A33FE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94B1-F22D-4A10-97E2-A00123C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F4DC-AEB6-4B96-A250-00E039C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3436148A-C945-4352-BF8A-F36D2BBF0533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20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E17F-6BAD-4FF2-A6EB-10D4DA0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A1E3-4D10-408A-AC45-34612028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D920-0E01-48C6-BFFD-1C243E5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CCC84-8257-439F-9C97-9BE33FDF6881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4046-D59E-40AB-BCA8-20D5B7C7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1810-1578-4585-AC29-4F2DD168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A9C6445E-8C5F-42E0-9560-D1B2D2626DD0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1289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9B53-C1BD-4D61-95C7-B00CC89A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E6D2-EFAA-49E8-8556-6BD2E591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4C82-3606-4DB0-B395-84D10356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65B13-B2B7-4815-9FC1-CDA6CE61DD4F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A596-F118-441B-B3B4-F64AB8AA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58B-01A7-4FA5-8C8C-9FF58AF6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388F1F0-E28B-4BF6-BFBA-E6383C29E3A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783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4F3-78A7-4330-A21B-7DE36842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0D46-760B-42E2-9AD0-489ECF540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2269-EC1C-4F3C-8A5B-26799403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EEACB-3C37-4F66-8BC6-31B67F0B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5F7A13-E6AE-4386-B337-4738C463F48C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51C9-8F8B-4097-8FFB-6454A9E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388C-B131-4481-8C87-7661A80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6E67E249-31F2-4F8F-9B10-56829CA8A5EA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845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E91-1E1D-4217-A0DB-9A95BCFC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A9B6224-4E44-4589-B082-6F8D478EDD7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CC9A-9E4B-4816-94AE-7481C0D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C4F587-7335-48B9-80AE-656092F042A8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1612-5166-44B2-8336-11367389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7268-61AE-4959-9BDD-0F747E6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90D1C01-2C77-422F-A24D-CE778C1F303B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0393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5864-062E-47FC-AA85-AC211113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3586A6A-C568-4A07-8233-3F6E682AA3F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35B2-EAAF-4DD4-8C58-71A42B5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861CEB-92D3-4032-8574-6FA36B68F702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7F76-E9DF-493F-BF04-5B901A0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752D-2642-4498-B2BD-7A09018E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14537470-99D9-4070-A5FC-96D70362498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98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BB8-9C8B-4FFE-9600-E380FC3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B979-D3D1-4135-BFCE-91DC2927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760D-47AC-4DD1-BF82-52B2E026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7EB4AE-E5B7-4524-96A1-41AEFD529F3D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0BAC-2959-4C7A-B995-D1DBC6F4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83AC-25C4-4082-8527-7E245DF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680DBEE-3818-4473-8F80-6CDDC021808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05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9C9-B4CA-4F01-A859-68D7DB4D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0D4D-81D0-428B-9590-E41AF73D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F81D-6E56-4A0F-A001-FFFE9BE9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5E2684-018E-4194-AB97-9DEF3D7BFBCE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F379-C745-4D74-BAD1-D664B9AF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77D7-35E4-4043-9024-DBC59CE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78D016C-94BC-49FA-B291-8DE65C05AB69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41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693F-9E8C-4DA3-8EA9-A23423C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94DE-698A-4F3F-8D0B-E84A6433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DB52-76DD-4064-B25A-9B2EC5DD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9CC7A-BBAE-4CF4-99A0-EFA64986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49A8F-701B-43F0-AD9F-C237CAB09239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6B67E-780A-48BD-A60D-49738DC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BA0B5-A17B-428F-9A07-5D405771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44EA9513-601C-4DBC-AD8E-36E5602DC251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801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6BE-6FD3-40EF-A63B-EE5C4EF5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E69E-3BE5-4A8D-B350-61C88C7C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F4BFD-FF49-4DF8-9904-7FA63720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EEDF-9EB5-4DBA-B94B-BC9C8003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6CFA-C243-4066-8E0F-C98E1007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E8EDA-5C1F-4C43-983C-0232B97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26D97-7275-45AD-99E3-7166DD5DF69A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43AD6-F58E-40E7-942D-8F7D9F7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CD716-0E5B-4279-BF5A-3ED86189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9F18C11-9A5B-4B8D-95A7-040376C888A5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0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DFE-A2DC-4529-A0B5-C9F7EDFB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C953D-55E4-4432-B194-4094BAF0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047EAE-EE56-48A8-86AF-656DE6BE1735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FDBA2-1B9A-40C4-B8D9-A8E46EA3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0E8E-9E57-4FCA-8465-DF98418E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4D2C8D9B-036F-4B69-B450-98A0E8F2962C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367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FFC5A-C013-45A8-95D8-725839AF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7B5EF-2CBB-4747-861C-3F697956A8BC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96099-E7B0-44CC-9271-47E69E1A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AA5C1-B27D-406E-9D5E-AFDF3EDC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5D92D8EE-34F2-47AD-BD1B-D17CB3F22B5F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729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BDF5-CE74-4380-8DEB-63A547A4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2E83-208A-45E0-99E6-94750506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A652-8F42-436A-BE47-0B693DE2B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A488-D6F6-4275-9C90-CD50DECF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3CD86-F1DE-4B38-8EA3-C382BEBD65D9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57D9-CFB9-45C1-B340-020F0BD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FDB4D-6376-410F-AEA0-92A6E4A0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60D4BAB3-798A-440F-9073-D4091A3E4904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9371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91D6-940E-4516-A7E3-600D5D4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F967-121E-4A1F-8573-036D16ADE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382CB-CF44-4867-B0F1-13AF12EF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4FEA-123E-4314-B214-7079EE8A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C1F7B-04A7-415E-B06F-20435CC1EA3A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9B17-C2E8-491F-BA46-5B600C5D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B5198-948F-46E4-B485-790FC0BF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34C0AD00-431A-470D-9BC4-138C35A70514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578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1BF6044E-8EB2-46BA-8042-79999F0439D9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7C2ED257-3D25-43DC-89C9-04B2AA4293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B9447604-FB80-4DFB-9818-C2ADA0459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19FD4B30-7512-4C63-BC7A-771B14B9D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4B8772-1F8C-4CFE-8C7E-379E7C78E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F578D3-1531-4BE8-B458-6C307356A2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61D44CEE-14A5-4ED6-8433-7790432D8062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191A7E-90A5-478A-AF9D-B86A8F58BE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en-US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CF6B16-C342-410E-9014-5864A1A8F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en-US"/>
              <a:t>Pagina </a:t>
            </a:r>
            <a:fld id="{6C5CFC54-EB30-493F-A202-2D857E4C403C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10584C27-24E0-4ED2-872C-86FF803B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2D72C37-1F96-4F09-A8CC-F05F200A4D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3138" y="795338"/>
            <a:ext cx="6138862" cy="685800"/>
          </a:xfrm>
        </p:spPr>
        <p:txBody>
          <a:bodyPr/>
          <a:lstStyle/>
          <a:p>
            <a:pPr algn="l"/>
            <a:r>
              <a:rPr lang="en-US" altLang="en-US" sz="1800" dirty="0" err="1">
                <a:solidFill>
                  <a:schemeClr val="bg1"/>
                </a:solidFill>
              </a:rPr>
              <a:t>Ingegneria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dell’Informazione</a:t>
            </a:r>
            <a:r>
              <a:rPr lang="en-US" altLang="en-US" sz="1800" dirty="0">
                <a:solidFill>
                  <a:schemeClr val="bg1"/>
                </a:solidFill>
              </a:rPr>
              <a:t>, Informatica e </a:t>
            </a:r>
            <a:r>
              <a:rPr lang="en-US" altLang="en-US" sz="1800" dirty="0" err="1">
                <a:solidFill>
                  <a:schemeClr val="bg1"/>
                </a:solidFill>
              </a:rPr>
              <a:t>Statistica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CA8047C-48A9-4469-B3A0-1A876AE99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/>
            <a:r>
              <a:rPr lang="en-US" altLang="en-US" sz="2400" dirty="0" err="1">
                <a:solidFill>
                  <a:schemeClr val="bg1"/>
                </a:solidFill>
              </a:rPr>
              <a:t>Calcolo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dei</a:t>
            </a:r>
            <a:r>
              <a:rPr lang="en-US" altLang="en-US" sz="2400" dirty="0">
                <a:solidFill>
                  <a:schemeClr val="bg1"/>
                </a:solidFill>
              </a:rPr>
              <a:t> numeri </a:t>
            </a:r>
            <a:r>
              <a:rPr lang="en-US" altLang="en-US" sz="2400" dirty="0" err="1">
                <a:solidFill>
                  <a:schemeClr val="bg1"/>
                </a:solidFill>
              </a:rPr>
              <a:t>reali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esatti</a:t>
            </a:r>
            <a:r>
              <a:rPr lang="en-US" altLang="en-US" sz="2400" dirty="0">
                <a:solidFill>
                  <a:schemeClr val="bg1"/>
                </a:solidFill>
              </a:rPr>
              <a:t> in Haskell</a:t>
            </a: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3167288C-7E11-489A-ADAD-556BFEE4143B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>
              <a:extLst>
                <a:ext uri="{FF2B5EF4-FFF2-40B4-BE49-F238E27FC236}">
                  <a16:creationId xmlns:a16="http://schemas.microsoft.com/office/drawing/2014/main" id="{94163A94-22DC-4D31-9911-EC2D49D7F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>
              <a:extLst>
                <a:ext uri="{FF2B5EF4-FFF2-40B4-BE49-F238E27FC236}">
                  <a16:creationId xmlns:a16="http://schemas.microsoft.com/office/drawing/2014/main" id="{A0487C79-506A-4FD8-85EC-9697E446B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19198AF4-686F-4E51-BCFC-ED2557643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B5F7AAD-C138-49F0-933E-D073E320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FE7-CAB9-4CA2-BC86-8624D8F66E34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658B8E8-E2BC-47F8-9864-13A2484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Titolo Presentazione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F9328B9-2D7F-4C49-B974-CC2E3751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0C798BF4-5926-475D-9070-CF7C104B5F86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37E4B03-6AC1-47C7-8878-662A83022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r>
              <a:rPr lang="en-US" altLang="en-US" dirty="0"/>
              <a:t>I numeri </a:t>
            </a:r>
            <a:r>
              <a:rPr lang="en-US" altLang="en-US" dirty="0" err="1"/>
              <a:t>reali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E13368-BCF8-4E85-8451-A70786E1E1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752600"/>
            <a:ext cx="3213100" cy="403860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400" dirty="0" err="1"/>
              <a:t>Razionali</a:t>
            </a:r>
            <a:endParaRPr lang="en-US" altLang="en-US" sz="14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possono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essere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rappresentati</a:t>
            </a:r>
            <a:r>
              <a:rPr lang="en-US" altLang="en-US" sz="1200" dirty="0"/>
              <a:t> con una </a:t>
            </a:r>
            <a:r>
              <a:rPr lang="en-US" altLang="en-US" sz="1200" dirty="0" err="1"/>
              <a:t>quantità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finita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memoria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teoricamente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sarebbe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possibile</a:t>
            </a:r>
            <a:r>
              <a:rPr lang="en-US" altLang="en-US" sz="1200" dirty="0"/>
              <a:t> fare </a:t>
            </a:r>
            <a:r>
              <a:rPr lang="en-US" altLang="en-US" sz="1200" dirty="0" err="1"/>
              <a:t>calcoli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esatti</a:t>
            </a:r>
            <a:r>
              <a:rPr lang="en-US" altLang="en-US" sz="1200" dirty="0"/>
              <a:t> sui numeri </a:t>
            </a:r>
            <a:r>
              <a:rPr lang="en-US" altLang="en-US" sz="1200" dirty="0" err="1"/>
              <a:t>razionali</a:t>
            </a:r>
            <a:endParaRPr lang="en-US" altLang="en-US" sz="1200" dirty="0"/>
          </a:p>
          <a:p>
            <a:pPr marL="187325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600" dirty="0" err="1"/>
              <a:t>Irrazionali</a:t>
            </a:r>
            <a:endParaRPr lang="en-US" altLang="en-US" sz="16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/>
              <a:t>non </a:t>
            </a:r>
            <a:r>
              <a:rPr lang="en-US" altLang="en-US" sz="1200" dirty="0" err="1"/>
              <a:t>possono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essere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rappresentati</a:t>
            </a:r>
            <a:r>
              <a:rPr lang="en-US" altLang="en-US" sz="1200" dirty="0"/>
              <a:t> con una </a:t>
            </a:r>
            <a:r>
              <a:rPr lang="en-US" altLang="en-US" sz="1200" dirty="0" err="1"/>
              <a:t>quantità</a:t>
            </a:r>
            <a:r>
              <a:rPr lang="en-US" altLang="en-US" sz="1200" dirty="0"/>
              <a:t> </a:t>
            </a:r>
            <a:r>
              <a:rPr lang="en-US" altLang="en-US" sz="1200" dirty="0" err="1"/>
              <a:t>finita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memoria</a:t>
            </a:r>
            <a:endParaRPr lang="en-US" altLang="en-US" sz="1200" dirty="0"/>
          </a:p>
          <a:p>
            <a:pPr marL="587375" lvl="1" indent="-1873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sz="1200" dirty="0" err="1"/>
              <a:t>si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possono</a:t>
            </a:r>
            <a:r>
              <a:rPr lang="en-US" altLang="en-US" sz="1200" dirty="0"/>
              <a:t> fare </a:t>
            </a:r>
            <a:r>
              <a:rPr lang="en-US" altLang="en-US" sz="1200" dirty="0" err="1"/>
              <a:t>calcoli</a:t>
            </a:r>
            <a:r>
              <a:rPr lang="en-US" altLang="en-US" sz="1200" dirty="0"/>
              <a:t> a </a:t>
            </a:r>
            <a:r>
              <a:rPr lang="en-US" altLang="en-US" sz="1200" dirty="0" err="1"/>
              <a:t>precisione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arbitraria</a:t>
            </a:r>
            <a:endParaRPr lang="en-US" altLang="en-US" sz="1200" dirty="0"/>
          </a:p>
        </p:txBody>
      </p:sp>
      <p:pic>
        <p:nvPicPr>
          <p:cNvPr id="3" name="Content Placeholder 2" descr="Diagram, venn diagram&#10;&#10;Description automatically generated">
            <a:extLst>
              <a:ext uri="{FF2B5EF4-FFF2-40B4-BE49-F238E27FC236}">
                <a16:creationId xmlns:a16="http://schemas.microsoft.com/office/drawing/2014/main" id="{905B5662-CC16-43B1-847F-DC0788276C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63" y="1807286"/>
            <a:ext cx="3927475" cy="3929228"/>
          </a:xfrm>
        </p:spPr>
      </p:pic>
      <p:sp>
        <p:nvSpPr>
          <p:cNvPr id="7176" name="Rectangle 8">
            <a:extLst>
              <a:ext uri="{FF2B5EF4-FFF2-40B4-BE49-F238E27FC236}">
                <a16:creationId xmlns:a16="http://schemas.microsoft.com/office/drawing/2014/main" id="{83ADC4AB-D215-4E9D-8E9E-0F97E1CA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C78CC4-2B95-45DD-8ABA-46703275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Precisione</a:t>
            </a:r>
            <a:r>
              <a:rPr lang="en-US" altLang="en-US" dirty="0"/>
              <a:t> con le </a:t>
            </a:r>
            <a:r>
              <a:rPr lang="en-US" altLang="en-US" dirty="0" err="1"/>
              <a:t>rappresentazioni</a:t>
            </a:r>
            <a:r>
              <a:rPr lang="en-US" altLang="en-US" dirty="0"/>
              <a:t> </a:t>
            </a:r>
            <a:r>
              <a:rPr lang="en-US" altLang="en-US" dirty="0" err="1"/>
              <a:t>comuni</a:t>
            </a:r>
            <a:endParaRPr lang="en-US" altLang="en-US" dirty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FB633F0-8110-4E3E-AE4E-040C61314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200" dirty="0"/>
              <a:t>La </a:t>
            </a:r>
            <a:r>
              <a:rPr lang="en-US" altLang="en-US" sz="1200" dirty="0" err="1"/>
              <a:t>classica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rappresentazione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dei</a:t>
            </a:r>
            <a:r>
              <a:rPr lang="en-US" altLang="en-US" sz="1200" dirty="0"/>
              <a:t> numeri in </a:t>
            </a:r>
            <a:r>
              <a:rPr lang="en-US" altLang="en-US" sz="1200" dirty="0" err="1"/>
              <a:t>virgola</a:t>
            </a:r>
            <a:r>
              <a:rPr lang="en-US" altLang="en-US" sz="1200" dirty="0"/>
              <a:t> mobile </a:t>
            </a:r>
            <a:r>
              <a:rPr lang="en-US" altLang="en-US" sz="1200" dirty="0" err="1"/>
              <a:t>va</a:t>
            </a:r>
            <a:r>
              <a:rPr lang="en-US" altLang="en-US" sz="1200" dirty="0"/>
              <a:t> bene per fare </a:t>
            </a:r>
            <a:r>
              <a:rPr lang="en-US" altLang="en-US" sz="1200" dirty="0" err="1"/>
              <a:t>calcoli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che</a:t>
            </a:r>
            <a:r>
              <a:rPr lang="en-US" altLang="en-US" sz="1200" dirty="0"/>
              <a:t> non </a:t>
            </a:r>
            <a:r>
              <a:rPr lang="en-US" altLang="en-US" sz="1200" dirty="0" err="1"/>
              <a:t>richiedono</a:t>
            </a:r>
            <a:r>
              <a:rPr lang="en-US" altLang="en-US" sz="1200" dirty="0"/>
              <a:t> alti </a:t>
            </a:r>
            <a:r>
              <a:rPr lang="en-US" altLang="en-US" sz="1200" dirty="0" err="1"/>
              <a:t>livelli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precisione</a:t>
            </a:r>
            <a:r>
              <a:rPr lang="en-US" altLang="en-US" sz="1200" dirty="0"/>
              <a:t>.</a:t>
            </a:r>
          </a:p>
          <a:p>
            <a:pPr>
              <a:buFontTx/>
              <a:buNone/>
            </a:pPr>
            <a:r>
              <a:rPr lang="en-US" altLang="en-US" sz="1200" dirty="0"/>
              <a:t>Un classico </a:t>
            </a:r>
            <a:r>
              <a:rPr lang="en-US" altLang="en-US" sz="1200" dirty="0" err="1"/>
              <a:t>esempio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perdita</a:t>
            </a:r>
            <a:r>
              <a:rPr lang="en-US" altLang="en-US" sz="1200" dirty="0"/>
              <a:t> di </a:t>
            </a:r>
            <a:r>
              <a:rPr lang="en-US" altLang="en-US" sz="1200" dirty="0" err="1"/>
              <a:t>precisione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durante</a:t>
            </a:r>
            <a:r>
              <a:rPr lang="en-US" altLang="en-US" sz="1200" dirty="0"/>
              <a:t> un </a:t>
            </a:r>
            <a:r>
              <a:rPr lang="en-US" altLang="en-US" sz="1200" dirty="0" err="1"/>
              <a:t>calcolo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banale</a:t>
            </a:r>
            <a:r>
              <a:rPr lang="en-US" altLang="en-US" sz="1200" dirty="0"/>
              <a:t>: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0.1 + 0.1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0.2 + 0.1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0.30000000000000004</a:t>
            </a:r>
          </a:p>
          <a:p>
            <a:pPr>
              <a:buFontTx/>
              <a:buNone/>
            </a:pPr>
            <a:r>
              <a:rPr lang="en-US" altLang="en-US" sz="1200" dirty="0" err="1"/>
              <a:t>Perfino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nella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rappresentazione</a:t>
            </a:r>
            <a:r>
              <a:rPr lang="en-US" altLang="en-US" sz="1200" dirty="0"/>
              <a:t> di un </a:t>
            </a:r>
            <a:r>
              <a:rPr lang="en-US" altLang="en-US" sz="1200" dirty="0" err="1"/>
              <a:t>intero</a:t>
            </a:r>
            <a:r>
              <a:rPr lang="en-US" altLang="en-US" sz="1200" dirty="0"/>
              <a:t>:</a:t>
            </a:r>
          </a:p>
          <a:p>
            <a:pPr>
              <a:buNone/>
            </a:pPr>
            <a:r>
              <a:rPr lang="it-IT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</a:t>
            </a:r>
          </a:p>
          <a:p>
            <a:pPr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2147483648.0</a:t>
            </a:r>
          </a:p>
          <a:p>
            <a:pPr>
              <a:buNone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 – 64</a:t>
            </a:r>
          </a:p>
          <a:p>
            <a:pPr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2147483648.0</a:t>
            </a:r>
          </a:p>
          <a:p>
            <a:pPr>
              <a:buNone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2147483647.0 – 65</a:t>
            </a:r>
          </a:p>
          <a:p>
            <a:pPr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2147483520.0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7E9F85-99C5-4C0E-B003-AF51BEA5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B170-C5FB-4C18-B41A-9290939AA396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A5397C-0C6C-4676-BA08-62EA1D52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28FA86-B86A-4D7E-8333-63738D4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E269C40D-C31A-48A2-B244-A155816C88CB}" type="slidenum">
              <a:rPr lang="it-IT" altLang="en-US"/>
              <a:pPr/>
              <a:t>3</a:t>
            </a:fld>
            <a:endParaRPr lang="it-I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>
            <a:extLst>
              <a:ext uri="{FF2B5EF4-FFF2-40B4-BE49-F238E27FC236}">
                <a16:creationId xmlns:a16="http://schemas.microsoft.com/office/drawing/2014/main" id="{3A1989A3-9C95-42A1-BE82-80A5EB29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B2B-9F5A-4A10-B708-194D33DDF5AB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79" name="Footer Placeholder 4">
            <a:extLst>
              <a:ext uri="{FF2B5EF4-FFF2-40B4-BE49-F238E27FC236}">
                <a16:creationId xmlns:a16="http://schemas.microsoft.com/office/drawing/2014/main" id="{109BE5F0-5D5A-4770-98F8-F26C2725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Titolo Presentazione</a:t>
            </a:r>
          </a:p>
        </p:txBody>
      </p:sp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3CFE2487-A954-4FF8-808A-15C26A79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DB0748AD-1D2F-4D4E-946A-1407F962B992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74F9B04-C838-4828-80AD-FB350352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  <a:ln/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43015" name="Group 7">
            <a:extLst>
              <a:ext uri="{FF2B5EF4-FFF2-40B4-BE49-F238E27FC236}">
                <a16:creationId xmlns:a16="http://schemas.microsoft.com/office/drawing/2014/main" id="{B2F00BCF-02F9-402E-93F8-66DD0C9D2B2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67045006"/>
              </p:ext>
            </p:extLst>
          </p:nvPr>
        </p:nvGraphicFramePr>
        <p:xfrm>
          <a:off x="1143000" y="2743200"/>
          <a:ext cx="7416800" cy="1843089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261823927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4259708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67212238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3082496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4393614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84126654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4208037939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23843905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657710594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96168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276769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782343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042907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71963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22433"/>
                        </a:buClr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224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224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76523"/>
                  </a:ext>
                </a:extLst>
              </a:tr>
            </a:tbl>
          </a:graphicData>
        </a:graphic>
      </p:graphicFrame>
      <p:sp>
        <p:nvSpPr>
          <p:cNvPr id="43016" name="Text Box 8">
            <a:extLst>
              <a:ext uri="{FF2B5EF4-FFF2-40B4-BE49-F238E27FC236}">
                <a16:creationId xmlns:a16="http://schemas.microsoft.com/office/drawing/2014/main" id="{52904D1E-0A0F-4A6F-8F21-C314B825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en-US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0AFEF5C-93D4-4395-94C3-D75F735A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9DCF-73AE-4968-B2EB-ABA9687664B9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A1A507-867A-4202-AB3B-EC8D3D86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Titolo Presentazione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5C0ABD-C058-4FE2-ACDE-FABC2A42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22C2CB22-E7CD-4516-A134-269CA004D1A1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C3A7E9B1-9B63-4362-83F6-AB24DA2AD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75CD4942-70DE-4BA7-B1F0-B5AD1441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5752A6D5-F2C0-4154-9813-EC2B0043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en-US" sz="2200">
              <a:solidFill>
                <a:schemeClr val="tx1"/>
              </a:solidFill>
            </a:endParaRPr>
          </a:p>
        </p:txBody>
      </p:sp>
      <p:graphicFrame>
        <p:nvGraphicFramePr>
          <p:cNvPr id="2" name="Object 21">
            <a:extLst>
              <a:ext uri="{FF2B5EF4-FFF2-40B4-BE49-F238E27FC236}">
                <a16:creationId xmlns:a16="http://schemas.microsoft.com/office/drawing/2014/main" id="{3000D9C3-C7D5-4DAF-AB1D-97E73F659505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04950" y="1803400"/>
          <a:ext cx="67818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FAF854-1B51-4D2C-9B8E-CCA7312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323B-2BC4-4972-A079-5A75C33357AF}" type="datetime1">
              <a:rPr lang="it-IT" altLang="en-US"/>
              <a:pPr/>
              <a:t>19/11/2021</a:t>
            </a:fld>
            <a:endParaRPr lang="it-I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C60F2A-130D-4F3D-B20A-F12C3A1F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Titolo Presentazione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127204-2A06-47F8-A3E6-A3D9A3D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en-US"/>
              <a:t>Pagina </a:t>
            </a:r>
            <a:fld id="{64C53E17-2D8C-4843-91EC-6F64250FB855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DBBF03D-9057-46B6-AD72-CB82196FE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4BD6A351-054E-43AF-9965-25257985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en-US" sz="2200">
              <a:solidFill>
                <a:schemeClr val="tx1"/>
              </a:solidFill>
            </a:endParaRPr>
          </a:p>
        </p:txBody>
      </p:sp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id="{274CBBA4-C023-4544-8D57-56F85CFBC3FA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1166813" y="1803400"/>
          <a:ext cx="7456487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254</TotalTime>
  <Words>172</Words>
  <Application>Microsoft Office PowerPoint</Application>
  <PresentationFormat>On-screen Show (4:3)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Times</vt:lpstr>
      <vt:lpstr>la sapienza</vt:lpstr>
      <vt:lpstr>Calcolo dei numeri reali esatti in Haskell</vt:lpstr>
      <vt:lpstr>I numeri reali</vt:lpstr>
      <vt:lpstr>Precisione con le rappresentazioni comuni</vt:lpstr>
      <vt:lpstr>PowerPoint Presentation</vt:lpstr>
      <vt:lpstr>PowerPoint Presentation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andrea</cp:lastModifiedBy>
  <cp:revision>25</cp:revision>
  <dcterms:created xsi:type="dcterms:W3CDTF">2006-11-20T16:13:10Z</dcterms:created>
  <dcterms:modified xsi:type="dcterms:W3CDTF">2021-11-19T14:24:08Z</dcterms:modified>
  <cp:category/>
</cp:coreProperties>
</file>