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62301"/>
  </p:normalViewPr>
  <p:slideViewPr>
    <p:cSldViewPr snapToGrid="0" snapToObjects="1">
      <p:cViewPr varScale="1">
        <p:scale>
          <a:sx n="93" d="100"/>
          <a:sy n="93" d="100"/>
        </p:scale>
        <p:origin x="31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AD3FB-1247-B74B-8F7A-5F68BCCCEE7D}" type="datetimeFigureOut">
              <a:rPr lang="en-US" smtClean="0"/>
              <a:t>5/9/21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6A8F4-BE7C-1649-BB12-5A1A52A031A0}" type="slidenum">
              <a:rPr lang="en-US" smtClean="0"/>
              <a:t>‹#›</a:t>
            </a:fld>
            <a:endParaRPr lang="en-US"/>
          </a:p>
        </p:txBody>
      </p:sp>
    </p:spTree>
    <p:extLst>
      <p:ext uri="{BB962C8B-B14F-4D97-AF65-F5344CB8AC3E}">
        <p14:creationId xmlns:p14="http://schemas.microsoft.com/office/powerpoint/2010/main" val="251810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discuss how pairs were created</a:t>
            </a:r>
          </a:p>
          <a:p>
            <a:r>
              <a:rPr lang="en-US" dirty="0"/>
              <a:t>Discuss that the test data was split into easy, medium and hard (add pictures)</a:t>
            </a:r>
          </a:p>
        </p:txBody>
      </p:sp>
      <p:sp>
        <p:nvSpPr>
          <p:cNvPr id="4" name="Slide Number Placeholder 3"/>
          <p:cNvSpPr>
            <a:spLocks noGrp="1"/>
          </p:cNvSpPr>
          <p:nvPr>
            <p:ph type="sldNum" sz="quarter" idx="5"/>
          </p:nvPr>
        </p:nvSpPr>
        <p:spPr/>
        <p:txBody>
          <a:bodyPr/>
          <a:lstStyle/>
          <a:p>
            <a:fld id="{2286A8F4-BE7C-1649-BB12-5A1A52A031A0}" type="slidenum">
              <a:rPr lang="en-US" smtClean="0"/>
              <a:t>3</a:t>
            </a:fld>
            <a:endParaRPr lang="en-US"/>
          </a:p>
        </p:txBody>
      </p:sp>
    </p:spTree>
    <p:extLst>
      <p:ext uri="{BB962C8B-B14F-4D97-AF65-F5344CB8AC3E}">
        <p14:creationId xmlns:p14="http://schemas.microsoft.com/office/powerpoint/2010/main" val="414683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Challenges:</a:t>
            </a:r>
          </a:p>
          <a:p>
            <a:r>
              <a:rPr lang="en-US" dirty="0"/>
              <a:t>	-had to make pairs ourselves</a:t>
            </a:r>
          </a:p>
          <a:p>
            <a:r>
              <a:rPr lang="en-US" dirty="0"/>
              <a:t>	-a lot of trouble getting the learning to transfer to the test set (did great at training and validation), don’t understand what is different about the distributions between training and testing and the paper didn’t give us hints</a:t>
            </a:r>
          </a:p>
          <a:p>
            <a:r>
              <a:rPr lang="en-US" dirty="0"/>
              <a:t>	-using handwritten SVM and </a:t>
            </a:r>
            <a:r>
              <a:rPr lang="en-US" dirty="0" err="1"/>
              <a:t>Softmax</a:t>
            </a:r>
            <a:r>
              <a:rPr lang="en-US" dirty="0"/>
              <a:t> so couldn’t easily implement things like Adam (we did try but weren’t seeing an improvement in accuracy)</a:t>
            </a:r>
          </a:p>
          <a:p>
            <a:r>
              <a:rPr lang="en-US" dirty="0"/>
              <a:t>	-wasn’t clear what data the paper was using or how they made pairs</a:t>
            </a:r>
          </a:p>
        </p:txBody>
      </p:sp>
      <p:sp>
        <p:nvSpPr>
          <p:cNvPr id="4" name="Slide Number Placeholder 3"/>
          <p:cNvSpPr>
            <a:spLocks noGrp="1"/>
          </p:cNvSpPr>
          <p:nvPr>
            <p:ph type="sldNum" sz="quarter" idx="5"/>
          </p:nvPr>
        </p:nvSpPr>
        <p:spPr/>
        <p:txBody>
          <a:bodyPr/>
          <a:lstStyle/>
          <a:p>
            <a:fld id="{2286A8F4-BE7C-1649-BB12-5A1A52A031A0}" type="slidenum">
              <a:rPr lang="en-US" smtClean="0"/>
              <a:t>4</a:t>
            </a:fld>
            <a:endParaRPr lang="en-US"/>
          </a:p>
        </p:txBody>
      </p:sp>
    </p:spTree>
    <p:extLst>
      <p:ext uri="{BB962C8B-B14F-4D97-AF65-F5344CB8AC3E}">
        <p14:creationId xmlns:p14="http://schemas.microsoft.com/office/powerpoint/2010/main" val="203634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5/8/21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C5A2-C99F-FF4B-A541-1945DF85A31F}"/>
              </a:ext>
            </a:extLst>
          </p:cNvPr>
          <p:cNvSpPr>
            <a:spLocks noGrp="1"/>
          </p:cNvSpPr>
          <p:nvPr>
            <p:ph type="ctrTitle"/>
          </p:nvPr>
        </p:nvSpPr>
        <p:spPr/>
        <p:txBody>
          <a:bodyPr/>
          <a:lstStyle/>
          <a:p>
            <a:r>
              <a:rPr lang="en-US" dirty="0"/>
              <a:t>Car Verification</a:t>
            </a:r>
          </a:p>
        </p:txBody>
      </p:sp>
      <p:sp>
        <p:nvSpPr>
          <p:cNvPr id="3" name="Subtitle 2">
            <a:extLst>
              <a:ext uri="{FF2B5EF4-FFF2-40B4-BE49-F238E27FC236}">
                <a16:creationId xmlns:a16="http://schemas.microsoft.com/office/drawing/2014/main" id="{06F57954-D4FA-D449-B9C0-A724248F5447}"/>
              </a:ext>
            </a:extLst>
          </p:cNvPr>
          <p:cNvSpPr>
            <a:spLocks noGrp="1"/>
          </p:cNvSpPr>
          <p:nvPr>
            <p:ph type="subTitle" idx="1"/>
          </p:nvPr>
        </p:nvSpPr>
        <p:spPr/>
        <p:txBody>
          <a:bodyPr/>
          <a:lstStyle/>
          <a:p>
            <a:r>
              <a:rPr lang="en-US" dirty="0" err="1"/>
              <a:t>PrinceWill</a:t>
            </a:r>
            <a:r>
              <a:rPr lang="en-US" dirty="0"/>
              <a:t> Okorie and Peter Rhodes</a:t>
            </a:r>
          </a:p>
        </p:txBody>
      </p:sp>
    </p:spTree>
    <p:extLst>
      <p:ext uri="{BB962C8B-B14F-4D97-AF65-F5344CB8AC3E}">
        <p14:creationId xmlns:p14="http://schemas.microsoft.com/office/powerpoint/2010/main" val="421038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BB38-D774-DF45-8238-9E6768695F3E}"/>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532962C5-0E6B-FB4A-B6DA-9DB7E4AFF3E1}"/>
              </a:ext>
            </a:extLst>
          </p:cNvPr>
          <p:cNvSpPr>
            <a:spLocks noGrp="1"/>
          </p:cNvSpPr>
          <p:nvPr>
            <p:ph idx="1"/>
          </p:nvPr>
        </p:nvSpPr>
        <p:spPr/>
        <p:txBody>
          <a:bodyPr/>
          <a:lstStyle/>
          <a:p>
            <a:r>
              <a:rPr lang="en-US" dirty="0"/>
              <a:t>Car verification is the process of predicting if two cars are of the same make and model</a:t>
            </a:r>
          </a:p>
          <a:p>
            <a:r>
              <a:rPr lang="en-US" dirty="0"/>
              <a:t>Replicating a portion of </a:t>
            </a:r>
            <a:r>
              <a:rPr lang="en-US" i="1" dirty="0"/>
              <a:t>A Large-Scale Car Dataset for Fine-Grained Categorization and Verification</a:t>
            </a:r>
            <a:r>
              <a:rPr lang="en-US" dirty="0"/>
              <a:t> by Yang et. al</a:t>
            </a:r>
            <a:endParaRPr lang="en-US" i="1" dirty="0"/>
          </a:p>
          <a:p>
            <a:r>
              <a:rPr lang="en-US" dirty="0"/>
              <a:t>Approach is to utilize a CNN as a feature extractor then make the prediction using SVM and </a:t>
            </a:r>
            <a:r>
              <a:rPr lang="en-US" dirty="0" err="1"/>
              <a:t>Softmax</a:t>
            </a:r>
            <a:endParaRPr lang="en-US" dirty="0"/>
          </a:p>
          <a:p>
            <a:r>
              <a:rPr lang="en-US" dirty="0"/>
              <a:t>Insert picture from our code of </a:t>
            </a:r>
            <a:br>
              <a:rPr lang="en-US" dirty="0"/>
            </a:br>
            <a:endParaRPr lang="en-US" dirty="0"/>
          </a:p>
        </p:txBody>
      </p:sp>
    </p:spTree>
    <p:extLst>
      <p:ext uri="{BB962C8B-B14F-4D97-AF65-F5344CB8AC3E}">
        <p14:creationId xmlns:p14="http://schemas.microsoft.com/office/powerpoint/2010/main" val="162651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29FE-E214-3648-B39F-0B3935044E1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CD36DBD-19D3-AF40-B00A-AF26E066708D}"/>
              </a:ext>
            </a:extLst>
          </p:cNvPr>
          <p:cNvSpPr>
            <a:spLocks noGrp="1"/>
          </p:cNvSpPr>
          <p:nvPr>
            <p:ph idx="1"/>
          </p:nvPr>
        </p:nvSpPr>
        <p:spPr/>
        <p:txBody>
          <a:bodyPr/>
          <a:lstStyle/>
          <a:p>
            <a:r>
              <a:rPr lang="en-US" dirty="0" err="1"/>
              <a:t>CompCars</a:t>
            </a:r>
            <a:r>
              <a:rPr lang="en-US" dirty="0"/>
              <a:t> is 208,826 images of 1716 car models collected from the web and surveillance cameras (only 78,126 images used)</a:t>
            </a:r>
          </a:p>
        </p:txBody>
      </p:sp>
      <p:graphicFrame>
        <p:nvGraphicFramePr>
          <p:cNvPr id="5" name="Table 4">
            <a:extLst>
              <a:ext uri="{FF2B5EF4-FFF2-40B4-BE49-F238E27FC236}">
                <a16:creationId xmlns:a16="http://schemas.microsoft.com/office/drawing/2014/main" id="{969E47C4-2176-BA4F-AB39-EACB50B8F2AE}"/>
              </a:ext>
            </a:extLst>
          </p:cNvPr>
          <p:cNvGraphicFramePr>
            <a:graphicFrameLocks noGrp="1"/>
          </p:cNvGraphicFramePr>
          <p:nvPr>
            <p:extLst>
              <p:ext uri="{D42A27DB-BD31-4B8C-83A1-F6EECF244321}">
                <p14:modId xmlns:p14="http://schemas.microsoft.com/office/powerpoint/2010/main" val="70432364"/>
              </p:ext>
            </p:extLst>
          </p:nvPr>
        </p:nvGraphicFramePr>
        <p:xfrm>
          <a:off x="1804086" y="2999358"/>
          <a:ext cx="6079525" cy="2225040"/>
        </p:xfrm>
        <a:graphic>
          <a:graphicData uri="http://schemas.openxmlformats.org/drawingml/2006/table">
            <a:tbl>
              <a:tblPr firstRow="1" bandRow="1">
                <a:tableStyleId>{5C22544A-7EE6-4342-B048-85BDC9FD1C3A}</a:tableStyleId>
              </a:tblPr>
              <a:tblGrid>
                <a:gridCol w="2004541">
                  <a:extLst>
                    <a:ext uri="{9D8B030D-6E8A-4147-A177-3AD203B41FA5}">
                      <a16:colId xmlns:a16="http://schemas.microsoft.com/office/drawing/2014/main" val="444187036"/>
                    </a:ext>
                  </a:extLst>
                </a:gridCol>
                <a:gridCol w="2032000">
                  <a:extLst>
                    <a:ext uri="{9D8B030D-6E8A-4147-A177-3AD203B41FA5}">
                      <a16:colId xmlns:a16="http://schemas.microsoft.com/office/drawing/2014/main" val="1182775455"/>
                    </a:ext>
                  </a:extLst>
                </a:gridCol>
                <a:gridCol w="2042984">
                  <a:extLst>
                    <a:ext uri="{9D8B030D-6E8A-4147-A177-3AD203B41FA5}">
                      <a16:colId xmlns:a16="http://schemas.microsoft.com/office/drawing/2014/main" val="2039212129"/>
                    </a:ext>
                  </a:extLst>
                </a:gridCol>
              </a:tblGrid>
              <a:tr h="370840">
                <a:tc>
                  <a:txBody>
                    <a:bodyPr/>
                    <a:lstStyle/>
                    <a:p>
                      <a:r>
                        <a:rPr lang="en-US" dirty="0"/>
                        <a:t>Data Set</a:t>
                      </a:r>
                    </a:p>
                  </a:txBody>
                  <a:tcPr/>
                </a:tc>
                <a:tc>
                  <a:txBody>
                    <a:bodyPr/>
                    <a:lstStyle/>
                    <a:p>
                      <a:r>
                        <a:rPr lang="en-US" dirty="0"/>
                        <a:t>Image Count</a:t>
                      </a:r>
                    </a:p>
                  </a:txBody>
                  <a:tcPr/>
                </a:tc>
                <a:tc>
                  <a:txBody>
                    <a:bodyPr/>
                    <a:lstStyle/>
                    <a:p>
                      <a:r>
                        <a:rPr lang="en-US" dirty="0"/>
                        <a:t>Model Count</a:t>
                      </a:r>
                    </a:p>
                  </a:txBody>
                  <a:tcPr/>
                </a:tc>
                <a:extLst>
                  <a:ext uri="{0D108BD9-81ED-4DB2-BD59-A6C34878D82A}">
                    <a16:rowId xmlns:a16="http://schemas.microsoft.com/office/drawing/2014/main" val="2347670427"/>
                  </a:ext>
                </a:extLst>
              </a:tr>
              <a:tr h="370840">
                <a:tc>
                  <a:txBody>
                    <a:bodyPr/>
                    <a:lstStyle/>
                    <a:p>
                      <a:r>
                        <a:rPr lang="en-US" dirty="0"/>
                        <a:t>Train</a:t>
                      </a:r>
                    </a:p>
                  </a:txBody>
                  <a:tcPr/>
                </a:tc>
                <a:tc>
                  <a:txBody>
                    <a:bodyPr/>
                    <a:lstStyle/>
                    <a:p>
                      <a:r>
                        <a:rPr lang="en-US" dirty="0"/>
                        <a:t>4,454</a:t>
                      </a:r>
                    </a:p>
                  </a:txBody>
                  <a:tcPr/>
                </a:tc>
                <a:tc>
                  <a:txBody>
                    <a:bodyPr/>
                    <a:lstStyle/>
                    <a:p>
                      <a:r>
                        <a:rPr lang="en-US" dirty="0"/>
                        <a:t>111</a:t>
                      </a:r>
                    </a:p>
                  </a:txBody>
                  <a:tcPr/>
                </a:tc>
                <a:extLst>
                  <a:ext uri="{0D108BD9-81ED-4DB2-BD59-A6C34878D82A}">
                    <a16:rowId xmlns:a16="http://schemas.microsoft.com/office/drawing/2014/main" val="3659041479"/>
                  </a:ext>
                </a:extLst>
              </a:tr>
              <a:tr h="370840">
                <a:tc>
                  <a:txBody>
                    <a:bodyPr/>
                    <a:lstStyle/>
                    <a:p>
                      <a:r>
                        <a:rPr lang="en-US" dirty="0"/>
                        <a:t>Train-Pairs (paper)</a:t>
                      </a:r>
                    </a:p>
                  </a:txBody>
                  <a:tcPr/>
                </a:tc>
                <a:tc>
                  <a:txBody>
                    <a:bodyPr/>
                    <a:lstStyle/>
                    <a:p>
                      <a:r>
                        <a:rPr lang="en-US" dirty="0"/>
                        <a:t>100,000</a:t>
                      </a:r>
                    </a:p>
                  </a:txBody>
                  <a:tcPr/>
                </a:tc>
                <a:tc>
                  <a:txBody>
                    <a:bodyPr/>
                    <a:lstStyle/>
                    <a:p>
                      <a:r>
                        <a:rPr lang="en-US" dirty="0"/>
                        <a:t>111</a:t>
                      </a:r>
                    </a:p>
                  </a:txBody>
                  <a:tcPr/>
                </a:tc>
                <a:extLst>
                  <a:ext uri="{0D108BD9-81ED-4DB2-BD59-A6C34878D82A}">
                    <a16:rowId xmlns:a16="http://schemas.microsoft.com/office/drawing/2014/main" val="945833488"/>
                  </a:ext>
                </a:extLst>
              </a:tr>
              <a:tr h="370840">
                <a:tc>
                  <a:txBody>
                    <a:bodyPr/>
                    <a:lstStyle/>
                    <a:p>
                      <a:r>
                        <a:rPr lang="en-US" dirty="0"/>
                        <a:t>Train-Pairs (us)</a:t>
                      </a:r>
                    </a:p>
                  </a:txBody>
                  <a:tcPr/>
                </a:tc>
                <a:tc>
                  <a:txBody>
                    <a:bodyPr/>
                    <a:lstStyle/>
                    <a:p>
                      <a:r>
                        <a:rPr lang="en-US" dirty="0"/>
                        <a:t>208,000</a:t>
                      </a:r>
                    </a:p>
                  </a:txBody>
                  <a:tcPr/>
                </a:tc>
                <a:tc>
                  <a:txBody>
                    <a:bodyPr/>
                    <a:lstStyle/>
                    <a:p>
                      <a:r>
                        <a:rPr lang="en-US" dirty="0"/>
                        <a:t>111</a:t>
                      </a:r>
                    </a:p>
                  </a:txBody>
                  <a:tcPr/>
                </a:tc>
                <a:extLst>
                  <a:ext uri="{0D108BD9-81ED-4DB2-BD59-A6C34878D82A}">
                    <a16:rowId xmlns:a16="http://schemas.microsoft.com/office/drawing/2014/main" val="1953967340"/>
                  </a:ext>
                </a:extLst>
              </a:tr>
              <a:tr h="370840">
                <a:tc>
                  <a:txBody>
                    <a:bodyPr/>
                    <a:lstStyle/>
                    <a:p>
                      <a:r>
                        <a:rPr lang="en-US" dirty="0"/>
                        <a:t>Test</a:t>
                      </a:r>
                    </a:p>
                  </a:txBody>
                  <a:tcPr/>
                </a:tc>
                <a:tc>
                  <a:txBody>
                    <a:bodyPr/>
                    <a:lstStyle/>
                    <a:p>
                      <a:r>
                        <a:rPr lang="en-US" dirty="0"/>
                        <a:t>22,236</a:t>
                      </a:r>
                    </a:p>
                  </a:txBody>
                  <a:tcPr/>
                </a:tc>
                <a:tc>
                  <a:txBody>
                    <a:bodyPr/>
                    <a:lstStyle/>
                    <a:p>
                      <a:r>
                        <a:rPr lang="en-US" dirty="0"/>
                        <a:t>1145</a:t>
                      </a:r>
                    </a:p>
                  </a:txBody>
                  <a:tcPr/>
                </a:tc>
                <a:extLst>
                  <a:ext uri="{0D108BD9-81ED-4DB2-BD59-A6C34878D82A}">
                    <a16:rowId xmlns:a16="http://schemas.microsoft.com/office/drawing/2014/main" val="101836764"/>
                  </a:ext>
                </a:extLst>
              </a:tr>
              <a:tr h="370840">
                <a:tc>
                  <a:txBody>
                    <a:bodyPr/>
                    <a:lstStyle/>
                    <a:p>
                      <a:r>
                        <a:rPr lang="en-US" dirty="0"/>
                        <a:t>Test-Pairs</a:t>
                      </a:r>
                    </a:p>
                  </a:txBody>
                  <a:tcPr/>
                </a:tc>
                <a:tc>
                  <a:txBody>
                    <a:bodyPr/>
                    <a:lstStyle/>
                    <a:p>
                      <a:r>
                        <a:rPr lang="en-US" dirty="0"/>
                        <a:t>60,000</a:t>
                      </a:r>
                    </a:p>
                  </a:txBody>
                  <a:tcPr/>
                </a:tc>
                <a:tc>
                  <a:txBody>
                    <a:bodyPr/>
                    <a:lstStyle/>
                    <a:p>
                      <a:r>
                        <a:rPr lang="en-US" dirty="0"/>
                        <a:t>1145</a:t>
                      </a:r>
                    </a:p>
                  </a:txBody>
                  <a:tcPr/>
                </a:tc>
                <a:extLst>
                  <a:ext uri="{0D108BD9-81ED-4DB2-BD59-A6C34878D82A}">
                    <a16:rowId xmlns:a16="http://schemas.microsoft.com/office/drawing/2014/main" val="1388208602"/>
                  </a:ext>
                </a:extLst>
              </a:tr>
            </a:tbl>
          </a:graphicData>
        </a:graphic>
      </p:graphicFrame>
    </p:spTree>
    <p:extLst>
      <p:ext uri="{BB962C8B-B14F-4D97-AF65-F5344CB8AC3E}">
        <p14:creationId xmlns:p14="http://schemas.microsoft.com/office/powerpoint/2010/main" val="67942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8D0A-A151-A545-BB63-40A48BAB2EF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C750782-D9FA-034F-980A-5894D2919F1F}"/>
              </a:ext>
            </a:extLst>
          </p:cNvPr>
          <p:cNvSpPr>
            <a:spLocks noGrp="1"/>
          </p:cNvSpPr>
          <p:nvPr>
            <p:ph idx="1"/>
          </p:nvPr>
        </p:nvSpPr>
        <p:spPr/>
        <p:txBody>
          <a:bodyPr/>
          <a:lstStyle/>
          <a:p>
            <a:r>
              <a:rPr lang="en-US" dirty="0"/>
              <a:t>Pictures of sample predictions and accuracy results for both </a:t>
            </a:r>
            <a:r>
              <a:rPr lang="en-US" dirty="0" err="1"/>
              <a:t>softmax</a:t>
            </a:r>
            <a:r>
              <a:rPr lang="en-US"/>
              <a:t> and SVM</a:t>
            </a:r>
            <a:endParaRPr lang="en-US" dirty="0"/>
          </a:p>
        </p:txBody>
      </p:sp>
    </p:spTree>
    <p:extLst>
      <p:ext uri="{BB962C8B-B14F-4D97-AF65-F5344CB8AC3E}">
        <p14:creationId xmlns:p14="http://schemas.microsoft.com/office/powerpoint/2010/main" val="136194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0142-9177-4347-BDDA-267BF25CAD8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24A6C9A-F2A5-5740-9CE1-24548F8E47F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4563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TotalTime>
  <Words>249</Words>
  <Application>Microsoft Macintosh PowerPoint</Application>
  <PresentationFormat>Widescreen</PresentationFormat>
  <Paragraphs>39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Gill Sans MT</vt:lpstr>
      <vt:lpstr>Gallery</vt:lpstr>
      <vt:lpstr>Car Verification</vt:lpstr>
      <vt:lpstr>INTRO</vt:lpstr>
      <vt:lpstr>Data</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Verification</dc:title>
  <dc:creator>Microsoft Office User</dc:creator>
  <cp:lastModifiedBy>Microsoft Office User</cp:lastModifiedBy>
  <cp:revision>13</cp:revision>
  <dcterms:created xsi:type="dcterms:W3CDTF">2021-05-09T04:30:56Z</dcterms:created>
  <dcterms:modified xsi:type="dcterms:W3CDTF">2021-05-09T05:18:28Z</dcterms:modified>
</cp:coreProperties>
</file>