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87" r:id="rId3"/>
    <p:sldId id="288" r:id="rId4"/>
    <p:sldId id="289" r:id="rId5"/>
    <p:sldId id="290" r:id="rId6"/>
    <p:sldId id="292" r:id="rId7"/>
    <p:sldId id="286" r:id="rId8"/>
    <p:sldId id="293" r:id="rId9"/>
    <p:sldId id="294" r:id="rId10"/>
    <p:sldId id="300" r:id="rId11"/>
    <p:sldId id="295" r:id="rId12"/>
    <p:sldId id="298" r:id="rId13"/>
    <p:sldId id="291" r:id="rId14"/>
    <p:sldId id="297" r:id="rId15"/>
    <p:sldId id="299"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C25E8B-7885-9143-B6A6-C663038D90BB}">
          <p14:sldIdLst>
            <p14:sldId id="256"/>
            <p14:sldId id="287"/>
            <p14:sldId id="288"/>
            <p14:sldId id="289"/>
            <p14:sldId id="290"/>
            <p14:sldId id="292"/>
            <p14:sldId id="286"/>
            <p14:sldId id="293"/>
            <p14:sldId id="294"/>
            <p14:sldId id="300"/>
            <p14:sldId id="295"/>
            <p14:sldId id="298"/>
            <p14:sldId id="291"/>
            <p14:sldId id="297"/>
            <p14:sldId id="299"/>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3"/>
    <p:restoredTop sz="66813"/>
  </p:normalViewPr>
  <p:slideViewPr>
    <p:cSldViewPr snapToGrid="0" snapToObjects="1">
      <p:cViewPr varScale="1">
        <p:scale>
          <a:sx n="86" d="100"/>
          <a:sy n="86" d="100"/>
        </p:scale>
        <p:origin x="12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6F028-2067-3740-AA48-A91E93570B1D}" type="datetimeFigureOut">
              <a:rPr lang="en-US" smtClean="0"/>
              <a:t>9/17/20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2D7EC-928D-0645-AAE8-498D7443D60E}" type="slidenum">
              <a:rPr lang="en-US" smtClean="0"/>
              <a:t>‹#›</a:t>
            </a:fld>
            <a:endParaRPr lang="en-US"/>
          </a:p>
        </p:txBody>
      </p:sp>
    </p:spTree>
    <p:extLst>
      <p:ext uri="{BB962C8B-B14F-4D97-AF65-F5344CB8AC3E}">
        <p14:creationId xmlns:p14="http://schemas.microsoft.com/office/powerpoint/2010/main" val="32937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2D7EC-928D-0645-AAE8-498D7443D60E}" type="slidenum">
              <a:rPr lang="en-US" smtClean="0"/>
              <a:t>1</a:t>
            </a:fld>
            <a:endParaRPr lang="en-US"/>
          </a:p>
        </p:txBody>
      </p:sp>
    </p:spTree>
    <p:extLst>
      <p:ext uri="{BB962C8B-B14F-4D97-AF65-F5344CB8AC3E}">
        <p14:creationId xmlns:p14="http://schemas.microsoft.com/office/powerpoint/2010/main" val="170613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B2D7EC-928D-0645-AAE8-498D7443D60E}" type="slidenum">
              <a:rPr lang="en-US" smtClean="0"/>
              <a:t>7</a:t>
            </a:fld>
            <a:endParaRPr lang="en-US"/>
          </a:p>
        </p:txBody>
      </p:sp>
    </p:spTree>
    <p:extLst>
      <p:ext uri="{BB962C8B-B14F-4D97-AF65-F5344CB8AC3E}">
        <p14:creationId xmlns:p14="http://schemas.microsoft.com/office/powerpoint/2010/main" val="416002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year, we won’t be expecting you to install ROS locally on your machines – if this is something you’d like to do, you can, but instead we’ll be providing a server where you can collaborate with project partners to run ROS.</a:t>
            </a:r>
          </a:p>
          <a:p>
            <a:endParaRPr lang="en-US" dirty="0"/>
          </a:p>
          <a:p>
            <a:r>
              <a:rPr lang="en-US" dirty="0"/>
              <a:t>Thus, we only expect you to have a Python 2.7 installation locally and be able to run “basic” scientific computing packages i.e. </a:t>
            </a:r>
            <a:r>
              <a:rPr lang="en-US" dirty="0" err="1"/>
              <a:t>numpy</a:t>
            </a:r>
            <a:r>
              <a:rPr lang="en-US" dirty="0"/>
              <a:t>, </a:t>
            </a:r>
            <a:r>
              <a:rPr lang="en-US" dirty="0" err="1"/>
              <a:t>scipy</a:t>
            </a:r>
            <a:r>
              <a:rPr lang="en-US" dirty="0"/>
              <a:t>, etc.</a:t>
            </a:r>
          </a:p>
          <a:p>
            <a:endParaRPr lang="en-US" dirty="0"/>
          </a:p>
          <a:p>
            <a:r>
              <a:rPr lang="en-US" dirty="0"/>
              <a:t>However, if you’d like, we do want to point out you have two additional options to running locally:</a:t>
            </a:r>
          </a:p>
          <a:p>
            <a:pPr marL="171450" indent="-171450">
              <a:buFontTx/>
              <a:buChar char="-"/>
            </a:pPr>
            <a:r>
              <a:rPr lang="en-US" dirty="0"/>
              <a:t>You can set up a dual boot where you partition your hard drive to run a second OS (in this case, Ubuntu 16.04). This allows you to allocate full processing resources when you are running the second OS.</a:t>
            </a:r>
          </a:p>
          <a:p>
            <a:pPr marL="171450" indent="-171450">
              <a:buFontTx/>
              <a:buChar char="-"/>
            </a:pPr>
            <a:r>
              <a:rPr lang="en-US" dirty="0"/>
              <a:t>Alternatively, you can set up a VM (see the VM guide linked in the section hand out). The one draw back of the VM is that if your laptop isn’t very powerful, you may run into a very slow or </a:t>
            </a:r>
            <a:r>
              <a:rPr lang="en-US" dirty="0" err="1"/>
              <a:t>laggy</a:t>
            </a:r>
            <a:r>
              <a:rPr lang="en-US" dirty="0"/>
              <a:t> VM. But this way, you don’t have to partition the hard drive for the class and can delete the VM once you’re done with </a:t>
            </a:r>
            <a:r>
              <a:rPr lang="en-US"/>
              <a:t>the class.</a:t>
            </a:r>
            <a:endParaRPr lang="en-US" dirty="0"/>
          </a:p>
        </p:txBody>
      </p:sp>
      <p:sp>
        <p:nvSpPr>
          <p:cNvPr id="4" name="Slide Number Placeholder 3"/>
          <p:cNvSpPr>
            <a:spLocks noGrp="1"/>
          </p:cNvSpPr>
          <p:nvPr>
            <p:ph type="sldNum" sz="quarter" idx="5"/>
          </p:nvPr>
        </p:nvSpPr>
        <p:spPr/>
        <p:txBody>
          <a:bodyPr/>
          <a:lstStyle/>
          <a:p>
            <a:fld id="{63B2D7EC-928D-0645-AAE8-498D7443D60E}" type="slidenum">
              <a:rPr lang="en-US" smtClean="0"/>
              <a:t>10</a:t>
            </a:fld>
            <a:endParaRPr lang="en-US"/>
          </a:p>
        </p:txBody>
      </p:sp>
    </p:spTree>
    <p:extLst>
      <p:ext uri="{BB962C8B-B14F-4D97-AF65-F5344CB8AC3E}">
        <p14:creationId xmlns:p14="http://schemas.microsoft.com/office/powerpoint/2010/main" val="279532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B2D7EC-928D-0645-AAE8-498D7443D60E}" type="slidenum">
              <a:rPr lang="en-US" smtClean="0"/>
              <a:t>11</a:t>
            </a:fld>
            <a:endParaRPr lang="en-US"/>
          </a:p>
        </p:txBody>
      </p:sp>
    </p:spTree>
    <p:extLst>
      <p:ext uri="{BB962C8B-B14F-4D97-AF65-F5344CB8AC3E}">
        <p14:creationId xmlns:p14="http://schemas.microsoft.com/office/powerpoint/2010/main" val="193088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you don’t necessarily need Git if you’re just working on the homework, we do encourage you to use it as a trial process for learning the simple commands e.g. `git commit`, `git push`, etc. </a:t>
            </a:r>
          </a:p>
          <a:p>
            <a:endParaRPr lang="en-US" dirty="0"/>
          </a:p>
          <a:p>
            <a:r>
              <a:rPr lang="en-US" dirty="0"/>
              <a:t>When it comes around to working in your groups of four, you’ll be much more comfortable in handing off code to your partners and all developing code on the same code base at the same time.</a:t>
            </a:r>
          </a:p>
        </p:txBody>
      </p:sp>
      <p:sp>
        <p:nvSpPr>
          <p:cNvPr id="4" name="Slide Number Placeholder 3"/>
          <p:cNvSpPr>
            <a:spLocks noGrp="1"/>
          </p:cNvSpPr>
          <p:nvPr>
            <p:ph type="sldNum" sz="quarter" idx="5"/>
          </p:nvPr>
        </p:nvSpPr>
        <p:spPr/>
        <p:txBody>
          <a:bodyPr/>
          <a:lstStyle/>
          <a:p>
            <a:fld id="{63B2D7EC-928D-0645-AAE8-498D7443D60E}" type="slidenum">
              <a:rPr lang="en-US" smtClean="0"/>
              <a:t>12</a:t>
            </a:fld>
            <a:endParaRPr lang="en-US"/>
          </a:p>
        </p:txBody>
      </p:sp>
    </p:spTree>
    <p:extLst>
      <p:ext uri="{BB962C8B-B14F-4D97-AF65-F5344CB8AC3E}">
        <p14:creationId xmlns:p14="http://schemas.microsoft.com/office/powerpoint/2010/main" val="398299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pdb</a:t>
            </a:r>
            <a:r>
              <a:rPr lang="en-US" dirty="0"/>
              <a:t> is a useful tool that allows you to place break points in your code. For example, if you have a script with multiple function calls, you can click through and “inspect” the environment.</a:t>
            </a:r>
          </a:p>
          <a:p>
            <a:endParaRPr lang="en-US" dirty="0"/>
          </a:p>
          <a:p>
            <a:r>
              <a:rPr lang="en-US" dirty="0"/>
              <a:t>In the example here, you see that the </a:t>
            </a:r>
            <a:r>
              <a:rPr lang="en-US" i="1" dirty="0" err="1"/>
              <a:t>initial_integer</a:t>
            </a:r>
            <a:r>
              <a:rPr lang="en-US" i="0" dirty="0"/>
              <a:t> and </a:t>
            </a:r>
            <a:r>
              <a:rPr lang="en-US" i="1" dirty="0" err="1"/>
              <a:t>initial_float</a:t>
            </a:r>
            <a:r>
              <a:rPr lang="en-US" i="0" dirty="0"/>
              <a:t> variables are already instantiated and you can inspect those values and how they’re modified; but at this particular breakpoint, </a:t>
            </a:r>
            <a:r>
              <a:rPr lang="en-US" i="1" dirty="0" err="1"/>
              <a:t>cast_int_to_float</a:t>
            </a:r>
            <a:r>
              <a:rPr lang="en-US" i="0" dirty="0"/>
              <a:t> has no values as it hasn’t been assigned a value yet.</a:t>
            </a:r>
          </a:p>
          <a:p>
            <a:endParaRPr lang="en-US" i="0" dirty="0"/>
          </a:p>
          <a:p>
            <a:r>
              <a:rPr lang="en-US" b="1" i="0" dirty="0"/>
              <a:t>Warning</a:t>
            </a:r>
            <a:r>
              <a:rPr lang="en-US" b="0" i="0" dirty="0"/>
              <a:t>: Make sure to remove any breakpoints or other debugging traces in your code during submission; this will cause the </a:t>
            </a:r>
            <a:r>
              <a:rPr lang="en-US" b="0" i="0" dirty="0" err="1"/>
              <a:t>autograder</a:t>
            </a:r>
            <a:r>
              <a:rPr lang="en-US" b="0" i="0" dirty="0"/>
              <a:t> to break!</a:t>
            </a:r>
            <a:endParaRPr lang="en-US" b="1" dirty="0"/>
          </a:p>
        </p:txBody>
      </p:sp>
      <p:sp>
        <p:nvSpPr>
          <p:cNvPr id="4" name="Slide Number Placeholder 3"/>
          <p:cNvSpPr>
            <a:spLocks noGrp="1"/>
          </p:cNvSpPr>
          <p:nvPr>
            <p:ph type="sldNum" sz="quarter" idx="5"/>
          </p:nvPr>
        </p:nvSpPr>
        <p:spPr/>
        <p:txBody>
          <a:bodyPr/>
          <a:lstStyle/>
          <a:p>
            <a:fld id="{63B2D7EC-928D-0645-AAE8-498D7443D60E}" type="slidenum">
              <a:rPr lang="en-US" smtClean="0"/>
              <a:t>14</a:t>
            </a:fld>
            <a:endParaRPr lang="en-US"/>
          </a:p>
        </p:txBody>
      </p:sp>
    </p:spTree>
    <p:extLst>
      <p:ext uri="{BB962C8B-B14F-4D97-AF65-F5344CB8AC3E}">
        <p14:creationId xmlns:p14="http://schemas.microsoft.com/office/powerpoint/2010/main" val="90214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we want to emphasize that one of the objectives is to help you learn not only the technical content of how a robot stack comes together, but also the software engineering processes.</a:t>
            </a:r>
          </a:p>
          <a:p>
            <a:endParaRPr lang="en-US" dirty="0"/>
          </a:p>
          <a:p>
            <a:r>
              <a:rPr lang="en-US" dirty="0"/>
              <a:t>As a part of this, we really encourage you to learn how to leverage Google (and specifically Stack Overflow) as a tool for fixing common issues arising in Python and ROS before turning to your peers or the teaching staff.</a:t>
            </a:r>
          </a:p>
        </p:txBody>
      </p:sp>
      <p:sp>
        <p:nvSpPr>
          <p:cNvPr id="4" name="Slide Number Placeholder 3"/>
          <p:cNvSpPr>
            <a:spLocks noGrp="1"/>
          </p:cNvSpPr>
          <p:nvPr>
            <p:ph type="sldNum" sz="quarter" idx="5"/>
          </p:nvPr>
        </p:nvSpPr>
        <p:spPr/>
        <p:txBody>
          <a:bodyPr/>
          <a:lstStyle/>
          <a:p>
            <a:fld id="{63B2D7EC-928D-0645-AAE8-498D7443D60E}" type="slidenum">
              <a:rPr lang="en-US" smtClean="0"/>
              <a:t>15</a:t>
            </a:fld>
            <a:endParaRPr lang="en-US"/>
          </a:p>
        </p:txBody>
      </p:sp>
    </p:spTree>
    <p:extLst>
      <p:ext uri="{BB962C8B-B14F-4D97-AF65-F5344CB8AC3E}">
        <p14:creationId xmlns:p14="http://schemas.microsoft.com/office/powerpoint/2010/main" val="36449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8AA1F273-EF2F-3941-BBF8-D365CB27DD6A}" type="slidenum">
              <a:rPr lang="en-US" smtClean="0"/>
              <a:t>‹#›</a:t>
            </a:fld>
            <a:endParaRPr lang="en-US" dirty="0"/>
          </a:p>
        </p:txBody>
      </p:sp>
      <p:sp>
        <p:nvSpPr>
          <p:cNvPr id="7" name="Rectangle 6"/>
          <p:cNvSpPr/>
          <p:nvPr userDrawn="1"/>
        </p:nvSpPr>
        <p:spPr>
          <a:xfrm>
            <a:off x="0" y="0"/>
            <a:ext cx="12192000" cy="274320"/>
          </a:xfrm>
          <a:prstGeom prst="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901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10600" y="6542090"/>
            <a:ext cx="2743200" cy="365125"/>
          </a:xfrm>
        </p:spPr>
        <p:txBody>
          <a:bodyPr/>
          <a:lstStyle/>
          <a:p>
            <a:fld id="{8AA1F273-EF2F-3941-BBF8-D365CB27DD6A}" type="slidenum">
              <a:rPr lang="en-US" smtClean="0"/>
              <a:t>‹#›</a:t>
            </a:fld>
            <a:endParaRPr lang="en-US"/>
          </a:p>
        </p:txBody>
      </p:sp>
      <p:sp>
        <p:nvSpPr>
          <p:cNvPr id="7" name="Rectangle 6"/>
          <p:cNvSpPr/>
          <p:nvPr userDrawn="1"/>
        </p:nvSpPr>
        <p:spPr>
          <a:xfrm>
            <a:off x="0" y="0"/>
            <a:ext cx="12192000" cy="274320"/>
          </a:xfrm>
          <a:prstGeom prst="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8045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1F273-EF2F-3941-BBF8-D365CB27DD6A}" type="slidenum">
              <a:rPr lang="en-US" smtClean="0"/>
              <a:t>‹#›</a:t>
            </a:fld>
            <a:endParaRPr lang="en-US"/>
          </a:p>
        </p:txBody>
      </p:sp>
    </p:spTree>
    <p:extLst>
      <p:ext uri="{BB962C8B-B14F-4D97-AF65-F5344CB8AC3E}">
        <p14:creationId xmlns:p14="http://schemas.microsoft.com/office/powerpoint/2010/main" val="1371964118"/>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sl.stanford.edu/aa274_win1819/pdfs/recitation/Tut3_NumPy.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resources/what-contain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Principles of Robot Autonomy I</a:t>
            </a:r>
          </a:p>
        </p:txBody>
      </p:sp>
      <p:sp>
        <p:nvSpPr>
          <p:cNvPr id="3" name="Subtitle 2"/>
          <p:cNvSpPr>
            <a:spLocks noGrp="1"/>
          </p:cNvSpPr>
          <p:nvPr>
            <p:ph type="subTitle" idx="1"/>
          </p:nvPr>
        </p:nvSpPr>
        <p:spPr/>
        <p:txBody>
          <a:bodyPr/>
          <a:lstStyle/>
          <a:p>
            <a:r>
              <a:rPr lang="en-US" dirty="0"/>
              <a:t>Section Logistics</a:t>
            </a:r>
          </a:p>
        </p:txBody>
      </p:sp>
      <p:pic>
        <p:nvPicPr>
          <p:cNvPr id="4" name="Picture 3"/>
          <p:cNvPicPr>
            <a:picLocks noChangeAspect="1"/>
          </p:cNvPicPr>
          <p:nvPr/>
        </p:nvPicPr>
        <p:blipFill>
          <a:blip r:embed="rId3"/>
          <a:stretch>
            <a:fillRect/>
          </a:stretch>
        </p:blipFill>
        <p:spPr>
          <a:xfrm>
            <a:off x="0" y="5687942"/>
            <a:ext cx="12192000" cy="1170058"/>
          </a:xfrm>
          <a:prstGeom prst="rect">
            <a:avLst/>
          </a:prstGeom>
        </p:spPr>
      </p:pic>
    </p:spTree>
    <p:extLst>
      <p:ext uri="{BB962C8B-B14F-4D97-AF65-F5344CB8AC3E}">
        <p14:creationId xmlns:p14="http://schemas.microsoft.com/office/powerpoint/2010/main" val="167282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6340-E568-E74F-9342-E539FF3B1EA5}"/>
              </a:ext>
            </a:extLst>
          </p:cNvPr>
          <p:cNvSpPr>
            <a:spLocks noGrp="1"/>
          </p:cNvSpPr>
          <p:nvPr>
            <p:ph type="title"/>
          </p:nvPr>
        </p:nvSpPr>
        <p:spPr/>
        <p:txBody>
          <a:bodyPr/>
          <a:lstStyle/>
          <a:p>
            <a:r>
              <a:rPr lang="en-US" dirty="0"/>
              <a:t>OS Setup</a:t>
            </a:r>
          </a:p>
        </p:txBody>
      </p:sp>
      <p:sp>
        <p:nvSpPr>
          <p:cNvPr id="3" name="Content Placeholder 2">
            <a:extLst>
              <a:ext uri="{FF2B5EF4-FFF2-40B4-BE49-F238E27FC236}">
                <a16:creationId xmlns:a16="http://schemas.microsoft.com/office/drawing/2014/main" id="{D9C17FC4-FF65-5042-8AED-E1B09C6579CF}"/>
              </a:ext>
            </a:extLst>
          </p:cNvPr>
          <p:cNvSpPr>
            <a:spLocks noGrp="1"/>
          </p:cNvSpPr>
          <p:nvPr>
            <p:ph idx="1"/>
          </p:nvPr>
        </p:nvSpPr>
        <p:spPr>
          <a:xfrm>
            <a:off x="838200" y="1825625"/>
            <a:ext cx="10515600" cy="4351338"/>
          </a:xfrm>
        </p:spPr>
        <p:txBody>
          <a:bodyPr/>
          <a:lstStyle/>
          <a:p>
            <a:r>
              <a:rPr lang="en-US" dirty="0"/>
              <a:t>Only need a local Python 2.7 installation for the first two </a:t>
            </a:r>
            <a:r>
              <a:rPr lang="en-US" dirty="0" err="1"/>
              <a:t>homeworks</a:t>
            </a:r>
            <a:endParaRPr lang="en-US" dirty="0"/>
          </a:p>
          <a:p>
            <a:pPr lvl="1"/>
            <a:r>
              <a:rPr lang="en-US" dirty="0"/>
              <a:t>Later, we’ll be providing a server for running ROS remotely and rendering the visualization on your laptop</a:t>
            </a:r>
          </a:p>
          <a:p>
            <a:pPr lvl="1"/>
            <a:endParaRPr lang="en-US" dirty="0"/>
          </a:p>
          <a:p>
            <a:r>
              <a:rPr lang="en-US" dirty="0"/>
              <a:t>You have three options:</a:t>
            </a:r>
          </a:p>
          <a:p>
            <a:pPr marL="914400" lvl="1" indent="-457200">
              <a:buAutoNum type="arabicPeriod"/>
            </a:pPr>
            <a:r>
              <a:rPr lang="en-US" dirty="0"/>
              <a:t>Install Python and run your scripts locally on Windows/MacOS/Linux</a:t>
            </a:r>
          </a:p>
          <a:p>
            <a:pPr marL="914400" lvl="1" indent="-457200">
              <a:buAutoNum type="arabicPeriod"/>
            </a:pPr>
            <a:r>
              <a:rPr lang="en-US" dirty="0"/>
              <a:t>Set up a dual boot with Ubuntu 16.04</a:t>
            </a:r>
          </a:p>
          <a:p>
            <a:pPr marL="914400" lvl="1" indent="-457200">
              <a:buAutoNum type="arabicPeriod"/>
            </a:pPr>
            <a:r>
              <a:rPr lang="en-US" dirty="0"/>
              <a:t>Set up a virtual machine with Ubuntu 16.04</a:t>
            </a:r>
          </a:p>
          <a:p>
            <a:pPr lvl="1"/>
            <a:endParaRPr lang="en-US" dirty="0"/>
          </a:p>
        </p:txBody>
      </p:sp>
      <p:sp>
        <p:nvSpPr>
          <p:cNvPr id="4" name="Slide Number Placeholder 3">
            <a:extLst>
              <a:ext uri="{FF2B5EF4-FFF2-40B4-BE49-F238E27FC236}">
                <a16:creationId xmlns:a16="http://schemas.microsoft.com/office/drawing/2014/main" id="{A6220931-62D7-4C48-A777-58A796566BD3}"/>
              </a:ext>
            </a:extLst>
          </p:cNvPr>
          <p:cNvSpPr>
            <a:spLocks noGrp="1"/>
          </p:cNvSpPr>
          <p:nvPr>
            <p:ph type="sldNum" sz="quarter" idx="12"/>
          </p:nvPr>
        </p:nvSpPr>
        <p:spPr/>
        <p:txBody>
          <a:bodyPr/>
          <a:lstStyle/>
          <a:p>
            <a:fld id="{8AA1F273-EF2F-3941-BBF8-D365CB27DD6A}" type="slidenum">
              <a:rPr lang="en-US" smtClean="0"/>
              <a:t>10</a:t>
            </a:fld>
            <a:endParaRPr lang="en-US"/>
          </a:p>
        </p:txBody>
      </p:sp>
    </p:spTree>
    <p:extLst>
      <p:ext uri="{BB962C8B-B14F-4D97-AF65-F5344CB8AC3E}">
        <p14:creationId xmlns:p14="http://schemas.microsoft.com/office/powerpoint/2010/main" val="50666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8C9C-F9FE-8846-8C75-9DCC8D141079}"/>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1EE933F3-C736-3740-B2AB-007D12A8D2F5}"/>
              </a:ext>
            </a:extLst>
          </p:cNvPr>
          <p:cNvSpPr>
            <a:spLocks noGrp="1"/>
          </p:cNvSpPr>
          <p:nvPr>
            <p:ph idx="1"/>
          </p:nvPr>
        </p:nvSpPr>
        <p:spPr/>
        <p:txBody>
          <a:bodyPr>
            <a:normAutofit/>
          </a:bodyPr>
          <a:lstStyle/>
          <a:p>
            <a:r>
              <a:rPr lang="en-US" dirty="0"/>
              <a:t>Popular source code version control system</a:t>
            </a:r>
          </a:p>
          <a:p>
            <a:r>
              <a:rPr lang="en-US" dirty="0"/>
              <a:t>You probably already use it!</a:t>
            </a:r>
          </a:p>
          <a:p>
            <a:pPr lvl="1"/>
            <a:r>
              <a:rPr lang="en-US" dirty="0" err="1"/>
              <a:t>Github</a:t>
            </a:r>
            <a:r>
              <a:rPr lang="en-US" dirty="0"/>
              <a:t>, </a:t>
            </a:r>
            <a:r>
              <a:rPr lang="en-US" dirty="0" err="1"/>
              <a:t>BitBucket</a:t>
            </a:r>
            <a:r>
              <a:rPr lang="en-US" dirty="0"/>
              <a:t>, etc. all support Git</a:t>
            </a:r>
          </a:p>
          <a:p>
            <a:r>
              <a:rPr lang="en-US" dirty="0"/>
              <a:t>Replaces the days of</a:t>
            </a:r>
          </a:p>
          <a:p>
            <a:pPr lvl="1"/>
            <a:r>
              <a:rPr lang="en-US" dirty="0" err="1"/>
              <a:t>Important_doc.docx</a:t>
            </a:r>
            <a:endParaRPr lang="en-US" dirty="0"/>
          </a:p>
          <a:p>
            <a:pPr lvl="1"/>
            <a:r>
              <a:rPr lang="en-US" dirty="0"/>
              <a:t>Important_doc_v2.docx</a:t>
            </a:r>
          </a:p>
          <a:p>
            <a:pPr lvl="1"/>
            <a:r>
              <a:rPr lang="en-US" dirty="0" err="1"/>
              <a:t>Important_doc_final.docx</a:t>
            </a:r>
            <a:endParaRPr lang="en-US" dirty="0"/>
          </a:p>
          <a:p>
            <a:pPr lvl="1"/>
            <a:r>
              <a:rPr lang="en-US" dirty="0"/>
              <a:t>Important_doc_final2.docx</a:t>
            </a:r>
          </a:p>
          <a:p>
            <a:pPr lvl="1"/>
            <a:r>
              <a:rPr lang="en-US" dirty="0"/>
              <a:t>Important_doc_final2_USE_THIS_ONE.docx</a:t>
            </a:r>
          </a:p>
          <a:p>
            <a:endParaRPr lang="en-US" dirty="0"/>
          </a:p>
        </p:txBody>
      </p:sp>
      <p:sp>
        <p:nvSpPr>
          <p:cNvPr id="4" name="Slide Number Placeholder 3">
            <a:extLst>
              <a:ext uri="{FF2B5EF4-FFF2-40B4-BE49-F238E27FC236}">
                <a16:creationId xmlns:a16="http://schemas.microsoft.com/office/drawing/2014/main" id="{AA9A09D7-363D-C54F-B82A-F6B8BA865B65}"/>
              </a:ext>
            </a:extLst>
          </p:cNvPr>
          <p:cNvSpPr>
            <a:spLocks noGrp="1"/>
          </p:cNvSpPr>
          <p:nvPr>
            <p:ph type="sldNum" sz="quarter" idx="12"/>
          </p:nvPr>
        </p:nvSpPr>
        <p:spPr/>
        <p:txBody>
          <a:bodyPr/>
          <a:lstStyle/>
          <a:p>
            <a:fld id="{8AA1F273-EF2F-3941-BBF8-D365CB27DD6A}" type="slidenum">
              <a:rPr lang="en-US" smtClean="0"/>
              <a:t>11</a:t>
            </a:fld>
            <a:endParaRPr lang="en-US"/>
          </a:p>
        </p:txBody>
      </p:sp>
    </p:spTree>
    <p:extLst>
      <p:ext uri="{BB962C8B-B14F-4D97-AF65-F5344CB8AC3E}">
        <p14:creationId xmlns:p14="http://schemas.microsoft.com/office/powerpoint/2010/main" val="120522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8C9C-F9FE-8846-8C75-9DCC8D141079}"/>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1EE933F3-C736-3740-B2AB-007D12A8D2F5}"/>
              </a:ext>
            </a:extLst>
          </p:cNvPr>
          <p:cNvSpPr>
            <a:spLocks noGrp="1"/>
          </p:cNvSpPr>
          <p:nvPr>
            <p:ph idx="1"/>
          </p:nvPr>
        </p:nvSpPr>
        <p:spPr/>
        <p:txBody>
          <a:bodyPr>
            <a:normAutofit/>
          </a:bodyPr>
          <a:lstStyle/>
          <a:p>
            <a:r>
              <a:rPr lang="en-US" dirty="0"/>
              <a:t>Strongly recommend getting used to using Git on your homework</a:t>
            </a:r>
          </a:p>
          <a:p>
            <a:pPr lvl="1"/>
            <a:r>
              <a:rPr lang="en-US" dirty="0"/>
              <a:t>If you have a </a:t>
            </a:r>
            <a:r>
              <a:rPr lang="en-US" dirty="0" err="1"/>
              <a:t>Github</a:t>
            </a:r>
            <a:r>
              <a:rPr lang="en-US" dirty="0"/>
              <a:t> account, you can fork the homework repo and clone that out</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A9A09D7-363D-C54F-B82A-F6B8BA865B65}"/>
              </a:ext>
            </a:extLst>
          </p:cNvPr>
          <p:cNvSpPr>
            <a:spLocks noGrp="1"/>
          </p:cNvSpPr>
          <p:nvPr>
            <p:ph type="sldNum" sz="quarter" idx="12"/>
          </p:nvPr>
        </p:nvSpPr>
        <p:spPr/>
        <p:txBody>
          <a:bodyPr/>
          <a:lstStyle/>
          <a:p>
            <a:fld id="{8AA1F273-EF2F-3941-BBF8-D365CB27DD6A}" type="slidenum">
              <a:rPr lang="en-US" smtClean="0"/>
              <a:t>12</a:t>
            </a:fld>
            <a:endParaRPr lang="en-US"/>
          </a:p>
        </p:txBody>
      </p:sp>
    </p:spTree>
    <p:extLst>
      <p:ext uri="{BB962C8B-B14F-4D97-AF65-F5344CB8AC3E}">
        <p14:creationId xmlns:p14="http://schemas.microsoft.com/office/powerpoint/2010/main" val="353837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22C3-F90D-C94E-884B-CB79243E66A4}"/>
              </a:ext>
            </a:extLst>
          </p:cNvPr>
          <p:cNvSpPr>
            <a:spLocks noGrp="1"/>
          </p:cNvSpPr>
          <p:nvPr>
            <p:ph type="title"/>
          </p:nvPr>
        </p:nvSpPr>
        <p:spPr/>
        <p:txBody>
          <a:bodyPr/>
          <a:lstStyle/>
          <a:p>
            <a:r>
              <a:rPr lang="en-US" dirty="0"/>
              <a:t>Python 2.7</a:t>
            </a:r>
          </a:p>
        </p:txBody>
      </p:sp>
      <p:sp>
        <p:nvSpPr>
          <p:cNvPr id="3" name="Content Placeholder 2">
            <a:extLst>
              <a:ext uri="{FF2B5EF4-FFF2-40B4-BE49-F238E27FC236}">
                <a16:creationId xmlns:a16="http://schemas.microsoft.com/office/drawing/2014/main" id="{93BDEFFB-42E6-B84E-A236-FD9B80709AAA}"/>
              </a:ext>
            </a:extLst>
          </p:cNvPr>
          <p:cNvSpPr>
            <a:spLocks noGrp="1"/>
          </p:cNvSpPr>
          <p:nvPr>
            <p:ph idx="1"/>
          </p:nvPr>
        </p:nvSpPr>
        <p:spPr/>
        <p:txBody>
          <a:bodyPr/>
          <a:lstStyle/>
          <a:p>
            <a:r>
              <a:rPr lang="en-US" dirty="0"/>
              <a:t>We assume you already have some programming experience at the level of CS 106A</a:t>
            </a:r>
          </a:p>
          <a:p>
            <a:r>
              <a:rPr lang="en-US" dirty="0"/>
              <a:t>As a result, rather than providing a full-blown tutorial about Python, we’ll direct you to last year’s Python + NumPy tutorial (hands-on!)</a:t>
            </a:r>
          </a:p>
          <a:p>
            <a:r>
              <a:rPr lang="en-US" dirty="0"/>
              <a:t>It can be found online at: </a:t>
            </a:r>
            <a:r>
              <a:rPr lang="en-US" dirty="0">
                <a:hlinkClick r:id="rId2"/>
              </a:rPr>
              <a:t>http://asl.stanford.edu/aa274_win1819/pdfs/recitation/Tut3_NumPy.pdf</a:t>
            </a:r>
            <a:r>
              <a:rPr lang="en-US" dirty="0"/>
              <a:t> </a:t>
            </a:r>
          </a:p>
          <a:p>
            <a:endParaRPr lang="en-US" dirty="0"/>
          </a:p>
        </p:txBody>
      </p:sp>
      <p:sp>
        <p:nvSpPr>
          <p:cNvPr id="4" name="Slide Number Placeholder 3">
            <a:extLst>
              <a:ext uri="{FF2B5EF4-FFF2-40B4-BE49-F238E27FC236}">
                <a16:creationId xmlns:a16="http://schemas.microsoft.com/office/drawing/2014/main" id="{5C43591C-7C98-7B49-BECE-31CC22212330}"/>
              </a:ext>
            </a:extLst>
          </p:cNvPr>
          <p:cNvSpPr>
            <a:spLocks noGrp="1"/>
          </p:cNvSpPr>
          <p:nvPr>
            <p:ph type="sldNum" sz="quarter" idx="12"/>
          </p:nvPr>
        </p:nvSpPr>
        <p:spPr/>
        <p:txBody>
          <a:bodyPr/>
          <a:lstStyle/>
          <a:p>
            <a:fld id="{8AA1F273-EF2F-3941-BBF8-D365CB27DD6A}" type="slidenum">
              <a:rPr lang="en-US" smtClean="0"/>
              <a:t>13</a:t>
            </a:fld>
            <a:endParaRPr lang="en-US"/>
          </a:p>
        </p:txBody>
      </p:sp>
    </p:spTree>
    <p:extLst>
      <p:ext uri="{BB962C8B-B14F-4D97-AF65-F5344CB8AC3E}">
        <p14:creationId xmlns:p14="http://schemas.microsoft.com/office/powerpoint/2010/main" val="38796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22C3-F90D-C94E-884B-CB79243E66A4}"/>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93BDEFFB-42E6-B84E-A236-FD9B80709AAA}"/>
              </a:ext>
            </a:extLst>
          </p:cNvPr>
          <p:cNvSpPr>
            <a:spLocks noGrp="1"/>
          </p:cNvSpPr>
          <p:nvPr>
            <p:ph idx="1"/>
          </p:nvPr>
        </p:nvSpPr>
        <p:spPr/>
        <p:txBody>
          <a:bodyPr/>
          <a:lstStyle/>
          <a:p>
            <a:r>
              <a:rPr lang="en-US" dirty="0" err="1"/>
              <a:t>pdb</a:t>
            </a:r>
            <a:endParaRPr lang="en-US" dirty="0"/>
          </a:p>
        </p:txBody>
      </p:sp>
      <p:sp>
        <p:nvSpPr>
          <p:cNvPr id="4" name="Slide Number Placeholder 3">
            <a:extLst>
              <a:ext uri="{FF2B5EF4-FFF2-40B4-BE49-F238E27FC236}">
                <a16:creationId xmlns:a16="http://schemas.microsoft.com/office/drawing/2014/main" id="{5C43591C-7C98-7B49-BECE-31CC22212330}"/>
              </a:ext>
            </a:extLst>
          </p:cNvPr>
          <p:cNvSpPr>
            <a:spLocks noGrp="1"/>
          </p:cNvSpPr>
          <p:nvPr>
            <p:ph type="sldNum" sz="quarter" idx="12"/>
          </p:nvPr>
        </p:nvSpPr>
        <p:spPr/>
        <p:txBody>
          <a:bodyPr/>
          <a:lstStyle/>
          <a:p>
            <a:fld id="{8AA1F273-EF2F-3941-BBF8-D365CB27DD6A}" type="slidenum">
              <a:rPr lang="en-US" smtClean="0"/>
              <a:t>14</a:t>
            </a:fld>
            <a:endParaRPr lang="en-US"/>
          </a:p>
        </p:txBody>
      </p:sp>
      <p:pic>
        <p:nvPicPr>
          <p:cNvPr id="6" name="Picture 5">
            <a:extLst>
              <a:ext uri="{FF2B5EF4-FFF2-40B4-BE49-F238E27FC236}">
                <a16:creationId xmlns:a16="http://schemas.microsoft.com/office/drawing/2014/main" id="{A4D4E39E-2B34-8543-B183-A3ACD72EE791}"/>
              </a:ext>
            </a:extLst>
          </p:cNvPr>
          <p:cNvPicPr>
            <a:picLocks noChangeAspect="1"/>
          </p:cNvPicPr>
          <p:nvPr/>
        </p:nvPicPr>
        <p:blipFill>
          <a:blip r:embed="rId3"/>
          <a:stretch>
            <a:fillRect/>
          </a:stretch>
        </p:blipFill>
        <p:spPr>
          <a:xfrm>
            <a:off x="3098111" y="1690687"/>
            <a:ext cx="9151320" cy="4486275"/>
          </a:xfrm>
          <a:prstGeom prst="rect">
            <a:avLst/>
          </a:prstGeom>
        </p:spPr>
      </p:pic>
    </p:spTree>
    <p:extLst>
      <p:ext uri="{BB962C8B-B14F-4D97-AF65-F5344CB8AC3E}">
        <p14:creationId xmlns:p14="http://schemas.microsoft.com/office/powerpoint/2010/main" val="258585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22C3-F90D-C94E-884B-CB79243E66A4}"/>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93BDEFFB-42E6-B84E-A236-FD9B80709AAA}"/>
              </a:ext>
            </a:extLst>
          </p:cNvPr>
          <p:cNvSpPr>
            <a:spLocks noGrp="1"/>
          </p:cNvSpPr>
          <p:nvPr>
            <p:ph idx="1"/>
          </p:nvPr>
        </p:nvSpPr>
        <p:spPr/>
        <p:txBody>
          <a:bodyPr/>
          <a:lstStyle/>
          <a:p>
            <a:r>
              <a:rPr lang="en-US" dirty="0"/>
              <a:t>More generally the debugging process is:</a:t>
            </a:r>
          </a:p>
          <a:p>
            <a:pPr lvl="1"/>
            <a:r>
              <a:rPr lang="en-US" dirty="0"/>
              <a:t>Google it</a:t>
            </a:r>
          </a:p>
          <a:p>
            <a:pPr lvl="1"/>
            <a:r>
              <a:rPr lang="en-US" dirty="0"/>
              <a:t>Ask a peer in the class</a:t>
            </a:r>
          </a:p>
          <a:p>
            <a:pPr lvl="1"/>
            <a:r>
              <a:rPr lang="en-US" dirty="0"/>
              <a:t>Google it</a:t>
            </a:r>
          </a:p>
          <a:p>
            <a:pPr lvl="1"/>
            <a:r>
              <a:rPr lang="en-US" dirty="0"/>
              <a:t>If all else fails, then post on Piazza or at office hours</a:t>
            </a:r>
          </a:p>
        </p:txBody>
      </p:sp>
      <p:sp>
        <p:nvSpPr>
          <p:cNvPr id="4" name="Slide Number Placeholder 3">
            <a:extLst>
              <a:ext uri="{FF2B5EF4-FFF2-40B4-BE49-F238E27FC236}">
                <a16:creationId xmlns:a16="http://schemas.microsoft.com/office/drawing/2014/main" id="{5C43591C-7C98-7B49-BECE-31CC22212330}"/>
              </a:ext>
            </a:extLst>
          </p:cNvPr>
          <p:cNvSpPr>
            <a:spLocks noGrp="1"/>
          </p:cNvSpPr>
          <p:nvPr>
            <p:ph type="sldNum" sz="quarter" idx="12"/>
          </p:nvPr>
        </p:nvSpPr>
        <p:spPr/>
        <p:txBody>
          <a:bodyPr/>
          <a:lstStyle/>
          <a:p>
            <a:fld id="{8AA1F273-EF2F-3941-BBF8-D365CB27DD6A}" type="slidenum">
              <a:rPr lang="en-US" smtClean="0"/>
              <a:t>15</a:t>
            </a:fld>
            <a:endParaRPr lang="en-US"/>
          </a:p>
        </p:txBody>
      </p:sp>
    </p:spTree>
    <p:extLst>
      <p:ext uri="{BB962C8B-B14F-4D97-AF65-F5344CB8AC3E}">
        <p14:creationId xmlns:p14="http://schemas.microsoft.com/office/powerpoint/2010/main" val="215990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F7BA-7EFA-9C42-BE47-E7A74C3DC394}"/>
              </a:ext>
            </a:extLst>
          </p:cNvPr>
          <p:cNvSpPr>
            <a:spLocks noGrp="1"/>
          </p:cNvSpPr>
          <p:nvPr>
            <p:ph type="title"/>
          </p:nvPr>
        </p:nvSpPr>
        <p:spPr/>
        <p:txBody>
          <a:bodyPr/>
          <a:lstStyle/>
          <a:p>
            <a:r>
              <a:rPr lang="en-US" dirty="0"/>
              <a:t>Section 1</a:t>
            </a:r>
          </a:p>
        </p:txBody>
      </p:sp>
      <p:sp>
        <p:nvSpPr>
          <p:cNvPr id="3" name="Content Placeholder 2">
            <a:extLst>
              <a:ext uri="{FF2B5EF4-FFF2-40B4-BE49-F238E27FC236}">
                <a16:creationId xmlns:a16="http://schemas.microsoft.com/office/drawing/2014/main" id="{58FBC2E3-DDA0-F84E-976A-A0D0996505A2}"/>
              </a:ext>
            </a:extLst>
          </p:cNvPr>
          <p:cNvSpPr>
            <a:spLocks noGrp="1"/>
          </p:cNvSpPr>
          <p:nvPr>
            <p:ph idx="1"/>
          </p:nvPr>
        </p:nvSpPr>
        <p:spPr/>
        <p:txBody>
          <a:bodyPr/>
          <a:lstStyle/>
          <a:p>
            <a:r>
              <a:rPr lang="en-US" dirty="0"/>
              <a:t>Focuses on Python and common use-cases for it in this course</a:t>
            </a:r>
          </a:p>
          <a:p>
            <a:r>
              <a:rPr lang="en-US" dirty="0"/>
              <a:t>We’ll ask you to perform a few basic mathematical operations and plot </a:t>
            </a:r>
            <a:r>
              <a:rPr lang="en-US"/>
              <a:t>the results</a:t>
            </a:r>
            <a:endParaRPr lang="en-US" dirty="0"/>
          </a:p>
        </p:txBody>
      </p:sp>
      <p:sp>
        <p:nvSpPr>
          <p:cNvPr id="4" name="Slide Number Placeholder 3">
            <a:extLst>
              <a:ext uri="{FF2B5EF4-FFF2-40B4-BE49-F238E27FC236}">
                <a16:creationId xmlns:a16="http://schemas.microsoft.com/office/drawing/2014/main" id="{A27E5013-B4AA-FB4B-9CBA-7478F70749B9}"/>
              </a:ext>
            </a:extLst>
          </p:cNvPr>
          <p:cNvSpPr>
            <a:spLocks noGrp="1"/>
          </p:cNvSpPr>
          <p:nvPr>
            <p:ph type="sldNum" sz="quarter" idx="12"/>
          </p:nvPr>
        </p:nvSpPr>
        <p:spPr/>
        <p:txBody>
          <a:bodyPr/>
          <a:lstStyle/>
          <a:p>
            <a:fld id="{8AA1F273-EF2F-3941-BBF8-D365CB27DD6A}" type="slidenum">
              <a:rPr lang="en-US" smtClean="0"/>
              <a:t>16</a:t>
            </a:fld>
            <a:endParaRPr lang="en-US"/>
          </a:p>
        </p:txBody>
      </p:sp>
    </p:spTree>
    <p:extLst>
      <p:ext uri="{BB962C8B-B14F-4D97-AF65-F5344CB8AC3E}">
        <p14:creationId xmlns:p14="http://schemas.microsoft.com/office/powerpoint/2010/main" val="73925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7512-28F7-A740-AB87-8C4A9743C5B8}"/>
              </a:ext>
            </a:extLst>
          </p:cNvPr>
          <p:cNvSpPr>
            <a:spLocks noGrp="1"/>
          </p:cNvSpPr>
          <p:nvPr>
            <p:ph type="title"/>
          </p:nvPr>
        </p:nvSpPr>
        <p:spPr/>
        <p:txBody>
          <a:bodyPr/>
          <a:lstStyle/>
          <a:p>
            <a:r>
              <a:rPr lang="en-US" dirty="0"/>
              <a:t>Sections</a:t>
            </a:r>
          </a:p>
        </p:txBody>
      </p:sp>
      <p:sp>
        <p:nvSpPr>
          <p:cNvPr id="3" name="Content Placeholder 2">
            <a:extLst>
              <a:ext uri="{FF2B5EF4-FFF2-40B4-BE49-F238E27FC236}">
                <a16:creationId xmlns:a16="http://schemas.microsoft.com/office/drawing/2014/main" id="{819484E8-BB8A-3E4F-B510-8294E4D7FFED}"/>
              </a:ext>
            </a:extLst>
          </p:cNvPr>
          <p:cNvSpPr>
            <a:spLocks noGrp="1"/>
          </p:cNvSpPr>
          <p:nvPr>
            <p:ph idx="1"/>
          </p:nvPr>
        </p:nvSpPr>
        <p:spPr/>
        <p:txBody>
          <a:bodyPr/>
          <a:lstStyle/>
          <a:p>
            <a:r>
              <a:rPr lang="en-US" dirty="0"/>
              <a:t>Modeled after sections in CS 106A/B/X/L</a:t>
            </a:r>
          </a:p>
          <a:p>
            <a:r>
              <a:rPr lang="en-US" dirty="0"/>
              <a:t>Provide hands-on experience for commonly-used tools in robotics</a:t>
            </a:r>
          </a:p>
          <a:p>
            <a:pPr lvl="1"/>
            <a:r>
              <a:rPr lang="en-US" dirty="0"/>
              <a:t>AKA tools you’ll be using for your homework and final projects</a:t>
            </a:r>
          </a:p>
          <a:p>
            <a:r>
              <a:rPr lang="en-US" dirty="0"/>
              <a:t>Taking feedback from previous years to heart</a:t>
            </a:r>
          </a:p>
        </p:txBody>
      </p:sp>
      <p:sp>
        <p:nvSpPr>
          <p:cNvPr id="6" name="Slide Number Placeholder 5">
            <a:extLst>
              <a:ext uri="{FF2B5EF4-FFF2-40B4-BE49-F238E27FC236}">
                <a16:creationId xmlns:a16="http://schemas.microsoft.com/office/drawing/2014/main" id="{008E9644-C746-DA48-8671-9A1ED24E5FE4}"/>
              </a:ext>
            </a:extLst>
          </p:cNvPr>
          <p:cNvSpPr>
            <a:spLocks noGrp="1"/>
          </p:cNvSpPr>
          <p:nvPr>
            <p:ph type="sldNum" sz="quarter" idx="12"/>
          </p:nvPr>
        </p:nvSpPr>
        <p:spPr/>
        <p:txBody>
          <a:bodyPr/>
          <a:lstStyle/>
          <a:p>
            <a:fld id="{8AA1F273-EF2F-3941-BBF8-D365CB27DD6A}" type="slidenum">
              <a:rPr lang="en-US" smtClean="0"/>
              <a:t>2</a:t>
            </a:fld>
            <a:endParaRPr lang="en-US"/>
          </a:p>
        </p:txBody>
      </p:sp>
    </p:spTree>
    <p:extLst>
      <p:ext uri="{BB962C8B-B14F-4D97-AF65-F5344CB8AC3E}">
        <p14:creationId xmlns:p14="http://schemas.microsoft.com/office/powerpoint/2010/main" val="118234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3776-E9BB-524D-B544-67DC8D08A3DD}"/>
              </a:ext>
            </a:extLst>
          </p:cNvPr>
          <p:cNvSpPr>
            <a:spLocks noGrp="1"/>
          </p:cNvSpPr>
          <p:nvPr>
            <p:ph type="title"/>
          </p:nvPr>
        </p:nvSpPr>
        <p:spPr/>
        <p:txBody>
          <a:bodyPr/>
          <a:lstStyle/>
          <a:p>
            <a:r>
              <a:rPr lang="en-US" dirty="0"/>
              <a:t>Section Logistics</a:t>
            </a:r>
          </a:p>
        </p:txBody>
      </p:sp>
      <p:sp>
        <p:nvSpPr>
          <p:cNvPr id="3" name="Content Placeholder 2">
            <a:extLst>
              <a:ext uri="{FF2B5EF4-FFF2-40B4-BE49-F238E27FC236}">
                <a16:creationId xmlns:a16="http://schemas.microsoft.com/office/drawing/2014/main" id="{D1B4CD9E-5693-804F-811A-A74F1C5B7089}"/>
              </a:ext>
            </a:extLst>
          </p:cNvPr>
          <p:cNvSpPr>
            <a:spLocks noGrp="1"/>
          </p:cNvSpPr>
          <p:nvPr>
            <p:ph idx="1"/>
          </p:nvPr>
        </p:nvSpPr>
        <p:spPr/>
        <p:txBody>
          <a:bodyPr/>
          <a:lstStyle/>
          <a:p>
            <a:r>
              <a:rPr lang="en-US" dirty="0"/>
              <a:t>First 15-30 minutes will be a presentation about the aims of the section, references, and a description of the hands-on activity you’ll be doing</a:t>
            </a:r>
          </a:p>
          <a:p>
            <a:r>
              <a:rPr lang="en-US" dirty="0"/>
              <a:t>Rest of the time (1.5+ hours) will be for you and a partner (your tablemate) to complete the hands-on activity</a:t>
            </a:r>
          </a:p>
          <a:p>
            <a:r>
              <a:rPr lang="en-US" dirty="0"/>
              <a:t>You submit your results on </a:t>
            </a:r>
            <a:r>
              <a:rPr lang="en-US" dirty="0" err="1"/>
              <a:t>Gradescope</a:t>
            </a:r>
            <a:r>
              <a:rPr lang="en-US" dirty="0"/>
              <a:t> when you’re done</a:t>
            </a:r>
          </a:p>
        </p:txBody>
      </p:sp>
      <p:sp>
        <p:nvSpPr>
          <p:cNvPr id="6" name="Slide Number Placeholder 5">
            <a:extLst>
              <a:ext uri="{FF2B5EF4-FFF2-40B4-BE49-F238E27FC236}">
                <a16:creationId xmlns:a16="http://schemas.microsoft.com/office/drawing/2014/main" id="{33DC03E1-A819-794D-BE49-A1E225C57E1F}"/>
              </a:ext>
            </a:extLst>
          </p:cNvPr>
          <p:cNvSpPr>
            <a:spLocks noGrp="1"/>
          </p:cNvSpPr>
          <p:nvPr>
            <p:ph type="sldNum" sz="quarter" idx="12"/>
          </p:nvPr>
        </p:nvSpPr>
        <p:spPr/>
        <p:txBody>
          <a:bodyPr/>
          <a:lstStyle/>
          <a:p>
            <a:fld id="{8AA1F273-EF2F-3941-BBF8-D365CB27DD6A}" type="slidenum">
              <a:rPr lang="en-US" smtClean="0"/>
              <a:t>3</a:t>
            </a:fld>
            <a:endParaRPr lang="en-US"/>
          </a:p>
        </p:txBody>
      </p:sp>
    </p:spTree>
    <p:extLst>
      <p:ext uri="{BB962C8B-B14F-4D97-AF65-F5344CB8AC3E}">
        <p14:creationId xmlns:p14="http://schemas.microsoft.com/office/powerpoint/2010/main" val="312144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5589-8B3D-8B4C-976A-34C00DA8D212}"/>
              </a:ext>
            </a:extLst>
          </p:cNvPr>
          <p:cNvSpPr>
            <a:spLocks noGrp="1"/>
          </p:cNvSpPr>
          <p:nvPr>
            <p:ph type="title"/>
          </p:nvPr>
        </p:nvSpPr>
        <p:spPr/>
        <p:txBody>
          <a:bodyPr/>
          <a:lstStyle/>
          <a:p>
            <a:r>
              <a:rPr lang="en-US" dirty="0"/>
              <a:t>Do I have to stay the whole time?</a:t>
            </a:r>
          </a:p>
        </p:txBody>
      </p:sp>
      <p:sp>
        <p:nvSpPr>
          <p:cNvPr id="3" name="Content Placeholder 2">
            <a:extLst>
              <a:ext uri="{FF2B5EF4-FFF2-40B4-BE49-F238E27FC236}">
                <a16:creationId xmlns:a16="http://schemas.microsoft.com/office/drawing/2014/main" id="{0AE6C3DC-F7AA-C440-AEE3-C36BB0F7074C}"/>
              </a:ext>
            </a:extLst>
          </p:cNvPr>
          <p:cNvSpPr>
            <a:spLocks noGrp="1"/>
          </p:cNvSpPr>
          <p:nvPr>
            <p:ph idx="1"/>
          </p:nvPr>
        </p:nvSpPr>
        <p:spPr/>
        <p:txBody>
          <a:bodyPr/>
          <a:lstStyle/>
          <a:p>
            <a:r>
              <a:rPr lang="en-US" dirty="0"/>
              <a:t>Once you complete the activity and submit your results, you can leave</a:t>
            </a:r>
          </a:p>
        </p:txBody>
      </p:sp>
      <p:sp>
        <p:nvSpPr>
          <p:cNvPr id="6" name="Slide Number Placeholder 5">
            <a:extLst>
              <a:ext uri="{FF2B5EF4-FFF2-40B4-BE49-F238E27FC236}">
                <a16:creationId xmlns:a16="http://schemas.microsoft.com/office/drawing/2014/main" id="{3DAC0DD5-FE03-CA4E-9A0F-6DBE3F3E77C0}"/>
              </a:ext>
            </a:extLst>
          </p:cNvPr>
          <p:cNvSpPr>
            <a:spLocks noGrp="1"/>
          </p:cNvSpPr>
          <p:nvPr>
            <p:ph type="sldNum" sz="quarter" idx="12"/>
          </p:nvPr>
        </p:nvSpPr>
        <p:spPr/>
        <p:txBody>
          <a:bodyPr/>
          <a:lstStyle/>
          <a:p>
            <a:fld id="{8AA1F273-EF2F-3941-BBF8-D365CB27DD6A}" type="slidenum">
              <a:rPr lang="en-US" smtClean="0"/>
              <a:t>4</a:t>
            </a:fld>
            <a:endParaRPr lang="en-US"/>
          </a:p>
        </p:txBody>
      </p:sp>
    </p:spTree>
    <p:extLst>
      <p:ext uri="{BB962C8B-B14F-4D97-AF65-F5344CB8AC3E}">
        <p14:creationId xmlns:p14="http://schemas.microsoft.com/office/powerpoint/2010/main" val="170284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2A3F-7311-F249-B7D1-F7AD3D2079B0}"/>
              </a:ext>
            </a:extLst>
          </p:cNvPr>
          <p:cNvSpPr>
            <a:spLocks noGrp="1"/>
          </p:cNvSpPr>
          <p:nvPr>
            <p:ph type="title"/>
          </p:nvPr>
        </p:nvSpPr>
        <p:spPr/>
        <p:txBody>
          <a:bodyPr/>
          <a:lstStyle/>
          <a:p>
            <a:r>
              <a:rPr lang="en-US" dirty="0"/>
              <a:t>Do I have to arrive on time?</a:t>
            </a:r>
          </a:p>
        </p:txBody>
      </p:sp>
      <p:sp>
        <p:nvSpPr>
          <p:cNvPr id="3" name="Content Placeholder 2">
            <a:extLst>
              <a:ext uri="{FF2B5EF4-FFF2-40B4-BE49-F238E27FC236}">
                <a16:creationId xmlns:a16="http://schemas.microsoft.com/office/drawing/2014/main" id="{F8A64974-A471-2046-B9A5-0AB0CD267ECA}"/>
              </a:ext>
            </a:extLst>
          </p:cNvPr>
          <p:cNvSpPr>
            <a:spLocks noGrp="1"/>
          </p:cNvSpPr>
          <p:nvPr>
            <p:ph idx="1"/>
          </p:nvPr>
        </p:nvSpPr>
        <p:spPr/>
        <p:txBody>
          <a:bodyPr>
            <a:normAutofit/>
          </a:bodyPr>
          <a:lstStyle/>
          <a:p>
            <a:r>
              <a:rPr lang="en-US" dirty="0"/>
              <a:t>Yes</a:t>
            </a:r>
          </a:p>
          <a:p>
            <a:r>
              <a:rPr lang="en-US" dirty="0"/>
              <a:t>… unless you have an overlapping class conflict. In that case, you should still arrive ASAP and make a group with someone else that is arriving similarly late</a:t>
            </a:r>
          </a:p>
          <a:p>
            <a:pPr lvl="1"/>
            <a:r>
              <a:rPr lang="en-US" dirty="0"/>
              <a:t>If you’re </a:t>
            </a:r>
            <a:r>
              <a:rPr lang="en-US" i="1" dirty="0"/>
              <a:t>the only one </a:t>
            </a:r>
            <a:r>
              <a:rPr lang="en-US" dirty="0"/>
              <a:t>that arrives late, then you can join an existing group</a:t>
            </a:r>
          </a:p>
          <a:p>
            <a:endParaRPr lang="en-US" dirty="0"/>
          </a:p>
          <a:p>
            <a:r>
              <a:rPr lang="en-US" dirty="0"/>
              <a:t>Section slides and the activity handout will be posted online, so you can still catch up</a:t>
            </a:r>
          </a:p>
          <a:p>
            <a:r>
              <a:rPr lang="en-US" dirty="0"/>
              <a:t>However, we </a:t>
            </a:r>
            <a:r>
              <a:rPr lang="en-US" i="1" dirty="0"/>
              <a:t>will not </a:t>
            </a:r>
            <a:r>
              <a:rPr lang="en-US" dirty="0"/>
              <a:t>stay after hours</a:t>
            </a:r>
          </a:p>
        </p:txBody>
      </p:sp>
      <p:sp>
        <p:nvSpPr>
          <p:cNvPr id="6" name="Slide Number Placeholder 5">
            <a:extLst>
              <a:ext uri="{FF2B5EF4-FFF2-40B4-BE49-F238E27FC236}">
                <a16:creationId xmlns:a16="http://schemas.microsoft.com/office/drawing/2014/main" id="{A14ADD15-FE6E-D84F-9AFF-D813B4F15A9E}"/>
              </a:ext>
            </a:extLst>
          </p:cNvPr>
          <p:cNvSpPr>
            <a:spLocks noGrp="1"/>
          </p:cNvSpPr>
          <p:nvPr>
            <p:ph type="sldNum" sz="quarter" idx="12"/>
          </p:nvPr>
        </p:nvSpPr>
        <p:spPr/>
        <p:txBody>
          <a:bodyPr/>
          <a:lstStyle/>
          <a:p>
            <a:fld id="{8AA1F273-EF2F-3941-BBF8-D365CB27DD6A}" type="slidenum">
              <a:rPr lang="en-US" smtClean="0"/>
              <a:t>5</a:t>
            </a:fld>
            <a:endParaRPr lang="en-US"/>
          </a:p>
        </p:txBody>
      </p:sp>
    </p:spTree>
    <p:extLst>
      <p:ext uri="{BB962C8B-B14F-4D97-AF65-F5344CB8AC3E}">
        <p14:creationId xmlns:p14="http://schemas.microsoft.com/office/powerpoint/2010/main" val="426600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FFFB-E4B3-3C43-B188-C06596ECCBA0}"/>
              </a:ext>
            </a:extLst>
          </p:cNvPr>
          <p:cNvSpPr>
            <a:spLocks noGrp="1"/>
          </p:cNvSpPr>
          <p:nvPr>
            <p:ph type="title"/>
          </p:nvPr>
        </p:nvSpPr>
        <p:spPr/>
        <p:txBody>
          <a:bodyPr/>
          <a:lstStyle/>
          <a:p>
            <a:r>
              <a:rPr lang="en-US" dirty="0"/>
              <a:t>Questions about Section Logistics?</a:t>
            </a:r>
          </a:p>
        </p:txBody>
      </p:sp>
      <p:sp>
        <p:nvSpPr>
          <p:cNvPr id="4" name="Slide Number Placeholder 3">
            <a:extLst>
              <a:ext uri="{FF2B5EF4-FFF2-40B4-BE49-F238E27FC236}">
                <a16:creationId xmlns:a16="http://schemas.microsoft.com/office/drawing/2014/main" id="{71480F46-63C5-EB42-9D53-0FFA3108AF4C}"/>
              </a:ext>
            </a:extLst>
          </p:cNvPr>
          <p:cNvSpPr>
            <a:spLocks noGrp="1"/>
          </p:cNvSpPr>
          <p:nvPr>
            <p:ph type="sldNum" sz="quarter" idx="12"/>
          </p:nvPr>
        </p:nvSpPr>
        <p:spPr/>
        <p:txBody>
          <a:bodyPr/>
          <a:lstStyle/>
          <a:p>
            <a:fld id="{8AA1F273-EF2F-3941-BBF8-D365CB27DD6A}" type="slidenum">
              <a:rPr lang="en-US" smtClean="0"/>
              <a:t>6</a:t>
            </a:fld>
            <a:endParaRPr lang="en-US"/>
          </a:p>
        </p:txBody>
      </p:sp>
      <p:sp>
        <p:nvSpPr>
          <p:cNvPr id="8" name="Content Placeholder 7">
            <a:extLst>
              <a:ext uri="{FF2B5EF4-FFF2-40B4-BE49-F238E27FC236}">
                <a16:creationId xmlns:a16="http://schemas.microsoft.com/office/drawing/2014/main" id="{29F43F65-52DA-834E-9469-836451AE37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262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Principles of Robot Autonomy I</a:t>
            </a:r>
          </a:p>
        </p:txBody>
      </p:sp>
      <p:sp>
        <p:nvSpPr>
          <p:cNvPr id="3" name="Subtitle 2"/>
          <p:cNvSpPr>
            <a:spLocks noGrp="1"/>
          </p:cNvSpPr>
          <p:nvPr>
            <p:ph type="subTitle" idx="1"/>
          </p:nvPr>
        </p:nvSpPr>
        <p:spPr/>
        <p:txBody>
          <a:bodyPr/>
          <a:lstStyle/>
          <a:p>
            <a:r>
              <a:rPr lang="en-US" dirty="0"/>
              <a:t>Section 1: Introduction to Python2.7, Git, and Debugging</a:t>
            </a:r>
          </a:p>
        </p:txBody>
      </p:sp>
      <p:pic>
        <p:nvPicPr>
          <p:cNvPr id="4" name="Picture 3"/>
          <p:cNvPicPr>
            <a:picLocks noChangeAspect="1"/>
          </p:cNvPicPr>
          <p:nvPr/>
        </p:nvPicPr>
        <p:blipFill>
          <a:blip r:embed="rId3"/>
          <a:stretch>
            <a:fillRect/>
          </a:stretch>
        </p:blipFill>
        <p:spPr>
          <a:xfrm>
            <a:off x="0" y="5687942"/>
            <a:ext cx="12192000" cy="1170058"/>
          </a:xfrm>
          <a:prstGeom prst="rect">
            <a:avLst/>
          </a:prstGeom>
        </p:spPr>
      </p:pic>
    </p:spTree>
    <p:extLst>
      <p:ext uri="{BB962C8B-B14F-4D97-AF65-F5344CB8AC3E}">
        <p14:creationId xmlns:p14="http://schemas.microsoft.com/office/powerpoint/2010/main" val="352347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746B-FC08-034D-B83B-EE32D93A1479}"/>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FB79BCB7-E167-6F4C-8591-46C08784876B}"/>
              </a:ext>
            </a:extLst>
          </p:cNvPr>
          <p:cNvSpPr>
            <a:spLocks noGrp="1"/>
          </p:cNvSpPr>
          <p:nvPr>
            <p:ph idx="1"/>
          </p:nvPr>
        </p:nvSpPr>
        <p:spPr/>
        <p:txBody>
          <a:bodyPr/>
          <a:lstStyle/>
          <a:p>
            <a:r>
              <a:rPr lang="en-US" dirty="0"/>
              <a:t>Learn how to use Git for version control</a:t>
            </a:r>
          </a:p>
          <a:p>
            <a:r>
              <a:rPr lang="en-US" dirty="0"/>
              <a:t>Start working with Python 2.7 and some of its most common packages</a:t>
            </a:r>
          </a:p>
          <a:p>
            <a:r>
              <a:rPr lang="en-US" dirty="0"/>
              <a:t>Tips and tricks for debugging</a:t>
            </a:r>
          </a:p>
        </p:txBody>
      </p:sp>
      <p:sp>
        <p:nvSpPr>
          <p:cNvPr id="4" name="Slide Number Placeholder 3">
            <a:extLst>
              <a:ext uri="{FF2B5EF4-FFF2-40B4-BE49-F238E27FC236}">
                <a16:creationId xmlns:a16="http://schemas.microsoft.com/office/drawing/2014/main" id="{C0A874DE-ED18-4343-A651-5FB5E9C4F965}"/>
              </a:ext>
            </a:extLst>
          </p:cNvPr>
          <p:cNvSpPr>
            <a:spLocks noGrp="1"/>
          </p:cNvSpPr>
          <p:nvPr>
            <p:ph type="sldNum" sz="quarter" idx="12"/>
          </p:nvPr>
        </p:nvSpPr>
        <p:spPr/>
        <p:txBody>
          <a:bodyPr/>
          <a:lstStyle/>
          <a:p>
            <a:fld id="{8AA1F273-EF2F-3941-BBF8-D365CB27DD6A}" type="slidenum">
              <a:rPr lang="en-US" smtClean="0"/>
              <a:t>8</a:t>
            </a:fld>
            <a:endParaRPr lang="en-US"/>
          </a:p>
        </p:txBody>
      </p:sp>
    </p:spTree>
    <p:extLst>
      <p:ext uri="{BB962C8B-B14F-4D97-AF65-F5344CB8AC3E}">
        <p14:creationId xmlns:p14="http://schemas.microsoft.com/office/powerpoint/2010/main" val="81556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6340-E568-E74F-9342-E539FF3B1EA5}"/>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D9C17FC4-FF65-5042-8AED-E1B09C6579CF}"/>
              </a:ext>
            </a:extLst>
          </p:cNvPr>
          <p:cNvSpPr>
            <a:spLocks noGrp="1"/>
          </p:cNvSpPr>
          <p:nvPr>
            <p:ph idx="1"/>
          </p:nvPr>
        </p:nvSpPr>
        <p:spPr>
          <a:xfrm>
            <a:off x="838200" y="1825625"/>
            <a:ext cx="10515600" cy="4351338"/>
          </a:xfrm>
        </p:spPr>
        <p:txBody>
          <a:bodyPr/>
          <a:lstStyle/>
          <a:p>
            <a:r>
              <a:rPr lang="en-US" dirty="0"/>
              <a:t>Docker is a lightweight application that runs software in </a:t>
            </a:r>
            <a:r>
              <a:rPr lang="en-US" b="1" dirty="0"/>
              <a:t>containers</a:t>
            </a:r>
            <a:endParaRPr lang="en-US" dirty="0"/>
          </a:p>
          <a:p>
            <a:r>
              <a:rPr lang="en-US" dirty="0"/>
              <a:t>A </a:t>
            </a:r>
            <a:r>
              <a:rPr lang="en-US" b="1" dirty="0"/>
              <a:t>container</a:t>
            </a:r>
            <a:r>
              <a:rPr lang="en-US" dirty="0"/>
              <a:t> is a standalone unit of software that “contains code and all its dependencies so the application runs quickly and reliably from one computing environment to another”</a:t>
            </a:r>
          </a:p>
          <a:p>
            <a:r>
              <a:rPr lang="en-US" dirty="0"/>
              <a:t>In case you don’t have a Linux-based machine, it comes with a Linux OS and uses it to run these containers</a:t>
            </a:r>
          </a:p>
          <a:p>
            <a:endParaRPr lang="en-US" dirty="0"/>
          </a:p>
          <a:p>
            <a:r>
              <a:rPr lang="en-US" dirty="0"/>
              <a:t>More information available at: </a:t>
            </a:r>
            <a:r>
              <a:rPr lang="en-US" dirty="0">
                <a:hlinkClick r:id="rId2"/>
              </a:rPr>
              <a:t>https://www.docker.com/resources/what-container</a:t>
            </a:r>
            <a:r>
              <a:rPr lang="en-US" dirty="0"/>
              <a:t> </a:t>
            </a:r>
          </a:p>
        </p:txBody>
      </p:sp>
      <p:sp>
        <p:nvSpPr>
          <p:cNvPr id="4" name="Slide Number Placeholder 3">
            <a:extLst>
              <a:ext uri="{FF2B5EF4-FFF2-40B4-BE49-F238E27FC236}">
                <a16:creationId xmlns:a16="http://schemas.microsoft.com/office/drawing/2014/main" id="{A6220931-62D7-4C48-A777-58A796566BD3}"/>
              </a:ext>
            </a:extLst>
          </p:cNvPr>
          <p:cNvSpPr>
            <a:spLocks noGrp="1"/>
          </p:cNvSpPr>
          <p:nvPr>
            <p:ph type="sldNum" sz="quarter" idx="12"/>
          </p:nvPr>
        </p:nvSpPr>
        <p:spPr/>
        <p:txBody>
          <a:bodyPr/>
          <a:lstStyle/>
          <a:p>
            <a:fld id="{8AA1F273-EF2F-3941-BBF8-D365CB27DD6A}" type="slidenum">
              <a:rPr lang="en-US" smtClean="0"/>
              <a:t>9</a:t>
            </a:fld>
            <a:endParaRPr lang="en-US"/>
          </a:p>
        </p:txBody>
      </p:sp>
    </p:spTree>
    <p:extLst>
      <p:ext uri="{BB962C8B-B14F-4D97-AF65-F5344CB8AC3E}">
        <p14:creationId xmlns:p14="http://schemas.microsoft.com/office/powerpoint/2010/main" val="1892105765"/>
      </p:ext>
    </p:extLst>
  </p:cSld>
  <p:clrMapOvr>
    <a:masterClrMapping/>
  </p:clrMapOvr>
</p:sld>
</file>

<file path=ppt/theme/theme1.xml><?xml version="1.0" encoding="utf-8"?>
<a:theme xmlns:a="http://schemas.openxmlformats.org/drawingml/2006/main" name="AA27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12493</TotalTime>
  <Words>1148</Words>
  <Application>Microsoft Macintosh PowerPoint</Application>
  <PresentationFormat>Widescreen</PresentationFormat>
  <Paragraphs>109</Paragraphs>
  <Slides>16</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AA274</vt:lpstr>
      <vt:lpstr>Principles of Robot Autonomy I</vt:lpstr>
      <vt:lpstr>Sections</vt:lpstr>
      <vt:lpstr>Section Logistics</vt:lpstr>
      <vt:lpstr>Do I have to stay the whole time?</vt:lpstr>
      <vt:lpstr>Do I have to arrive on time?</vt:lpstr>
      <vt:lpstr>Questions about Section Logistics?</vt:lpstr>
      <vt:lpstr>Principles of Robot Autonomy I</vt:lpstr>
      <vt:lpstr>Aims</vt:lpstr>
      <vt:lpstr>Docker</vt:lpstr>
      <vt:lpstr>OS Setup</vt:lpstr>
      <vt:lpstr>Git</vt:lpstr>
      <vt:lpstr>Git</vt:lpstr>
      <vt:lpstr>Python 2.7</vt:lpstr>
      <vt:lpstr>Debugging</vt:lpstr>
      <vt:lpstr>Debugging</vt:lpstr>
      <vt:lpstr>Section 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 274 Principles of Robotic Autonomy</dc:title>
  <dc:creator>Marco Pavone</dc:creator>
  <cp:lastModifiedBy>Abhishek Cauligi</cp:lastModifiedBy>
  <cp:revision>248</cp:revision>
  <cp:lastPrinted>2017-01-19T00:38:25Z</cp:lastPrinted>
  <dcterms:created xsi:type="dcterms:W3CDTF">2017-01-06T12:29:52Z</dcterms:created>
  <dcterms:modified xsi:type="dcterms:W3CDTF">2020-09-19T00:26:00Z</dcterms:modified>
</cp:coreProperties>
</file>