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8C5678-2DC4-4B28-8931-23DEF9EAC72F}">
  <a:tblStyle styleId="{B18C5678-2DC4-4B28-8931-23DEF9EAC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8c9d756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8c9d756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b23e4eb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b23e4eb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 means clustering is one of the most popular clustering algorithms, when solving clustering the idea to group data points into distinct non-overlapping subgroups.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8c9d756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8c9d756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b23e4eb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b23e4eb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b23e4eb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b23e4eb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f22211d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f22211d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8c9d756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8c9d756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b23e4e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b23e4e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b23e4eb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b23e4eb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8c9d7567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8c9d756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8c9d756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8c9d756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f22211de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f22211d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8c9d7567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8c9d756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8c9d756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8c9d756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a409de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a409de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b23e4eb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b23e4eb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b23e4eb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b23e4eb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orders are generally low with lower frequency and does not contribute majorly on the revenue, implies that we need to target the frequent consumers.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a409de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a409de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10 customer’s are UK based placing bulk orders generating 82% revenue are 90% based in UK and second highest contributors(quantity wise) are from </a:t>
            </a:r>
            <a:r>
              <a:rPr lang="en"/>
              <a:t>Germany 2.6%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million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Million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b23e4eb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b23e4eb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yearly comparison can show nearly 10X more sales in 2011 and second quarterly being the highest revenue generating month. June being the most profitable I </a:t>
            </a:r>
            <a:r>
              <a:rPr lang="en"/>
              <a:t>accumulated the top 8 sellers which show clear resemblance in the category.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gif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5717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Nisa Albert, Maitri Bhatt, Charini Jayasekera, Princi Sharma</a:t>
            </a:r>
            <a:endParaRPr sz="2100"/>
          </a:p>
        </p:txBody>
      </p:sp>
      <p:sp>
        <p:nvSpPr>
          <p:cNvPr id="68" name="Google Shape;68;p13"/>
          <p:cNvSpPr txBox="1"/>
          <p:nvPr/>
        </p:nvSpPr>
        <p:spPr>
          <a:xfrm>
            <a:off x="2646300" y="3230275"/>
            <a:ext cx="3851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BITM </a:t>
            </a:r>
            <a:r>
              <a:rPr lang="en" sz="2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603</a:t>
            </a:r>
            <a:endParaRPr sz="2200">
              <a:solidFill>
                <a:srgbClr val="66666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Business Analytics and Data Mining</a:t>
            </a:r>
            <a:endParaRPr sz="2200">
              <a:solidFill>
                <a:srgbClr val="66666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800" y="1309375"/>
            <a:ext cx="1055534" cy="6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customer segments to grow your business?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2075900"/>
            <a:ext cx="8520600" cy="18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582" lvl="0" marL="457200" rtl="0" algn="l">
              <a:spcBef>
                <a:spcPts val="0"/>
              </a:spcBef>
              <a:spcAft>
                <a:spcPts val="0"/>
              </a:spcAft>
              <a:buSzPts val="1795"/>
              <a:buChar char="➔"/>
            </a:pPr>
            <a:r>
              <a:rPr lang="en" sz="1795"/>
              <a:t>We want to create a personalized experience for our customers by creating buyers personas and specific interest. This approach saves time and increases revenue. </a:t>
            </a:r>
            <a:endParaRPr sz="1795"/>
          </a:p>
          <a:p>
            <a:pPr indent="-342582" lvl="0" marL="457200" rtl="0" algn="l">
              <a:spcBef>
                <a:spcPts val="0"/>
              </a:spcBef>
              <a:spcAft>
                <a:spcPts val="0"/>
              </a:spcAft>
              <a:buSzPts val="1795"/>
              <a:buChar char="➔"/>
            </a:pPr>
            <a:r>
              <a:rPr lang="en" sz="1795"/>
              <a:t>Having a unique audience is useful as it </a:t>
            </a:r>
            <a:r>
              <a:rPr lang="en" sz="1795"/>
              <a:t>highlights the</a:t>
            </a:r>
            <a:r>
              <a:rPr lang="en" sz="1795"/>
              <a:t> uniqueness of our customer base and increase relevance for our marketing approaches.</a:t>
            </a:r>
            <a:endParaRPr sz="1795"/>
          </a:p>
          <a:p>
            <a:pPr indent="-342582" lvl="0" marL="457200" rtl="0" algn="l">
              <a:spcBef>
                <a:spcPts val="0"/>
              </a:spcBef>
              <a:spcAft>
                <a:spcPts val="0"/>
              </a:spcAft>
              <a:buSzPts val="1795"/>
              <a:buChar char="➔"/>
            </a:pPr>
            <a:r>
              <a:rPr lang="en" sz="1795"/>
              <a:t>Business grows when we know: </a:t>
            </a:r>
            <a:endParaRPr sz="1795"/>
          </a:p>
          <a:p>
            <a:pPr indent="-322897" lvl="1" marL="914400" rtl="0" algn="l">
              <a:spcBef>
                <a:spcPts val="0"/>
              </a:spcBef>
              <a:spcAft>
                <a:spcPts val="0"/>
              </a:spcAft>
              <a:buSzPts val="1485"/>
              <a:buChar char="◆"/>
            </a:pPr>
            <a:r>
              <a:rPr lang="en" sz="1485"/>
              <a:t>Who are our l</a:t>
            </a:r>
            <a:r>
              <a:rPr lang="en" sz="1485"/>
              <a:t>oyal customers</a:t>
            </a:r>
            <a:endParaRPr sz="1485"/>
          </a:p>
          <a:p>
            <a:pPr indent="-322897" lvl="1" marL="914400" rtl="0" algn="l">
              <a:spcBef>
                <a:spcPts val="0"/>
              </a:spcBef>
              <a:spcAft>
                <a:spcPts val="0"/>
              </a:spcAft>
              <a:buSzPts val="1485"/>
              <a:buChar char="◆"/>
            </a:pPr>
            <a:r>
              <a:rPr lang="en" sz="1485"/>
              <a:t>Retracting lapsed customers</a:t>
            </a:r>
            <a:endParaRPr sz="1485"/>
          </a:p>
          <a:p>
            <a:pPr indent="-322897" lvl="1" marL="914400" rtl="0" algn="l">
              <a:spcBef>
                <a:spcPts val="0"/>
              </a:spcBef>
              <a:spcAft>
                <a:spcPts val="0"/>
              </a:spcAft>
              <a:buSzPts val="1485"/>
              <a:buChar char="◆"/>
            </a:pPr>
            <a:r>
              <a:rPr lang="en" sz="1485"/>
              <a:t>Target category buyers</a:t>
            </a:r>
            <a:endParaRPr sz="1485"/>
          </a:p>
          <a:p>
            <a:pPr indent="-322897" lvl="1" marL="914400" rtl="0" algn="l">
              <a:spcBef>
                <a:spcPts val="0"/>
              </a:spcBef>
              <a:spcAft>
                <a:spcPts val="0"/>
              </a:spcAft>
              <a:buSzPts val="1485"/>
              <a:buChar char="◆"/>
            </a:pPr>
            <a:r>
              <a:rPr lang="en" sz="1485"/>
              <a:t>Surveys</a:t>
            </a:r>
            <a:endParaRPr sz="1685"/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1000025"/>
            <a:ext cx="6536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9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373E46"/>
                </a:solidFill>
                <a:highlight>
                  <a:srgbClr val="FFFFFF"/>
                </a:highlight>
              </a:rPr>
              <a:t>Questions to ask</a:t>
            </a:r>
            <a:endParaRPr b="1" i="1" sz="1500">
              <a:solidFill>
                <a:srgbClr val="373E46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73E46"/>
              </a:buClr>
              <a:buSzPts val="1500"/>
              <a:buChar char="●"/>
            </a:pPr>
            <a:r>
              <a:rPr i="1" lang="en" sz="1500">
                <a:solidFill>
                  <a:srgbClr val="373E46"/>
                </a:solidFill>
                <a:highlight>
                  <a:srgbClr val="FFFFFF"/>
                </a:highlight>
              </a:rPr>
              <a:t>For whom are we creating value?</a:t>
            </a:r>
            <a:endParaRPr i="1" sz="1500">
              <a:solidFill>
                <a:srgbClr val="373E46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3E46"/>
              </a:buClr>
              <a:buSzPts val="1500"/>
              <a:buChar char="●"/>
            </a:pPr>
            <a:r>
              <a:rPr i="1" lang="en" sz="1500">
                <a:solidFill>
                  <a:srgbClr val="373E46"/>
                </a:solidFill>
                <a:highlight>
                  <a:srgbClr val="FFFFFF"/>
                </a:highlight>
              </a:rPr>
              <a:t>Who are our most important customers, clients, or users?</a:t>
            </a:r>
            <a:endParaRPr i="1" sz="1500">
              <a:solidFill>
                <a:srgbClr val="373E46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9707" l="32622" r="13535" t="8786"/>
          <a:stretch/>
        </p:blipFill>
        <p:spPr>
          <a:xfrm>
            <a:off x="7252100" y="3681375"/>
            <a:ext cx="1891900" cy="13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77850" y="1541475"/>
            <a:ext cx="3595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★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Recency: </a:t>
            </a:r>
            <a:r>
              <a:rPr b="1" lang="en" sz="1350">
                <a:solidFill>
                  <a:srgbClr val="1619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How recently have they made a purchase?</a:t>
            </a:r>
            <a:endParaRPr b="1" sz="1350">
              <a:solidFill>
                <a:srgbClr val="16191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16191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★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Frequency: </a:t>
            </a:r>
            <a:r>
              <a:rPr b="1" lang="en" sz="1350">
                <a:solidFill>
                  <a:srgbClr val="1619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How often have they bought something?</a:t>
            </a:r>
            <a:endParaRPr b="1" sz="1350">
              <a:solidFill>
                <a:srgbClr val="16191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16191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★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Monetary: </a:t>
            </a:r>
            <a:r>
              <a:rPr b="1" lang="en" sz="1350">
                <a:solidFill>
                  <a:srgbClr val="1619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How much money do they spend on average when making purchases?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00" y="2909950"/>
            <a:ext cx="3491901" cy="17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125" y="445025"/>
            <a:ext cx="3136450" cy="2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00" y="1152425"/>
            <a:ext cx="2557025" cy="17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13" y="3161075"/>
            <a:ext cx="2672600" cy="17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125" y="1152425"/>
            <a:ext cx="3886749" cy="380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7500" y="2142863"/>
            <a:ext cx="2672599" cy="17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descr="Chart, line chart&#10;&#10;Description automatically generated"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0" y="1314125"/>
            <a:ext cx="4878100" cy="33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2148400" y="3501039"/>
            <a:ext cx="379200" cy="39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able&#10;&#10;Description automatically generated"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875" y="1377050"/>
            <a:ext cx="3701274" cy="29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50" y="1354775"/>
            <a:ext cx="7708851" cy="31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Using K-Means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103575" cy="29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975" y="1152425"/>
            <a:ext cx="3103575" cy="30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475" y="1304825"/>
            <a:ext cx="2836525" cy="3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Algorithm-Association Rules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Often used in customer transaction </a:t>
            </a:r>
            <a:r>
              <a:rPr lang="en"/>
              <a:t>databases</a:t>
            </a:r>
            <a:r>
              <a:rPr lang="en"/>
              <a:t> to determine what goes with what?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Aid to determine the relationship between items and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Analysis conducted on Customer ID and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Generate frequent item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Metrics used to determine strength of association implied by the rule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475" y="3120225"/>
            <a:ext cx="3991726" cy="18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Algorithm-Association Rules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Convert Description and Customer ID into binary incidence matrix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Rule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Frequent Item Sets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5" y="2789375"/>
            <a:ext cx="8879223" cy="1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</a:t>
            </a:r>
            <a:r>
              <a:rPr lang="en"/>
              <a:t>Association</a:t>
            </a:r>
            <a:r>
              <a:rPr lang="en"/>
              <a:t> Rules-Results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Metrics used to determine strength of association implied by the rule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75" y="2169525"/>
            <a:ext cx="7654301" cy="2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2663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Treat different customer segments differently to make the best outcome.</a:t>
            </a:r>
            <a:endParaRPr/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204950" y="170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{B18C5678-2DC4-4B28-8931-23DEF9EAC72F}</a:tableStyleId>
              </a:tblPr>
              <a:tblGrid>
                <a:gridCol w="1648925"/>
                <a:gridCol w="2934700"/>
                <a:gridCol w="4166500"/>
              </a:tblGrid>
              <a:tr h="10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Gold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Highest Profitable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Lower subscriptions prices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 customized and offer more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Silver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Average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Reward system/Loyalty points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 system with associated products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77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Bronze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Lowest Profitable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Buy one get one free method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More discounts 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Send more text messages with special sales and promotions. 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Open Sans"/>
                        <a:buChar char="★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Free trial periods for the products.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750" y="-32050"/>
            <a:ext cx="4794100" cy="2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12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41850" y="1506175"/>
            <a:ext cx="53706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★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Any business goal is to make profits.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★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Customer satisfaction plays a vast role 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★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Retail e-commerce sector, customer expectations can change 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dramatically.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★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has led to less profits and less demand by the customers for the products.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★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Identifying customer segments and treat differently for each segment.</a:t>
            </a:r>
            <a:endParaRPr b="1" sz="146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Limitations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dataset was from 2010-2011, which is only one year of data and we could miss transactions patterns and should ideally review more than 1 year of transactions.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No data regarding customer feedback which helps to explain customer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Less number of variables which consumed time in making additional variables deriving from the original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Models should run bi-weekly to upkeep the accuracy of the model. When accuracy becomes 75%, the data set should be updated.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 amt="54000"/>
          </a:blip>
          <a:srcRect b="0" l="10766" r="23740" t="11024"/>
          <a:stretch/>
        </p:blipFill>
        <p:spPr>
          <a:xfrm>
            <a:off x="0" y="0"/>
            <a:ext cx="9144000" cy="49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0" y="724825"/>
            <a:ext cx="8832300" cy="3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60"/>
          </a:p>
          <a:p>
            <a:pPr indent="-3340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0"/>
              <a:buChar char="★"/>
            </a:pPr>
            <a:r>
              <a:rPr b="1" lang="en" sz="1660"/>
              <a:t>Business Goals</a:t>
            </a:r>
            <a:endParaRPr b="1" sz="16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60"/>
              <a:t>“To target the customers based on their purchase pattern, common needs or other attributes to increase the revenue for an ecommerce website by selecting</a:t>
            </a:r>
            <a:r>
              <a:rPr b="1" lang="en" sz="1660"/>
              <a:t> to target a single group or multiple groups through its products and services</a:t>
            </a:r>
            <a:r>
              <a:rPr b="1" lang="en" sz="1660"/>
              <a:t>.”</a:t>
            </a:r>
            <a:endParaRPr b="1" sz="16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660"/>
          </a:p>
          <a:p>
            <a:pPr indent="-3340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0"/>
              <a:buChar char="★"/>
            </a:pPr>
            <a:r>
              <a:rPr b="1" lang="en" sz="1660"/>
              <a:t>Data Mining Goals</a:t>
            </a:r>
            <a:endParaRPr b="1" sz="16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60"/>
              <a:t>“To segment this customers through Demographic, Geographic, or Psychographic in distinct clusters and </a:t>
            </a:r>
            <a:r>
              <a:rPr b="1" lang="en" sz="1660"/>
              <a:t>determining</a:t>
            </a:r>
            <a:r>
              <a:rPr b="1" lang="en" sz="1660"/>
              <a:t> the </a:t>
            </a:r>
            <a:r>
              <a:rPr b="1" lang="en" sz="1660"/>
              <a:t>correlation</a:t>
            </a:r>
            <a:r>
              <a:rPr b="1" lang="en" sz="1660"/>
              <a:t> or </a:t>
            </a:r>
            <a:r>
              <a:rPr b="1" lang="en" sz="1660"/>
              <a:t>association among these attributes.” </a:t>
            </a:r>
            <a:endParaRPr b="1" sz="16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6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560"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and Data Mining Goal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Retrieved dataset from kaggle.com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Include</a:t>
            </a:r>
            <a:r>
              <a:rPr lang="en"/>
              <a:t> transactions from an online retail organization from year 2010 to 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Exploratory Data Analysis and Visualization conducted.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Additional columns were created to further analyze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50" y="3500625"/>
            <a:ext cx="352182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r>
              <a:rPr lang="en"/>
              <a:t>Pre-Processing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023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Determine how many </a:t>
            </a:r>
            <a:r>
              <a:rPr lang="en"/>
              <a:t>transactions</a:t>
            </a:r>
            <a:r>
              <a:rPr lang="en"/>
              <a:t> in dataset and the uniqueness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Identify </a:t>
            </a:r>
            <a:r>
              <a:rPr lang="en"/>
              <a:t>the duplicates and null values from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Identify tag in InvoiceNo; cancelled orders, labeled and remove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Identify tags in Stock code; 'POST', 'D', 'C2', 'M', 'BANK CHARGES', 'PADS', 'DOT',etc.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Rename column headers from ‘</a:t>
            </a:r>
            <a:r>
              <a:rPr lang="en"/>
              <a:t>ï»¿InvoiceNo’:</a:t>
            </a:r>
            <a:r>
              <a:rPr lang="en"/>
              <a:t> ‘InvoiceNo’.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Create boxplot to identify outliers and remove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Create new variables contingent on models or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Normalize variables as needed for K-means.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800" y="3575925"/>
            <a:ext cx="2663200" cy="1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250" y="2868965"/>
            <a:ext cx="2104750" cy="73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Visualization-Country analysis</a:t>
            </a:r>
            <a:endParaRPr/>
          </a:p>
        </p:txBody>
      </p:sp>
      <p:pic>
        <p:nvPicPr>
          <p:cNvPr descr="Map&#10;&#10;Description automatically generated"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525" y="1152425"/>
            <a:ext cx="6069825" cy="363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23687" r="0" t="0"/>
          <a:stretch/>
        </p:blipFill>
        <p:spPr>
          <a:xfrm>
            <a:off x="386650" y="1211137"/>
            <a:ext cx="2428875" cy="35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Visualization-Product VS Quantity Analysis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75" y="1152425"/>
            <a:ext cx="793025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Customer Based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3435199" cy="24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900" y="1152425"/>
            <a:ext cx="3435201" cy="212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5">
            <a:alphaModFix/>
          </a:blip>
          <a:srcRect b="0" l="1309" r="14741" t="6076"/>
          <a:stretch/>
        </p:blipFill>
        <p:spPr>
          <a:xfrm>
            <a:off x="6524900" y="3277150"/>
            <a:ext cx="2619101" cy="17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11700" y="4090850"/>
            <a:ext cx="565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The top 10 customer’s are UK based, placing bulk orders generating 82% revenue for which 90% are based in UK and second highest revenue contributors are from Netherlands 3.2% </a:t>
            </a:r>
            <a:r>
              <a:rPr lang="en" sz="1100"/>
              <a:t>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6">
            <a:alphaModFix/>
          </a:blip>
          <a:srcRect b="0" l="4214" r="0" t="0"/>
          <a:stretch/>
        </p:blipFill>
        <p:spPr>
          <a:xfrm>
            <a:off x="7333850" y="2455350"/>
            <a:ext cx="1728400" cy="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3850" y="1590938"/>
            <a:ext cx="1728400" cy="64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3850" y="872375"/>
            <a:ext cx="1728400" cy="6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686425" y="3174275"/>
            <a:ext cx="139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CustomerID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879350" y="3057875"/>
            <a:ext cx="172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Country Based Revenue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Visualization- Monthly Sale Analysis</a:t>
            </a:r>
            <a:endParaRPr/>
          </a:p>
        </p:txBody>
      </p:sp>
      <p:pic>
        <p:nvPicPr>
          <p:cNvPr descr="Chart, line chart&#10;&#10;Description automatically generated"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975" y="2571750"/>
            <a:ext cx="6466024" cy="24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75" y="3311050"/>
            <a:ext cx="2864900" cy="1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5">
            <a:alphaModFix/>
          </a:blip>
          <a:srcRect b="0" l="0" r="1468" t="0"/>
          <a:stretch/>
        </p:blipFill>
        <p:spPr>
          <a:xfrm>
            <a:off x="117575" y="1005450"/>
            <a:ext cx="5025926" cy="22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5257250" y="1693425"/>
            <a:ext cx="37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The yearly comparison shows nearly 10X more sales in 2011 and second quarter of 2011 wherein June being the highest revenue generating month.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