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Lst>
  <p:sldSz cx="9753600" cy="7315200"/>
  <p:notesSz cx="6858000" cy="9144000"/>
  <p:embeddedFontLst>
    <p:embeddedFont>
      <p:font typeface="Montserrat" charset="1" panose="00000500000000000000"/>
      <p:regular r:id="rId6"/>
      <p:bold r:id="rId7"/>
    </p:embeddedFont>
    <p:embeddedFont>
      <p:font typeface="Aileron Regular" charset="1" panose="00000500000000000000"/>
      <p:regular r:id="rId8"/>
      <p:bold r:id="rId9"/>
      <p:italic r:id="rId10"/>
      <p:boldItalic r:id="rId11"/>
    </p:embeddedFont>
    <p:embeddedFont>
      <p:font typeface="Arimo" charset="1" panose="020B0604020202020204"/>
      <p:regular r:id="rId12"/>
      <p:bold r:id="rId13"/>
      <p:italic r:id="rId14"/>
      <p:boldItalic r:id="rId15"/>
    </p:embeddedFont>
    <p:embeddedFont>
      <p:font typeface="League Spartan" charset="1" panose="00000800000000000000"/>
      <p:regular r:id="rId16"/>
    </p:embeddedFont>
    <p:embeddedFont>
      <p:font typeface="Montserrat Light" charset="1" panose="00000400000000000000"/>
      <p:regular r:id="rId17"/>
      <p:bold r:id="rId18"/>
      <p:italic r:id="rId19"/>
      <p:boldItalic r:id="rId20"/>
    </p:embeddedFont>
    <p:embeddedFont>
      <p:font typeface="Aileron Heavy" charset="1" panose="00000A0000000000000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526678" y="1266836"/>
            <a:ext cx="8862060" cy="4861860"/>
            <a:chOff x="0" y="0"/>
            <a:chExt cx="6203985" cy="3403600"/>
          </a:xfrm>
        </p:grpSpPr>
        <p:sp>
          <p:nvSpPr>
            <p:cNvPr name="Freeform 3" id="3"/>
            <p:cNvSpPr/>
            <p:nvPr/>
          </p:nvSpPr>
          <p:spPr>
            <a:xfrm>
              <a:off x="0" y="0"/>
              <a:ext cx="6203985" cy="3403600"/>
            </a:xfrm>
            <a:custGeom>
              <a:avLst/>
              <a:gdLst/>
              <a:ahLst/>
              <a:cxnLst/>
              <a:rect r="r" b="b" t="t" l="l"/>
              <a:pathLst>
                <a:path h="3403600" w="6203985">
                  <a:moveTo>
                    <a:pt x="2179466" y="393700"/>
                  </a:moveTo>
                  <a:lnTo>
                    <a:pt x="393700" y="393700"/>
                  </a:lnTo>
                  <a:lnTo>
                    <a:pt x="393700" y="3009900"/>
                  </a:lnTo>
                  <a:lnTo>
                    <a:pt x="5810285" y="3009900"/>
                  </a:lnTo>
                  <a:lnTo>
                    <a:pt x="5810285" y="393700"/>
                  </a:lnTo>
                  <a:lnTo>
                    <a:pt x="2179466" y="393700"/>
                  </a:lnTo>
                  <a:close/>
                  <a:moveTo>
                    <a:pt x="4024519" y="0"/>
                  </a:moveTo>
                  <a:lnTo>
                    <a:pt x="0" y="0"/>
                  </a:lnTo>
                  <a:lnTo>
                    <a:pt x="0" y="3403600"/>
                  </a:lnTo>
                  <a:lnTo>
                    <a:pt x="6203985" y="3403600"/>
                  </a:lnTo>
                  <a:lnTo>
                    <a:pt x="6203985" y="0"/>
                  </a:lnTo>
                  <a:lnTo>
                    <a:pt x="4024519" y="0"/>
                  </a:lnTo>
                  <a:close/>
                  <a:moveTo>
                    <a:pt x="6140485" y="2133600"/>
                  </a:moveTo>
                  <a:lnTo>
                    <a:pt x="6140485" y="3340100"/>
                  </a:lnTo>
                  <a:lnTo>
                    <a:pt x="63500" y="3340100"/>
                  </a:lnTo>
                  <a:lnTo>
                    <a:pt x="63500" y="63500"/>
                  </a:lnTo>
                  <a:lnTo>
                    <a:pt x="6140485" y="63500"/>
                  </a:lnTo>
                  <a:lnTo>
                    <a:pt x="6140485" y="2133600"/>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2710815" y="3644265"/>
            <a:ext cx="817244" cy="28575"/>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238273" y="3308284"/>
            <a:ext cx="1487586" cy="727740"/>
          </a:xfrm>
          <a:prstGeom prst="rect">
            <a:avLst/>
          </a:prstGeom>
        </p:spPr>
      </p:pic>
      <p:sp>
        <p:nvSpPr>
          <p:cNvPr name="TextBox 6" id="6"/>
          <p:cNvSpPr txBox="true"/>
          <p:nvPr/>
        </p:nvSpPr>
        <p:spPr>
          <a:xfrm rot="0">
            <a:off x="1469784" y="3593002"/>
            <a:ext cx="1019175" cy="185637"/>
          </a:xfrm>
          <a:prstGeom prst="rect">
            <a:avLst/>
          </a:prstGeom>
        </p:spPr>
        <p:txBody>
          <a:bodyPr anchor="t" rtlCol="false" tIns="0" lIns="0" bIns="0" rIns="0">
            <a:spAutoFit/>
          </a:bodyPr>
          <a:lstStyle/>
          <a:p>
            <a:pPr algn="ctr">
              <a:lnSpc>
                <a:spcPts val="1355"/>
              </a:lnSpc>
            </a:pPr>
            <a:r>
              <a:rPr lang="en-US" sz="1316">
                <a:solidFill>
                  <a:srgbClr val="000000"/>
                </a:solidFill>
                <a:latin typeface="Montserrat"/>
              </a:rPr>
              <a:t>Front End</a:t>
            </a:r>
          </a:p>
        </p:txBody>
      </p:sp>
      <p:pic>
        <p:nvPicPr>
          <p:cNvPr name="Picture 7" id="7"/>
          <p:cNvPicPr>
            <a:picLocks noChangeAspect="true"/>
          </p:cNvPicPr>
          <p:nvPr/>
        </p:nvPicPr>
        <p:blipFill>
          <a:blip r:embed="rId2"/>
          <a:srcRect l="0" t="0" r="0" b="0"/>
          <a:stretch>
            <a:fillRect/>
          </a:stretch>
        </p:blipFill>
        <p:spPr>
          <a:xfrm flipH="false" flipV="false" rot="8217">
            <a:off x="6223651" y="3644263"/>
            <a:ext cx="817244" cy="28575"/>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3504801" y="2295434"/>
            <a:ext cx="2738472" cy="2738471"/>
          </a:xfrm>
          <a:prstGeom prst="rect">
            <a:avLst/>
          </a:prstGeom>
        </p:spPr>
      </p:pic>
      <p:sp>
        <p:nvSpPr>
          <p:cNvPr name="TextBox 9" id="9"/>
          <p:cNvSpPr txBox="true"/>
          <p:nvPr/>
        </p:nvSpPr>
        <p:spPr>
          <a:xfrm rot="0">
            <a:off x="4135341" y="3151958"/>
            <a:ext cx="1489935" cy="329952"/>
          </a:xfrm>
          <a:prstGeom prst="rect">
            <a:avLst/>
          </a:prstGeom>
        </p:spPr>
        <p:txBody>
          <a:bodyPr anchor="t" rtlCol="false" tIns="0" lIns="0" bIns="0" rIns="0">
            <a:spAutoFit/>
          </a:bodyPr>
          <a:lstStyle/>
          <a:p>
            <a:pPr algn="ctr">
              <a:lnSpc>
                <a:spcPts val="2487"/>
              </a:lnSpc>
            </a:pPr>
            <a:r>
              <a:rPr lang="en-US" sz="2415">
                <a:solidFill>
                  <a:srgbClr val="FFFFFF"/>
                </a:solidFill>
                <a:latin typeface="Montserrat"/>
              </a:rPr>
              <a:t>Flow </a:t>
            </a:r>
          </a:p>
        </p:txBody>
      </p:sp>
      <p:sp>
        <p:nvSpPr>
          <p:cNvPr name="TextBox 10" id="10"/>
          <p:cNvSpPr txBox="true"/>
          <p:nvPr/>
        </p:nvSpPr>
        <p:spPr>
          <a:xfrm rot="0">
            <a:off x="4241912" y="3833509"/>
            <a:ext cx="1285875" cy="403203"/>
          </a:xfrm>
          <a:prstGeom prst="rect">
            <a:avLst/>
          </a:prstGeom>
        </p:spPr>
        <p:txBody>
          <a:bodyPr anchor="t" rtlCol="false" tIns="0" lIns="0" bIns="0" rIns="0">
            <a:spAutoFit/>
          </a:bodyPr>
          <a:lstStyle/>
          <a:p>
            <a:pPr algn="ctr">
              <a:lnSpc>
                <a:spcPts val="1074"/>
              </a:lnSpc>
            </a:pPr>
            <a:r>
              <a:rPr lang="en-US" sz="603" spc="12">
                <a:solidFill>
                  <a:srgbClr val="FFFFFF"/>
                </a:solidFill>
                <a:latin typeface="Montserrat Light"/>
              </a:rPr>
              <a:t>Flow is an online Video Streaming Service for Gamers, Developers &amp; Designers. </a:t>
            </a:r>
          </a:p>
        </p:txBody>
      </p:sp>
      <p:pic>
        <p:nvPicPr>
          <p:cNvPr name="Picture 11" id="11"/>
          <p:cNvPicPr>
            <a:picLocks noChangeAspect="true"/>
          </p:cNvPicPr>
          <p:nvPr/>
        </p:nvPicPr>
        <p:blipFill>
          <a:blip r:embed="rId3"/>
          <a:srcRect l="0" t="0" r="0" b="0"/>
          <a:stretch>
            <a:fillRect/>
          </a:stretch>
        </p:blipFill>
        <p:spPr>
          <a:xfrm flipH="false" flipV="false" rot="0">
            <a:off x="7022602" y="3308002"/>
            <a:ext cx="1487586" cy="727740"/>
          </a:xfrm>
          <a:prstGeom prst="rect">
            <a:avLst/>
          </a:prstGeom>
        </p:spPr>
      </p:pic>
      <p:sp>
        <p:nvSpPr>
          <p:cNvPr name="TextBox 12" id="12"/>
          <p:cNvSpPr txBox="true"/>
          <p:nvPr/>
        </p:nvSpPr>
        <p:spPr>
          <a:xfrm rot="0">
            <a:off x="7254113" y="3592720"/>
            <a:ext cx="1019175" cy="185637"/>
          </a:xfrm>
          <a:prstGeom prst="rect">
            <a:avLst/>
          </a:prstGeom>
        </p:spPr>
        <p:txBody>
          <a:bodyPr anchor="t" rtlCol="false" tIns="0" lIns="0" bIns="0" rIns="0">
            <a:spAutoFit/>
          </a:bodyPr>
          <a:lstStyle/>
          <a:p>
            <a:pPr algn="ctr">
              <a:lnSpc>
                <a:spcPts val="1355"/>
              </a:lnSpc>
            </a:pPr>
            <a:r>
              <a:rPr lang="en-US" sz="1316">
                <a:solidFill>
                  <a:srgbClr val="000000"/>
                </a:solidFill>
                <a:latin typeface="Montserrat"/>
              </a:rPr>
              <a:t>Back End</a:t>
            </a:r>
          </a:p>
        </p:txBody>
      </p:sp>
      <p:pic>
        <p:nvPicPr>
          <p:cNvPr name="Picture 13" id="13"/>
          <p:cNvPicPr>
            <a:picLocks noChangeAspect="true"/>
          </p:cNvPicPr>
          <p:nvPr/>
        </p:nvPicPr>
        <p:blipFill>
          <a:blip r:embed="rId5"/>
          <a:srcRect l="0" t="0" r="0" b="0"/>
          <a:stretch>
            <a:fillRect/>
          </a:stretch>
        </p:blipFill>
        <p:spPr>
          <a:xfrm flipH="false" flipV="false" rot="0">
            <a:off x="4297562" y="567742"/>
            <a:ext cx="1186807" cy="1186807"/>
          </a:xfrm>
          <a:prstGeom prst="rect">
            <a:avLst/>
          </a:prstGeom>
        </p:spPr>
      </p:pic>
      <p:sp>
        <p:nvSpPr>
          <p:cNvPr name="TextBox 14" id="14"/>
          <p:cNvSpPr txBox="true"/>
          <p:nvPr/>
        </p:nvSpPr>
        <p:spPr>
          <a:xfrm rot="0">
            <a:off x="4382110" y="1081199"/>
            <a:ext cx="1019175" cy="185637"/>
          </a:xfrm>
          <a:prstGeom prst="rect">
            <a:avLst/>
          </a:prstGeom>
        </p:spPr>
        <p:txBody>
          <a:bodyPr anchor="t" rtlCol="false" tIns="0" lIns="0" bIns="0" rIns="0">
            <a:spAutoFit/>
          </a:bodyPr>
          <a:lstStyle/>
          <a:p>
            <a:pPr algn="ctr">
              <a:lnSpc>
                <a:spcPts val="1355"/>
              </a:lnSpc>
            </a:pPr>
            <a:r>
              <a:rPr lang="en-US" sz="1316">
                <a:solidFill>
                  <a:srgbClr val="000000"/>
                </a:solidFill>
                <a:latin typeface="Montserrat"/>
              </a:rPr>
              <a:t>Design</a:t>
            </a:r>
          </a:p>
        </p:txBody>
      </p:sp>
      <p:pic>
        <p:nvPicPr>
          <p:cNvPr name="Picture 15" id="15"/>
          <p:cNvPicPr>
            <a:picLocks noChangeAspect="true"/>
          </p:cNvPicPr>
          <p:nvPr/>
        </p:nvPicPr>
        <p:blipFill>
          <a:blip r:embed="rId2"/>
          <a:srcRect l="0" t="0" r="0" b="0"/>
          <a:stretch>
            <a:fillRect/>
          </a:stretch>
        </p:blipFill>
        <p:spPr>
          <a:xfrm flipH="false" flipV="false" rot="5400000">
            <a:off x="4482253" y="1882352"/>
            <a:ext cx="800131" cy="28575"/>
          </a:xfrm>
          <a:prstGeom prst="rect">
            <a:avLst/>
          </a:prstGeom>
        </p:spPr>
      </p:pic>
      <p:pic>
        <p:nvPicPr>
          <p:cNvPr name="Picture 16" id="16"/>
          <p:cNvPicPr>
            <a:picLocks noChangeAspect="true"/>
          </p:cNvPicPr>
          <p:nvPr/>
        </p:nvPicPr>
        <p:blipFill>
          <a:blip r:embed="rId2"/>
          <a:srcRect l="0" t="0" r="0" b="0"/>
          <a:stretch>
            <a:fillRect/>
          </a:stretch>
        </p:blipFill>
        <p:spPr>
          <a:xfrm flipH="false" flipV="false" rot="5400000">
            <a:off x="4472729" y="5419943"/>
            <a:ext cx="802007" cy="28575"/>
          </a:xfrm>
          <a:prstGeom prst="rect">
            <a:avLst/>
          </a:prstGeom>
        </p:spPr>
      </p:pic>
      <p:pic>
        <p:nvPicPr>
          <p:cNvPr name="Picture 17" id="17"/>
          <p:cNvPicPr>
            <a:picLocks noChangeAspect="true"/>
          </p:cNvPicPr>
          <p:nvPr/>
        </p:nvPicPr>
        <p:blipFill>
          <a:blip r:embed="rId6"/>
          <a:srcRect l="0" t="38063" r="0" b="38063"/>
          <a:stretch>
            <a:fillRect/>
          </a:stretch>
        </p:blipFill>
        <p:spPr>
          <a:xfrm flipH="false" flipV="false" rot="0">
            <a:off x="1232280" y="2246327"/>
            <a:ext cx="1487586" cy="355139"/>
          </a:xfrm>
          <a:prstGeom prst="rect">
            <a:avLst/>
          </a:prstGeom>
        </p:spPr>
      </p:pic>
      <p:sp>
        <p:nvSpPr>
          <p:cNvPr name="TextBox 18" id="18"/>
          <p:cNvSpPr txBox="true"/>
          <p:nvPr/>
        </p:nvSpPr>
        <p:spPr>
          <a:xfrm rot="0">
            <a:off x="1488926" y="2306230"/>
            <a:ext cx="1019175" cy="275407"/>
          </a:xfrm>
          <a:prstGeom prst="rect">
            <a:avLst/>
          </a:prstGeom>
        </p:spPr>
        <p:txBody>
          <a:bodyPr anchor="t" rtlCol="false" tIns="0" lIns="0" bIns="0" rIns="0">
            <a:spAutoFit/>
          </a:bodyPr>
          <a:lstStyle/>
          <a:p>
            <a:pPr algn="ctr">
              <a:lnSpc>
                <a:spcPts val="1036"/>
              </a:lnSpc>
            </a:pPr>
            <a:r>
              <a:rPr lang="en-US" sz="1006">
                <a:solidFill>
                  <a:srgbClr val="FFFFFF"/>
                </a:solidFill>
                <a:latin typeface="Montserrat"/>
              </a:rPr>
              <a:t>Use</a:t>
            </a:r>
            <a:r>
              <a:rPr lang="en-US" sz="1006">
                <a:solidFill>
                  <a:srgbClr val="FFFFFF"/>
                </a:solidFill>
                <a:latin typeface="Montserrat"/>
              </a:rPr>
              <a:t>r Interface - bootstrap</a:t>
            </a:r>
          </a:p>
        </p:txBody>
      </p:sp>
      <p:pic>
        <p:nvPicPr>
          <p:cNvPr name="Picture 19" id="19"/>
          <p:cNvPicPr>
            <a:picLocks noChangeAspect="true"/>
          </p:cNvPicPr>
          <p:nvPr/>
        </p:nvPicPr>
        <p:blipFill>
          <a:blip r:embed="rId6"/>
          <a:srcRect l="0" t="0" r="0" b="0"/>
          <a:stretch>
            <a:fillRect/>
          </a:stretch>
        </p:blipFill>
        <p:spPr>
          <a:xfrm flipH="false" flipV="false" rot="0">
            <a:off x="1242406" y="4742174"/>
            <a:ext cx="1487586" cy="355139"/>
          </a:xfrm>
          <a:prstGeom prst="rect">
            <a:avLst/>
          </a:prstGeom>
        </p:spPr>
      </p:pic>
      <p:sp>
        <p:nvSpPr>
          <p:cNvPr name="TextBox 20" id="20"/>
          <p:cNvSpPr txBox="true"/>
          <p:nvPr/>
        </p:nvSpPr>
        <p:spPr>
          <a:xfrm rot="0">
            <a:off x="1479371" y="4874683"/>
            <a:ext cx="1019175" cy="218358"/>
          </a:xfrm>
          <a:prstGeom prst="rect">
            <a:avLst/>
          </a:prstGeom>
        </p:spPr>
        <p:txBody>
          <a:bodyPr anchor="t" rtlCol="false" tIns="0" lIns="0" bIns="0" rIns="0">
            <a:spAutoFit/>
          </a:bodyPr>
          <a:lstStyle/>
          <a:p>
            <a:pPr algn="ctr">
              <a:lnSpc>
                <a:spcPts val="829"/>
              </a:lnSpc>
            </a:pPr>
            <a:r>
              <a:rPr lang="en-US" sz="804">
                <a:solidFill>
                  <a:srgbClr val="FFFFFF"/>
                </a:solidFill>
                <a:latin typeface="Montserrat"/>
              </a:rPr>
              <a:t>Responsible Design</a:t>
            </a:r>
            <a:r>
              <a:rPr lang="en-US" sz="804">
                <a:solidFill>
                  <a:srgbClr val="FFFFFF"/>
                </a:solidFill>
                <a:latin typeface="Montserrat"/>
              </a:rPr>
              <a:t> - Bootstrap</a:t>
            </a:r>
          </a:p>
        </p:txBody>
      </p:sp>
      <p:pic>
        <p:nvPicPr>
          <p:cNvPr name="Picture 21" id="21"/>
          <p:cNvPicPr>
            <a:picLocks noChangeAspect="true"/>
          </p:cNvPicPr>
          <p:nvPr/>
        </p:nvPicPr>
        <p:blipFill>
          <a:blip r:embed="rId6"/>
          <a:srcRect l="0" t="38063" r="0" b="38063"/>
          <a:stretch>
            <a:fillRect/>
          </a:stretch>
        </p:blipFill>
        <p:spPr>
          <a:xfrm flipH="false" flipV="false" rot="0">
            <a:off x="7009775" y="2247189"/>
            <a:ext cx="1487586" cy="355139"/>
          </a:xfrm>
          <a:prstGeom prst="rect">
            <a:avLst/>
          </a:prstGeom>
        </p:spPr>
      </p:pic>
      <p:sp>
        <p:nvSpPr>
          <p:cNvPr name="TextBox 22" id="22"/>
          <p:cNvSpPr txBox="true"/>
          <p:nvPr/>
        </p:nvSpPr>
        <p:spPr>
          <a:xfrm rot="0">
            <a:off x="7256807" y="2291816"/>
            <a:ext cx="1019175" cy="273685"/>
          </a:xfrm>
          <a:prstGeom prst="rect">
            <a:avLst/>
          </a:prstGeom>
        </p:spPr>
        <p:txBody>
          <a:bodyPr anchor="t" rtlCol="false" tIns="0" lIns="0" bIns="0" rIns="0">
            <a:spAutoFit/>
          </a:bodyPr>
          <a:lstStyle/>
          <a:p>
            <a:pPr algn="ctr">
              <a:lnSpc>
                <a:spcPts val="1030"/>
              </a:lnSpc>
            </a:pPr>
            <a:r>
              <a:rPr lang="en-US" sz="1000">
                <a:solidFill>
                  <a:srgbClr val="FFFFFF"/>
                </a:solidFill>
                <a:latin typeface="Montserrat"/>
              </a:rPr>
              <a:t>Database</a:t>
            </a:r>
            <a:r>
              <a:rPr lang="en-US" sz="1000">
                <a:solidFill>
                  <a:srgbClr val="FFFFFF"/>
                </a:solidFill>
                <a:latin typeface="Montserrat"/>
              </a:rPr>
              <a:t> - Postgres</a:t>
            </a:r>
          </a:p>
        </p:txBody>
      </p:sp>
      <p:pic>
        <p:nvPicPr>
          <p:cNvPr name="Picture 23" id="23"/>
          <p:cNvPicPr>
            <a:picLocks noChangeAspect="true"/>
          </p:cNvPicPr>
          <p:nvPr/>
        </p:nvPicPr>
        <p:blipFill>
          <a:blip r:embed="rId6"/>
          <a:srcRect l="0" t="38063" r="0" b="38063"/>
          <a:stretch>
            <a:fillRect/>
          </a:stretch>
        </p:blipFill>
        <p:spPr>
          <a:xfrm flipH="false" flipV="false" rot="0">
            <a:off x="7019901" y="4747799"/>
            <a:ext cx="1487586" cy="355139"/>
          </a:xfrm>
          <a:prstGeom prst="rect">
            <a:avLst/>
          </a:prstGeom>
        </p:spPr>
      </p:pic>
      <p:sp>
        <p:nvSpPr>
          <p:cNvPr name="TextBox 24" id="24"/>
          <p:cNvSpPr txBox="true"/>
          <p:nvPr/>
        </p:nvSpPr>
        <p:spPr>
          <a:xfrm rot="0">
            <a:off x="7249247" y="4859991"/>
            <a:ext cx="1019175" cy="143804"/>
          </a:xfrm>
          <a:prstGeom prst="rect">
            <a:avLst/>
          </a:prstGeom>
        </p:spPr>
        <p:txBody>
          <a:bodyPr anchor="t" rtlCol="false" tIns="0" lIns="0" bIns="0" rIns="0">
            <a:spAutoFit/>
          </a:bodyPr>
          <a:lstStyle/>
          <a:p>
            <a:pPr algn="ctr">
              <a:lnSpc>
                <a:spcPts val="1036"/>
              </a:lnSpc>
            </a:pPr>
            <a:r>
              <a:rPr lang="en-US" sz="1006">
                <a:solidFill>
                  <a:srgbClr val="FFFFFF"/>
                </a:solidFill>
                <a:latin typeface="Montserrat"/>
              </a:rPr>
              <a:t>C</a:t>
            </a:r>
            <a:r>
              <a:rPr lang="en-US" sz="1006">
                <a:solidFill>
                  <a:srgbClr val="FFFFFF"/>
                </a:solidFill>
                <a:latin typeface="Montserrat"/>
              </a:rPr>
              <a:t>I/CD - circleci</a:t>
            </a:r>
          </a:p>
        </p:txBody>
      </p:sp>
      <p:pic>
        <p:nvPicPr>
          <p:cNvPr name="Picture 25" id="25"/>
          <p:cNvPicPr>
            <a:picLocks noChangeAspect="true"/>
          </p:cNvPicPr>
          <p:nvPr/>
        </p:nvPicPr>
        <p:blipFill>
          <a:blip r:embed="rId6"/>
          <a:srcRect l="0" t="0" r="0" b="0"/>
          <a:stretch>
            <a:fillRect/>
          </a:stretch>
        </p:blipFill>
        <p:spPr>
          <a:xfrm flipH="false" flipV="false" rot="0">
            <a:off x="1235875" y="4285677"/>
            <a:ext cx="1487586" cy="355139"/>
          </a:xfrm>
          <a:prstGeom prst="rect">
            <a:avLst/>
          </a:prstGeom>
        </p:spPr>
      </p:pic>
      <p:sp>
        <p:nvSpPr>
          <p:cNvPr name="TextBox 26" id="26"/>
          <p:cNvSpPr txBox="true"/>
          <p:nvPr/>
        </p:nvSpPr>
        <p:spPr>
          <a:xfrm rot="0">
            <a:off x="1465220" y="4397868"/>
            <a:ext cx="1019175" cy="145891"/>
          </a:xfrm>
          <a:prstGeom prst="rect">
            <a:avLst/>
          </a:prstGeom>
        </p:spPr>
        <p:txBody>
          <a:bodyPr anchor="t" rtlCol="false" tIns="0" lIns="0" bIns="0" rIns="0">
            <a:spAutoFit/>
          </a:bodyPr>
          <a:lstStyle/>
          <a:p>
            <a:pPr algn="ctr">
              <a:lnSpc>
                <a:spcPts val="1036"/>
              </a:lnSpc>
            </a:pPr>
            <a:r>
              <a:rPr lang="en-US" sz="1006">
                <a:solidFill>
                  <a:srgbClr val="FFFFFF"/>
                </a:solidFill>
                <a:latin typeface="Montserrat"/>
              </a:rPr>
              <a:t>Code</a:t>
            </a:r>
          </a:p>
        </p:txBody>
      </p:sp>
      <p:pic>
        <p:nvPicPr>
          <p:cNvPr name="Picture 27" id="27"/>
          <p:cNvPicPr>
            <a:picLocks noChangeAspect="true"/>
          </p:cNvPicPr>
          <p:nvPr/>
        </p:nvPicPr>
        <p:blipFill>
          <a:blip r:embed="rId6"/>
          <a:srcRect l="0" t="0" r="0" b="0"/>
          <a:stretch>
            <a:fillRect/>
          </a:stretch>
        </p:blipFill>
        <p:spPr>
          <a:xfrm flipH="false" flipV="false" rot="0">
            <a:off x="1228764" y="2727368"/>
            <a:ext cx="1487586" cy="355139"/>
          </a:xfrm>
          <a:prstGeom prst="rect">
            <a:avLst/>
          </a:prstGeom>
        </p:spPr>
      </p:pic>
      <p:sp>
        <p:nvSpPr>
          <p:cNvPr name="TextBox 28" id="28"/>
          <p:cNvSpPr txBox="true"/>
          <p:nvPr/>
        </p:nvSpPr>
        <p:spPr>
          <a:xfrm rot="0">
            <a:off x="1458110" y="2839560"/>
            <a:ext cx="1019175" cy="143804"/>
          </a:xfrm>
          <a:prstGeom prst="rect">
            <a:avLst/>
          </a:prstGeom>
        </p:spPr>
        <p:txBody>
          <a:bodyPr anchor="t" rtlCol="false" tIns="0" lIns="0" bIns="0" rIns="0">
            <a:spAutoFit/>
          </a:bodyPr>
          <a:lstStyle/>
          <a:p>
            <a:pPr algn="ctr">
              <a:lnSpc>
                <a:spcPts val="1036"/>
              </a:lnSpc>
            </a:pPr>
            <a:r>
              <a:rPr lang="en-US" sz="1006">
                <a:solidFill>
                  <a:srgbClr val="FFFFFF"/>
                </a:solidFill>
                <a:latin typeface="Montserrat"/>
              </a:rPr>
              <a:t>Navigation</a:t>
            </a:r>
            <a:r>
              <a:rPr lang="en-US" sz="1006">
                <a:solidFill>
                  <a:srgbClr val="FFFFFF"/>
                </a:solidFill>
                <a:latin typeface="Montserrat"/>
              </a:rPr>
              <a:t> </a:t>
            </a:r>
          </a:p>
        </p:txBody>
      </p:sp>
      <p:pic>
        <p:nvPicPr>
          <p:cNvPr name="Picture 29" id="29"/>
          <p:cNvPicPr>
            <a:picLocks noChangeAspect="true"/>
          </p:cNvPicPr>
          <p:nvPr/>
        </p:nvPicPr>
        <p:blipFill>
          <a:blip r:embed="rId6"/>
          <a:srcRect l="0" t="0" r="0" b="0"/>
          <a:stretch>
            <a:fillRect/>
          </a:stretch>
        </p:blipFill>
        <p:spPr>
          <a:xfrm flipH="false" flipV="false" rot="0">
            <a:off x="7025940" y="2729345"/>
            <a:ext cx="1469278" cy="350769"/>
          </a:xfrm>
          <a:prstGeom prst="rect">
            <a:avLst/>
          </a:prstGeom>
        </p:spPr>
      </p:pic>
      <p:sp>
        <p:nvSpPr>
          <p:cNvPr name="TextBox 30" id="30"/>
          <p:cNvSpPr txBox="true"/>
          <p:nvPr/>
        </p:nvSpPr>
        <p:spPr>
          <a:xfrm rot="0">
            <a:off x="7236978" y="2841537"/>
            <a:ext cx="1019175" cy="216979"/>
          </a:xfrm>
          <a:prstGeom prst="rect">
            <a:avLst/>
          </a:prstGeom>
        </p:spPr>
        <p:txBody>
          <a:bodyPr anchor="t" rtlCol="false" tIns="0" lIns="0" bIns="0" rIns="0">
            <a:spAutoFit/>
          </a:bodyPr>
          <a:lstStyle/>
          <a:p>
            <a:pPr algn="ctr">
              <a:lnSpc>
                <a:spcPts val="824"/>
              </a:lnSpc>
            </a:pPr>
            <a:r>
              <a:rPr lang="en-US" sz="800">
                <a:solidFill>
                  <a:srgbClr val="FFFFFF"/>
                </a:solidFill>
                <a:latin typeface="Montserrat"/>
              </a:rPr>
              <a:t>V</a:t>
            </a:r>
            <a:r>
              <a:rPr lang="en-US" sz="800">
                <a:solidFill>
                  <a:srgbClr val="FFFFFF"/>
                </a:solidFill>
                <a:latin typeface="Montserrat"/>
              </a:rPr>
              <a:t>ERSION CONTROL- GITHUB</a:t>
            </a:r>
          </a:p>
        </p:txBody>
      </p:sp>
      <p:pic>
        <p:nvPicPr>
          <p:cNvPr name="Picture 31" id="31"/>
          <p:cNvPicPr>
            <a:picLocks noChangeAspect="true"/>
          </p:cNvPicPr>
          <p:nvPr/>
        </p:nvPicPr>
        <p:blipFill>
          <a:blip r:embed="rId6"/>
          <a:srcRect l="0" t="0" r="0" b="0"/>
          <a:stretch>
            <a:fillRect/>
          </a:stretch>
        </p:blipFill>
        <p:spPr>
          <a:xfrm flipH="false" flipV="false" rot="0">
            <a:off x="7009898" y="4242150"/>
            <a:ext cx="1487586" cy="355139"/>
          </a:xfrm>
          <a:prstGeom prst="rect">
            <a:avLst/>
          </a:prstGeom>
        </p:spPr>
      </p:pic>
      <p:sp>
        <p:nvSpPr>
          <p:cNvPr name="TextBox 32" id="32"/>
          <p:cNvSpPr txBox="true"/>
          <p:nvPr/>
        </p:nvSpPr>
        <p:spPr>
          <a:xfrm rot="0">
            <a:off x="7239244" y="4354341"/>
            <a:ext cx="1019175" cy="216979"/>
          </a:xfrm>
          <a:prstGeom prst="rect">
            <a:avLst/>
          </a:prstGeom>
        </p:spPr>
        <p:txBody>
          <a:bodyPr anchor="t" rtlCol="false" tIns="0" lIns="0" bIns="0" rIns="0">
            <a:spAutoFit/>
          </a:bodyPr>
          <a:lstStyle/>
          <a:p>
            <a:pPr algn="ctr">
              <a:lnSpc>
                <a:spcPts val="824"/>
              </a:lnSpc>
            </a:pPr>
            <a:r>
              <a:rPr lang="en-US" sz="800">
                <a:solidFill>
                  <a:srgbClr val="FFFFFF"/>
                </a:solidFill>
                <a:latin typeface="Montserrat"/>
              </a:rPr>
              <a:t>Hosting</a:t>
            </a:r>
            <a:r>
              <a:rPr lang="en-US" sz="800">
                <a:solidFill>
                  <a:srgbClr val="FFFFFF"/>
                </a:solidFill>
                <a:latin typeface="Montserrat"/>
              </a:rPr>
              <a:t>- AWS, Heroku</a:t>
            </a:r>
          </a:p>
        </p:txBody>
      </p:sp>
      <p:pic>
        <p:nvPicPr>
          <p:cNvPr name="Picture 33" id="33"/>
          <p:cNvPicPr>
            <a:picLocks noChangeAspect="true"/>
          </p:cNvPicPr>
          <p:nvPr/>
        </p:nvPicPr>
        <p:blipFill>
          <a:blip r:embed="rId4"/>
          <a:srcRect l="0" t="0" r="0" b="0"/>
          <a:stretch>
            <a:fillRect/>
          </a:stretch>
        </p:blipFill>
        <p:spPr>
          <a:xfrm flipH="false" flipV="false" rot="0">
            <a:off x="5749373" y="781470"/>
            <a:ext cx="655171" cy="655171"/>
          </a:xfrm>
          <a:prstGeom prst="rect">
            <a:avLst/>
          </a:prstGeom>
        </p:spPr>
      </p:pic>
      <p:pic>
        <p:nvPicPr>
          <p:cNvPr name="Picture 34" id="34"/>
          <p:cNvPicPr>
            <a:picLocks noChangeAspect="true"/>
          </p:cNvPicPr>
          <p:nvPr/>
        </p:nvPicPr>
        <p:blipFill>
          <a:blip r:embed="rId5"/>
          <a:srcRect l="0" t="0" r="0" b="0"/>
          <a:stretch>
            <a:fillRect/>
          </a:stretch>
        </p:blipFill>
        <p:spPr>
          <a:xfrm flipH="false" flipV="false" rot="0">
            <a:off x="6639688" y="781470"/>
            <a:ext cx="655171" cy="655171"/>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2508101" y="774848"/>
            <a:ext cx="655171" cy="655171"/>
          </a:xfrm>
          <a:prstGeom prst="rect">
            <a:avLst/>
          </a:prstGeom>
        </p:spPr>
      </p:pic>
      <p:pic>
        <p:nvPicPr>
          <p:cNvPr name="Picture 36" id="36"/>
          <p:cNvPicPr>
            <a:picLocks noChangeAspect="true"/>
          </p:cNvPicPr>
          <p:nvPr/>
        </p:nvPicPr>
        <p:blipFill>
          <a:blip r:embed="rId4"/>
          <a:srcRect l="0" t="0" r="0" b="0"/>
          <a:stretch>
            <a:fillRect/>
          </a:stretch>
        </p:blipFill>
        <p:spPr>
          <a:xfrm flipH="false" flipV="false" rot="0">
            <a:off x="3398416" y="774848"/>
            <a:ext cx="655171" cy="655171"/>
          </a:xfrm>
          <a:prstGeom prst="rect">
            <a:avLst/>
          </a:prstGeom>
        </p:spPr>
      </p:pic>
      <p:pic>
        <p:nvPicPr>
          <p:cNvPr name="Picture 37" id="37"/>
          <p:cNvPicPr>
            <a:picLocks noChangeAspect="true"/>
          </p:cNvPicPr>
          <p:nvPr/>
        </p:nvPicPr>
        <p:blipFill>
          <a:blip r:embed="rId5"/>
          <a:srcRect l="0" t="0" r="0" b="0"/>
          <a:stretch>
            <a:fillRect/>
          </a:stretch>
        </p:blipFill>
        <p:spPr>
          <a:xfrm flipH="false" flipV="false" rot="0">
            <a:off x="4266438" y="5482103"/>
            <a:ext cx="1186807" cy="1186807"/>
          </a:xfrm>
          <a:prstGeom prst="rect">
            <a:avLst/>
          </a:prstGeom>
        </p:spPr>
      </p:pic>
      <p:sp>
        <p:nvSpPr>
          <p:cNvPr name="TextBox 38" id="38"/>
          <p:cNvSpPr txBox="true"/>
          <p:nvPr/>
        </p:nvSpPr>
        <p:spPr>
          <a:xfrm rot="0">
            <a:off x="4369946" y="5995606"/>
            <a:ext cx="1019175" cy="185637"/>
          </a:xfrm>
          <a:prstGeom prst="rect">
            <a:avLst/>
          </a:prstGeom>
        </p:spPr>
        <p:txBody>
          <a:bodyPr anchor="t" rtlCol="false" tIns="0" lIns="0" bIns="0" rIns="0">
            <a:spAutoFit/>
          </a:bodyPr>
          <a:lstStyle/>
          <a:p>
            <a:pPr algn="ctr">
              <a:lnSpc>
                <a:spcPts val="1355"/>
              </a:lnSpc>
            </a:pPr>
            <a:r>
              <a:rPr lang="en-US" sz="1316">
                <a:solidFill>
                  <a:srgbClr val="000000"/>
                </a:solidFill>
                <a:latin typeface="Montserrat"/>
              </a:rPr>
              <a:t>Marketing</a:t>
            </a:r>
          </a:p>
        </p:txBody>
      </p:sp>
      <p:pic>
        <p:nvPicPr>
          <p:cNvPr name="Picture 39" id="39"/>
          <p:cNvPicPr>
            <a:picLocks noChangeAspect="true"/>
          </p:cNvPicPr>
          <p:nvPr/>
        </p:nvPicPr>
        <p:blipFill>
          <a:blip r:embed="rId4"/>
          <a:srcRect l="0" t="0" r="0" b="0"/>
          <a:stretch>
            <a:fillRect/>
          </a:stretch>
        </p:blipFill>
        <p:spPr>
          <a:xfrm flipH="false" flipV="false" rot="0">
            <a:off x="5749111" y="5747325"/>
            <a:ext cx="655171" cy="655171"/>
          </a:xfrm>
          <a:prstGeom prst="rect">
            <a:avLst/>
          </a:prstGeom>
        </p:spPr>
      </p:pic>
      <p:pic>
        <p:nvPicPr>
          <p:cNvPr name="Picture 40" id="40"/>
          <p:cNvPicPr>
            <a:picLocks noChangeAspect="true"/>
          </p:cNvPicPr>
          <p:nvPr/>
        </p:nvPicPr>
        <p:blipFill>
          <a:blip r:embed="rId5"/>
          <a:srcRect l="0" t="0" r="0" b="0"/>
          <a:stretch>
            <a:fillRect/>
          </a:stretch>
        </p:blipFill>
        <p:spPr>
          <a:xfrm flipH="false" flipV="false" rot="0">
            <a:off x="6639426" y="5747325"/>
            <a:ext cx="655171" cy="655171"/>
          </a:xfrm>
          <a:prstGeom prst="rect">
            <a:avLst/>
          </a:prstGeom>
        </p:spPr>
      </p:pic>
      <p:pic>
        <p:nvPicPr>
          <p:cNvPr name="Picture 41" id="41"/>
          <p:cNvPicPr>
            <a:picLocks noChangeAspect="true"/>
          </p:cNvPicPr>
          <p:nvPr/>
        </p:nvPicPr>
        <p:blipFill>
          <a:blip r:embed="rId5"/>
          <a:srcRect l="0" t="0" r="0" b="0"/>
          <a:stretch>
            <a:fillRect/>
          </a:stretch>
        </p:blipFill>
        <p:spPr>
          <a:xfrm flipH="false" flipV="false" rot="0">
            <a:off x="2507839" y="5740702"/>
            <a:ext cx="655171" cy="655171"/>
          </a:xfrm>
          <a:prstGeom prst="rect">
            <a:avLst/>
          </a:prstGeom>
        </p:spPr>
      </p:pic>
      <p:pic>
        <p:nvPicPr>
          <p:cNvPr name="Picture 42" id="42"/>
          <p:cNvPicPr>
            <a:picLocks noChangeAspect="true"/>
          </p:cNvPicPr>
          <p:nvPr/>
        </p:nvPicPr>
        <p:blipFill>
          <a:blip r:embed="rId4"/>
          <a:srcRect l="0" t="0" r="0" b="0"/>
          <a:stretch>
            <a:fillRect/>
          </a:stretch>
        </p:blipFill>
        <p:spPr>
          <a:xfrm flipH="false" flipV="false" rot="0">
            <a:off x="3398154" y="5740702"/>
            <a:ext cx="655171" cy="655171"/>
          </a:xfrm>
          <a:prstGeom prst="rect">
            <a:avLst/>
          </a:prstGeom>
        </p:spPr>
      </p:pic>
      <p:sp>
        <p:nvSpPr>
          <p:cNvPr name="TextBox 43" id="43"/>
          <p:cNvSpPr txBox="true"/>
          <p:nvPr/>
        </p:nvSpPr>
        <p:spPr>
          <a:xfrm rot="0">
            <a:off x="7993276" y="6953598"/>
            <a:ext cx="1670925" cy="170256"/>
          </a:xfrm>
          <a:prstGeom prst="rect">
            <a:avLst/>
          </a:prstGeom>
        </p:spPr>
        <p:txBody>
          <a:bodyPr anchor="t" rtlCol="false" tIns="0" lIns="0" bIns="0" rIns="0">
            <a:spAutoFit/>
          </a:bodyPr>
          <a:lstStyle/>
          <a:p>
            <a:pPr algn="r">
              <a:lnSpc>
                <a:spcPts val="1432"/>
              </a:lnSpc>
            </a:pPr>
            <a:r>
              <a:rPr lang="en-US" sz="804" spc="16">
                <a:solidFill>
                  <a:srgbClr val="FFFFFF"/>
                </a:solidFill>
                <a:latin typeface="Montserrat"/>
              </a:rPr>
              <a:t>www.</a:t>
            </a:r>
            <a:r>
              <a:rPr lang="en-US" sz="804" spc="16">
                <a:solidFill>
                  <a:srgbClr val="FFFFFF"/>
                </a:solidFill>
                <a:latin typeface="Montserrat"/>
              </a:rPr>
              <a:t>mutamboleague.co.zw</a:t>
            </a:r>
          </a:p>
        </p:txBody>
      </p:sp>
      <p:sp>
        <p:nvSpPr>
          <p:cNvPr name="TextBox 44" id="44"/>
          <p:cNvSpPr txBox="true"/>
          <p:nvPr/>
        </p:nvSpPr>
        <p:spPr>
          <a:xfrm rot="0">
            <a:off x="3476659" y="928943"/>
            <a:ext cx="552450" cy="323609"/>
          </a:xfrm>
          <a:prstGeom prst="rect">
            <a:avLst/>
          </a:prstGeom>
        </p:spPr>
        <p:txBody>
          <a:bodyPr anchor="t" rtlCol="false" tIns="0" lIns="0" bIns="0" rIns="0">
            <a:spAutoFit/>
          </a:bodyPr>
          <a:lstStyle/>
          <a:p>
            <a:pPr algn="ctr">
              <a:lnSpc>
                <a:spcPts val="829"/>
              </a:lnSpc>
            </a:pPr>
            <a:r>
              <a:rPr lang="en-US" sz="804">
                <a:solidFill>
                  <a:srgbClr val="FFFFFF"/>
                </a:solidFill>
                <a:latin typeface="Montserrat"/>
              </a:rPr>
              <a:t>Images</a:t>
            </a:r>
            <a:r>
              <a:rPr lang="en-US" sz="804">
                <a:solidFill>
                  <a:srgbClr val="FFFFFF"/>
                </a:solidFill>
                <a:latin typeface="Montserrat"/>
              </a:rPr>
              <a:t> - Adobe Photoshop</a:t>
            </a:r>
          </a:p>
        </p:txBody>
      </p:sp>
      <p:sp>
        <p:nvSpPr>
          <p:cNvPr name="TextBox 45" id="45"/>
          <p:cNvSpPr txBox="true"/>
          <p:nvPr/>
        </p:nvSpPr>
        <p:spPr>
          <a:xfrm rot="0">
            <a:off x="2581441" y="957350"/>
            <a:ext cx="504825" cy="323609"/>
          </a:xfrm>
          <a:prstGeom prst="rect">
            <a:avLst/>
          </a:prstGeom>
        </p:spPr>
        <p:txBody>
          <a:bodyPr anchor="t" rtlCol="false" tIns="0" lIns="0" bIns="0" rIns="0">
            <a:spAutoFit/>
          </a:bodyPr>
          <a:lstStyle/>
          <a:p>
            <a:pPr algn="ctr">
              <a:lnSpc>
                <a:spcPts val="829"/>
              </a:lnSpc>
            </a:pPr>
            <a:r>
              <a:rPr lang="en-US" sz="804">
                <a:solidFill>
                  <a:srgbClr val="000000"/>
                </a:solidFill>
                <a:latin typeface="Montserrat"/>
              </a:rPr>
              <a:t>Layout</a:t>
            </a:r>
            <a:r>
              <a:rPr lang="en-US" sz="804">
                <a:solidFill>
                  <a:srgbClr val="000000"/>
                </a:solidFill>
                <a:latin typeface="Montserrat"/>
              </a:rPr>
              <a:t> - Adobe Illustrator</a:t>
            </a:r>
          </a:p>
        </p:txBody>
      </p:sp>
      <p:sp>
        <p:nvSpPr>
          <p:cNvPr name="TextBox 46" id="46"/>
          <p:cNvSpPr txBox="true"/>
          <p:nvPr/>
        </p:nvSpPr>
        <p:spPr>
          <a:xfrm rot="0">
            <a:off x="5829367" y="1004640"/>
            <a:ext cx="504825" cy="218358"/>
          </a:xfrm>
          <a:prstGeom prst="rect">
            <a:avLst/>
          </a:prstGeom>
        </p:spPr>
        <p:txBody>
          <a:bodyPr anchor="t" rtlCol="false" tIns="0" lIns="0" bIns="0" rIns="0">
            <a:spAutoFit/>
          </a:bodyPr>
          <a:lstStyle/>
          <a:p>
            <a:pPr algn="ctr">
              <a:lnSpc>
                <a:spcPts val="829"/>
              </a:lnSpc>
            </a:pPr>
            <a:r>
              <a:rPr lang="en-US" sz="804">
                <a:solidFill>
                  <a:srgbClr val="FFFFFF"/>
                </a:solidFill>
                <a:latin typeface="Montserrat"/>
              </a:rPr>
              <a:t>Colors</a:t>
            </a:r>
            <a:r>
              <a:rPr lang="en-US" sz="804">
                <a:solidFill>
                  <a:srgbClr val="FFFFFF"/>
                </a:solidFill>
                <a:latin typeface="Montserrat"/>
              </a:rPr>
              <a:t> - coolors</a:t>
            </a:r>
          </a:p>
        </p:txBody>
      </p:sp>
      <p:sp>
        <p:nvSpPr>
          <p:cNvPr name="TextBox 47" id="47"/>
          <p:cNvSpPr txBox="true"/>
          <p:nvPr/>
        </p:nvSpPr>
        <p:spPr>
          <a:xfrm rot="0">
            <a:off x="6616963" y="955064"/>
            <a:ext cx="700096" cy="325894"/>
          </a:xfrm>
          <a:prstGeom prst="rect">
            <a:avLst/>
          </a:prstGeom>
        </p:spPr>
        <p:txBody>
          <a:bodyPr anchor="t" rtlCol="false" tIns="0" lIns="0" bIns="0" rIns="0">
            <a:spAutoFit/>
          </a:bodyPr>
          <a:lstStyle/>
          <a:p>
            <a:pPr algn="ctr">
              <a:lnSpc>
                <a:spcPts val="834"/>
              </a:lnSpc>
            </a:pPr>
            <a:r>
              <a:rPr lang="en-US" sz="810">
                <a:solidFill>
                  <a:srgbClr val="000000"/>
                </a:solidFill>
                <a:latin typeface="Montserrat"/>
              </a:rPr>
              <a:t>Fonts</a:t>
            </a:r>
            <a:r>
              <a:rPr lang="en-US" sz="810">
                <a:solidFill>
                  <a:srgbClr val="000000"/>
                </a:solidFill>
                <a:latin typeface="Montserrat"/>
              </a:rPr>
              <a:t> - fontawesme</a:t>
            </a:r>
          </a:p>
          <a:p>
            <a:pPr algn="ctr">
              <a:lnSpc>
                <a:spcPts val="834"/>
              </a:lnSpc>
            </a:pPr>
            <a:r>
              <a:rPr lang="en-US" sz="810">
                <a:solidFill>
                  <a:srgbClr val="000000"/>
                </a:solidFill>
                <a:latin typeface="Montserrat"/>
              </a:rPr>
              <a:t>google fonts</a:t>
            </a:r>
          </a:p>
        </p:txBody>
      </p:sp>
      <p:sp>
        <p:nvSpPr>
          <p:cNvPr name="TextBox 48" id="48"/>
          <p:cNvSpPr txBox="true"/>
          <p:nvPr/>
        </p:nvSpPr>
        <p:spPr>
          <a:xfrm rot="0">
            <a:off x="3473327" y="5921858"/>
            <a:ext cx="504825" cy="323609"/>
          </a:xfrm>
          <a:prstGeom prst="rect">
            <a:avLst/>
          </a:prstGeom>
        </p:spPr>
        <p:txBody>
          <a:bodyPr anchor="t" rtlCol="false" tIns="0" lIns="0" bIns="0" rIns="0">
            <a:spAutoFit/>
          </a:bodyPr>
          <a:lstStyle/>
          <a:p>
            <a:pPr algn="ctr">
              <a:lnSpc>
                <a:spcPts val="829"/>
              </a:lnSpc>
            </a:pPr>
            <a:r>
              <a:rPr lang="en-US" sz="804">
                <a:solidFill>
                  <a:srgbClr val="FFFFFF"/>
                </a:solidFill>
                <a:latin typeface="Montserrat"/>
              </a:rPr>
              <a:t>SEO</a:t>
            </a:r>
            <a:r>
              <a:rPr lang="en-US" sz="804">
                <a:solidFill>
                  <a:srgbClr val="FFFFFF"/>
                </a:solidFill>
                <a:latin typeface="Montserrat"/>
              </a:rPr>
              <a:t> - GOOGLE SEO</a:t>
            </a:r>
          </a:p>
        </p:txBody>
      </p:sp>
      <p:sp>
        <p:nvSpPr>
          <p:cNvPr name="TextBox 49" id="49"/>
          <p:cNvSpPr txBox="true"/>
          <p:nvPr/>
        </p:nvSpPr>
        <p:spPr>
          <a:xfrm rot="0">
            <a:off x="5829367" y="5921858"/>
            <a:ext cx="504825" cy="323609"/>
          </a:xfrm>
          <a:prstGeom prst="rect">
            <a:avLst/>
          </a:prstGeom>
        </p:spPr>
        <p:txBody>
          <a:bodyPr anchor="t" rtlCol="false" tIns="0" lIns="0" bIns="0" rIns="0">
            <a:spAutoFit/>
          </a:bodyPr>
          <a:lstStyle/>
          <a:p>
            <a:pPr algn="ctr">
              <a:lnSpc>
                <a:spcPts val="829"/>
              </a:lnSpc>
            </a:pPr>
            <a:r>
              <a:rPr lang="en-US" sz="804">
                <a:solidFill>
                  <a:srgbClr val="FFFFFF"/>
                </a:solidFill>
                <a:latin typeface="Montserrat"/>
              </a:rPr>
              <a:t>SEM</a:t>
            </a:r>
            <a:r>
              <a:rPr lang="en-US" sz="804">
                <a:solidFill>
                  <a:srgbClr val="FFFFFF"/>
                </a:solidFill>
                <a:latin typeface="Montserrat"/>
              </a:rPr>
              <a:t> - GOOGLE ADS</a:t>
            </a:r>
          </a:p>
        </p:txBody>
      </p:sp>
      <p:sp>
        <p:nvSpPr>
          <p:cNvPr name="TextBox 50" id="50"/>
          <p:cNvSpPr txBox="true"/>
          <p:nvPr/>
        </p:nvSpPr>
        <p:spPr>
          <a:xfrm rot="0">
            <a:off x="6715291" y="5987176"/>
            <a:ext cx="504825" cy="189103"/>
          </a:xfrm>
          <a:prstGeom prst="rect">
            <a:avLst/>
          </a:prstGeom>
        </p:spPr>
        <p:txBody>
          <a:bodyPr anchor="t" rtlCol="false" tIns="0" lIns="0" bIns="0" rIns="0">
            <a:spAutoFit/>
          </a:bodyPr>
          <a:lstStyle/>
          <a:p>
            <a:pPr algn="ctr">
              <a:lnSpc>
                <a:spcPts val="829"/>
              </a:lnSpc>
            </a:pPr>
            <a:r>
              <a:rPr lang="en-US" sz="804">
                <a:solidFill>
                  <a:srgbClr val="000000"/>
                </a:solidFill>
                <a:latin typeface="Montserrat"/>
              </a:rPr>
              <a:t>Natural</a:t>
            </a:r>
          </a:p>
          <a:p>
            <a:pPr algn="ctr">
              <a:lnSpc>
                <a:spcPts val="829"/>
              </a:lnSpc>
            </a:pPr>
            <a:r>
              <a:rPr lang="en-US" sz="804">
                <a:solidFill>
                  <a:srgbClr val="000000"/>
                </a:solidFill>
                <a:latin typeface="Montserrat"/>
              </a:rPr>
              <a:t>Links</a:t>
            </a:r>
          </a:p>
        </p:txBody>
      </p:sp>
      <p:sp>
        <p:nvSpPr>
          <p:cNvPr name="TextBox 51" id="51"/>
          <p:cNvSpPr txBox="true"/>
          <p:nvPr/>
        </p:nvSpPr>
        <p:spPr>
          <a:xfrm rot="0">
            <a:off x="2583274" y="5921858"/>
            <a:ext cx="504825" cy="218358"/>
          </a:xfrm>
          <a:prstGeom prst="rect">
            <a:avLst/>
          </a:prstGeom>
        </p:spPr>
        <p:txBody>
          <a:bodyPr anchor="t" rtlCol="false" tIns="0" lIns="0" bIns="0" rIns="0">
            <a:spAutoFit/>
          </a:bodyPr>
          <a:lstStyle/>
          <a:p>
            <a:pPr algn="ctr">
              <a:lnSpc>
                <a:spcPts val="829"/>
              </a:lnSpc>
            </a:pPr>
            <a:r>
              <a:rPr lang="en-US" sz="804">
                <a:solidFill>
                  <a:srgbClr val="000000"/>
                </a:solidFill>
                <a:latin typeface="Montserrat"/>
              </a:rPr>
              <a:t>Email</a:t>
            </a:r>
            <a:r>
              <a:rPr lang="en-US" sz="804">
                <a:solidFill>
                  <a:srgbClr val="000000"/>
                </a:solidFill>
                <a:latin typeface="Montserrat"/>
              </a:rPr>
              <a:t> - zohomail</a:t>
            </a:r>
          </a:p>
        </p:txBody>
      </p:sp>
      <p:sp>
        <p:nvSpPr>
          <p:cNvPr name="TextBox 52" id="52"/>
          <p:cNvSpPr txBox="true"/>
          <p:nvPr/>
        </p:nvSpPr>
        <p:spPr>
          <a:xfrm rot="0">
            <a:off x="280771" y="6953598"/>
            <a:ext cx="1470900" cy="170256"/>
          </a:xfrm>
          <a:prstGeom prst="rect">
            <a:avLst/>
          </a:prstGeom>
        </p:spPr>
        <p:txBody>
          <a:bodyPr anchor="t" rtlCol="false" tIns="0" lIns="0" bIns="0" rIns="0">
            <a:spAutoFit/>
          </a:bodyPr>
          <a:lstStyle/>
          <a:p>
            <a:pPr>
              <a:lnSpc>
                <a:spcPts val="1432"/>
              </a:lnSpc>
            </a:pPr>
            <a:r>
              <a:rPr lang="en-US" sz="804" spc="16">
                <a:solidFill>
                  <a:srgbClr val="FFFFFF"/>
                </a:solidFill>
                <a:latin typeface="Montserrat"/>
              </a:rPr>
              <a:t>prince@techvillage.org.zw</a:t>
            </a:r>
          </a:p>
        </p:txBody>
      </p:sp>
      <p:pic>
        <p:nvPicPr>
          <p:cNvPr name="Picture 53" id="53"/>
          <p:cNvPicPr>
            <a:picLocks noChangeAspect="true"/>
          </p:cNvPicPr>
          <p:nvPr/>
        </p:nvPicPr>
        <p:blipFill>
          <a:blip r:embed="rId6"/>
          <a:srcRect l="0" t="0" r="0" b="0"/>
          <a:stretch>
            <a:fillRect/>
          </a:stretch>
        </p:blipFill>
        <p:spPr>
          <a:xfrm flipH="false" flipV="false" rot="0">
            <a:off x="7019901" y="5194650"/>
            <a:ext cx="1487586" cy="355139"/>
          </a:xfrm>
          <a:prstGeom prst="rect">
            <a:avLst/>
          </a:prstGeom>
        </p:spPr>
      </p:pic>
      <p:sp>
        <p:nvSpPr>
          <p:cNvPr name="TextBox 54" id="54"/>
          <p:cNvSpPr txBox="true"/>
          <p:nvPr/>
        </p:nvSpPr>
        <p:spPr>
          <a:xfrm rot="0">
            <a:off x="7249247" y="5268492"/>
            <a:ext cx="1019175" cy="216979"/>
          </a:xfrm>
          <a:prstGeom prst="rect">
            <a:avLst/>
          </a:prstGeom>
        </p:spPr>
        <p:txBody>
          <a:bodyPr anchor="t" rtlCol="false" tIns="0" lIns="0" bIns="0" rIns="0">
            <a:spAutoFit/>
          </a:bodyPr>
          <a:lstStyle/>
          <a:p>
            <a:pPr algn="ctr">
              <a:lnSpc>
                <a:spcPts val="824"/>
              </a:lnSpc>
            </a:pPr>
            <a:r>
              <a:rPr lang="en-US" sz="800">
                <a:solidFill>
                  <a:srgbClr val="FFFFFF"/>
                </a:solidFill>
                <a:latin typeface="Montserrat"/>
              </a:rPr>
              <a:t>Build Monitor - DAN (Custom Zappier)</a:t>
            </a:r>
          </a:p>
        </p:txBody>
      </p:sp>
      <p:pic>
        <p:nvPicPr>
          <p:cNvPr name="Picture 55" id="55"/>
          <p:cNvPicPr>
            <a:picLocks noChangeAspect="true"/>
          </p:cNvPicPr>
          <p:nvPr/>
        </p:nvPicPr>
        <p:blipFill>
          <a:blip r:embed="rId7"/>
          <a:srcRect l="0" t="0" r="0" b="0"/>
          <a:stretch>
            <a:fillRect/>
          </a:stretch>
        </p:blipFill>
        <p:spPr>
          <a:xfrm flipH="false" flipV="false" rot="0">
            <a:off x="280771" y="5612531"/>
            <a:ext cx="1265873" cy="1265873"/>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474" r="0" b="474"/>
          <a:stretch>
            <a:fillRect/>
          </a:stretch>
        </p:blipFill>
        <p:spPr>
          <a:xfrm flipH="false" flipV="false" rot="5400000">
            <a:off x="3133259" y="549484"/>
            <a:ext cx="1805677" cy="155244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5400000">
            <a:off x="3133259" y="3485433"/>
            <a:ext cx="1805677" cy="1552442"/>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5400000">
            <a:off x="4839843" y="545392"/>
            <a:ext cx="1805677" cy="1552442"/>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5400000">
            <a:off x="4840207" y="3481341"/>
            <a:ext cx="1805677" cy="1552442"/>
          </a:xfrm>
          <a:prstGeom prst="rect">
            <a:avLst/>
          </a:prstGeom>
        </p:spPr>
      </p:pic>
      <p:pic>
        <p:nvPicPr>
          <p:cNvPr name="Picture 6" id="6"/>
          <p:cNvPicPr>
            <a:picLocks noChangeAspect="true"/>
          </p:cNvPicPr>
          <p:nvPr/>
        </p:nvPicPr>
        <p:blipFill>
          <a:blip r:embed="rId6"/>
          <a:srcRect l="0" t="474" r="0" b="474"/>
          <a:stretch>
            <a:fillRect/>
          </a:stretch>
        </p:blipFill>
        <p:spPr>
          <a:xfrm flipH="false" flipV="false" rot="5400000">
            <a:off x="2276499" y="2021601"/>
            <a:ext cx="1805677" cy="1552442"/>
          </a:xfrm>
          <a:prstGeom prst="rect">
            <a:avLst/>
          </a:prstGeom>
        </p:spPr>
      </p:pic>
      <p:pic>
        <p:nvPicPr>
          <p:cNvPr name="Picture 7" id="7"/>
          <p:cNvPicPr>
            <a:picLocks noChangeAspect="true"/>
          </p:cNvPicPr>
          <p:nvPr/>
        </p:nvPicPr>
        <p:blipFill>
          <a:blip r:embed="rId2"/>
          <a:srcRect l="0" t="474" r="0" b="474"/>
          <a:stretch>
            <a:fillRect/>
          </a:stretch>
        </p:blipFill>
        <p:spPr>
          <a:xfrm flipH="false" flipV="false" rot="5400000">
            <a:off x="5673367" y="2021602"/>
            <a:ext cx="1805677" cy="1552442"/>
          </a:xfrm>
          <a:prstGeom prst="rect">
            <a:avLst/>
          </a:prstGeom>
        </p:spPr>
      </p:pic>
      <p:sp>
        <p:nvSpPr>
          <p:cNvPr name="TextBox 8" id="8"/>
          <p:cNvSpPr txBox="true"/>
          <p:nvPr/>
        </p:nvSpPr>
        <p:spPr>
          <a:xfrm rot="0">
            <a:off x="4128464" y="2413033"/>
            <a:ext cx="1504982" cy="505441"/>
          </a:xfrm>
          <a:prstGeom prst="rect">
            <a:avLst/>
          </a:prstGeom>
        </p:spPr>
        <p:txBody>
          <a:bodyPr anchor="t" rtlCol="false" tIns="0" lIns="0" bIns="0" rIns="0">
            <a:spAutoFit/>
          </a:bodyPr>
          <a:lstStyle/>
          <a:p>
            <a:pPr algn="ctr">
              <a:lnSpc>
                <a:spcPts val="1956"/>
              </a:lnSpc>
            </a:pPr>
            <a:r>
              <a:rPr lang="en-US" b="true" sz="1811">
                <a:solidFill>
                  <a:srgbClr val="403C35"/>
                </a:solidFill>
                <a:latin typeface="Aileron Heavy"/>
              </a:rPr>
              <a:t>Flow Game Streamer</a:t>
            </a:r>
          </a:p>
        </p:txBody>
      </p:sp>
      <p:sp>
        <p:nvSpPr>
          <p:cNvPr name="TextBox 9" id="9"/>
          <p:cNvSpPr txBox="true"/>
          <p:nvPr/>
        </p:nvSpPr>
        <p:spPr>
          <a:xfrm rot="0">
            <a:off x="800248" y="6371896"/>
            <a:ext cx="2553688" cy="586991"/>
          </a:xfrm>
          <a:prstGeom prst="rect">
            <a:avLst/>
          </a:prstGeom>
        </p:spPr>
        <p:txBody>
          <a:bodyPr anchor="t" rtlCol="false" tIns="0" lIns="0" bIns="0" rIns="0">
            <a:spAutoFit/>
          </a:bodyPr>
          <a:lstStyle/>
          <a:p>
            <a:pPr>
              <a:lnSpc>
                <a:spcPts val="4310"/>
              </a:lnSpc>
            </a:pPr>
            <a:r>
              <a:rPr lang="en-US" sz="4226" b="true">
                <a:solidFill>
                  <a:srgbClr val="403C35"/>
                </a:solidFill>
                <a:latin typeface="Aileron Heavy"/>
              </a:rPr>
              <a:t>Flow</a:t>
            </a:r>
          </a:p>
        </p:txBody>
      </p:sp>
      <p:sp>
        <p:nvSpPr>
          <p:cNvPr name="TextBox 10" id="10"/>
          <p:cNvSpPr txBox="true"/>
          <p:nvPr/>
        </p:nvSpPr>
        <p:spPr>
          <a:xfrm rot="0">
            <a:off x="3618516" y="5823891"/>
            <a:ext cx="2533650" cy="780365"/>
          </a:xfrm>
          <a:prstGeom prst="rect">
            <a:avLst/>
          </a:prstGeom>
        </p:spPr>
        <p:txBody>
          <a:bodyPr anchor="t" rtlCol="false" tIns="0" lIns="0" bIns="0" rIns="0">
            <a:spAutoFit/>
          </a:bodyPr>
          <a:lstStyle/>
          <a:p>
            <a:pPr>
              <a:lnSpc>
                <a:spcPts val="1009"/>
              </a:lnSpc>
            </a:pPr>
            <a:r>
              <a:rPr lang="en-US" sz="855" b="true">
                <a:solidFill>
                  <a:srgbClr val="6A6458"/>
                </a:solidFill>
                <a:latin typeface="Aileron Regular"/>
              </a:rPr>
              <a:t>A set of tools used for Project Management and Development in order to aid us in DevOps using Scrum. Some of the Tools may note be listed on the software development process for The Techvillage but the Core Cycle remains the same following Agile Project management Methodolgy</a:t>
            </a:r>
          </a:p>
        </p:txBody>
      </p:sp>
      <p:sp>
        <p:nvSpPr>
          <p:cNvPr name="TextBox 11" id="11"/>
          <p:cNvSpPr txBox="true"/>
          <p:nvPr/>
        </p:nvSpPr>
        <p:spPr>
          <a:xfrm rot="0">
            <a:off x="6364174" y="5829146"/>
            <a:ext cx="2764594" cy="267920"/>
          </a:xfrm>
          <a:prstGeom prst="rect">
            <a:avLst/>
          </a:prstGeom>
        </p:spPr>
        <p:txBody>
          <a:bodyPr anchor="t" rtlCol="false" tIns="0" lIns="0" bIns="0" rIns="0">
            <a:spAutoFit/>
          </a:bodyPr>
          <a:lstStyle/>
          <a:p>
            <a:pPr>
              <a:lnSpc>
                <a:spcPts val="1009"/>
              </a:lnSpc>
            </a:pPr>
            <a:r>
              <a:rPr lang="en-US" sz="855" b="true">
                <a:solidFill>
                  <a:srgbClr val="6A6458"/>
                </a:solidFill>
                <a:latin typeface="Aileron Regular"/>
              </a:rPr>
              <a:t>Flow is Video Streaming platform for Gamers  and eventually for Developers and Designers</a:t>
            </a:r>
          </a:p>
        </p:txBody>
      </p:sp>
      <p:sp>
        <p:nvSpPr>
          <p:cNvPr name="TextBox 12" id="12"/>
          <p:cNvSpPr txBox="true"/>
          <p:nvPr/>
        </p:nvSpPr>
        <p:spPr>
          <a:xfrm rot="0">
            <a:off x="6580887" y="6646759"/>
            <a:ext cx="2438400" cy="174447"/>
          </a:xfrm>
          <a:prstGeom prst="rect">
            <a:avLst/>
          </a:prstGeom>
        </p:spPr>
        <p:txBody>
          <a:bodyPr anchor="t" rtlCol="false" tIns="0" lIns="0" bIns="0" rIns="0">
            <a:spAutoFit/>
          </a:bodyPr>
          <a:lstStyle/>
          <a:p>
            <a:pPr algn="r">
              <a:lnSpc>
                <a:spcPts val="1231"/>
              </a:lnSpc>
            </a:pPr>
            <a:r>
              <a:rPr lang="en-US" b="true" sz="1207">
                <a:solidFill>
                  <a:srgbClr val="403C35"/>
                </a:solidFill>
                <a:latin typeface="Aileron Heavy"/>
              </a:rPr>
              <a:t>http://flow-dev.ml</a:t>
            </a:r>
          </a:p>
        </p:txBody>
      </p:sp>
      <p:sp>
        <p:nvSpPr>
          <p:cNvPr name="TextBox 13" id="13"/>
          <p:cNvSpPr txBox="true"/>
          <p:nvPr/>
        </p:nvSpPr>
        <p:spPr>
          <a:xfrm rot="0">
            <a:off x="3381088" y="1244701"/>
            <a:ext cx="1323975" cy="153368"/>
          </a:xfrm>
          <a:prstGeom prst="rect">
            <a:avLst/>
          </a:prstGeom>
        </p:spPr>
        <p:txBody>
          <a:bodyPr anchor="t" rtlCol="false" tIns="0" lIns="0" bIns="0" rIns="0">
            <a:spAutoFit/>
          </a:bodyPr>
          <a:lstStyle/>
          <a:p>
            <a:pPr algn="ctr">
              <a:lnSpc>
                <a:spcPts val="1187"/>
              </a:lnSpc>
            </a:pPr>
            <a:r>
              <a:rPr lang="en-US" sz="1006">
                <a:solidFill>
                  <a:srgbClr val="FFFFFF"/>
                </a:solidFill>
                <a:latin typeface="Aileron Regular"/>
              </a:rPr>
              <a:t>Github </a:t>
            </a:r>
          </a:p>
        </p:txBody>
      </p:sp>
      <p:sp>
        <p:nvSpPr>
          <p:cNvPr name="TextBox 14" id="14"/>
          <p:cNvSpPr txBox="true"/>
          <p:nvPr/>
        </p:nvSpPr>
        <p:spPr>
          <a:xfrm rot="0">
            <a:off x="5085777" y="1244701"/>
            <a:ext cx="1323975" cy="153368"/>
          </a:xfrm>
          <a:prstGeom prst="rect">
            <a:avLst/>
          </a:prstGeom>
        </p:spPr>
        <p:txBody>
          <a:bodyPr anchor="t" rtlCol="false" tIns="0" lIns="0" bIns="0" rIns="0">
            <a:spAutoFit/>
          </a:bodyPr>
          <a:lstStyle/>
          <a:p>
            <a:pPr algn="ctr">
              <a:lnSpc>
                <a:spcPts val="1187"/>
              </a:lnSpc>
            </a:pPr>
            <a:r>
              <a:rPr lang="en-US" sz="1006">
                <a:solidFill>
                  <a:srgbClr val="FFFFFF"/>
                </a:solidFill>
                <a:latin typeface="Aileron Regular"/>
              </a:rPr>
              <a:t>Trello</a:t>
            </a:r>
          </a:p>
        </p:txBody>
      </p:sp>
      <p:sp>
        <p:nvSpPr>
          <p:cNvPr name="TextBox 15" id="15"/>
          <p:cNvSpPr txBox="true"/>
          <p:nvPr/>
        </p:nvSpPr>
        <p:spPr>
          <a:xfrm rot="0">
            <a:off x="5917053" y="2717923"/>
            <a:ext cx="1323975" cy="153368"/>
          </a:xfrm>
          <a:prstGeom prst="rect">
            <a:avLst/>
          </a:prstGeom>
        </p:spPr>
        <p:txBody>
          <a:bodyPr anchor="t" rtlCol="false" tIns="0" lIns="0" bIns="0" rIns="0">
            <a:spAutoFit/>
          </a:bodyPr>
          <a:lstStyle/>
          <a:p>
            <a:pPr algn="ctr">
              <a:lnSpc>
                <a:spcPts val="1187"/>
              </a:lnSpc>
            </a:pPr>
            <a:r>
              <a:rPr lang="en-US" sz="1006">
                <a:solidFill>
                  <a:srgbClr val="FFFFFF"/>
                </a:solidFill>
                <a:latin typeface="Aileron Regular"/>
              </a:rPr>
              <a:t>Heroku</a:t>
            </a:r>
          </a:p>
        </p:txBody>
      </p:sp>
      <p:sp>
        <p:nvSpPr>
          <p:cNvPr name="TextBox 16" id="16"/>
          <p:cNvSpPr txBox="true"/>
          <p:nvPr/>
        </p:nvSpPr>
        <p:spPr>
          <a:xfrm rot="0">
            <a:off x="5078853" y="4178445"/>
            <a:ext cx="1323975" cy="153368"/>
          </a:xfrm>
          <a:prstGeom prst="rect">
            <a:avLst/>
          </a:prstGeom>
        </p:spPr>
        <p:txBody>
          <a:bodyPr anchor="t" rtlCol="false" tIns="0" lIns="0" bIns="0" rIns="0">
            <a:spAutoFit/>
          </a:bodyPr>
          <a:lstStyle/>
          <a:p>
            <a:pPr algn="ctr">
              <a:lnSpc>
                <a:spcPts val="1187"/>
              </a:lnSpc>
            </a:pPr>
            <a:r>
              <a:rPr lang="en-US" sz="1006">
                <a:solidFill>
                  <a:srgbClr val="FFFFFF"/>
                </a:solidFill>
                <a:latin typeface="Aileron Regular"/>
              </a:rPr>
              <a:t>A</a:t>
            </a:r>
            <a:r>
              <a:rPr lang="en-US" sz="1006">
                <a:solidFill>
                  <a:srgbClr val="FFFFFF"/>
                </a:solidFill>
                <a:latin typeface="Aileron Regular"/>
              </a:rPr>
              <a:t>WS</a:t>
            </a:r>
          </a:p>
        </p:txBody>
      </p:sp>
      <p:sp>
        <p:nvSpPr>
          <p:cNvPr name="TextBox 17" id="17"/>
          <p:cNvSpPr txBox="true"/>
          <p:nvPr/>
        </p:nvSpPr>
        <p:spPr>
          <a:xfrm rot="0">
            <a:off x="3379941" y="4178445"/>
            <a:ext cx="1323975" cy="153368"/>
          </a:xfrm>
          <a:prstGeom prst="rect">
            <a:avLst/>
          </a:prstGeom>
        </p:spPr>
        <p:txBody>
          <a:bodyPr anchor="t" rtlCol="false" tIns="0" lIns="0" bIns="0" rIns="0">
            <a:spAutoFit/>
          </a:bodyPr>
          <a:lstStyle/>
          <a:p>
            <a:pPr algn="ctr">
              <a:lnSpc>
                <a:spcPts val="1187"/>
              </a:lnSpc>
            </a:pPr>
            <a:r>
              <a:rPr lang="en-US" sz="1006">
                <a:solidFill>
                  <a:srgbClr val="FFFFFF"/>
                </a:solidFill>
                <a:latin typeface="Aileron Regular"/>
              </a:rPr>
              <a:t>CircleCI</a:t>
            </a:r>
          </a:p>
        </p:txBody>
      </p:sp>
      <p:sp>
        <p:nvSpPr>
          <p:cNvPr name="TextBox 18" id="18"/>
          <p:cNvSpPr txBox="true"/>
          <p:nvPr/>
        </p:nvSpPr>
        <p:spPr>
          <a:xfrm rot="0">
            <a:off x="609599" y="2677887"/>
            <a:ext cx="1575711" cy="165640"/>
          </a:xfrm>
          <a:prstGeom prst="rect">
            <a:avLst/>
          </a:prstGeom>
        </p:spPr>
        <p:txBody>
          <a:bodyPr anchor="t" rtlCol="false" tIns="0" lIns="0" bIns="0" rIns="0">
            <a:spAutoFit/>
          </a:bodyPr>
          <a:lstStyle/>
          <a:p>
            <a:pPr algn="r">
              <a:lnSpc>
                <a:spcPts val="712"/>
              </a:lnSpc>
            </a:pPr>
            <a:r>
              <a:rPr lang="en-US" sz="603" i="true">
                <a:solidFill>
                  <a:srgbClr val="6A6458"/>
                </a:solidFill>
                <a:latin typeface="Aileron Regular"/>
              </a:rPr>
              <a:t>Tells a story, explains complex</a:t>
            </a:r>
          </a:p>
          <a:p>
            <a:pPr algn="r">
              <a:lnSpc>
                <a:spcPts val="712"/>
              </a:lnSpc>
            </a:pPr>
            <a:r>
              <a:rPr lang="en-US" sz="603" i="true">
                <a:solidFill>
                  <a:srgbClr val="6A6458"/>
                </a:solidFill>
                <a:latin typeface="Aileron Regular"/>
              </a:rPr>
              <a:t>reports and statistics</a:t>
            </a:r>
          </a:p>
        </p:txBody>
      </p:sp>
      <p:sp>
        <p:nvSpPr>
          <p:cNvPr name="TextBox 19" id="19"/>
          <p:cNvSpPr txBox="true"/>
          <p:nvPr/>
        </p:nvSpPr>
        <p:spPr>
          <a:xfrm rot="0">
            <a:off x="1498600" y="4138430"/>
            <a:ext cx="1575711" cy="192034"/>
          </a:xfrm>
          <a:prstGeom prst="rect">
            <a:avLst/>
          </a:prstGeom>
        </p:spPr>
        <p:txBody>
          <a:bodyPr anchor="t" rtlCol="false" tIns="0" lIns="0" bIns="0" rIns="0">
            <a:spAutoFit/>
          </a:bodyPr>
          <a:lstStyle/>
          <a:p>
            <a:pPr algn="r">
              <a:lnSpc>
                <a:spcPts val="712"/>
              </a:lnSpc>
            </a:pPr>
            <a:r>
              <a:rPr lang="en-US" sz="603" i="true">
                <a:solidFill>
                  <a:srgbClr val="6A6458"/>
                </a:solidFill>
                <a:latin typeface="Aileron Regular"/>
              </a:rPr>
              <a:t>Continuous Integration and Continuous Deployment </a:t>
            </a:r>
          </a:p>
        </p:txBody>
      </p:sp>
      <p:sp>
        <p:nvSpPr>
          <p:cNvPr name="TextBox 20" id="20"/>
          <p:cNvSpPr txBox="true"/>
          <p:nvPr/>
        </p:nvSpPr>
        <p:spPr>
          <a:xfrm rot="0">
            <a:off x="1498599" y="1204731"/>
            <a:ext cx="1575711" cy="101546"/>
          </a:xfrm>
          <a:prstGeom prst="rect">
            <a:avLst/>
          </a:prstGeom>
        </p:spPr>
        <p:txBody>
          <a:bodyPr anchor="t" rtlCol="false" tIns="0" lIns="0" bIns="0" rIns="0">
            <a:spAutoFit/>
          </a:bodyPr>
          <a:lstStyle/>
          <a:p>
            <a:pPr algn="r">
              <a:lnSpc>
                <a:spcPts val="712"/>
              </a:lnSpc>
            </a:pPr>
            <a:r>
              <a:rPr lang="en-US" sz="603" i="true">
                <a:solidFill>
                  <a:srgbClr val="6A6458"/>
                </a:solidFill>
                <a:latin typeface="Aileron Regular"/>
              </a:rPr>
              <a:t>Wev Version Control service</a:t>
            </a:r>
          </a:p>
        </p:txBody>
      </p:sp>
      <p:sp>
        <p:nvSpPr>
          <p:cNvPr name="TextBox 21" id="21"/>
          <p:cNvSpPr txBox="true"/>
          <p:nvPr/>
        </p:nvSpPr>
        <p:spPr>
          <a:xfrm rot="0">
            <a:off x="6668194" y="1199138"/>
            <a:ext cx="1575711" cy="101546"/>
          </a:xfrm>
          <a:prstGeom prst="rect">
            <a:avLst/>
          </a:prstGeom>
        </p:spPr>
        <p:txBody>
          <a:bodyPr anchor="t" rtlCol="false" tIns="0" lIns="0" bIns="0" rIns="0">
            <a:spAutoFit/>
          </a:bodyPr>
          <a:lstStyle/>
          <a:p>
            <a:pPr>
              <a:lnSpc>
                <a:spcPts val="712"/>
              </a:lnSpc>
            </a:pPr>
            <a:r>
              <a:rPr lang="en-US" sz="603" i="true">
                <a:solidFill>
                  <a:srgbClr val="6A6458"/>
                </a:solidFill>
                <a:latin typeface="Aileron Regular"/>
              </a:rPr>
              <a:t>Web Project Management Tools</a:t>
            </a:r>
          </a:p>
        </p:txBody>
      </p:sp>
      <p:sp>
        <p:nvSpPr>
          <p:cNvPr name="TextBox 22" id="22"/>
          <p:cNvSpPr txBox="true"/>
          <p:nvPr/>
        </p:nvSpPr>
        <p:spPr>
          <a:xfrm rot="0">
            <a:off x="7546692" y="2735302"/>
            <a:ext cx="1575711" cy="101546"/>
          </a:xfrm>
          <a:prstGeom prst="rect">
            <a:avLst/>
          </a:prstGeom>
        </p:spPr>
        <p:txBody>
          <a:bodyPr anchor="t" rtlCol="false" tIns="0" lIns="0" bIns="0" rIns="0">
            <a:spAutoFit/>
          </a:bodyPr>
          <a:lstStyle/>
          <a:p>
            <a:pPr>
              <a:lnSpc>
                <a:spcPts val="712"/>
              </a:lnSpc>
            </a:pPr>
            <a:r>
              <a:rPr lang="en-US" sz="603" i="true">
                <a:solidFill>
                  <a:srgbClr val="6A6458"/>
                </a:solidFill>
                <a:latin typeface="Aileron Regular"/>
              </a:rPr>
              <a:t>Cloud Platform (Staging)</a:t>
            </a:r>
          </a:p>
        </p:txBody>
      </p:sp>
      <p:sp>
        <p:nvSpPr>
          <p:cNvPr name="TextBox 23" id="23"/>
          <p:cNvSpPr txBox="true"/>
          <p:nvPr/>
        </p:nvSpPr>
        <p:spPr>
          <a:xfrm rot="0">
            <a:off x="6668195" y="4110577"/>
            <a:ext cx="1575711" cy="101546"/>
          </a:xfrm>
          <a:prstGeom prst="rect">
            <a:avLst/>
          </a:prstGeom>
        </p:spPr>
        <p:txBody>
          <a:bodyPr anchor="t" rtlCol="false" tIns="0" lIns="0" bIns="0" rIns="0">
            <a:spAutoFit/>
          </a:bodyPr>
          <a:lstStyle/>
          <a:p>
            <a:pPr>
              <a:lnSpc>
                <a:spcPts val="712"/>
              </a:lnSpc>
            </a:pPr>
            <a:r>
              <a:rPr lang="en-US" sz="603" i="true">
                <a:solidFill>
                  <a:srgbClr val="6A6458"/>
                </a:solidFill>
                <a:latin typeface="Aileron Regular"/>
              </a:rPr>
              <a:t>Cloud Platform (Production)</a:t>
            </a:r>
          </a:p>
        </p:txBody>
      </p:sp>
      <p:sp>
        <p:nvSpPr>
          <p:cNvPr name="TextBox 24" id="24"/>
          <p:cNvSpPr txBox="true"/>
          <p:nvPr/>
        </p:nvSpPr>
        <p:spPr>
          <a:xfrm rot="0">
            <a:off x="2517350" y="2717923"/>
            <a:ext cx="1323975" cy="153368"/>
          </a:xfrm>
          <a:prstGeom prst="rect">
            <a:avLst/>
          </a:prstGeom>
        </p:spPr>
        <p:txBody>
          <a:bodyPr anchor="t" rtlCol="false" tIns="0" lIns="0" bIns="0" rIns="0">
            <a:spAutoFit/>
          </a:bodyPr>
          <a:lstStyle/>
          <a:p>
            <a:pPr algn="ctr">
              <a:lnSpc>
                <a:spcPts val="1187"/>
              </a:lnSpc>
            </a:pPr>
            <a:r>
              <a:rPr lang="en-US" sz="1006">
                <a:solidFill>
                  <a:srgbClr val="FFFFFF"/>
                </a:solidFill>
                <a:latin typeface="Aileron Regular"/>
              </a:rPr>
              <a:t>Dan</a:t>
            </a:r>
          </a:p>
        </p:txBody>
      </p:sp>
      <p:pic>
        <p:nvPicPr>
          <p:cNvPr name="Picture 25" id="25"/>
          <p:cNvPicPr>
            <a:picLocks noChangeAspect="true"/>
          </p:cNvPicPr>
          <p:nvPr/>
        </p:nvPicPr>
        <p:blipFill>
          <a:blip r:embed="rId7"/>
          <a:srcRect l="0" t="0" r="0" b="0"/>
          <a:stretch>
            <a:fillRect/>
          </a:stretch>
        </p:blipFill>
        <p:spPr>
          <a:xfrm flipH="false" flipV="false" rot="0">
            <a:off x="800248" y="5160401"/>
            <a:ext cx="1180148" cy="1180148"/>
          </a:xfrm>
          <a:prstGeom prst="rect">
            <a:avLst/>
          </a:prstGeom>
        </p:spPr>
      </p:pic>
      <p:sp>
        <p:nvSpPr>
          <p:cNvPr name="TextBox 26" id="26"/>
          <p:cNvSpPr txBox="true"/>
          <p:nvPr/>
        </p:nvSpPr>
        <p:spPr>
          <a:xfrm rot="0">
            <a:off x="0" y="9525"/>
            <a:ext cx="3417785" cy="1170437"/>
          </a:xfrm>
          <a:prstGeom prst="rect">
            <a:avLst/>
          </a:prstGeom>
        </p:spPr>
        <p:txBody>
          <a:bodyPr anchor="t" rtlCol="false" tIns="0" lIns="0" bIns="0" rIns="0">
            <a:spAutoFit/>
          </a:bodyPr>
          <a:lstStyle/>
          <a:p>
            <a:pPr algn="ctr">
              <a:lnSpc>
                <a:spcPts val="3071"/>
              </a:lnSpc>
            </a:pPr>
            <a:r>
              <a:rPr lang="en-US" sz="2625" spc="330">
                <a:solidFill>
                  <a:srgbClr val="737373"/>
                </a:solidFill>
                <a:latin typeface="League Spartan"/>
              </a:rPr>
              <a:t>SOFTWARE DEVELOPMENT</a:t>
            </a:r>
          </a:p>
          <a:p>
            <a:pPr algn="ctr">
              <a:lnSpc>
                <a:spcPts val="307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DADca_ooT4w</dc:identifier>
  <dcterms:modified xsi:type="dcterms:W3CDTF">2011-08-01T06:04:30Z</dcterms:modified>
  <cp:revision>1</cp:revision>
  <dc:title>Flow </dc:title>
</cp:coreProperties>
</file>