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3" r:id="rId6"/>
    <p:sldId id="320" r:id="rId7"/>
    <p:sldId id="311" r:id="rId8"/>
    <p:sldId id="292" r:id="rId9"/>
    <p:sldId id="321" r:id="rId10"/>
    <p:sldId id="295" r:id="rId11"/>
    <p:sldId id="297" r:id="rId12"/>
    <p:sldId id="322" r:id="rId13"/>
    <p:sldId id="323" r:id="rId14"/>
    <p:sldId id="324" r:id="rId15"/>
    <p:sldId id="327" r:id="rId16"/>
    <p:sldId id="325" r:id="rId17"/>
    <p:sldId id="328" r:id="rId18"/>
    <p:sldId id="326" r:id="rId19"/>
    <p:sldId id="329" r:id="rId20"/>
    <p:sldId id="310" r:id="rId21"/>
    <p:sldId id="330" r:id="rId22"/>
    <p:sldId id="331" r:id="rId23"/>
    <p:sldId id="332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 autoAdjust="0"/>
    <p:restoredTop sz="92722" autoAdjust="0"/>
  </p:normalViewPr>
  <p:slideViewPr>
    <p:cSldViewPr snapToGrid="0">
      <p:cViewPr varScale="1">
        <p:scale>
          <a:sx n="76" d="100"/>
          <a:sy n="76" d="100"/>
        </p:scale>
        <p:origin x="1128" y="6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26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02/02/25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02/02/25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6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392" y="493776"/>
            <a:ext cx="6389027" cy="4178808"/>
          </a:xfrm>
        </p:spPr>
        <p:txBody>
          <a:bodyPr anchor="b">
            <a:noAutofit/>
          </a:bodyPr>
          <a:lstStyle>
            <a:lvl1pPr algn="l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54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 anchor="ctr">
            <a:normAutofit/>
          </a:bodyPr>
          <a:lstStyle>
            <a:lvl1pPr>
              <a:defRPr lang="en-US" sz="24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FC936F-8170-723C-A6D1-A8D7B87C47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34656" y="0"/>
            <a:ext cx="4654296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1024960-56D5-F5C3-5D87-3CBEB9F79D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3429000"/>
            <a:ext cx="4654296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70632"/>
            <a:ext cx="2724912" cy="339242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923B6E-5860-3554-77F7-17C8DF8381D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14216" y="2770632"/>
            <a:ext cx="7315200" cy="3392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C8D5-8386-BA2F-F44B-2FE211C3FDC3}"/>
              </a:ext>
            </a:extLst>
          </p:cNvPr>
          <p:cNvSpPr/>
          <p:nvPr userDrawn="1"/>
        </p:nvSpPr>
        <p:spPr>
          <a:xfrm>
            <a:off x="4015451" y="2691925"/>
            <a:ext cx="7315200" cy="8102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99105B81-BB6A-A6CE-1BA4-4C00B137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941F5AC3-7362-1179-648D-6062C75CFF0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E944BE1-F27E-140F-1071-B7DA15A393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indent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  <a:defRPr sz="2000"/>
            </a:lvl2pPr>
            <a:lvl3pPr marL="28346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1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F64393-2F7A-8740-66F1-95C9EC151E02}"/>
              </a:ext>
            </a:extLst>
          </p:cNvPr>
          <p:cNvSpPr/>
          <p:nvPr userDrawn="1"/>
        </p:nvSpPr>
        <p:spPr>
          <a:xfrm>
            <a:off x="841248" y="2221992"/>
            <a:ext cx="10515600" cy="383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21992"/>
            <a:ext cx="10515600" cy="3831336"/>
          </a:xfrm>
          <a:noFill/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1800">
                <a:solidFill>
                  <a:schemeClr val="tx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9CF62C-2747-714E-F829-A0176E230364}"/>
              </a:ext>
            </a:extLst>
          </p:cNvPr>
          <p:cNvSpPr/>
          <p:nvPr userDrawn="1"/>
        </p:nvSpPr>
        <p:spPr>
          <a:xfrm>
            <a:off x="838198" y="2129741"/>
            <a:ext cx="10515600" cy="92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9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25296"/>
            <a:ext cx="12188952" cy="3959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225296"/>
            <a:ext cx="3337560" cy="39512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3632" y="1444752"/>
            <a:ext cx="7781544" cy="3392424"/>
          </a:xfrm>
        </p:spPr>
        <p:txBody>
          <a:bodyPr anchor="b">
            <a:norm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BD2514F-3F04-795C-290B-E557B57E4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3632" y="5358384"/>
            <a:ext cx="7781544" cy="374904"/>
          </a:xfrm>
        </p:spPr>
        <p:txBody>
          <a:bodyPr anchor="ctr">
            <a:normAutofit/>
          </a:bodyPr>
          <a:lstStyle>
            <a:lvl1pPr>
              <a:defRPr lang="en-US" sz="24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5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>
            <a:norm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with three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3639312"/>
            <a:ext cx="10488168" cy="3090672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37"/>
            <a:ext cx="6080760" cy="34283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9048" y="0"/>
            <a:ext cx="3048000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3144" y="0"/>
            <a:ext cx="3044952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C15B2-D6B3-D582-D31F-550B4D51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763256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9CC2FD-DEAD-15BE-FCA9-4EFD1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6089904" cy="298094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F9E8A0-9731-99CA-717E-08563492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6089904" cy="154533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3256" y="637"/>
            <a:ext cx="2194560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66960" y="0"/>
            <a:ext cx="2221992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3256" y="3429000"/>
            <a:ext cx="4407408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6696" y="2770632"/>
            <a:ext cx="4983480" cy="3639312"/>
          </a:xfrm>
        </p:spPr>
        <p:txBody>
          <a:bodyPr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2000"/>
            </a:lvl1pPr>
            <a:lvl2pPr marL="548640" indent="-283464">
              <a:defRPr sz="1800"/>
            </a:lvl2pPr>
            <a:lvl3pPr marL="822960" indent="-285750">
              <a:buFont typeface="Arial" panose="020B0604020202020204" pitchFamily="34" charset="0"/>
              <a:buChar char="•"/>
              <a:defRPr sz="1400"/>
            </a:lvl3pPr>
            <a:lvl4pPr marL="1097280" indent="-283464">
              <a:defRPr sz="1400"/>
            </a:lvl4pPr>
            <a:lvl5pPr marL="137160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639312"/>
          </a:xfrm>
        </p:spPr>
        <p:txBody>
          <a:bodyPr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2000"/>
            </a:lvl1pPr>
            <a:lvl2pPr marL="548640" indent="-283464">
              <a:defRPr sz="1800"/>
            </a:lvl2pPr>
            <a:lvl3pPr marL="822960" indent="-285750">
              <a:buFont typeface="Arial" panose="020B0604020202020204" pitchFamily="34" charset="0"/>
              <a:buChar char="•"/>
              <a:defRPr sz="1400"/>
            </a:lvl3pPr>
            <a:lvl4pPr marL="1097280" indent="-283464">
              <a:defRPr sz="1400"/>
            </a:lvl4pPr>
            <a:lvl5pPr marL="137160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E375-8FC7-F526-C116-1136385785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8384" y="384048"/>
            <a:ext cx="6099048" cy="434340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1307592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1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BA8F8-2F7B-FDA9-6615-3FE2C52C1B99}"/>
              </a:ext>
            </a:extLst>
          </p:cNvPr>
          <p:cNvSpPr/>
          <p:nvPr userDrawn="1"/>
        </p:nvSpPr>
        <p:spPr>
          <a:xfrm>
            <a:off x="0" y="2258568"/>
            <a:ext cx="12192000" cy="4599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3739896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94960" y="2770632"/>
            <a:ext cx="6007608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>
                <a:solidFill>
                  <a:schemeClr val="bg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9CC2FD-DEAD-15BE-FCA9-4EFD1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47472"/>
            <a:ext cx="7315200" cy="3081528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A315E-3D77-4A9C-F6F5-4B525C5B2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66744"/>
            <a:ext cx="8650224" cy="3191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5C666-A348-D887-B11B-D23CF67FB8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8952" y="3959352"/>
            <a:ext cx="7315200" cy="23957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50224" y="0"/>
            <a:ext cx="3547872" cy="2651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50224" y="2651760"/>
            <a:ext cx="3547872" cy="4206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0" r:id="rId3"/>
    <p:sldLayoutId id="2147483691" r:id="rId4"/>
    <p:sldLayoutId id="2147483692" r:id="rId5"/>
    <p:sldLayoutId id="2147483686" r:id="rId6"/>
    <p:sldLayoutId id="2147483693" r:id="rId7"/>
    <p:sldLayoutId id="2147483694" r:id="rId8"/>
    <p:sldLayoutId id="2147483695" r:id="rId9"/>
    <p:sldLayoutId id="2147483672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524256"/>
            <a:ext cx="6998208" cy="4178808"/>
          </a:xfrm>
        </p:spPr>
        <p:txBody>
          <a:bodyPr anchor="b"/>
          <a:lstStyle/>
          <a:p>
            <a:r>
              <a:rPr lang="en-US" dirty="0"/>
              <a:t>Analysis of Phoneme Recognition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>
            <a:normAutofit/>
          </a:bodyPr>
          <a:lstStyle/>
          <a:p>
            <a:r>
              <a:rPr lang="en-IN" dirty="0"/>
              <a:t>Shreya Pandey (M24CSA030) </a:t>
            </a:r>
          </a:p>
          <a:p>
            <a:r>
              <a:rPr lang="en-IN" dirty="0" err="1"/>
              <a:t>Princu</a:t>
            </a:r>
            <a:r>
              <a:rPr lang="en-IN" dirty="0"/>
              <a:t> Singh (M24CSA024)</a:t>
            </a:r>
            <a:endParaRPr lang="en-US" dirty="0"/>
          </a:p>
        </p:txBody>
      </p:sp>
      <p:pic>
        <p:nvPicPr>
          <p:cNvPr id="17" name="Picture Placeholder 16" descr="A brick wall with a word painted on it">
            <a:extLst>
              <a:ext uri="{FF2B5EF4-FFF2-40B4-BE49-F238E27FC236}">
                <a16:creationId xmlns:a16="http://schemas.microsoft.com/office/drawing/2014/main" id="{DDD7C7D9-5846-C54C-32B0-17A39CF395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4" r="7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28" name="Picture 4" descr="Sound Wave Science Royalty-Free Images, Stock Photos ...">
            <a:extLst>
              <a:ext uri="{FF2B5EF4-FFF2-40B4-BE49-F238E27FC236}">
                <a16:creationId xmlns:a16="http://schemas.microsoft.com/office/drawing/2014/main" id="{142D4199-342D-5936-8F4A-395D0D0230D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r="18692" b="7985"/>
          <a:stretch/>
        </p:blipFill>
        <p:spPr bwMode="auto">
          <a:xfrm>
            <a:off x="7534656" y="-1"/>
            <a:ext cx="465429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und Wave Science Royalty-Free Images, Stock Photos ...">
            <a:extLst>
              <a:ext uri="{FF2B5EF4-FFF2-40B4-BE49-F238E27FC236}">
                <a16:creationId xmlns:a16="http://schemas.microsoft.com/office/drawing/2014/main" id="{FD3C0524-E9B4-4F3F-E445-D645F5955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r="18692" b="7985"/>
          <a:stretch/>
        </p:blipFill>
        <p:spPr bwMode="auto">
          <a:xfrm>
            <a:off x="7534656" y="3429001"/>
            <a:ext cx="465429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3FE9A-254D-AC28-2C0A-C1B26006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8F8604B5-DB79-64F4-52DC-1E86D9B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B63B679-72E4-CE97-92CB-B98F47E2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099560" cy="325810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Wave2Vec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HuBERT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WaveLM</a:t>
            </a:r>
            <a:endParaRPr lang="en-US" dirty="0"/>
          </a:p>
        </p:txBody>
      </p:sp>
      <p:sp>
        <p:nvSpPr>
          <p:cNvPr id="8" name="AutoShape 6" descr="Sound Wave Generator - Create a Sound Wave Art">
            <a:extLst>
              <a:ext uri="{FF2B5EF4-FFF2-40B4-BE49-F238E27FC236}">
                <a16:creationId xmlns:a16="http://schemas.microsoft.com/office/drawing/2014/main" id="{E71E0335-7506-CAE8-E6AC-68B6FD89B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Sound wave background">
            <a:extLst>
              <a:ext uri="{FF2B5EF4-FFF2-40B4-BE49-F238E27FC236}">
                <a16:creationId xmlns:a16="http://schemas.microsoft.com/office/drawing/2014/main" id="{479A3ACB-1D41-D24B-FCE4-0321E3E79D24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r="20644"/>
          <a:stretch>
            <a:fillRect/>
          </a:stretch>
        </p:blipFill>
        <p:spPr bwMode="auto">
          <a:xfrm>
            <a:off x="5297764" y="2265363"/>
            <a:ext cx="6894236" cy="3951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3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C1F8C-C5E8-9ED0-C0FA-1E3BDDB88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4EEB-12B5-D412-1047-099DD0A4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Wav2Vec 2.0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1AC9D-1B85-D2E5-7095-E6601E53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113C78-49FD-61D8-8589-44A8147396E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03238" y="2289595"/>
            <a:ext cx="83359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Facebook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Self-supervised learning of speech representations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Learns from raw audio alone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Fine-tunes on transcribed speech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performance on various speech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7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3AC5-57AE-A430-E549-137DE2FF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78FF5-93B0-83B2-E4E5-2C5B8CF037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Limitation</a:t>
            </a:r>
          </a:p>
          <a:p>
            <a:r>
              <a:rPr lang="en-US" dirty="0"/>
              <a:t>High computational cost (128 GPUs for 5.2 days).</a:t>
            </a:r>
          </a:p>
          <a:p>
            <a:r>
              <a:rPr lang="en-US" dirty="0"/>
              <a:t>Primarily evaluated on English datasets.</a:t>
            </a:r>
          </a:p>
          <a:p>
            <a:r>
              <a:rPr lang="en-US" dirty="0"/>
              <a:t>Simple decoding mechanism compared to attention-based models.</a:t>
            </a:r>
          </a:p>
          <a:p>
            <a:r>
              <a:rPr lang="en-US" dirty="0"/>
              <a:t>Performance heavily relies on external language models.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0B443-937A-129B-72A6-3B59426A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A2A139-82FB-A8DB-1DBF-3E2B7C22E5C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96696" y="2697465"/>
            <a:ext cx="43677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contrastive learning for raw speech waveform training.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performance with minimal labeled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 effectively with more pre-training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state-of-the-art performance in ASR and phoneme recognition.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99A6-5D53-C130-0437-64559CC88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EE34-FC5A-2A6B-0BDD-DAD6C6FB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 err="1"/>
              <a:t>HuBERT</a:t>
            </a:r>
            <a:r>
              <a:rPr lang="en-IN" dirty="0"/>
              <a:t> (Hidden-Unit BERT)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9A2F3-F41C-5FC4-6BA2-8498CBF2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34D236-409D-ED15-4245-6282C92B886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294648"/>
            <a:ext cx="92046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Facebook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Masked prediction of hidden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Self-supervised speech representation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State-of-the-art performance on benchmarks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Libri-light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F5416-DBAC-936B-9F57-83E0C75E7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9555-6605-F5B0-4609-C356FA5E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F8CC-7BD8-CBAA-51D1-A575645848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Limitation</a:t>
            </a:r>
          </a:p>
          <a:p>
            <a:r>
              <a:rPr lang="en-US" dirty="0"/>
              <a:t>Requires significant computing power (256 GPUs).</a:t>
            </a:r>
          </a:p>
          <a:p>
            <a:r>
              <a:rPr lang="en-US" dirty="0"/>
              <a:t>Evaluated mostly on English datasets.</a:t>
            </a:r>
          </a:p>
          <a:p>
            <a:r>
              <a:rPr lang="en-US" dirty="0"/>
              <a:t>WER metric does not account for semantics.</a:t>
            </a:r>
          </a:p>
          <a:p>
            <a:r>
              <a:rPr lang="en-US" dirty="0"/>
              <a:t>K-means clustering is sensitive to initialization.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C1B24-F101-CB77-32D7-115B2A68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6CB65F-E246-1882-F106-F821D0750F9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96696" y="3005241"/>
            <a:ext cx="436778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masked speech prediction with clustered hidden units.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Iterative clustering improves phoneme recognition.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training compared to contrastive loss methods.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performance in low-resource settings.</a:t>
            </a:r>
          </a:p>
        </p:txBody>
      </p:sp>
    </p:spTree>
    <p:extLst>
      <p:ext uri="{BB962C8B-B14F-4D97-AF65-F5344CB8AC3E}">
        <p14:creationId xmlns:p14="http://schemas.microsoft.com/office/powerpoint/2010/main" val="426479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E04D-6857-9BAE-F408-A8D90381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C867-DABD-C641-C91A-54F3C7AE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 err="1"/>
              <a:t>WavLM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0DF2F-5241-05A2-28B4-01580071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720628-ED9D-077F-2A2C-F3098574894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527691"/>
            <a:ext cx="90674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Large-scale self-supervised pre-training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Jointly learns masked speech prediction and denoising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 across various speech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3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2879-A8B0-C014-27A5-BF493803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D47C-4A55-A0E0-5259-49E4A585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E4B95-4688-5D56-4679-7FCCE0EFDB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Limitation</a:t>
            </a:r>
          </a:p>
          <a:p>
            <a:r>
              <a:rPr lang="en-US" dirty="0"/>
              <a:t>Requires extensive computational resources (64 GPUs for 700k steps).</a:t>
            </a:r>
          </a:p>
          <a:p>
            <a:r>
              <a:rPr lang="en-US" dirty="0"/>
              <a:t>Overfitting observed in speech separation fine-tuning.</a:t>
            </a:r>
          </a:p>
          <a:p>
            <a:r>
              <a:rPr lang="en-US" dirty="0"/>
              <a:t>Evaluated primarily on English datasets.</a:t>
            </a:r>
          </a:p>
          <a:p>
            <a:r>
              <a:rPr lang="en-US" dirty="0"/>
              <a:t>Metric limitations such as WER and DER affecting evaluation.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5456F-30ED-E4C6-4593-324EF68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83C2DEA-5B2C-67BE-4C0B-C1650B75464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96696" y="3005241"/>
            <a:ext cx="436778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HuBERT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incorporating masked speech denoising.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State-of-the-art performance in multiple speech-related tasks.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in multi-speaker and noisy environments.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diverse data sources.</a:t>
            </a:r>
          </a:p>
        </p:txBody>
      </p:sp>
    </p:spTree>
    <p:extLst>
      <p:ext uri="{BB962C8B-B14F-4D97-AF65-F5344CB8AC3E}">
        <p14:creationId xmlns:p14="http://schemas.microsoft.com/office/powerpoint/2010/main" val="128333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6CEC24-31FD-34DD-F427-247061FC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US" dirty="0"/>
              <a:t>Evaluation metrics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B2DD9-AFF6-4DDD-FC89-A3B7CE88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8884920" cy="3657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Word Error Rate (WER) </a:t>
            </a:r>
            <a:r>
              <a:rPr lang="en-US" sz="2800" dirty="0"/>
              <a:t>provides standardized ASR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Phone-Normalized Mutual Information (PNMI) </a:t>
            </a:r>
            <a:r>
              <a:rPr lang="en-US" sz="2800" dirty="0"/>
              <a:t>evaluates clustering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Cluster Purity </a:t>
            </a:r>
            <a:r>
              <a:rPr lang="en-US" sz="2800" dirty="0"/>
              <a:t>measures phoneme cluster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D2DB-98CF-F110-7CEF-F6BD04E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5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0E046-A12D-B197-D0DC-EF673747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0A68-687A-8BAA-9655-C67D187A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US" dirty="0"/>
              <a:t>Open Problems and Future Opportunities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127A5-C21B-43D6-08EA-0A08F2BE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92F0D4-04EF-4727-C395-DB0B4964C1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848646"/>
            <a:ext cx="920464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low-resource language adaptation.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computational requirements for training.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multilingual and domain adaptation.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better evaluation metrics beyond WER.</a:t>
            </a:r>
          </a:p>
        </p:txBody>
      </p:sp>
    </p:spTree>
    <p:extLst>
      <p:ext uri="{BB962C8B-B14F-4D97-AF65-F5344CB8AC3E}">
        <p14:creationId xmlns:p14="http://schemas.microsoft.com/office/powerpoint/2010/main" val="407345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3F568-BBE9-7899-A6EF-C5DF9DD3A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20FA464E-DABD-ED24-3C13-98043E86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336958"/>
            <a:ext cx="11369040" cy="170078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2056" name="Picture 8" descr="Sound wave background">
            <a:extLst>
              <a:ext uri="{FF2B5EF4-FFF2-40B4-BE49-F238E27FC236}">
                <a16:creationId xmlns:a16="http://schemas.microsoft.com/office/drawing/2014/main" id="{2AAFDA1A-5AA1-4EBC-076F-4667091BE01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r="20644"/>
          <a:stretch>
            <a:fillRect/>
          </a:stretch>
        </p:blipFill>
        <p:spPr bwMode="auto">
          <a:xfrm>
            <a:off x="5297764" y="2265363"/>
            <a:ext cx="6894236" cy="3951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B2EF892-3DDB-1BE6-3BA3-3F431398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587752"/>
            <a:ext cx="6766560" cy="3258102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Wav2Vec 2.0 excels in ASR.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HuBERT</a:t>
            </a:r>
            <a:r>
              <a:rPr lang="en-US" dirty="0"/>
              <a:t> enhances phoneme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WavLM</a:t>
            </a:r>
            <a:r>
              <a:rPr lang="en-US" dirty="0"/>
              <a:t> is most robust for multi-speaker scenarios.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Future research should focus on efficiency, adaptability, and real-world robustness.</a:t>
            </a:r>
          </a:p>
        </p:txBody>
      </p:sp>
      <p:sp>
        <p:nvSpPr>
          <p:cNvPr id="8" name="AutoShape 6" descr="Sound Wave Generator - Create a Sound Wave Art">
            <a:extLst>
              <a:ext uri="{FF2B5EF4-FFF2-40B4-BE49-F238E27FC236}">
                <a16:creationId xmlns:a16="http://schemas.microsoft.com/office/drawing/2014/main" id="{AB6411DD-69EE-D5F6-7DDA-D6E5C6859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8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099560" cy="3258102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  <a:p>
            <a:r>
              <a:rPr lang="en-IN" dirty="0"/>
              <a:t>Real-World Applications</a:t>
            </a:r>
            <a:endParaRPr lang="en-US" dirty="0"/>
          </a:p>
          <a:p>
            <a:r>
              <a:rPr lang="en-IN" dirty="0"/>
              <a:t>State-of-the-Art Models</a:t>
            </a:r>
            <a:endParaRPr lang="en-US" dirty="0"/>
          </a:p>
          <a:p>
            <a:r>
              <a:rPr lang="en-US" dirty="0"/>
              <a:t>Open Problems and Future Opportunities</a:t>
            </a:r>
          </a:p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AutoShape 6" descr="Sound Wave Generator - Create a Sound Wave Art">
            <a:extLst>
              <a:ext uri="{FF2B5EF4-FFF2-40B4-BE49-F238E27FC236}">
                <a16:creationId xmlns:a16="http://schemas.microsoft.com/office/drawing/2014/main" id="{5C5D62B2-7F2C-D821-7499-169A0650C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Sound wave background">
            <a:extLst>
              <a:ext uri="{FF2B5EF4-FFF2-40B4-BE49-F238E27FC236}">
                <a16:creationId xmlns:a16="http://schemas.microsoft.com/office/drawing/2014/main" id="{D55716BB-6D1C-4539-C48E-48531DD9A8F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r="20644"/>
          <a:stretch>
            <a:fillRect/>
          </a:stretch>
        </p:blipFill>
        <p:spPr bwMode="auto">
          <a:xfrm>
            <a:off x="5297764" y="2265363"/>
            <a:ext cx="6894236" cy="3951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3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2B0A6-215F-D15E-1C83-C7A1C8878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C6E5-250B-D65E-BB48-7023FAD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56BD4-2D0E-90C1-C442-1485AB0A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00E58A-BEF3-28B3-E7DE-46C43ABF08D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897023"/>
            <a:ext cx="906748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Baevski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"wav2vec 2.0: A framework for self-supervised learning of speech representations," 2020.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Hsu et al.,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Self-supervised speech representation learning by masked prediction of hidden units," 2021.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 et al.,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Large-scale self-supervised pre-training for full-stack speech processing," 2022.</a:t>
            </a:r>
          </a:p>
        </p:txBody>
      </p:sp>
    </p:spTree>
    <p:extLst>
      <p:ext uri="{BB962C8B-B14F-4D97-AF65-F5344CB8AC3E}">
        <p14:creationId xmlns:p14="http://schemas.microsoft.com/office/powerpoint/2010/main" val="309912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32" y="1444752"/>
            <a:ext cx="7781544" cy="3392424"/>
          </a:xfrm>
        </p:spPr>
        <p:txBody>
          <a:bodyPr anchor="b">
            <a:noAutofit/>
          </a:bodyPr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16" name="Picture Placeholder 15" descr="Image of a typewriter with &quot;The End.&quot; typed on the paper. ">
            <a:extLst>
              <a:ext uri="{FF2B5EF4-FFF2-40B4-BE49-F238E27FC236}">
                <a16:creationId xmlns:a16="http://schemas.microsoft.com/office/drawing/2014/main" id="{DD1B1951-6981-1BD6-7004-2716E311608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69" r="6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7560" y="5358384"/>
            <a:ext cx="8357616" cy="374904"/>
          </a:xfrm>
        </p:spPr>
        <p:txBody>
          <a:bodyPr>
            <a:noAutofit/>
          </a:bodyPr>
          <a:lstStyle/>
          <a:p>
            <a:r>
              <a:rPr lang="en-US" sz="2400" dirty="0"/>
              <a:t>Shreya Pandey</a:t>
            </a:r>
            <a:r>
              <a:rPr lang="en-US" dirty="0"/>
              <a:t>     </a:t>
            </a:r>
            <a:r>
              <a:rPr lang="en-US" sz="2400" dirty="0"/>
              <a:t>M24CSA030   </a:t>
            </a:r>
            <a:r>
              <a:rPr lang="en-US" dirty="0"/>
              <a:t>	</a:t>
            </a:r>
            <a:r>
              <a:rPr lang="en-US" sz="2400" dirty="0"/>
              <a:t> m24csa030@iitj.ac.in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4C934665-50EB-FB1B-38F5-9B9322C00E69}"/>
              </a:ext>
            </a:extLst>
          </p:cNvPr>
          <p:cNvSpPr txBox="1">
            <a:spLocks/>
          </p:cNvSpPr>
          <p:nvPr/>
        </p:nvSpPr>
        <p:spPr>
          <a:xfrm>
            <a:off x="3337560" y="5879592"/>
            <a:ext cx="8357616" cy="374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lang="en-US" sz="24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Princu</a:t>
            </a:r>
            <a:r>
              <a:rPr lang="en-US" dirty="0"/>
              <a:t> Singh         M24CSA024   	 m24csa024@iitj.ac.in</a:t>
            </a:r>
          </a:p>
        </p:txBody>
      </p:sp>
    </p:spTree>
    <p:extLst>
      <p:ext uri="{BB962C8B-B14F-4D97-AF65-F5344CB8AC3E}">
        <p14:creationId xmlns:p14="http://schemas.microsoft.com/office/powerpoint/2010/main" val="281154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8A7A-E72E-7FF2-DB27-8621BEE7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39312"/>
            <a:ext cx="10488168" cy="30906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078" name="Picture 6" descr="See Sound Waves | Iowa PBS">
            <a:extLst>
              <a:ext uri="{FF2B5EF4-FFF2-40B4-BE49-F238E27FC236}">
                <a16:creationId xmlns:a16="http://schemas.microsoft.com/office/drawing/2014/main" id="{96960400-39F8-E081-4136-793B93504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10092" cy="330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46" y="2606944"/>
            <a:ext cx="3742509" cy="1010462"/>
          </a:xfrm>
        </p:spPr>
        <p:txBody>
          <a:bodyPr>
            <a:normAutofit/>
          </a:bodyPr>
          <a:lstStyle/>
          <a:p>
            <a:r>
              <a:rPr lang="en-US" dirty="0"/>
              <a:t>Phoneme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44568"/>
            <a:ext cx="6440424" cy="1545336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Phonemes are the smallest units of sound in a language that can distinguish between words. They are the foundation of formal language systems. </a:t>
            </a:r>
            <a:endParaRPr lang="en-US" dirty="0"/>
          </a:p>
        </p:txBody>
      </p:sp>
      <p:pic>
        <p:nvPicPr>
          <p:cNvPr id="4106" name="Picture 10" descr="The phoneme /m/">
            <a:extLst>
              <a:ext uri="{FF2B5EF4-FFF2-40B4-BE49-F238E27FC236}">
                <a16:creationId xmlns:a16="http://schemas.microsoft.com/office/drawing/2014/main" id="{608545E2-180F-21CF-343E-3F62FFBF07C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r="13002"/>
          <a:stretch>
            <a:fillRect/>
          </a:stretch>
        </p:blipFill>
        <p:spPr bwMode="auto">
          <a:xfrm>
            <a:off x="7762875" y="0"/>
            <a:ext cx="44084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The phoneme /p/">
            <a:extLst>
              <a:ext uri="{FF2B5EF4-FFF2-40B4-BE49-F238E27FC236}">
                <a16:creationId xmlns:a16="http://schemas.microsoft.com/office/drawing/2014/main" id="{6D5F42A9-8A0B-E860-E93B-CC19B5333641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r="1300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US" dirty="0"/>
              <a:t>Phoneme Recognition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0964" y="2717038"/>
            <a:ext cx="4277868" cy="3639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Phoneme recognition</a:t>
            </a:r>
            <a:r>
              <a:rPr lang="en-US" dirty="0"/>
              <a:t> is a key component of Automatic Speech Recognition (ASR).</a:t>
            </a:r>
          </a:p>
          <a:p>
            <a:r>
              <a:rPr lang="en-US" dirty="0"/>
              <a:t>Crucial for </a:t>
            </a:r>
            <a:r>
              <a:rPr lang="en-US" b="1" dirty="0"/>
              <a:t>speaker verification, speech separation</a:t>
            </a:r>
            <a:r>
              <a:rPr lang="en-US" dirty="0"/>
              <a:t>, and </a:t>
            </a:r>
            <a:r>
              <a:rPr lang="en-US" b="1" dirty="0" err="1"/>
              <a:t>diarization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D8A92-9423-3296-90D2-835112C1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10DEAB-1347-884B-6A7D-D3CC598D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7556" y="2717037"/>
            <a:ext cx="6509003" cy="3447953"/>
          </a:xfrm>
        </p:spPr>
        <p:txBody>
          <a:bodyPr/>
          <a:lstStyle/>
          <a:p>
            <a:r>
              <a:rPr lang="en-US" dirty="0"/>
              <a:t>Phonemes are like the building blocks of speech. The way you pronounce words depends on how you combine and articulate these phonemes.</a:t>
            </a:r>
          </a:p>
          <a:p>
            <a:r>
              <a:rPr lang="en-IN" dirty="0"/>
              <a:t>Phonemes affect </a:t>
            </a:r>
            <a:r>
              <a:rPr lang="en-IN" b="1" dirty="0"/>
              <a:t>pronunciation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Sound Variations</a:t>
            </a:r>
          </a:p>
          <a:p>
            <a:pPr lvl="1"/>
            <a:r>
              <a:rPr lang="en-IN" dirty="0"/>
              <a:t>Word Differentiation</a:t>
            </a:r>
          </a:p>
          <a:p>
            <a:pPr lvl="1"/>
            <a:r>
              <a:rPr lang="en-IN" dirty="0"/>
              <a:t>Accents and Dialects</a:t>
            </a:r>
          </a:p>
          <a:p>
            <a:pPr lvl="1"/>
            <a:r>
              <a:rPr lang="en-IN" dirty="0"/>
              <a:t>Articulation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12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6932D-D61F-0DC3-C6D6-BC3DE6FE9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F2E1-A1CB-C15C-7198-BED36EDF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Real-World Applications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E0C1-F8EC-2CD1-8915-8BF99A1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6696" y="2770632"/>
            <a:ext cx="4983480" cy="3639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Voice Assistants</a:t>
            </a:r>
          </a:p>
          <a:p>
            <a:r>
              <a:rPr lang="en-US" dirty="0"/>
              <a:t>Transcript services</a:t>
            </a:r>
          </a:p>
          <a:p>
            <a:r>
              <a:rPr lang="en-US" dirty="0"/>
              <a:t>Language learning</a:t>
            </a:r>
          </a:p>
          <a:p>
            <a:r>
              <a:rPr lang="en-US" dirty="0"/>
              <a:t>Customer Services</a:t>
            </a:r>
          </a:p>
          <a:p>
            <a:r>
              <a:rPr lang="en-US" dirty="0"/>
              <a:t>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37AA65-3193-8288-7365-A1A500CC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5126" name="Picture 6" descr="What is Voice First and Why It Matters - Codemotion Magazine">
            <a:extLst>
              <a:ext uri="{FF2B5EF4-FFF2-40B4-BE49-F238E27FC236}">
                <a16:creationId xmlns:a16="http://schemas.microsoft.com/office/drawing/2014/main" id="{D284FB6C-60B7-31F9-A24D-3E699029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0" y="2286000"/>
            <a:ext cx="51968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8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384" y="384048"/>
            <a:ext cx="6099048" cy="4343400"/>
          </a:xfrm>
        </p:spPr>
        <p:txBody>
          <a:bodyPr anchor="b"/>
          <a:lstStyle/>
          <a:p>
            <a:r>
              <a:rPr lang="en-US" dirty="0"/>
              <a:t>STATE OF ART MODELS</a:t>
            </a:r>
          </a:p>
        </p:txBody>
      </p:sp>
      <p:pic>
        <p:nvPicPr>
          <p:cNvPr id="6146" name="Picture 2" descr="wav2vec2\_structure">
            <a:extLst>
              <a:ext uri="{FF2B5EF4-FFF2-40B4-BE49-F238E27FC236}">
                <a16:creationId xmlns:a16="http://schemas.microsoft.com/office/drawing/2014/main" id="{796FD743-BFA1-70B5-4590-A5263A58632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5" r="6683"/>
          <a:stretch/>
        </p:blipFill>
        <p:spPr bwMode="auto">
          <a:xfrm>
            <a:off x="-1" y="0"/>
            <a:ext cx="4672485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7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History of Phoneme Recognition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7843D-562B-C825-E08A-E128124B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8394BE-A147-F83C-1B3C-962E852722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6720" y="2391600"/>
            <a:ext cx="101803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1950s-1960s: Early Research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experiments in speech recognition focused on digit and vowel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Pioneering work by Bell Labs and other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1970s-1980s: HMMs and Statistical 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of Hidden Markov Models (HMMs) for speech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statistical models to capture phoneme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1990s: Large Vocabulary Systems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 in computational power and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Emergence of large vocabulary continuous speech recognition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2000s: Deep Learning Era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of Deep Neural Networks (DNNs) to phoneme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improvements in accuracy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9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1FD07-44A5-7483-CD8E-048073558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5E5C-8A0C-B1A3-F40D-9A89A16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History of Phoneme Recognition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C80F3-A838-A42F-5996-6C22EC6A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89D8A4-A580-4CE0-38FB-F321CDD398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7038" y="2776212"/>
            <a:ext cx="59432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2010s: Self-Supervised 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of self-supervised learning methods like Wav2Vec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vast amounts of unlabeled data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2020s: State-of-the-Art 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models like Wav2Vec 2.0,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improving efficiency, adaptability, and real-world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HuBERT Explained | by Miguel Aspis | Dev Genius">
            <a:extLst>
              <a:ext uri="{FF2B5EF4-FFF2-40B4-BE49-F238E27FC236}">
                <a16:creationId xmlns:a16="http://schemas.microsoft.com/office/drawing/2014/main" id="{B39B270F-35C5-C118-D3E0-1308F223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80" y="2316480"/>
            <a:ext cx="4165600" cy="45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4792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201103_win32_CP_v3" id="{25EBCE8A-6A42-434B-A3B3-187E1DD25CFC}" vid="{39E32D66-C006-4DAC-BD55-FAF1650059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AD4C1A2-2B2B-48A1-9ECA-17D85E207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773</Words>
  <Application>Microsoft Office PowerPoint</Application>
  <PresentationFormat>Widescreen</PresentationFormat>
  <Paragraphs>162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Demi Cond</vt:lpstr>
      <vt:lpstr>Franklin Gothic Medium</vt:lpstr>
      <vt:lpstr>Google Sans</vt:lpstr>
      <vt:lpstr>JuxtaposeVTI</vt:lpstr>
      <vt:lpstr>Analysis of Phoneme Recognition Models</vt:lpstr>
      <vt:lpstr>AGENDA</vt:lpstr>
      <vt:lpstr>Introduction</vt:lpstr>
      <vt:lpstr>Phoneme</vt:lpstr>
      <vt:lpstr>Phoneme Recognition</vt:lpstr>
      <vt:lpstr>Real-World Applications</vt:lpstr>
      <vt:lpstr>STATE OF ART MODELS</vt:lpstr>
      <vt:lpstr>History of Phoneme Recognition</vt:lpstr>
      <vt:lpstr>History of Phoneme Recognition</vt:lpstr>
      <vt:lpstr>MODELS</vt:lpstr>
      <vt:lpstr>Wav2Vec 2.0</vt:lpstr>
      <vt:lpstr>Strengths and limitation</vt:lpstr>
      <vt:lpstr>HuBERT (Hidden-Unit BERT)</vt:lpstr>
      <vt:lpstr>Strengths and limitation</vt:lpstr>
      <vt:lpstr>WavLM</vt:lpstr>
      <vt:lpstr>Strengths and limitation</vt:lpstr>
      <vt:lpstr>Evaluation metrics used</vt:lpstr>
      <vt:lpstr>Open Problems and Future Opportunities</vt:lpstr>
      <vt:lpstr>Conclusion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2025-02-02T16:12:26Z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