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p:cViewPr varScale="1">
        <p:scale>
          <a:sx n="78" d="100"/>
          <a:sy n="78" d="100"/>
        </p:scale>
        <p:origin x="878"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24:15.261"/>
    </inkml:context>
    <inkml:brush xml:id="br0">
      <inkml:brushProperty name="width" value="0.2" units="cm"/>
      <inkml:brushProperty name="height" value="0.2" units="cm"/>
      <inkml:brushProperty name="color" value="#FFFFFF"/>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24:26.870"/>
    </inkml:context>
    <inkml:brush xml:id="br0">
      <inkml:brushProperty name="width" value="0.2" units="cm"/>
      <inkml:brushProperty name="height" value="0.2" units="cm"/>
      <inkml:brushProperty name="color" value="#FFFFFF"/>
    </inkml:brush>
  </inkml:definitions>
  <inkml:trace contextRef="#ctx0" brushRef="#br0">26 137 24575,'0'-5'0,"0"-5"0,0-7 0,-4 0 0,-3-1 0,1-3 0,1-2 0,2-3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24:20.723"/>
    </inkml:context>
    <inkml:brush xml:id="br0">
      <inkml:brushProperty name="width" value="0.2" units="cm"/>
      <inkml:brushProperty name="height" value="0.2" units="cm"/>
      <inkml:brushProperty name="color" value="#FFFFFF"/>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24:22.558"/>
    </inkml:context>
    <inkml:brush xml:id="br0">
      <inkml:brushProperty name="width" value="0.2" units="cm"/>
      <inkml:brushProperty name="height" value="0.2" units="cm"/>
      <inkml:brushProperty name="color" value="#FFFFFF"/>
    </inkml:brush>
  </inkml:definitions>
  <inkml:trace contextRef="#ctx0" brushRef="#br0">0 1 24575,'0'4'0,"0"7"0,0 6 0,0 5 0,0 3 0,0 1 0,0 2 0,0 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24:34.789"/>
    </inkml:context>
    <inkml:brush xml:id="br0">
      <inkml:brushProperty name="width" value="0.2" units="cm"/>
      <inkml:brushProperty name="height" value="0.2" units="cm"/>
      <inkml:brushProperty name="color" value="#FFFFFF"/>
    </inkml:brush>
  </inkml:definitions>
  <inkml:trace contextRef="#ctx0" brushRef="#br0">2 0 24575,'-1'118'0,"3"131"0,11-165 0,-8-59 0,4 48 0,-8 303 85,-3-180-1535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24:37.321"/>
    </inkml:context>
    <inkml:brush xml:id="br0">
      <inkml:brushProperty name="width" value="0.2" units="cm"/>
      <inkml:brushProperty name="height" value="0.2" units="cm"/>
      <inkml:brushProperty name="color" value="#FFFFFF"/>
    </inkml:brush>
  </inkml:definitions>
  <inkml:trace contextRef="#ctx0" brushRef="#br0">1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24:38.249"/>
    </inkml:context>
    <inkml:brush xml:id="br0">
      <inkml:brushProperty name="width" value="0.2" units="cm"/>
      <inkml:brushProperty name="height" value="0.2" units="cm"/>
      <inkml:brushProperty name="color" value="#FFFFFF"/>
    </inkml:brush>
  </inkml:definitions>
  <inkml:trace contextRef="#ctx0" brushRef="#br0">412 1 24575,'-5'0'0,"-5"0"0,-7 0 0,-5 0 0,-2 0 0,-3 0 0,-2 0 0,1 0 0,0 0 0,-1 0 0,1 0 0,0 0 0,1 0 0,-1 0 0,1 0 0,0 0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7CC5BE-24FA-4431-96EE-C18BDE3B2C1A}" type="datetimeFigureOut">
              <a:rPr lang="en-IN" smtClean="0"/>
              <a:t>28-09-2023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A827FE-8296-4900-A417-8D79EAF1CA80}" type="slidenum">
              <a:rPr lang="en-IN" smtClean="0"/>
              <a:t>‹#›</a:t>
            </a:fld>
            <a:endParaRPr lang="en-IN"/>
          </a:p>
        </p:txBody>
      </p:sp>
    </p:spTree>
    <p:extLst>
      <p:ext uri="{BB962C8B-B14F-4D97-AF65-F5344CB8AC3E}">
        <p14:creationId xmlns:p14="http://schemas.microsoft.com/office/powerpoint/2010/main" val="3753247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A827FE-8296-4900-A417-8D79EAF1CA80}" type="slidenum">
              <a:rPr lang="en-IN" smtClean="0"/>
              <a:t>1</a:t>
            </a:fld>
            <a:endParaRPr lang="en-IN"/>
          </a:p>
        </p:txBody>
      </p:sp>
    </p:spTree>
    <p:extLst>
      <p:ext uri="{BB962C8B-B14F-4D97-AF65-F5344CB8AC3E}">
        <p14:creationId xmlns:p14="http://schemas.microsoft.com/office/powerpoint/2010/main" val="3077329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A827FE-8296-4900-A417-8D79EAF1CA80}" type="slidenum">
              <a:rPr lang="en-IN" smtClean="0"/>
              <a:t>4</a:t>
            </a:fld>
            <a:endParaRPr lang="en-IN"/>
          </a:p>
        </p:txBody>
      </p:sp>
    </p:spTree>
    <p:extLst>
      <p:ext uri="{BB962C8B-B14F-4D97-AF65-F5344CB8AC3E}">
        <p14:creationId xmlns:p14="http://schemas.microsoft.com/office/powerpoint/2010/main" val="1523875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093F74-7FDE-4ACA-81DC-0E483223EF6D}" type="datetimeFigureOut">
              <a:rPr lang="en-IN" smtClean="0"/>
              <a:t>28-09-2023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CFDC65D-FB41-4036-99F1-11434DC5E49D}" type="slidenum">
              <a:rPr lang="en-IN" smtClean="0"/>
              <a:t>‹#›</a:t>
            </a:fld>
            <a:endParaRPr lang="en-IN" dirty="0"/>
          </a:p>
        </p:txBody>
      </p:sp>
    </p:spTree>
    <p:extLst>
      <p:ext uri="{BB962C8B-B14F-4D97-AF65-F5344CB8AC3E}">
        <p14:creationId xmlns:p14="http://schemas.microsoft.com/office/powerpoint/2010/main" val="1213572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093F74-7FDE-4ACA-81DC-0E483223EF6D}" type="datetimeFigureOut">
              <a:rPr lang="en-IN" smtClean="0"/>
              <a:t>28-09-2023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CFDC65D-FB41-4036-99F1-11434DC5E49D}" type="slidenum">
              <a:rPr lang="en-IN" smtClean="0"/>
              <a:t>‹#›</a:t>
            </a:fld>
            <a:endParaRPr lang="en-IN" dirty="0"/>
          </a:p>
        </p:txBody>
      </p:sp>
    </p:spTree>
    <p:extLst>
      <p:ext uri="{BB962C8B-B14F-4D97-AF65-F5344CB8AC3E}">
        <p14:creationId xmlns:p14="http://schemas.microsoft.com/office/powerpoint/2010/main" val="3324158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093F74-7FDE-4ACA-81DC-0E483223EF6D}" type="datetimeFigureOut">
              <a:rPr lang="en-IN" smtClean="0"/>
              <a:t>28-09-2023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CFDC65D-FB41-4036-99F1-11434DC5E49D}"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60679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093F74-7FDE-4ACA-81DC-0E483223EF6D}" type="datetimeFigureOut">
              <a:rPr lang="en-IN" smtClean="0"/>
              <a:t>28-09-2023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CFDC65D-FB41-4036-99F1-11434DC5E49D}" type="slidenum">
              <a:rPr lang="en-IN" smtClean="0"/>
              <a:t>‹#›</a:t>
            </a:fld>
            <a:endParaRPr lang="en-IN" dirty="0"/>
          </a:p>
        </p:txBody>
      </p:sp>
    </p:spTree>
    <p:extLst>
      <p:ext uri="{BB962C8B-B14F-4D97-AF65-F5344CB8AC3E}">
        <p14:creationId xmlns:p14="http://schemas.microsoft.com/office/powerpoint/2010/main" val="29643521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093F74-7FDE-4ACA-81DC-0E483223EF6D}" type="datetimeFigureOut">
              <a:rPr lang="en-IN" smtClean="0"/>
              <a:t>28-09-2023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CFDC65D-FB41-4036-99F1-11434DC5E49D}"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711595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093F74-7FDE-4ACA-81DC-0E483223EF6D}" type="datetimeFigureOut">
              <a:rPr lang="en-IN" smtClean="0"/>
              <a:t>28-09-2023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CFDC65D-FB41-4036-99F1-11434DC5E49D}" type="slidenum">
              <a:rPr lang="en-IN" smtClean="0"/>
              <a:t>‹#›</a:t>
            </a:fld>
            <a:endParaRPr lang="en-IN" dirty="0"/>
          </a:p>
        </p:txBody>
      </p:sp>
    </p:spTree>
    <p:extLst>
      <p:ext uri="{BB962C8B-B14F-4D97-AF65-F5344CB8AC3E}">
        <p14:creationId xmlns:p14="http://schemas.microsoft.com/office/powerpoint/2010/main" val="37803033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093F74-7FDE-4ACA-81DC-0E483223EF6D}" type="datetimeFigureOut">
              <a:rPr lang="en-IN" smtClean="0"/>
              <a:t>28-09-2023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CFDC65D-FB41-4036-99F1-11434DC5E49D}" type="slidenum">
              <a:rPr lang="en-IN" smtClean="0"/>
              <a:t>‹#›</a:t>
            </a:fld>
            <a:endParaRPr lang="en-IN" dirty="0"/>
          </a:p>
        </p:txBody>
      </p:sp>
    </p:spTree>
    <p:extLst>
      <p:ext uri="{BB962C8B-B14F-4D97-AF65-F5344CB8AC3E}">
        <p14:creationId xmlns:p14="http://schemas.microsoft.com/office/powerpoint/2010/main" val="1799117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093F74-7FDE-4ACA-81DC-0E483223EF6D}" type="datetimeFigureOut">
              <a:rPr lang="en-IN" smtClean="0"/>
              <a:t>28-09-2023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CFDC65D-FB41-4036-99F1-11434DC5E49D}" type="slidenum">
              <a:rPr lang="en-IN" smtClean="0"/>
              <a:t>‹#›</a:t>
            </a:fld>
            <a:endParaRPr lang="en-IN" dirty="0"/>
          </a:p>
        </p:txBody>
      </p:sp>
    </p:spTree>
    <p:extLst>
      <p:ext uri="{BB962C8B-B14F-4D97-AF65-F5344CB8AC3E}">
        <p14:creationId xmlns:p14="http://schemas.microsoft.com/office/powerpoint/2010/main" val="3711139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093F74-7FDE-4ACA-81DC-0E483223EF6D}" type="datetimeFigureOut">
              <a:rPr lang="en-IN" smtClean="0"/>
              <a:t>28-09-2023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CFDC65D-FB41-4036-99F1-11434DC5E49D}" type="slidenum">
              <a:rPr lang="en-IN" smtClean="0"/>
              <a:t>‹#›</a:t>
            </a:fld>
            <a:endParaRPr lang="en-IN" dirty="0"/>
          </a:p>
        </p:txBody>
      </p:sp>
    </p:spTree>
    <p:extLst>
      <p:ext uri="{BB962C8B-B14F-4D97-AF65-F5344CB8AC3E}">
        <p14:creationId xmlns:p14="http://schemas.microsoft.com/office/powerpoint/2010/main" val="3785616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093F74-7FDE-4ACA-81DC-0E483223EF6D}" type="datetimeFigureOut">
              <a:rPr lang="en-IN" smtClean="0"/>
              <a:t>28-09-2023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CFDC65D-FB41-4036-99F1-11434DC5E49D}" type="slidenum">
              <a:rPr lang="en-IN" smtClean="0"/>
              <a:t>‹#›</a:t>
            </a:fld>
            <a:endParaRPr lang="en-IN" dirty="0"/>
          </a:p>
        </p:txBody>
      </p:sp>
    </p:spTree>
    <p:extLst>
      <p:ext uri="{BB962C8B-B14F-4D97-AF65-F5344CB8AC3E}">
        <p14:creationId xmlns:p14="http://schemas.microsoft.com/office/powerpoint/2010/main" val="2688608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093F74-7FDE-4ACA-81DC-0E483223EF6D}" type="datetimeFigureOut">
              <a:rPr lang="en-IN" smtClean="0"/>
              <a:t>28-09-2023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CFDC65D-FB41-4036-99F1-11434DC5E49D}" type="slidenum">
              <a:rPr lang="en-IN" smtClean="0"/>
              <a:t>‹#›</a:t>
            </a:fld>
            <a:endParaRPr lang="en-IN" dirty="0"/>
          </a:p>
        </p:txBody>
      </p:sp>
    </p:spTree>
    <p:extLst>
      <p:ext uri="{BB962C8B-B14F-4D97-AF65-F5344CB8AC3E}">
        <p14:creationId xmlns:p14="http://schemas.microsoft.com/office/powerpoint/2010/main" val="1789358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093F74-7FDE-4ACA-81DC-0E483223EF6D}" type="datetimeFigureOut">
              <a:rPr lang="en-IN" smtClean="0"/>
              <a:t>28-09-2023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3CFDC65D-FB41-4036-99F1-11434DC5E49D}" type="slidenum">
              <a:rPr lang="en-IN" smtClean="0"/>
              <a:t>‹#›</a:t>
            </a:fld>
            <a:endParaRPr lang="en-IN" dirty="0"/>
          </a:p>
        </p:txBody>
      </p:sp>
    </p:spTree>
    <p:extLst>
      <p:ext uri="{BB962C8B-B14F-4D97-AF65-F5344CB8AC3E}">
        <p14:creationId xmlns:p14="http://schemas.microsoft.com/office/powerpoint/2010/main" val="2750222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093F74-7FDE-4ACA-81DC-0E483223EF6D}" type="datetimeFigureOut">
              <a:rPr lang="en-IN" smtClean="0"/>
              <a:t>28-09-2023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3CFDC65D-FB41-4036-99F1-11434DC5E49D}" type="slidenum">
              <a:rPr lang="en-IN" smtClean="0"/>
              <a:t>‹#›</a:t>
            </a:fld>
            <a:endParaRPr lang="en-IN" dirty="0"/>
          </a:p>
        </p:txBody>
      </p:sp>
    </p:spTree>
    <p:extLst>
      <p:ext uri="{BB962C8B-B14F-4D97-AF65-F5344CB8AC3E}">
        <p14:creationId xmlns:p14="http://schemas.microsoft.com/office/powerpoint/2010/main" val="1144842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093F74-7FDE-4ACA-81DC-0E483223EF6D}" type="datetimeFigureOut">
              <a:rPr lang="en-IN" smtClean="0"/>
              <a:t>28-09-2023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3CFDC65D-FB41-4036-99F1-11434DC5E49D}" type="slidenum">
              <a:rPr lang="en-IN" smtClean="0"/>
              <a:t>‹#›</a:t>
            </a:fld>
            <a:endParaRPr lang="en-IN" dirty="0"/>
          </a:p>
        </p:txBody>
      </p:sp>
    </p:spTree>
    <p:extLst>
      <p:ext uri="{BB962C8B-B14F-4D97-AF65-F5344CB8AC3E}">
        <p14:creationId xmlns:p14="http://schemas.microsoft.com/office/powerpoint/2010/main" val="1074510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093F74-7FDE-4ACA-81DC-0E483223EF6D}" type="datetimeFigureOut">
              <a:rPr lang="en-IN" smtClean="0"/>
              <a:t>28-09-2023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CFDC65D-FB41-4036-99F1-11434DC5E49D}" type="slidenum">
              <a:rPr lang="en-IN" smtClean="0"/>
              <a:t>‹#›</a:t>
            </a:fld>
            <a:endParaRPr lang="en-IN" dirty="0"/>
          </a:p>
        </p:txBody>
      </p:sp>
    </p:spTree>
    <p:extLst>
      <p:ext uri="{BB962C8B-B14F-4D97-AF65-F5344CB8AC3E}">
        <p14:creationId xmlns:p14="http://schemas.microsoft.com/office/powerpoint/2010/main" val="2264504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CFDC65D-FB41-4036-99F1-11434DC5E49D}" type="slidenum">
              <a:rPr lang="en-IN" smtClean="0"/>
              <a:t>‹#›</a:t>
            </a:fld>
            <a:endParaRPr lang="en-IN" dirty="0"/>
          </a:p>
        </p:txBody>
      </p:sp>
      <p:sp>
        <p:nvSpPr>
          <p:cNvPr id="5" name="Date Placeholder 4"/>
          <p:cNvSpPr>
            <a:spLocks noGrp="1"/>
          </p:cNvSpPr>
          <p:nvPr>
            <p:ph type="dt" sz="half" idx="10"/>
          </p:nvPr>
        </p:nvSpPr>
        <p:spPr/>
        <p:txBody>
          <a:bodyPr/>
          <a:lstStyle/>
          <a:p>
            <a:fld id="{11093F74-7FDE-4ACA-81DC-0E483223EF6D}" type="datetimeFigureOut">
              <a:rPr lang="en-IN" smtClean="0"/>
              <a:t>28-09-2023</a:t>
            </a:fld>
            <a:endParaRPr lang="en-IN" dirty="0"/>
          </a:p>
        </p:txBody>
      </p:sp>
    </p:spTree>
    <p:extLst>
      <p:ext uri="{BB962C8B-B14F-4D97-AF65-F5344CB8AC3E}">
        <p14:creationId xmlns:p14="http://schemas.microsoft.com/office/powerpoint/2010/main" val="2878324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093F74-7FDE-4ACA-81DC-0E483223EF6D}" type="datetimeFigureOut">
              <a:rPr lang="en-IN" smtClean="0"/>
              <a:t>28-09-2023</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CFDC65D-FB41-4036-99F1-11434DC5E49D}" type="slidenum">
              <a:rPr lang="en-IN" smtClean="0"/>
              <a:t>‹#›</a:t>
            </a:fld>
            <a:endParaRPr lang="en-IN" dirty="0"/>
          </a:p>
        </p:txBody>
      </p:sp>
    </p:spTree>
    <p:extLst>
      <p:ext uri="{BB962C8B-B14F-4D97-AF65-F5344CB8AC3E}">
        <p14:creationId xmlns:p14="http://schemas.microsoft.com/office/powerpoint/2010/main" val="1890578455"/>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customXml" Target="../ink/ink4.xml"/><Relationship Id="rId12" Type="http://schemas.openxmlformats.org/officeDocument/2006/relationships/customXml" Target="../ink/ink7.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customXml" Target="../ink/ink6.xml"/><Relationship Id="rId5" Type="http://schemas.openxmlformats.org/officeDocument/2006/relationships/image" Target="../media/image3.png"/><Relationship Id="rId10" Type="http://schemas.openxmlformats.org/officeDocument/2006/relationships/image" Target="../media/image5.png"/><Relationship Id="rId4" Type="http://schemas.openxmlformats.org/officeDocument/2006/relationships/customXml" Target="../ink/ink2.xml"/><Relationship Id="rId9" Type="http://schemas.openxmlformats.org/officeDocument/2006/relationships/customXml" Target="../ink/ink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irejournals.com/formatedpaper/1703144.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7734CE-424B-C266-B722-1C707865F6A4}"/>
              </a:ext>
            </a:extLst>
          </p:cNvPr>
          <p:cNvSpPr txBox="1"/>
          <p:nvPr/>
        </p:nvSpPr>
        <p:spPr>
          <a:xfrm>
            <a:off x="1054359" y="737118"/>
            <a:ext cx="3340359" cy="2881213"/>
          </a:xfrm>
          <a:prstGeom prst="rect">
            <a:avLst/>
          </a:prstGeom>
          <a:noFill/>
        </p:spPr>
        <p:txBody>
          <a:bodyPr wrap="square">
            <a:spAutoFit/>
          </a:bodyPr>
          <a:lstStyle/>
          <a:p>
            <a:endParaRPr lang="en-IN" dirty="0"/>
          </a:p>
        </p:txBody>
      </p:sp>
      <p:pic>
        <p:nvPicPr>
          <p:cNvPr id="17" name="Picture 16">
            <a:extLst>
              <a:ext uri="{FF2B5EF4-FFF2-40B4-BE49-F238E27FC236}">
                <a16:creationId xmlns:a16="http://schemas.microsoft.com/office/drawing/2014/main" id="{ACAF0E0D-E6EE-9FE8-9F71-15FF7EB457FE}"/>
              </a:ext>
            </a:extLst>
          </p:cNvPr>
          <p:cNvPicPr>
            <a:picLocks noChangeAspect="1"/>
          </p:cNvPicPr>
          <p:nvPr/>
        </p:nvPicPr>
        <p:blipFill>
          <a:blip r:embed="rId3"/>
          <a:stretch>
            <a:fillRect/>
          </a:stretch>
        </p:blipFill>
        <p:spPr>
          <a:xfrm>
            <a:off x="1170890" y="1306285"/>
            <a:ext cx="4464798" cy="3545049"/>
          </a:xfrm>
          <a:prstGeom prst="rect">
            <a:avLst/>
          </a:prstGeom>
        </p:spPr>
      </p:pic>
      <p:sp>
        <p:nvSpPr>
          <p:cNvPr id="21" name="TextBox 20">
            <a:extLst>
              <a:ext uri="{FF2B5EF4-FFF2-40B4-BE49-F238E27FC236}">
                <a16:creationId xmlns:a16="http://schemas.microsoft.com/office/drawing/2014/main" id="{39F3F8A5-AA41-CD5A-9F7B-BBFCFB11ED29}"/>
              </a:ext>
            </a:extLst>
          </p:cNvPr>
          <p:cNvSpPr txBox="1"/>
          <p:nvPr/>
        </p:nvSpPr>
        <p:spPr>
          <a:xfrm>
            <a:off x="6469626" y="2674373"/>
            <a:ext cx="2910348" cy="1754326"/>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SMART</a:t>
            </a:r>
          </a:p>
          <a:p>
            <a:r>
              <a:rPr lang="en-IN" sz="3600" dirty="0">
                <a:latin typeface="Times New Roman" panose="02020603050405020304" pitchFamily="18" charset="0"/>
                <a:cs typeface="Times New Roman" panose="02020603050405020304" pitchFamily="18" charset="0"/>
              </a:rPr>
              <a:t>WATER</a:t>
            </a:r>
          </a:p>
          <a:p>
            <a:r>
              <a:rPr lang="en-IN" sz="3600" dirty="0">
                <a:latin typeface="Times New Roman" panose="02020603050405020304" pitchFamily="18" charset="0"/>
                <a:cs typeface="Times New Roman" panose="02020603050405020304" pitchFamily="18" charset="0"/>
              </a:rPr>
              <a:t>FOUNTAINS</a:t>
            </a:r>
          </a:p>
        </p:txBody>
      </p:sp>
    </p:spTree>
    <p:extLst>
      <p:ext uri="{BB962C8B-B14F-4D97-AF65-F5344CB8AC3E}">
        <p14:creationId xmlns:p14="http://schemas.microsoft.com/office/powerpoint/2010/main" val="205809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BBA0EAA-8001-000B-A10E-94B859556DDA}"/>
              </a:ext>
            </a:extLst>
          </p:cNvPr>
          <p:cNvSpPr txBox="1"/>
          <p:nvPr/>
        </p:nvSpPr>
        <p:spPr>
          <a:xfrm flipH="1">
            <a:off x="471948" y="452284"/>
            <a:ext cx="4768646"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PROBLEM   STATEMENT </a:t>
            </a:r>
          </a:p>
        </p:txBody>
      </p:sp>
      <p:sp>
        <p:nvSpPr>
          <p:cNvPr id="10" name="TextBox 9">
            <a:extLst>
              <a:ext uri="{FF2B5EF4-FFF2-40B4-BE49-F238E27FC236}">
                <a16:creationId xmlns:a16="http://schemas.microsoft.com/office/drawing/2014/main" id="{4E474999-EDA5-BFE1-F039-DCBBC74A9DBB}"/>
              </a:ext>
            </a:extLst>
          </p:cNvPr>
          <p:cNvSpPr txBox="1"/>
          <p:nvPr/>
        </p:nvSpPr>
        <p:spPr>
          <a:xfrm>
            <a:off x="924232" y="1297858"/>
            <a:ext cx="7366820" cy="3693319"/>
          </a:xfrm>
          <a:prstGeom prst="rect">
            <a:avLst/>
          </a:prstGeom>
          <a:noFill/>
        </p:spPr>
        <p:txBody>
          <a:bodyPr wrap="square">
            <a:spAutoFit/>
          </a:bodyPr>
          <a:lstStyle/>
          <a:p>
            <a:r>
              <a:rPr lang="en-US" b="0" i="0" dirty="0">
                <a:solidFill>
                  <a:srgbClr val="202124"/>
                </a:solidFill>
                <a:effectLst/>
                <a:latin typeface="+mj-lt"/>
              </a:rPr>
              <a:t>The biggest concern you really have with a water fountain is </a:t>
            </a:r>
            <a:r>
              <a:rPr lang="en-US" b="0" i="0" dirty="0">
                <a:solidFill>
                  <a:srgbClr val="040C28"/>
                </a:solidFill>
                <a:effectLst/>
                <a:latin typeface="+mj-lt"/>
              </a:rPr>
              <a:t>algae which will build up over time</a:t>
            </a:r>
            <a:r>
              <a:rPr lang="en-US" b="0" i="0" dirty="0">
                <a:solidFill>
                  <a:srgbClr val="202124"/>
                </a:solidFill>
                <a:effectLst/>
                <a:latin typeface="+mj-lt"/>
              </a:rPr>
              <a:t>. Algae is not only unsightly, it can also cause build up inside your water pump and pipes causing issues. Here are some of the things that your fountain needs on a regular basis to keep it vibrant and appealing .</a:t>
            </a:r>
            <a:r>
              <a:rPr lang="en-US" dirty="0"/>
              <a:t> Constant evaporation and splashes from the fountain will reduce the water level, and in a long run the water in the fountain reservoir will dry off, therefore we need a system that can constantly monitor the water level Therefore, monitoring the quality of source water would be very critical. Additionally, the data from water quality monitoring is very critical to determine the source of pollution. Therefore, an inexpensive biosensor/technology that is suitable for field testing is urgently needed for monitoring  of source water in a real-time manner.</a:t>
            </a:r>
            <a:r>
              <a:rPr lang="en-US" b="0" i="0" dirty="0">
                <a:solidFill>
                  <a:srgbClr val="202124"/>
                </a:solidFill>
                <a:effectLst/>
                <a:latin typeface="Google Sans"/>
              </a:rPr>
              <a:t> </a:t>
            </a:r>
            <a:endParaRPr lang="en-IN" dirty="0">
              <a:latin typeface="+mj-lt"/>
            </a:endParaRPr>
          </a:p>
        </p:txBody>
      </p:sp>
    </p:spTree>
    <p:extLst>
      <p:ext uri="{BB962C8B-B14F-4D97-AF65-F5344CB8AC3E}">
        <p14:creationId xmlns:p14="http://schemas.microsoft.com/office/powerpoint/2010/main" val="291228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56" name="Ink 55">
                <a:extLst>
                  <a:ext uri="{FF2B5EF4-FFF2-40B4-BE49-F238E27FC236}">
                    <a16:creationId xmlns:a16="http://schemas.microsoft.com/office/drawing/2014/main" id="{A5692B46-BE0D-9DB7-CD1D-8A51B1F0429D}"/>
                  </a:ext>
                </a:extLst>
              </p14:cNvPr>
              <p14:cNvContentPartPr/>
              <p14:nvPr/>
            </p14:nvContentPartPr>
            <p14:xfrm>
              <a:off x="1238377" y="5643476"/>
              <a:ext cx="360" cy="360"/>
            </p14:xfrm>
          </p:contentPart>
        </mc:Choice>
        <mc:Fallback xmlns="">
          <p:pic>
            <p:nvPicPr>
              <p:cNvPr id="56" name="Ink 55">
                <a:extLst>
                  <a:ext uri="{FF2B5EF4-FFF2-40B4-BE49-F238E27FC236}">
                    <a16:creationId xmlns:a16="http://schemas.microsoft.com/office/drawing/2014/main" id="{A5692B46-BE0D-9DB7-CD1D-8A51B1F0429D}"/>
                  </a:ext>
                </a:extLst>
              </p:cNvPr>
              <p:cNvPicPr/>
              <p:nvPr/>
            </p:nvPicPr>
            <p:blipFill>
              <a:blip r:embed="rId3"/>
              <a:stretch>
                <a:fillRect/>
              </a:stretch>
            </p:blipFill>
            <p:spPr>
              <a:xfrm>
                <a:off x="1202737" y="560783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0" name="Ink 59">
                <a:extLst>
                  <a:ext uri="{FF2B5EF4-FFF2-40B4-BE49-F238E27FC236}">
                    <a16:creationId xmlns:a16="http://schemas.microsoft.com/office/drawing/2014/main" id="{A37B9A10-3509-7A6D-C409-660F15C28722}"/>
                  </a:ext>
                </a:extLst>
              </p14:cNvPr>
              <p14:cNvContentPartPr/>
              <p14:nvPr/>
            </p14:nvContentPartPr>
            <p14:xfrm>
              <a:off x="1180417" y="5554916"/>
              <a:ext cx="9720" cy="49680"/>
            </p14:xfrm>
          </p:contentPart>
        </mc:Choice>
        <mc:Fallback xmlns="">
          <p:pic>
            <p:nvPicPr>
              <p:cNvPr id="60" name="Ink 59">
                <a:extLst>
                  <a:ext uri="{FF2B5EF4-FFF2-40B4-BE49-F238E27FC236}">
                    <a16:creationId xmlns:a16="http://schemas.microsoft.com/office/drawing/2014/main" id="{A37B9A10-3509-7A6D-C409-660F15C28722}"/>
                  </a:ext>
                </a:extLst>
              </p:cNvPr>
              <p:cNvPicPr/>
              <p:nvPr/>
            </p:nvPicPr>
            <p:blipFill>
              <a:blip r:embed="rId5"/>
              <a:stretch>
                <a:fillRect/>
              </a:stretch>
            </p:blipFill>
            <p:spPr>
              <a:xfrm>
                <a:off x="1144777" y="5518916"/>
                <a:ext cx="81360" cy="121320"/>
              </a:xfrm>
              <a:prstGeom prst="rect">
                <a:avLst/>
              </a:prstGeom>
            </p:spPr>
          </p:pic>
        </mc:Fallback>
      </mc:AlternateContent>
      <p:grpSp>
        <p:nvGrpSpPr>
          <p:cNvPr id="66" name="Group 65">
            <a:extLst>
              <a:ext uri="{FF2B5EF4-FFF2-40B4-BE49-F238E27FC236}">
                <a16:creationId xmlns:a16="http://schemas.microsoft.com/office/drawing/2014/main" id="{F651707B-3F3E-5D5B-51D1-9FBCCA94CE7A}"/>
              </a:ext>
            </a:extLst>
          </p:cNvPr>
          <p:cNvGrpSpPr/>
          <p:nvPr/>
        </p:nvGrpSpPr>
        <p:grpSpPr>
          <a:xfrm>
            <a:off x="1011937" y="5476436"/>
            <a:ext cx="178200" cy="403920"/>
            <a:chOff x="1011937" y="5476436"/>
            <a:chExt cx="178200" cy="403920"/>
          </a:xfrm>
        </p:grpSpPr>
        <mc:AlternateContent xmlns:mc="http://schemas.openxmlformats.org/markup-compatibility/2006" xmlns:p14="http://schemas.microsoft.com/office/powerpoint/2010/main">
          <mc:Choice Requires="p14">
            <p:contentPart p14:bwMode="auto" r:id="rId6">
              <p14:nvContentPartPr>
                <p14:cNvPr id="57" name="Ink 56">
                  <a:extLst>
                    <a:ext uri="{FF2B5EF4-FFF2-40B4-BE49-F238E27FC236}">
                      <a16:creationId xmlns:a16="http://schemas.microsoft.com/office/drawing/2014/main" id="{80C984C0-0236-38BB-5863-FD311CA69D7B}"/>
                    </a:ext>
                  </a:extLst>
                </p14:cNvPr>
                <p14:cNvContentPartPr/>
                <p14:nvPr/>
              </p14:nvContentPartPr>
              <p14:xfrm>
                <a:off x="1189777" y="5653196"/>
                <a:ext cx="360" cy="360"/>
              </p14:xfrm>
            </p:contentPart>
          </mc:Choice>
          <mc:Fallback xmlns="">
            <p:pic>
              <p:nvPicPr>
                <p:cNvPr id="57" name="Ink 56">
                  <a:extLst>
                    <a:ext uri="{FF2B5EF4-FFF2-40B4-BE49-F238E27FC236}">
                      <a16:creationId xmlns:a16="http://schemas.microsoft.com/office/drawing/2014/main" id="{80C984C0-0236-38BB-5863-FD311CA69D7B}"/>
                    </a:ext>
                  </a:extLst>
                </p:cNvPr>
                <p:cNvPicPr/>
                <p:nvPr/>
              </p:nvPicPr>
              <p:blipFill>
                <a:blip r:embed="rId3"/>
                <a:stretch>
                  <a:fillRect/>
                </a:stretch>
              </p:blipFill>
              <p:spPr>
                <a:xfrm>
                  <a:off x="1153777" y="561755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8" name="Ink 57">
                  <a:extLst>
                    <a:ext uri="{FF2B5EF4-FFF2-40B4-BE49-F238E27FC236}">
                      <a16:creationId xmlns:a16="http://schemas.microsoft.com/office/drawing/2014/main" id="{391D6DB3-7FE2-7E2E-5DA0-02BCDEBB02C8}"/>
                    </a:ext>
                  </a:extLst>
                </p14:cNvPr>
                <p14:cNvContentPartPr/>
                <p14:nvPr/>
              </p14:nvContentPartPr>
              <p14:xfrm>
                <a:off x="1189777" y="5653196"/>
                <a:ext cx="360" cy="58680"/>
              </p14:xfrm>
            </p:contentPart>
          </mc:Choice>
          <mc:Fallback xmlns="">
            <p:pic>
              <p:nvPicPr>
                <p:cNvPr id="58" name="Ink 57">
                  <a:extLst>
                    <a:ext uri="{FF2B5EF4-FFF2-40B4-BE49-F238E27FC236}">
                      <a16:creationId xmlns:a16="http://schemas.microsoft.com/office/drawing/2014/main" id="{391D6DB3-7FE2-7E2E-5DA0-02BCDEBB02C8}"/>
                    </a:ext>
                  </a:extLst>
                </p:cNvPr>
                <p:cNvPicPr/>
                <p:nvPr/>
              </p:nvPicPr>
              <p:blipFill>
                <a:blip r:embed="rId8"/>
                <a:stretch>
                  <a:fillRect/>
                </a:stretch>
              </p:blipFill>
              <p:spPr>
                <a:xfrm>
                  <a:off x="1153777" y="5617556"/>
                  <a:ext cx="7200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2" name="Ink 61">
                  <a:extLst>
                    <a:ext uri="{FF2B5EF4-FFF2-40B4-BE49-F238E27FC236}">
                      <a16:creationId xmlns:a16="http://schemas.microsoft.com/office/drawing/2014/main" id="{EC988AE0-0891-554D-C85C-D004F473B9FD}"/>
                    </a:ext>
                  </a:extLst>
                </p14:cNvPr>
                <p14:cNvContentPartPr/>
                <p14:nvPr/>
              </p14:nvContentPartPr>
              <p14:xfrm>
                <a:off x="1051177" y="5476436"/>
                <a:ext cx="11160" cy="403920"/>
              </p14:xfrm>
            </p:contentPart>
          </mc:Choice>
          <mc:Fallback xmlns="">
            <p:pic>
              <p:nvPicPr>
                <p:cNvPr id="62" name="Ink 61">
                  <a:extLst>
                    <a:ext uri="{FF2B5EF4-FFF2-40B4-BE49-F238E27FC236}">
                      <a16:creationId xmlns:a16="http://schemas.microsoft.com/office/drawing/2014/main" id="{EC988AE0-0891-554D-C85C-D004F473B9FD}"/>
                    </a:ext>
                  </a:extLst>
                </p:cNvPr>
                <p:cNvPicPr/>
                <p:nvPr/>
              </p:nvPicPr>
              <p:blipFill>
                <a:blip r:embed="rId10"/>
                <a:stretch>
                  <a:fillRect/>
                </a:stretch>
              </p:blipFill>
              <p:spPr>
                <a:xfrm>
                  <a:off x="1015537" y="5440436"/>
                  <a:ext cx="82800" cy="4755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4" name="Ink 63">
                  <a:extLst>
                    <a:ext uri="{FF2B5EF4-FFF2-40B4-BE49-F238E27FC236}">
                      <a16:creationId xmlns:a16="http://schemas.microsoft.com/office/drawing/2014/main" id="{56AC07BB-BBC9-84D7-1CC5-30BBB6D2C4CC}"/>
                    </a:ext>
                  </a:extLst>
                </p14:cNvPr>
                <p14:cNvContentPartPr/>
                <p14:nvPr/>
              </p14:nvContentPartPr>
              <p14:xfrm>
                <a:off x="1159897" y="5859836"/>
                <a:ext cx="360" cy="360"/>
              </p14:xfrm>
            </p:contentPart>
          </mc:Choice>
          <mc:Fallback xmlns="">
            <p:pic>
              <p:nvPicPr>
                <p:cNvPr id="64" name="Ink 63">
                  <a:extLst>
                    <a:ext uri="{FF2B5EF4-FFF2-40B4-BE49-F238E27FC236}">
                      <a16:creationId xmlns:a16="http://schemas.microsoft.com/office/drawing/2014/main" id="{56AC07BB-BBC9-84D7-1CC5-30BBB6D2C4CC}"/>
                    </a:ext>
                  </a:extLst>
                </p:cNvPr>
                <p:cNvPicPr/>
                <p:nvPr/>
              </p:nvPicPr>
              <p:blipFill>
                <a:blip r:embed="rId3"/>
                <a:stretch>
                  <a:fillRect/>
                </a:stretch>
              </p:blipFill>
              <p:spPr>
                <a:xfrm>
                  <a:off x="1124257" y="582419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5" name="Ink 64">
                  <a:extLst>
                    <a:ext uri="{FF2B5EF4-FFF2-40B4-BE49-F238E27FC236}">
                      <a16:creationId xmlns:a16="http://schemas.microsoft.com/office/drawing/2014/main" id="{98DB8CC0-C875-F8F4-5235-51005AA213C6}"/>
                    </a:ext>
                  </a:extLst>
                </p14:cNvPr>
                <p14:cNvContentPartPr/>
                <p14:nvPr/>
              </p14:nvContentPartPr>
              <p14:xfrm>
                <a:off x="1011937" y="5859836"/>
                <a:ext cx="148320" cy="360"/>
              </p14:xfrm>
            </p:contentPart>
          </mc:Choice>
          <mc:Fallback xmlns="">
            <p:pic>
              <p:nvPicPr>
                <p:cNvPr id="65" name="Ink 64">
                  <a:extLst>
                    <a:ext uri="{FF2B5EF4-FFF2-40B4-BE49-F238E27FC236}">
                      <a16:creationId xmlns:a16="http://schemas.microsoft.com/office/drawing/2014/main" id="{98DB8CC0-C875-F8F4-5235-51005AA213C6}"/>
                    </a:ext>
                  </a:extLst>
                </p:cNvPr>
                <p:cNvPicPr/>
                <p:nvPr/>
              </p:nvPicPr>
              <p:blipFill>
                <a:blip r:embed="rId13"/>
                <a:stretch>
                  <a:fillRect/>
                </a:stretch>
              </p:blipFill>
              <p:spPr>
                <a:xfrm>
                  <a:off x="976297" y="5824196"/>
                  <a:ext cx="219960" cy="72000"/>
                </a:xfrm>
                <a:prstGeom prst="rect">
                  <a:avLst/>
                </a:prstGeom>
              </p:spPr>
            </p:pic>
          </mc:Fallback>
        </mc:AlternateContent>
      </p:grpSp>
      <p:sp>
        <p:nvSpPr>
          <p:cNvPr id="68" name="TextBox 67">
            <a:extLst>
              <a:ext uri="{FF2B5EF4-FFF2-40B4-BE49-F238E27FC236}">
                <a16:creationId xmlns:a16="http://schemas.microsoft.com/office/drawing/2014/main" id="{C6C0724D-1CD9-F8F9-E7BA-A79E23BF8D6A}"/>
              </a:ext>
            </a:extLst>
          </p:cNvPr>
          <p:cNvSpPr txBox="1"/>
          <p:nvPr/>
        </p:nvSpPr>
        <p:spPr>
          <a:xfrm flipH="1">
            <a:off x="389847" y="436362"/>
            <a:ext cx="5076528"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TECHNOLOGY STACK</a:t>
            </a:r>
          </a:p>
        </p:txBody>
      </p:sp>
      <p:cxnSp>
        <p:nvCxnSpPr>
          <p:cNvPr id="91" name="Straight Arrow Connector 90">
            <a:extLst>
              <a:ext uri="{FF2B5EF4-FFF2-40B4-BE49-F238E27FC236}">
                <a16:creationId xmlns:a16="http://schemas.microsoft.com/office/drawing/2014/main" id="{77F20581-2AA9-FFF6-356B-E58091FB2DE2}"/>
              </a:ext>
            </a:extLst>
          </p:cNvPr>
          <p:cNvCxnSpPr/>
          <p:nvPr/>
        </p:nvCxnSpPr>
        <p:spPr>
          <a:xfrm>
            <a:off x="3529781" y="3428999"/>
            <a:ext cx="620306"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3" name="Straight Arrow Connector 92">
            <a:extLst>
              <a:ext uri="{FF2B5EF4-FFF2-40B4-BE49-F238E27FC236}">
                <a16:creationId xmlns:a16="http://schemas.microsoft.com/office/drawing/2014/main" id="{7EFB0310-9F22-98F3-1D93-01A2D18B6B90}"/>
              </a:ext>
            </a:extLst>
          </p:cNvPr>
          <p:cNvCxnSpPr/>
          <p:nvPr/>
        </p:nvCxnSpPr>
        <p:spPr>
          <a:xfrm flipH="1">
            <a:off x="5771175" y="3349580"/>
            <a:ext cx="767277"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7" name="Straight Arrow Connector 96">
            <a:extLst>
              <a:ext uri="{FF2B5EF4-FFF2-40B4-BE49-F238E27FC236}">
                <a16:creationId xmlns:a16="http://schemas.microsoft.com/office/drawing/2014/main" id="{EC7C8C85-71F5-1AFC-1E28-E50E22F4BBD1}"/>
              </a:ext>
            </a:extLst>
          </p:cNvPr>
          <p:cNvCxnSpPr/>
          <p:nvPr/>
        </p:nvCxnSpPr>
        <p:spPr>
          <a:xfrm flipV="1">
            <a:off x="4886632" y="4121497"/>
            <a:ext cx="0" cy="32268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12" name="Rectangle 111">
            <a:extLst>
              <a:ext uri="{FF2B5EF4-FFF2-40B4-BE49-F238E27FC236}">
                <a16:creationId xmlns:a16="http://schemas.microsoft.com/office/drawing/2014/main" id="{1DA22FCF-C91D-05D3-3AF4-CF98059B572F}"/>
              </a:ext>
            </a:extLst>
          </p:cNvPr>
          <p:cNvSpPr/>
          <p:nvPr/>
        </p:nvSpPr>
        <p:spPr>
          <a:xfrm>
            <a:off x="4336038" y="1059104"/>
            <a:ext cx="1691148" cy="67655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t>DESIGNING</a:t>
            </a:r>
          </a:p>
        </p:txBody>
      </p:sp>
      <p:sp>
        <p:nvSpPr>
          <p:cNvPr id="113" name="Rectangle 112">
            <a:extLst>
              <a:ext uri="{FF2B5EF4-FFF2-40B4-BE49-F238E27FC236}">
                <a16:creationId xmlns:a16="http://schemas.microsoft.com/office/drawing/2014/main" id="{9429D61A-3E14-A4D2-90F8-9A7FE42C13F6}"/>
              </a:ext>
            </a:extLst>
          </p:cNvPr>
          <p:cNvSpPr/>
          <p:nvPr/>
        </p:nvSpPr>
        <p:spPr>
          <a:xfrm>
            <a:off x="6786470" y="2146354"/>
            <a:ext cx="1730475" cy="59014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t>CLOUD PLATFORMS</a:t>
            </a:r>
          </a:p>
        </p:txBody>
      </p:sp>
      <p:sp>
        <p:nvSpPr>
          <p:cNvPr id="114" name="Rectangle 113">
            <a:extLst>
              <a:ext uri="{FF2B5EF4-FFF2-40B4-BE49-F238E27FC236}">
                <a16:creationId xmlns:a16="http://schemas.microsoft.com/office/drawing/2014/main" id="{2F9B3879-50A0-1968-A875-C17BBBDB2E2C}"/>
              </a:ext>
            </a:extLst>
          </p:cNvPr>
          <p:cNvSpPr/>
          <p:nvPr/>
        </p:nvSpPr>
        <p:spPr>
          <a:xfrm>
            <a:off x="6906677" y="3865539"/>
            <a:ext cx="1892219" cy="68690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t>REMOTE SENSING</a:t>
            </a:r>
          </a:p>
        </p:txBody>
      </p:sp>
      <p:sp>
        <p:nvSpPr>
          <p:cNvPr id="116" name="Rectangle 115">
            <a:extLst>
              <a:ext uri="{FF2B5EF4-FFF2-40B4-BE49-F238E27FC236}">
                <a16:creationId xmlns:a16="http://schemas.microsoft.com/office/drawing/2014/main" id="{B2AAEAEC-A4C1-8585-B332-3872099EE67C}"/>
              </a:ext>
            </a:extLst>
          </p:cNvPr>
          <p:cNvSpPr/>
          <p:nvPr/>
        </p:nvSpPr>
        <p:spPr>
          <a:xfrm>
            <a:off x="1740310" y="4257368"/>
            <a:ext cx="2025443" cy="59014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t>CONTROL PANEL</a:t>
            </a:r>
          </a:p>
        </p:txBody>
      </p:sp>
      <p:sp>
        <p:nvSpPr>
          <p:cNvPr id="117" name="Rectangle 116">
            <a:extLst>
              <a:ext uri="{FF2B5EF4-FFF2-40B4-BE49-F238E27FC236}">
                <a16:creationId xmlns:a16="http://schemas.microsoft.com/office/drawing/2014/main" id="{35ABD270-E386-362C-2ED5-B9DF4BE44873}"/>
              </a:ext>
            </a:extLst>
          </p:cNvPr>
          <p:cNvSpPr/>
          <p:nvPr/>
        </p:nvSpPr>
        <p:spPr>
          <a:xfrm>
            <a:off x="4208206" y="5399947"/>
            <a:ext cx="2329886" cy="62385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t>COMMUNICATION MODULES</a:t>
            </a:r>
          </a:p>
        </p:txBody>
      </p:sp>
      <p:sp>
        <p:nvSpPr>
          <p:cNvPr id="118" name="Rectangle 117">
            <a:extLst>
              <a:ext uri="{FF2B5EF4-FFF2-40B4-BE49-F238E27FC236}">
                <a16:creationId xmlns:a16="http://schemas.microsoft.com/office/drawing/2014/main" id="{5B04EDCE-A363-865D-84CD-A087FA41FA2C}"/>
              </a:ext>
            </a:extLst>
          </p:cNvPr>
          <p:cNvSpPr/>
          <p:nvPr/>
        </p:nvSpPr>
        <p:spPr>
          <a:xfrm>
            <a:off x="1661654" y="2054942"/>
            <a:ext cx="1730475" cy="129463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t>HARDWARE AND SENSORS</a:t>
            </a:r>
          </a:p>
        </p:txBody>
      </p:sp>
      <p:sp>
        <p:nvSpPr>
          <p:cNvPr id="3" name="Rectangle 2">
            <a:extLst>
              <a:ext uri="{FF2B5EF4-FFF2-40B4-BE49-F238E27FC236}">
                <a16:creationId xmlns:a16="http://schemas.microsoft.com/office/drawing/2014/main" id="{A8457A01-5733-B07D-7E51-EBF96C1B8BA6}"/>
              </a:ext>
            </a:extLst>
          </p:cNvPr>
          <p:cNvSpPr/>
          <p:nvPr/>
        </p:nvSpPr>
        <p:spPr>
          <a:xfrm>
            <a:off x="4336038" y="2511730"/>
            <a:ext cx="1238852" cy="153382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a:t>IOT</a:t>
            </a:r>
          </a:p>
          <a:p>
            <a:pPr algn="ctr"/>
            <a:r>
              <a:rPr lang="en-IN" sz="2400" dirty="0"/>
              <a:t>SENSOR</a:t>
            </a:r>
          </a:p>
          <a:p>
            <a:pPr algn="ctr"/>
            <a:r>
              <a:rPr lang="en-IN" sz="2400" dirty="0"/>
              <a:t>DESIGN</a:t>
            </a:r>
          </a:p>
        </p:txBody>
      </p:sp>
    </p:spTree>
    <p:extLst>
      <p:ext uri="{BB962C8B-B14F-4D97-AF65-F5344CB8AC3E}">
        <p14:creationId xmlns:p14="http://schemas.microsoft.com/office/powerpoint/2010/main" val="1942404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0DE593-A6A1-EBE1-B647-65A66B9095F0}"/>
              </a:ext>
            </a:extLst>
          </p:cNvPr>
          <p:cNvSpPr txBox="1"/>
          <p:nvPr/>
        </p:nvSpPr>
        <p:spPr>
          <a:xfrm>
            <a:off x="412955" y="570271"/>
            <a:ext cx="8386915" cy="523220"/>
          </a:xfrm>
          <a:prstGeom prst="rect">
            <a:avLst/>
          </a:prstGeom>
          <a:noFill/>
        </p:spPr>
        <p:txBody>
          <a:bodyPr wrap="square" rtlCol="0">
            <a:spAutoFit/>
          </a:bodyPr>
          <a:lstStyle/>
          <a:p>
            <a:r>
              <a:rPr lang="en-IN" sz="2800" dirty="0"/>
              <a:t>HARDWARES</a:t>
            </a:r>
          </a:p>
        </p:txBody>
      </p:sp>
      <p:sp>
        <p:nvSpPr>
          <p:cNvPr id="6" name="TextBox 5">
            <a:extLst>
              <a:ext uri="{FF2B5EF4-FFF2-40B4-BE49-F238E27FC236}">
                <a16:creationId xmlns:a16="http://schemas.microsoft.com/office/drawing/2014/main" id="{9DD2056A-3573-71EF-4331-85405884A06A}"/>
              </a:ext>
            </a:extLst>
          </p:cNvPr>
          <p:cNvSpPr txBox="1"/>
          <p:nvPr/>
        </p:nvSpPr>
        <p:spPr>
          <a:xfrm>
            <a:off x="764459" y="1538399"/>
            <a:ext cx="8386915" cy="1755865"/>
          </a:xfrm>
          <a:prstGeom prst="rect">
            <a:avLst/>
          </a:prstGeom>
          <a:noFill/>
        </p:spPr>
        <p:txBody>
          <a:bodyPr wrap="square">
            <a:spAutoFit/>
          </a:bodyPr>
          <a:lstStyle/>
          <a:p>
            <a:pPr marL="342900" indent="-342900">
              <a:lnSpc>
                <a:spcPct val="150000"/>
              </a:lnSpc>
              <a:buFont typeface="Wingdings" panose="05000000000000000000" pitchFamily="2" charset="2"/>
              <a:buChar char="v"/>
            </a:pPr>
            <a:r>
              <a:rPr lang="en-US" sz="2000" b="0" i="0" dirty="0">
                <a:solidFill>
                  <a:srgbClr val="202124"/>
                </a:solidFill>
                <a:effectLst/>
                <a:latin typeface="Google Sans"/>
              </a:rPr>
              <a:t> </a:t>
            </a:r>
            <a:r>
              <a:rPr lang="en-US" b="1" i="0" dirty="0">
                <a:effectLst/>
                <a:latin typeface="Google Sans"/>
              </a:rPr>
              <a:t>Pumping Systems:</a:t>
            </a:r>
            <a:r>
              <a:rPr lang="en-US" b="0" i="0" dirty="0">
                <a:solidFill>
                  <a:srgbClr val="202124"/>
                </a:solidFill>
                <a:effectLst/>
                <a:latin typeface="Google Sans"/>
              </a:rPr>
              <a:t> The pumping systems with the jets or water diffusion plates to create the effect; plus </a:t>
            </a:r>
            <a:r>
              <a:rPr lang="en-US" sz="1600" b="0" i="0" dirty="0">
                <a:solidFill>
                  <a:srgbClr val="202124"/>
                </a:solidFill>
                <a:effectLst/>
                <a:latin typeface="+mj-lt"/>
              </a:rPr>
              <a:t>the</a:t>
            </a:r>
            <a:r>
              <a:rPr lang="en-US" b="0" i="0" dirty="0">
                <a:solidFill>
                  <a:srgbClr val="202124"/>
                </a:solidFill>
                <a:effectLst/>
                <a:latin typeface="Google Sans"/>
              </a:rPr>
              <a:t> pump water inlet and the required </a:t>
            </a:r>
            <a:r>
              <a:rPr lang="en-US" b="0" i="0" dirty="0">
                <a:solidFill>
                  <a:srgbClr val="040C28"/>
                </a:solidFill>
                <a:effectLst/>
                <a:latin typeface="Google Sans"/>
              </a:rPr>
              <a:t>valves and plumbing</a:t>
            </a:r>
            <a:r>
              <a:rPr lang="en-US" b="0" i="0" dirty="0">
                <a:solidFill>
                  <a:srgbClr val="202124"/>
                </a:solidFill>
                <a:effectLst/>
                <a:latin typeface="Google Sans"/>
              </a:rPr>
              <a:t>. </a:t>
            </a:r>
            <a:endParaRPr lang="en-US" dirty="0">
              <a:solidFill>
                <a:srgbClr val="202124"/>
              </a:solidFill>
              <a:latin typeface="Google Sans"/>
            </a:endParaRPr>
          </a:p>
          <a:p>
            <a:pPr marL="285750" indent="-285750">
              <a:lnSpc>
                <a:spcPct val="150000"/>
              </a:lnSpc>
              <a:buFont typeface="Wingdings" panose="05000000000000000000" pitchFamily="2" charset="2"/>
              <a:buChar char="v"/>
            </a:pPr>
            <a:r>
              <a:rPr lang="en-US" b="1" i="0" dirty="0">
                <a:effectLst/>
                <a:latin typeface="Google Sans"/>
              </a:rPr>
              <a:t>   Electrical Systems</a:t>
            </a:r>
            <a:r>
              <a:rPr lang="en-US" b="0" i="0" dirty="0">
                <a:solidFill>
                  <a:srgbClr val="202124"/>
                </a:solidFill>
                <a:effectLst/>
                <a:latin typeface="Google Sans"/>
              </a:rPr>
              <a:t>: The electrical systems with sensors to maintain water                              </a:t>
            </a:r>
            <a:r>
              <a:rPr lang="en-US" dirty="0">
                <a:solidFill>
                  <a:srgbClr val="202124"/>
                </a:solidFill>
                <a:latin typeface="Google Sans"/>
              </a:rPr>
              <a:t>level </a:t>
            </a:r>
            <a:r>
              <a:rPr lang="en-US" b="0" i="0" dirty="0">
                <a:solidFill>
                  <a:srgbClr val="202124"/>
                </a:solidFill>
                <a:effectLst/>
                <a:latin typeface="Google Sans"/>
              </a:rPr>
              <a:t>and shut down electrical equipment when water levels are inadequate.</a:t>
            </a:r>
            <a:endParaRPr lang="en-IN" dirty="0"/>
          </a:p>
        </p:txBody>
      </p:sp>
      <p:sp>
        <p:nvSpPr>
          <p:cNvPr id="12" name="TextBox 11">
            <a:extLst>
              <a:ext uri="{FF2B5EF4-FFF2-40B4-BE49-F238E27FC236}">
                <a16:creationId xmlns:a16="http://schemas.microsoft.com/office/drawing/2014/main" id="{DA5AB051-C18C-9488-3342-762C38F2D714}"/>
              </a:ext>
            </a:extLst>
          </p:cNvPr>
          <p:cNvSpPr txBox="1"/>
          <p:nvPr/>
        </p:nvSpPr>
        <p:spPr>
          <a:xfrm>
            <a:off x="764459" y="3429000"/>
            <a:ext cx="8573729" cy="1294200"/>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b="1" i="0" dirty="0">
                <a:solidFill>
                  <a:srgbClr val="040C28"/>
                </a:solidFill>
                <a:effectLst/>
                <a:latin typeface="Google Sans"/>
              </a:rPr>
              <a:t>Water Sensor</a:t>
            </a:r>
            <a:r>
              <a:rPr lang="en-US" b="0" i="0" dirty="0">
                <a:solidFill>
                  <a:srgbClr val="040C28"/>
                </a:solidFill>
                <a:effectLst/>
                <a:latin typeface="Google Sans"/>
              </a:rPr>
              <a:t>: The data acquired from the sensors will be transmitted to the control unit</a:t>
            </a:r>
            <a:r>
              <a:rPr lang="en-US" b="0" i="0" dirty="0">
                <a:solidFill>
                  <a:srgbClr val="202124"/>
                </a:solidFill>
                <a:effectLst/>
                <a:latin typeface="Google Sans"/>
              </a:rPr>
              <a:t>. Control unit will then have some logic designed to send corresponding signals to control other blocks of the water fountain.</a:t>
            </a:r>
            <a:endParaRPr lang="en-IN" dirty="0"/>
          </a:p>
        </p:txBody>
      </p:sp>
      <p:sp>
        <p:nvSpPr>
          <p:cNvPr id="14" name="TextBox 13">
            <a:extLst>
              <a:ext uri="{FF2B5EF4-FFF2-40B4-BE49-F238E27FC236}">
                <a16:creationId xmlns:a16="http://schemas.microsoft.com/office/drawing/2014/main" id="{BECE47FB-9FAA-2EF3-978F-1D9B15E0C49B}"/>
              </a:ext>
            </a:extLst>
          </p:cNvPr>
          <p:cNvSpPr txBox="1"/>
          <p:nvPr/>
        </p:nvSpPr>
        <p:spPr>
          <a:xfrm>
            <a:off x="764459" y="4857936"/>
            <a:ext cx="8792496" cy="1294200"/>
          </a:xfrm>
          <a:prstGeom prst="rect">
            <a:avLst/>
          </a:prstGeom>
          <a:noFill/>
        </p:spPr>
        <p:txBody>
          <a:bodyPr wrap="square">
            <a:spAutoFit/>
          </a:bodyPr>
          <a:lstStyle/>
          <a:p>
            <a:pPr marL="342900" indent="-342900">
              <a:lnSpc>
                <a:spcPct val="150000"/>
              </a:lnSpc>
              <a:buFont typeface="Wingdings" panose="05000000000000000000" pitchFamily="2" charset="2"/>
              <a:buChar char="v"/>
            </a:pPr>
            <a:r>
              <a:rPr lang="en-US" b="1" dirty="0">
                <a:solidFill>
                  <a:srgbClr val="202124"/>
                </a:solidFill>
                <a:latin typeface="Google Sans"/>
              </a:rPr>
              <a:t>Power Supply</a:t>
            </a:r>
            <a:r>
              <a:rPr lang="en-US" b="0" i="0" dirty="0">
                <a:solidFill>
                  <a:srgbClr val="202124"/>
                </a:solidFill>
                <a:effectLst/>
                <a:latin typeface="Google Sans"/>
              </a:rPr>
              <a:t>: </a:t>
            </a:r>
            <a:r>
              <a:rPr lang="en-US" dirty="0">
                <a:solidFill>
                  <a:srgbClr val="202124"/>
                </a:solidFill>
                <a:latin typeface="Google Sans"/>
              </a:rPr>
              <a:t>A</a:t>
            </a:r>
            <a:r>
              <a:rPr lang="en-US" b="0" i="0" dirty="0">
                <a:solidFill>
                  <a:srgbClr val="202124"/>
                </a:solidFill>
                <a:effectLst/>
                <a:latin typeface="Google Sans"/>
              </a:rPr>
              <a:t> certain amount is electricity is surely needed to run this water fountain. The rating of these </a:t>
            </a:r>
            <a:r>
              <a:rPr lang="en-US" b="0" i="0" dirty="0">
                <a:solidFill>
                  <a:srgbClr val="040C28"/>
                </a:solidFill>
                <a:effectLst/>
                <a:latin typeface="Google Sans"/>
              </a:rPr>
              <a:t>submersible pumps varies from 10 to 50W</a:t>
            </a:r>
            <a:r>
              <a:rPr lang="en-US" b="0" i="0" dirty="0">
                <a:solidFill>
                  <a:srgbClr val="202124"/>
                </a:solidFill>
                <a:effectLst/>
                <a:latin typeface="Google Sans"/>
              </a:rPr>
              <a:t>, depending on the size of the fountain.</a:t>
            </a:r>
            <a:endParaRPr lang="en-IN" dirty="0"/>
          </a:p>
        </p:txBody>
      </p:sp>
    </p:spTree>
    <p:extLst>
      <p:ext uri="{BB962C8B-B14F-4D97-AF65-F5344CB8AC3E}">
        <p14:creationId xmlns:p14="http://schemas.microsoft.com/office/powerpoint/2010/main" val="4162924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5D1342-109E-213E-6E99-A0B628E53E6D}"/>
              </a:ext>
            </a:extLst>
          </p:cNvPr>
          <p:cNvSpPr txBox="1"/>
          <p:nvPr/>
        </p:nvSpPr>
        <p:spPr>
          <a:xfrm>
            <a:off x="786580" y="845576"/>
            <a:ext cx="8345129" cy="2308324"/>
          </a:xfrm>
          <a:prstGeom prst="rect">
            <a:avLst/>
          </a:prstGeom>
          <a:noFill/>
        </p:spPr>
        <p:txBody>
          <a:bodyPr wrap="square">
            <a:spAutoFit/>
          </a:bodyPr>
          <a:lstStyle/>
          <a:p>
            <a:pPr marL="285750" indent="-285750" algn="l">
              <a:lnSpc>
                <a:spcPct val="150000"/>
              </a:lnSpc>
              <a:buFont typeface="Wingdings" panose="05000000000000000000" pitchFamily="2" charset="2"/>
              <a:buChar char="v"/>
            </a:pPr>
            <a:r>
              <a:rPr lang="en-IN" b="1" i="0" dirty="0">
                <a:solidFill>
                  <a:srgbClr val="202124"/>
                </a:solidFill>
                <a:effectLst/>
                <a:latin typeface="Google Sans"/>
              </a:rPr>
              <a:t>Microcontroller</a:t>
            </a:r>
            <a:r>
              <a:rPr lang="en-IN" b="0" i="0" dirty="0">
                <a:solidFill>
                  <a:srgbClr val="202124"/>
                </a:solidFill>
                <a:effectLst/>
                <a:latin typeface="Google Sans"/>
              </a:rPr>
              <a:t>: </a:t>
            </a:r>
            <a:r>
              <a:rPr lang="en-IN" b="0" i="0" dirty="0">
                <a:effectLst/>
                <a:latin typeface="Google Sans"/>
              </a:rPr>
              <a:t>A float switch constantly monitors the water level in the fountain. When the water goes below a desired level, the float switch sends signal to the microcontroller that turns on the refill pump and when the water is at optimal level the refill pump automatically turns off.</a:t>
            </a:r>
            <a:endParaRPr lang="en-IN" b="0" i="0" dirty="0">
              <a:effectLst/>
              <a:latin typeface="arial" panose="020B0604020202020204" pitchFamily="34" charset="0"/>
            </a:endParaRPr>
          </a:p>
          <a:p>
            <a:pPr algn="l"/>
            <a:br>
              <a:rPr lang="en-IN" b="0" i="0" u="none" strike="noStrike" dirty="0">
                <a:solidFill>
                  <a:srgbClr val="1A0DAB"/>
                </a:solidFill>
                <a:effectLst/>
                <a:latin typeface="arial" panose="020B0604020202020204" pitchFamily="34" charset="0"/>
                <a:hlinkClick r:id="rId2"/>
              </a:rPr>
            </a:br>
            <a:endParaRPr lang="en-IN" b="0" i="0" dirty="0">
              <a:solidFill>
                <a:srgbClr val="202124"/>
              </a:solidFill>
              <a:effectLst/>
              <a:latin typeface="arial" panose="020B0604020202020204" pitchFamily="34" charset="0"/>
            </a:endParaRPr>
          </a:p>
        </p:txBody>
      </p:sp>
      <p:sp>
        <p:nvSpPr>
          <p:cNvPr id="7" name="TextBox 6">
            <a:extLst>
              <a:ext uri="{FF2B5EF4-FFF2-40B4-BE49-F238E27FC236}">
                <a16:creationId xmlns:a16="http://schemas.microsoft.com/office/drawing/2014/main" id="{DC522A6A-F6AD-5327-F041-F2570D493C5F}"/>
              </a:ext>
            </a:extLst>
          </p:cNvPr>
          <p:cNvSpPr txBox="1"/>
          <p:nvPr/>
        </p:nvSpPr>
        <p:spPr>
          <a:xfrm>
            <a:off x="786580" y="2237849"/>
            <a:ext cx="8453284" cy="2125069"/>
          </a:xfrm>
          <a:prstGeom prst="rect">
            <a:avLst/>
          </a:prstGeom>
          <a:noFill/>
        </p:spPr>
        <p:txBody>
          <a:bodyPr wrap="square">
            <a:spAutoFit/>
          </a:bodyPr>
          <a:lstStyle/>
          <a:p>
            <a:pPr algn="l">
              <a:lnSpc>
                <a:spcPct val="150000"/>
              </a:lnSpc>
            </a:pPr>
            <a:endParaRPr lang="en-US" b="0" i="0" dirty="0">
              <a:solidFill>
                <a:srgbClr val="202124"/>
              </a:solidFill>
              <a:effectLst/>
              <a:latin typeface="arial" panose="020B0604020202020204" pitchFamily="34" charset="0"/>
            </a:endParaRPr>
          </a:p>
          <a:p>
            <a:pPr marL="285750" indent="-285750" algn="l">
              <a:lnSpc>
                <a:spcPct val="150000"/>
              </a:lnSpc>
              <a:buFont typeface="Wingdings" panose="05000000000000000000" pitchFamily="2" charset="2"/>
              <a:buChar char="v"/>
            </a:pPr>
            <a:r>
              <a:rPr lang="en-US" b="1" i="0" dirty="0">
                <a:effectLst/>
                <a:latin typeface="Google Sans"/>
              </a:rPr>
              <a:t>LED or Buzzer </a:t>
            </a:r>
            <a:r>
              <a:rPr lang="en-US" b="0" i="0" dirty="0">
                <a:solidFill>
                  <a:srgbClr val="4D5156"/>
                </a:solidFill>
                <a:effectLst/>
                <a:latin typeface="Google Sans"/>
              </a:rPr>
              <a:t>: </a:t>
            </a:r>
            <a:r>
              <a:rPr lang="en-US" i="0" dirty="0">
                <a:effectLst/>
                <a:latin typeface="Google Sans"/>
              </a:rPr>
              <a:t>When water level increases and touches the sensor, the Red LED will glow indicating that there is water within the tank. As the water level continues to rise and reaches half the tank, Yellow LED will glow. </a:t>
            </a:r>
            <a:r>
              <a:rPr lang="en-US" b="0" i="0" dirty="0">
                <a:solidFill>
                  <a:srgbClr val="040C28"/>
                </a:solidFill>
                <a:effectLst/>
                <a:latin typeface="Google Sans"/>
              </a:rPr>
              <a:t>When the water in the tank rises to full an alarm is made by the buzzer as an indication that the tank is full</a:t>
            </a:r>
            <a:r>
              <a:rPr lang="en-US" b="0" i="0" dirty="0">
                <a:solidFill>
                  <a:srgbClr val="4D5156"/>
                </a:solidFill>
                <a:effectLst/>
                <a:latin typeface="Google Sans"/>
              </a:rPr>
              <a:t>.</a:t>
            </a:r>
            <a:endParaRPr lang="en-US" b="0" i="0" dirty="0">
              <a:solidFill>
                <a:srgbClr val="202124"/>
              </a:solidFill>
              <a:effectLst/>
              <a:latin typeface="arial" panose="020B0604020202020204" pitchFamily="34" charset="0"/>
            </a:endParaRPr>
          </a:p>
        </p:txBody>
      </p:sp>
      <p:sp>
        <p:nvSpPr>
          <p:cNvPr id="11" name="TextBox 10">
            <a:extLst>
              <a:ext uri="{FF2B5EF4-FFF2-40B4-BE49-F238E27FC236}">
                <a16:creationId xmlns:a16="http://schemas.microsoft.com/office/drawing/2014/main" id="{AC510DF7-B3C0-DC5B-FE20-98DC48C3B5C2}"/>
              </a:ext>
            </a:extLst>
          </p:cNvPr>
          <p:cNvSpPr txBox="1"/>
          <p:nvPr/>
        </p:nvSpPr>
        <p:spPr>
          <a:xfrm>
            <a:off x="245806" y="4595335"/>
            <a:ext cx="9085008" cy="2308324"/>
          </a:xfrm>
          <a:prstGeom prst="rect">
            <a:avLst/>
          </a:prstGeom>
          <a:noFill/>
        </p:spPr>
        <p:txBody>
          <a:bodyPr wrap="square">
            <a:spAutoFit/>
          </a:bodyPr>
          <a:lstStyle/>
          <a:p>
            <a:pPr marL="742950" lvl="1" indent="-285750">
              <a:lnSpc>
                <a:spcPct val="150000"/>
              </a:lnSpc>
              <a:buFont typeface="Wingdings" panose="05000000000000000000" pitchFamily="2" charset="2"/>
              <a:buChar char="v"/>
            </a:pPr>
            <a:r>
              <a:rPr lang="en-US" b="1" dirty="0" err="1">
                <a:solidFill>
                  <a:srgbClr val="202124"/>
                </a:solidFill>
                <a:latin typeface="Google Sans"/>
              </a:rPr>
              <a:t>Wifi</a:t>
            </a:r>
            <a:r>
              <a:rPr lang="en-US" b="1" dirty="0">
                <a:solidFill>
                  <a:srgbClr val="202124"/>
                </a:solidFill>
                <a:latin typeface="Google Sans"/>
              </a:rPr>
              <a:t> Module</a:t>
            </a:r>
            <a:r>
              <a:rPr lang="en-US" dirty="0">
                <a:solidFill>
                  <a:srgbClr val="202124"/>
                </a:solidFill>
                <a:latin typeface="Google Sans"/>
              </a:rPr>
              <a:t>: </a:t>
            </a:r>
            <a:r>
              <a:rPr lang="en-US" dirty="0">
                <a:latin typeface="Google Sans"/>
              </a:rPr>
              <a:t>C</a:t>
            </a:r>
            <a:r>
              <a:rPr lang="en-US" b="0" i="0" dirty="0">
                <a:effectLst/>
                <a:latin typeface="Google Sans"/>
              </a:rPr>
              <a:t>onnect the red wire to VIN(3.3V) to the +3.3V power from the microcontroller. </a:t>
            </a:r>
            <a:r>
              <a:rPr lang="en-US" dirty="0">
                <a:latin typeface="Google Sans"/>
              </a:rPr>
              <a:t>C</a:t>
            </a:r>
            <a:r>
              <a:rPr lang="en-US" b="0" i="0" dirty="0">
                <a:effectLst/>
                <a:latin typeface="Google Sans"/>
              </a:rPr>
              <a:t>onnect the green wire to the TX of the </a:t>
            </a:r>
            <a:r>
              <a:rPr lang="en-US" b="0" i="0" dirty="0" err="1">
                <a:effectLst/>
                <a:latin typeface="Google Sans"/>
              </a:rPr>
              <a:t>w</a:t>
            </a:r>
            <a:r>
              <a:rPr lang="en-US" dirty="0" err="1">
                <a:latin typeface="Google Sans"/>
              </a:rPr>
              <a:t>ifi</a:t>
            </a:r>
            <a:r>
              <a:rPr lang="en-US" b="0" i="0" dirty="0">
                <a:effectLst/>
                <a:latin typeface="Google Sans"/>
              </a:rPr>
              <a:t> module and microcontroller. </a:t>
            </a:r>
            <a:r>
              <a:rPr lang="en-US" dirty="0">
                <a:latin typeface="Google Sans"/>
              </a:rPr>
              <a:t>C</a:t>
            </a:r>
            <a:r>
              <a:rPr lang="en-US" b="0" i="0" dirty="0">
                <a:effectLst/>
                <a:latin typeface="Google Sans"/>
              </a:rPr>
              <a:t>onnect the yellow wire to the RX of the </a:t>
            </a:r>
            <a:r>
              <a:rPr lang="en-US" dirty="0" err="1">
                <a:latin typeface="Google Sans"/>
              </a:rPr>
              <a:t>wifi</a:t>
            </a:r>
            <a:r>
              <a:rPr lang="en-US" b="0" i="0" dirty="0">
                <a:effectLst/>
                <a:latin typeface="Google Sans"/>
              </a:rPr>
              <a:t> module a </a:t>
            </a:r>
            <a:r>
              <a:rPr lang="en-US" dirty="0">
                <a:latin typeface="Google Sans"/>
              </a:rPr>
              <a:t>connect the black wire to the ground.</a:t>
            </a:r>
            <a:endParaRPr lang="en-US" b="0" i="0" dirty="0">
              <a:effectLst/>
              <a:latin typeface="Google Sans"/>
            </a:endParaRPr>
          </a:p>
          <a:p>
            <a:br>
              <a:rPr lang="en-US" b="0" i="0" dirty="0">
                <a:solidFill>
                  <a:srgbClr val="202124"/>
                </a:solidFill>
                <a:effectLst/>
                <a:latin typeface="arial" panose="020B0604020202020204" pitchFamily="34" charset="0"/>
              </a:rPr>
            </a:br>
            <a:endParaRPr lang="en-IN" dirty="0"/>
          </a:p>
        </p:txBody>
      </p:sp>
    </p:spTree>
    <p:extLst>
      <p:ext uri="{BB962C8B-B14F-4D97-AF65-F5344CB8AC3E}">
        <p14:creationId xmlns:p14="http://schemas.microsoft.com/office/powerpoint/2010/main" val="2334319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82CBBA-A72B-8A37-DB45-EBA23624C636}"/>
              </a:ext>
            </a:extLst>
          </p:cNvPr>
          <p:cNvSpPr txBox="1"/>
          <p:nvPr/>
        </p:nvSpPr>
        <p:spPr>
          <a:xfrm flipH="1">
            <a:off x="491613" y="432619"/>
            <a:ext cx="4208206" cy="461665"/>
          </a:xfrm>
          <a:prstGeom prst="rect">
            <a:avLst/>
          </a:prstGeom>
          <a:noFill/>
        </p:spPr>
        <p:txBody>
          <a:bodyPr wrap="square" rtlCol="0">
            <a:spAutoFit/>
          </a:bodyPr>
          <a:lstStyle/>
          <a:p>
            <a:r>
              <a:rPr lang="en-IN" sz="2400" dirty="0"/>
              <a:t>PROBLEM SOLUTION</a:t>
            </a:r>
          </a:p>
        </p:txBody>
      </p:sp>
      <p:sp>
        <p:nvSpPr>
          <p:cNvPr id="8" name="TextBox 7">
            <a:extLst>
              <a:ext uri="{FF2B5EF4-FFF2-40B4-BE49-F238E27FC236}">
                <a16:creationId xmlns:a16="http://schemas.microsoft.com/office/drawing/2014/main" id="{BC2EA734-C6BA-1B75-153A-F6F7EE1F8201}"/>
              </a:ext>
            </a:extLst>
          </p:cNvPr>
          <p:cNvSpPr txBox="1"/>
          <p:nvPr/>
        </p:nvSpPr>
        <p:spPr>
          <a:xfrm>
            <a:off x="1042219" y="1337188"/>
            <a:ext cx="7089058" cy="4801314"/>
          </a:xfrm>
          <a:prstGeom prst="rect">
            <a:avLst/>
          </a:prstGeom>
          <a:noFill/>
        </p:spPr>
        <p:txBody>
          <a:bodyPr wrap="square">
            <a:spAutoFit/>
          </a:bodyPr>
          <a:lstStyle/>
          <a:p>
            <a:pPr algn="l"/>
            <a:r>
              <a:rPr lang="en-US" b="0" i="0" dirty="0">
                <a:effectLst/>
                <a:latin typeface="Google Sans"/>
              </a:rPr>
              <a:t>Water fountains use submersible pumps designed for safe operation in water. The flow rate switch is usually a button that slides from side to side or a recessed dial located on one side of the pump's housing.</a:t>
            </a:r>
            <a:r>
              <a:rPr lang="en-US" b="0" i="0" dirty="0">
                <a:solidFill>
                  <a:srgbClr val="202124"/>
                </a:solidFill>
                <a:effectLst/>
                <a:latin typeface="Google Sans"/>
              </a:rPr>
              <a:t> </a:t>
            </a:r>
            <a:r>
              <a:rPr lang="en-US" b="0" i="0" dirty="0">
                <a:solidFill>
                  <a:srgbClr val="040C28"/>
                </a:solidFill>
                <a:effectLst/>
                <a:latin typeface="Google Sans"/>
              </a:rPr>
              <a:t>Locate the flow control switch if the pump has one</a:t>
            </a:r>
            <a:r>
              <a:rPr lang="en-US" b="0" i="0" dirty="0">
                <a:solidFill>
                  <a:srgbClr val="4D5156"/>
                </a:solidFill>
                <a:effectLst/>
                <a:latin typeface="Google Sans"/>
              </a:rPr>
              <a:t>. </a:t>
            </a:r>
            <a:r>
              <a:rPr lang="en-US" b="0" i="0" dirty="0">
                <a:effectLst/>
                <a:latin typeface="Google Sans"/>
              </a:rPr>
              <a:t>To reduce the water flow rate of domestic or industrial applications, devices called flow restrictors are used. They are placed into the line of flow and essentially reduce the space that the water can flow through.</a:t>
            </a:r>
            <a:r>
              <a:rPr lang="en-US" b="0" i="0" dirty="0">
                <a:solidFill>
                  <a:srgbClr val="4D5156"/>
                </a:solidFill>
                <a:effectLst/>
                <a:latin typeface="Google Sans"/>
              </a:rPr>
              <a:t> </a:t>
            </a:r>
            <a:r>
              <a:rPr lang="en-US" b="0" i="0" dirty="0">
                <a:effectLst/>
                <a:latin typeface="Google Sans"/>
              </a:rPr>
              <a:t>Depending on where you live and where your fountain is placed, you'll want to regularly clean your fountain to prevent algae from forming and to keep your outdoor fountain water clean. We recommend cleaning your fountain every 1-3 months to maximize the longevity and performance of your outdoor fountain and pump.</a:t>
            </a:r>
            <a:endParaRPr lang="en-US" b="0" i="0" dirty="0">
              <a:effectLst/>
              <a:latin typeface="arial" panose="020B0604020202020204" pitchFamily="34" charset="0"/>
            </a:endParaRPr>
          </a:p>
          <a:p>
            <a:br>
              <a:rPr lang="en-US" b="0" i="0" dirty="0">
                <a:solidFill>
                  <a:srgbClr val="202124"/>
                </a:solidFill>
                <a:effectLst/>
                <a:latin typeface="arial" panose="020B0604020202020204" pitchFamily="34" charset="0"/>
              </a:rPr>
            </a:br>
            <a:endParaRPr lang="en-US" b="0" i="0" dirty="0">
              <a:effectLst/>
              <a:latin typeface="arial" panose="020B0604020202020204" pitchFamily="34" charset="0"/>
            </a:endParaRPr>
          </a:p>
          <a:p>
            <a:br>
              <a:rPr lang="en-US" b="0" i="0" dirty="0">
                <a:solidFill>
                  <a:srgbClr val="202124"/>
                </a:solidFill>
                <a:effectLst/>
                <a:latin typeface="arial" panose="020B0604020202020204" pitchFamily="34" charset="0"/>
              </a:rPr>
            </a:br>
            <a:endParaRPr lang="en-US" b="0" i="0" dirty="0">
              <a:solidFill>
                <a:srgbClr val="202124"/>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3645969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345867-A740-09D4-BB3B-D318F80D6689}"/>
              </a:ext>
            </a:extLst>
          </p:cNvPr>
          <p:cNvSpPr txBox="1"/>
          <p:nvPr/>
        </p:nvSpPr>
        <p:spPr>
          <a:xfrm>
            <a:off x="501444" y="796413"/>
            <a:ext cx="7118555" cy="646331"/>
          </a:xfrm>
          <a:prstGeom prst="rect">
            <a:avLst/>
          </a:prstGeom>
          <a:noFill/>
        </p:spPr>
        <p:txBody>
          <a:bodyPr wrap="square" rtlCol="0">
            <a:spAutoFit/>
          </a:bodyPr>
          <a:lstStyle/>
          <a:p>
            <a:r>
              <a:rPr lang="en-IN" sz="3600" dirty="0"/>
              <a:t>THANK YOU</a:t>
            </a:r>
          </a:p>
        </p:txBody>
      </p:sp>
    </p:spTree>
    <p:extLst>
      <p:ext uri="{BB962C8B-B14F-4D97-AF65-F5344CB8AC3E}">
        <p14:creationId xmlns:p14="http://schemas.microsoft.com/office/powerpoint/2010/main" val="2590598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350</TotalTime>
  <Words>641</Words>
  <Application>Microsoft Office PowerPoint</Application>
  <PresentationFormat>Widescreen</PresentationFormat>
  <Paragraphs>33</Paragraphs>
  <Slides>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Arial</vt:lpstr>
      <vt:lpstr>Calibri</vt:lpstr>
      <vt:lpstr>Google Sans</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gracy d</dc:creator>
  <cp:lastModifiedBy>gracy d</cp:lastModifiedBy>
  <cp:revision>2</cp:revision>
  <dcterms:created xsi:type="dcterms:W3CDTF">2023-09-28T08:03:26Z</dcterms:created>
  <dcterms:modified xsi:type="dcterms:W3CDTF">2023-09-28T16:13:33Z</dcterms:modified>
</cp:coreProperties>
</file>