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2718821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PRINCY .S </a:t>
            </a:r>
            <a:endParaRPr lang="en-US" sz="2400" dirty="0"/>
          </a:p>
          <a:p>
            <a:r>
              <a:rPr lang="en-US" sz="2400" dirty="0"/>
              <a:t>REGISTER NO</a:t>
            </a:r>
            <a:r>
              <a:rPr lang="en-US" sz="2400" dirty="0" smtClean="0"/>
              <a:t>: 422200902</a:t>
            </a:r>
            <a:endParaRPr lang="en-US" sz="2400" dirty="0"/>
          </a:p>
          <a:p>
            <a:r>
              <a:rPr lang="en-US" sz="2400" dirty="0" smtClean="0"/>
              <a:t>DEPARTMENT: B.COM ISM</a:t>
            </a:r>
            <a:endParaRPr lang="en-US" sz="2400" dirty="0"/>
          </a:p>
          <a:p>
            <a:r>
              <a:rPr lang="en-US" sz="2400" dirty="0" smtClean="0"/>
              <a:t>COLLEGE: 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42484" y="948690"/>
            <a:ext cx="8915400" cy="5909310"/>
          </a:xfrm>
          <a:prstGeom prst="rect">
            <a:avLst/>
          </a:prstGeom>
        </p:spPr>
        <p:txBody>
          <a:bodyPr wrap="square">
            <a:spAutoFit/>
          </a:bodyPr>
          <a:lstStyle/>
          <a:p>
            <a:r>
              <a:rPr lang="en-US" b="1" dirty="0"/>
              <a:t>. Model Selection:</a:t>
            </a:r>
            <a:endParaRPr lang="en-US" dirty="0"/>
          </a:p>
          <a:p>
            <a:r>
              <a:rPr lang="en-US" b="1" dirty="0"/>
              <a:t>Logistic Regression</a:t>
            </a:r>
            <a:r>
              <a:rPr lang="en-US" dirty="0"/>
              <a:t>: For predicting the likelihood of an employee leaving based on various factors.</a:t>
            </a:r>
          </a:p>
          <a:p>
            <a:r>
              <a:rPr lang="en-US" b="1" dirty="0"/>
              <a:t>Decision Trees/Random Forests</a:t>
            </a:r>
            <a:r>
              <a:rPr lang="en-US" dirty="0"/>
              <a:t>: To classify employees into categories (e.g., likely to leave vs. likely to stay) based on multiple features.</a:t>
            </a:r>
          </a:p>
          <a:p>
            <a:r>
              <a:rPr lang="en-US" b="1" dirty="0"/>
              <a:t>Survival Analysis</a:t>
            </a:r>
            <a:r>
              <a:rPr lang="en-US" dirty="0"/>
              <a:t>: To model the time until an employee leaves, incorporating the duration of employment.</a:t>
            </a:r>
          </a:p>
          <a:p>
            <a:r>
              <a:rPr lang="en-US" b="1" dirty="0"/>
              <a:t>3.2. Model Training:</a:t>
            </a:r>
            <a:endParaRPr lang="en-US" dirty="0"/>
          </a:p>
          <a:p>
            <a:r>
              <a:rPr lang="en-US" b="1" dirty="0"/>
              <a:t>Feature Selection</a:t>
            </a:r>
            <a:r>
              <a:rPr lang="en-US" dirty="0"/>
              <a:t>: Choose the most relevant variables that influence turnover.</a:t>
            </a:r>
          </a:p>
          <a:p>
            <a:r>
              <a:rPr lang="en-US" b="1" dirty="0"/>
              <a:t>Cross-Validation</a:t>
            </a:r>
            <a:r>
              <a:rPr lang="en-US" dirty="0"/>
              <a:t>: Use techniques like k-fold cross-validation to validate model performance and avoid </a:t>
            </a:r>
            <a:r>
              <a:rPr lang="en-US" dirty="0" err="1"/>
              <a:t>overfitting</a:t>
            </a:r>
            <a:r>
              <a:rPr lang="en-US" dirty="0"/>
              <a:t>.</a:t>
            </a:r>
          </a:p>
          <a:p>
            <a:r>
              <a:rPr lang="en-US" b="1" dirty="0"/>
              <a:t>3.3. Model Evaluation:</a:t>
            </a:r>
            <a:endParaRPr lang="en-US" dirty="0"/>
          </a:p>
          <a:p>
            <a:r>
              <a:rPr lang="en-US" b="1" dirty="0"/>
              <a:t>Accuracy Metrics</a:t>
            </a:r>
            <a:r>
              <a:rPr lang="en-US" dirty="0"/>
              <a:t>: Evaluate model performance using metrics such as accuracy, precision, recall, F1 score, and AUC-ROC curve.</a:t>
            </a:r>
          </a:p>
          <a:p>
            <a:r>
              <a:rPr lang="en-US" b="1" dirty="0"/>
              <a:t>Confusion Matrix</a:t>
            </a:r>
            <a:r>
              <a:rPr lang="en-US" dirty="0"/>
              <a:t>: Analyze false positives and false negatives to understand model strengths and weaknesses.</a:t>
            </a:r>
          </a:p>
          <a:p>
            <a:r>
              <a:rPr lang="en-US" b="1" dirty="0"/>
              <a:t>3.4. Model Deployment:</a:t>
            </a:r>
            <a:endParaRPr lang="en-US" dirty="0"/>
          </a:p>
          <a:p>
            <a:r>
              <a:rPr lang="en-US" b="1" dirty="0"/>
              <a:t>Integration</a:t>
            </a:r>
            <a:r>
              <a:rPr lang="en-US" dirty="0"/>
              <a:t>: Implement the model in HR systems to flag high-risk employees and predict potential turnover.</a:t>
            </a:r>
          </a:p>
          <a:p>
            <a:r>
              <a:rPr lang="en-US" b="1" dirty="0"/>
              <a:t>Real-Time Monitoring</a:t>
            </a:r>
            <a:r>
              <a:rPr lang="en-US" dirty="0"/>
              <a:t>: Continuously monitor the model’s performance and update it with new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844675"/>
            <a:ext cx="5638800" cy="3386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52400" y="1447800"/>
            <a:ext cx="9753600" cy="2308324"/>
          </a:xfrm>
          <a:prstGeom prst="rect">
            <a:avLst/>
          </a:prstGeom>
        </p:spPr>
        <p:txBody>
          <a:bodyPr wrap="square">
            <a:spAutoFit/>
          </a:bodyPr>
          <a:lstStyle/>
          <a:p>
            <a:r>
              <a:rPr lang="en-US" dirty="0"/>
              <a:t>The turnover analysis has provided valuable insights into the underlying causes of employee departures and highlighted areas where strategic improvements can be made. By addressing the identified issues and implementing the recommended strategies, the organization can reduce turnover rates, enhance employee satisfaction, and improve overall operational efficiency. Ongoing monitoring and a commitment to continuous improvement will be crucial in achieving and maintaining a stable and engaged workforce.</a:t>
            </a:r>
          </a:p>
          <a:p>
            <a:r>
              <a:rPr lang="en-US" dirty="0"/>
              <a:t>This conclusion ensures that the findings are actionable, aligned with organizational goals, and provides a clear path forward for addressing turnover challenges.</a:t>
            </a:r>
          </a:p>
        </p:txBody>
      </p:sp>
      <p:sp>
        <p:nvSpPr>
          <p:cNvPr id="4" name="Rectangle 3"/>
          <p:cNvSpPr/>
          <p:nvPr/>
        </p:nvSpPr>
        <p:spPr>
          <a:xfrm>
            <a:off x="304800" y="4114800"/>
            <a:ext cx="8534400" cy="1477328"/>
          </a:xfrm>
          <a:prstGeom prst="rect">
            <a:avLst/>
          </a:prstGeom>
        </p:spPr>
        <p:txBody>
          <a:bodyPr wrap="square">
            <a:spAutoFit/>
          </a:bodyPr>
          <a:lstStyle/>
          <a:p>
            <a:r>
              <a:rPr lang="en-US" b="1" dirty="0"/>
              <a:t>Follow-Up:</a:t>
            </a:r>
            <a:endParaRPr lang="en-US" dirty="0"/>
          </a:p>
          <a:p>
            <a:r>
              <a:rPr lang="en-US" b="1" dirty="0"/>
              <a:t>Review Schedule</a:t>
            </a:r>
            <a:r>
              <a:rPr lang="en-US" dirty="0"/>
              <a:t>: Set a schedule for reviewing the impact of implemented strategies and revisiting turnover data to ensure that improvements are achieved.</a:t>
            </a:r>
          </a:p>
          <a:p>
            <a:r>
              <a:rPr lang="en-US" b="1" dirty="0"/>
              <a:t>Feedback Mechanism</a:t>
            </a:r>
            <a:r>
              <a:rPr lang="en-US" dirty="0"/>
              <a:t>: Establish a system for gathering ongoing feedback from employees to continuously refine and improve retention efforts.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TURNOVER   ANALYSIS</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762000" y="4421883"/>
            <a:ext cx="5486400" cy="369332"/>
          </a:xfrm>
          <a:prstGeom prst="rect">
            <a:avLst/>
          </a:prstGeom>
        </p:spPr>
        <p:txBody>
          <a:bodyPr wrap="square">
            <a:spAutoFit/>
          </a:bodyPr>
          <a:lstStyle/>
          <a:p>
            <a:r>
              <a:rPr lang="en-US" dirty="0" smtClean="0"/>
              <a:t>“</a:t>
            </a:r>
            <a:endParaRPr lang="en-US" dirty="0"/>
          </a:p>
        </p:txBody>
      </p:sp>
      <p:sp>
        <p:nvSpPr>
          <p:cNvPr id="12" name="Rectangle 11"/>
          <p:cNvSpPr/>
          <p:nvPr/>
        </p:nvSpPr>
        <p:spPr>
          <a:xfrm>
            <a:off x="0" y="1371601"/>
            <a:ext cx="9067800" cy="4524315"/>
          </a:xfrm>
          <a:prstGeom prst="rect">
            <a:avLst/>
          </a:prstGeom>
        </p:spPr>
        <p:txBody>
          <a:bodyPr wrap="square">
            <a:spAutoFit/>
          </a:bodyPr>
          <a:lstStyle/>
          <a:p>
            <a:r>
              <a:rPr lang="en-US" b="1" dirty="0"/>
              <a:t>Problem</a:t>
            </a:r>
            <a:r>
              <a:rPr lang="en-US" dirty="0"/>
              <a:t>: The organization is experiencing a high employee turnover rate, which is impacting operational efficiency, increasing recruitment and training costs, and affecting overall team morale.</a:t>
            </a:r>
          </a:p>
          <a:p>
            <a:r>
              <a:rPr lang="en-US" b="1" dirty="0"/>
              <a:t>Context</a:t>
            </a:r>
            <a:r>
              <a:rPr lang="en-US" dirty="0"/>
              <a:t>: Over the past year, the turnover rate has risen significantly, with several key positions becoming vacant frequently. Exit interviews and employee feedback suggest that dissatisfaction with management, inadequate career development opportunities, and competitive salary offers from other companies are major contributing factors. The high turnover is leading to disruptions in workflow and loss of institutional knowledge.</a:t>
            </a:r>
          </a:p>
          <a:p>
            <a:r>
              <a:rPr lang="en-US" b="1" dirty="0"/>
              <a:t>Objectives</a:t>
            </a:r>
            <a:r>
              <a:rPr lang="en-US" dirty="0"/>
              <a:t>: To understand the underlying causes of the high turnover rate and develop actionable strategies to reduce it. This involves analyzing turnover data, identifying patterns and key factors contributing to employee exits, and implementing targeted initiatives to improve employee retention.</a:t>
            </a:r>
          </a:p>
          <a:p>
            <a:r>
              <a:rPr lang="en-US" b="1" dirty="0"/>
              <a:t>Scope</a:t>
            </a:r>
            <a:r>
              <a:rPr lang="en-US" dirty="0"/>
              <a:t>: The analysis will focus on turnover data from the past year, including reasons for departure, employee demographics, tenure, and department-specific trends. The study will not address broader organizational issues unrelated to turnover, such as overall financial performance or market </a:t>
            </a:r>
            <a:r>
              <a:rPr lang="en-US" dirty="0" smtClean="0"/>
              <a:t>conditions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0" y="1600200"/>
            <a:ext cx="8658225" cy="1200329"/>
          </a:xfrm>
          <a:prstGeom prst="rect">
            <a:avLst/>
          </a:prstGeom>
        </p:spPr>
        <p:txBody>
          <a:bodyPr wrap="square">
            <a:spAutoFit/>
          </a:bodyPr>
          <a:lstStyle/>
          <a:p>
            <a:r>
              <a:rPr lang="en-US" b="1" dirty="0"/>
              <a:t>1. Project Title</a:t>
            </a:r>
            <a:r>
              <a:rPr lang="en-US" dirty="0"/>
              <a:t>: Turnover Analysis and Retention Strategy Development</a:t>
            </a:r>
          </a:p>
          <a:p>
            <a:r>
              <a:rPr lang="en-US" b="1" dirty="0"/>
              <a:t>2. Project Objective</a:t>
            </a:r>
            <a:r>
              <a:rPr lang="en-US" dirty="0"/>
              <a:t>: To analyze employee turnover data to identify underlying causes and trends, and to develop targeted strategies to improve employee retention and reduce turnover rates within the organization.</a:t>
            </a:r>
          </a:p>
        </p:txBody>
      </p:sp>
      <p:sp>
        <p:nvSpPr>
          <p:cNvPr id="12" name="Rectangle 11"/>
          <p:cNvSpPr/>
          <p:nvPr/>
        </p:nvSpPr>
        <p:spPr>
          <a:xfrm>
            <a:off x="0" y="2690336"/>
            <a:ext cx="9144000" cy="923330"/>
          </a:xfrm>
          <a:prstGeom prst="rect">
            <a:avLst/>
          </a:prstGeom>
        </p:spPr>
        <p:txBody>
          <a:bodyPr wrap="square">
            <a:spAutoFit/>
          </a:bodyPr>
          <a:lstStyle/>
          <a:p>
            <a:r>
              <a:rPr lang="en-US" b="1" dirty="0"/>
              <a:t>3. Background</a:t>
            </a:r>
            <a:r>
              <a:rPr lang="en-US" dirty="0"/>
              <a:t>: The organization has been facing a significant increase in employee turnover over the past year. High turnover rates are leading to increased recruitment and training costs, loss of experienced personnel, and disruptions in team productivity.</a:t>
            </a:r>
          </a:p>
        </p:txBody>
      </p:sp>
      <p:sp>
        <p:nvSpPr>
          <p:cNvPr id="13" name="Rectangle 12"/>
          <p:cNvSpPr/>
          <p:nvPr/>
        </p:nvSpPr>
        <p:spPr>
          <a:xfrm>
            <a:off x="0" y="3613665"/>
            <a:ext cx="9144000" cy="2031325"/>
          </a:xfrm>
          <a:prstGeom prst="rect">
            <a:avLst/>
          </a:prstGeom>
        </p:spPr>
        <p:txBody>
          <a:bodyPr wrap="square">
            <a:spAutoFit/>
          </a:bodyPr>
          <a:lstStyle/>
          <a:p>
            <a:r>
              <a:rPr lang="en-US" b="1" dirty="0" smtClean="0"/>
              <a:t>4. </a:t>
            </a:r>
            <a:r>
              <a:rPr lang="en-US" b="1" dirty="0"/>
              <a:t>Budget</a:t>
            </a:r>
            <a:r>
              <a:rPr lang="en-US" dirty="0"/>
              <a:t>: Outline the budget required for data collection, analysis tools, implementation of strategies, and any external consulting or training needed.</a:t>
            </a:r>
          </a:p>
          <a:p>
            <a:r>
              <a:rPr lang="en-US" b="1" dirty="0" smtClean="0"/>
              <a:t>5. </a:t>
            </a:r>
            <a:r>
              <a:rPr lang="en-US" b="1" dirty="0"/>
              <a:t>Risks and Mitigation</a:t>
            </a:r>
            <a:r>
              <a:rPr lang="en-US" dirty="0"/>
              <a:t>:</a:t>
            </a:r>
          </a:p>
          <a:p>
            <a:r>
              <a:rPr lang="en-US" b="1" dirty="0"/>
              <a:t>Data Accuracy</a:t>
            </a:r>
            <a:r>
              <a:rPr lang="en-US" dirty="0"/>
              <a:t>: Ensure data integrity by validating sources and methods.</a:t>
            </a:r>
          </a:p>
          <a:p>
            <a:r>
              <a:rPr lang="en-US" b="1" dirty="0"/>
              <a:t>Resistance to Change</a:t>
            </a:r>
            <a:r>
              <a:rPr lang="en-US" dirty="0"/>
              <a:t>: Address potential resistance through communication and involvement of employees in the process.</a:t>
            </a:r>
          </a:p>
          <a:p>
            <a:r>
              <a:rPr lang="en-US" b="1" dirty="0"/>
              <a:t>Resource Constraints</a:t>
            </a:r>
            <a:r>
              <a:rPr lang="en-US" dirty="0"/>
              <a:t>: Allocate resources efficiently and prioritize high-impact strategies.</a:t>
            </a:r>
          </a:p>
        </p:txBody>
      </p:sp>
      <p:sp>
        <p:nvSpPr>
          <p:cNvPr id="14" name="Rectangle 13"/>
          <p:cNvSpPr/>
          <p:nvPr/>
        </p:nvSpPr>
        <p:spPr>
          <a:xfrm rot="10800000" flipV="1">
            <a:off x="128872" y="5618218"/>
            <a:ext cx="8234115" cy="646331"/>
          </a:xfrm>
          <a:prstGeom prst="rect">
            <a:avLst/>
          </a:prstGeom>
        </p:spPr>
        <p:txBody>
          <a:bodyPr wrap="square">
            <a:spAutoFit/>
          </a:bodyPr>
          <a:lstStyle/>
          <a:p>
            <a:r>
              <a:rPr lang="en-US" dirty="0"/>
              <a:t>This overview provides a structured approach to analyzing turnover and developing effective strategies to improve employee retention.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0" y="1447800"/>
            <a:ext cx="7674637" cy="369332"/>
          </a:xfrm>
          <a:prstGeom prst="rect">
            <a:avLst/>
          </a:prstGeom>
        </p:spPr>
        <p:txBody>
          <a:bodyPr wrap="square">
            <a:spAutoFit/>
          </a:bodyPr>
          <a:lstStyle/>
          <a:p>
            <a:r>
              <a:rPr lang="en-US" dirty="0"/>
              <a:t>1. </a:t>
            </a:r>
            <a:r>
              <a:rPr lang="en-US" b="1" dirty="0"/>
              <a:t>Human Resources (HR) Team</a:t>
            </a:r>
            <a:endParaRPr lang="en-US" dirty="0"/>
          </a:p>
        </p:txBody>
      </p:sp>
      <p:sp>
        <p:nvSpPr>
          <p:cNvPr id="10" name="Rectangle 9"/>
          <p:cNvSpPr/>
          <p:nvPr/>
        </p:nvSpPr>
        <p:spPr>
          <a:xfrm>
            <a:off x="0" y="1905000"/>
            <a:ext cx="3197286" cy="369332"/>
          </a:xfrm>
          <a:prstGeom prst="rect">
            <a:avLst/>
          </a:prstGeom>
        </p:spPr>
        <p:txBody>
          <a:bodyPr wrap="none">
            <a:spAutoFit/>
          </a:bodyPr>
          <a:lstStyle/>
          <a:p>
            <a:r>
              <a:rPr lang="en-US" dirty="0"/>
              <a:t>2. </a:t>
            </a:r>
            <a:r>
              <a:rPr lang="en-US" b="1" dirty="0"/>
              <a:t>Management and Leadership</a:t>
            </a:r>
            <a:endParaRPr lang="en-US" dirty="0"/>
          </a:p>
        </p:txBody>
      </p:sp>
      <p:sp>
        <p:nvSpPr>
          <p:cNvPr id="11" name="Rectangle 10"/>
          <p:cNvSpPr/>
          <p:nvPr/>
        </p:nvSpPr>
        <p:spPr>
          <a:xfrm>
            <a:off x="11482" y="2274332"/>
            <a:ext cx="3235759" cy="369332"/>
          </a:xfrm>
          <a:prstGeom prst="rect">
            <a:avLst/>
          </a:prstGeom>
        </p:spPr>
        <p:txBody>
          <a:bodyPr wrap="square">
            <a:spAutoFit/>
          </a:bodyPr>
          <a:lstStyle/>
          <a:p>
            <a:r>
              <a:rPr lang="en-US" dirty="0"/>
              <a:t>3. </a:t>
            </a:r>
            <a:r>
              <a:rPr lang="en-US" b="1" dirty="0"/>
              <a:t>Employees</a:t>
            </a:r>
            <a:endParaRPr lang="en-US" dirty="0"/>
          </a:p>
        </p:txBody>
      </p:sp>
      <p:sp>
        <p:nvSpPr>
          <p:cNvPr id="12" name="Rectangle 11"/>
          <p:cNvSpPr/>
          <p:nvPr/>
        </p:nvSpPr>
        <p:spPr>
          <a:xfrm>
            <a:off x="11482" y="2643664"/>
            <a:ext cx="4422877" cy="369332"/>
          </a:xfrm>
          <a:prstGeom prst="rect">
            <a:avLst/>
          </a:prstGeom>
        </p:spPr>
        <p:txBody>
          <a:bodyPr wrap="none">
            <a:spAutoFit/>
          </a:bodyPr>
          <a:lstStyle/>
          <a:p>
            <a:r>
              <a:rPr lang="en-US" dirty="0"/>
              <a:t>4. </a:t>
            </a:r>
            <a:r>
              <a:rPr lang="en-US" b="1" dirty="0"/>
              <a:t>Recruitment and Talent Acquisition Teams</a:t>
            </a:r>
            <a:endParaRPr lang="en-US" dirty="0"/>
          </a:p>
        </p:txBody>
      </p:sp>
      <p:sp>
        <p:nvSpPr>
          <p:cNvPr id="13" name="Rectangle 12"/>
          <p:cNvSpPr/>
          <p:nvPr/>
        </p:nvSpPr>
        <p:spPr>
          <a:xfrm>
            <a:off x="13663" y="3059668"/>
            <a:ext cx="3233578" cy="369332"/>
          </a:xfrm>
          <a:prstGeom prst="rect">
            <a:avLst/>
          </a:prstGeom>
        </p:spPr>
        <p:txBody>
          <a:bodyPr wrap="none">
            <a:spAutoFit/>
          </a:bodyPr>
          <a:lstStyle/>
          <a:p>
            <a:r>
              <a:rPr lang="en-US" dirty="0"/>
              <a:t>5. </a:t>
            </a:r>
            <a:r>
              <a:rPr lang="en-US" b="1" dirty="0"/>
              <a:t>Finance and Budgeting Teams</a:t>
            </a:r>
            <a:endParaRPr lang="en-US" dirty="0"/>
          </a:p>
        </p:txBody>
      </p:sp>
      <p:sp>
        <p:nvSpPr>
          <p:cNvPr id="14" name="Rectangle 13"/>
          <p:cNvSpPr/>
          <p:nvPr/>
        </p:nvSpPr>
        <p:spPr>
          <a:xfrm>
            <a:off x="-15540" y="3429000"/>
            <a:ext cx="4855688" cy="369332"/>
          </a:xfrm>
          <a:prstGeom prst="rect">
            <a:avLst/>
          </a:prstGeom>
        </p:spPr>
        <p:txBody>
          <a:bodyPr wrap="none">
            <a:spAutoFit/>
          </a:bodyPr>
          <a:lstStyle/>
          <a:p>
            <a:r>
              <a:rPr lang="en-US" dirty="0"/>
              <a:t>6. </a:t>
            </a:r>
            <a:r>
              <a:rPr lang="en-US" b="1" dirty="0"/>
              <a:t>External Consultants or Advisors (if applicable)</a:t>
            </a:r>
            <a:endParaRPr lang="en-US" dirty="0"/>
          </a:p>
        </p:txBody>
      </p:sp>
      <p:sp>
        <p:nvSpPr>
          <p:cNvPr id="17" name="Rectangle 3"/>
          <p:cNvSpPr>
            <a:spLocks noChangeArrowheads="1"/>
          </p:cNvSpPr>
          <p:nvPr/>
        </p:nvSpPr>
        <p:spPr bwMode="auto">
          <a:xfrm>
            <a:off x="28994" y="3938230"/>
            <a:ext cx="935355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8" eaLnBrk="0" fontAlgn="base" hangingPunct="0">
              <a:spcBef>
                <a:spcPct val="0"/>
              </a:spcBef>
              <a:spcAft>
                <a:spcPct val="0"/>
              </a:spcAft>
            </a:pPr>
            <a:endParaRPr kumimoji="0" lang="en-US"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Use</a:t>
            </a:r>
            <a:r>
              <a:rPr kumimoji="0" lang="en-US" sz="1800" b="0" i="0" u="none" strike="noStrike" cap="none" normalizeH="0" baseline="0" dirty="0" smtClean="0">
                <a:ln>
                  <a:noFill/>
                </a:ln>
                <a:solidFill>
                  <a:schemeClr val="tx1"/>
                </a:solidFill>
                <a:effectLst/>
                <a:latin typeface="Arial" charset="0"/>
                <a:cs typeface="Arial" charset="0"/>
              </a:rPr>
              <a:t>: The consultants will use the data to offer tailored advice and strategies based on industry best practices and specific organizational needs.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By understanding the needs and roles of these end users, the turnover analysis can be tailored to provide actionable insights and recommendations that address their specific concerns and goals.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977"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413338"/>
            <a:ext cx="6096000" cy="2031325"/>
          </a:xfrm>
          <a:prstGeom prst="rect">
            <a:avLst/>
          </a:prstGeom>
        </p:spPr>
        <p:txBody>
          <a:bodyPr>
            <a:spAutoFit/>
          </a:bodyPr>
          <a:lstStyle/>
          <a:p>
            <a:r>
              <a:rPr lang="en-US" b="1" dirty="0"/>
              <a:t>Solution Overview:</a:t>
            </a:r>
            <a:r>
              <a:rPr lang="en-US" dirty="0"/>
              <a:t> Our turnover analysis involves a comprehensive evaluation of employee departure data to uncover key drivers of turnover and develop effective strategies for improving retention. The solution combines data-driven insights with practical recommendations tailored to the organization's unique needs, ensuring a targeted approach to reducing turnover rates and enhancing employee satisfaction.</a:t>
            </a:r>
          </a:p>
        </p:txBody>
      </p:sp>
      <p:sp>
        <p:nvSpPr>
          <p:cNvPr id="10" name="Rectangle 1"/>
          <p:cNvSpPr>
            <a:spLocks noChangeArrowheads="1"/>
          </p:cNvSpPr>
          <p:nvPr/>
        </p:nvSpPr>
        <p:spPr bwMode="auto">
          <a:xfrm>
            <a:off x="381000" y="4935667"/>
            <a:ext cx="8305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This solution provides a structured approach to understanding and addressing turnover, offering tangible benefits that enhance both employee satisfaction and organizational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228600" y="1447800"/>
            <a:ext cx="8991600" cy="3139321"/>
          </a:xfrm>
          <a:prstGeom prst="rect">
            <a:avLst/>
          </a:prstGeom>
        </p:spPr>
        <p:txBody>
          <a:bodyPr wrap="square">
            <a:spAutoFit/>
          </a:bodyPr>
          <a:lstStyle/>
          <a:p>
            <a:r>
              <a:rPr lang="en-US" dirty="0"/>
              <a:t>A well-structured dataset is crucial for effective turnover analysis. Here’s a description of the key components and attributes that should be included in the turnover analysis dataset:</a:t>
            </a:r>
          </a:p>
          <a:p>
            <a:r>
              <a:rPr lang="en-US" b="1" dirty="0"/>
              <a:t>1. Employee Information</a:t>
            </a:r>
          </a:p>
          <a:p>
            <a:r>
              <a:rPr lang="en-US" b="1" dirty="0"/>
              <a:t>Employee ID</a:t>
            </a:r>
            <a:r>
              <a:rPr lang="en-US" dirty="0"/>
              <a:t>: Unique identifier for each employee.</a:t>
            </a:r>
          </a:p>
          <a:p>
            <a:r>
              <a:rPr lang="en-US" b="1" dirty="0"/>
              <a:t>Name</a:t>
            </a:r>
            <a:r>
              <a:rPr lang="en-US" dirty="0"/>
              <a:t>: Employee’s full name (optional, for internal use).</a:t>
            </a:r>
          </a:p>
          <a:p>
            <a:r>
              <a:rPr lang="en-US" b="1" dirty="0"/>
              <a:t>Department</a:t>
            </a:r>
            <a:r>
              <a:rPr lang="en-US" dirty="0"/>
              <a:t>: The department in which the employee worked.</a:t>
            </a:r>
          </a:p>
          <a:p>
            <a:r>
              <a:rPr lang="en-US" b="1" dirty="0"/>
              <a:t>Job Title</a:t>
            </a:r>
            <a:r>
              <a:rPr lang="en-US" dirty="0"/>
              <a:t>: Employee’s job role or position.</a:t>
            </a:r>
          </a:p>
          <a:p>
            <a:r>
              <a:rPr lang="en-US" b="1" dirty="0"/>
              <a:t>Hire Date</a:t>
            </a:r>
            <a:r>
              <a:rPr lang="en-US" dirty="0"/>
              <a:t>: The date when the employee joined the organization.</a:t>
            </a:r>
          </a:p>
          <a:p>
            <a:r>
              <a:rPr lang="en-US" b="1" dirty="0"/>
              <a:t>Termination Date</a:t>
            </a:r>
            <a:r>
              <a:rPr lang="en-US" dirty="0"/>
              <a:t>: The date when the employee left the organization.</a:t>
            </a:r>
          </a:p>
          <a:p>
            <a:r>
              <a:rPr lang="en-US" b="1" dirty="0"/>
              <a:t>Tenure</a:t>
            </a:r>
            <a:r>
              <a:rPr lang="en-US" dirty="0"/>
              <a:t>: The length of time the employee stayed with the organization (calculated from Hire Date to Termination Date).</a:t>
            </a:r>
          </a:p>
        </p:txBody>
      </p:sp>
      <p:sp>
        <p:nvSpPr>
          <p:cNvPr id="4" name="Rectangle 3"/>
          <p:cNvSpPr/>
          <p:nvPr/>
        </p:nvSpPr>
        <p:spPr>
          <a:xfrm>
            <a:off x="245300" y="4587121"/>
            <a:ext cx="8746299" cy="923330"/>
          </a:xfrm>
          <a:prstGeom prst="rect">
            <a:avLst/>
          </a:prstGeom>
        </p:spPr>
        <p:txBody>
          <a:bodyPr wrap="square">
            <a:spAutoFit/>
          </a:bodyPr>
          <a:lstStyle/>
          <a:p>
            <a:r>
              <a:rPr lang="en-US" dirty="0"/>
              <a:t>This dataset provides a comprehensive view of employee turnover, capturing both quantitative and qualitative aspects. It allows for detailed analysis of turnover trends and factors, facilitating the development of targeted retention strategies.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a:off x="10439400" y="1695450"/>
            <a:ext cx="2286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533650" y="2413338"/>
            <a:ext cx="5848350" cy="2031325"/>
          </a:xfrm>
          <a:prstGeom prst="rect">
            <a:avLst/>
          </a:prstGeom>
        </p:spPr>
        <p:txBody>
          <a:bodyPr wrap="square">
            <a:spAutoFit/>
          </a:bodyPr>
          <a:lstStyle/>
          <a:p>
            <a:r>
              <a:rPr lang="en-US" b="1" dirty="0"/>
              <a:t>Real-Time Monitoring and Feedback</a:t>
            </a:r>
            <a:endParaRPr lang="en-US" dirty="0"/>
          </a:p>
          <a:p>
            <a:r>
              <a:rPr lang="en-US" b="1" dirty="0"/>
              <a:t>What</a:t>
            </a:r>
            <a:r>
              <a:rPr lang="en-US" dirty="0"/>
              <a:t>: We offer real-time monitoring of turnover metrics and feedback loops to continuously assess the effectiveness of implemented strategies.</a:t>
            </a:r>
          </a:p>
          <a:p>
            <a:r>
              <a:rPr lang="en-US" b="1" dirty="0"/>
              <a:t>Wow</a:t>
            </a:r>
            <a:r>
              <a:rPr lang="en-US" dirty="0"/>
              <a:t>: This dynamic approach ensures that strategies can be adjusted promptly based on the latest data, maintaining alignment with organizational goals and employee needs.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TotalTime>
  <Words>1164</Words>
  <Application>Microsoft Office PowerPoint</Application>
  <PresentationFormat>Custom</PresentationFormat>
  <Paragraphs>106</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21</cp:revision>
  <dcterms:created xsi:type="dcterms:W3CDTF">2024-03-29T15:07:22Z</dcterms:created>
  <dcterms:modified xsi:type="dcterms:W3CDTF">2024-09-09T04:16:52Z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