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28"/>
  </p:handoutMasterIdLst>
  <p:sldIdLst>
    <p:sldId id="256" r:id="rId3"/>
    <p:sldId id="267" r:id="rId4"/>
    <p:sldId id="269" r:id="rId5"/>
    <p:sldId id="272" r:id="rId6"/>
    <p:sldId id="355" r:id="rId7"/>
    <p:sldId id="357" r:id="rId8"/>
    <p:sldId id="356" r:id="rId9"/>
    <p:sldId id="358" r:id="rId10"/>
    <p:sldId id="258" r:id="rId11"/>
    <p:sldId id="268" r:id="rId12"/>
    <p:sldId id="287" r:id="rId13"/>
    <p:sldId id="303" r:id="rId14"/>
    <p:sldId id="353" r:id="rId15"/>
    <p:sldId id="354" r:id="rId17"/>
    <p:sldId id="305" r:id="rId18"/>
    <p:sldId id="359" r:id="rId19"/>
    <p:sldId id="306" r:id="rId20"/>
    <p:sldId id="320" r:id="rId21"/>
    <p:sldId id="363" r:id="rId22"/>
    <p:sldId id="361" r:id="rId23"/>
    <p:sldId id="362" r:id="rId24"/>
    <p:sldId id="365" r:id="rId25"/>
    <p:sldId id="366" r:id="rId26"/>
    <p:sldId id="263" r:id="rId27"/>
  </p:sldIdLst>
  <p:sldSz cx="18288000" cy="10287000"/>
  <p:notesSz cx="6858000" cy="9144000"/>
  <p:embeddedFontLst>
    <p:embeddedFont>
      <p:font typeface="SimSun" panose="02010600030101010101" pitchFamily="2" charset="-122"/>
      <p:regular r:id="rId32"/>
    </p:embeddedFont>
    <p:embeddedFont>
      <p:font typeface="Algerian" panose="04020705040A02060702" charset="0"/>
      <p:regular r:id="rId33"/>
    </p:embeddedFont>
    <p:embeddedFont>
      <p:font typeface="Bookman Old Style" panose="02050604050505020204" charset="0"/>
      <p:regular r:id="rId34"/>
      <p:bold r:id="rId35"/>
      <p:italic r:id="rId36"/>
    </p:embeddedFont>
    <p:embeddedFont>
      <p:font typeface="Microsoft YaHei" panose="020B0503020204020204" charset="-122"/>
      <p:regular r:id="rId37"/>
    </p:embeddedFont>
    <p:embeddedFont>
      <p:font typeface="Calibri" panose="020F0502020204030204" charset="-122"/>
      <p:regular r:id="rId38"/>
    </p:embeddedFont>
    <p:embeddedFont>
      <p:font typeface="Calibri" panose="020F0502020204030204"/>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075"/>
        <p:guide pos="28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slide" Target="slides/slide2.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E:\PRINCY\Data%20Course\Projects\Analyst\Codebasics_Challenge-1\C6%20Input%20Files\Dataset\fact_survey_responses%20-%20Edit.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E:\PRINCY\Data%20Course\Projects\Analyst\Codebasics_Challenge-1\C6%20Input%20Files\Dataset\fact_survey_responses%20-%20Ed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Marktet Channel Distribution over Gender &amp; Age</a:t>
            </a:r>
            <a:endParaRPr lang="en-IN" altLang="en-US"/>
          </a:p>
        </c:rich>
      </c:tx>
      <c:layout/>
      <c:overlay val="0"/>
      <c:spPr>
        <a:noFill/>
        <a:ln>
          <a:noFill/>
        </a:ln>
        <a:effectLst/>
      </c:spPr>
    </c:title>
    <c:autoTitleDeleted val="0"/>
    <c:plotArea>
      <c:layout>
        <c:manualLayout>
          <c:layoutTarget val="inner"/>
          <c:xMode val="edge"/>
          <c:yMode val="edge"/>
          <c:x val="0.0673835002826518"/>
          <c:y val="0.103379340993429"/>
          <c:w val="0.910490647872052"/>
          <c:h val="0.632164449818622"/>
        </c:manualLayout>
      </c:layout>
      <c:barChart>
        <c:barDir val="col"/>
        <c:grouping val="stacked"/>
        <c:varyColors val="0"/>
        <c:ser>
          <c:idx val="0"/>
          <c:order val="0"/>
          <c:tx>
            <c:strRef>
              <c:f>'[fact_survey_responses - Edit.xlsx]Overall_pivot'!$C$4:$C$5</c:f>
              <c:strCache>
                <c:ptCount val="1"/>
                <c:pt idx="0">
                  <c:v>Online ads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Edit.xlsx]Overall_pivot'!$A$6:$B$24</c:f>
              <c:multiLvlStrCache>
                <c:ptCount val="15"/>
                <c:lvl>
                  <c:pt idx="0">
                    <c:v>15-18</c:v>
                  </c:pt>
                  <c:pt idx="1">
                    <c:v>19-30</c:v>
                  </c:pt>
                  <c:pt idx="2">
                    <c:v>31-45</c:v>
                  </c:pt>
                  <c:pt idx="3">
                    <c:v>46-65</c:v>
                  </c:pt>
                  <c:pt idx="4">
                    <c:v>65+</c:v>
                  </c:pt>
                  <c:pt idx="5">
                    <c:v>15-18</c:v>
                  </c:pt>
                  <c:pt idx="6">
                    <c:v>19-30</c:v>
                  </c:pt>
                  <c:pt idx="7">
                    <c:v>31-45</c:v>
                  </c:pt>
                  <c:pt idx="8">
                    <c:v>46-65</c:v>
                  </c:pt>
                  <c:pt idx="9">
                    <c:v>65+</c:v>
                  </c:pt>
                  <c:pt idx="10">
                    <c:v>15-18</c:v>
                  </c:pt>
                  <c:pt idx="11">
                    <c:v>19-30</c:v>
                  </c:pt>
                  <c:pt idx="12">
                    <c:v>31-45</c:v>
                  </c:pt>
                  <c:pt idx="13">
                    <c:v>46-65</c:v>
                  </c:pt>
                  <c:pt idx="14">
                    <c:v>65+</c:v>
                  </c:pt>
                </c:lvl>
                <c:lvl>
                  <c:pt idx="0">
                    <c:v>Female</c:v>
                  </c:pt>
                  <c:pt idx="5">
                    <c:v>Male</c:v>
                  </c:pt>
                  <c:pt idx="10">
                    <c:v>Non-binary</c:v>
                  </c:pt>
                </c:lvl>
              </c:multiLvlStrCache>
            </c:multiLvlStrRef>
          </c:cat>
          <c:val>
            <c:numRef>
              <c:f>'[fact_survey_responses - Edit.xlsx]Overall_pivot'!$C$6:$C$24</c:f>
              <c:numCache>
                <c:formatCode>General</c:formatCode>
                <c:ptCount val="15"/>
                <c:pt idx="0">
                  <c:v>284</c:v>
                </c:pt>
                <c:pt idx="1">
                  <c:v>1006</c:v>
                </c:pt>
                <c:pt idx="2">
                  <c:v>202</c:v>
                </c:pt>
                <c:pt idx="3">
                  <c:v>44</c:v>
                </c:pt>
                <c:pt idx="4">
                  <c:v>30</c:v>
                </c:pt>
                <c:pt idx="5">
                  <c:v>401</c:v>
                </c:pt>
                <c:pt idx="6">
                  <c:v>1576</c:v>
                </c:pt>
                <c:pt idx="7">
                  <c:v>264</c:v>
                </c:pt>
                <c:pt idx="8">
                  <c:v>58</c:v>
                </c:pt>
                <c:pt idx="9">
                  <c:v>14</c:v>
                </c:pt>
                <c:pt idx="10">
                  <c:v>22</c:v>
                </c:pt>
                <c:pt idx="11">
                  <c:v>84</c:v>
                </c:pt>
                <c:pt idx="12">
                  <c:v>24</c:v>
                </c:pt>
                <c:pt idx="13">
                  <c:v>7</c:v>
                </c:pt>
                <c:pt idx="14">
                  <c:v>4</c:v>
                </c:pt>
              </c:numCache>
            </c:numRef>
          </c:val>
        </c:ser>
        <c:ser>
          <c:idx val="1"/>
          <c:order val="1"/>
          <c:tx>
            <c:strRef>
              <c:f>'[fact_survey_responses - Edit.xlsx]Overall_pivot'!$D$4:$D$5</c:f>
              <c:strCache>
                <c:ptCount val="1"/>
                <c:pt idx="0">
                  <c:v>Other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Edit.xlsx]Overall_pivot'!$A$6:$B$24</c:f>
              <c:multiLvlStrCache>
                <c:ptCount val="15"/>
                <c:lvl>
                  <c:pt idx="0">
                    <c:v>15-18</c:v>
                  </c:pt>
                  <c:pt idx="1">
                    <c:v>19-30</c:v>
                  </c:pt>
                  <c:pt idx="2">
                    <c:v>31-45</c:v>
                  </c:pt>
                  <c:pt idx="3">
                    <c:v>46-65</c:v>
                  </c:pt>
                  <c:pt idx="4">
                    <c:v>65+</c:v>
                  </c:pt>
                  <c:pt idx="5">
                    <c:v>15-18</c:v>
                  </c:pt>
                  <c:pt idx="6">
                    <c:v>19-30</c:v>
                  </c:pt>
                  <c:pt idx="7">
                    <c:v>31-45</c:v>
                  </c:pt>
                  <c:pt idx="8">
                    <c:v>46-65</c:v>
                  </c:pt>
                  <c:pt idx="9">
                    <c:v>65+</c:v>
                  </c:pt>
                  <c:pt idx="10">
                    <c:v>15-18</c:v>
                  </c:pt>
                  <c:pt idx="11">
                    <c:v>19-30</c:v>
                  </c:pt>
                  <c:pt idx="12">
                    <c:v>31-45</c:v>
                  </c:pt>
                  <c:pt idx="13">
                    <c:v>46-65</c:v>
                  </c:pt>
                  <c:pt idx="14">
                    <c:v>65+</c:v>
                  </c:pt>
                </c:lvl>
                <c:lvl>
                  <c:pt idx="0">
                    <c:v>Female</c:v>
                  </c:pt>
                  <c:pt idx="5">
                    <c:v>Male</c:v>
                  </c:pt>
                  <c:pt idx="10">
                    <c:v>Non-binary</c:v>
                  </c:pt>
                </c:lvl>
              </c:multiLvlStrCache>
            </c:multiLvlStrRef>
          </c:cat>
          <c:val>
            <c:numRef>
              <c:f>'[fact_survey_responses - Edit.xlsx]Overall_pivot'!$D$6:$D$24</c:f>
              <c:numCache>
                <c:formatCode>General</c:formatCode>
                <c:ptCount val="15"/>
                <c:pt idx="0">
                  <c:v>36</c:v>
                </c:pt>
                <c:pt idx="1">
                  <c:v>209</c:v>
                </c:pt>
                <c:pt idx="2">
                  <c:v>210</c:v>
                </c:pt>
                <c:pt idx="3">
                  <c:v>31</c:v>
                </c:pt>
                <c:pt idx="4">
                  <c:v>12</c:v>
                </c:pt>
                <c:pt idx="5">
                  <c:v>50</c:v>
                </c:pt>
                <c:pt idx="6">
                  <c:v>366</c:v>
                </c:pt>
                <c:pt idx="7">
                  <c:v>189</c:v>
                </c:pt>
                <c:pt idx="8">
                  <c:v>45</c:v>
                </c:pt>
                <c:pt idx="9">
                  <c:v>25</c:v>
                </c:pt>
                <c:pt idx="10">
                  <c:v>8</c:v>
                </c:pt>
                <c:pt idx="11">
                  <c:v>33</c:v>
                </c:pt>
                <c:pt idx="12">
                  <c:v>9</c:v>
                </c:pt>
                <c:pt idx="13">
                  <c:v>2</c:v>
                </c:pt>
              </c:numCache>
            </c:numRef>
          </c:val>
        </c:ser>
        <c:ser>
          <c:idx val="2"/>
          <c:order val="2"/>
          <c:tx>
            <c:strRef>
              <c:f>'[fact_survey_responses - Edit.xlsx]Overall_pivot'!$E$4:$E$5</c:f>
              <c:strCache>
                <c:ptCount val="1"/>
                <c:pt idx="0">
                  <c:v>Outdoor billboards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Edit.xlsx]Overall_pivot'!$A$6:$B$24</c:f>
              <c:multiLvlStrCache>
                <c:ptCount val="15"/>
                <c:lvl>
                  <c:pt idx="0">
                    <c:v>15-18</c:v>
                  </c:pt>
                  <c:pt idx="1">
                    <c:v>19-30</c:v>
                  </c:pt>
                  <c:pt idx="2">
                    <c:v>31-45</c:v>
                  </c:pt>
                  <c:pt idx="3">
                    <c:v>46-65</c:v>
                  </c:pt>
                  <c:pt idx="4">
                    <c:v>65+</c:v>
                  </c:pt>
                  <c:pt idx="5">
                    <c:v>15-18</c:v>
                  </c:pt>
                  <c:pt idx="6">
                    <c:v>19-30</c:v>
                  </c:pt>
                  <c:pt idx="7">
                    <c:v>31-45</c:v>
                  </c:pt>
                  <c:pt idx="8">
                    <c:v>46-65</c:v>
                  </c:pt>
                  <c:pt idx="9">
                    <c:v>65+</c:v>
                  </c:pt>
                  <c:pt idx="10">
                    <c:v>15-18</c:v>
                  </c:pt>
                  <c:pt idx="11">
                    <c:v>19-30</c:v>
                  </c:pt>
                  <c:pt idx="12">
                    <c:v>31-45</c:v>
                  </c:pt>
                  <c:pt idx="13">
                    <c:v>46-65</c:v>
                  </c:pt>
                  <c:pt idx="14">
                    <c:v>65+</c:v>
                  </c:pt>
                </c:lvl>
                <c:lvl>
                  <c:pt idx="0">
                    <c:v>Female</c:v>
                  </c:pt>
                  <c:pt idx="5">
                    <c:v>Male</c:v>
                  </c:pt>
                  <c:pt idx="10">
                    <c:v>Non-binary</c:v>
                  </c:pt>
                </c:lvl>
              </c:multiLvlStrCache>
            </c:multiLvlStrRef>
          </c:cat>
          <c:val>
            <c:numRef>
              <c:f>'[fact_survey_responses - Edit.xlsx]Overall_pivot'!$E$6:$E$24</c:f>
              <c:numCache>
                <c:formatCode>General</c:formatCode>
                <c:ptCount val="15"/>
                <c:pt idx="0">
                  <c:v>28</c:v>
                </c:pt>
                <c:pt idx="1">
                  <c:v>126</c:v>
                </c:pt>
                <c:pt idx="2">
                  <c:v>79</c:v>
                </c:pt>
                <c:pt idx="3">
                  <c:v>13</c:v>
                </c:pt>
                <c:pt idx="4">
                  <c:v>3</c:v>
                </c:pt>
                <c:pt idx="5">
                  <c:v>80</c:v>
                </c:pt>
                <c:pt idx="6">
                  <c:v>415</c:v>
                </c:pt>
                <c:pt idx="7">
                  <c:v>335</c:v>
                </c:pt>
                <c:pt idx="8">
                  <c:v>43</c:v>
                </c:pt>
                <c:pt idx="9">
                  <c:v>23</c:v>
                </c:pt>
                <c:pt idx="10">
                  <c:v>9</c:v>
                </c:pt>
                <c:pt idx="11">
                  <c:v>44</c:v>
                </c:pt>
                <c:pt idx="12">
                  <c:v>17</c:v>
                </c:pt>
                <c:pt idx="13">
                  <c:v>9</c:v>
                </c:pt>
                <c:pt idx="14">
                  <c:v>2</c:v>
                </c:pt>
              </c:numCache>
            </c:numRef>
          </c:val>
        </c:ser>
        <c:ser>
          <c:idx val="3"/>
          <c:order val="3"/>
          <c:tx>
            <c:strRef>
              <c:f>'[fact_survey_responses - Edit.xlsx]Overall_pivot'!$F$4:$F$5</c:f>
              <c:strCache>
                <c:ptCount val="1"/>
                <c:pt idx="0">
                  <c:v>Print media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Edit.xlsx]Overall_pivot'!$A$6:$B$24</c:f>
              <c:multiLvlStrCache>
                <c:ptCount val="15"/>
                <c:lvl>
                  <c:pt idx="0">
                    <c:v>15-18</c:v>
                  </c:pt>
                  <c:pt idx="1">
                    <c:v>19-30</c:v>
                  </c:pt>
                  <c:pt idx="2">
                    <c:v>31-45</c:v>
                  </c:pt>
                  <c:pt idx="3">
                    <c:v>46-65</c:v>
                  </c:pt>
                  <c:pt idx="4">
                    <c:v>65+</c:v>
                  </c:pt>
                  <c:pt idx="5">
                    <c:v>15-18</c:v>
                  </c:pt>
                  <c:pt idx="6">
                    <c:v>19-30</c:v>
                  </c:pt>
                  <c:pt idx="7">
                    <c:v>31-45</c:v>
                  </c:pt>
                  <c:pt idx="8">
                    <c:v>46-65</c:v>
                  </c:pt>
                  <c:pt idx="9">
                    <c:v>65+</c:v>
                  </c:pt>
                  <c:pt idx="10">
                    <c:v>15-18</c:v>
                  </c:pt>
                  <c:pt idx="11">
                    <c:v>19-30</c:v>
                  </c:pt>
                  <c:pt idx="12">
                    <c:v>31-45</c:v>
                  </c:pt>
                  <c:pt idx="13">
                    <c:v>46-65</c:v>
                  </c:pt>
                  <c:pt idx="14">
                    <c:v>65+</c:v>
                  </c:pt>
                </c:lvl>
                <c:lvl>
                  <c:pt idx="0">
                    <c:v>Female</c:v>
                  </c:pt>
                  <c:pt idx="5">
                    <c:v>Male</c:v>
                  </c:pt>
                  <c:pt idx="10">
                    <c:v>Non-binary</c:v>
                  </c:pt>
                </c:lvl>
              </c:multiLvlStrCache>
            </c:multiLvlStrRef>
          </c:cat>
          <c:val>
            <c:numRef>
              <c:f>'[fact_survey_responses - Edit.xlsx]Overall_pivot'!$F$6:$F$24</c:f>
              <c:numCache>
                <c:formatCode>General</c:formatCode>
                <c:ptCount val="15"/>
                <c:pt idx="0">
                  <c:v>27</c:v>
                </c:pt>
                <c:pt idx="1">
                  <c:v>145</c:v>
                </c:pt>
                <c:pt idx="2">
                  <c:v>136</c:v>
                </c:pt>
                <c:pt idx="3">
                  <c:v>23</c:v>
                </c:pt>
                <c:pt idx="4">
                  <c:v>18</c:v>
                </c:pt>
                <c:pt idx="5">
                  <c:v>43</c:v>
                </c:pt>
                <c:pt idx="6">
                  <c:v>208</c:v>
                </c:pt>
                <c:pt idx="7">
                  <c:v>164</c:v>
                </c:pt>
                <c:pt idx="8">
                  <c:v>33</c:v>
                </c:pt>
                <c:pt idx="9">
                  <c:v>9</c:v>
                </c:pt>
                <c:pt idx="10">
                  <c:v>5</c:v>
                </c:pt>
                <c:pt idx="11">
                  <c:v>18</c:v>
                </c:pt>
                <c:pt idx="12">
                  <c:v>10</c:v>
                </c:pt>
                <c:pt idx="13">
                  <c:v>1</c:v>
                </c:pt>
                <c:pt idx="14">
                  <c:v>1</c:v>
                </c:pt>
              </c:numCache>
            </c:numRef>
          </c:val>
        </c:ser>
        <c:ser>
          <c:idx val="4"/>
          <c:order val="4"/>
          <c:tx>
            <c:strRef>
              <c:f>'[fact_survey_responses - Edit.xlsx]Overall_pivot'!$G$4:$G$5</c:f>
              <c:strCache>
                <c:ptCount val="1"/>
                <c:pt idx="0">
                  <c:v>TV commercials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Edit.xlsx]Overall_pivot'!$A$6:$B$24</c:f>
              <c:multiLvlStrCache>
                <c:ptCount val="15"/>
                <c:lvl>
                  <c:pt idx="0">
                    <c:v>15-18</c:v>
                  </c:pt>
                  <c:pt idx="1">
                    <c:v>19-30</c:v>
                  </c:pt>
                  <c:pt idx="2">
                    <c:v>31-45</c:v>
                  </c:pt>
                  <c:pt idx="3">
                    <c:v>46-65</c:v>
                  </c:pt>
                  <c:pt idx="4">
                    <c:v>65+</c:v>
                  </c:pt>
                  <c:pt idx="5">
                    <c:v>15-18</c:v>
                  </c:pt>
                  <c:pt idx="6">
                    <c:v>19-30</c:v>
                  </c:pt>
                  <c:pt idx="7">
                    <c:v>31-45</c:v>
                  </c:pt>
                  <c:pt idx="8">
                    <c:v>46-65</c:v>
                  </c:pt>
                  <c:pt idx="9">
                    <c:v>65+</c:v>
                  </c:pt>
                  <c:pt idx="10">
                    <c:v>15-18</c:v>
                  </c:pt>
                  <c:pt idx="11">
                    <c:v>19-30</c:v>
                  </c:pt>
                  <c:pt idx="12">
                    <c:v>31-45</c:v>
                  </c:pt>
                  <c:pt idx="13">
                    <c:v>46-65</c:v>
                  </c:pt>
                  <c:pt idx="14">
                    <c:v>65+</c:v>
                  </c:pt>
                </c:lvl>
                <c:lvl>
                  <c:pt idx="0">
                    <c:v>Female</c:v>
                  </c:pt>
                  <c:pt idx="5">
                    <c:v>Male</c:v>
                  </c:pt>
                  <c:pt idx="10">
                    <c:v>Non-binary</c:v>
                  </c:pt>
                </c:lvl>
              </c:multiLvlStrCache>
            </c:multiLvlStrRef>
          </c:cat>
          <c:val>
            <c:numRef>
              <c:f>'[fact_survey_responses - Edit.xlsx]Overall_pivot'!$G$6:$G$24</c:f>
              <c:numCache>
                <c:formatCode>General</c:formatCode>
                <c:ptCount val="15"/>
                <c:pt idx="0">
                  <c:v>141</c:v>
                </c:pt>
                <c:pt idx="1">
                  <c:v>405</c:v>
                </c:pt>
                <c:pt idx="2">
                  <c:v>207</c:v>
                </c:pt>
                <c:pt idx="3">
                  <c:v>27</c:v>
                </c:pt>
                <c:pt idx="4">
                  <c:v>13</c:v>
                </c:pt>
                <c:pt idx="5">
                  <c:v>329</c:v>
                </c:pt>
                <c:pt idx="6">
                  <c:v>772</c:v>
                </c:pt>
                <c:pt idx="7">
                  <c:v>483</c:v>
                </c:pt>
                <c:pt idx="8">
                  <c:v>82</c:v>
                </c:pt>
                <c:pt idx="9">
                  <c:v>31</c:v>
                </c:pt>
                <c:pt idx="10">
                  <c:v>25</c:v>
                </c:pt>
                <c:pt idx="11">
                  <c:v>113</c:v>
                </c:pt>
                <c:pt idx="12">
                  <c:v>47</c:v>
                </c:pt>
                <c:pt idx="13">
                  <c:v>8</c:v>
                </c:pt>
                <c:pt idx="14">
                  <c:v>5</c:v>
                </c:pt>
              </c:numCache>
            </c:numRef>
          </c:val>
        </c:ser>
        <c:dLbls>
          <c:showLegendKey val="0"/>
          <c:showVal val="0"/>
          <c:showCatName val="0"/>
          <c:showSerName val="0"/>
          <c:showPercent val="0"/>
          <c:showBubbleSize val="0"/>
        </c:dLbls>
        <c:gapWidth val="150"/>
        <c:overlap val="100"/>
        <c:axId val="35798147"/>
        <c:axId val="77151394"/>
      </c:barChart>
      <c:catAx>
        <c:axId val="35798147"/>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712011467021154"/>
          <c:y val="0.125812894760642"/>
          <c:w val="0.268506900878294"/>
          <c:h val="0.35478513597674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rot="-5400000" vert="horz"/>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2"/>
                </a:solidFill>
                <a:latin typeface="+mn-lt"/>
                <a:ea typeface="+mn-ea"/>
                <a:cs typeface="+mn-cs"/>
              </a:defRPr>
            </a:pPr>
            <a:r>
              <a:t>Cities to Focus</a:t>
            </a:r>
          </a:p>
        </c:rich>
      </c:tx>
      <c:layout/>
      <c:overlay val="0"/>
      <c:spPr>
        <a:noFill/>
        <a:ln>
          <a:noFill/>
        </a:ln>
        <a:effectLst/>
      </c:spPr>
    </c:title>
    <c:autoTitleDeleted val="0"/>
    <c:plotArea>
      <c:layout>
        <c:manualLayout>
          <c:layoutTarget val="inner"/>
          <c:xMode val="edge"/>
          <c:yMode val="edge"/>
          <c:x val="0.0449955886677777"/>
          <c:y val="0.142488262910798"/>
          <c:w val="0.818547201254779"/>
          <c:h val="0.769953051643192"/>
        </c:manualLayout>
      </c:layout>
      <c:barChart>
        <c:barDir val="bar"/>
        <c:grouping val="clustered"/>
        <c:varyColors val="0"/>
        <c:ser>
          <c:idx val="0"/>
          <c:order val="0"/>
          <c:tx>
            <c:strRef>
              <c:f>'[fact_survey_responses - Edit.xlsx]Overall_pivot'!$B$4:$B$5</c:f>
              <c:strCache>
                <c:ptCount val="1"/>
                <c:pt idx="0">
                  <c:v>Lucknow</c:v>
                </c:pt>
              </c:strCache>
            </c:strRef>
          </c:tx>
          <c:spPr>
            <a:gradFill rotWithShape="1">
              <a:gsLst>
                <a:gs pos="0">
                  <a:schemeClr val="accent5">
                    <a:shade val="42727"/>
                    <a:shade val="51000"/>
                    <a:satMod val="130000"/>
                  </a:schemeClr>
                </a:gs>
                <a:gs pos="80000">
                  <a:schemeClr val="accent5">
                    <a:shade val="42727"/>
                    <a:shade val="93000"/>
                    <a:satMod val="130000"/>
                  </a:schemeClr>
                </a:gs>
                <a:gs pos="100000">
                  <a:schemeClr val="accent5">
                    <a:shade val="42727"/>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0.00510204081632653</c:v>
                </c:pt>
              </c:numCache>
            </c:numRef>
          </c:val>
        </c:ser>
        <c:ser>
          <c:idx val="1"/>
          <c:order val="1"/>
          <c:tx>
            <c:strRef>
              <c:f>'[fact_survey_responses - Edit.xlsx]Overall_pivot'!$C$4:$C$5</c:f>
              <c:strCache>
                <c:ptCount val="1"/>
                <c:pt idx="0">
                  <c:v>Jaipur</c:v>
                </c:pt>
              </c:strCache>
            </c:strRef>
          </c:tx>
          <c:spPr>
            <a:gradFill rotWithShape="1">
              <a:gsLst>
                <a:gs pos="0">
                  <a:schemeClr val="accent5">
                    <a:shade val="55455"/>
                    <a:shade val="51000"/>
                    <a:satMod val="130000"/>
                  </a:schemeClr>
                </a:gs>
                <a:gs pos="80000">
                  <a:schemeClr val="accent5">
                    <a:shade val="55455"/>
                    <a:shade val="93000"/>
                    <a:satMod val="130000"/>
                  </a:schemeClr>
                </a:gs>
                <a:gs pos="100000">
                  <a:schemeClr val="accent5">
                    <a:shade val="55455"/>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0.0285714285714286</c:v>
                </c:pt>
              </c:numCache>
            </c:numRef>
          </c:val>
        </c:ser>
        <c:ser>
          <c:idx val="2"/>
          <c:order val="2"/>
          <c:tx>
            <c:strRef>
              <c:f>'[fact_survey_responses - Edit.xlsx]Overall_pivot'!$D$4:$D$5</c:f>
              <c:strCache>
                <c:ptCount val="1"/>
                <c:pt idx="0">
                  <c:v>Delhi</c:v>
                </c:pt>
              </c:strCache>
            </c:strRef>
          </c:tx>
          <c:spPr>
            <a:gradFill rotWithShape="1">
              <a:gsLst>
                <a:gs pos="0">
                  <a:schemeClr val="accent5">
                    <a:shade val="68182"/>
                    <a:shade val="51000"/>
                    <a:satMod val="130000"/>
                  </a:schemeClr>
                </a:gs>
                <a:gs pos="80000">
                  <a:schemeClr val="accent5">
                    <a:shade val="68182"/>
                    <a:shade val="93000"/>
                    <a:satMod val="130000"/>
                  </a:schemeClr>
                </a:gs>
                <a:gs pos="100000">
                  <a:schemeClr val="accent5">
                    <a:shade val="68182"/>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0.0408163265306122</c:v>
                </c:pt>
              </c:numCache>
            </c:numRef>
          </c:val>
        </c:ser>
        <c:ser>
          <c:idx val="3"/>
          <c:order val="3"/>
          <c:tx>
            <c:strRef>
              <c:f>'[fact_survey_responses - Edit.xlsx]Overall_pivot'!$E$4:$E$5</c:f>
              <c:strCache>
                <c:ptCount val="1"/>
                <c:pt idx="0">
                  <c:v>Ahmedabad</c:v>
                </c:pt>
              </c:strCache>
            </c:strRef>
          </c:tx>
          <c:spPr>
            <a:gradFill rotWithShape="1">
              <a:gsLst>
                <a:gs pos="0">
                  <a:schemeClr val="accent5">
                    <a:shade val="80909"/>
                    <a:shade val="51000"/>
                    <a:satMod val="130000"/>
                  </a:schemeClr>
                </a:gs>
                <a:gs pos="80000">
                  <a:schemeClr val="accent5">
                    <a:shade val="80909"/>
                    <a:shade val="93000"/>
                    <a:satMod val="130000"/>
                  </a:schemeClr>
                </a:gs>
                <a:gs pos="100000">
                  <a:schemeClr val="accent5">
                    <a:shade val="80909"/>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0.0459183673469388</c:v>
                </c:pt>
              </c:numCache>
            </c:numRef>
          </c:val>
        </c:ser>
        <c:ser>
          <c:idx val="4"/>
          <c:order val="4"/>
          <c:tx>
            <c:strRef>
              <c:f>'[fact_survey_responses - Edit.xlsx]Overall_pivot'!$F$4:$F$5</c:f>
              <c:strCache>
                <c:ptCount val="1"/>
                <c:pt idx="0">
                  <c:v>Kolkata</c:v>
                </c:pt>
              </c:strCache>
            </c:strRef>
          </c:tx>
          <c:spPr>
            <a:gradFill rotWithShape="1">
              <a:gsLst>
                <a:gs pos="0">
                  <a:schemeClr val="accent5">
                    <a:shade val="93636"/>
                    <a:shade val="51000"/>
                    <a:satMod val="130000"/>
                  </a:schemeClr>
                </a:gs>
                <a:gs pos="80000">
                  <a:schemeClr val="accent5">
                    <a:shade val="93636"/>
                    <a:shade val="93000"/>
                    <a:satMod val="130000"/>
                  </a:schemeClr>
                </a:gs>
                <a:gs pos="100000">
                  <a:schemeClr val="accent5">
                    <a:shade val="93636"/>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0.0489795918367347</c:v>
                </c:pt>
              </c:numCache>
            </c:numRef>
          </c:val>
        </c:ser>
        <c:ser>
          <c:idx val="5"/>
          <c:order val="5"/>
          <c:tx>
            <c:strRef>
              <c:f>'[fact_survey_responses - Edit.xlsx]Overall_pivot'!$G$4:$G$5</c:f>
              <c:strCache>
                <c:ptCount val="1"/>
                <c:pt idx="0">
                  <c:v>Pune</c:v>
                </c:pt>
              </c:strCache>
            </c:strRef>
          </c:tx>
          <c:spPr>
            <a:gradFill rotWithShape="1">
              <a:gsLst>
                <a:gs pos="0">
                  <a:schemeClr val="accent5">
                    <a:tint val="93636"/>
                    <a:shade val="51000"/>
                    <a:satMod val="130000"/>
                  </a:schemeClr>
                </a:gs>
                <a:gs pos="80000">
                  <a:schemeClr val="accent5">
                    <a:tint val="93636"/>
                    <a:shade val="93000"/>
                    <a:satMod val="130000"/>
                  </a:schemeClr>
                </a:gs>
                <a:gs pos="100000">
                  <a:schemeClr val="accent5">
                    <a:tint val="93636"/>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Edit.xlsx]Overall_pivot'!$G$6</c:f>
              <c:numCache>
                <c:formatCode>0.00%</c:formatCode>
                <c:ptCount val="1"/>
                <c:pt idx="0">
                  <c:v>0.0938775510204082</c:v>
                </c:pt>
              </c:numCache>
            </c:numRef>
          </c:val>
        </c:ser>
        <c:ser>
          <c:idx val="6"/>
          <c:order val="6"/>
          <c:tx>
            <c:strRef>
              <c:f>'[fact_survey_responses - Edit.xlsx]Overall_pivot'!$H$4:$H$5</c:f>
              <c:strCache>
                <c:ptCount val="1"/>
                <c:pt idx="0">
                  <c:v>Chennai</c:v>
                </c:pt>
              </c:strCache>
            </c:strRef>
          </c:tx>
          <c:spPr>
            <a:gradFill rotWithShape="1">
              <a:gsLst>
                <a:gs pos="0">
                  <a:schemeClr val="accent5">
                    <a:tint val="80909"/>
                    <a:shade val="51000"/>
                    <a:satMod val="130000"/>
                  </a:schemeClr>
                </a:gs>
                <a:gs pos="80000">
                  <a:schemeClr val="accent5">
                    <a:tint val="80909"/>
                    <a:shade val="93000"/>
                    <a:satMod val="130000"/>
                  </a:schemeClr>
                </a:gs>
                <a:gs pos="100000">
                  <a:schemeClr val="accent5">
                    <a:tint val="80909"/>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Edit.xlsx]Overall_pivot'!$H$6</c:f>
              <c:numCache>
                <c:formatCode>0.00%</c:formatCode>
                <c:ptCount val="1"/>
                <c:pt idx="0">
                  <c:v>0.0938775510204082</c:v>
                </c:pt>
              </c:numCache>
            </c:numRef>
          </c:val>
        </c:ser>
        <c:ser>
          <c:idx val="7"/>
          <c:order val="7"/>
          <c:tx>
            <c:strRef>
              <c:f>'[fact_survey_responses - Edit.xlsx]Overall_pivot'!$I$4:$I$5</c:f>
              <c:strCache>
                <c:ptCount val="1"/>
                <c:pt idx="0">
                  <c:v>Mumbai</c:v>
                </c:pt>
              </c:strCache>
            </c:strRef>
          </c:tx>
          <c:spPr>
            <a:gradFill rotWithShape="1">
              <a:gsLst>
                <a:gs pos="0">
                  <a:schemeClr val="accent5">
                    <a:tint val="68182"/>
                    <a:shade val="51000"/>
                    <a:satMod val="130000"/>
                  </a:schemeClr>
                </a:gs>
                <a:gs pos="80000">
                  <a:schemeClr val="accent5">
                    <a:tint val="68182"/>
                    <a:shade val="93000"/>
                    <a:satMod val="130000"/>
                  </a:schemeClr>
                </a:gs>
                <a:gs pos="100000">
                  <a:schemeClr val="accent5">
                    <a:tint val="68182"/>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Edit.xlsx]Overall_pivot'!$I$6</c:f>
              <c:numCache>
                <c:formatCode>0.00%</c:formatCode>
                <c:ptCount val="1"/>
                <c:pt idx="0">
                  <c:v>0.159183673469388</c:v>
                </c:pt>
              </c:numCache>
            </c:numRef>
          </c:val>
        </c:ser>
        <c:ser>
          <c:idx val="8"/>
          <c:order val="8"/>
          <c:tx>
            <c:strRef>
              <c:f>'[fact_survey_responses - Edit.xlsx]Overall_pivot'!$J$4:$J$5</c:f>
              <c:strCache>
                <c:ptCount val="1"/>
                <c:pt idx="0">
                  <c:v>Hyderabad</c:v>
                </c:pt>
              </c:strCache>
            </c:strRef>
          </c:tx>
          <c:spPr>
            <a:gradFill rotWithShape="1">
              <a:gsLst>
                <a:gs pos="0">
                  <a:schemeClr val="accent5">
                    <a:tint val="55455"/>
                    <a:shade val="51000"/>
                    <a:satMod val="130000"/>
                  </a:schemeClr>
                </a:gs>
                <a:gs pos="80000">
                  <a:schemeClr val="accent5">
                    <a:tint val="55455"/>
                    <a:shade val="93000"/>
                    <a:satMod val="130000"/>
                  </a:schemeClr>
                </a:gs>
                <a:gs pos="100000">
                  <a:schemeClr val="accent5">
                    <a:tint val="55455"/>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Edit.xlsx]Overall_pivot'!$J$6</c:f>
              <c:numCache>
                <c:formatCode>0.00%</c:formatCode>
                <c:ptCount val="1"/>
                <c:pt idx="0">
                  <c:v>0.185714285714286</c:v>
                </c:pt>
              </c:numCache>
            </c:numRef>
          </c:val>
        </c:ser>
        <c:ser>
          <c:idx val="9"/>
          <c:order val="9"/>
          <c:tx>
            <c:strRef>
              <c:f>'[fact_survey_responses - Edit.xlsx]Overall_pivot'!$K$4:$K$5</c:f>
              <c:strCache>
                <c:ptCount val="1"/>
                <c:pt idx="0">
                  <c:v>Bangalore</c:v>
                </c:pt>
              </c:strCache>
            </c:strRef>
          </c:tx>
          <c:spPr>
            <a:gradFill rotWithShape="1">
              <a:gsLst>
                <a:gs pos="0">
                  <a:schemeClr val="accent5">
                    <a:tint val="42727"/>
                    <a:shade val="51000"/>
                    <a:satMod val="130000"/>
                  </a:schemeClr>
                </a:gs>
                <a:gs pos="80000">
                  <a:schemeClr val="accent5">
                    <a:tint val="42727"/>
                    <a:shade val="93000"/>
                    <a:satMod val="130000"/>
                  </a:schemeClr>
                </a:gs>
                <a:gs pos="100000">
                  <a:schemeClr val="accent5">
                    <a:tint val="42727"/>
                    <a:shade val="94000"/>
                    <a:satMod val="135000"/>
                  </a:schemeClr>
                </a:gs>
              </a:gsLst>
              <a:lin ang="162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'[fact_survey_responses - Edit.xlsx]Overall_pivot'!$B$6</c:f>
              <c:strCache>
                <c:ptCount val="1"/>
                <c:pt idx="0">
                  <c:v>Total</c:v>
                </c:pt>
              </c:strCache>
            </c:strRef>
          </c:cat>
          <c:val>
            <c:numRef>
              <c:f>'[fact_survey_responses - Edit.xlsx]Overall_pivot'!$K$6</c:f>
              <c:numCache>
                <c:formatCode>0.00%</c:formatCode>
                <c:ptCount val="1"/>
                <c:pt idx="0">
                  <c:v>0.297959183673469</c:v>
                </c:pt>
              </c:numCache>
            </c:numRef>
          </c:val>
        </c:ser>
        <c:dLbls>
          <c:showLegendKey val="0"/>
          <c:showVal val="1"/>
          <c:showCatName val="0"/>
          <c:showSerName val="0"/>
          <c:showPercent val="0"/>
          <c:showBubbleSize val="0"/>
        </c:dLbls>
        <c:gapWidth val="100"/>
        <c:overlap val="0"/>
        <c:serLines>
          <c:spPr>
            <a:ln w="9525">
              <a:solidFill>
                <a:schemeClr val="tx2">
                  <a:lumMod val="60000"/>
                  <a:lumOff val="40000"/>
                </a:schemeClr>
              </a:solidFill>
              <a:prstDash val="dash"/>
            </a:ln>
            <a:effectLst/>
          </c:spPr>
        </c:serLines>
        <c:axId val="35798147"/>
        <c:axId val="77151394"/>
      </c:barChart>
      <c:catAx>
        <c:axId val="35798147"/>
        <c:scaling>
          <c:orientation val="minMax"/>
        </c:scaling>
        <c:delete val="1"/>
        <c:axPos val="l"/>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b"/>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3579814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2"/>
                </a:solidFill>
                <a:latin typeface="+mn-lt"/>
                <a:ea typeface="+mn-ea"/>
                <a:cs typeface="+mn-cs"/>
              </a:defRPr>
            </a:pPr>
            <a:r>
              <a:t>Cities to Focus</a:t>
            </a:r>
            <a:r>
              <a:rPr lang="en-IN" altLang="en-US"/>
              <a:t> based on Tier</a:t>
            </a:r>
            <a:endParaRPr lang="en-IN" altLang="en-US"/>
          </a:p>
        </c:rich>
      </c:tx>
      <c:layout/>
      <c:overlay val="0"/>
      <c:spPr>
        <a:noFill/>
        <a:ln>
          <a:noFill/>
        </a:ln>
        <a:effectLst/>
      </c:spPr>
    </c:title>
    <c:autoTitleDeleted val="0"/>
    <c:plotArea>
      <c:layout>
        <c:manualLayout>
          <c:layoutTarget val="inner"/>
          <c:xMode val="edge"/>
          <c:yMode val="edge"/>
          <c:x val="0.0449955886677777"/>
          <c:y val="0.142488262910798"/>
          <c:w val="0.818547201254779"/>
          <c:h val="0.769953051643192"/>
        </c:manualLayout>
      </c:layout>
      <c:barChart>
        <c:barDir val="bar"/>
        <c:grouping val="clustered"/>
        <c:varyColors val="0"/>
        <c:ser>
          <c:idx val="0"/>
          <c:order val="0"/>
          <c:tx>
            <c:strRef>
              <c:f>'[fact_survey_responses - Edit.xlsx]Overall_pivot'!$C$4</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multiLvlStrRef>
              <c:f>'[fact_survey_responses - Edit.xlsx]Overall_pivot'!$A$5:$B$17</c:f>
              <c:multiLvlStrCache>
                <c:ptCount val="10"/>
                <c:lvl>
                  <c:pt idx="0">
                    <c:v>Lucknow</c:v>
                  </c:pt>
                  <c:pt idx="1">
                    <c:v>Jaipur</c:v>
                  </c:pt>
                  <c:pt idx="2">
                    <c:v>Ahmedabad</c:v>
                  </c:pt>
                  <c:pt idx="3">
                    <c:v>Kolkata</c:v>
                  </c:pt>
                  <c:pt idx="4">
                    <c:v>Pune</c:v>
                  </c:pt>
                  <c:pt idx="5">
                    <c:v>Delhi</c:v>
                  </c:pt>
                  <c:pt idx="6">
                    <c:v>Chennai</c:v>
                  </c:pt>
                  <c:pt idx="7">
                    <c:v>Mumbai</c:v>
                  </c:pt>
                  <c:pt idx="8">
                    <c:v>Hyderabad</c:v>
                  </c:pt>
                  <c:pt idx="9">
                    <c:v>Bangalore</c:v>
                  </c:pt>
                </c:lvl>
                <c:lvl>
                  <c:pt idx="0">
                    <c:v>Tier 2</c:v>
                  </c:pt>
                  <c:pt idx="5">
                    <c:v>Tier 1</c:v>
                  </c:pt>
                </c:lvl>
              </c:multiLvlStrCache>
            </c:multiLvlStrRef>
          </c:cat>
          <c:val>
            <c:numRef>
              <c:f>'[fact_survey_responses - Edit.xlsx]Overall_pivot'!$C$5:$C$17</c:f>
              <c:numCache>
                <c:formatCode>0.00%</c:formatCode>
                <c:ptCount val="10"/>
                <c:pt idx="0">
                  <c:v>0.00510204081632653</c:v>
                </c:pt>
                <c:pt idx="1">
                  <c:v>0.0285714285714286</c:v>
                </c:pt>
                <c:pt idx="2">
                  <c:v>0.0459183673469388</c:v>
                </c:pt>
                <c:pt idx="3">
                  <c:v>0.0489795918367347</c:v>
                </c:pt>
                <c:pt idx="4">
                  <c:v>0.0938775510204082</c:v>
                </c:pt>
                <c:pt idx="5">
                  <c:v>0.0408163265306122</c:v>
                </c:pt>
                <c:pt idx="6">
                  <c:v>0.0938775510204082</c:v>
                </c:pt>
                <c:pt idx="7">
                  <c:v>0.159183673469388</c:v>
                </c:pt>
                <c:pt idx="8">
                  <c:v>0.185714285714286</c:v>
                </c:pt>
                <c:pt idx="9">
                  <c:v>0.297959183673469</c:v>
                </c:pt>
              </c:numCache>
            </c:numRef>
          </c:val>
        </c:ser>
        <c:dLbls>
          <c:showLegendKey val="0"/>
          <c:showVal val="1"/>
          <c:showCatName val="0"/>
          <c:showSerName val="0"/>
          <c:showPercent val="0"/>
          <c:showBubbleSize val="0"/>
        </c:dLbls>
        <c:gapWidth val="100"/>
        <c:overlap val="0"/>
        <c:serLines>
          <c:spPr>
            <a:ln w="9525">
              <a:solidFill>
                <a:schemeClr val="tx2">
                  <a:lumMod val="60000"/>
                  <a:lumOff val="40000"/>
                </a:schemeClr>
              </a:solidFill>
              <a:prstDash val="dash"/>
            </a:ln>
            <a:effectLst/>
          </c:spPr>
        </c:serLines>
        <c:axId val="35798147"/>
        <c:axId val="77151394"/>
      </c:barChart>
      <c:catAx>
        <c:axId val="35798147"/>
        <c:scaling>
          <c:orientation val="minMax"/>
        </c:scaling>
        <c:delete val="0"/>
        <c:axPos val="l"/>
        <c:majorTickMark val="out"/>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b"/>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3579814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legend>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Purchase Location Distribution</a:t>
            </a:r>
            <a:endParaRPr lang="en-IN" altLang="en-US"/>
          </a:p>
        </c:rich>
      </c:tx>
      <c:layout/>
      <c:overlay val="0"/>
      <c:spPr>
        <a:noFill/>
        <a:ln>
          <a:noFill/>
        </a:ln>
        <a:effectLst/>
      </c:spPr>
    </c:title>
    <c:autoTitleDeleted val="0"/>
    <c:plotArea>
      <c:layout>
        <c:manualLayout>
          <c:layoutTarget val="inner"/>
          <c:xMode val="edge"/>
          <c:yMode val="edge"/>
          <c:x val="0.0440663784688328"/>
          <c:y val="0.0888828731275943"/>
          <c:w val="0.897364384325756"/>
          <c:h val="0.861126150514348"/>
        </c:manualLayout>
      </c:layout>
      <c:barChart>
        <c:barDir val="col"/>
        <c:grouping val="clustered"/>
        <c:varyColors val="0"/>
        <c:ser>
          <c:idx val="0"/>
          <c:order val="0"/>
          <c:tx>
            <c:strRef>
              <c:f>'[fact_survey_responses - Edit.xlsx]Overall_pivot'!$B$4:$B$5</c:f>
              <c:strCache>
                <c:ptCount val="1"/>
                <c:pt idx="0">
                  <c:v>Gyms and fitness centers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0.145918367346939</c:v>
                </c:pt>
              </c:numCache>
            </c:numRef>
          </c:val>
        </c:ser>
        <c:ser>
          <c:idx val="1"/>
          <c:order val="1"/>
          <c:tx>
            <c:strRef>
              <c:f>'[fact_survey_responses - Edit.xlsx]Overall_pivot'!$C$4:$C$5</c:f>
              <c:strCache>
                <c:ptCount val="1"/>
                <c:pt idx="0">
                  <c:v>Local stores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0.0887755102040816</c:v>
                </c:pt>
              </c:numCache>
            </c:numRef>
          </c:val>
        </c:ser>
        <c:ser>
          <c:idx val="2"/>
          <c:order val="2"/>
          <c:tx>
            <c:strRef>
              <c:f>'[fact_survey_responses - Edit.xlsx]Overall_pivot'!$D$4:$D$5</c:f>
              <c:strCache>
                <c:ptCount val="1"/>
                <c:pt idx="0">
                  <c:v>Online retailers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0.253061224489796</c:v>
                </c:pt>
              </c:numCache>
            </c:numRef>
          </c:val>
        </c:ser>
        <c:ser>
          <c:idx val="3"/>
          <c:order val="3"/>
          <c:tx>
            <c:strRef>
              <c:f>'[fact_survey_responses - Edit.xlsx]Overall_pivot'!$E$4:$E$5</c:f>
              <c:strCache>
                <c:ptCount val="1"/>
                <c:pt idx="0">
                  <c:v>Other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0.0673469387755102</c:v>
                </c:pt>
              </c:numCache>
            </c:numRef>
          </c:val>
        </c:ser>
        <c:ser>
          <c:idx val="4"/>
          <c:order val="4"/>
          <c:tx>
            <c:strRef>
              <c:f>'[fact_survey_responses - Edit.xlsx]Overall_pivot'!$F$4:$F$5</c:f>
              <c:strCache>
                <c:ptCount val="1"/>
                <c:pt idx="0">
                  <c:v>Supermarkets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0.444897959183674</c:v>
                </c:pt>
              </c:numCache>
            </c:numRef>
          </c:val>
        </c:ser>
        <c:dLbls>
          <c:showLegendKey val="0"/>
          <c:showVal val="1"/>
          <c:showCatName val="0"/>
          <c:showSerName val="0"/>
          <c:showPercent val="0"/>
          <c:showBubbleSize val="0"/>
        </c:dLbls>
        <c:gapWidth val="115"/>
        <c:overlap val="0"/>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253585335739386"/>
          <c:y val="0.0539947322212467"/>
          <c:w val="0.218729224047868"/>
          <c:h val="0.51580333625987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Consumption Situations</a:t>
            </a:r>
            <a:endParaRPr lang="en-IN" altLang="en-US"/>
          </a:p>
        </c:rich>
      </c:tx>
      <c:layout/>
      <c:overlay val="0"/>
      <c:spPr>
        <a:noFill/>
        <a:ln>
          <a:noFill/>
        </a:ln>
        <a:effectLst/>
      </c:spPr>
    </c:title>
    <c:autoTitleDeleted val="0"/>
    <c:plotArea>
      <c:layout>
        <c:manualLayout>
          <c:layoutTarget val="inner"/>
          <c:xMode val="edge"/>
          <c:yMode val="edge"/>
          <c:x val="0.0552749314475393"/>
          <c:y val="0.184837545126354"/>
          <c:w val="0.897387790445952"/>
          <c:h val="0.765252707581227"/>
        </c:manualLayout>
      </c:layout>
      <c:barChart>
        <c:barDir val="col"/>
        <c:grouping val="clustered"/>
        <c:varyColors val="0"/>
        <c:ser>
          <c:idx val="0"/>
          <c:order val="0"/>
          <c:tx>
            <c:strRef>
              <c:f>'[fact_survey_responses - Edit.xlsx]Overall_pivot'!$B$4:$B$5</c:f>
              <c:strCache>
                <c:ptCount val="1"/>
                <c:pt idx="0">
                  <c:v>Driving/commuting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0.0224489795918367</c:v>
                </c:pt>
              </c:numCache>
            </c:numRef>
          </c:val>
        </c:ser>
        <c:ser>
          <c:idx val="1"/>
          <c:order val="1"/>
          <c:tx>
            <c:strRef>
              <c:f>'[fact_survey_responses - Edit.xlsx]Overall_pivot'!$C$4:$C$5</c:f>
              <c:strCache>
                <c:ptCount val="1"/>
                <c:pt idx="0">
                  <c:v>Other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0.0612244897959184</c:v>
                </c:pt>
              </c:numCache>
            </c:numRef>
          </c:val>
        </c:ser>
        <c:ser>
          <c:idx val="2"/>
          <c:order val="2"/>
          <c:tx>
            <c:strRef>
              <c:f>'[fact_survey_responses - Edit.xlsx]Overall_pivot'!$D$4:$D$5</c:f>
              <c:strCache>
                <c:ptCount val="1"/>
                <c:pt idx="0">
                  <c:v>Social outings/parties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0.130612244897959</c:v>
                </c:pt>
              </c:numCache>
            </c:numRef>
          </c:val>
        </c:ser>
        <c:ser>
          <c:idx val="3"/>
          <c:order val="3"/>
          <c:tx>
            <c:strRef>
              <c:f>'[fact_survey_responses - Edit.xlsx]Overall_pivot'!$E$4:$E$5</c:f>
              <c:strCache>
                <c:ptCount val="1"/>
                <c:pt idx="0">
                  <c:v>Sports/exercise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0.459183673469388</c:v>
                </c:pt>
              </c:numCache>
            </c:numRef>
          </c:val>
        </c:ser>
        <c:ser>
          <c:idx val="4"/>
          <c:order val="4"/>
          <c:tx>
            <c:strRef>
              <c:f>'[fact_survey_responses - Edit.xlsx]Overall_pivot'!$F$4:$F$5</c:f>
              <c:strCache>
                <c:ptCount val="1"/>
                <c:pt idx="0">
                  <c:v>Studying/working late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0.326530612244898</c:v>
                </c:pt>
              </c:numCache>
            </c:numRef>
          </c:val>
        </c:ser>
        <c:dLbls>
          <c:showLegendKey val="0"/>
          <c:showVal val="1"/>
          <c:showCatName val="0"/>
          <c:showSerName val="0"/>
          <c:showPercent val="0"/>
          <c:showBubbleSize val="0"/>
        </c:dLbls>
        <c:gapWidth val="115"/>
        <c:overlap val="0"/>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253585335739386"/>
          <c:y val="0.0539947322212467"/>
          <c:w val="0.218729224047868"/>
          <c:h val="0.51580333625987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Factors Influencing Purchase Decision(Price Range)</a:t>
            </a:r>
            <a:endParaRPr lang="en-IN" altLang="en-US"/>
          </a:p>
        </c:rich>
      </c:tx>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Edit.xlsx]Overall_pivot'!$A$5:$A$9</c:f>
              <c:strCache>
                <c:ptCount val="4"/>
                <c:pt idx="0">
                  <c:v>100-150</c:v>
                </c:pt>
                <c:pt idx="1">
                  <c:v>50-99</c:v>
                </c:pt>
                <c:pt idx="2">
                  <c:v>Above 150</c:v>
                </c:pt>
                <c:pt idx="3">
                  <c:v>Below 50</c:v>
                </c:pt>
              </c:strCache>
            </c:strRef>
          </c:cat>
          <c:val>
            <c:numRef>
              <c:f>'[fact_survey_responses - Edit.xlsx]Overall_pivot'!$B$5:$B$9</c:f>
              <c:numCache>
                <c:formatCode>0.00%</c:formatCode>
                <c:ptCount val="4"/>
                <c:pt idx="0">
                  <c:v>0.319387755102041</c:v>
                </c:pt>
                <c:pt idx="1">
                  <c:v>0.418367346938776</c:v>
                </c:pt>
                <c:pt idx="2">
                  <c:v>0.162244897959184</c:v>
                </c:pt>
                <c:pt idx="3">
                  <c:v>0.1</c:v>
                </c:pt>
              </c:numCache>
            </c:numRef>
          </c:val>
        </c:ser>
        <c:dLbls>
          <c:showLegendKey val="0"/>
          <c:showVal val="1"/>
          <c:showCatName val="0"/>
          <c:showSerName val="0"/>
          <c:showPercent val="0"/>
          <c:showBubbleSize val="0"/>
        </c:dLbls>
        <c:gapWidth val="115"/>
        <c:overlap val="0"/>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0"/>
        <c:axPos val="b"/>
        <c:majorTickMark val="out"/>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286454118789448"/>
          <c:y val="0.160488443087658"/>
          <c:w val="0.218805631979285"/>
          <c:h val="0.213693850850414"/>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lang="en-IN" altLang="en-US" b="1"/>
              <a:t>Limited Edition Packaging Preference </a:t>
            </a:r>
            <a:endParaRPr lang="en-IN" altLang="en-US" b="1"/>
          </a:p>
        </c:rich>
      </c:tx>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Edit.xlsx]Overall_pivot'!$A$5:$A$8</c:f>
              <c:strCache>
                <c:ptCount val="3"/>
                <c:pt idx="0">
                  <c:v>No</c:v>
                </c:pt>
                <c:pt idx="1">
                  <c:v>Not Sure</c:v>
                </c:pt>
                <c:pt idx="2">
                  <c:v>Yes</c:v>
                </c:pt>
              </c:strCache>
            </c:strRef>
          </c:cat>
          <c:val>
            <c:numRef>
              <c:f>'[fact_survey_responses - Edit.xlsx]Overall_pivot'!$B$5:$B$8</c:f>
              <c:numCache>
                <c:formatCode>0.00%</c:formatCode>
                <c:ptCount val="3"/>
                <c:pt idx="0">
                  <c:v>0.377551020408163</c:v>
                </c:pt>
                <c:pt idx="1">
                  <c:v>0.198979591836735</c:v>
                </c:pt>
                <c:pt idx="2">
                  <c:v>0.423469387755102</c:v>
                </c:pt>
              </c:numCache>
            </c:numRef>
          </c:val>
        </c:ser>
        <c:dLbls>
          <c:showLegendKey val="0"/>
          <c:showVal val="1"/>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0"/>
        <c:axPos val="b"/>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73519976669583"/>
          <c:y val="0.0763430725730443"/>
          <c:w val="0.218805631979285"/>
          <c:h val="0.213693850850414"/>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68000">
          <a:schemeClr val="accent4">
            <a:lumMod val="60000"/>
            <a:lumOff val="40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lang="en-IN" altLang="en-US" b="1"/>
              <a:t>Consume Reason Distribution</a:t>
            </a:r>
            <a:endParaRPr lang="en-IN" altLang="en-US" b="1"/>
          </a:p>
        </c:rich>
      </c:tx>
      <c:layout>
        <c:manualLayout>
          <c:xMode val="edge"/>
          <c:yMode val="edge"/>
          <c:x val="0.137363980926764"/>
          <c:y val="0.0302760463045414"/>
        </c:manualLayout>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Increased energy and focus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0.351020408163265</c:v>
                </c:pt>
              </c:numCache>
            </c:numRef>
          </c:val>
        </c:ser>
        <c:ser>
          <c:idx val="1"/>
          <c:order val="1"/>
          <c:tx>
            <c:strRef>
              <c:f>'[fact_survey_responses - Edit.xlsx]Overall_pivot'!$C$4:$C$5</c:f>
              <c:strCache>
                <c:ptCount val="1"/>
                <c:pt idx="0">
                  <c:v>Other</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0.104081632653061</c:v>
                </c:pt>
              </c:numCache>
            </c:numRef>
          </c:val>
        </c:ser>
        <c:ser>
          <c:idx val="2"/>
          <c:order val="2"/>
          <c:tx>
            <c:strRef>
              <c:f>'[fact_survey_responses - Edit.xlsx]Overall_pivot'!$D$4:$D$5</c:f>
              <c:strCache>
                <c:ptCount val="1"/>
                <c:pt idx="0">
                  <c:v>To boost performance</c:v>
                </c:pt>
              </c:strCache>
            </c:strRef>
          </c:tx>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0.16530612244898</c:v>
                </c:pt>
              </c:numCache>
            </c:numRef>
          </c:val>
        </c:ser>
        <c:ser>
          <c:idx val="3"/>
          <c:order val="3"/>
          <c:tx>
            <c:strRef>
              <c:f>'[fact_survey_responses - Edit.xlsx]Overall_pivot'!$E$4:$E$5</c:f>
              <c:strCache>
                <c:ptCount val="1"/>
                <c:pt idx="0">
                  <c:v>To combat fatigue</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0.221428571428571</c:v>
                </c:pt>
              </c:numCache>
            </c:numRef>
          </c:val>
        </c:ser>
        <c:ser>
          <c:idx val="4"/>
          <c:order val="4"/>
          <c:tx>
            <c:strRef>
              <c:f>'[fact_survey_responses - Edit.xlsx]Overall_pivot'!$F$4:$F$5</c:f>
              <c:strCache>
                <c:ptCount val="1"/>
                <c:pt idx="0">
                  <c:v>To enhance sports performance</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0.158163265306122</c:v>
                </c:pt>
              </c:numCache>
            </c:numRef>
          </c:val>
        </c:ser>
        <c:dLbls>
          <c:showLegendKey val="0"/>
          <c:showVal val="1"/>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735175449321433"/>
          <c:y val="0.131611754229742"/>
          <c:w val="0.218853160533072"/>
          <c:h val="0.38414959928762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68000">
          <a:schemeClr val="accent4">
            <a:lumMod val="60000"/>
            <a:lumOff val="40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t>Consume Frequency Distribution</a:t>
            </a:r>
          </a:p>
        </c:rich>
      </c:tx>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2-3 times a month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0.15</c:v>
                </c:pt>
              </c:numCache>
            </c:numRef>
          </c:val>
        </c:ser>
        <c:ser>
          <c:idx val="1"/>
          <c:order val="1"/>
          <c:tx>
            <c:strRef>
              <c:f>'[fact_survey_responses - Edit.xlsx]Overall_pivot'!$C$4:$C$5</c:f>
              <c:strCache>
                <c:ptCount val="1"/>
                <c:pt idx="0">
                  <c:v>2-3 times a week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0.368367346938776</c:v>
                </c:pt>
              </c:numCache>
            </c:numRef>
          </c:val>
        </c:ser>
        <c:ser>
          <c:idx val="2"/>
          <c:order val="2"/>
          <c:tx>
            <c:strRef>
              <c:f>'[fact_survey_responses - Edit.xlsx]Overall_pivot'!$D$4:$D$5</c:f>
              <c:strCache>
                <c:ptCount val="1"/>
                <c:pt idx="0">
                  <c:v>Daily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0.125510204081633</c:v>
                </c:pt>
              </c:numCache>
            </c:numRef>
          </c:val>
        </c:ser>
        <c:ser>
          <c:idx val="3"/>
          <c:order val="3"/>
          <c:tx>
            <c:strRef>
              <c:f>'[fact_survey_responses - Edit.xlsx]Overall_pivot'!$E$4:$E$5</c:f>
              <c:strCache>
                <c:ptCount val="1"/>
                <c:pt idx="0">
                  <c:v>Once a week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0.147959183673469</c:v>
                </c:pt>
              </c:numCache>
            </c:numRef>
          </c:val>
        </c:ser>
        <c:ser>
          <c:idx val="4"/>
          <c:order val="4"/>
          <c:tx>
            <c:strRef>
              <c:f>'[fact_survey_responses - Edit.xlsx]Overall_pivot'!$F$4:$F$5</c:f>
              <c:strCache>
                <c:ptCount val="1"/>
                <c:pt idx="0">
                  <c:v>Rarely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0.208163265306122</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650896967772662"/>
          <c:y val="0.145681211041852"/>
          <c:w val="0.284807112240038"/>
          <c:h val="0.38414959928762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lang="en-IN" altLang="en-US" b="1"/>
              <a:t>Reasons preventing respondents from trying CodeX</a:t>
            </a:r>
            <a:endParaRPr lang="en-IN" altLang="en-US" b="1"/>
          </a:p>
        </c:rich>
      </c:tx>
      <c:layout/>
      <c:overlay val="0"/>
      <c:spPr>
        <a:noFill/>
        <a:ln>
          <a:noFill/>
        </a:ln>
        <a:effectLst/>
      </c:spPr>
    </c:title>
    <c:autoTitleDeleted val="0"/>
    <c:plotArea>
      <c:layout>
        <c:manualLayout>
          <c:layoutTarget val="inner"/>
          <c:xMode val="edge"/>
          <c:yMode val="edge"/>
          <c:x val="0.0624137070614655"/>
          <c:y val="0.164357279897676"/>
          <c:w val="0.935091075438742"/>
          <c:h val="0.611724578981028"/>
        </c:manualLayout>
      </c:layout>
      <c:barChart>
        <c:barDir val="col"/>
        <c:grouping val="clustered"/>
        <c:varyColors val="0"/>
        <c:ser>
          <c:idx val="0"/>
          <c:order val="0"/>
          <c:tx>
            <c:strRef>
              <c:f>'[fact_survey_responses - Edit.xlsx]Overall_pivot'!$B$4</c:f>
              <c:strCache>
                <c:ptCount val="1"/>
                <c:pt idx="0">
                  <c:v>Total</c:v>
                </c:pt>
              </c:strCache>
            </c:strRef>
          </c:tx>
          <c:spPr>
            <a:gradFill>
              <a:gsLst>
                <a:gs pos="0">
                  <a:schemeClr val="accent6"/>
                </a:gs>
                <a:gs pos="100000">
                  <a:srgbClr val="FF0000"/>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Edit.xlsx]Overall_pivot'!$A$5:$A$10</c:f>
              <c:strCache>
                <c:ptCount val="5"/>
                <c:pt idx="0">
                  <c:v>Health concerns</c:v>
                </c:pt>
                <c:pt idx="1">
                  <c:v>Not available locally</c:v>
                </c:pt>
                <c:pt idx="2">
                  <c:v>Not interested in energy drinks</c:v>
                </c:pt>
                <c:pt idx="3">
                  <c:v>Other</c:v>
                </c:pt>
                <c:pt idx="4">
                  <c:v>Unfamiliar with the brand</c:v>
                </c:pt>
              </c:strCache>
            </c:strRef>
          </c:cat>
          <c:val>
            <c:numRef>
              <c:f>'[fact_survey_responses - Edit.xlsx]Overall_pivot'!$B$5:$B$10</c:f>
              <c:numCache>
                <c:formatCode>0.00%</c:formatCode>
                <c:ptCount val="5"/>
                <c:pt idx="0">
                  <c:v>0.237755102040816</c:v>
                </c:pt>
                <c:pt idx="1">
                  <c:v>0.233673469387755</c:v>
                </c:pt>
                <c:pt idx="2">
                  <c:v>0.214285714285714</c:v>
                </c:pt>
                <c:pt idx="3">
                  <c:v>0.120408163265306</c:v>
                </c:pt>
                <c:pt idx="4">
                  <c:v>0.193877551020408</c:v>
                </c:pt>
              </c:numCache>
            </c:numRef>
          </c:val>
        </c:ser>
        <c:dLbls>
          <c:showLegendKey val="0"/>
          <c:showVal val="1"/>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1"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none"/>
        <c:minorTickMark val="none"/>
        <c:tickLblPos val="nextTo"/>
        <c:txPr>
          <a:bodyPr rot="-60000000" spcFirstLastPara="0" vertOverflow="ellipsis" vert="horz" wrap="square" anchor="ctr" anchorCtr="1"/>
          <a:lstStyle/>
          <a:p>
            <a:pPr>
              <a:defRPr lang="en-US" sz="900" b="1"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0" vertOverflow="ellipsis" vert="horz" wrap="square" anchor="ctr" anchorCtr="1"/>
          <a:lstStyle/>
          <a:p>
            <a:pPr>
              <a:defRPr lang="en-US" sz="900" b="1" i="0" u="none" strike="noStrike" kern="1200" baseline="0">
                <a:solidFill>
                  <a:schemeClr val="dk1">
                    <a:lumMod val="65000"/>
                    <a:lumOff val="35000"/>
                  </a:schemeClr>
                </a:solidFill>
                <a:latin typeface="+mn-lt"/>
                <a:ea typeface="+mn-ea"/>
                <a:cs typeface="+mn-cs"/>
              </a:defRPr>
            </a:pPr>
          </a:p>
        </c:txPr>
      </c:dTable>
      <c:spPr>
        <a:noFill/>
        <a:ln>
          <a:noFill/>
        </a:ln>
        <a:effectLst/>
      </c:spPr>
    </c:plotArea>
    <c:legend>
      <c:legendPos val="r"/>
      <c:legendEntry>
        <c:idx val="0"/>
        <c:txPr>
          <a:bodyPr rot="0" spcFirstLastPara="0" vertOverflow="ellipsis" vert="horz" wrap="square" anchor="ctr" anchorCtr="1"/>
          <a:lstStyle/>
          <a:p>
            <a:pPr>
              <a:defRPr lang="en-US" sz="900" b="1" i="0" u="none" strike="noStrike" kern="1200" baseline="0">
                <a:solidFill>
                  <a:schemeClr val="dk1">
                    <a:lumMod val="65000"/>
                    <a:lumOff val="35000"/>
                  </a:schemeClr>
                </a:solidFill>
                <a:latin typeface="+mn-lt"/>
                <a:ea typeface="+mn-ea"/>
                <a:cs typeface="+mn-cs"/>
              </a:defRPr>
            </a:pPr>
          </a:p>
        </c:txPr>
      </c:legendEntry>
      <c:layout>
        <c:manualLayout>
          <c:xMode val="edge"/>
          <c:yMode val="edge"/>
          <c:x val="0.802631578947368"/>
          <c:y val="0.114229335672002"/>
          <c:w val="0.185514461830251"/>
          <c:h val="0.252137689103267"/>
        </c:manualLayout>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100000">
          <a:srgbClr val="FFFF00"/>
        </a:gs>
        <a:gs pos="100000">
          <a:schemeClr val="lt1"/>
        </a:gs>
      </a:gsLst>
      <a:lin ang="5400000" scaled="1"/>
    </a:gradFill>
    <a:ln w="9525" cap="flat" cmpd="sng" algn="ctr">
      <a:solidFill>
        <a:schemeClr val="dk1">
          <a:lumMod val="15000"/>
          <a:lumOff val="85000"/>
        </a:schemeClr>
      </a:solidFill>
      <a:round/>
    </a:ln>
    <a:effectLst/>
  </c:spPr>
  <c:txPr>
    <a:bodyPr/>
    <a:lstStyle/>
    <a:p>
      <a:pPr>
        <a:defRPr lang="en-US"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lang="en-IN" altLang="en-US" b="1"/>
              <a:t>Brand Choice Reason Spread</a:t>
            </a:r>
            <a:endParaRPr lang="en-IN" altLang="en-US" b="1"/>
          </a:p>
        </c:rich>
      </c:tx>
      <c:layout/>
      <c:overlay val="0"/>
      <c:spPr>
        <a:noFill/>
        <a:ln>
          <a:noFill/>
        </a:ln>
        <a:effectLst/>
      </c:spPr>
    </c:title>
    <c:autoTitleDeleted val="0"/>
    <c:plotArea>
      <c:layout>
        <c:manualLayout>
          <c:layoutTarget val="inner"/>
          <c:xMode val="edge"/>
          <c:yMode val="edge"/>
          <c:x val="0.0624137070614655"/>
          <c:y val="0.164357279897676"/>
          <c:w val="0.935091075438742"/>
          <c:h val="0.611724578981028"/>
        </c:manualLayout>
      </c:layout>
      <c:barChart>
        <c:barDir val="col"/>
        <c:grouping val="clustered"/>
        <c:varyColors val="0"/>
        <c:ser>
          <c:idx val="0"/>
          <c:order val="0"/>
          <c:tx>
            <c:strRef>
              <c:f>'[fact_survey_responses - Edit.xlsx]Overall_pivot'!$B$4:$B$5</c:f>
              <c:strCache>
                <c:ptCount val="1"/>
                <c:pt idx="0">
                  <c:v>Availability</c:v>
                </c:pt>
              </c:strCache>
            </c:strRef>
          </c:tx>
          <c:spPr>
            <a:gradFill>
              <a:gsLst>
                <a:gs pos="0">
                  <a:schemeClr val="accent6"/>
                </a:gs>
                <a:gs pos="1000">
                  <a:schemeClr val="accent2">
                    <a:lumMod val="75000"/>
                  </a:schemeClr>
                </a:gs>
                <a:gs pos="100000">
                  <a:schemeClr val="accent2">
                    <a:lumMod val="50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dPt>
          <c:dPt>
            <c:idx val="2"/>
            <c:invertIfNegative val="0"/>
            <c:bubble3D val="0"/>
          </c:dPt>
          <c:dPt>
            <c:idx val="3"/>
            <c:invertIfNegative val="0"/>
            <c:bubble3D val="0"/>
          </c:dPt>
          <c:dPt>
            <c:idx val="4"/>
            <c:invertIfNegative val="0"/>
            <c:bubble3D val="0"/>
          </c:dPt>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Edit.xlsx]Overall_pivot'!$B$6:$B$13</c:f>
              <c:numCache>
                <c:formatCode>0.00%</c:formatCode>
                <c:ptCount val="7"/>
                <c:pt idx="0">
                  <c:v>0.197916666666667</c:v>
                </c:pt>
                <c:pt idx="1">
                  <c:v>0.170132325141777</c:v>
                </c:pt>
                <c:pt idx="2">
                  <c:v>0.198979591836735</c:v>
                </c:pt>
                <c:pt idx="3">
                  <c:v>0.200945626477541</c:v>
                </c:pt>
                <c:pt idx="4">
                  <c:v>0.182847896440129</c:v>
                </c:pt>
                <c:pt idx="5">
                  <c:v>0.179540709812109</c:v>
                </c:pt>
                <c:pt idx="6">
                  <c:v>0.185903983656793</c:v>
                </c:pt>
              </c:numCache>
            </c:numRef>
          </c:val>
        </c:ser>
        <c:ser>
          <c:idx val="1"/>
          <c:order val="1"/>
          <c:tx>
            <c:strRef>
              <c:f>'[fact_survey_responses - Edit.xlsx]Overall_pivot'!$C$4:$C$5</c:f>
              <c:strCache>
                <c:ptCount val="1"/>
                <c:pt idx="0">
                  <c:v>Brand reputation</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Edit.xlsx]Overall_pivot'!$C$6:$C$13</c:f>
              <c:numCache>
                <c:formatCode>0.00%</c:formatCode>
                <c:ptCount val="7"/>
                <c:pt idx="0">
                  <c:v>0.273200757575758</c:v>
                </c:pt>
                <c:pt idx="1">
                  <c:v>0.273156899810964</c:v>
                </c:pt>
                <c:pt idx="2">
                  <c:v>0.264285714285714</c:v>
                </c:pt>
                <c:pt idx="3">
                  <c:v>0.242710795902285</c:v>
                </c:pt>
                <c:pt idx="4">
                  <c:v>0.275620280474649</c:v>
                </c:pt>
                <c:pt idx="5">
                  <c:v>0.292275574112735</c:v>
                </c:pt>
                <c:pt idx="6">
                  <c:v>0.265577119509704</c:v>
                </c:pt>
              </c:numCache>
            </c:numRef>
          </c:val>
        </c:ser>
        <c:ser>
          <c:idx val="2"/>
          <c:order val="2"/>
          <c:tx>
            <c:strRef>
              <c:f>'[fact_survey_responses - Edit.xlsx]Overall_pivot'!$D$4:$D$5</c:f>
              <c:strCache>
                <c:ptCount val="1"/>
                <c:pt idx="0">
                  <c:v>Effectiveness</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Edit.xlsx]Overall_pivot'!$D$6:$D$13</c:f>
              <c:numCache>
                <c:formatCode>0.00%</c:formatCode>
                <c:ptCount val="7"/>
                <c:pt idx="0">
                  <c:v>0.160511363636364</c:v>
                </c:pt>
                <c:pt idx="1">
                  <c:v>0.176748582230624</c:v>
                </c:pt>
                <c:pt idx="2">
                  <c:v>0.179591836734694</c:v>
                </c:pt>
                <c:pt idx="3">
                  <c:v>0.170606776989756</c:v>
                </c:pt>
                <c:pt idx="4">
                  <c:v>0.182308522114347</c:v>
                </c:pt>
                <c:pt idx="5">
                  <c:v>0.181628392484342</c:v>
                </c:pt>
                <c:pt idx="6">
                  <c:v>0.192032686414709</c:v>
                </c:pt>
              </c:numCache>
            </c:numRef>
          </c:val>
        </c:ser>
        <c:ser>
          <c:idx val="3"/>
          <c:order val="3"/>
          <c:tx>
            <c:strRef>
              <c:f>'[fact_survey_responses - Edit.xlsx]Overall_pivot'!$E$4:$E$5</c:f>
              <c:strCache>
                <c:ptCount val="1"/>
                <c:pt idx="0">
                  <c:v>Other</c:v>
                </c:pt>
              </c:strCache>
            </c:strRef>
          </c:tx>
          <c:spPr>
            <a:gradFill>
              <a:gsLst>
                <a:gs pos="0">
                  <a:schemeClr val="accent6">
                    <a:lumMod val="60000"/>
                  </a:schemeClr>
                </a:gs>
                <a:gs pos="100000">
                  <a:schemeClr val="accent6">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Edit.xlsx]Overall_pivot'!$E$6:$E$13</c:f>
              <c:numCache>
                <c:formatCode>0.00%</c:formatCode>
                <c:ptCount val="7"/>
                <c:pt idx="0">
                  <c:v>0.168087121212121</c:v>
                </c:pt>
                <c:pt idx="1">
                  <c:v>0.155954631379962</c:v>
                </c:pt>
                <c:pt idx="2">
                  <c:v>0.171428571428571</c:v>
                </c:pt>
                <c:pt idx="3">
                  <c:v>0.176516942474389</c:v>
                </c:pt>
                <c:pt idx="4">
                  <c:v>0.166666666666667</c:v>
                </c:pt>
                <c:pt idx="5">
                  <c:v>0.164926931106472</c:v>
                </c:pt>
                <c:pt idx="6">
                  <c:v>0.15832482124617</c:v>
                </c:pt>
              </c:numCache>
            </c:numRef>
          </c:val>
        </c:ser>
        <c:ser>
          <c:idx val="4"/>
          <c:order val="4"/>
          <c:tx>
            <c:strRef>
              <c:f>'[fact_survey_responses - Edit.xlsx]Overall_pivot'!$F$4:$F$5</c:f>
              <c:strCache>
                <c:ptCount val="1"/>
                <c:pt idx="0">
                  <c:v>Taste/flavor preference</c:v>
                </c:pt>
              </c:strCache>
            </c:strRef>
          </c:tx>
          <c:spPr>
            <a:gradFill>
              <a:gsLst>
                <a:gs pos="0">
                  <a:schemeClr val="accent5">
                    <a:lumMod val="60000"/>
                  </a:schemeClr>
                </a:gs>
                <a:gs pos="100000">
                  <a:schemeClr val="accent5">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Edit.xlsx]Overall_pivot'!$F$6:$F$13</c:f>
              <c:numCache>
                <c:formatCode>0.00%</c:formatCode>
                <c:ptCount val="7"/>
                <c:pt idx="0">
                  <c:v>0.200284090909091</c:v>
                </c:pt>
                <c:pt idx="1">
                  <c:v>0.224007561436673</c:v>
                </c:pt>
                <c:pt idx="2">
                  <c:v>0.185714285714286</c:v>
                </c:pt>
                <c:pt idx="3">
                  <c:v>0.209219858156028</c:v>
                </c:pt>
                <c:pt idx="4">
                  <c:v>0.192556634304207</c:v>
                </c:pt>
                <c:pt idx="5">
                  <c:v>0.181628392484342</c:v>
                </c:pt>
                <c:pt idx="6">
                  <c:v>0.198161389172625</c:v>
                </c:pt>
              </c:numCache>
            </c:numRef>
          </c:val>
        </c:ser>
        <c:dLbls>
          <c:showLegendKey val="0"/>
          <c:showVal val="0"/>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00227911570310719"/>
          <c:y val="0.030019120458891"/>
          <c:w val="0.152624781584745"/>
          <c:h val="0.37476099426386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100000">
          <a:srgbClr val="FFFF00"/>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Packaging Preference Distribution</a:t>
            </a:r>
            <a:endParaRPr lang="en-IN" altLang="en-US"/>
          </a:p>
        </c:rich>
      </c:tx>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155363748458693"/>
          <c:y val="0.313961856783015"/>
          <c:w val="0.758816276202219"/>
          <c:h val="0.632241813602015"/>
        </c:manualLayout>
      </c:layout>
      <c:pie3DChart>
        <c:varyColors val="1"/>
        <c:ser>
          <c:idx val="0"/>
          <c:order val="0"/>
          <c:tx>
            <c:strRef>
              <c:f>'[fact_survey_responses - Edit.xlsx]Overall_pivot'!$B$4</c:f>
              <c:strCache>
                <c:ptCount val="1"/>
                <c:pt idx="0">
                  <c:v>Total</c:v>
                </c:pt>
              </c:strCache>
            </c:strRef>
          </c:tx>
          <c:spPr>
            <a:scene3d>
              <a:camera prst="orthographicFront"/>
              <a:lightRig rig="threePt" dir="t"/>
            </a:scene3d>
            <a:sp3d contourW="9525"/>
          </c:spPr>
          <c:explosion val="0"/>
          <c:dPt>
            <c:idx val="0"/>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numFmt formatCode="0%" sourceLinked="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1"/>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Edit.xlsx]Overall_pivot'!$A$5:$A$10</c:f>
              <c:strCache>
                <c:ptCount val="5"/>
                <c:pt idx="0">
                  <c:v>Collectible packaging</c:v>
                </c:pt>
                <c:pt idx="1">
                  <c:v>Compact and portable cans</c:v>
                </c:pt>
                <c:pt idx="2">
                  <c:v>Eco-friendly design</c:v>
                </c:pt>
                <c:pt idx="3">
                  <c:v>Innovative bottle design</c:v>
                </c:pt>
                <c:pt idx="4">
                  <c:v>Other</c:v>
                </c:pt>
              </c:strCache>
            </c:strRef>
          </c:cat>
          <c:val>
            <c:numRef>
              <c:f>'[fact_survey_responses - Edit.xlsx]Overall_pivot'!$B$5:$B$10</c:f>
              <c:numCache>
                <c:formatCode>General</c:formatCode>
                <c:ptCount val="5"/>
                <c:pt idx="0">
                  <c:v>130</c:v>
                </c:pt>
                <c:pt idx="1">
                  <c:v>412</c:v>
                </c:pt>
                <c:pt idx="2">
                  <c:v>105</c:v>
                </c:pt>
                <c:pt idx="3">
                  <c:v>285</c:v>
                </c:pt>
                <c:pt idx="4">
                  <c:v>48</c:v>
                </c:pt>
              </c:numCache>
            </c:numRef>
          </c:val>
        </c:ser>
        <c:dLbls>
          <c:showLegendKey val="0"/>
          <c:showVal val="1"/>
          <c:showCatName val="0"/>
          <c:showSerName val="0"/>
          <c:showPercent val="0"/>
          <c:showBubbleSize val="0"/>
        </c:dLbls>
      </c:pie3D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688409371146732"/>
          <c:y val="0.187027707808564"/>
          <c:w val="0.268506900878294"/>
          <c:h val="0.35478513597674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Brand Vs General Perception </a:t>
            </a:r>
            <a:endParaRPr lang="en-IN" altLang="en-US"/>
          </a:p>
        </c:rich>
      </c:tx>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Negative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Edit.xlsx]Overall_pivot'!$B$6:$B$10</c:f>
              <c:numCache>
                <c:formatCode>0.00%</c:formatCode>
                <c:ptCount val="4"/>
                <c:pt idx="0">
                  <c:v>0.186915887850467</c:v>
                </c:pt>
                <c:pt idx="1">
                  <c:v>0.188811188811189</c:v>
                </c:pt>
                <c:pt idx="2">
                  <c:v>0.172727272727273</c:v>
                </c:pt>
                <c:pt idx="3">
                  <c:v>0.153846153846154</c:v>
                </c:pt>
              </c:numCache>
            </c:numRef>
          </c:val>
        </c:ser>
        <c:ser>
          <c:idx val="1"/>
          <c:order val="1"/>
          <c:tx>
            <c:strRef>
              <c:f>'[fact_survey_responses - Edit.xlsx]Overall_pivot'!$C$4:$C$5</c:f>
              <c:strCache>
                <c:ptCount val="1"/>
                <c:pt idx="0">
                  <c:v>Neutral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Edit.xlsx]Overall_pivot'!$C$6:$C$10</c:f>
              <c:numCache>
                <c:formatCode>0.00%</c:formatCode>
                <c:ptCount val="4"/>
                <c:pt idx="0">
                  <c:v>0.546728971962617</c:v>
                </c:pt>
                <c:pt idx="1">
                  <c:v>0.618881118881119</c:v>
                </c:pt>
                <c:pt idx="2">
                  <c:v>0.622727272727273</c:v>
                </c:pt>
                <c:pt idx="3">
                  <c:v>0.607692307692308</c:v>
                </c:pt>
              </c:numCache>
            </c:numRef>
          </c:val>
        </c:ser>
        <c:ser>
          <c:idx val="2"/>
          <c:order val="2"/>
          <c:tx>
            <c:strRef>
              <c:f>'[fact_survey_responses - Edit.xlsx]Overall_pivot'!$D$4:$D$5</c:f>
              <c:strCache>
                <c:ptCount val="1"/>
                <c:pt idx="0">
                  <c:v>Positive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Edit.xlsx]Overall_pivot'!$D$6:$D$10</c:f>
              <c:numCache>
                <c:formatCode>0.00%</c:formatCode>
                <c:ptCount val="4"/>
                <c:pt idx="0">
                  <c:v>0.266355140186916</c:v>
                </c:pt>
                <c:pt idx="1">
                  <c:v>0.192307692307692</c:v>
                </c:pt>
                <c:pt idx="2">
                  <c:v>0.204545454545455</c:v>
                </c:pt>
                <c:pt idx="3">
                  <c:v>0.238461538461538</c:v>
                </c:pt>
              </c:numCache>
            </c:numRef>
          </c:val>
        </c:ser>
        <c:dLbls>
          <c:showLegendKey val="0"/>
          <c:showVal val="0"/>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606966661683361"/>
          <c:y val="0.141341546885695"/>
          <c:w val="0.357901031544327"/>
          <c:h val="0.070157426420260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Desired Improvements from CodeX </a:t>
            </a:r>
            <a:endParaRPr lang="en-IN" altLang="en-US"/>
          </a:p>
        </c:rich>
      </c:tx>
      <c:layout>
        <c:manualLayout>
          <c:xMode val="edge"/>
          <c:yMode val="edge"/>
          <c:x val="0.241951559336694"/>
          <c:y val="0.0204305058673271"/>
        </c:manualLayout>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Healthier alternatives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0.145918367346939</c:v>
                </c:pt>
              </c:numCache>
            </c:numRef>
          </c:val>
        </c:ser>
        <c:ser>
          <c:idx val="1"/>
          <c:order val="1"/>
          <c:tx>
            <c:strRef>
              <c:f>'[fact_survey_responses - Edit.xlsx]Overall_pivot'!$C$4:$C$5</c:f>
              <c:strCache>
                <c:ptCount val="1"/>
                <c:pt idx="0">
                  <c:v>More natural ingredients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0.238775510204082</c:v>
                </c:pt>
              </c:numCache>
            </c:numRef>
          </c:val>
        </c:ser>
        <c:ser>
          <c:idx val="2"/>
          <c:order val="2"/>
          <c:tx>
            <c:strRef>
              <c:f>'[fact_survey_responses - Edit.xlsx]Overall_pivot'!$D$4:$D$5</c:f>
              <c:strCache>
                <c:ptCount val="1"/>
                <c:pt idx="0">
                  <c:v>Other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0.0989795918367347</c:v>
                </c:pt>
              </c:numCache>
            </c:numRef>
          </c:val>
        </c:ser>
        <c:ser>
          <c:idx val="3"/>
          <c:order val="3"/>
          <c:tx>
            <c:strRef>
              <c:f>'[fact_survey_responses - Edit.xlsx]Overall_pivot'!$E$4:$E$5</c:f>
              <c:strCache>
                <c:ptCount val="1"/>
                <c:pt idx="0">
                  <c:v>Reduced sugar content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0.304081632653061</c:v>
                </c:pt>
              </c:numCache>
            </c:numRef>
          </c:val>
        </c:ser>
        <c:ser>
          <c:idx val="4"/>
          <c:order val="4"/>
          <c:tx>
            <c:strRef>
              <c:f>'[fact_survey_responses - Edit.xlsx]Overall_pivot'!$F$4:$F$5</c:f>
              <c:strCache>
                <c:ptCount val="1"/>
                <c:pt idx="0">
                  <c:v>Wider range of flavors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0.212244897959184</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352629678661692"/>
          <c:y val="0.192676249144422"/>
          <c:w val="0.357925141412926"/>
          <c:h val="0.2686516084873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Overall Desired Improvements </a:t>
            </a:r>
            <a:endParaRPr lang="en-IN" altLang="en-US"/>
          </a:p>
        </c:rich>
      </c:tx>
      <c:layout>
        <c:manualLayout>
          <c:xMode val="edge"/>
          <c:yMode val="edge"/>
          <c:x val="0.426005532163893"/>
          <c:y val="0.0244527314074504"/>
        </c:manualLayout>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Healthier alternatives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0.1472</c:v>
                </c:pt>
              </c:numCache>
            </c:numRef>
          </c:val>
        </c:ser>
        <c:ser>
          <c:idx val="1"/>
          <c:order val="1"/>
          <c:tx>
            <c:strRef>
              <c:f>'[fact_survey_responses - Edit.xlsx]Overall_pivot'!$C$4:$C$5</c:f>
              <c:strCache>
                <c:ptCount val="1"/>
                <c:pt idx="0">
                  <c:v>More natural ingredients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0.2498</c:v>
                </c:pt>
              </c:numCache>
            </c:numRef>
          </c:val>
        </c:ser>
        <c:ser>
          <c:idx val="2"/>
          <c:order val="2"/>
          <c:tx>
            <c:strRef>
              <c:f>'[fact_survey_responses - Edit.xlsx]Overall_pivot'!$D$4:$D$5</c:f>
              <c:strCache>
                <c:ptCount val="1"/>
                <c:pt idx="0">
                  <c:v>Other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0.0998</c:v>
                </c:pt>
              </c:numCache>
            </c:numRef>
          </c:val>
        </c:ser>
        <c:ser>
          <c:idx val="3"/>
          <c:order val="3"/>
          <c:tx>
            <c:strRef>
              <c:f>'[fact_survey_responses - Edit.xlsx]Overall_pivot'!$E$4:$E$5</c:f>
              <c:strCache>
                <c:ptCount val="1"/>
                <c:pt idx="0">
                  <c:v>Reduced sugar content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0.2995</c:v>
                </c:pt>
              </c:numCache>
            </c:numRef>
          </c:val>
        </c:ser>
        <c:ser>
          <c:idx val="4"/>
          <c:order val="4"/>
          <c:tx>
            <c:strRef>
              <c:f>'[fact_survey_responses - Edit.xlsx]Overall_pivot'!$F$4:$F$5</c:f>
              <c:strCache>
                <c:ptCount val="1"/>
                <c:pt idx="0">
                  <c:v>Wider range of flavors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0.2037</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352629678661692"/>
          <c:y val="0.192676249144422"/>
          <c:w val="0.357925141412926"/>
          <c:h val="0.2686516084873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Overall Health Concerns </a:t>
            </a:r>
            <a:endParaRPr lang="en-IN" altLang="en-US"/>
          </a:p>
        </c:rich>
      </c:tx>
      <c:layout>
        <c:manualLayout>
          <c:xMode val="edge"/>
          <c:yMode val="edge"/>
          <c:x val="0.235648092429895"/>
          <c:y val="0.0872689938398357"/>
        </c:manualLayout>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0.3955</c:v>
                </c:pt>
              </c:numCache>
            </c:numRef>
          </c:val>
        </c:ser>
        <c:ser>
          <c:idx val="1"/>
          <c:order val="1"/>
          <c:tx>
            <c:strRef>
              <c:f>'[fact_survey_responses - Edit.xlsx]Overall_pivot'!$C$4:$C$5</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0.6045</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352629678661692"/>
          <c:y val="0.192676249144422"/>
          <c:w val="0.357925141412926"/>
          <c:h val="0.2686516084873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CodeX Health Concerns </a:t>
            </a:r>
            <a:endParaRPr lang="en-IN" altLang="en-US"/>
          </a:p>
        </c:rich>
      </c:tx>
      <c:layout>
        <c:manualLayout>
          <c:xMode val="edge"/>
          <c:yMode val="edge"/>
          <c:x val="0.235648092429895"/>
          <c:y val="0.0872689938398357"/>
        </c:manualLayout>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Edit.xlsx]Overall_pivot'!$B$4:$B$5</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0.390816326530612</c:v>
                </c:pt>
              </c:numCache>
            </c:numRef>
          </c:val>
        </c:ser>
        <c:ser>
          <c:idx val="1"/>
          <c:order val="1"/>
          <c:tx>
            <c:strRef>
              <c:f>'[fact_survey_responses - Edit.xlsx]Overall_pivot'!$C$4:$C$5</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0.609183673469388</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0352629678661692"/>
          <c:y val="0.192676249144422"/>
          <c:w val="0.357925141412926"/>
          <c:h val="0.2686516084873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Ideal Price Range based on City Tier</a:t>
            </a:r>
            <a:endParaRPr lang="en-IN" altLang="en-US"/>
          </a:p>
        </c:rich>
      </c:tx>
      <c:layout/>
      <c:overlay val="0"/>
      <c:spPr>
        <a:noFill/>
        <a:ln>
          <a:noFill/>
        </a:ln>
        <a:effectLst/>
      </c:spPr>
    </c:title>
    <c:autoTitleDeleted val="0"/>
    <c:plotArea>
      <c:layout>
        <c:manualLayout>
          <c:layoutTarget val="inner"/>
          <c:xMode val="edge"/>
          <c:yMode val="edge"/>
          <c:x val="0.0551869234503965"/>
          <c:y val="0.291321412996075"/>
          <c:w val="0.897394400388412"/>
          <c:h val="0.663323157435674"/>
        </c:manualLayout>
      </c:layout>
      <c:barChart>
        <c:barDir val="col"/>
        <c:grouping val="clustered"/>
        <c:varyColors val="0"/>
        <c:ser>
          <c:idx val="0"/>
          <c:order val="0"/>
          <c:tx>
            <c:strRef>
              <c:f>'[fact_survey_responses - Edit.xlsx]Overall_pivot'!$C$4:$C$5</c:f>
              <c:strCache>
                <c:ptCount val="1"/>
                <c:pt idx="0">
                  <c:v>100-150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Edit.xlsx]Overall_pivot'!$A$6:$B$18</c:f>
              <c:multiLvlStrCache>
                <c:ptCount val="10"/>
                <c:lvl>
                  <c:pt idx="0">
                    <c:v>Lucknow</c:v>
                  </c:pt>
                  <c:pt idx="1">
                    <c:v>Jaipur</c:v>
                  </c:pt>
                  <c:pt idx="2">
                    <c:v>Ahmedabad</c:v>
                  </c:pt>
                  <c:pt idx="3">
                    <c:v>Kolkata</c:v>
                  </c:pt>
                  <c:pt idx="4">
                    <c:v>Pune</c:v>
                  </c:pt>
                  <c:pt idx="5">
                    <c:v>Delhi</c:v>
                  </c:pt>
                  <c:pt idx="6">
                    <c:v>Chennai</c:v>
                  </c:pt>
                  <c:pt idx="7">
                    <c:v>Mumbai</c:v>
                  </c:pt>
                  <c:pt idx="8">
                    <c:v>Hyderabad</c:v>
                  </c:pt>
                  <c:pt idx="9">
                    <c:v>Bangalore</c:v>
                  </c:pt>
                </c:lvl>
                <c:lvl>
                  <c:pt idx="0">
                    <c:v>Tier 2</c:v>
                  </c:pt>
                  <c:pt idx="5">
                    <c:v>Tier 1</c:v>
                  </c:pt>
                </c:lvl>
              </c:multiLvlStrCache>
            </c:multiLvlStrRef>
          </c:cat>
          <c:val>
            <c:numRef>
              <c:f>'[fact_survey_responses - Edit.xlsx]Overall_pivot'!$C$6:$C$18</c:f>
              <c:numCache>
                <c:formatCode>0.00%</c:formatCode>
                <c:ptCount val="10"/>
                <c:pt idx="0">
                  <c:v>0.2</c:v>
                </c:pt>
                <c:pt idx="1">
                  <c:v>0.25</c:v>
                </c:pt>
                <c:pt idx="2">
                  <c:v>0.244444444444444</c:v>
                </c:pt>
                <c:pt idx="3">
                  <c:v>0.3125</c:v>
                </c:pt>
                <c:pt idx="4">
                  <c:v>0.369565217391304</c:v>
                </c:pt>
                <c:pt idx="5">
                  <c:v>0.55</c:v>
                </c:pt>
                <c:pt idx="6">
                  <c:v>0.326086956521739</c:v>
                </c:pt>
                <c:pt idx="7">
                  <c:v>0.314102564102564</c:v>
                </c:pt>
                <c:pt idx="8">
                  <c:v>0.28021978021978</c:v>
                </c:pt>
                <c:pt idx="9">
                  <c:v>0.318493150684932</c:v>
                </c:pt>
              </c:numCache>
            </c:numRef>
          </c:val>
        </c:ser>
        <c:ser>
          <c:idx val="1"/>
          <c:order val="1"/>
          <c:tx>
            <c:strRef>
              <c:f>'[fact_survey_responses - Edit.xlsx]Overall_pivot'!$D$4:$D$5</c:f>
              <c:strCache>
                <c:ptCount val="1"/>
                <c:pt idx="0">
                  <c:v>50-99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Edit.xlsx]Overall_pivot'!$A$6:$B$18</c:f>
              <c:multiLvlStrCache>
                <c:ptCount val="10"/>
                <c:lvl>
                  <c:pt idx="0">
                    <c:v>Lucknow</c:v>
                  </c:pt>
                  <c:pt idx="1">
                    <c:v>Jaipur</c:v>
                  </c:pt>
                  <c:pt idx="2">
                    <c:v>Ahmedabad</c:v>
                  </c:pt>
                  <c:pt idx="3">
                    <c:v>Kolkata</c:v>
                  </c:pt>
                  <c:pt idx="4">
                    <c:v>Pune</c:v>
                  </c:pt>
                  <c:pt idx="5">
                    <c:v>Delhi</c:v>
                  </c:pt>
                  <c:pt idx="6">
                    <c:v>Chennai</c:v>
                  </c:pt>
                  <c:pt idx="7">
                    <c:v>Mumbai</c:v>
                  </c:pt>
                  <c:pt idx="8">
                    <c:v>Hyderabad</c:v>
                  </c:pt>
                  <c:pt idx="9">
                    <c:v>Bangalore</c:v>
                  </c:pt>
                </c:lvl>
                <c:lvl>
                  <c:pt idx="0">
                    <c:v>Tier 2</c:v>
                  </c:pt>
                  <c:pt idx="5">
                    <c:v>Tier 1</c:v>
                  </c:pt>
                </c:lvl>
              </c:multiLvlStrCache>
            </c:multiLvlStrRef>
          </c:cat>
          <c:val>
            <c:numRef>
              <c:f>'[fact_survey_responses - Edit.xlsx]Overall_pivot'!$D$6:$D$18</c:f>
              <c:numCache>
                <c:formatCode>0.00%</c:formatCode>
                <c:ptCount val="10"/>
                <c:pt idx="0">
                  <c:v>0.8</c:v>
                </c:pt>
                <c:pt idx="1">
                  <c:v>0.392857142857143</c:v>
                </c:pt>
                <c:pt idx="2">
                  <c:v>0.355555555555556</c:v>
                </c:pt>
                <c:pt idx="3">
                  <c:v>0.583333333333333</c:v>
                </c:pt>
                <c:pt idx="4">
                  <c:v>0.380434782608696</c:v>
                </c:pt>
                <c:pt idx="5">
                  <c:v>0.25</c:v>
                </c:pt>
                <c:pt idx="6">
                  <c:v>0.41304347826087</c:v>
                </c:pt>
                <c:pt idx="7">
                  <c:v>0.423076923076923</c:v>
                </c:pt>
                <c:pt idx="8">
                  <c:v>0.467032967032967</c:v>
                </c:pt>
                <c:pt idx="9">
                  <c:v>0.400684931506849</c:v>
                </c:pt>
              </c:numCache>
            </c:numRef>
          </c:val>
        </c:ser>
        <c:ser>
          <c:idx val="2"/>
          <c:order val="2"/>
          <c:tx>
            <c:strRef>
              <c:f>'[fact_survey_responses - Edit.xlsx]Overall_pivot'!$E$4:$E$5</c:f>
              <c:strCache>
                <c:ptCount val="1"/>
                <c:pt idx="0">
                  <c:v>Above 150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Edit.xlsx]Overall_pivot'!$A$6:$B$18</c:f>
              <c:multiLvlStrCache>
                <c:ptCount val="10"/>
                <c:lvl>
                  <c:pt idx="0">
                    <c:v>Lucknow</c:v>
                  </c:pt>
                  <c:pt idx="1">
                    <c:v>Jaipur</c:v>
                  </c:pt>
                  <c:pt idx="2">
                    <c:v>Ahmedabad</c:v>
                  </c:pt>
                  <c:pt idx="3">
                    <c:v>Kolkata</c:v>
                  </c:pt>
                  <c:pt idx="4">
                    <c:v>Pune</c:v>
                  </c:pt>
                  <c:pt idx="5">
                    <c:v>Delhi</c:v>
                  </c:pt>
                  <c:pt idx="6">
                    <c:v>Chennai</c:v>
                  </c:pt>
                  <c:pt idx="7">
                    <c:v>Mumbai</c:v>
                  </c:pt>
                  <c:pt idx="8">
                    <c:v>Hyderabad</c:v>
                  </c:pt>
                  <c:pt idx="9">
                    <c:v>Bangalore</c:v>
                  </c:pt>
                </c:lvl>
                <c:lvl>
                  <c:pt idx="0">
                    <c:v>Tier 2</c:v>
                  </c:pt>
                  <c:pt idx="5">
                    <c:v>Tier 1</c:v>
                  </c:pt>
                </c:lvl>
              </c:multiLvlStrCache>
            </c:multiLvlStrRef>
          </c:cat>
          <c:val>
            <c:numRef>
              <c:f>'[fact_survey_responses - Edit.xlsx]Overall_pivot'!$E$6:$E$18</c:f>
              <c:numCache>
                <c:formatCode>0.00%</c:formatCode>
                <c:ptCount val="10"/>
                <c:pt idx="0">
                  <c:v>0</c:v>
                </c:pt>
                <c:pt idx="1">
                  <c:v>0.214285714285714</c:v>
                </c:pt>
                <c:pt idx="2">
                  <c:v>0.222222222222222</c:v>
                </c:pt>
                <c:pt idx="3">
                  <c:v>0.0625</c:v>
                </c:pt>
                <c:pt idx="4">
                  <c:v>0.130434782608696</c:v>
                </c:pt>
                <c:pt idx="5">
                  <c:v>0.1</c:v>
                </c:pt>
                <c:pt idx="6">
                  <c:v>0.141304347826087</c:v>
                </c:pt>
                <c:pt idx="7">
                  <c:v>0.17948717948718</c:v>
                </c:pt>
                <c:pt idx="8">
                  <c:v>0.159340659340659</c:v>
                </c:pt>
                <c:pt idx="9">
                  <c:v>0.184931506849315</c:v>
                </c:pt>
              </c:numCache>
            </c:numRef>
          </c:val>
        </c:ser>
        <c:ser>
          <c:idx val="3"/>
          <c:order val="3"/>
          <c:tx>
            <c:strRef>
              <c:f>'[fact_survey_responses - Edit.xlsx]Overall_pivot'!$F$4:$F$5</c:f>
              <c:strCache>
                <c:ptCount val="1"/>
                <c:pt idx="0">
                  <c:v>Below 50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multiLvlStrRef>
              <c:f>'[fact_survey_responses - Edit.xlsx]Overall_pivot'!$A$6:$B$18</c:f>
              <c:multiLvlStrCache>
                <c:ptCount val="10"/>
                <c:lvl>
                  <c:pt idx="0">
                    <c:v>Lucknow</c:v>
                  </c:pt>
                  <c:pt idx="1">
                    <c:v>Jaipur</c:v>
                  </c:pt>
                  <c:pt idx="2">
                    <c:v>Ahmedabad</c:v>
                  </c:pt>
                  <c:pt idx="3">
                    <c:v>Kolkata</c:v>
                  </c:pt>
                  <c:pt idx="4">
                    <c:v>Pune</c:v>
                  </c:pt>
                  <c:pt idx="5">
                    <c:v>Delhi</c:v>
                  </c:pt>
                  <c:pt idx="6">
                    <c:v>Chennai</c:v>
                  </c:pt>
                  <c:pt idx="7">
                    <c:v>Mumbai</c:v>
                  </c:pt>
                  <c:pt idx="8">
                    <c:v>Hyderabad</c:v>
                  </c:pt>
                  <c:pt idx="9">
                    <c:v>Bangalore</c:v>
                  </c:pt>
                </c:lvl>
                <c:lvl>
                  <c:pt idx="0">
                    <c:v>Tier 2</c:v>
                  </c:pt>
                  <c:pt idx="5">
                    <c:v>Tier 1</c:v>
                  </c:pt>
                </c:lvl>
              </c:multiLvlStrCache>
            </c:multiLvlStrRef>
          </c:cat>
          <c:val>
            <c:numRef>
              <c:f>'[fact_survey_responses - Edit.xlsx]Overall_pivot'!$F$6:$F$18</c:f>
              <c:numCache>
                <c:formatCode>0.00%</c:formatCode>
                <c:ptCount val="10"/>
                <c:pt idx="0">
                  <c:v>0</c:v>
                </c:pt>
                <c:pt idx="1">
                  <c:v>0.142857142857143</c:v>
                </c:pt>
                <c:pt idx="2">
                  <c:v>0.177777777777778</c:v>
                </c:pt>
                <c:pt idx="3">
                  <c:v>0.0416666666666667</c:v>
                </c:pt>
                <c:pt idx="4">
                  <c:v>0.119565217391304</c:v>
                </c:pt>
                <c:pt idx="5">
                  <c:v>0.1</c:v>
                </c:pt>
                <c:pt idx="6">
                  <c:v>0.119565217391304</c:v>
                </c:pt>
                <c:pt idx="7">
                  <c:v>0.0833333333333333</c:v>
                </c:pt>
                <c:pt idx="8">
                  <c:v>0.0934065934065934</c:v>
                </c:pt>
                <c:pt idx="9">
                  <c:v>0.0958904109589041</c:v>
                </c:pt>
              </c:numCache>
            </c:numRef>
          </c:val>
        </c:ser>
        <c:dLbls>
          <c:showLegendKey val="0"/>
          <c:showVal val="0"/>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0220099165558109"/>
          <c:y val="0.0712961402325973"/>
          <c:w val="0.148506469947999"/>
          <c:h val="0.32243384459801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t>C</a:t>
            </a:r>
            <a:r>
              <a:rPr lang="en-IN" altLang="en-US"/>
              <a:t>odeX Brand Perception</a:t>
            </a:r>
            <a:endParaRPr lang="en-IN" altLang="en-US"/>
          </a:p>
        </c:rich>
      </c:tx>
      <c:layout/>
      <c:overlay val="0"/>
      <c:spPr>
        <a:noFill/>
        <a:ln>
          <a:noFill/>
        </a:ln>
        <a:effectLst/>
      </c:spPr>
    </c:title>
    <c:autoTitleDeleted val="0"/>
    <c:plotArea>
      <c:layout>
        <c:manualLayout>
          <c:layoutTarget val="inner"/>
          <c:xMode val="edge"/>
          <c:yMode val="edge"/>
          <c:x val="0.12485934569702"/>
          <c:y val="0.0786992994897518"/>
          <c:w val="0.87118149614503"/>
          <c:h val="0.7780679754389"/>
        </c:manualLayout>
      </c:layout>
      <c:barChart>
        <c:barDir val="col"/>
        <c:grouping val="clustered"/>
        <c:varyColors val="0"/>
        <c:ser>
          <c:idx val="0"/>
          <c:order val="0"/>
          <c:tx>
            <c:strRef>
              <c:f>'[fact_survey_responses - Edit.xlsx]Overall_pivot'!$B$4:$B$5</c:f>
              <c:strCache>
                <c:ptCount val="1"/>
                <c:pt idx="0">
                  <c:v>Negative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Edit.xlsx]Overall_pivot'!$B$6:$B$10</c:f>
              <c:numCache>
                <c:formatCode>General</c:formatCode>
                <c:ptCount val="4"/>
                <c:pt idx="0">
                  <c:v>40</c:v>
                </c:pt>
                <c:pt idx="1">
                  <c:v>54</c:v>
                </c:pt>
                <c:pt idx="2">
                  <c:v>38</c:v>
                </c:pt>
                <c:pt idx="3">
                  <c:v>40</c:v>
                </c:pt>
              </c:numCache>
            </c:numRef>
          </c:val>
        </c:ser>
        <c:ser>
          <c:idx val="1"/>
          <c:order val="1"/>
          <c:tx>
            <c:strRef>
              <c:f>'[fact_survey_responses - Edit.xlsx]Overall_pivot'!$C$4:$C$5</c:f>
              <c:strCache>
                <c:ptCount val="1"/>
                <c:pt idx="0">
                  <c:v>Neutral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Edit.xlsx]Overall_pivot'!$C$6:$C$10</c:f>
              <c:numCache>
                <c:formatCode>General</c:formatCode>
                <c:ptCount val="4"/>
                <c:pt idx="0">
                  <c:v>117</c:v>
                </c:pt>
                <c:pt idx="1">
                  <c:v>177</c:v>
                </c:pt>
                <c:pt idx="2">
                  <c:v>137</c:v>
                </c:pt>
                <c:pt idx="3">
                  <c:v>158</c:v>
                </c:pt>
              </c:numCache>
            </c:numRef>
          </c:val>
        </c:ser>
        <c:ser>
          <c:idx val="2"/>
          <c:order val="2"/>
          <c:tx>
            <c:strRef>
              <c:f>'[fact_survey_responses - Edit.xlsx]Overall_pivot'!$D$4:$D$5</c:f>
              <c:strCache>
                <c:ptCount val="1"/>
                <c:pt idx="0">
                  <c:v>Positive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Edit.xlsx]Overall_pivot'!$A$6:$A$10</c:f>
              <c:strCache>
                <c:ptCount val="4"/>
                <c:pt idx="0">
                  <c:v>Dangerous</c:v>
                </c:pt>
                <c:pt idx="1">
                  <c:v>Effective</c:v>
                </c:pt>
                <c:pt idx="2">
                  <c:v>Healthy</c:v>
                </c:pt>
                <c:pt idx="3">
                  <c:v>Not sure</c:v>
                </c:pt>
              </c:strCache>
            </c:strRef>
          </c:cat>
          <c:val>
            <c:numRef>
              <c:f>'[fact_survey_responses - Edit.xlsx]Overall_pivot'!$D$6:$D$10</c:f>
              <c:numCache>
                <c:formatCode>General</c:formatCode>
                <c:ptCount val="4"/>
                <c:pt idx="0">
                  <c:v>57</c:v>
                </c:pt>
                <c:pt idx="1">
                  <c:v>55</c:v>
                </c:pt>
                <c:pt idx="2">
                  <c:v>45</c:v>
                </c:pt>
                <c:pt idx="3">
                  <c:v>62</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0220099165558109"/>
          <c:y val="0.0712961402325973"/>
          <c:w val="0.148506469947999"/>
          <c:h val="0.32243384459801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Preferred Ingredients Distribution</a:t>
            </a:r>
            <a:endParaRPr lang="en-IN" altLang="en-US"/>
          </a:p>
        </c:rich>
      </c:tx>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288697081792026"/>
          <c:y val="0.287391350045494"/>
          <c:w val="0.758816276202219"/>
          <c:h val="0.632241813602015"/>
        </c:manualLayout>
      </c:layout>
      <c:pie3DChart>
        <c:varyColors val="1"/>
        <c:ser>
          <c:idx val="0"/>
          <c:order val="0"/>
          <c:tx>
            <c:strRef>
              <c:f>'[fact_survey_responses - Edit.xlsx]Overall_pivot'!$B$4</c:f>
              <c:strCache>
                <c:ptCount val="1"/>
                <c:pt idx="0">
                  <c:v>Total</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numFmt formatCode="0%" sourceLinked="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1"/>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Edit.xlsx]Overall_pivot'!$A$5:$A$9</c:f>
              <c:strCache>
                <c:ptCount val="4"/>
                <c:pt idx="0">
                  <c:v>Caffeine</c:v>
                </c:pt>
                <c:pt idx="1">
                  <c:v>Guarana</c:v>
                </c:pt>
                <c:pt idx="2">
                  <c:v>Sugar</c:v>
                </c:pt>
                <c:pt idx="3">
                  <c:v>Vitamins</c:v>
                </c:pt>
              </c:strCache>
            </c:strRef>
          </c:cat>
          <c:val>
            <c:numRef>
              <c:f>'[fact_survey_responses - Edit.xlsx]Overall_pivot'!$B$5:$B$9</c:f>
              <c:numCache>
                <c:formatCode>General</c:formatCode>
                <c:ptCount val="4"/>
                <c:pt idx="0">
                  <c:v>363</c:v>
                </c:pt>
                <c:pt idx="1">
                  <c:v>155</c:v>
                </c:pt>
                <c:pt idx="2">
                  <c:v>219</c:v>
                </c:pt>
                <c:pt idx="3">
                  <c:v>243</c:v>
                </c:pt>
              </c:numCache>
            </c:numRef>
          </c:val>
        </c:ser>
        <c:dLbls>
          <c:showLegendKey val="0"/>
          <c:showVal val="1"/>
          <c:showCatName val="0"/>
          <c:showSerName val="0"/>
          <c:showPercent val="0"/>
          <c:showBubbleSize val="0"/>
        </c:dLbls>
      </c:pie3D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768"/>
          <c:y val="0.13190358701841"/>
          <c:w val="0.1716"/>
          <c:h val="0.1757449231353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lang="en-IN" altLang="en-US" b="1"/>
              <a:t>Reasons for Brand Choice Spread</a:t>
            </a:r>
            <a:endParaRPr lang="en-IN" altLang="en-US" b="1"/>
          </a:p>
        </c:rich>
      </c:tx>
      <c:layout>
        <c:manualLayout>
          <c:xMode val="edge"/>
          <c:yMode val="edge"/>
          <c:x val="0.094"/>
          <c:y val="0.0230757072862336"/>
        </c:manualLayout>
      </c:layout>
      <c:overlay val="0"/>
      <c:spPr>
        <a:noFill/>
        <a:ln>
          <a:noFill/>
        </a:ln>
        <a:effectLst/>
      </c:spPr>
    </c:title>
    <c:autoTitleDeleted val="0"/>
    <c:plotArea>
      <c:layout>
        <c:manualLayout>
          <c:layoutTarget val="inner"/>
          <c:xMode val="edge"/>
          <c:yMode val="edge"/>
          <c:x val="0.181423298137179"/>
          <c:y val="0.122690763052209"/>
          <c:w val="0.758829084041549"/>
          <c:h val="0.529919678714859"/>
        </c:manualLayout>
      </c:layout>
      <c:barChart>
        <c:barDir val="col"/>
        <c:grouping val="clustered"/>
        <c:varyColors val="0"/>
        <c:ser>
          <c:idx val="0"/>
          <c:order val="0"/>
          <c:tx>
            <c:strRef>
              <c:f>'[fact_survey_responses - Edit.xlsx]Overall_pivot'!$B$4:$B$5</c:f>
              <c:strCache>
                <c:ptCount val="1"/>
                <c:pt idx="0">
                  <c:v>Availability</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dPt>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Edit.xlsx]Overall_pivot'!$B$6:$B$13</c:f>
              <c:numCache>
                <c:formatCode>General</c:formatCode>
                <c:ptCount val="7"/>
                <c:pt idx="0">
                  <c:v>418</c:v>
                </c:pt>
                <c:pt idx="1">
                  <c:v>180</c:v>
                </c:pt>
                <c:pt idx="2">
                  <c:v>195</c:v>
                </c:pt>
                <c:pt idx="3">
                  <c:v>510</c:v>
                </c:pt>
                <c:pt idx="4">
                  <c:v>339</c:v>
                </c:pt>
                <c:pt idx="5">
                  <c:v>86</c:v>
                </c:pt>
                <c:pt idx="6">
                  <c:v>182</c:v>
                </c:pt>
              </c:numCache>
            </c:numRef>
          </c:val>
        </c:ser>
        <c:ser>
          <c:idx val="1"/>
          <c:order val="1"/>
          <c:tx>
            <c:strRef>
              <c:f>'[fact_survey_responses - Edit.xlsx]Overall_pivot'!$C$4:$C$5</c:f>
              <c:strCache>
                <c:ptCount val="1"/>
                <c:pt idx="0">
                  <c:v>Brand reputation</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Edit.xlsx]Overall_pivot'!$C$6:$C$13</c:f>
              <c:numCache>
                <c:formatCode>General</c:formatCode>
                <c:ptCount val="7"/>
                <c:pt idx="0">
                  <c:v>577</c:v>
                </c:pt>
                <c:pt idx="1">
                  <c:v>289</c:v>
                </c:pt>
                <c:pt idx="2">
                  <c:v>259</c:v>
                </c:pt>
                <c:pt idx="3">
                  <c:v>616</c:v>
                </c:pt>
                <c:pt idx="4">
                  <c:v>511</c:v>
                </c:pt>
                <c:pt idx="5">
                  <c:v>140</c:v>
                </c:pt>
                <c:pt idx="6">
                  <c:v>260</c:v>
                </c:pt>
              </c:numCache>
            </c:numRef>
          </c:val>
        </c:ser>
        <c:ser>
          <c:idx val="2"/>
          <c:order val="2"/>
          <c:tx>
            <c:strRef>
              <c:f>'[fact_survey_responses - Edit.xlsx]Overall_pivot'!$D$4:$D$5</c:f>
              <c:strCache>
                <c:ptCount val="1"/>
                <c:pt idx="0">
                  <c:v>Effectiveness</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Edit.xlsx]Overall_pivot'!$D$6:$D$13</c:f>
              <c:numCache>
                <c:formatCode>General</c:formatCode>
                <c:ptCount val="7"/>
                <c:pt idx="0">
                  <c:v>339</c:v>
                </c:pt>
                <c:pt idx="1">
                  <c:v>187</c:v>
                </c:pt>
                <c:pt idx="2">
                  <c:v>176</c:v>
                </c:pt>
                <c:pt idx="3">
                  <c:v>433</c:v>
                </c:pt>
                <c:pt idx="4">
                  <c:v>338</c:v>
                </c:pt>
                <c:pt idx="5">
                  <c:v>87</c:v>
                </c:pt>
                <c:pt idx="6">
                  <c:v>188</c:v>
                </c:pt>
              </c:numCache>
            </c:numRef>
          </c:val>
        </c:ser>
        <c:ser>
          <c:idx val="3"/>
          <c:order val="3"/>
          <c:tx>
            <c:strRef>
              <c:f>'[fact_survey_responses - Edit.xlsx]Overall_pivot'!$E$4:$E$5</c:f>
              <c:strCache>
                <c:ptCount val="1"/>
                <c:pt idx="0">
                  <c:v>Other</c:v>
                </c:pt>
              </c:strCache>
            </c:strRef>
          </c:tx>
          <c:spPr>
            <a:gradFill>
              <a:gsLst>
                <a:gs pos="0">
                  <a:schemeClr val="accent2">
                    <a:lumMod val="60000"/>
                  </a:schemeClr>
                </a:gs>
                <a:gs pos="100000">
                  <a:schemeClr val="accent2">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Edit.xlsx]Overall_pivot'!$E$6:$E$13</c:f>
              <c:numCache>
                <c:formatCode>General</c:formatCode>
                <c:ptCount val="7"/>
                <c:pt idx="0">
                  <c:v>355</c:v>
                </c:pt>
                <c:pt idx="1">
                  <c:v>165</c:v>
                </c:pt>
                <c:pt idx="2">
                  <c:v>168</c:v>
                </c:pt>
                <c:pt idx="3">
                  <c:v>448</c:v>
                </c:pt>
                <c:pt idx="4">
                  <c:v>309</c:v>
                </c:pt>
                <c:pt idx="5">
                  <c:v>79</c:v>
                </c:pt>
                <c:pt idx="6">
                  <c:v>155</c:v>
                </c:pt>
              </c:numCache>
            </c:numRef>
          </c:val>
        </c:ser>
        <c:ser>
          <c:idx val="4"/>
          <c:order val="4"/>
          <c:tx>
            <c:strRef>
              <c:f>'[fact_survey_responses - Edit.xlsx]Overall_pivot'!$F$4:$F$5</c:f>
              <c:strCache>
                <c:ptCount val="1"/>
                <c:pt idx="0">
                  <c:v>Taste/flavor preference</c:v>
                </c:pt>
              </c:strCache>
            </c:strRef>
          </c:tx>
          <c:spPr>
            <a:gradFill>
              <a:gsLst>
                <a:gs pos="0">
                  <a:schemeClr val="accent4">
                    <a:lumMod val="60000"/>
                  </a:schemeClr>
                </a:gs>
                <a:gs pos="100000">
                  <a:schemeClr val="accent4">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Edit.xlsx]Overall_pivot'!$F$6:$F$13</c:f>
              <c:numCache>
                <c:formatCode>General</c:formatCode>
                <c:ptCount val="7"/>
                <c:pt idx="0">
                  <c:v>423</c:v>
                </c:pt>
                <c:pt idx="1">
                  <c:v>237</c:v>
                </c:pt>
                <c:pt idx="2">
                  <c:v>182</c:v>
                </c:pt>
                <c:pt idx="3">
                  <c:v>531</c:v>
                </c:pt>
                <c:pt idx="4">
                  <c:v>357</c:v>
                </c:pt>
                <c:pt idx="5">
                  <c:v>87</c:v>
                </c:pt>
                <c:pt idx="6">
                  <c:v>194</c:v>
                </c:pt>
              </c:numCache>
            </c:numRef>
          </c:val>
        </c:ser>
        <c:dLbls>
          <c:showLegendKey val="0"/>
          <c:showVal val="0"/>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0"/>
        <c:axPos val="b"/>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770881620739978"/>
          <c:y val="0.0363453815261044"/>
          <c:w val="0.173405442527256"/>
          <c:h val="0.39558232931726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68000">
          <a:schemeClr val="accent4">
            <a:lumMod val="20000"/>
            <a:lumOff val="80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r>
              <a:rPr lang="en-IN" altLang="en-US"/>
              <a:t>Reasons for CodeX choice</a:t>
            </a:r>
            <a:endParaRPr lang="en-IN" altLang="en-US"/>
          </a:p>
        </c:rich>
      </c:tx>
      <c:layout>
        <c:manualLayout>
          <c:xMode val="edge"/>
          <c:yMode val="edge"/>
          <c:x val="0.16501112950333"/>
          <c:y val="0.0072974945268791"/>
        </c:manualLayout>
      </c:layout>
      <c:overlay val="0"/>
      <c:spPr>
        <a:noFill/>
        <a:ln>
          <a:noFill/>
        </a:ln>
        <a:effectLst/>
      </c:spPr>
    </c:title>
    <c:autoTitleDeleted val="0"/>
    <c:plotArea>
      <c:layout>
        <c:manualLayout>
          <c:layoutTarget val="inner"/>
          <c:xMode val="edge"/>
          <c:yMode val="edge"/>
          <c:x val="0.050687091687317"/>
          <c:y val="0.198026174640635"/>
          <c:w val="0.817639107907186"/>
          <c:h val="0.53001501823643"/>
        </c:manualLayout>
      </c:layout>
      <c:barChart>
        <c:barDir val="col"/>
        <c:grouping val="clustered"/>
        <c:varyColors val="0"/>
        <c:ser>
          <c:idx val="0"/>
          <c:order val="0"/>
          <c:tx>
            <c:strRef>
              <c:f>'[fact_survey_responses - Edit.xlsx]Overall_pivot'!$B$4</c:f>
              <c:strCache>
                <c:ptCount val="1"/>
                <c:pt idx="0">
                  <c:v>Total</c:v>
                </c:pt>
              </c:strCache>
            </c:strRef>
          </c:tx>
          <c:spPr>
            <a:gradFill>
              <a:gsLst>
                <a:gs pos="0">
                  <a:schemeClr val="accent2"/>
                </a:gs>
                <a:gs pos="100000">
                  <a:schemeClr val="accent4">
                    <a:lumMod val="75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Edit.xlsx]Overall_pivot'!$A$5:$A$10</c:f>
              <c:strCache>
                <c:ptCount val="5"/>
                <c:pt idx="0">
                  <c:v>Availability</c:v>
                </c:pt>
                <c:pt idx="1">
                  <c:v>Brand reputation</c:v>
                </c:pt>
                <c:pt idx="2">
                  <c:v>Effectiveness</c:v>
                </c:pt>
                <c:pt idx="3">
                  <c:v>Other</c:v>
                </c:pt>
                <c:pt idx="4">
                  <c:v>Taste/flavor preference</c:v>
                </c:pt>
              </c:strCache>
            </c:strRef>
          </c:cat>
          <c:val>
            <c:numRef>
              <c:f>'[fact_survey_responses - Edit.xlsx]Overall_pivot'!$B$5:$B$10</c:f>
              <c:numCache>
                <c:formatCode>0.00%</c:formatCode>
                <c:ptCount val="5"/>
                <c:pt idx="0">
                  <c:v>0.198979591836735</c:v>
                </c:pt>
                <c:pt idx="1">
                  <c:v>0.264285714285714</c:v>
                </c:pt>
                <c:pt idx="2">
                  <c:v>0.179591836734694</c:v>
                </c:pt>
                <c:pt idx="3">
                  <c:v>0.171428571428571</c:v>
                </c:pt>
                <c:pt idx="4">
                  <c:v>0.185714285714286</c:v>
                </c:pt>
              </c:numCache>
            </c:numRef>
          </c:val>
        </c:ser>
        <c:dLbls>
          <c:showLegendKey val="0"/>
          <c:showVal val="1"/>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0"/>
        <c:axPos val="b"/>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782285143842454"/>
          <c:y val="0.0703879667996164"/>
          <c:w val="0.185588528904619"/>
          <c:h val="0.2913654618473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68000">
          <a:schemeClr val="accent4">
            <a:lumMod val="20000"/>
            <a:lumOff val="80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800" b="1" i="0" u="none" strike="noStrike" kern="1200" baseline="0">
                <a:solidFill>
                  <a:schemeClr val="dk1">
                    <a:lumMod val="65000"/>
                    <a:lumOff val="35000"/>
                  </a:schemeClr>
                </a:solidFill>
                <a:effectLst/>
                <a:latin typeface="+mn-lt"/>
                <a:ea typeface="+mn-ea"/>
                <a:cs typeface="+mn-cs"/>
              </a:defRPr>
            </a:pPr>
            <a:r>
              <a:rPr b="1"/>
              <a:t>C</a:t>
            </a:r>
            <a:r>
              <a:rPr lang="en-IN" altLang="en-US" b="1"/>
              <a:t>urrent Market Leaders</a:t>
            </a:r>
            <a:endParaRPr lang="en-IN" altLang="en-US" b="1"/>
          </a:p>
        </c:rich>
      </c:tx>
      <c:layout>
        <c:manualLayout>
          <c:xMode val="edge"/>
          <c:yMode val="edge"/>
          <c:x val="0.064730904383207"/>
          <c:y val="0.0564809994794378"/>
        </c:manualLayout>
      </c:layout>
      <c:overlay val="0"/>
      <c:spPr>
        <a:noFill/>
        <a:ln>
          <a:noFill/>
        </a:ln>
        <a:effectLst/>
      </c:spPr>
    </c:title>
    <c:autoTitleDeleted val="0"/>
    <c:plotArea>
      <c:layout>
        <c:manualLayout>
          <c:layoutTarget val="inner"/>
          <c:xMode val="edge"/>
          <c:yMode val="edge"/>
          <c:x val="0.0451096245979164"/>
          <c:y val="0.309994794377928"/>
          <c:w val="0.907174189896703"/>
          <c:h val="0.616970327954191"/>
        </c:manualLayout>
      </c:layout>
      <c:barChart>
        <c:barDir val="col"/>
        <c:grouping val="clustered"/>
        <c:varyColors val="0"/>
        <c:ser>
          <c:idx val="0"/>
          <c:order val="0"/>
          <c:tx>
            <c:strRef>
              <c:f>'[fact_survey_responses - Edit.xlsx]Overall_pivot'!$B$4:$B$5</c:f>
              <c:strCache>
                <c:ptCount val="1"/>
                <c:pt idx="0">
                  <c:v>Bepsi</c:v>
                </c:pt>
              </c:strCache>
            </c:strRef>
          </c:tx>
          <c:spPr>
            <a:gradFill>
              <a:gsLst>
                <a:gs pos="0">
                  <a:schemeClr val="accent2"/>
                </a:gs>
                <a:gs pos="100000">
                  <a:schemeClr val="accent4">
                    <a:lumMod val="75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Edit.xlsx]Overall_pivot'!$B$6</c:f>
              <c:numCache>
                <c:formatCode>0.00%</c:formatCode>
                <c:ptCount val="1"/>
                <c:pt idx="0">
                  <c:v>0.2112</c:v>
                </c:pt>
              </c:numCache>
            </c:numRef>
          </c:val>
        </c:ser>
        <c:ser>
          <c:idx val="1"/>
          <c:order val="1"/>
          <c:tx>
            <c:strRef>
              <c:f>'[fact_survey_responses - Edit.xlsx]Overall_pivot'!$C$4:$C$5</c:f>
              <c:strCache>
                <c:ptCount val="1"/>
                <c:pt idx="0">
                  <c:v>Blue Bull</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Edit.xlsx]Overall_pivot'!$C$6</c:f>
              <c:numCache>
                <c:formatCode>0.00%</c:formatCode>
                <c:ptCount val="1"/>
                <c:pt idx="0">
                  <c:v>0.1058</c:v>
                </c:pt>
              </c:numCache>
            </c:numRef>
          </c:val>
        </c:ser>
        <c:ser>
          <c:idx val="2"/>
          <c:order val="2"/>
          <c:tx>
            <c:strRef>
              <c:f>'[fact_survey_responses - Edit.xlsx]Overall_pivot'!$D$4:$D$5</c:f>
              <c:strCache>
                <c:ptCount val="1"/>
                <c:pt idx="0">
                  <c:v>CodeX</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Edit.xlsx]Overall_pivot'!$D$6</c:f>
              <c:numCache>
                <c:formatCode>0.00%</c:formatCode>
                <c:ptCount val="1"/>
                <c:pt idx="0">
                  <c:v>0.098</c:v>
                </c:pt>
              </c:numCache>
            </c:numRef>
          </c:val>
        </c:ser>
        <c:ser>
          <c:idx val="3"/>
          <c:order val="3"/>
          <c:tx>
            <c:strRef>
              <c:f>'[fact_survey_responses - Edit.xlsx]Overall_pivot'!$E$4:$E$5</c:f>
              <c:strCache>
                <c:ptCount val="1"/>
                <c:pt idx="0">
                  <c:v>Cola-Coka</c:v>
                </c:pt>
              </c:strCache>
            </c:strRef>
          </c:tx>
          <c:spPr>
            <a:gradFill>
              <a:gsLst>
                <a:gs pos="0">
                  <a:schemeClr val="accent2">
                    <a:lumMod val="60000"/>
                  </a:schemeClr>
                </a:gs>
                <a:gs pos="100000">
                  <a:schemeClr val="accent2">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Edit.xlsx]Overall_pivot'!$E$6</c:f>
              <c:numCache>
                <c:formatCode>0.00%</c:formatCode>
                <c:ptCount val="1"/>
                <c:pt idx="0">
                  <c:v>0.2538</c:v>
                </c:pt>
              </c:numCache>
            </c:numRef>
          </c:val>
        </c:ser>
        <c:ser>
          <c:idx val="4"/>
          <c:order val="4"/>
          <c:tx>
            <c:strRef>
              <c:f>'[fact_survey_responses - Edit.xlsx]Overall_pivot'!$F$4:$F$5</c:f>
              <c:strCache>
                <c:ptCount val="1"/>
                <c:pt idx="0">
                  <c:v>Gangster</c:v>
                </c:pt>
              </c:strCache>
            </c:strRef>
          </c:tx>
          <c:spPr>
            <a:gradFill>
              <a:gsLst>
                <a:gs pos="0">
                  <a:schemeClr val="accent4">
                    <a:lumMod val="60000"/>
                  </a:schemeClr>
                </a:gs>
                <a:gs pos="100000">
                  <a:schemeClr val="accent4">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Edit.xlsx]Overall_pivot'!$F$6</c:f>
              <c:numCache>
                <c:formatCode>0.00%</c:formatCode>
                <c:ptCount val="1"/>
                <c:pt idx="0">
                  <c:v>0.1854</c:v>
                </c:pt>
              </c:numCache>
            </c:numRef>
          </c:val>
        </c:ser>
        <c:ser>
          <c:idx val="5"/>
          <c:order val="5"/>
          <c:tx>
            <c:strRef>
              <c:f>'[fact_survey_responses - Edit.xlsx]Overall_pivot'!$G$4:$G$5</c:f>
              <c:strCache>
                <c:ptCount val="1"/>
                <c:pt idx="0">
                  <c:v>Others</c:v>
                </c:pt>
              </c:strCache>
            </c:strRef>
          </c:tx>
          <c:spPr>
            <a:gradFill>
              <a:gsLst>
                <a:gs pos="0">
                  <a:schemeClr val="accent6">
                    <a:lumMod val="60000"/>
                  </a:schemeClr>
                </a:gs>
                <a:gs pos="100000">
                  <a:schemeClr val="accent6">
                    <a:lumMod val="6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Edit.xlsx]Overall_pivot'!$G$6</c:f>
              <c:numCache>
                <c:formatCode>0.00%</c:formatCode>
                <c:ptCount val="1"/>
                <c:pt idx="0">
                  <c:v>0.0479</c:v>
                </c:pt>
              </c:numCache>
            </c:numRef>
          </c:val>
        </c:ser>
        <c:ser>
          <c:idx val="6"/>
          <c:order val="6"/>
          <c:tx>
            <c:strRef>
              <c:f>'[fact_survey_responses - Edit.xlsx]Overall_pivot'!$H$4:$H$5</c:f>
              <c:strCache>
                <c:ptCount val="1"/>
                <c:pt idx="0">
                  <c:v>Sky 9</c:v>
                </c:pt>
              </c:strCache>
            </c:strRef>
          </c:tx>
          <c:spPr>
            <a:gradFill>
              <a:gsLst>
                <a:gs pos="0">
                  <a:schemeClr val="accent2">
                    <a:lumMod val="80000"/>
                    <a:lumOff val="20000"/>
                  </a:schemeClr>
                </a:gs>
                <a:gs pos="100000">
                  <a:schemeClr val="accent2">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'[fact_survey_responses - Edit.xlsx]Overall_pivot'!$B$6</c:f>
              <c:strCache>
                <c:ptCount val="1"/>
                <c:pt idx="0">
                  <c:v>Total</c:v>
                </c:pt>
              </c:strCache>
            </c:strRef>
          </c:cat>
          <c:val>
            <c:numRef>
              <c:f>'[fact_survey_responses - Edit.xlsx]Overall_pivot'!$H$6</c:f>
              <c:numCache>
                <c:formatCode>0.00%</c:formatCode>
                <c:ptCount val="1"/>
                <c:pt idx="0">
                  <c:v>0.0979</c:v>
                </c:pt>
              </c:numCache>
            </c:numRef>
          </c:val>
        </c:ser>
        <c:dLbls>
          <c:showLegendKey val="0"/>
          <c:showVal val="1"/>
          <c:showCatName val="0"/>
          <c:showSerName val="0"/>
          <c:showPercent val="0"/>
          <c:showBubbleSize val="0"/>
        </c:dLbls>
        <c:gapWidth val="41"/>
        <c:overlap val="0"/>
        <c:serLines>
          <c:spPr>
            <a:ln w="9525">
              <a:solidFill>
                <a:schemeClr val="dk1">
                  <a:lumMod val="50000"/>
                  <a:lumOff val="50000"/>
                </a:schemeClr>
              </a:solidFill>
              <a:round/>
            </a:ln>
            <a:effectLst/>
          </c:spPr>
        </c:serLines>
        <c:axId val="35798147"/>
        <c:axId val="77151394"/>
      </c:barChart>
      <c:catAx>
        <c:axId val="35798147"/>
        <c:scaling>
          <c:orientation val="minMax"/>
        </c:scaling>
        <c:delete val="1"/>
        <c:axPos val="b"/>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0.0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782285143842454"/>
          <c:y val="0.0703879667996164"/>
          <c:w val="0.185588528904619"/>
          <c:h val="0.2913654618473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gradFill flip="none" rotWithShape="1">
      <a:gsLst>
        <a:gs pos="0">
          <a:schemeClr val="lt1"/>
        </a:gs>
        <a:gs pos="69000">
          <a:srgbClr val="00B0F0"/>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Market Channel Comparison Distribution</a:t>
            </a:r>
            <a:endParaRPr lang="en-IN" altLang="en-US"/>
          </a:p>
        </c:rich>
      </c:tx>
      <c:layout/>
      <c:overlay val="0"/>
      <c:spPr>
        <a:noFill/>
        <a:ln>
          <a:noFill/>
        </a:ln>
        <a:effectLst/>
      </c:spPr>
    </c:title>
    <c:autoTitleDeleted val="0"/>
    <c:plotArea>
      <c:layout>
        <c:manualLayout>
          <c:layoutTarget val="inner"/>
          <c:xMode val="edge"/>
          <c:yMode val="edge"/>
          <c:x val="0.0624137070614655"/>
          <c:y val="0.164357279897676"/>
          <c:w val="0.935091075438742"/>
          <c:h val="0.611724578981028"/>
        </c:manualLayout>
      </c:layout>
      <c:barChart>
        <c:barDir val="col"/>
        <c:grouping val="clustered"/>
        <c:varyColors val="0"/>
        <c:ser>
          <c:idx val="0"/>
          <c:order val="0"/>
          <c:tx>
            <c:strRef>
              <c:f>'[fact_survey_responses - Edit.xlsx]Overall_pivot'!$B$4:$B$5</c:f>
              <c:strCache>
                <c:ptCount val="1"/>
                <c:pt idx="0">
                  <c:v>Online ads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dPt>
          <c:dPt>
            <c:idx val="2"/>
            <c:invertIfNegative val="0"/>
            <c:bubble3D val="0"/>
          </c:dPt>
          <c:dPt>
            <c:idx val="3"/>
            <c:invertIfNegative val="0"/>
            <c:bubble3D val="0"/>
          </c:dPt>
          <c:dPt>
            <c:idx val="4"/>
            <c:invertIfNegative val="0"/>
            <c:bubble3D val="0"/>
          </c:dPt>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Edit.xlsx]Overall_pivot'!$B$6:$B$13</c:f>
              <c:numCache>
                <c:formatCode>0.00%</c:formatCode>
                <c:ptCount val="7"/>
                <c:pt idx="0">
                  <c:v>0.399621212121212</c:v>
                </c:pt>
                <c:pt idx="1">
                  <c:v>0.401701323251418</c:v>
                </c:pt>
                <c:pt idx="2">
                  <c:v>0.419387755102041</c:v>
                </c:pt>
                <c:pt idx="3">
                  <c:v>0.394405043341214</c:v>
                </c:pt>
                <c:pt idx="4">
                  <c:v>0.416396979503776</c:v>
                </c:pt>
                <c:pt idx="5">
                  <c:v>0.39874739039666</c:v>
                </c:pt>
                <c:pt idx="6">
                  <c:v>0.384065372829418</c:v>
                </c:pt>
              </c:numCache>
            </c:numRef>
          </c:val>
        </c:ser>
        <c:ser>
          <c:idx val="1"/>
          <c:order val="1"/>
          <c:tx>
            <c:strRef>
              <c:f>'[fact_survey_responses - Edit.xlsx]Overall_pivot'!$C$4:$C$5</c:f>
              <c:strCache>
                <c:ptCount val="1"/>
                <c:pt idx="0">
                  <c:v>Other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Edit.xlsx]Overall_pivot'!$C$6:$C$13</c:f>
              <c:numCache>
                <c:formatCode>0.00%</c:formatCode>
                <c:ptCount val="7"/>
                <c:pt idx="0">
                  <c:v>0.132102272727273</c:v>
                </c:pt>
                <c:pt idx="1">
                  <c:v>0.119092627599244</c:v>
                </c:pt>
                <c:pt idx="2">
                  <c:v>0.118367346938776</c:v>
                </c:pt>
                <c:pt idx="3">
                  <c:v>0.115445232466509</c:v>
                </c:pt>
                <c:pt idx="4">
                  <c:v>0.125674217907228</c:v>
                </c:pt>
                <c:pt idx="5">
                  <c:v>0.125260960334029</c:v>
                </c:pt>
                <c:pt idx="6">
                  <c:v>0.120531154239019</c:v>
                </c:pt>
              </c:numCache>
            </c:numRef>
          </c:val>
        </c:ser>
        <c:ser>
          <c:idx val="2"/>
          <c:order val="2"/>
          <c:tx>
            <c:strRef>
              <c:f>'[fact_survey_responses - Edit.xlsx]Overall_pivot'!$D$4:$D$5</c:f>
              <c:strCache>
                <c:ptCount val="1"/>
                <c:pt idx="0">
                  <c:v>Outdoor billboards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Edit.xlsx]Overall_pivot'!$D$6:$D$13</c:f>
              <c:numCache>
                <c:formatCode>0.00%</c:formatCode>
                <c:ptCount val="7"/>
                <c:pt idx="0">
                  <c:v>0.116477272727273</c:v>
                </c:pt>
                <c:pt idx="1">
                  <c:v>0.132325141776938</c:v>
                </c:pt>
                <c:pt idx="2">
                  <c:v>0.121428571428571</c:v>
                </c:pt>
                <c:pt idx="3">
                  <c:v>0.135145784081954</c:v>
                </c:pt>
                <c:pt idx="4">
                  <c:v>0.102481121898598</c:v>
                </c:pt>
                <c:pt idx="5">
                  <c:v>0.133611691022965</c:v>
                </c:pt>
                <c:pt idx="6">
                  <c:v>0.126659856996936</c:v>
                </c:pt>
              </c:numCache>
            </c:numRef>
          </c:val>
        </c:ser>
        <c:ser>
          <c:idx val="3"/>
          <c:order val="3"/>
          <c:tx>
            <c:strRef>
              <c:f>'[fact_survey_responses - Edit.xlsx]Overall_pivot'!$E$4:$E$5</c:f>
              <c:strCache>
                <c:ptCount val="1"/>
                <c:pt idx="0">
                  <c:v>Print media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Edit.xlsx]Overall_pivot'!$E$6:$E$13</c:f>
              <c:numCache>
                <c:formatCode>0.00%</c:formatCode>
                <c:ptCount val="7"/>
                <c:pt idx="0">
                  <c:v>0.0866477272727273</c:v>
                </c:pt>
                <c:pt idx="1">
                  <c:v>0.0765595463137996</c:v>
                </c:pt>
                <c:pt idx="2">
                  <c:v>0.0744897959183674</c:v>
                </c:pt>
                <c:pt idx="3">
                  <c:v>0.0914105594956659</c:v>
                </c:pt>
                <c:pt idx="4">
                  <c:v>0.0792880258899676</c:v>
                </c:pt>
                <c:pt idx="5">
                  <c:v>0.0751565762004175</c:v>
                </c:pt>
                <c:pt idx="6">
                  <c:v>0.0909090909090909</c:v>
                </c:pt>
              </c:numCache>
            </c:numRef>
          </c:val>
        </c:ser>
        <c:ser>
          <c:idx val="4"/>
          <c:order val="4"/>
          <c:tx>
            <c:strRef>
              <c:f>'[fact_survey_responses - Edit.xlsx]Overall_pivot'!$F$4:$F$5</c:f>
              <c:strCache>
                <c:ptCount val="1"/>
                <c:pt idx="0">
                  <c:v>TV commercials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Edit.xlsx]Overall_pivot'!$A$6:$A$13</c:f>
              <c:strCache>
                <c:ptCount val="7"/>
                <c:pt idx="0">
                  <c:v>Bepsi</c:v>
                </c:pt>
                <c:pt idx="1">
                  <c:v>Blue Bull</c:v>
                </c:pt>
                <c:pt idx="2">
                  <c:v>CodeX</c:v>
                </c:pt>
                <c:pt idx="3">
                  <c:v>Cola-Coka</c:v>
                </c:pt>
                <c:pt idx="4">
                  <c:v>Gangster</c:v>
                </c:pt>
                <c:pt idx="5">
                  <c:v>Others</c:v>
                </c:pt>
                <c:pt idx="6">
                  <c:v>Sky 9</c:v>
                </c:pt>
              </c:strCache>
            </c:strRef>
          </c:cat>
          <c:val>
            <c:numRef>
              <c:f>'[fact_survey_responses - Edit.xlsx]Overall_pivot'!$F$6:$F$13</c:f>
              <c:numCache>
                <c:formatCode>0.00%</c:formatCode>
                <c:ptCount val="7"/>
                <c:pt idx="0">
                  <c:v>0.265151515151515</c:v>
                </c:pt>
                <c:pt idx="1">
                  <c:v>0.270321361058601</c:v>
                </c:pt>
                <c:pt idx="2">
                  <c:v>0.266326530612245</c:v>
                </c:pt>
                <c:pt idx="3">
                  <c:v>0.263593380614657</c:v>
                </c:pt>
                <c:pt idx="4">
                  <c:v>0.276159654800431</c:v>
                </c:pt>
                <c:pt idx="5">
                  <c:v>0.267223382045929</c:v>
                </c:pt>
                <c:pt idx="6">
                  <c:v>0.277834525025536</c:v>
                </c:pt>
              </c:numCache>
            </c:numRef>
          </c:val>
        </c:ser>
        <c:dLbls>
          <c:showLegendKey val="0"/>
          <c:showVal val="0"/>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00947294165071047"/>
          <c:y val="0.076498127340824"/>
          <c:w val="0.152624781584745"/>
          <c:h val="0.37476099426386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rPr lang="en-IN" altLang="en-US"/>
              <a:t>Market Channel Comparison with Heard Before Count</a:t>
            </a:r>
            <a:endParaRPr lang="en-IN" altLang="en-US"/>
          </a:p>
        </c:rich>
      </c:tx>
      <c:layout>
        <c:manualLayout>
          <c:xMode val="edge"/>
          <c:yMode val="edge"/>
          <c:x val="0.150251749969299"/>
          <c:y val="0.0225563909774436"/>
        </c:manualLayout>
      </c:layout>
      <c:overlay val="0"/>
      <c:spPr>
        <a:noFill/>
        <a:ln>
          <a:noFill/>
        </a:ln>
        <a:effectLst/>
      </c:spPr>
    </c:title>
    <c:autoTitleDeleted val="0"/>
    <c:plotArea>
      <c:layout>
        <c:manualLayout>
          <c:layoutTarget val="inner"/>
          <c:xMode val="edge"/>
          <c:yMode val="edge"/>
          <c:x val="0.178559161167857"/>
          <c:y val="0.148428538655655"/>
          <c:w val="0.818548314200488"/>
          <c:h val="0.413397568249599"/>
        </c:manualLayout>
      </c:layout>
      <c:barChart>
        <c:barDir val="col"/>
        <c:grouping val="clustered"/>
        <c:varyColors val="0"/>
        <c:ser>
          <c:idx val="0"/>
          <c:order val="0"/>
          <c:tx>
            <c:strRef>
              <c:f>'[fact_survey_responses - Edit.xlsx]Overall_pivot'!$B$4:$B$5</c:f>
              <c:strCache>
                <c:ptCount val="1"/>
                <c:pt idx="0">
                  <c:v>Online ads</c:v>
                </c:pt>
              </c:strCache>
            </c:strRef>
          </c:tx>
          <c:spPr>
            <a:gradFill rotWithShape="1">
              <a:gsLst>
                <a:gs pos="0">
                  <a:srgbClr val="E30000"/>
                </a:gs>
                <a:gs pos="87000">
                  <a:srgbClr val="760303"/>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dPt>
          <c:dLbls>
            <c:delete val="1"/>
          </c:dLbls>
          <c:cat>
            <c:strRef>
              <c:f>'[fact_survey_responses - Edit.xlsx]Overall_pivot'!$A$6:$A$8</c:f>
              <c:strCache>
                <c:ptCount val="2"/>
                <c:pt idx="0">
                  <c:v>No</c:v>
                </c:pt>
                <c:pt idx="1">
                  <c:v>Yes</c:v>
                </c:pt>
              </c:strCache>
            </c:strRef>
          </c:cat>
          <c:val>
            <c:numRef>
              <c:f>'[fact_survey_responses - Edit.xlsx]Overall_pivot'!$B$6:$B$8</c:f>
              <c:numCache>
                <c:formatCode>0.00%</c:formatCode>
                <c:ptCount val="2"/>
                <c:pt idx="0">
                  <c:v>0.401904761904762</c:v>
                </c:pt>
                <c:pt idx="1">
                  <c:v>0.43956043956044</c:v>
                </c:pt>
              </c:numCache>
            </c:numRef>
          </c:val>
        </c:ser>
        <c:ser>
          <c:idx val="1"/>
          <c:order val="1"/>
          <c:tx>
            <c:strRef>
              <c:f>'[fact_survey_responses - Edit.xlsx]Overall_pivot'!$C$4:$C$5</c:f>
              <c:strCache>
                <c:ptCount val="1"/>
                <c:pt idx="0">
                  <c:v>Other</c:v>
                </c:pt>
              </c:strCache>
            </c:strRef>
          </c:tx>
          <c:spPr>
            <a:gradFill rotWithShape="1">
              <a:gsLst>
                <a:gs pos="0">
                  <a:srgbClr val="14CD68"/>
                </a:gs>
                <a:gs pos="100000">
                  <a:srgbClr val="0B6E38"/>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Edit.xlsx]Overall_pivot'!$A$6:$A$8</c:f>
              <c:strCache>
                <c:ptCount val="2"/>
                <c:pt idx="0">
                  <c:v>No</c:v>
                </c:pt>
                <c:pt idx="1">
                  <c:v>Yes</c:v>
                </c:pt>
              </c:strCache>
            </c:strRef>
          </c:cat>
          <c:val>
            <c:numRef>
              <c:f>'[fact_survey_responses - Edit.xlsx]Overall_pivot'!$C$6:$C$8</c:f>
              <c:numCache>
                <c:formatCode>0.00%</c:formatCode>
                <c:ptCount val="2"/>
                <c:pt idx="0">
                  <c:v>0.121904761904762</c:v>
                </c:pt>
                <c:pt idx="1">
                  <c:v>0.114285714285714</c:v>
                </c:pt>
              </c:numCache>
            </c:numRef>
          </c:val>
        </c:ser>
        <c:ser>
          <c:idx val="2"/>
          <c:order val="2"/>
          <c:tx>
            <c:strRef>
              <c:f>'[fact_survey_responses - Edit.xlsx]Overall_pivot'!$D$4:$D$5</c:f>
              <c:strCache>
                <c:ptCount val="1"/>
                <c:pt idx="0">
                  <c:v>Outdoor billboards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Edit.xlsx]Overall_pivot'!$A$6:$A$8</c:f>
              <c:strCache>
                <c:ptCount val="2"/>
                <c:pt idx="0">
                  <c:v>No</c:v>
                </c:pt>
                <c:pt idx="1">
                  <c:v>Yes</c:v>
                </c:pt>
              </c:strCache>
            </c:strRef>
          </c:cat>
          <c:val>
            <c:numRef>
              <c:f>'[fact_survey_responses - Edit.xlsx]Overall_pivot'!$D$6:$D$8</c:f>
              <c:numCache>
                <c:formatCode>0.00%</c:formatCode>
                <c:ptCount val="2"/>
                <c:pt idx="0">
                  <c:v>0.11047619047619</c:v>
                </c:pt>
                <c:pt idx="1">
                  <c:v>0.134065934065934</c:v>
                </c:pt>
              </c:numCache>
            </c:numRef>
          </c:val>
        </c:ser>
        <c:ser>
          <c:idx val="3"/>
          <c:order val="3"/>
          <c:tx>
            <c:strRef>
              <c:f>'[fact_survey_responses - Edit.xlsx]Overall_pivot'!$E$4:$E$5</c:f>
              <c:strCache>
                <c:ptCount val="1"/>
                <c:pt idx="0">
                  <c:v>Print media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Edit.xlsx]Overall_pivot'!$A$6:$A$8</c:f>
              <c:strCache>
                <c:ptCount val="2"/>
                <c:pt idx="0">
                  <c:v>No</c:v>
                </c:pt>
                <c:pt idx="1">
                  <c:v>Yes</c:v>
                </c:pt>
              </c:strCache>
            </c:strRef>
          </c:cat>
          <c:val>
            <c:numRef>
              <c:f>'[fact_survey_responses - Edit.xlsx]Overall_pivot'!$E$6:$E$8</c:f>
              <c:numCache>
                <c:formatCode>0.00%</c:formatCode>
                <c:ptCount val="2"/>
                <c:pt idx="0">
                  <c:v>0.0819047619047619</c:v>
                </c:pt>
                <c:pt idx="1">
                  <c:v>0.0659340659340659</c:v>
                </c:pt>
              </c:numCache>
            </c:numRef>
          </c:val>
        </c:ser>
        <c:ser>
          <c:idx val="4"/>
          <c:order val="4"/>
          <c:tx>
            <c:strRef>
              <c:f>'[fact_survey_responses - Edit.xlsx]Overall_pivot'!$F$4:$F$5</c:f>
              <c:strCache>
                <c:ptCount val="1"/>
                <c:pt idx="0">
                  <c:v>TV commercials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'[fact_survey_responses - Edit.xlsx]Overall_pivot'!$A$6:$A$8</c:f>
              <c:strCache>
                <c:ptCount val="2"/>
                <c:pt idx="0">
                  <c:v>No</c:v>
                </c:pt>
                <c:pt idx="1">
                  <c:v>Yes</c:v>
                </c:pt>
              </c:strCache>
            </c:strRef>
          </c:cat>
          <c:val>
            <c:numRef>
              <c:f>'[fact_survey_responses - Edit.xlsx]Overall_pivot'!$F$6:$F$8</c:f>
              <c:numCache>
                <c:formatCode>0.00%</c:formatCode>
                <c:ptCount val="2"/>
                <c:pt idx="0">
                  <c:v>0.283809523809524</c:v>
                </c:pt>
                <c:pt idx="1">
                  <c:v>0.246153846153846</c:v>
                </c:pt>
              </c:numCache>
            </c:numRef>
          </c:val>
        </c:ser>
        <c:dLbls>
          <c:showLegendKey val="0"/>
          <c:showVal val="0"/>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manualLayout>
          <c:xMode val="edge"/>
          <c:yMode val="edge"/>
          <c:x val="0.00958148784235741"/>
          <c:y val="0.0763936682725396"/>
          <c:w val="0.156738678477809"/>
          <c:h val="0.374856618490479"/>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[fact_survey_responses - Edit.xlsx]Overall_pivot!PivotTable2</c:name>
    <c:fmtId val="-1"/>
  </c:pivotSource>
  <c:chart>
    <c:title>
      <c:tx>
        <c:rich>
          <a:bodyPr rot="0" spcFirstLastPara="0" vertOverflow="ellipsis" vert="horz" wrap="square" anchor="ctr" anchorCtr="1"/>
          <a:lstStyle/>
          <a:p>
            <a:pPr defTabSz="914400">
              <a:defRPr lang="en-US" sz="1600" b="1" i="0" u="none" strike="noStrike" kern="1200" baseline="0">
                <a:solidFill>
                  <a:schemeClr val="tx1">
                    <a:lumMod val="65000"/>
                    <a:lumOff val="35000"/>
                  </a:schemeClr>
                </a:solidFill>
                <a:latin typeface="+mn-lt"/>
                <a:ea typeface="+mn-ea"/>
                <a:cs typeface="+mn-cs"/>
              </a:defRPr>
            </a:pPr>
            <a:r>
              <a:t>C</a:t>
            </a:r>
            <a:r>
              <a:rPr lang="en-IN" altLang="en-US"/>
              <a:t>odeX Brand Perception</a:t>
            </a:r>
            <a:endParaRPr lang="en-IN" altLang="en-US"/>
          </a:p>
        </c:rich>
      </c:tx>
      <c:layout/>
      <c:overlay val="0"/>
      <c:spPr>
        <a:noFill/>
        <a:ln>
          <a:noFill/>
        </a:ln>
        <a:effectLst/>
      </c:spPr>
    </c:title>
    <c:autoTitleDeleted val="0"/>
    <c:plotArea>
      <c:layout>
        <c:manualLayout>
          <c:layoutTarget val="inner"/>
          <c:xMode val="edge"/>
          <c:yMode val="edge"/>
          <c:x val="0.030243000528262"/>
          <c:y val="0.200651465798046"/>
          <c:w val="0.942221341785526"/>
          <c:h val="0.721498371335505"/>
        </c:manualLayout>
      </c:layout>
      <c:barChart>
        <c:barDir val="col"/>
        <c:grouping val="clustered"/>
        <c:varyColors val="0"/>
        <c:ser>
          <c:idx val="0"/>
          <c:order val="0"/>
          <c:tx>
            <c:strRef>
              <c:f>'[fact_survey_responses - Edit.xlsx]Overall_pivot'!$B$4:$B$5</c:f>
              <c:strCache>
                <c:ptCount val="1"/>
                <c:pt idx="0">
                  <c:v>Negative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Edit.xlsx]Overall_pivot'!$B$6</c:f>
              <c:numCache>
                <c:formatCode>General</c:formatCode>
                <c:ptCount val="1"/>
                <c:pt idx="0">
                  <c:v>172</c:v>
                </c:pt>
              </c:numCache>
            </c:numRef>
          </c:val>
        </c:ser>
        <c:ser>
          <c:idx val="1"/>
          <c:order val="1"/>
          <c:tx>
            <c:strRef>
              <c:f>'[fact_survey_responses - Edit.xlsx]Overall_pivot'!$C$4:$C$5</c:f>
              <c:strCache>
                <c:ptCount val="1"/>
                <c:pt idx="0">
                  <c:v>Neutral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Edit.xlsx]Overall_pivot'!$C$6</c:f>
              <c:numCache>
                <c:formatCode>General</c:formatCode>
                <c:ptCount val="1"/>
                <c:pt idx="0">
                  <c:v>589</c:v>
                </c:pt>
              </c:numCache>
            </c:numRef>
          </c:val>
        </c:ser>
        <c:ser>
          <c:idx val="2"/>
          <c:order val="2"/>
          <c:tx>
            <c:strRef>
              <c:f>'[fact_survey_responses - Edit.xlsx]Overall_pivot'!$D$4:$D$5</c:f>
              <c:strCache>
                <c:ptCount val="1"/>
                <c:pt idx="0">
                  <c:v>Positive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'[fact_survey_responses - Edit.xlsx]Overall_pivot'!$B$6</c:f>
              <c:strCache>
                <c:ptCount val="1"/>
                <c:pt idx="0">
                  <c:v>Total</c:v>
                </c:pt>
              </c:strCache>
            </c:strRef>
          </c:cat>
          <c:val>
            <c:numRef>
              <c:f>'[fact_survey_responses - Edit.xlsx]Overall_pivot'!$D$6</c:f>
              <c:numCache>
                <c:formatCode>General</c:formatCode>
                <c:ptCount val="1"/>
                <c:pt idx="0">
                  <c:v>219</c:v>
                </c:pt>
              </c:numCache>
            </c:numRef>
          </c:val>
        </c:ser>
        <c:dLbls>
          <c:showLegendKey val="0"/>
          <c:showVal val="1"/>
          <c:showCatName val="0"/>
          <c:showSerName val="0"/>
          <c:showPercent val="0"/>
          <c:showBubbleSize val="0"/>
        </c:dLbls>
        <c:gapWidth val="100"/>
        <c:overlap val="-24"/>
        <c:serLines>
          <c:spPr>
            <a:ln w="9525" cap="flat" cmpd="sng" algn="ctr">
              <a:solidFill>
                <a:schemeClr val="tx1">
                  <a:lumMod val="35000"/>
                  <a:lumOff val="65000"/>
                </a:schemeClr>
              </a:solidFill>
              <a:round/>
            </a:ln>
            <a:effectLst/>
          </c:spPr>
        </c:serLines>
        <c:axId val="35798147"/>
        <c:axId val="77151394"/>
      </c:barChart>
      <c:catAx>
        <c:axId val="35798147"/>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151394"/>
        <c:crosses val="autoZero"/>
        <c:auto val="1"/>
        <c:lblAlgn val="ctr"/>
        <c:lblOffset val="100"/>
        <c:noMultiLvlLbl val="0"/>
      </c:catAx>
      <c:valAx>
        <c:axId val="7715139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798147"/>
        <c:crosses val="autoZero"/>
        <c:crossBetween val="between"/>
      </c:valAx>
      <c:spPr>
        <a:noFill/>
        <a:ln>
          <a:noFill/>
        </a:ln>
        <a:effectLst/>
      </c:spPr>
    </c:plotArea>
    <c:legend>
      <c:legendPos val="r"/>
      <c:layout>
        <c:manualLayout>
          <c:xMode val="edge"/>
          <c:yMode val="edge"/>
          <c:x val="0.165412044374009"/>
          <c:y val="0.0899022801302932"/>
          <c:w val="0.0619387216059165"/>
          <c:h val="0.322475570032573"/>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chart" Target="../charts/chart3.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chart" Target="../charts/chart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chart" Target="../charts/chart8.xml"/><Relationship Id="rId1"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11.xml"/><Relationship Id="rId1"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13.xml"/><Relationship Id="rId1" Type="http://schemas.openxmlformats.org/officeDocument/2006/relationships/chart" Target="../charts/chart1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17.xml"/><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chart" Target="../charts/chart1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chart" Target="../charts/chart1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24.xml"/><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chart" Target="../charts/chart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9770386" y="-490979"/>
            <a:ext cx="9023541" cy="9564247"/>
          </a:xfrm>
          <a:prstGeom prst="rect">
            <a:avLst/>
          </a:prstGeom>
          <a:solidFill>
            <a:srgbClr val="FFECA0"/>
          </a:solidFill>
        </p:spPr>
      </p:sp>
      <p:sp>
        <p:nvSpPr>
          <p:cNvPr id="3" name="AutoShape 3"/>
          <p:cNvSpPr/>
          <p:nvPr/>
        </p:nvSpPr>
        <p:spPr>
          <a:xfrm>
            <a:off x="-409560" y="8562086"/>
            <a:ext cx="19203487" cy="1943794"/>
          </a:xfrm>
          <a:prstGeom prst="rect">
            <a:avLst/>
          </a:prstGeom>
          <a:solidFill>
            <a:srgbClr val="EDD8CD"/>
          </a:solidFill>
        </p:spPr>
      </p:sp>
      <p:sp>
        <p:nvSpPr>
          <p:cNvPr id="6" name="Freeform 6"/>
          <p:cNvSpPr/>
          <p:nvPr/>
        </p:nvSpPr>
        <p:spPr>
          <a:xfrm>
            <a:off x="7163042" y="2171685"/>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TextBox 7"/>
          <p:cNvSpPr txBox="1"/>
          <p:nvPr/>
        </p:nvSpPr>
        <p:spPr>
          <a:xfrm>
            <a:off x="1374345" y="3177349"/>
            <a:ext cx="7817838" cy="1551305"/>
          </a:xfrm>
          <a:prstGeom prst="rect">
            <a:avLst/>
          </a:prstGeom>
        </p:spPr>
        <p:txBody>
          <a:bodyPr lIns="0" tIns="0" rIns="0" bIns="0" rtlCol="0" anchor="t">
            <a:spAutoFit/>
          </a:bodyPr>
          <a:lstStyle/>
          <a:p>
            <a:pPr>
              <a:lnSpc>
                <a:spcPts val="12100"/>
              </a:lnSpc>
            </a:pPr>
            <a:r>
              <a:rPr lang="en-IN" altLang="en-US" sz="11525">
                <a:solidFill>
                  <a:srgbClr val="000000"/>
                </a:solidFill>
                <a:latin typeface="Algerian" panose="04020705040A02060702" charset="0"/>
                <a:cs typeface="Algerian" panose="04020705040A02060702" charset="0"/>
              </a:rPr>
              <a:t>CodeX </a:t>
            </a:r>
            <a:endParaRPr lang="en-IN" altLang="en-US" sz="11525">
              <a:solidFill>
                <a:srgbClr val="000000"/>
              </a:solidFill>
              <a:latin typeface="Algerian" panose="04020705040A02060702" charset="0"/>
              <a:cs typeface="Algerian" panose="04020705040A02060702" charset="0"/>
            </a:endParaRPr>
          </a:p>
        </p:txBody>
      </p:sp>
      <p:sp>
        <p:nvSpPr>
          <p:cNvPr id="9" name="TextBox 9"/>
          <p:cNvSpPr txBox="1"/>
          <p:nvPr/>
        </p:nvSpPr>
        <p:spPr>
          <a:xfrm>
            <a:off x="1406114" y="2171685"/>
            <a:ext cx="6139366" cy="484505"/>
          </a:xfrm>
          <a:prstGeom prst="rect">
            <a:avLst/>
          </a:prstGeom>
        </p:spPr>
        <p:txBody>
          <a:bodyPr lIns="0" tIns="0" rIns="0" bIns="0" rtlCol="0" anchor="t">
            <a:spAutoFit/>
          </a:bodyPr>
          <a:lstStyle/>
          <a:p>
            <a:pPr>
              <a:lnSpc>
                <a:spcPts val="3780"/>
              </a:lnSpc>
            </a:pPr>
            <a:r>
              <a:rPr lang="en-IN" altLang="en-US" sz="2700" spc="66">
                <a:solidFill>
                  <a:srgbClr val="000000"/>
                </a:solidFill>
                <a:latin typeface="Bookman Old Style" panose="02050604050505020204" charset="0"/>
                <a:cs typeface="Bookman Old Style" panose="02050604050505020204" charset="0"/>
                <a:sym typeface="+mn-ea"/>
              </a:rPr>
              <a:t>Food and Beverage Industry</a:t>
            </a:r>
            <a:endParaRPr lang="en-IN" altLang="en-US" sz="2700" spc="66">
              <a:solidFill>
                <a:srgbClr val="000000"/>
              </a:solidFill>
              <a:latin typeface="Bookman Old Style" panose="02050604050505020204" charset="0"/>
              <a:cs typeface="Bookman Old Style" panose="02050604050505020204" charset="0"/>
              <a:sym typeface="+mn-ea"/>
            </a:endParaRPr>
          </a:p>
        </p:txBody>
      </p:sp>
      <p:sp>
        <p:nvSpPr>
          <p:cNvPr id="10" name="TextBox 10"/>
          <p:cNvSpPr txBox="1"/>
          <p:nvPr/>
        </p:nvSpPr>
        <p:spPr>
          <a:xfrm>
            <a:off x="1405890" y="6438900"/>
            <a:ext cx="8463280" cy="1196340"/>
          </a:xfrm>
          <a:prstGeom prst="rect">
            <a:avLst/>
          </a:prstGeom>
        </p:spPr>
        <p:txBody>
          <a:bodyPr wrap="square" lIns="0" tIns="0" rIns="0" bIns="0" rtlCol="0" anchor="t">
            <a:spAutoFit/>
          </a:bodyPr>
          <a:lstStyle/>
          <a:p>
            <a:pPr>
              <a:lnSpc>
                <a:spcPts val="4665"/>
              </a:lnSpc>
              <a:spcBef>
                <a:spcPct val="0"/>
              </a:spcBef>
            </a:pPr>
            <a:r>
              <a:rPr lang="en-IN" altLang="en-US" sz="3335" spc="66">
                <a:solidFill>
                  <a:srgbClr val="000000"/>
                </a:solidFill>
                <a:latin typeface="Algerian" panose="04020705040A02060702" charset="0"/>
                <a:cs typeface="Algerian" panose="04020705040A02060702" charset="0"/>
              </a:rPr>
              <a:t>Indian Market Test Launch Sample Survey Analysis</a:t>
            </a:r>
            <a:endParaRPr lang="en-IN" altLang="en-US" sz="3335" spc="66">
              <a:solidFill>
                <a:srgbClr val="000000"/>
              </a:solidFill>
              <a:latin typeface="Algerian" panose="04020705040A02060702" charset="0"/>
              <a:cs typeface="Algerian" panose="04020705040A02060702" charset="0"/>
            </a:endParaRPr>
          </a:p>
        </p:txBody>
      </p:sp>
      <p:sp>
        <p:nvSpPr>
          <p:cNvPr id="11" name="TextBox 11"/>
          <p:cNvSpPr txBox="1"/>
          <p:nvPr/>
        </p:nvSpPr>
        <p:spPr>
          <a:xfrm>
            <a:off x="1374345" y="9210675"/>
            <a:ext cx="3778372" cy="484505"/>
          </a:xfrm>
          <a:prstGeom prst="rect">
            <a:avLst/>
          </a:prstGeom>
        </p:spPr>
        <p:txBody>
          <a:bodyPr lIns="0" tIns="0" rIns="0" bIns="0" rtlCol="0" anchor="t">
            <a:spAutoFit/>
          </a:bodyPr>
          <a:lstStyle/>
          <a:p>
            <a:pPr>
              <a:lnSpc>
                <a:spcPts val="3780"/>
              </a:lnSpc>
            </a:pPr>
            <a:r>
              <a:rPr lang="en-US" sz="2700" spc="137">
                <a:solidFill>
                  <a:srgbClr val="000000"/>
                </a:solidFill>
                <a:latin typeface="Bookman Old Style" panose="02050604050505020204" charset="0"/>
                <a:cs typeface="Bookman Old Style" panose="02050604050505020204" charset="0"/>
              </a:rPr>
              <a:t>by </a:t>
            </a:r>
            <a:r>
              <a:rPr lang="en-IN" altLang="en-US" sz="2700" spc="137">
                <a:solidFill>
                  <a:srgbClr val="000000"/>
                </a:solidFill>
                <a:latin typeface="Bookman Old Style" panose="02050604050505020204" charset="0"/>
                <a:cs typeface="Bookman Old Style" panose="02050604050505020204" charset="0"/>
              </a:rPr>
              <a:t>Princy J</a:t>
            </a:r>
            <a:endParaRPr lang="en-IN" altLang="en-US" sz="2700" spc="137">
              <a:solidFill>
                <a:srgbClr val="000000"/>
              </a:solidFill>
              <a:latin typeface="Bookman Old Style" panose="02050604050505020204" charset="0"/>
              <a:cs typeface="Bookman Old Style" panose="02050604050505020204" charset="0"/>
            </a:endParaRPr>
          </a:p>
        </p:txBody>
      </p:sp>
      <p:sp>
        <p:nvSpPr>
          <p:cNvPr id="12" name="TextBox 12"/>
          <p:cNvSpPr txBox="1"/>
          <p:nvPr/>
        </p:nvSpPr>
        <p:spPr>
          <a:xfrm>
            <a:off x="15940083" y="9210675"/>
            <a:ext cx="1489653" cy="484505"/>
          </a:xfrm>
          <a:prstGeom prst="rect">
            <a:avLst/>
          </a:prstGeom>
        </p:spPr>
        <p:txBody>
          <a:bodyPr lIns="0" tIns="0" rIns="0" bIns="0" rtlCol="0" anchor="t">
            <a:spAutoFit/>
          </a:bodyPr>
          <a:lstStyle/>
          <a:p>
            <a:pPr algn="r">
              <a:lnSpc>
                <a:spcPts val="3780"/>
              </a:lnSpc>
            </a:pPr>
            <a:r>
              <a:rPr lang="en-US" sz="2700" spc="137">
                <a:solidFill>
                  <a:srgbClr val="000000"/>
                </a:solidFill>
                <a:latin typeface="Bookman Old Style" panose="02050604050505020204" charset="0"/>
                <a:cs typeface="Bookman Old Style" panose="02050604050505020204" charset="0"/>
              </a:rPr>
              <a:t>202</a:t>
            </a:r>
            <a:r>
              <a:rPr lang="en-IN" altLang="en-US" sz="2700" spc="137">
                <a:solidFill>
                  <a:srgbClr val="000000"/>
                </a:solidFill>
                <a:latin typeface="Bookman Old Style" panose="02050604050505020204" charset="0"/>
                <a:cs typeface="Bookman Old Style" panose="02050604050505020204" charset="0"/>
              </a:rPr>
              <a:t>3</a:t>
            </a:r>
            <a:endParaRPr lang="en-IN" altLang="en-US" sz="2700" spc="137">
              <a:solidFill>
                <a:srgbClr val="000000"/>
              </a:solidFill>
              <a:latin typeface="Bookman Old Style" panose="02050604050505020204" charset="0"/>
              <a:cs typeface="Bookman Old Style" panose="02050604050505020204" charset="0"/>
            </a:endParaRPr>
          </a:p>
        </p:txBody>
      </p:sp>
      <p:pic>
        <p:nvPicPr>
          <p:cNvPr id="13" name="Picture 12" descr="burger-with-ketchup-mustard-bottles"/>
          <p:cNvPicPr>
            <a:picLocks noChangeAspect="1"/>
          </p:cNvPicPr>
          <p:nvPr/>
        </p:nvPicPr>
        <p:blipFill>
          <a:blip r:embed="rId3"/>
          <a:stretch>
            <a:fillRect/>
          </a:stretch>
        </p:blipFill>
        <p:spPr>
          <a:xfrm>
            <a:off x="10363200" y="-723900"/>
            <a:ext cx="7465060" cy="8700770"/>
          </a:xfrm>
          <a:prstGeom prst="rect">
            <a:avLst/>
          </a:prstGeom>
        </p:spPr>
      </p:pic>
      <p:pic>
        <p:nvPicPr>
          <p:cNvPr id="100" name="Picture 99"/>
          <p:cNvPicPr/>
          <p:nvPr/>
        </p:nvPicPr>
        <p:blipFill>
          <a:blip r:embed="rId4">
            <a:lum contrast="-6000"/>
          </a:blip>
          <a:stretch>
            <a:fillRect/>
          </a:stretch>
        </p:blipFill>
        <p:spPr>
          <a:xfrm>
            <a:off x="1405890" y="114300"/>
            <a:ext cx="1866900" cy="162941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12" name="TextBox 5"/>
          <p:cNvSpPr txBox="1"/>
          <p:nvPr/>
        </p:nvSpPr>
        <p:spPr>
          <a:xfrm>
            <a:off x="0" y="342900"/>
            <a:ext cx="888428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Consumer preferences</a:t>
            </a:r>
            <a:endParaRPr lang="en-IN" altLang="en-US" sz="54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6160" name="TextBox 35"/>
          <p:cNvSpPr txBox="1"/>
          <p:nvPr/>
        </p:nvSpPr>
        <p:spPr>
          <a:xfrm>
            <a:off x="9525000" y="3238500"/>
            <a:ext cx="8462645" cy="618553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Caffiene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is the most preferred with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37%(363)</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followed by Vitamins 23%(243), Sugar 22%(219)and Gurana 16%(115) </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respondents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412(42%)</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of 980(100%) respondents chose</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Compact and portable cans</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and 285(29%)-innovative bottle design, 130(13%)- collectible packaging, 105(11%)- Eco-friendly design and 48(5%) -other category respectively </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indent="0" algn="just">
              <a:lnSpc>
                <a:spcPct val="150000"/>
              </a:lnSpc>
              <a:buFont typeface="Wingdings" panose="05000000000000000000" charset="0"/>
              <a:buNone/>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pic>
        <p:nvPicPr>
          <p:cNvPr id="8" name="Picture 7" descr="d-minimalistic-human-"/>
          <p:cNvPicPr>
            <a:picLocks noChangeAspect="1"/>
          </p:cNvPicPr>
          <p:nvPr/>
        </p:nvPicPr>
        <p:blipFill>
          <a:blip r:embed="rId3">
            <a:lum contrast="-6000"/>
          </a:blip>
          <a:srcRect b="6796"/>
          <a:stretch>
            <a:fillRect/>
          </a:stretch>
        </p:blipFill>
        <p:spPr>
          <a:xfrm>
            <a:off x="14060170" y="0"/>
            <a:ext cx="4227830" cy="3076575"/>
          </a:xfrm>
          <a:prstGeom prst="rect">
            <a:avLst/>
          </a:prstGeom>
        </p:spPr>
      </p:pic>
      <p:graphicFrame>
        <p:nvGraphicFramePr>
          <p:cNvPr id="4" name="Chart 3"/>
          <p:cNvGraphicFramePr/>
          <p:nvPr/>
        </p:nvGraphicFramePr>
        <p:xfrm>
          <a:off x="228600" y="5005705"/>
          <a:ext cx="8656320" cy="37014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229235" y="1409700"/>
          <a:ext cx="8656320" cy="35680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75" y="8928735"/>
            <a:ext cx="19203670" cy="1576705"/>
          </a:xfrm>
          <a:prstGeom prst="rect">
            <a:avLst/>
          </a:prstGeom>
          <a:solidFill>
            <a:srgbClr val="EDD8CD"/>
          </a:solidFill>
        </p:spPr>
      </p:sp>
      <p:sp>
        <p:nvSpPr>
          <p:cNvPr id="6160" name="TextBox 35"/>
          <p:cNvSpPr txBox="1"/>
          <p:nvPr/>
        </p:nvSpPr>
        <p:spPr>
          <a:xfrm>
            <a:off x="9372600" y="1714500"/>
            <a:ext cx="8730615" cy="895540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Cola-Coka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is the leading brand with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2538(25.38%)</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of the respondents, followed by Bepsi  with 2112(21.12%), Gangster with 1854(18.54%), BlueBull with 1058(10.58%),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CodeX with 980(9.80%) at 5th place</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Sky 9 with 979(9.79%), Other respondents 479(4.79) as per the survey of 10K respondents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Brand reputation</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chosen by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2652(26.52%)</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and the remaining reasons are taste/Flavour preference-20.11%, Availability-19.10%, Effectiveness-17.48% and other 16.79%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There is a twist in case of CodeX where taste/Flavour-</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18.57%</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is lesser than Availability-</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19.90%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unlike the overall brand choice reasons spread</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146685" y="114300"/>
            <a:ext cx="939101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Competition Analysis</a:t>
            </a:r>
            <a:endParaRPr lang="en-IN" altLang="en-US" sz="5400">
              <a:solidFill>
                <a:srgbClr val="000000"/>
              </a:solidFill>
              <a:latin typeface="Algerian" panose="04020705040A02060702" charset="0"/>
              <a:cs typeface="Algerian" panose="04020705040A02060702" charset="0"/>
            </a:endParaRPr>
          </a:p>
        </p:txBody>
      </p:sp>
      <p:pic>
        <p:nvPicPr>
          <p:cNvPr id="10" name="Picture 9" descr="Competition_Analysis"/>
          <p:cNvPicPr>
            <a:picLocks noChangeAspect="1"/>
          </p:cNvPicPr>
          <p:nvPr/>
        </p:nvPicPr>
        <p:blipFill>
          <a:blip r:embed="rId4"/>
          <a:stretch>
            <a:fillRect/>
          </a:stretch>
        </p:blipFill>
        <p:spPr>
          <a:xfrm>
            <a:off x="14766925" y="-38100"/>
            <a:ext cx="3521075" cy="1791970"/>
          </a:xfrm>
          <a:prstGeom prst="rect">
            <a:avLst/>
          </a:prstGeom>
        </p:spPr>
      </p:pic>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5"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7" name="Chart 6"/>
          <p:cNvGraphicFramePr/>
          <p:nvPr/>
        </p:nvGraphicFramePr>
        <p:xfrm>
          <a:off x="-76835" y="4400550"/>
          <a:ext cx="5535295" cy="448373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5462905" y="4422775"/>
          <a:ext cx="3655060" cy="44748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nvGraphicFramePr>
        <p:xfrm>
          <a:off x="-83820" y="1280795"/>
          <a:ext cx="9168765" cy="31083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6160" name="TextBox 35"/>
          <p:cNvSpPr txBox="1"/>
          <p:nvPr/>
        </p:nvSpPr>
        <p:spPr>
          <a:xfrm>
            <a:off x="9184005" y="2171700"/>
            <a:ext cx="8905875" cy="5631180"/>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Online ads</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Marketing channels can be used to reach more customers since it captures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41.94%</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of respondents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In terms of comparison with the leading brand and also with rest of the marketing channels CodeX has acheived a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41.94%</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reach, which is the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highest of all</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When we analyse the respondents who heard before about CodeX category with Marketing channels, respondents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who heard through online ads 43.96%</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are way much higher.</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635" y="266700"/>
            <a:ext cx="8846185" cy="194754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Market channel &amp; brand awareness</a:t>
            </a:r>
            <a:endParaRPr lang="en-IN" altLang="en-US" sz="54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pic>
        <p:nvPicPr>
          <p:cNvPr id="4" name="Picture 3" descr="Market_Channel"/>
          <p:cNvPicPr>
            <a:picLocks noChangeAspect="1"/>
          </p:cNvPicPr>
          <p:nvPr/>
        </p:nvPicPr>
        <p:blipFill>
          <a:blip r:embed="rId3"/>
          <a:stretch>
            <a:fillRect/>
          </a:stretch>
        </p:blipFill>
        <p:spPr>
          <a:xfrm>
            <a:off x="15575915" y="0"/>
            <a:ext cx="2719070" cy="2038985"/>
          </a:xfrm>
          <a:prstGeom prst="rect">
            <a:avLst/>
          </a:prstGeom>
        </p:spPr>
      </p:pic>
      <p:graphicFrame>
        <p:nvGraphicFramePr>
          <p:cNvPr id="6" name="Chart 5"/>
          <p:cNvGraphicFramePr/>
          <p:nvPr/>
        </p:nvGraphicFramePr>
        <p:xfrm>
          <a:off x="-410210" y="2247900"/>
          <a:ext cx="9174480" cy="327025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409575" y="5551805"/>
          <a:ext cx="9173845" cy="312039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75" y="9014460"/>
            <a:ext cx="19203670" cy="1490980"/>
          </a:xfrm>
          <a:prstGeom prst="rect">
            <a:avLst/>
          </a:prstGeom>
          <a:solidFill>
            <a:srgbClr val="EDD8CD"/>
          </a:solidFill>
        </p:spPr>
      </p:sp>
      <p:sp>
        <p:nvSpPr>
          <p:cNvPr id="6160" name="TextBox 35"/>
          <p:cNvSpPr txBox="1"/>
          <p:nvPr/>
        </p:nvSpPr>
        <p:spPr>
          <a:xfrm>
            <a:off x="9337675" y="190500"/>
            <a:ext cx="8710295" cy="950912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Brand Perception(Overall Rating)</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 Brand perception Index(BPI)</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BPI is a weighted index that assigns importance weights to each brand perception dimension and calculates the weighted sum of the scores.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indent="0" algn="just">
              <a:lnSpc>
                <a:spcPct val="150000"/>
              </a:lnSpc>
              <a:buFont typeface="Wingdings" panose="05000000000000000000" charset="0"/>
              <a:buNone/>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1257300" lvl="2" indent="-342900" algn="just">
              <a:lnSpc>
                <a:spcPct val="150000"/>
              </a:lnSpc>
              <a:buFont typeface="Arial" panose="020B0604020202020204" pitchFamily="34" charset="0"/>
              <a:buChar char="•"/>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Weighted Score Total = Sum of the weighted scores for each category</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1257300" lvl="2" indent="-342900" algn="just">
              <a:lnSpc>
                <a:spcPct val="150000"/>
              </a:lnSpc>
              <a:buFont typeface="Arial" panose="020B0604020202020204" pitchFamily="34" charset="0"/>
              <a:buChar char="•"/>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Weighted Score = Percentage * Weight</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1257300" lvl="2" indent="-342900" algn="just">
              <a:lnSpc>
                <a:spcPct val="150000"/>
              </a:lnSpc>
              <a:buFont typeface="Arial" panose="020B0604020202020204" pitchFamily="34" charset="0"/>
              <a:buChar char="•"/>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Assigned weights: Negative-0.3; Neutral-0.5; Positive-0.7</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BPI of CodeX is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0.17(16.99%)</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where the remaining brands also seems to have the same rating approximately, which shows that CodeX has relatively consistent perception among respondents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indent="0" algn="just">
              <a:lnSpc>
                <a:spcPct val="150000"/>
              </a:lnSpc>
              <a:buFont typeface="Wingdings" panose="05000000000000000000" charset="0"/>
              <a:buNone/>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152400" y="38100"/>
            <a:ext cx="9163685" cy="973455"/>
          </a:xfrm>
          <a:prstGeom prst="rect">
            <a:avLst/>
          </a:prstGeom>
        </p:spPr>
        <p:txBody>
          <a:bodyPr wrap="square" lIns="0" tIns="0" rIns="0" bIns="0" rtlCol="0" anchor="t">
            <a:spAutoFit/>
          </a:bodyPr>
          <a:p>
            <a:pPr algn="ctr">
              <a:lnSpc>
                <a:spcPts val="7595"/>
              </a:lnSpc>
            </a:pPr>
            <a:r>
              <a:rPr lang="en-IN" altLang="en-US" sz="6600">
                <a:solidFill>
                  <a:srgbClr val="000000"/>
                </a:solidFill>
                <a:latin typeface="Algerian" panose="04020705040A02060702" charset="0"/>
                <a:cs typeface="Algerian" panose="04020705040A02060702" charset="0"/>
              </a:rPr>
              <a:t>brand penetration</a:t>
            </a:r>
            <a:endParaRPr lang="en-IN" altLang="en-US" sz="66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6"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5" name="Text Box 5"/>
          <p:cNvSpPr txBox="1"/>
          <p:nvPr/>
        </p:nvSpPr>
        <p:spPr>
          <a:xfrm>
            <a:off x="9761220" y="3009900"/>
            <a:ext cx="8044180" cy="988695"/>
          </a:xfrm>
          <a:prstGeom prst="rect">
            <a:avLst/>
          </a:prstGeom>
          <a:solidFill>
            <a:schemeClr val="accent2">
              <a:lumMod val="20000"/>
              <a:lumOff val="8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indent="0"/>
            <a:r>
              <a:rPr lang="en-US" altLang="zh-CN" sz="2800" b="1" kern="100">
                <a:latin typeface="Calibri" panose="020F0502020204030204"/>
                <a:ea typeface="SimSun" panose="02010600030101010101" pitchFamily="2" charset="-122"/>
                <a:cs typeface="Times New Roman" panose="02020603050405020304"/>
                <a:sym typeface="Times New Roman" panose="02020603050405020304"/>
              </a:rPr>
              <a:t>B</a:t>
            </a:r>
            <a:r>
              <a:rPr lang="en-IN" altLang="en-US" sz="2800" b="1" kern="100">
                <a:latin typeface="Calibri" panose="020F0502020204030204"/>
                <a:ea typeface="SimSun" panose="02010600030101010101" pitchFamily="2" charset="-122"/>
                <a:cs typeface="Times New Roman" panose="02020603050405020304"/>
                <a:sym typeface="Times New Roman" panose="02020603050405020304"/>
              </a:rPr>
              <a:t>rand Perception Index</a:t>
            </a:r>
            <a:r>
              <a:rPr lang="en-US" altLang="zh-CN" sz="2800" b="1" kern="100">
                <a:latin typeface="Calibri" panose="020F0502020204030204"/>
                <a:ea typeface="SimSun" panose="02010600030101010101" pitchFamily="2" charset="-122"/>
                <a:cs typeface="Times New Roman" panose="02020603050405020304"/>
                <a:sym typeface="Times New Roman" panose="02020603050405020304"/>
              </a:rPr>
              <a:t> = Weighted Score Total / Number of Brand Perception Categories</a:t>
            </a:r>
            <a:endParaRPr lang="en-US" altLang="zh-CN" sz="2400" b="1" kern="100">
              <a:latin typeface="Calibri" panose="020F0502020204030204"/>
              <a:ea typeface="SimSun" panose="02010600030101010101" pitchFamily="2" charset="-122"/>
              <a:cs typeface="Times New Roman" panose="02020603050405020304"/>
              <a:sym typeface="Times New Roman" panose="02020603050405020304"/>
            </a:endParaRPr>
          </a:p>
        </p:txBody>
      </p:sp>
      <p:graphicFrame>
        <p:nvGraphicFramePr>
          <p:cNvPr id="4" name="Table 3"/>
          <p:cNvGraphicFramePr/>
          <p:nvPr/>
        </p:nvGraphicFramePr>
        <p:xfrm>
          <a:off x="-609600" y="5219700"/>
          <a:ext cx="9546590" cy="3731260"/>
        </p:xfrm>
        <a:graphic>
          <a:graphicData uri="http://schemas.openxmlformats.org/drawingml/2006/table">
            <a:tbl>
              <a:tblPr firstRow="1" lastRow="1">
                <a:tableStyleId>{21E4AEA4-8DFA-4A89-87EB-49C32662AFE0}</a:tableStyleId>
              </a:tblPr>
              <a:tblGrid>
                <a:gridCol w="2150110"/>
                <a:gridCol w="2607945"/>
                <a:gridCol w="2129790"/>
                <a:gridCol w="2658745"/>
              </a:tblGrid>
              <a:tr h="749935">
                <a:tc>
                  <a:txBody>
                    <a:bodyPr/>
                    <a:p>
                      <a:pPr indent="0">
                        <a:buNone/>
                      </a:pPr>
                      <a:r>
                        <a:rPr lang="en-US" sz="2000">
                          <a:solidFill>
                            <a:schemeClr val="tx1"/>
                          </a:solidFill>
                          <a:latin typeface="Bookman Old Style" panose="02050604050505020204" charset="0"/>
                          <a:cs typeface="Bookman Old Style" panose="02050604050505020204" charset="0"/>
                        </a:rPr>
                        <a:t>Brand_perception</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c>
                  <a:txBody>
                    <a:bodyPr/>
                    <a:p>
                      <a:pPr indent="0">
                        <a:buNone/>
                      </a:pPr>
                      <a:r>
                        <a:rPr lang="en-US" sz="2000">
                          <a:solidFill>
                            <a:schemeClr val="tx1"/>
                          </a:solidFill>
                          <a:latin typeface="Bookman Old Style" panose="02050604050505020204" charset="0"/>
                          <a:cs typeface="Bookman Old Style" panose="02050604050505020204" charset="0"/>
                        </a:rPr>
                        <a:t>Count of Respondent_ID</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c>
                  <a:txBody>
                    <a:bodyPr/>
                    <a:p>
                      <a:pPr indent="0">
                        <a:buNone/>
                      </a:pPr>
                      <a:r>
                        <a:rPr lang="en-US" sz="2000">
                          <a:solidFill>
                            <a:schemeClr val="tx1"/>
                          </a:solidFill>
                          <a:latin typeface="Bookman Old Style" panose="02050604050505020204" charset="0"/>
                          <a:cs typeface="Bookman Old Style" panose="02050604050505020204" charset="0"/>
                        </a:rPr>
                        <a:t>Weight(assigned)</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c>
                  <a:txBody>
                    <a:bodyPr/>
                    <a:p>
                      <a:pPr indent="0">
                        <a:buNone/>
                      </a:pPr>
                      <a:r>
                        <a:rPr lang="en-US" sz="2000">
                          <a:solidFill>
                            <a:schemeClr val="tx1"/>
                          </a:solidFill>
                          <a:latin typeface="Bookman Old Style" panose="02050604050505020204" charset="0"/>
                          <a:cs typeface="Bookman Old Style" panose="02050604050505020204" charset="0"/>
                        </a:rPr>
                        <a:t>Rating(Weight*Percentage)</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r>
              <a:tr h="544830">
                <a:tc>
                  <a:txBody>
                    <a:bodyPr/>
                    <a:p>
                      <a:pPr indent="0">
                        <a:buNone/>
                      </a:pPr>
                      <a:r>
                        <a:rPr lang="en-US" sz="2000">
                          <a:latin typeface="Bookman Old Style" panose="02050604050505020204" charset="0"/>
                          <a:cs typeface="Bookman Old Style" panose="02050604050505020204" charset="0"/>
                        </a:rPr>
                        <a:t>Negative</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17.55%</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0.3</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0.05 </a:t>
                      </a:r>
                      <a:endParaRPr lang="en-US" sz="2000">
                        <a:latin typeface="Bookman Old Style" panose="02050604050505020204" charset="0"/>
                        <a:cs typeface="Bookman Old Style" panose="02050604050505020204" charset="0"/>
                      </a:endParaRPr>
                    </a:p>
                  </a:txBody>
                  <a:tcPr marL="12700" marR="12700" marT="12700" vert="horz" anchor="ctr" anchorCtr="0"/>
                </a:tc>
              </a:tr>
              <a:tr h="545465">
                <a:tc>
                  <a:txBody>
                    <a:bodyPr/>
                    <a:p>
                      <a:pPr indent="0">
                        <a:buNone/>
                      </a:pPr>
                      <a:r>
                        <a:rPr lang="en-US" sz="2000">
                          <a:latin typeface="Bookman Old Style" panose="02050604050505020204" charset="0"/>
                          <a:cs typeface="Bookman Old Style" panose="02050604050505020204" charset="0"/>
                        </a:rPr>
                        <a:t>Neutral</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60.10%</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0.5</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0.30 </a:t>
                      </a:r>
                      <a:endParaRPr lang="en-US" sz="2000">
                        <a:latin typeface="Bookman Old Style" panose="02050604050505020204" charset="0"/>
                        <a:cs typeface="Bookman Old Style" panose="02050604050505020204" charset="0"/>
                      </a:endParaRPr>
                    </a:p>
                  </a:txBody>
                  <a:tcPr marL="12700" marR="12700" marT="12700" vert="horz" anchor="ctr" anchorCtr="0"/>
                </a:tc>
              </a:tr>
              <a:tr h="542925">
                <a:tc>
                  <a:txBody>
                    <a:bodyPr/>
                    <a:p>
                      <a:pPr indent="0">
                        <a:buNone/>
                      </a:pPr>
                      <a:r>
                        <a:rPr lang="en-US" sz="2000">
                          <a:latin typeface="Bookman Old Style" panose="02050604050505020204" charset="0"/>
                          <a:cs typeface="Bookman Old Style" panose="02050604050505020204" charset="0"/>
                        </a:rPr>
                        <a:t>Positive</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22.35%</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0.7</a:t>
                      </a:r>
                      <a:endParaRPr lang="en-US" sz="20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a:latin typeface="Bookman Old Style" panose="02050604050505020204" charset="0"/>
                          <a:cs typeface="Bookman Old Style" panose="02050604050505020204" charset="0"/>
                        </a:rPr>
                        <a:t>0.16 </a:t>
                      </a:r>
                      <a:endParaRPr lang="en-US" sz="2000">
                        <a:latin typeface="Bookman Old Style" panose="02050604050505020204" charset="0"/>
                        <a:cs typeface="Bookman Old Style" panose="02050604050505020204" charset="0"/>
                      </a:endParaRPr>
                    </a:p>
                  </a:txBody>
                  <a:tcPr marL="12700" marR="12700" marT="12700" vert="horz" anchor="ctr" anchorCtr="0"/>
                </a:tc>
              </a:tr>
              <a:tr h="546100">
                <a:tc>
                  <a:txBody>
                    <a:bodyPr/>
                    <a:p>
                      <a:pPr indent="0">
                        <a:buNone/>
                      </a:pPr>
                      <a:r>
                        <a:rPr lang="en-US" sz="2000" b="1">
                          <a:latin typeface="Bookman Old Style" panose="02050604050505020204" charset="0"/>
                          <a:cs typeface="Bookman Old Style" panose="02050604050505020204" charset="0"/>
                        </a:rPr>
                        <a:t>Grand Total</a:t>
                      </a:r>
                      <a:endParaRPr lang="en-US" sz="2000" b="1">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000" b="1">
                          <a:latin typeface="Bookman Old Style" panose="02050604050505020204" charset="0"/>
                          <a:cs typeface="Bookman Old Style" panose="02050604050505020204" charset="0"/>
                        </a:rPr>
                        <a:t>100.00%</a:t>
                      </a:r>
                      <a:endParaRPr lang="en-US" sz="2000" b="1">
                        <a:latin typeface="Bookman Old Style" panose="02050604050505020204" charset="0"/>
                        <a:cs typeface="Bookman Old Style" panose="02050604050505020204" charset="0"/>
                      </a:endParaRPr>
                    </a:p>
                  </a:txBody>
                  <a:tcPr marL="12700" marR="12700" marT="12700" vert="horz" anchor="ctr" anchorCtr="0"/>
                </a:tc>
                <a:tc>
                  <a:txBody>
                    <a:bodyPr/>
                    <a:p>
                      <a:pPr indent="0" algn="r">
                        <a:buNone/>
                      </a:pPr>
                      <a:r>
                        <a:rPr lang="en-US" sz="2000" b="1">
                          <a:latin typeface="Bookman Old Style" panose="02050604050505020204" charset="0"/>
                          <a:cs typeface="Bookman Old Style" panose="02050604050505020204" charset="0"/>
                        </a:rPr>
                        <a:t>sum of rating =</a:t>
                      </a:r>
                      <a:endParaRPr lang="en-US" sz="2000" b="1">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c>
                  <a:txBody>
                    <a:bodyPr/>
                    <a:p>
                      <a:pPr indent="0">
                        <a:buNone/>
                      </a:pPr>
                      <a:r>
                        <a:rPr lang="en-US" sz="2000" b="1">
                          <a:latin typeface="Bookman Old Style" panose="02050604050505020204" charset="0"/>
                          <a:cs typeface="Bookman Old Style" panose="02050604050505020204" charset="0"/>
                        </a:rPr>
                        <a:t>0.51 </a:t>
                      </a:r>
                      <a:endParaRPr lang="en-US" sz="2000" b="1">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r>
              <a:tr h="802005">
                <a:tc>
                  <a:txBody>
                    <a:bodyPr/>
                    <a:p>
                      <a:pPr indent="0">
                        <a:buNone/>
                      </a:pPr>
                      <a:endParaRPr lang="en-US" sz="2000">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2">
                            <a:lumMod val="20000"/>
                            <a:lumOff val="80000"/>
                          </a:schemeClr>
                        </a:gs>
                      </a:gsLst>
                      <a:lin ang="5400000" scaled="0"/>
                    </a:gradFill>
                  </a:tcPr>
                </a:tc>
                <a:tc>
                  <a:txBody>
                    <a:bodyPr/>
                    <a:p>
                      <a:pPr indent="0">
                        <a:buNone/>
                      </a:pPr>
                      <a:endParaRPr lang="en-US" sz="3600">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2">
                            <a:lumMod val="20000"/>
                            <a:lumOff val="80000"/>
                          </a:schemeClr>
                        </a:gs>
                      </a:gsLst>
                      <a:lin ang="5400000" scaled="0"/>
                    </a:gradFill>
                  </a:tcPr>
                </a:tc>
                <a:tc>
                  <a:txBody>
                    <a:bodyPr/>
                    <a:p>
                      <a:pPr indent="0" algn="r">
                        <a:buNone/>
                      </a:pPr>
                      <a:r>
                        <a:rPr lang="en-US" sz="2000">
                          <a:solidFill>
                            <a:schemeClr val="tx1"/>
                          </a:solidFill>
                          <a:latin typeface="Bookman Old Style" panose="02050604050505020204" charset="0"/>
                          <a:cs typeface="Bookman Old Style" panose="02050604050505020204" charset="0"/>
                        </a:rPr>
                        <a:t>CodeX_Rating=</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c>
                  <a:txBody>
                    <a:bodyPr/>
                    <a:p>
                      <a:pPr indent="0">
                        <a:buNone/>
                      </a:pPr>
                      <a:r>
                        <a:rPr lang="en-US" sz="2000">
                          <a:solidFill>
                            <a:schemeClr val="tx1"/>
                          </a:solidFill>
                          <a:latin typeface="Bookman Old Style" panose="02050604050505020204" charset="0"/>
                          <a:cs typeface="Bookman Old Style" panose="02050604050505020204" charset="0"/>
                        </a:rPr>
                        <a:t>0.17 </a:t>
                      </a:r>
                      <a:endParaRPr lang="en-US" sz="20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5">
                            <a:lumMod val="60000"/>
                            <a:lumOff val="40000"/>
                          </a:schemeClr>
                        </a:gs>
                        <a:gs pos="100000">
                          <a:schemeClr val="accent5">
                            <a:lumMod val="75000"/>
                          </a:schemeClr>
                        </a:gs>
                      </a:gsLst>
                      <a:lin ang="5400000" scaled="0"/>
                    </a:gradFill>
                  </a:tcPr>
                </a:tc>
              </a:tr>
            </a:tbl>
          </a:graphicData>
        </a:graphic>
      </p:graphicFrame>
      <p:graphicFrame>
        <p:nvGraphicFramePr>
          <p:cNvPr id="19" name="Chart 18"/>
          <p:cNvGraphicFramePr/>
          <p:nvPr/>
        </p:nvGraphicFramePr>
        <p:xfrm>
          <a:off x="-609600" y="1257300"/>
          <a:ext cx="9546590" cy="38855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6160" name="TextBox 35"/>
          <p:cNvSpPr txBox="1"/>
          <p:nvPr/>
        </p:nvSpPr>
        <p:spPr>
          <a:xfrm>
            <a:off x="9161780" y="1104900"/>
            <a:ext cx="9126220" cy="645160"/>
          </a:xfrm>
          <a:prstGeom prst="rect">
            <a:avLst/>
          </a:prstGeom>
          <a:noFill/>
          <a:ln w="9525">
            <a:noFill/>
          </a:ln>
        </p:spPr>
        <p:txBody>
          <a:bodyPr wrap="square" anchor="t" anchorCtr="0">
            <a:spAutoFit/>
          </a:bodyPr>
          <a:p>
            <a:pPr indent="0" algn="just">
              <a:lnSpc>
                <a:spcPct val="150000"/>
              </a:lnSpc>
              <a:buFont typeface="Wingdings" panose="05000000000000000000" charset="0"/>
              <a:buNone/>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152400" y="38100"/>
            <a:ext cx="9163685" cy="973455"/>
          </a:xfrm>
          <a:prstGeom prst="rect">
            <a:avLst/>
          </a:prstGeom>
        </p:spPr>
        <p:txBody>
          <a:bodyPr wrap="square" lIns="0" tIns="0" rIns="0" bIns="0" rtlCol="0" anchor="t">
            <a:spAutoFit/>
          </a:bodyPr>
          <a:p>
            <a:pPr algn="ctr">
              <a:lnSpc>
                <a:spcPts val="7595"/>
              </a:lnSpc>
            </a:pPr>
            <a:r>
              <a:rPr lang="en-IN" altLang="en-US" sz="6600">
                <a:solidFill>
                  <a:srgbClr val="000000"/>
                </a:solidFill>
                <a:latin typeface="Algerian" panose="04020705040A02060702" charset="0"/>
                <a:cs typeface="Algerian" panose="04020705040A02060702" charset="0"/>
              </a:rPr>
              <a:t>brand penetration</a:t>
            </a:r>
            <a:endParaRPr lang="en-IN" altLang="en-US" sz="66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6"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4" name="Text Box 3"/>
          <p:cNvSpPr txBox="1"/>
          <p:nvPr/>
        </p:nvSpPr>
        <p:spPr>
          <a:xfrm>
            <a:off x="9302750" y="1333500"/>
            <a:ext cx="8758555" cy="8401685"/>
          </a:xfrm>
          <a:prstGeom prst="rect">
            <a:avLst/>
          </a:prstGeom>
          <a:noFill/>
        </p:spPr>
        <p:txBody>
          <a:bodyPr wrap="square" rtlCol="0" anchor="t">
            <a:spAutoFit/>
          </a:bodyPr>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The Cities can be divided as: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800100" lvl="1" indent="-342900" algn="just">
              <a:lnSpc>
                <a:spcPct val="150000"/>
              </a:lnSpc>
              <a:buFont typeface="Wingdings" panose="05000000000000000000" charset="0"/>
              <a:buChar char="ü"/>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Tier 1:</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Banglore(29.80%), Hyderabad(18.57%), Mumbai(15.92%), Chennai(9.39%), Delhi(4.08%)</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800100" lvl="1" indent="-342900" algn="just">
              <a:lnSpc>
                <a:spcPct val="150000"/>
              </a:lnSpc>
              <a:buFont typeface="Wingdings" panose="05000000000000000000" charset="0"/>
              <a:buChar char="ü"/>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Tier 2: </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Pune(9.39%), Kolkata(4.90%), Ahmedabad(4.59%), Jaipur(2.86%), Lucknow(0.51%)</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The cities that need more focus on are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Lucknow-</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0.51%(175), Jaipur- 2.86%(360), Delhi- 4.08%(429), Ahmedabad- 4.59%(456) and Kolkata- 4.90%(566)</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As we can see, there is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Delhi</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with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4.08%</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from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Tier 1</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Cities that needs more focus on</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From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Tier 2</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Cities</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Pune</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has more respondents with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9.39%</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in favor of CodeX</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p:txBody>
      </p:sp>
      <p:graphicFrame>
        <p:nvGraphicFramePr>
          <p:cNvPr id="5" name="Chart 4"/>
          <p:cNvGraphicFramePr/>
          <p:nvPr/>
        </p:nvGraphicFramePr>
        <p:xfrm>
          <a:off x="-228600" y="1181100"/>
          <a:ext cx="8978900" cy="39681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Chart 5"/>
          <p:cNvGraphicFramePr/>
          <p:nvPr/>
        </p:nvGraphicFramePr>
        <p:xfrm>
          <a:off x="-228600" y="5153025"/>
          <a:ext cx="8979535" cy="352361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6160" name="TextBox 35"/>
          <p:cNvSpPr txBox="1"/>
          <p:nvPr/>
        </p:nvSpPr>
        <p:spPr>
          <a:xfrm>
            <a:off x="9296400" y="876300"/>
            <a:ext cx="8905240" cy="5631180"/>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Purchase Location preferred</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Supermarkets(44.49%)</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&gt;Online retailers(25.31%)&gt;Gym and Fitness Centers(14.59%)&gt;Local stores(8.88%)&gt;Other(6.73%)</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Preferred Consumptions Situations:</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Sports/Excercise(45.92%)</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&gt;Studying/Working late(32.65%)&gt;Social Outings/Parties(13.06%)&gt;Other(6.12%)&gt;Driving/Commuting(2.24%)</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indent="0" algn="just">
              <a:lnSpc>
                <a:spcPct val="150000"/>
              </a:lnSpc>
              <a:buFont typeface="Wingdings" panose="05000000000000000000" charset="0"/>
              <a:buNone/>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159385" y="38100"/>
            <a:ext cx="840930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Purchase behaviour</a:t>
            </a:r>
            <a:endParaRPr lang="en-IN" altLang="en-US" sz="5400">
              <a:solidFill>
                <a:srgbClr val="000000"/>
              </a:solidFill>
              <a:latin typeface="Algerian" panose="04020705040A02060702" charset="0"/>
              <a:cs typeface="Algerian" panose="04020705040A02060702" charset="0"/>
            </a:endParaRPr>
          </a:p>
        </p:txBody>
      </p:sp>
      <p:sp>
        <p:nvSpPr>
          <p:cNvPr id="6"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4" name="Chart 3"/>
          <p:cNvGraphicFramePr/>
          <p:nvPr/>
        </p:nvGraphicFramePr>
        <p:xfrm>
          <a:off x="-76200" y="995680"/>
          <a:ext cx="4553585" cy="70370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Chart 4"/>
          <p:cNvGraphicFramePr/>
          <p:nvPr/>
        </p:nvGraphicFramePr>
        <p:xfrm>
          <a:off x="4554855" y="996315"/>
          <a:ext cx="4399915" cy="7035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6160" name="TextBox 35"/>
          <p:cNvSpPr txBox="1"/>
          <p:nvPr/>
        </p:nvSpPr>
        <p:spPr>
          <a:xfrm>
            <a:off x="9220200" y="342900"/>
            <a:ext cx="8990965" cy="8401685"/>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Factors influencing Customers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Purchase Decision</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The most chosen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price ranges between 50-99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with 41.84% followed by 100-150(31.94%), Above 150(16.2%), Below 150(10%)</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most people prefer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limited edition pakaging(42.35%)</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people who dont demands(37.76%) and not sure(19.920%)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Consume reason</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with high response is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Increase Energy &amp; Focus(35.10%)</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followed by To combat fatigue(22.1%), To boost Performance(16.53%), To enhance sports performance(15.82% and the other(10.41%) </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800100" lvl="1" indent="-342900" algn="just">
              <a:lnSpc>
                <a:spcPct val="150000"/>
              </a:lnSpc>
              <a:buFont typeface="Wingdings" panose="05000000000000000000" charset="0"/>
              <a:buChar char="ü"/>
            </a:pP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Consume Frequency:</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2-3 times a week(36.84%)</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Rarely(20.82%); 2-3 times a month(15%); Once a week (14.80%); Daily(12.55%)</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159385" y="38100"/>
            <a:ext cx="840930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Purchase behaviour</a:t>
            </a:r>
            <a:endParaRPr lang="en-IN" altLang="en-US" sz="5400">
              <a:solidFill>
                <a:srgbClr val="000000"/>
              </a:solidFill>
              <a:latin typeface="Algerian" panose="04020705040A02060702" charset="0"/>
              <a:cs typeface="Algerian" panose="04020705040A02060702" charset="0"/>
            </a:endParaRPr>
          </a:p>
        </p:txBody>
      </p:sp>
      <p:sp>
        <p:nvSpPr>
          <p:cNvPr id="6"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8" name="Chart 7"/>
          <p:cNvGraphicFramePr/>
          <p:nvPr/>
        </p:nvGraphicFramePr>
        <p:xfrm>
          <a:off x="-159385" y="1104900"/>
          <a:ext cx="4457065" cy="35699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4304030" y="1104900"/>
          <a:ext cx="4356100" cy="3576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159385" y="4674870"/>
          <a:ext cx="4456430" cy="3999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4304665" y="4685030"/>
          <a:ext cx="4356100" cy="395097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75" y="8980170"/>
            <a:ext cx="19203670" cy="1525270"/>
          </a:xfrm>
          <a:prstGeom prst="rect">
            <a:avLst/>
          </a:prstGeom>
          <a:solidFill>
            <a:srgbClr val="EDD8CD"/>
          </a:solidFill>
        </p:spPr>
      </p:sp>
      <p:sp>
        <p:nvSpPr>
          <p:cNvPr id="6160" name="TextBox 35"/>
          <p:cNvSpPr txBox="1"/>
          <p:nvPr/>
        </p:nvSpPr>
        <p:spPr>
          <a:xfrm>
            <a:off x="9192260" y="114300"/>
            <a:ext cx="9095740" cy="10063480"/>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We should first know the comparisons over spread to find the area to develop</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914400" lvl="1"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Branding: </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On comparing the CodeX perception it is clear that CodeX has balanced perceptions just like  the lead brands and  it can also be seen in Brand Choice reason spread still CodeX can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focus</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more on branding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to stand out</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from the other brands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914400" lvl="1"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Availability:</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 Though One of the major reasons preventing customers from trying codeX is Non-Availability locally 23.7%(229), Codex has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pretty good distributions in comparison </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with other brands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914400" lvl="1"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Taste:</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most of the respondents rated CodeX with 3(286), 4(248), 5(191), 2(148) and 1(107); The Brand choice reason spread is clearly showing that </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CodeX need to focus on Taste Improvisation</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914400" lvl="1" indent="-457200" algn="just">
              <a:lnSpc>
                <a:spcPct val="150000"/>
              </a:lnSpc>
              <a:buFont typeface="+mj-lt"/>
              <a:buAutoNum type="arabicParenR"/>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indent="0" algn="just">
              <a:lnSpc>
                <a:spcPct val="150000"/>
              </a:lnSpc>
              <a:buFont typeface="Wingdings" panose="05000000000000000000" charset="0"/>
              <a:buNone/>
            </a:pP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sp>
        <p:nvSpPr>
          <p:cNvPr id="12" name="TextBox 5"/>
          <p:cNvSpPr txBox="1"/>
          <p:nvPr/>
        </p:nvSpPr>
        <p:spPr>
          <a:xfrm>
            <a:off x="214630" y="-190500"/>
            <a:ext cx="840930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Areas to focus</a:t>
            </a:r>
            <a:endParaRPr lang="en-IN" altLang="en-US" sz="54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7" name="Chart 6"/>
          <p:cNvGraphicFramePr/>
          <p:nvPr/>
        </p:nvGraphicFramePr>
        <p:xfrm>
          <a:off x="4467860" y="927735"/>
          <a:ext cx="4523105" cy="35375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153035" y="4471035"/>
          <a:ext cx="9144635" cy="41122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nvGraphicFramePr>
        <p:xfrm>
          <a:off x="-152400" y="928370"/>
          <a:ext cx="4615180" cy="3543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6160" grpId="0" bldLvl="2" uiExpand="1" build="p"/>
      <p:bldP spid="6160"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685800" y="34290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grpSp>
        <p:nvGrpSpPr>
          <p:cNvPr id="10" name="Group 10"/>
          <p:cNvGrpSpPr/>
          <p:nvPr/>
        </p:nvGrpSpPr>
        <p:grpSpPr>
          <a:xfrm rot="0">
            <a:off x="304800" y="977900"/>
            <a:ext cx="11476990" cy="14097635"/>
            <a:chOff x="0" y="-60160"/>
            <a:chExt cx="2834241" cy="869950"/>
          </a:xfrm>
        </p:grpSpPr>
        <p:sp>
          <p:nvSpPr>
            <p:cNvPr id="11" name="Freeform 11"/>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12" name="TextBox 12"/>
            <p:cNvSpPr txBox="1"/>
            <p:nvPr/>
          </p:nvSpPr>
          <p:spPr>
            <a:xfrm>
              <a:off x="0" y="-60160"/>
              <a:ext cx="812800" cy="869950"/>
            </a:xfrm>
            <a:prstGeom prst="rect">
              <a:avLst/>
            </a:prstGeom>
          </p:spPr>
          <p:txBody>
            <a:bodyPr lIns="50800" tIns="50800" rIns="50800" bIns="50800" rtlCol="0" anchor="ctr"/>
            <a:lstStyle/>
            <a:p>
              <a:pPr algn="ctr">
                <a:lnSpc>
                  <a:spcPts val="3500"/>
                </a:lnSpc>
              </a:pPr>
            </a:p>
          </p:txBody>
        </p:sp>
      </p:grpSp>
      <p:sp>
        <p:nvSpPr>
          <p:cNvPr id="20" name="Text Box 19"/>
          <p:cNvSpPr txBox="1"/>
          <p:nvPr/>
        </p:nvSpPr>
        <p:spPr>
          <a:xfrm>
            <a:off x="533400" y="2019300"/>
            <a:ext cx="10991850" cy="13018135"/>
          </a:xfrm>
          <a:prstGeom prst="rect">
            <a:avLst/>
          </a:prstGeom>
          <a:noFill/>
        </p:spPr>
        <p:txBody>
          <a:bodyPr wrap="square" rtlCol="0">
            <a:spAutoFit/>
          </a:bodyPr>
          <a:p>
            <a:pPr marL="514350" indent="-514350" algn="l" defTabSz="914400">
              <a:lnSpc>
                <a:spcPct val="100000"/>
              </a:lnSpc>
              <a:buFont typeface="+mj-lt"/>
              <a:buAutoNum type="arabicParenR"/>
              <a:tabLst>
                <a:tab pos="0" algn="l"/>
              </a:tabLst>
            </a:pPr>
            <a:r>
              <a:rPr sz="2400">
                <a:latin typeface="Bookman Old Style" panose="02050604050505020204" charset="0"/>
                <a:cs typeface="Bookman Old Style" panose="02050604050505020204" charset="0"/>
              </a:rPr>
              <a:t>The top two improvements desired by respondents</a:t>
            </a:r>
            <a:r>
              <a:rPr sz="2400" b="1">
                <a:latin typeface="Bookman Old Style" panose="02050604050505020204" charset="0"/>
                <a:cs typeface="Bookman Old Style" panose="02050604050505020204" charset="0"/>
              </a:rPr>
              <a:t> are reduced sugar content (2995 respondents) and more natural ingredients (2498 respondents)</a:t>
            </a:r>
            <a:r>
              <a:rPr sz="2400">
                <a:latin typeface="Bookman Old Style" panose="02050604050505020204" charset="0"/>
                <a:cs typeface="Bookman Old Style" panose="02050604050505020204" charset="0"/>
              </a:rPr>
              <a:t>, followed by a wider range of flavors (2037 respondents) and healthier alternatives (1472 respondents). </a:t>
            </a:r>
            <a:r>
              <a:rPr lang="en-IN" sz="2400">
                <a:latin typeface="Bookman Old Style" panose="02050604050505020204" charset="0"/>
                <a:cs typeface="Bookman Old Style" panose="02050604050505020204" charset="0"/>
              </a:rPr>
              <a:t>In addition</a:t>
            </a:r>
            <a:r>
              <a:rPr sz="2400">
                <a:latin typeface="Bookman Old Style" panose="02050604050505020204" charset="0"/>
                <a:cs typeface="Bookman Old Style" panose="02050604050505020204" charset="0"/>
              </a:rPr>
              <a:t>, 998 respondents mentioned </a:t>
            </a:r>
            <a:r>
              <a:rPr lang="en-IN" sz="2400">
                <a:latin typeface="Bookman Old Style" panose="02050604050505020204" charset="0"/>
                <a:cs typeface="Bookman Old Style" panose="02050604050505020204" charset="0"/>
              </a:rPr>
              <a:t>other suggestions</a:t>
            </a:r>
            <a:r>
              <a:rPr sz="2400">
                <a:latin typeface="Bookman Old Style" panose="02050604050505020204" charset="0"/>
                <a:cs typeface="Bookman Old Style" panose="02050604050505020204" charset="0"/>
              </a:rPr>
              <a:t>.</a:t>
            </a:r>
            <a:endParaRPr sz="2400">
              <a:latin typeface="Bookman Old Style" panose="02050604050505020204" charset="0"/>
              <a:cs typeface="Bookman Old Style" panose="02050604050505020204" charset="0"/>
            </a:endParaRPr>
          </a:p>
          <a:p>
            <a:pPr indent="0" algn="l" defTabSz="914400">
              <a:lnSpc>
                <a:spcPct val="100000"/>
              </a:lnSpc>
              <a:buFont typeface="+mj-lt"/>
              <a:buNone/>
              <a:tabLst>
                <a:tab pos="0" algn="l"/>
              </a:tabLst>
            </a:pPr>
            <a:endParaRPr sz="2400" b="1">
              <a:latin typeface="Bookman Old Style" panose="02050604050505020204" charset="0"/>
              <a:cs typeface="Bookman Old Style" panose="02050604050505020204" charset="0"/>
            </a:endParaRPr>
          </a:p>
          <a:p>
            <a:pPr marL="0" lvl="1" indent="-514350" algn="l" defTabSz="914400">
              <a:lnSpc>
                <a:spcPct val="100000"/>
              </a:lnSpc>
              <a:buFont typeface="+mj-lt"/>
              <a:buAutoNum type="arabicParenR"/>
              <a:tabLst>
                <a:tab pos="0" algn="l"/>
              </a:tabLst>
            </a:pPr>
            <a:r>
              <a:rPr lang="en-US" sz="2400">
                <a:latin typeface="Bookman Old Style" panose="02050604050505020204" charset="0"/>
                <a:cs typeface="Bookman Old Style" panose="02050604050505020204" charset="0"/>
                <a:sym typeface="+mn-ea"/>
              </a:rPr>
              <a:t>Additionally, out of a total of 10,000 respondents:</a:t>
            </a:r>
            <a:endParaRPr lang="en-US" sz="2400">
              <a:latin typeface="Bookman Old Style" panose="02050604050505020204" charset="0"/>
              <a:cs typeface="Bookman Old Style" panose="02050604050505020204" charset="0"/>
              <a:sym typeface="+mn-ea"/>
            </a:endParaRPr>
          </a:p>
          <a:p>
            <a:pPr marL="393065" lvl="1" indent="355600" algn="l" defTabSz="914400">
              <a:lnSpc>
                <a:spcPct val="100000"/>
              </a:lnSpc>
              <a:buFont typeface="Arial" panose="020B0604020202020204" pitchFamily="34" charset="0"/>
              <a:buChar char="•"/>
              <a:tabLst>
                <a:tab pos="626745" algn="l"/>
                <a:tab pos="1074420" algn="l"/>
              </a:tabLst>
            </a:pPr>
            <a:r>
              <a:rPr lang="en-US" sz="2400" b="1">
                <a:latin typeface="Bookman Old Style" panose="02050604050505020204" charset="0"/>
                <a:cs typeface="Bookman Old Style" panose="02050604050505020204" charset="0"/>
                <a:sym typeface="+mn-ea"/>
              </a:rPr>
              <a:t>6045</a:t>
            </a:r>
            <a:r>
              <a:rPr lang="en-US" sz="2400">
                <a:latin typeface="Bookman Old Style" panose="02050604050505020204" charset="0"/>
                <a:cs typeface="Bookman Old Style" panose="02050604050505020204" charset="0"/>
                <a:sym typeface="+mn-ea"/>
              </a:rPr>
              <a:t> respondents have indicated that they are </a:t>
            </a:r>
            <a:r>
              <a:rPr lang="en-US" sz="2400" b="1">
                <a:latin typeface="Bookman Old Style" panose="02050604050505020204" charset="0"/>
                <a:cs typeface="Bookman Old Style" panose="02050604050505020204" charset="0"/>
                <a:sym typeface="+mn-ea"/>
              </a:rPr>
              <a:t>health concerned</a:t>
            </a:r>
            <a:endParaRPr lang="en-US" sz="2400">
              <a:latin typeface="Bookman Old Style" panose="02050604050505020204" charset="0"/>
              <a:cs typeface="Bookman Old Style" panose="02050604050505020204" charset="0"/>
              <a:sym typeface="+mn-ea"/>
            </a:endParaRPr>
          </a:p>
          <a:p>
            <a:pPr marL="748665" lvl="2" indent="-355600" algn="l" defTabSz="914400">
              <a:lnSpc>
                <a:spcPct val="100000"/>
              </a:lnSpc>
              <a:buFont typeface="Arial" panose="020B0604020202020204" pitchFamily="34" charset="0"/>
              <a:buChar char="•"/>
              <a:tabLst>
                <a:tab pos="447675" algn="l"/>
                <a:tab pos="716280" algn="l"/>
                <a:tab pos="805815" algn="l"/>
              </a:tabLst>
            </a:pPr>
            <a:r>
              <a:rPr lang="en-US" sz="2400">
                <a:latin typeface="Bookman Old Style" panose="02050604050505020204" charset="0"/>
                <a:cs typeface="Bookman Old Style" panose="02050604050505020204" charset="0"/>
                <a:sym typeface="+mn-ea"/>
              </a:rPr>
              <a:t>3955 respondents have indicated that they are not health concerned</a:t>
            </a:r>
            <a:endParaRPr lang="en-US" sz="2400">
              <a:latin typeface="Bookman Old Style" panose="02050604050505020204" charset="0"/>
              <a:cs typeface="Bookman Old Style" panose="02050604050505020204" charset="0"/>
            </a:endParaRPr>
          </a:p>
          <a:p>
            <a:pPr marL="393065" lvl="2" indent="0" algn="l" defTabSz="914400">
              <a:lnSpc>
                <a:spcPct val="100000"/>
              </a:lnSpc>
              <a:buFont typeface="Arial" panose="020B0604020202020204" pitchFamily="34" charset="0"/>
              <a:buNone/>
              <a:tabLst>
                <a:tab pos="447675" algn="l"/>
                <a:tab pos="716280" algn="l"/>
                <a:tab pos="805815" algn="l"/>
              </a:tabLst>
            </a:pPr>
            <a:r>
              <a:rPr lang="en-US" sz="2400">
                <a:latin typeface="Bookman Old Style" panose="02050604050505020204" charset="0"/>
                <a:cs typeface="Bookman Old Style" panose="02050604050505020204" charset="0"/>
                <a:sym typeface="+mn-ea"/>
              </a:rPr>
              <a:t>reducing sugar content and incorporating more natural ingredients are popular desires among the respondent</a:t>
            </a:r>
            <a:r>
              <a:rPr lang="en-IN" altLang="en-US" sz="2400">
                <a:latin typeface="Bookman Old Style" panose="02050604050505020204" charset="0"/>
                <a:cs typeface="Bookman Old Style" panose="02050604050505020204" charset="0"/>
                <a:sym typeface="+mn-ea"/>
              </a:rPr>
              <a:t>s</a:t>
            </a:r>
            <a:endParaRPr lang="en-IN" altLang="en-US" sz="2400">
              <a:latin typeface="Bookman Old Style" panose="02050604050505020204" charset="0"/>
              <a:cs typeface="Bookman Old Style" panose="02050604050505020204" charset="0"/>
              <a:sym typeface="+mn-ea"/>
            </a:endParaRPr>
          </a:p>
          <a:p>
            <a:pPr marL="393065" lvl="2" indent="0" algn="l" defTabSz="914400">
              <a:lnSpc>
                <a:spcPct val="100000"/>
              </a:lnSpc>
              <a:buFont typeface="Arial" panose="020B0604020202020204" pitchFamily="34" charset="0"/>
              <a:buNone/>
              <a:tabLst>
                <a:tab pos="447675" algn="l"/>
                <a:tab pos="716280" algn="l"/>
                <a:tab pos="805815" algn="l"/>
              </a:tabLst>
            </a:pPr>
            <a:endParaRPr lang="en-US" sz="2400">
              <a:latin typeface="Bookman Old Style" panose="02050604050505020204" charset="0"/>
              <a:cs typeface="Bookman Old Style" panose="02050604050505020204" charset="0"/>
              <a:sym typeface="+mn-ea"/>
            </a:endParaRPr>
          </a:p>
          <a:p>
            <a:pPr marL="461645" lvl="1" indent="-461645" algn="l" defTabSz="914400">
              <a:lnSpc>
                <a:spcPct val="100000"/>
              </a:lnSpc>
              <a:buFont typeface="+mj-lt"/>
              <a:buAutoNum type="arabicParenR"/>
              <a:tabLst>
                <a:tab pos="0" algn="l"/>
              </a:tabLst>
            </a:pPr>
            <a:r>
              <a:rPr lang="en-IN" altLang="en-US" sz="2400">
                <a:latin typeface="Bookman Old Style" panose="02050604050505020204" charset="0"/>
                <a:cs typeface="Bookman Old Style" panose="02050604050505020204" charset="0"/>
                <a:sym typeface="+mn-ea"/>
              </a:rPr>
              <a:t>In terms of CodeX out of 980 respondents, </a:t>
            </a:r>
            <a:r>
              <a:rPr lang="en-IN" altLang="en-US" sz="2400" b="1">
                <a:latin typeface="Bookman Old Style" panose="02050604050505020204" charset="0"/>
                <a:cs typeface="Bookman Old Style" panose="02050604050505020204" charset="0"/>
                <a:sym typeface="+mn-ea"/>
              </a:rPr>
              <a:t>597</a:t>
            </a:r>
            <a:r>
              <a:rPr lang="en-IN" altLang="en-US" sz="2400">
                <a:latin typeface="Bookman Old Style" panose="02050604050505020204" charset="0"/>
                <a:cs typeface="Bookman Old Style" panose="02050604050505020204" charset="0"/>
                <a:sym typeface="+mn-ea"/>
              </a:rPr>
              <a:t> people are </a:t>
            </a:r>
            <a:r>
              <a:rPr lang="en-IN" altLang="en-US" sz="2400" b="1">
                <a:latin typeface="Bookman Old Style" panose="02050604050505020204" charset="0"/>
                <a:cs typeface="Bookman Old Style" panose="02050604050505020204" charset="0"/>
                <a:sym typeface="+mn-ea"/>
              </a:rPr>
              <a:t>health concerned</a:t>
            </a:r>
            <a:r>
              <a:rPr lang="en-IN" altLang="en-US" sz="2400">
                <a:latin typeface="Bookman Old Style" panose="02050604050505020204" charset="0"/>
                <a:cs typeface="Bookman Old Style" panose="02050604050505020204" charset="0"/>
                <a:sym typeface="+mn-ea"/>
              </a:rPr>
              <a:t> also more inclined towards  reduced sugar content(30.41%) &amp; Natural Ingredients(23.88%) along with wide range of flavors(21.22%) &amp; Healthier alternatives(14.59%)</a:t>
            </a:r>
            <a:endParaRPr lang="en-US" sz="2400">
              <a:latin typeface="Bookman Old Style" panose="02050604050505020204" charset="0"/>
              <a:cs typeface="Bookman Old Style" panose="02050604050505020204" charset="0"/>
              <a:sym typeface="+mn-ea"/>
            </a:endParaRPr>
          </a:p>
          <a:p>
            <a:pPr marL="514350" indent="-514350" algn="l" defTabSz="914400">
              <a:buFont typeface="+mj-lt"/>
              <a:buAutoNum type="arabicParenR"/>
              <a:tabLst>
                <a:tab pos="0" algn="l"/>
              </a:tabLst>
            </a:pPr>
            <a:endParaRPr sz="2400">
              <a:latin typeface="Bookman Old Style" panose="02050604050505020204" charset="0"/>
              <a:cs typeface="Bookman Old Style" panose="02050604050505020204" charset="0"/>
            </a:endParaRPr>
          </a:p>
          <a:p>
            <a:pPr indent="0" algn="l" defTabSz="914400">
              <a:buFont typeface="+mj-lt"/>
              <a:buNone/>
              <a:tabLst>
                <a:tab pos="0" algn="l"/>
              </a:tabLst>
            </a:pPr>
            <a:endParaRPr sz="2400">
              <a:latin typeface="Bookman Old Style" panose="02050604050505020204" charset="0"/>
              <a:cs typeface="Bookman Old Style" panose="02050604050505020204" charset="0"/>
            </a:endParaRPr>
          </a:p>
          <a:p>
            <a:pPr marL="0" lvl="1" indent="-514350" algn="l" defTabSz="914400">
              <a:buFont typeface="+mj-lt"/>
              <a:buAutoNum type="arabicParenR"/>
              <a:tabLst>
                <a:tab pos="0" algn="l"/>
              </a:tabLst>
            </a:pPr>
            <a:endParaRPr lang="en-US" sz="2400">
              <a:latin typeface="Bookman Old Style" panose="02050604050505020204" charset="0"/>
              <a:cs typeface="Bookman Old Style" panose="02050604050505020204" charset="0"/>
              <a:sym typeface="+mn-ea"/>
            </a:endParaRPr>
          </a:p>
          <a:p>
            <a:pPr marL="0" lvl="2" indent="-514350" algn="l" defTabSz="914400">
              <a:buFont typeface="+mj-lt"/>
              <a:buAutoNum type="arabicParenR"/>
              <a:tabLst>
                <a:tab pos="0" algn="l"/>
              </a:tabLst>
            </a:pPr>
            <a:endParaRPr lang="en-US" sz="2400">
              <a:latin typeface="Bookman Old Style" panose="02050604050505020204" charset="0"/>
              <a:cs typeface="Bookman Old Style" panose="02050604050505020204" charset="0"/>
            </a:endParaRPr>
          </a:p>
          <a:p>
            <a:pPr marL="0" lvl="1" indent="-514350" algn="l" defTabSz="914400">
              <a:buFont typeface="+mj-lt"/>
              <a:buAutoNum type="arabicParenR"/>
              <a:tabLst>
                <a:tab pos="0" algn="l"/>
              </a:tabLst>
            </a:pPr>
            <a:endParaRPr lang="en-US" sz="2400">
              <a:latin typeface="Bookman Old Style" panose="02050604050505020204" charset="0"/>
              <a:cs typeface="Bookman Old Style" panose="02050604050505020204" charset="0"/>
              <a:sym typeface="+mn-ea"/>
            </a:endParaRPr>
          </a:p>
          <a:p>
            <a:pPr marL="514350" indent="-514350" algn="l" defTabSz="914400">
              <a:buFont typeface="+mj-lt"/>
              <a:buAutoNum type="arabicParenR"/>
              <a:tabLst>
                <a:tab pos="0" algn="l"/>
              </a:tabLst>
            </a:pPr>
            <a:endParaRPr sz="2400">
              <a:latin typeface="Bookman Old Style" panose="02050604050505020204" charset="0"/>
              <a:cs typeface="Bookman Old Style" panose="02050604050505020204" charset="0"/>
            </a:endParaRPr>
          </a:p>
          <a:p>
            <a:pPr marL="514350" indent="-514350" algn="l" defTabSz="914400">
              <a:buFont typeface="+mj-lt"/>
              <a:buAutoNum type="arabicParenR"/>
              <a:tabLst>
                <a:tab pos="0" algn="l"/>
              </a:tabLst>
            </a:pPr>
            <a:endParaRPr sz="2400">
              <a:latin typeface="Bookman Old Style" panose="02050604050505020204" charset="0"/>
              <a:cs typeface="Bookman Old Style" panose="02050604050505020204" charset="0"/>
            </a:endParaRPr>
          </a:p>
          <a:p>
            <a:pPr marL="425450" lvl="1" indent="0" algn="l" defTabSz="914400">
              <a:buFont typeface="Arial" panose="020B0604020202020204" pitchFamily="34" charset="0"/>
              <a:buNone/>
              <a:tabLst>
                <a:tab pos="626745" algn="l"/>
                <a:tab pos="1074420" algn="l"/>
              </a:tabLst>
            </a:pPr>
            <a:endParaRPr lang="en-US" sz="2400">
              <a:latin typeface="Bookman Old Style" panose="02050604050505020204" charset="0"/>
              <a:cs typeface="Bookman Old Style" panose="02050604050505020204" charset="0"/>
              <a:sym typeface="+mn-ea"/>
            </a:endParaRPr>
          </a:p>
          <a:p>
            <a:pPr marL="393065" lvl="2" indent="0" algn="l" defTabSz="914400">
              <a:buFont typeface="Arial" panose="020B0604020202020204" pitchFamily="34" charset="0"/>
              <a:buNone/>
              <a:tabLst>
                <a:tab pos="447675" algn="l"/>
                <a:tab pos="716280" algn="l"/>
                <a:tab pos="805815" algn="l"/>
              </a:tabLst>
            </a:pPr>
            <a:endParaRPr lang="en-US" sz="2400">
              <a:latin typeface="Bookman Old Style" panose="02050604050505020204" charset="0"/>
              <a:cs typeface="Bookman Old Style" panose="02050604050505020204" charset="0"/>
            </a:endParaRPr>
          </a:p>
          <a:p>
            <a:pPr marL="393065" lvl="2" indent="0" algn="l" defTabSz="914400">
              <a:buFont typeface="Arial" panose="020B0604020202020204" pitchFamily="34" charset="0"/>
              <a:buNone/>
              <a:tabLst>
                <a:tab pos="447675" algn="l"/>
                <a:tab pos="716280" algn="l"/>
                <a:tab pos="805815" algn="l"/>
              </a:tabLst>
            </a:pPr>
            <a:endParaRPr lang="en-US" sz="2400">
              <a:latin typeface="Bookman Old Style" panose="02050604050505020204" charset="0"/>
              <a:cs typeface="Bookman Old Style" panose="02050604050505020204" charset="0"/>
            </a:endParaRPr>
          </a:p>
          <a:p>
            <a:pPr marL="0" lvl="1" indent="-342900" algn="l">
              <a:buFont typeface="+mj-lt"/>
              <a:buAutoNum type="arabicPeriod"/>
            </a:pPr>
            <a:endParaRPr lang="en-US" sz="2400">
              <a:latin typeface="Bookman Old Style" panose="02050604050505020204" charset="0"/>
              <a:cs typeface="Bookman Old Style" panose="02050604050505020204" charset="0"/>
            </a:endParaRPr>
          </a:p>
          <a:p>
            <a:pPr indent="0" algn="l">
              <a:buFont typeface="+mj-lt"/>
              <a:buNone/>
            </a:pPr>
            <a:endParaRPr lang="en-US" sz="2400">
              <a:latin typeface="Bookman Old Style" panose="02050604050505020204" charset="0"/>
              <a:cs typeface="Bookman Old Style" panose="02050604050505020204" charset="0"/>
              <a:sym typeface="+mn-ea"/>
            </a:endParaRPr>
          </a:p>
          <a:p>
            <a:pPr marL="342900" indent="-342900" algn="l">
              <a:buFont typeface="+mj-lt"/>
              <a:buAutoNum type="arabicPeriod"/>
            </a:pPr>
            <a:endParaRPr lang="en-US" sz="2400">
              <a:latin typeface="Bookman Old Style" panose="02050604050505020204" charset="0"/>
              <a:cs typeface="Bookman Old Style" panose="02050604050505020204" charset="0"/>
              <a:sym typeface="+mn-ea"/>
            </a:endParaRPr>
          </a:p>
          <a:p>
            <a:pPr lvl="1" indent="0" algn="l">
              <a:buFont typeface="+mj-lt"/>
              <a:buNone/>
            </a:pPr>
            <a:endParaRPr lang="en-US" sz="2400">
              <a:latin typeface="Bookman Old Style" panose="02050604050505020204" charset="0"/>
              <a:cs typeface="Bookman Old Style" panose="02050604050505020204" charset="0"/>
              <a:sym typeface="+mn-ea"/>
            </a:endParaRPr>
          </a:p>
          <a:p>
            <a:pPr marL="0" lvl="1" indent="339725" algn="l" defTabSz="914400">
              <a:buFont typeface="Arial" panose="020B0604020202020204" pitchFamily="34" charset="0"/>
              <a:buChar char="•"/>
              <a:tabLst>
                <a:tab pos="626745" algn="l"/>
                <a:tab pos="1074420" algn="l"/>
              </a:tabLst>
            </a:pPr>
            <a:endParaRPr lang="en-US" sz="2400">
              <a:latin typeface="Bookman Old Style" panose="02050604050505020204" charset="0"/>
              <a:cs typeface="Bookman Old Style" panose="02050604050505020204" charset="0"/>
            </a:endParaRPr>
          </a:p>
          <a:p>
            <a:pPr marL="425450" lvl="1" indent="339725" algn="l" defTabSz="914400">
              <a:buFont typeface="Arial" panose="020B0604020202020204" pitchFamily="34" charset="0"/>
              <a:buChar char="•"/>
              <a:tabLst>
                <a:tab pos="626745" algn="l"/>
                <a:tab pos="1074420" algn="l"/>
              </a:tabLst>
            </a:pPr>
            <a:endParaRPr lang="en-US" sz="2400">
              <a:latin typeface="Bookman Old Style" panose="02050604050505020204" charset="0"/>
              <a:cs typeface="Bookman Old Style" panose="02050604050505020204" charset="0"/>
              <a:sym typeface="+mn-ea"/>
            </a:endParaRPr>
          </a:p>
          <a:p>
            <a:pPr marL="425450" lvl="1" indent="0" algn="l" defTabSz="914400">
              <a:buFont typeface="Arial" panose="020B0604020202020204" pitchFamily="34" charset="0"/>
              <a:buNone/>
              <a:tabLst>
                <a:tab pos="626745" algn="l"/>
                <a:tab pos="1074420" algn="l"/>
              </a:tabLst>
            </a:pPr>
            <a:endParaRPr lang="en-US" sz="2400">
              <a:latin typeface="Bookman Old Style" panose="02050604050505020204" charset="0"/>
              <a:cs typeface="Bookman Old Style" panose="02050604050505020204" charset="0"/>
            </a:endParaRPr>
          </a:p>
          <a:p>
            <a:pPr marL="425450" lvl="1" indent="0" algn="l" defTabSz="914400">
              <a:buFont typeface="Arial" panose="020B0604020202020204" pitchFamily="34" charset="0"/>
              <a:buNone/>
              <a:tabLst>
                <a:tab pos="447675" algn="l"/>
              </a:tabLst>
            </a:pPr>
            <a:r>
              <a:rPr lang="en-US" sz="2400">
                <a:latin typeface="Bookman Old Style" panose="02050604050505020204" charset="0"/>
                <a:cs typeface="Bookman Old Style" panose="02050604050505020204" charset="0"/>
              </a:rPr>
              <a:t></a:t>
            </a:r>
            <a:endParaRPr lang="en-US" sz="2400">
              <a:latin typeface="Bookman Old Style" panose="02050604050505020204" charset="0"/>
              <a:cs typeface="Bookman Old Style" panose="02050604050505020204" charset="0"/>
            </a:endParaRPr>
          </a:p>
        </p:txBody>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386080" y="1186815"/>
            <a:ext cx="1131951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533400" y="1181100"/>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Immediate improvements to be made:</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6" name="Chart 5"/>
          <p:cNvGraphicFramePr/>
          <p:nvPr/>
        </p:nvGraphicFramePr>
        <p:xfrm>
          <a:off x="15187295" y="1257300"/>
          <a:ext cx="2820670" cy="35826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12115800" y="1243965"/>
          <a:ext cx="3071495" cy="35826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12115800" y="4838700"/>
          <a:ext cx="3072130" cy="3643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15187295" y="4838700"/>
          <a:ext cx="2858135" cy="364363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685800" y="34290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sp>
        <p:nvSpPr>
          <p:cNvPr id="11" name="Freeform 11"/>
          <p:cNvSpPr/>
          <p:nvPr/>
        </p:nvSpPr>
        <p:spPr>
          <a:xfrm>
            <a:off x="304800" y="1952625"/>
            <a:ext cx="11476990" cy="6590665"/>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386080" y="1186815"/>
            <a:ext cx="1131951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533400" y="1181100"/>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Ideal price of CodeX product</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5" name="Table 4"/>
          <p:cNvGraphicFramePr/>
          <p:nvPr/>
        </p:nvGraphicFramePr>
        <p:xfrm>
          <a:off x="685800" y="4610100"/>
          <a:ext cx="10871200" cy="2307590"/>
        </p:xfrm>
        <a:graphic>
          <a:graphicData uri="http://schemas.openxmlformats.org/drawingml/2006/table">
            <a:tbl>
              <a:tblPr firstCol="1">
                <a:tableStyleId>{00A15C55-8517-42AA-B614-E9B94910E393}</a:tableStyleId>
              </a:tblPr>
              <a:tblGrid>
                <a:gridCol w="3353435"/>
                <a:gridCol w="1811655"/>
                <a:gridCol w="1902460"/>
                <a:gridCol w="1901190"/>
                <a:gridCol w="1902460"/>
              </a:tblGrid>
              <a:tr h="713740">
                <a:tc rowSpan="2">
                  <a:txBody>
                    <a:bodyPr/>
                    <a:p>
                      <a:pPr indent="0">
                        <a:buNone/>
                      </a:pPr>
                      <a:r>
                        <a:rPr lang="en-US" sz="2400">
                          <a:solidFill>
                            <a:schemeClr val="tx1"/>
                          </a:solidFill>
                          <a:latin typeface="Bookman Old Style" panose="02050604050505020204" charset="0"/>
                          <a:cs typeface="Bookman Old Style" panose="02050604050505020204" charset="0"/>
                        </a:rPr>
                        <a:t>Tier 2</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solidFill>
                      <a:schemeClr val="accent4">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100-150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50-99</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above 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Below 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531495">
                <a:tc vMerge="1">
                  <a:tcPr marL="12700" marR="12700" marT="12700" vert="horz" anchor="ctr" anchorCtr="0">
                    <a:solidFill>
                      <a:schemeClr val="accent4">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27.53%</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39.29%</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13.04%</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9.64%</a:t>
                      </a:r>
                      <a:endParaRPr lang="en-US" sz="2400">
                        <a:latin typeface="Bookman Old Style" panose="02050604050505020204" charset="0"/>
                        <a:cs typeface="Bookman Old Style" panose="02050604050505020204" charset="0"/>
                      </a:endParaRPr>
                    </a:p>
                  </a:txBody>
                  <a:tcPr marL="12700" marR="12700" marT="12700" vert="horz" anchor="ctr" anchorCtr="0"/>
                </a:tc>
              </a:tr>
              <a:tr h="530860">
                <a:tc rowSpan="2">
                  <a:txBody>
                    <a:bodyPr/>
                    <a:p>
                      <a:pPr indent="0">
                        <a:buNone/>
                      </a:pPr>
                      <a:r>
                        <a:rPr lang="en-US" sz="2400">
                          <a:solidFill>
                            <a:schemeClr val="tx1"/>
                          </a:solidFill>
                          <a:latin typeface="Bookman Old Style" panose="02050604050505020204" charset="0"/>
                          <a:cs typeface="Bookman Old Style" panose="02050604050505020204" charset="0"/>
                        </a:rPr>
                        <a:t>Tier 1</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solidFill>
                      <a:schemeClr val="accent4">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100-150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50-99</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above 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2400">
                          <a:latin typeface="Bookman Old Style" panose="02050604050505020204" charset="0"/>
                          <a:cs typeface="Bookman Old Style" panose="02050604050505020204" charset="0"/>
                        </a:rPr>
                        <a:t>Below 150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531495">
                <a:tc vMerge="1">
                  <a:tcPr marL="12700" marR="12700" marT="12700" vert="horz" anchor="ctr" anchorCtr="0">
                    <a:solidFill>
                      <a:schemeClr val="accent4">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31.85%</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41.30%</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15.93%</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9.84%</a:t>
                      </a:r>
                      <a:endParaRPr lang="en-US" sz="2400">
                        <a:latin typeface="Bookman Old Style" panose="02050604050505020204" charset="0"/>
                        <a:cs typeface="Bookman Old Style" panose="02050604050505020204" charset="0"/>
                      </a:endParaRPr>
                    </a:p>
                  </a:txBody>
                  <a:tcPr marL="12700" marR="12700" marT="12700" vert="horz" anchor="ctr" anchorCtr="0"/>
                </a:tc>
              </a:tr>
            </a:tbl>
          </a:graphicData>
        </a:graphic>
      </p:graphicFrame>
      <p:graphicFrame>
        <p:nvGraphicFramePr>
          <p:cNvPr id="6" name="Chart 5"/>
          <p:cNvGraphicFramePr/>
          <p:nvPr/>
        </p:nvGraphicFramePr>
        <p:xfrm>
          <a:off x="12115800" y="1243965"/>
          <a:ext cx="5879465" cy="7252335"/>
        </p:xfrm>
        <a:graphic>
          <a:graphicData uri="http://schemas.openxmlformats.org/drawingml/2006/chart">
            <c:chart xmlns:c="http://schemas.openxmlformats.org/drawingml/2006/chart" xmlns:r="http://schemas.openxmlformats.org/officeDocument/2006/relationships" r:id="rId1"/>
          </a:graphicData>
        </a:graphic>
      </p:graphicFrame>
      <p:sp>
        <p:nvSpPr>
          <p:cNvPr id="8" name="Text Box 7"/>
          <p:cNvSpPr txBox="1"/>
          <p:nvPr/>
        </p:nvSpPr>
        <p:spPr>
          <a:xfrm>
            <a:off x="685800" y="2247900"/>
            <a:ext cx="11020425" cy="6000750"/>
          </a:xfrm>
          <a:prstGeom prst="rect">
            <a:avLst/>
          </a:prstGeom>
          <a:noFill/>
        </p:spPr>
        <p:txBody>
          <a:bodyPr wrap="square" rtlCol="0">
            <a:spAutoFit/>
          </a:bodyPr>
          <a:p>
            <a:pPr marL="342900" indent="-342900" algn="just">
              <a:buFont typeface="+mj-lt"/>
              <a:buAutoNum type="arabicParenR"/>
            </a:pPr>
            <a:r>
              <a:rPr lang="en-IN" altLang="en-US" sz="2400">
                <a:latin typeface="Bookman Old Style" panose="02050604050505020204" charset="0"/>
                <a:cs typeface="Bookman Old Style" panose="02050604050505020204" charset="0"/>
              </a:rPr>
              <a:t>Ideal Price Calculation: The price range category is cross tabulated on City tier &amp; Cities</a:t>
            </a: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r>
              <a:rPr lang="en-IN" altLang="en-US" sz="2400">
                <a:latin typeface="Bookman Old Style" panose="02050604050505020204" charset="0"/>
                <a:cs typeface="Bookman Old Style" panose="02050604050505020204" charset="0"/>
              </a:rPr>
              <a:t>The percentage of respondents from Tier 1 &amp; Tier 2 cities based on their price range preference is listed</a:t>
            </a: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r>
              <a:rPr lang="en-IN" altLang="en-US" sz="2400">
                <a:latin typeface="Bookman Old Style" panose="02050604050505020204" charset="0"/>
                <a:cs typeface="Bookman Old Style" panose="02050604050505020204" charset="0"/>
              </a:rPr>
              <a:t>Check for outliers in the listed values, if found calculate median else calculate the average, we will get the following table</a:t>
            </a: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endParaRPr lang="en-IN" altLang="en-US" sz="2400">
              <a:latin typeface="Bookman Old Style" panose="02050604050505020204" charset="0"/>
              <a:cs typeface="Bookman Old Style" panose="02050604050505020204" charset="0"/>
            </a:endParaRPr>
          </a:p>
          <a:p>
            <a:pPr marL="342900" indent="-342900" algn="just">
              <a:buFont typeface="+mj-lt"/>
              <a:buAutoNum type="arabicParenR"/>
            </a:pPr>
            <a:r>
              <a:rPr lang="en-IN" altLang="en-US" sz="2400">
                <a:latin typeface="Bookman Old Style" panose="02050604050505020204" charset="0"/>
                <a:cs typeface="Bookman Old Style" panose="02050604050505020204" charset="0"/>
              </a:rPr>
              <a:t>From the observations in both Tier 1 &amp; Tier 2 Cities 100-150 &amp; 50-99 seems to be the most chosen. the ideal range shall be 75-125 among different Tiers of the city</a:t>
            </a:r>
            <a:endParaRPr lang="en-IN" altLang="en-US" sz="2400">
              <a:latin typeface="Bookman Old Style" panose="02050604050505020204" charset="0"/>
              <a:cs typeface="Bookman Old Style" panose="02050604050505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3" name="TextBox 3"/>
          <p:cNvSpPr txBox="1"/>
          <p:nvPr/>
        </p:nvSpPr>
        <p:spPr>
          <a:xfrm>
            <a:off x="10844489" y="9210675"/>
            <a:ext cx="6139366" cy="484505"/>
          </a:xfrm>
          <a:prstGeom prst="rect">
            <a:avLst/>
          </a:prstGeom>
        </p:spPr>
        <p:txBody>
          <a:bodyPr lIns="0" tIns="0" rIns="0" bIns="0" rtlCol="0" anchor="t">
            <a:spAutoFit/>
          </a:bodyPr>
          <a:lstStyle/>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4" name="TextBox 4"/>
          <p:cNvSpPr txBox="1"/>
          <p:nvPr/>
        </p:nvSpPr>
        <p:spPr>
          <a:xfrm>
            <a:off x="1374345" y="9210675"/>
            <a:ext cx="3778372" cy="484505"/>
          </a:xfrm>
          <a:prstGeom prst="rect">
            <a:avLst/>
          </a:prstGeom>
        </p:spPr>
        <p:txBody>
          <a:bodyPr lIns="0" tIns="0" rIns="0" bIns="0" rtlCol="0" anchor="t">
            <a:spAutoFit/>
          </a:bodyPr>
          <a:lstStyle/>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5" name="TextBox 5"/>
          <p:cNvSpPr txBox="1"/>
          <p:nvPr/>
        </p:nvSpPr>
        <p:spPr>
          <a:xfrm>
            <a:off x="3676048" y="1143000"/>
            <a:ext cx="10935904" cy="973455"/>
          </a:xfrm>
          <a:prstGeom prst="rect">
            <a:avLst/>
          </a:prstGeom>
        </p:spPr>
        <p:txBody>
          <a:bodyPr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Contents</a:t>
            </a:r>
            <a:endParaRPr lang="en-IN" altLang="en-US" sz="7235">
              <a:solidFill>
                <a:srgbClr val="000000"/>
              </a:solidFill>
              <a:latin typeface="Algerian" panose="04020705040A02060702" charset="0"/>
              <a:cs typeface="Algerian" panose="04020705040A02060702" charset="0"/>
            </a:endParaRPr>
          </a:p>
        </p:txBody>
      </p:sp>
      <p:sp>
        <p:nvSpPr>
          <p:cNvPr id="8" name="TextBox 8"/>
          <p:cNvSpPr txBox="1"/>
          <p:nvPr/>
        </p:nvSpPr>
        <p:spPr>
          <a:xfrm>
            <a:off x="1374140" y="2705100"/>
            <a:ext cx="13106400" cy="4416425"/>
          </a:xfrm>
          <a:prstGeom prst="rect">
            <a:avLst/>
          </a:prstGeom>
        </p:spPr>
        <p:txBody>
          <a:bodyPr wrap="square" lIns="0" tIns="0" rIns="0" bIns="0" rtlCol="0" anchor="t">
            <a:spAutoFit/>
          </a:bodyPr>
          <a:lstStyle/>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Objective </a:t>
            </a:r>
            <a:endParaRPr lang="en-IN" altLang="en-US" sz="2635" spc="52">
              <a:solidFill>
                <a:srgbClr val="000000"/>
              </a:solidFill>
              <a:latin typeface="Bookman Old Style" panose="02050604050505020204" charset="0"/>
              <a:cs typeface="Bookman Old Style" panose="02050604050505020204" charset="0"/>
            </a:endParaRPr>
          </a:p>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Data Model &amp; Insight Queries</a:t>
            </a:r>
            <a:endParaRPr lang="en-IN" altLang="en-US" sz="2635" spc="52">
              <a:solidFill>
                <a:srgbClr val="000000"/>
              </a:solidFill>
              <a:latin typeface="Bookman Old Style" panose="02050604050505020204" charset="0"/>
              <a:cs typeface="Bookman Old Style" panose="02050604050505020204" charset="0"/>
            </a:endParaRPr>
          </a:p>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Overall Distribution</a:t>
            </a:r>
            <a:endParaRPr lang="en-IN" altLang="en-US" sz="2635" spc="52">
              <a:solidFill>
                <a:srgbClr val="000000"/>
              </a:solidFill>
              <a:latin typeface="Bookman Old Style" panose="02050604050505020204" charset="0"/>
              <a:cs typeface="Bookman Old Style" panose="02050604050505020204" charset="0"/>
            </a:endParaRPr>
          </a:p>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Primary Insights Analysis</a:t>
            </a:r>
            <a:endParaRPr lang="en-IN" altLang="en-US" sz="2635" spc="52">
              <a:solidFill>
                <a:srgbClr val="000000"/>
              </a:solidFill>
              <a:latin typeface="Bookman Old Style" panose="02050604050505020204" charset="0"/>
              <a:cs typeface="Bookman Old Style" panose="02050604050505020204" charset="0"/>
            </a:endParaRPr>
          </a:p>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Secondary Insights Analysis</a:t>
            </a:r>
            <a:endParaRPr lang="en-IN" altLang="en-US" sz="2635" spc="52">
              <a:solidFill>
                <a:srgbClr val="000000"/>
              </a:solidFill>
              <a:latin typeface="Bookman Old Style" panose="02050604050505020204" charset="0"/>
              <a:cs typeface="Bookman Old Style" panose="02050604050505020204" charset="0"/>
            </a:endParaRPr>
          </a:p>
          <a:p>
            <a:pPr marL="457200" indent="-457200">
              <a:lnSpc>
                <a:spcPts val="5740"/>
              </a:lnSpc>
              <a:buFont typeface="Wingdings" panose="05000000000000000000" charset="0"/>
              <a:buChar char="Ø"/>
            </a:pPr>
            <a:r>
              <a:rPr lang="en-IN" altLang="en-US" sz="2635" spc="52">
                <a:solidFill>
                  <a:srgbClr val="000000"/>
                </a:solidFill>
                <a:latin typeface="Bookman Old Style" panose="02050604050505020204" charset="0"/>
                <a:cs typeface="Bookman Old Style" panose="02050604050505020204" charset="0"/>
              </a:rPr>
              <a:t>Thanks Note</a:t>
            </a:r>
            <a:endParaRPr lang="en-IN" altLang="en-US" sz="2635" spc="52">
              <a:solidFill>
                <a:srgbClr val="000000"/>
              </a:solidFill>
              <a:latin typeface="Bookman Old Style" panose="02050604050505020204" charset="0"/>
              <a:cs typeface="Bookman Old Style" panose="02050604050505020204" charset="0"/>
            </a:endParaRPr>
          </a:p>
        </p:txBody>
      </p:sp>
      <p:pic>
        <p:nvPicPr>
          <p:cNvPr id="9" name="Picture 8" descr="cartoon-clipart-school-woman-teacher-hd"/>
          <p:cNvPicPr>
            <a:picLocks noChangeAspect="1"/>
          </p:cNvPicPr>
          <p:nvPr/>
        </p:nvPicPr>
        <p:blipFill>
          <a:blip r:embed="rId1">
            <a:lum contrast="-6000"/>
          </a:blip>
          <a:stretch>
            <a:fillRect/>
          </a:stretch>
        </p:blipFill>
        <p:spPr>
          <a:xfrm>
            <a:off x="9753600" y="2116455"/>
            <a:ext cx="8096250" cy="66122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685800" y="34290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grpSp>
        <p:nvGrpSpPr>
          <p:cNvPr id="10" name="Group 10"/>
          <p:cNvGrpSpPr/>
          <p:nvPr/>
        </p:nvGrpSpPr>
        <p:grpSpPr>
          <a:xfrm rot="0">
            <a:off x="304800" y="977900"/>
            <a:ext cx="11476990" cy="14097635"/>
            <a:chOff x="0" y="-60160"/>
            <a:chExt cx="2834241" cy="869950"/>
          </a:xfrm>
        </p:grpSpPr>
        <p:sp>
          <p:nvSpPr>
            <p:cNvPr id="11" name="Freeform 11"/>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12" name="TextBox 12"/>
            <p:cNvSpPr txBox="1"/>
            <p:nvPr/>
          </p:nvSpPr>
          <p:spPr>
            <a:xfrm>
              <a:off x="0" y="-60160"/>
              <a:ext cx="812800" cy="869950"/>
            </a:xfrm>
            <a:prstGeom prst="rect">
              <a:avLst/>
            </a:prstGeom>
          </p:spPr>
          <p:txBody>
            <a:bodyPr lIns="50800" tIns="50800" rIns="50800" bIns="50800" rtlCol="0" anchor="ctr"/>
            <a:lstStyle/>
            <a:p>
              <a:pPr algn="ctr">
                <a:lnSpc>
                  <a:spcPts val="3500"/>
                </a:lnSpc>
              </a:pPr>
            </a:p>
          </p:txBody>
        </p:sp>
      </p:grpSp>
      <p:sp>
        <p:nvSpPr>
          <p:cNvPr id="20" name="Text Box 19"/>
          <p:cNvSpPr txBox="1"/>
          <p:nvPr/>
        </p:nvSpPr>
        <p:spPr>
          <a:xfrm>
            <a:off x="533400" y="2019300"/>
            <a:ext cx="11038840" cy="6739255"/>
          </a:xfrm>
          <a:prstGeom prst="rect">
            <a:avLst/>
          </a:prstGeom>
          <a:noFill/>
        </p:spPr>
        <p:txBody>
          <a:bodyPr wrap="square" rtlCol="0">
            <a:spAutoFit/>
          </a:bodyPr>
          <a:p>
            <a:pPr marL="457200"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CodeX Premium respondents: </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800100" lvl="1" indent="-34290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on the categories of positive who responded with effective(55) and Healthy(45)  in their general perception</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457200"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respondents to be focused:</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770255" lvl="1" indent="-401955"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with general perception as Not Sure(62) and dangerous(57) but responded with a positive brand perception should be analysed in depth to know about the features that influenced them and enhance those features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457200" indent="-457200" algn="just">
              <a:lnSpc>
                <a:spcPct val="150000"/>
              </a:lnSpc>
              <a:buFont typeface="+mj-lt"/>
              <a:buAutoNum type="arabicParenR"/>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Valuable respondents Category:</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800100" lvl="1" indent="-34290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respondents of Neutral general perception and Effective(177)&amp;Healthy(137) Brand perceptions</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342900" indent="-342900" algn="just">
              <a:lnSpc>
                <a:spcPct val="150000"/>
              </a:lnSpc>
              <a:buFont typeface="Wingdings" panose="05000000000000000000" charset="0"/>
              <a:buChar char="Ø"/>
            </a:pPr>
            <a:endParaRPr lang="en-US" sz="2400">
              <a:latin typeface="Bookman Old Style" panose="02050604050505020204" charset="0"/>
              <a:cs typeface="Bookman Old Style" panose="02050604050505020204" charset="0"/>
            </a:endParaRPr>
          </a:p>
        </p:txBody>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386080" y="1186815"/>
            <a:ext cx="1131951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533400" y="1181100"/>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Target Respondents &amp; reason</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16" name="Chart 15"/>
          <p:cNvGraphicFramePr/>
          <p:nvPr/>
        </p:nvGraphicFramePr>
        <p:xfrm>
          <a:off x="11887200" y="1181735"/>
          <a:ext cx="6094730" cy="73425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685800" y="34290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grpSp>
        <p:nvGrpSpPr>
          <p:cNvPr id="10" name="Group 10"/>
          <p:cNvGrpSpPr/>
          <p:nvPr/>
        </p:nvGrpSpPr>
        <p:grpSpPr>
          <a:xfrm rot="0">
            <a:off x="304800" y="977900"/>
            <a:ext cx="11476990" cy="14097635"/>
            <a:chOff x="0" y="-60160"/>
            <a:chExt cx="2834241" cy="869950"/>
          </a:xfrm>
        </p:grpSpPr>
        <p:sp>
          <p:nvSpPr>
            <p:cNvPr id="11" name="Freeform 11"/>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12" name="TextBox 12"/>
            <p:cNvSpPr txBox="1"/>
            <p:nvPr/>
          </p:nvSpPr>
          <p:spPr>
            <a:xfrm>
              <a:off x="0" y="-60160"/>
              <a:ext cx="812800" cy="869950"/>
            </a:xfrm>
            <a:prstGeom prst="rect">
              <a:avLst/>
            </a:prstGeom>
          </p:spPr>
          <p:txBody>
            <a:bodyPr lIns="50800" tIns="50800" rIns="50800" bIns="50800" rtlCol="0" anchor="ctr"/>
            <a:lstStyle/>
            <a:p>
              <a:pPr algn="ctr">
                <a:lnSpc>
                  <a:spcPts val="3500"/>
                </a:lnSpc>
              </a:pPr>
            </a:p>
          </p:txBody>
        </p:sp>
      </p:grpSp>
      <p:sp>
        <p:nvSpPr>
          <p:cNvPr id="20" name="Text Box 19"/>
          <p:cNvSpPr txBox="1"/>
          <p:nvPr/>
        </p:nvSpPr>
        <p:spPr>
          <a:xfrm>
            <a:off x="533400" y="2019300"/>
            <a:ext cx="11249025" cy="3969385"/>
          </a:xfrm>
          <a:prstGeom prst="rect">
            <a:avLst/>
          </a:prstGeom>
          <a:noFill/>
        </p:spPr>
        <p:txBody>
          <a:bodyPr wrap="square" rtlCol="0">
            <a:spAutoFit/>
          </a:bodyPr>
          <a:p>
            <a:pPr marL="457200" indent="-457200" algn="just">
              <a:lnSpc>
                <a:spcPct val="150000"/>
              </a:lnSpc>
              <a:buFont typeface="+mj-lt"/>
              <a:buAutoNum type="arabicParenR" startAt="4"/>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Persuadable respondents Category:</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800100" lvl="1" indent="-34290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respondents of Neutral Brand perception with Not sure(158) &amp; dangerous(117) and Negative Brand perception with Effective(54) &amp; Healthy(38) general perception</a:t>
            </a:r>
            <a:endPar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457200" indent="-457200" algn="just">
              <a:lnSpc>
                <a:spcPct val="150000"/>
              </a:lnSpc>
              <a:buFont typeface="+mj-lt"/>
              <a:buAutoNum type="arabicParenR" startAt="5"/>
            </a:pP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Disinteresd respondents Category: </a:t>
            </a:r>
            <a:endPar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endParaRPr>
          </a:p>
          <a:p>
            <a:pPr marL="742950" lvl="1" indent="-285750" algn="just">
              <a:lnSpc>
                <a:spcPct val="150000"/>
              </a:lnSpc>
              <a:buFont typeface="Wingdings" panose="05000000000000000000" charset="0"/>
              <a:buChar char="ü"/>
            </a:pP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respondents of  Negative Brand perceoption with Not sure(40) &amp; Dangerous(40) General perception</a:t>
            </a:r>
            <a:endParaRPr lang="en-US" sz="2400">
              <a:latin typeface="Bookman Old Style" panose="02050604050505020204" charset="0"/>
              <a:cs typeface="Bookman Old Style" panose="02050604050505020204" charset="0"/>
            </a:endParaRPr>
          </a:p>
        </p:txBody>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386080" y="1186815"/>
            <a:ext cx="1131951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533400" y="1181100"/>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Target Respondents &amp; reason</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8" name="Table 7"/>
          <p:cNvGraphicFramePr/>
          <p:nvPr/>
        </p:nvGraphicFramePr>
        <p:xfrm>
          <a:off x="533400" y="5985510"/>
          <a:ext cx="10972165" cy="2573655"/>
        </p:xfrm>
        <a:graphic>
          <a:graphicData uri="http://schemas.openxmlformats.org/drawingml/2006/table">
            <a:tbl>
              <a:tblPr firstCol="1">
                <a:tableStyleId>{21E4AEA4-8DFA-4A89-87EB-49C32662AFE0}</a:tableStyleId>
              </a:tblPr>
              <a:tblGrid>
                <a:gridCol w="2169795"/>
                <a:gridCol w="1936750"/>
                <a:gridCol w="1936115"/>
                <a:gridCol w="1937385"/>
                <a:gridCol w="1937385"/>
                <a:gridCol w="1054735"/>
              </a:tblGrid>
              <a:tr h="862330">
                <a:tc>
                  <a:txBody>
                    <a:bodyPr/>
                    <a:p>
                      <a:pPr indent="0">
                        <a:buNone/>
                      </a:pPr>
                      <a:r>
                        <a:rPr lang="en-US" sz="2400">
                          <a:solidFill>
                            <a:schemeClr val="tx1"/>
                          </a:solidFill>
                          <a:latin typeface="Bookman Old Style" panose="02050604050505020204" charset="0"/>
                          <a:cs typeface="Bookman Old Style" panose="02050604050505020204" charset="0"/>
                        </a:rPr>
                        <a:t>Brand_perception</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Dangerous</a:t>
                      </a:r>
                      <a:endParaRPr lang="en-US" sz="2400">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Effective</a:t>
                      </a:r>
                      <a:endParaRPr lang="en-US" sz="2400">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Healthy</a:t>
                      </a:r>
                      <a:endParaRPr lang="en-US" sz="2400">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Not sure</a:t>
                      </a:r>
                      <a:endParaRPr lang="en-US" sz="2400">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Grand Total</a:t>
                      </a:r>
                      <a:endParaRPr lang="en-US" sz="2400">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r>
              <a:tr h="427990">
                <a:tc>
                  <a:txBody>
                    <a:bodyPr/>
                    <a:p>
                      <a:pPr indent="0">
                        <a:buNone/>
                      </a:pPr>
                      <a:r>
                        <a:rPr lang="en-US" sz="2400">
                          <a:solidFill>
                            <a:schemeClr val="tx1"/>
                          </a:solidFill>
                          <a:latin typeface="Bookman Old Style" panose="02050604050505020204" charset="0"/>
                          <a:cs typeface="Bookman Old Style" panose="02050604050505020204" charset="0"/>
                        </a:rPr>
                        <a:t>Negative</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40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2">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54</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bg1">
                        <a:lumMod val="85000"/>
                      </a:schemeClr>
                    </a:solidFill>
                  </a:tcPr>
                </a:tc>
                <a:tc>
                  <a:txBody>
                    <a:bodyPr/>
                    <a:p>
                      <a:pPr indent="0">
                        <a:buNone/>
                      </a:pPr>
                      <a:r>
                        <a:rPr lang="en-US" sz="2400">
                          <a:latin typeface="Bookman Old Style" panose="02050604050505020204" charset="0"/>
                          <a:cs typeface="Bookman Old Style" panose="02050604050505020204" charset="0"/>
                        </a:rPr>
                        <a:t>38</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bg1">
                        <a:lumMod val="85000"/>
                      </a:schemeClr>
                    </a:solidFill>
                  </a:tcPr>
                </a:tc>
                <a:tc>
                  <a:txBody>
                    <a:bodyPr/>
                    <a:p>
                      <a:pPr indent="0">
                        <a:buNone/>
                      </a:pPr>
                      <a:r>
                        <a:rPr lang="en-US" sz="2400">
                          <a:latin typeface="Bookman Old Style" panose="02050604050505020204" charset="0"/>
                          <a:cs typeface="Bookman Old Style" panose="02050604050505020204" charset="0"/>
                        </a:rPr>
                        <a:t>40</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2">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172</a:t>
                      </a:r>
                      <a:endParaRPr lang="en-US" sz="2400">
                        <a:latin typeface="Bookman Old Style" panose="02050604050505020204" charset="0"/>
                        <a:cs typeface="Bookman Old Style" panose="02050604050505020204" charset="0"/>
                      </a:endParaRPr>
                    </a:p>
                  </a:txBody>
                  <a:tcPr marL="12700" marR="12700" marT="12700" vert="horz" anchor="ctr" anchorCtr="0"/>
                </a:tc>
              </a:tr>
              <a:tr h="427990">
                <a:tc>
                  <a:txBody>
                    <a:bodyPr/>
                    <a:p>
                      <a:pPr indent="0">
                        <a:buNone/>
                      </a:pPr>
                      <a:r>
                        <a:rPr lang="en-US" sz="2400">
                          <a:solidFill>
                            <a:schemeClr val="tx1"/>
                          </a:solidFill>
                          <a:latin typeface="Bookman Old Style" panose="02050604050505020204" charset="0"/>
                          <a:cs typeface="Bookman Old Style" panose="02050604050505020204" charset="0"/>
                        </a:rPr>
                        <a:t>Neutral</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117</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bg1">
                        <a:lumMod val="85000"/>
                      </a:schemeClr>
                    </a:solidFill>
                  </a:tcPr>
                </a:tc>
                <a:tc>
                  <a:txBody>
                    <a:bodyPr/>
                    <a:p>
                      <a:pPr indent="0">
                        <a:buNone/>
                      </a:pPr>
                      <a:r>
                        <a:rPr lang="en-US" sz="2400">
                          <a:latin typeface="Bookman Old Style" panose="02050604050505020204" charset="0"/>
                          <a:cs typeface="Bookman Old Style" panose="02050604050505020204" charset="0"/>
                        </a:rPr>
                        <a:t>177</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2400">
                          <a:latin typeface="Bookman Old Style" panose="02050604050505020204" charset="0"/>
                          <a:cs typeface="Bookman Old Style" panose="02050604050505020204" charset="0"/>
                        </a:rPr>
                        <a:t>137</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2400">
                          <a:latin typeface="Bookman Old Style" panose="02050604050505020204" charset="0"/>
                          <a:cs typeface="Bookman Old Style" panose="02050604050505020204" charset="0"/>
                        </a:rPr>
                        <a:t>158</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bg1">
                        <a:lumMod val="85000"/>
                      </a:schemeClr>
                    </a:solidFill>
                  </a:tcPr>
                </a:tc>
                <a:tc>
                  <a:txBody>
                    <a:bodyPr/>
                    <a:p>
                      <a:pPr indent="0">
                        <a:buNone/>
                      </a:pPr>
                      <a:r>
                        <a:rPr lang="en-US" sz="2400">
                          <a:latin typeface="Bookman Old Style" panose="02050604050505020204" charset="0"/>
                          <a:cs typeface="Bookman Old Style" panose="02050604050505020204" charset="0"/>
                        </a:rPr>
                        <a:t>589</a:t>
                      </a:r>
                      <a:endParaRPr lang="en-US" sz="2400">
                        <a:latin typeface="Bookman Old Style" panose="02050604050505020204" charset="0"/>
                        <a:cs typeface="Bookman Old Style" panose="02050604050505020204" charset="0"/>
                      </a:endParaRPr>
                    </a:p>
                  </a:txBody>
                  <a:tcPr marL="12700" marR="12700" marT="12700" vert="horz" anchor="ctr" anchorCtr="0"/>
                </a:tc>
              </a:tr>
              <a:tr h="427355">
                <a:tc>
                  <a:txBody>
                    <a:bodyPr/>
                    <a:p>
                      <a:pPr indent="0">
                        <a:buNone/>
                      </a:pPr>
                      <a:r>
                        <a:rPr lang="en-US" sz="2400">
                          <a:solidFill>
                            <a:schemeClr val="tx1"/>
                          </a:solidFill>
                          <a:latin typeface="Bookman Old Style" panose="02050604050505020204" charset="0"/>
                          <a:cs typeface="Bookman Old Style" panose="02050604050505020204" charset="0"/>
                        </a:rPr>
                        <a:t>Positive</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57</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55</a:t>
                      </a:r>
                      <a:endParaRPr lang="en-US" sz="2400">
                        <a:latin typeface="Bookman Old Style" panose="02050604050505020204" charset="0"/>
                        <a:cs typeface="Bookman Old Style" panose="02050604050505020204" charset="0"/>
                      </a:endParaRPr>
                    </a:p>
                  </a:txBody>
                  <a:tcPr marL="12700" marR="12700" marT="12700" vert="horz" anchor="ctr" anchorCtr="0">
                    <a:solidFill>
                      <a:srgbClr val="92D050"/>
                    </a:solidFill>
                  </a:tcPr>
                </a:tc>
                <a:tc>
                  <a:txBody>
                    <a:bodyPr/>
                    <a:p>
                      <a:pPr indent="0">
                        <a:buNone/>
                      </a:pPr>
                      <a:r>
                        <a:rPr lang="en-US" sz="2400">
                          <a:latin typeface="Bookman Old Style" panose="02050604050505020204" charset="0"/>
                          <a:cs typeface="Bookman Old Style" panose="02050604050505020204" charset="0"/>
                        </a:rPr>
                        <a:t>45</a:t>
                      </a:r>
                      <a:endParaRPr lang="en-US" sz="2400">
                        <a:latin typeface="Bookman Old Style" panose="02050604050505020204" charset="0"/>
                        <a:cs typeface="Bookman Old Style" panose="02050604050505020204" charset="0"/>
                      </a:endParaRPr>
                    </a:p>
                  </a:txBody>
                  <a:tcPr marL="12700" marR="12700" marT="12700" vert="horz" anchor="ctr" anchorCtr="0">
                    <a:solidFill>
                      <a:srgbClr val="92D050"/>
                    </a:solidFill>
                  </a:tcPr>
                </a:tc>
                <a:tc>
                  <a:txBody>
                    <a:bodyPr/>
                    <a:p>
                      <a:pPr indent="0">
                        <a:buNone/>
                      </a:pPr>
                      <a:r>
                        <a:rPr lang="en-US" sz="2400">
                          <a:latin typeface="Bookman Old Style" panose="02050604050505020204" charset="0"/>
                          <a:cs typeface="Bookman Old Style" panose="02050604050505020204" charset="0"/>
                        </a:rPr>
                        <a:t>62</a:t>
                      </a:r>
                      <a:endParaRPr lang="en-US" sz="2400">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2400">
                          <a:latin typeface="Bookman Old Style" panose="02050604050505020204" charset="0"/>
                          <a:cs typeface="Bookman Old Style" panose="02050604050505020204" charset="0"/>
                        </a:rPr>
                        <a:t>219</a:t>
                      </a:r>
                      <a:endParaRPr lang="en-US" sz="2400">
                        <a:latin typeface="Bookman Old Style" panose="02050604050505020204" charset="0"/>
                        <a:cs typeface="Bookman Old Style" panose="02050604050505020204" charset="0"/>
                      </a:endParaRPr>
                    </a:p>
                  </a:txBody>
                  <a:tcPr marL="12700" marR="12700" marT="12700" vert="horz" anchor="ctr" anchorCtr="0"/>
                </a:tc>
              </a:tr>
              <a:tr h="427990">
                <a:tc>
                  <a:txBody>
                    <a:bodyPr/>
                    <a:p>
                      <a:pPr indent="0">
                        <a:buNone/>
                      </a:pPr>
                      <a:r>
                        <a:rPr lang="en-US" sz="2400">
                          <a:solidFill>
                            <a:schemeClr val="tx1"/>
                          </a:solidFill>
                          <a:latin typeface="Bookman Old Style" panose="02050604050505020204" charset="0"/>
                          <a:cs typeface="Bookman Old Style" panose="02050604050505020204" charset="0"/>
                        </a:rPr>
                        <a:t>Grand Total</a:t>
                      </a:r>
                      <a:endParaRPr lang="en-US" sz="2400">
                        <a:solidFill>
                          <a:schemeClr val="tx1"/>
                        </a:solidFill>
                        <a:latin typeface="Bookman Old Style" panose="02050604050505020204" charset="0"/>
                        <a:cs typeface="Bookman Old Style" panose="02050604050505020204" charset="0"/>
                      </a:endParaRPr>
                    </a:p>
                  </a:txBody>
                  <a:tcPr marL="12700" marR="12700" marT="12700" vert="horz" anchor="ctr" anchorCtr="0">
                    <a:gradFill>
                      <a:gsLst>
                        <a:gs pos="70000">
                          <a:schemeClr val="accent2">
                            <a:lumMod val="20000"/>
                            <a:lumOff val="80000"/>
                          </a:schemeClr>
                        </a:gs>
                        <a:gs pos="100000">
                          <a:srgbClr val="832B2B"/>
                        </a:gs>
                      </a:gsLst>
                      <a:lin ang="5400000" scaled="0"/>
                    </a:gradFill>
                  </a:tcPr>
                </a:tc>
                <a:tc>
                  <a:txBody>
                    <a:bodyPr/>
                    <a:p>
                      <a:pPr indent="0">
                        <a:buNone/>
                      </a:pPr>
                      <a:r>
                        <a:rPr lang="en-US" sz="2400">
                          <a:latin typeface="Bookman Old Style" panose="02050604050505020204" charset="0"/>
                          <a:cs typeface="Bookman Old Style" panose="02050604050505020204" charset="0"/>
                        </a:rPr>
                        <a:t>214</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286</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220</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260</a:t>
                      </a:r>
                      <a:endParaRPr lang="en-US" sz="2400">
                        <a:latin typeface="Bookman Old Style" panose="02050604050505020204" charset="0"/>
                        <a:cs typeface="Bookman Old Style" panose="02050604050505020204" charset="0"/>
                      </a:endParaRPr>
                    </a:p>
                  </a:txBody>
                  <a:tcPr marL="12700" marR="12700" marT="12700" vert="horz" anchor="ctr" anchorCtr="0"/>
                </a:tc>
                <a:tc>
                  <a:txBody>
                    <a:bodyPr/>
                    <a:p>
                      <a:pPr indent="0">
                        <a:buNone/>
                      </a:pPr>
                      <a:r>
                        <a:rPr lang="en-US" sz="2400">
                          <a:latin typeface="Bookman Old Style" panose="02050604050505020204" charset="0"/>
                          <a:cs typeface="Bookman Old Style" panose="02050604050505020204" charset="0"/>
                        </a:rPr>
                        <a:t>980</a:t>
                      </a:r>
                      <a:endParaRPr lang="en-US" sz="2400">
                        <a:latin typeface="Bookman Old Style" panose="02050604050505020204" charset="0"/>
                        <a:cs typeface="Bookman Old Style" panose="02050604050505020204" charset="0"/>
                      </a:endParaRPr>
                    </a:p>
                  </a:txBody>
                  <a:tcPr marL="12700" marR="12700" marT="12700" vert="horz" anchor="ctr" anchorCtr="0"/>
                </a:tc>
              </a:tr>
            </a:tbl>
          </a:graphicData>
        </a:graphic>
      </p:graphicFrame>
      <p:graphicFrame>
        <p:nvGraphicFramePr>
          <p:cNvPr id="14" name="Table 13"/>
          <p:cNvGraphicFramePr/>
          <p:nvPr/>
        </p:nvGraphicFramePr>
        <p:xfrm>
          <a:off x="11868785" y="1316355"/>
          <a:ext cx="6202680" cy="7242175"/>
        </p:xfrm>
        <a:graphic>
          <a:graphicData uri="http://schemas.openxmlformats.org/drawingml/2006/table">
            <a:tbl>
              <a:tblPr firstRow="1" lastRow="1">
                <a:tableStyleId>{7DF18680-E054-41AD-8BC1-D1AEF772440D}</a:tableStyleId>
              </a:tblPr>
              <a:tblGrid>
                <a:gridCol w="1221740"/>
                <a:gridCol w="1023620"/>
                <a:gridCol w="1161415"/>
                <a:gridCol w="1736725"/>
                <a:gridCol w="1059180"/>
              </a:tblGrid>
              <a:tr h="2664460">
                <a:tc>
                  <a:txBody>
                    <a:bodyPr/>
                    <a:p>
                      <a:pPr indent="0">
                        <a:buNone/>
                      </a:pPr>
                      <a:r>
                        <a:rPr lang="en-IN" altLang="en-US" sz="3200">
                          <a:solidFill>
                            <a:schemeClr val="tx1"/>
                          </a:solidFill>
                        </a:rPr>
                        <a:t>(1)</a:t>
                      </a:r>
                      <a:endParaRPr lang="en-IN" altLang="en-US" sz="3200">
                        <a:solidFill>
                          <a:schemeClr val="tx1"/>
                        </a:solidFill>
                      </a:endParaRPr>
                    </a:p>
                  </a:txBody>
                  <a:tcPr marL="12700" marR="12700" marT="12700" vert="horz" anchor="ctr" anchorCtr="0">
                    <a:gradFill>
                      <a:gsLst>
                        <a:gs pos="100000">
                          <a:srgbClr val="9EE256"/>
                        </a:gs>
                        <a:gs pos="100000">
                          <a:srgbClr val="52762D"/>
                        </a:gs>
                      </a:gsLst>
                      <a:lin ang="5400000" scaled="0"/>
                    </a:gradFill>
                  </a:tcPr>
                </a:tc>
                <a:tc>
                  <a:txBody>
                    <a:bodyPr/>
                    <a:p>
                      <a:pPr indent="0">
                        <a:buNone/>
                      </a:pPr>
                      <a:r>
                        <a:rPr lang="en-IN" altLang="en-US" sz="3200">
                          <a:solidFill>
                            <a:schemeClr val="tx1"/>
                          </a:solidFill>
                        </a:rPr>
                        <a:t>(2)</a:t>
                      </a:r>
                      <a:endParaRPr lang="en-IN" altLang="en-US" sz="3200">
                        <a:solidFill>
                          <a:schemeClr val="tx1"/>
                        </a:solidFill>
                      </a:endParaRPr>
                    </a:p>
                  </a:txBody>
                  <a:tcPr marL="12700" marR="12700" marT="12700" vert="horz" anchor="ctr" anchorCtr="0">
                    <a:solidFill>
                      <a:schemeClr val="accent2">
                        <a:lumMod val="20000"/>
                        <a:lumOff val="80000"/>
                      </a:schemeClr>
                    </a:solidFill>
                  </a:tcPr>
                </a:tc>
                <a:tc>
                  <a:txBody>
                    <a:bodyPr/>
                    <a:p>
                      <a:pPr indent="0">
                        <a:buNone/>
                      </a:pPr>
                      <a:r>
                        <a:rPr lang="en-IN" altLang="en-US" sz="3200">
                          <a:solidFill>
                            <a:schemeClr val="tx1"/>
                          </a:solidFill>
                        </a:rPr>
                        <a:t>(3)</a:t>
                      </a:r>
                      <a:endParaRPr lang="en-IN" altLang="en-US" sz="3200">
                        <a:solidFill>
                          <a:schemeClr val="tx1"/>
                        </a:solidFill>
                      </a:endParaRPr>
                    </a:p>
                  </a:txBody>
                  <a:tcPr marL="12700" marR="12700" marT="12700" vert="horz" anchor="ctr" anchorCtr="0">
                    <a:solidFill>
                      <a:schemeClr val="accent5">
                        <a:lumMod val="60000"/>
                        <a:lumOff val="40000"/>
                      </a:schemeClr>
                    </a:solidFill>
                  </a:tcPr>
                </a:tc>
                <a:tc>
                  <a:txBody>
                    <a:bodyPr/>
                    <a:p>
                      <a:pPr indent="0">
                        <a:buNone/>
                      </a:pPr>
                      <a:r>
                        <a:rPr lang="en-IN" altLang="en-US" sz="3200">
                          <a:solidFill>
                            <a:schemeClr val="tx1"/>
                          </a:solidFill>
                        </a:rPr>
                        <a:t>(4)</a:t>
                      </a:r>
                      <a:endParaRPr lang="en-IN" altLang="en-US" sz="3200">
                        <a:solidFill>
                          <a:schemeClr val="tx1"/>
                        </a:solidFill>
                      </a:endParaRPr>
                    </a:p>
                  </a:txBody>
                  <a:tcPr marL="12700" marR="12700" marT="12700" vert="horz" anchor="ctr" anchorCtr="0">
                    <a:solidFill>
                      <a:schemeClr val="bg1">
                        <a:lumMod val="85000"/>
                      </a:schemeClr>
                    </a:solidFill>
                  </a:tcPr>
                </a:tc>
                <a:tc>
                  <a:txBody>
                    <a:bodyPr/>
                    <a:p>
                      <a:pPr indent="0">
                        <a:buNone/>
                      </a:pPr>
                      <a:r>
                        <a:rPr lang="en-IN" altLang="en-US" sz="3200">
                          <a:solidFill>
                            <a:schemeClr val="tx1"/>
                          </a:solidFill>
                        </a:rPr>
                        <a:t>(5)</a:t>
                      </a:r>
                      <a:endParaRPr lang="en-IN" altLang="en-US" sz="3200">
                        <a:solidFill>
                          <a:schemeClr val="tx1"/>
                        </a:solidFill>
                      </a:endParaRPr>
                    </a:p>
                  </a:txBody>
                  <a:tcPr marL="12700" marR="12700" marT="12700" vert="horz" anchor="ctr" anchorCtr="0">
                    <a:solidFill>
                      <a:schemeClr val="accent2">
                        <a:lumMod val="40000"/>
                        <a:lumOff val="60000"/>
                      </a:schemeClr>
                    </a:solidFill>
                  </a:tcPr>
                </a:tc>
              </a:tr>
              <a:tr h="1811020">
                <a:tc>
                  <a:txBody>
                    <a:bodyPr/>
                    <a:p>
                      <a:pPr indent="0">
                        <a:buNone/>
                      </a:pPr>
                      <a:r>
                        <a:rPr lang="en-US" sz="3200"/>
                        <a:t>55</a:t>
                      </a:r>
                      <a:endParaRPr lang="en-US" sz="3200"/>
                    </a:p>
                  </a:txBody>
                  <a:tcPr marL="12700" marR="12700" marT="12700" vert="horz" anchor="ctr" anchorCtr="0">
                    <a:gradFill>
                      <a:gsLst>
                        <a:gs pos="100000">
                          <a:srgbClr val="9EE256"/>
                        </a:gs>
                        <a:gs pos="100000">
                          <a:srgbClr val="52762D"/>
                        </a:gs>
                      </a:gsLst>
                      <a:lin ang="5400000" scaled="0"/>
                    </a:gradFill>
                  </a:tcPr>
                </a:tc>
                <a:tc>
                  <a:txBody>
                    <a:bodyPr/>
                    <a:p>
                      <a:pPr indent="0">
                        <a:buNone/>
                      </a:pPr>
                      <a:r>
                        <a:rPr lang="en-US" sz="3200"/>
                        <a:t>57</a:t>
                      </a:r>
                      <a:endParaRPr lang="en-US" sz="3200"/>
                    </a:p>
                  </a:txBody>
                  <a:tcPr marL="12700" marR="12700" marT="12700" vert="horz" anchor="ctr" anchorCtr="0">
                    <a:solidFill>
                      <a:schemeClr val="accent2">
                        <a:lumMod val="20000"/>
                        <a:lumOff val="80000"/>
                      </a:schemeClr>
                    </a:solidFill>
                  </a:tcPr>
                </a:tc>
                <a:tc>
                  <a:txBody>
                    <a:bodyPr/>
                    <a:p>
                      <a:pPr indent="0">
                        <a:buNone/>
                      </a:pPr>
                      <a:r>
                        <a:rPr lang="en-US" sz="3200"/>
                        <a:t>177</a:t>
                      </a:r>
                      <a:endParaRPr lang="en-US" sz="3200"/>
                    </a:p>
                  </a:txBody>
                  <a:tcPr marL="12700" marR="12700" marT="12700" vert="horz" anchor="ctr" anchorCtr="0">
                    <a:solidFill>
                      <a:schemeClr val="accent5">
                        <a:lumMod val="60000"/>
                        <a:lumOff val="40000"/>
                      </a:schemeClr>
                    </a:solidFill>
                  </a:tcPr>
                </a:tc>
                <a:tc>
                  <a:txBody>
                    <a:bodyPr/>
                    <a:p>
                      <a:pPr indent="0">
                        <a:buNone/>
                      </a:pPr>
                      <a:r>
                        <a:rPr lang="en-US" sz="3200"/>
                        <a:t>54</a:t>
                      </a:r>
                      <a:r>
                        <a:rPr lang="en-IN" altLang="en-US" sz="3200"/>
                        <a:t>+38</a:t>
                      </a:r>
                      <a:endParaRPr lang="en-IN" altLang="en-US" sz="3200"/>
                    </a:p>
                  </a:txBody>
                  <a:tcPr marL="12700" marR="12700" marT="12700" vert="horz" anchor="ctr" anchorCtr="0">
                    <a:solidFill>
                      <a:schemeClr val="bg1">
                        <a:lumMod val="85000"/>
                      </a:schemeClr>
                    </a:solidFill>
                  </a:tcPr>
                </a:tc>
                <a:tc>
                  <a:txBody>
                    <a:bodyPr/>
                    <a:p>
                      <a:pPr indent="0">
                        <a:buNone/>
                      </a:pPr>
                      <a:r>
                        <a:rPr lang="en-US" sz="3200"/>
                        <a:t>40</a:t>
                      </a:r>
                      <a:endParaRPr lang="en-US" sz="3200"/>
                    </a:p>
                  </a:txBody>
                  <a:tcPr marL="12700" marR="12700" marT="12700" vert="horz" anchor="ctr" anchorCtr="0">
                    <a:solidFill>
                      <a:schemeClr val="accent2">
                        <a:lumMod val="40000"/>
                        <a:lumOff val="60000"/>
                      </a:schemeClr>
                    </a:solidFill>
                  </a:tcPr>
                </a:tc>
              </a:tr>
              <a:tr h="1809750">
                <a:tc>
                  <a:txBody>
                    <a:bodyPr/>
                    <a:p>
                      <a:pPr indent="0">
                        <a:buNone/>
                      </a:pPr>
                      <a:r>
                        <a:rPr lang="en-US" sz="3200"/>
                        <a:t>45</a:t>
                      </a:r>
                      <a:endParaRPr lang="en-US" sz="3200"/>
                    </a:p>
                  </a:txBody>
                  <a:tcPr marL="12700" marR="12700" marT="12700" vert="horz" anchor="ctr" anchorCtr="0">
                    <a:gradFill>
                      <a:gsLst>
                        <a:gs pos="100000">
                          <a:srgbClr val="9EE256"/>
                        </a:gs>
                        <a:gs pos="100000">
                          <a:srgbClr val="52762D"/>
                        </a:gs>
                      </a:gsLst>
                      <a:lin ang="5400000" scaled="0"/>
                    </a:gradFill>
                  </a:tcPr>
                </a:tc>
                <a:tc>
                  <a:txBody>
                    <a:bodyPr/>
                    <a:p>
                      <a:pPr indent="0">
                        <a:buNone/>
                      </a:pPr>
                      <a:r>
                        <a:rPr lang="en-US" sz="3200"/>
                        <a:t>62</a:t>
                      </a:r>
                      <a:endParaRPr lang="en-US" sz="3200"/>
                    </a:p>
                  </a:txBody>
                  <a:tcPr marL="12700" marR="12700" marT="12700" vert="horz" anchor="ctr" anchorCtr="0">
                    <a:solidFill>
                      <a:schemeClr val="accent2">
                        <a:lumMod val="20000"/>
                        <a:lumOff val="80000"/>
                      </a:schemeClr>
                    </a:solidFill>
                  </a:tcPr>
                </a:tc>
                <a:tc>
                  <a:txBody>
                    <a:bodyPr/>
                    <a:p>
                      <a:pPr indent="0">
                        <a:buNone/>
                      </a:pPr>
                      <a:r>
                        <a:rPr lang="en-US" sz="3200"/>
                        <a:t>137</a:t>
                      </a:r>
                      <a:endParaRPr lang="en-US" sz="3200"/>
                    </a:p>
                  </a:txBody>
                  <a:tcPr marL="12700" marR="12700" marT="12700" vert="horz" anchor="ctr" anchorCtr="0">
                    <a:solidFill>
                      <a:schemeClr val="accent5">
                        <a:lumMod val="60000"/>
                        <a:lumOff val="40000"/>
                      </a:schemeClr>
                    </a:solidFill>
                  </a:tcPr>
                </a:tc>
                <a:tc>
                  <a:txBody>
                    <a:bodyPr/>
                    <a:p>
                      <a:pPr indent="0">
                        <a:buNone/>
                      </a:pPr>
                      <a:r>
                        <a:rPr lang="en-IN" altLang="en-US" sz="3200"/>
                        <a:t>117+158</a:t>
                      </a:r>
                      <a:endParaRPr lang="en-IN" altLang="en-US" sz="3200"/>
                    </a:p>
                  </a:txBody>
                  <a:tcPr marL="12700" marR="12700" marT="12700" vert="horz" anchor="ctr" anchorCtr="0">
                    <a:solidFill>
                      <a:schemeClr val="bg1">
                        <a:lumMod val="85000"/>
                      </a:schemeClr>
                    </a:solidFill>
                  </a:tcPr>
                </a:tc>
                <a:tc>
                  <a:txBody>
                    <a:bodyPr/>
                    <a:p>
                      <a:pPr indent="0">
                        <a:buNone/>
                      </a:pPr>
                      <a:r>
                        <a:rPr lang="en-US" sz="3200"/>
                        <a:t>40</a:t>
                      </a:r>
                      <a:endParaRPr lang="en-US" sz="3200"/>
                    </a:p>
                  </a:txBody>
                  <a:tcPr marL="12700" marR="12700" marT="12700" vert="horz" anchor="ctr" anchorCtr="0">
                    <a:solidFill>
                      <a:schemeClr val="accent2">
                        <a:lumMod val="40000"/>
                        <a:lumOff val="60000"/>
                      </a:schemeClr>
                    </a:solidFill>
                  </a:tcPr>
                </a:tc>
              </a:tr>
              <a:tr h="956945">
                <a:tc>
                  <a:txBody>
                    <a:bodyPr/>
                    <a:p>
                      <a:pPr indent="0">
                        <a:buNone/>
                      </a:pPr>
                      <a:r>
                        <a:rPr lang="en-US" sz="3200">
                          <a:solidFill>
                            <a:schemeClr val="tx1"/>
                          </a:solidFill>
                        </a:rPr>
                        <a:t>100</a:t>
                      </a:r>
                      <a:endParaRPr lang="en-US" sz="3200">
                        <a:solidFill>
                          <a:schemeClr val="tx1"/>
                        </a:solidFill>
                      </a:endParaRPr>
                    </a:p>
                  </a:txBody>
                  <a:tcPr marL="12700" marR="12700" marT="12700" vert="horz" anchor="ctr" anchorCtr="0">
                    <a:gradFill>
                      <a:gsLst>
                        <a:gs pos="100000">
                          <a:srgbClr val="9EE256"/>
                        </a:gs>
                        <a:gs pos="100000">
                          <a:srgbClr val="52762D"/>
                        </a:gs>
                      </a:gsLst>
                      <a:lin ang="5400000" scaled="0"/>
                    </a:gradFill>
                  </a:tcPr>
                </a:tc>
                <a:tc>
                  <a:txBody>
                    <a:bodyPr/>
                    <a:p>
                      <a:pPr indent="0">
                        <a:buNone/>
                      </a:pPr>
                      <a:r>
                        <a:rPr lang="en-US" sz="3200">
                          <a:solidFill>
                            <a:schemeClr val="tx1"/>
                          </a:solidFill>
                        </a:rPr>
                        <a:t>119</a:t>
                      </a:r>
                      <a:endParaRPr lang="en-US" sz="3200">
                        <a:solidFill>
                          <a:schemeClr val="tx1"/>
                        </a:solidFill>
                      </a:endParaRPr>
                    </a:p>
                  </a:txBody>
                  <a:tcPr marL="12700" marR="12700" marT="12700" vert="horz" anchor="ctr" anchorCtr="0">
                    <a:solidFill>
                      <a:schemeClr val="accent2">
                        <a:lumMod val="20000"/>
                        <a:lumOff val="80000"/>
                      </a:schemeClr>
                    </a:solidFill>
                  </a:tcPr>
                </a:tc>
                <a:tc>
                  <a:txBody>
                    <a:bodyPr/>
                    <a:p>
                      <a:pPr indent="0">
                        <a:buNone/>
                      </a:pPr>
                      <a:r>
                        <a:rPr lang="en-US" sz="3200">
                          <a:solidFill>
                            <a:schemeClr val="tx1"/>
                          </a:solidFill>
                        </a:rPr>
                        <a:t>314</a:t>
                      </a:r>
                      <a:endParaRPr lang="en-US" sz="3200">
                        <a:solidFill>
                          <a:schemeClr val="tx1"/>
                        </a:solidFill>
                      </a:endParaRPr>
                    </a:p>
                  </a:txBody>
                  <a:tcPr marL="12700" marR="12700" marT="12700" vert="horz" anchor="ctr" anchorCtr="0">
                    <a:solidFill>
                      <a:schemeClr val="accent5">
                        <a:lumMod val="60000"/>
                        <a:lumOff val="40000"/>
                      </a:schemeClr>
                    </a:solidFill>
                  </a:tcPr>
                </a:tc>
                <a:tc>
                  <a:txBody>
                    <a:bodyPr/>
                    <a:p>
                      <a:pPr indent="0">
                        <a:buNone/>
                      </a:pPr>
                      <a:r>
                        <a:rPr lang="en-US" sz="3200">
                          <a:solidFill>
                            <a:schemeClr val="tx1"/>
                          </a:solidFill>
                        </a:rPr>
                        <a:t>367</a:t>
                      </a:r>
                      <a:endParaRPr lang="en-US" sz="3200">
                        <a:solidFill>
                          <a:schemeClr val="tx1"/>
                        </a:solidFill>
                      </a:endParaRPr>
                    </a:p>
                  </a:txBody>
                  <a:tcPr marL="12700" marR="12700" marT="12700" vert="horz" anchor="ctr" anchorCtr="0">
                    <a:solidFill>
                      <a:schemeClr val="bg1">
                        <a:lumMod val="85000"/>
                      </a:schemeClr>
                    </a:solidFill>
                  </a:tcPr>
                </a:tc>
                <a:tc>
                  <a:txBody>
                    <a:bodyPr/>
                    <a:p>
                      <a:pPr indent="0">
                        <a:buNone/>
                      </a:pPr>
                      <a:r>
                        <a:rPr lang="en-US" sz="3200">
                          <a:solidFill>
                            <a:schemeClr val="tx1"/>
                          </a:solidFill>
                        </a:rPr>
                        <a:t>80</a:t>
                      </a:r>
                      <a:endParaRPr lang="en-US" sz="3200">
                        <a:solidFill>
                          <a:schemeClr val="tx1"/>
                        </a:solidFill>
                      </a:endParaRPr>
                    </a:p>
                  </a:txBody>
                  <a:tcPr marL="12700" marR="12700" marT="12700" vert="horz" anchor="ctr" anchorCtr="0">
                    <a:solidFill>
                      <a:schemeClr val="accent2">
                        <a:lumMod val="40000"/>
                        <a:lumOff val="60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1143000" y="37846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sp>
        <p:nvSpPr>
          <p:cNvPr id="11" name="Freeform 11"/>
          <p:cNvSpPr/>
          <p:nvPr/>
        </p:nvSpPr>
        <p:spPr>
          <a:xfrm>
            <a:off x="534035" y="2019300"/>
            <a:ext cx="16804005" cy="6590665"/>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533400" y="1257300"/>
            <a:ext cx="1680464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1219200" y="1287145"/>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Market Campaign, Offers &amp; Discounts</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9" name="Text Box 8"/>
          <p:cNvSpPr txBox="1"/>
          <p:nvPr/>
        </p:nvSpPr>
        <p:spPr>
          <a:xfrm>
            <a:off x="1143000" y="2019300"/>
            <a:ext cx="15968980" cy="7108825"/>
          </a:xfrm>
          <a:prstGeom prst="rect">
            <a:avLst/>
          </a:prstGeom>
          <a:noFill/>
        </p:spPr>
        <p:txBody>
          <a:bodyPr wrap="square" rtlCol="0">
            <a:spAutoFit/>
          </a:bodyPr>
          <a:p>
            <a:pPr marL="342900" indent="-342900">
              <a:buFont typeface="+mj-lt"/>
              <a:buAutoNum type="arabicParenR"/>
            </a:pPr>
            <a:r>
              <a:rPr lang="en-IN" altLang="en-US" sz="2400" b="1">
                <a:latin typeface="Bookman Old Style" panose="02050604050505020204" charset="0"/>
                <a:cs typeface="Bookman Old Style" panose="02050604050505020204" charset="0"/>
              </a:rPr>
              <a:t>Marketing Campaigns:</a:t>
            </a:r>
            <a:r>
              <a:rPr lang="en-IN" altLang="en-US" sz="2400">
                <a:latin typeface="Bookman Old Style" panose="02050604050505020204" charset="0"/>
                <a:cs typeface="Bookman Old Style" panose="02050604050505020204" charset="0"/>
              </a:rPr>
              <a:t> Campaigns can be focussed more on the most reachable plaatform rather than utilising resources to all areas </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Online ads: </a:t>
            </a:r>
            <a:r>
              <a:rPr lang="en-IN" altLang="en-US" sz="2400">
                <a:latin typeface="Bookman Old Style" panose="02050604050505020204" charset="0"/>
                <a:cs typeface="Bookman Old Style" panose="02050604050505020204" charset="0"/>
              </a:rPr>
              <a:t>increase more advertisements, use retargeting &amp; Personalized ads, adapt influencer marketing, Social media campaign can help in reaching desired audience of specific age group, location and interests</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TV Commercials: </a:t>
            </a:r>
            <a:r>
              <a:rPr lang="en-IN" altLang="en-US" sz="2400">
                <a:latin typeface="Bookman Old Style" panose="02050604050505020204" charset="0"/>
                <a:cs typeface="Bookman Old Style" panose="02050604050505020204" charset="0"/>
              </a:rPr>
              <a:t>A wide range of audience can be reached out.</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Outdoor billboards:</a:t>
            </a:r>
            <a:r>
              <a:rPr lang="en-IN" altLang="en-US" sz="2400">
                <a:latin typeface="Bookman Old Style" panose="02050604050505020204" charset="0"/>
                <a:cs typeface="Bookman Old Style" panose="02050604050505020204" charset="0"/>
              </a:rPr>
              <a:t> Increase brand visibilty in high traffic areas</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Print media:</a:t>
            </a:r>
            <a:r>
              <a:rPr lang="en-IN" altLang="en-US" sz="2400">
                <a:latin typeface="Bookman Old Style" panose="02050604050505020204" charset="0"/>
                <a:cs typeface="Bookman Old Style" panose="02050604050505020204" charset="0"/>
              </a:rPr>
              <a:t> A detailed information can be relayed to a specific set of targeted audience</a:t>
            </a:r>
            <a:endParaRPr lang="en-IN" altLang="en-US" sz="2400">
              <a:latin typeface="Bookman Old Style" panose="02050604050505020204" charset="0"/>
              <a:cs typeface="Bookman Old Style" panose="02050604050505020204" charset="0"/>
            </a:endParaRPr>
          </a:p>
          <a:p>
            <a:pPr lvl="1" indent="0">
              <a:buFont typeface="+mj-lt"/>
              <a:buNone/>
            </a:pPr>
            <a:endParaRPr lang="en-IN" altLang="en-US" sz="2400">
              <a:latin typeface="Bookman Old Style" panose="02050604050505020204" charset="0"/>
              <a:cs typeface="Bookman Old Style" panose="02050604050505020204" charset="0"/>
            </a:endParaRPr>
          </a:p>
          <a:p>
            <a:pPr marL="342900" indent="-342900">
              <a:buFont typeface="+mj-lt"/>
              <a:buAutoNum type="arabicParenR"/>
            </a:pPr>
            <a:r>
              <a:rPr lang="en-IN" altLang="en-US" sz="2400" b="1">
                <a:latin typeface="Bookman Old Style" panose="02050604050505020204" charset="0"/>
                <a:cs typeface="Bookman Old Style" panose="02050604050505020204" charset="0"/>
              </a:rPr>
              <a:t>Offers &amp; Discounts:</a:t>
            </a:r>
            <a:endParaRPr lang="en-IN" altLang="en-US" sz="2400" b="1">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Limited Edition Packaging: </a:t>
            </a:r>
            <a:r>
              <a:rPr lang="en-IN" altLang="en-US" sz="2400">
                <a:latin typeface="Bookman Old Style" panose="02050604050505020204" charset="0"/>
                <a:cs typeface="Bookman Old Style" panose="02050604050505020204" charset="0"/>
              </a:rPr>
              <a:t>Introduce limited edition packaging to create a sense of exclusivity and attract customers.</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Price Range: </a:t>
            </a:r>
            <a:r>
              <a:rPr lang="en-IN" altLang="en-US" sz="2400">
                <a:latin typeface="Bookman Old Style" panose="02050604050505020204" charset="0"/>
                <a:cs typeface="Bookman Old Style" panose="02050604050505020204" charset="0"/>
              </a:rPr>
              <a:t>Consider offering competitive pricing within the preferred price range of  75-125 to attract more customers.</a:t>
            </a: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r>
              <a:rPr lang="en-IN" altLang="en-US" sz="2400" b="1">
                <a:latin typeface="Bookman Old Style" panose="02050604050505020204" charset="0"/>
                <a:cs typeface="Bookman Old Style" panose="02050604050505020204" charset="0"/>
              </a:rPr>
              <a:t>Purchase Location: </a:t>
            </a:r>
            <a:r>
              <a:rPr lang="en-IN" altLang="en-US" sz="2400">
                <a:latin typeface="Bookman Old Style" panose="02050604050505020204" charset="0"/>
                <a:cs typeface="Bookman Old Style" panose="02050604050505020204" charset="0"/>
              </a:rPr>
              <a:t>Collaborate with supermarkets and online retailers to provide exclusive discounts or bundle offers.</a:t>
            </a:r>
            <a:endParaRPr lang="en-IN" altLang="en-US" sz="2400">
              <a:latin typeface="Bookman Old Style" panose="02050604050505020204" charset="0"/>
              <a:cs typeface="Bookman Old Style" panose="02050604050505020204" charset="0"/>
            </a:endParaRPr>
          </a:p>
          <a:p>
            <a:pPr indent="0">
              <a:buFont typeface="+mj-lt"/>
              <a:buNone/>
            </a:pP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endParaRPr lang="en-IN" altLang="en-US" sz="2400">
              <a:latin typeface="Bookman Old Style" panose="02050604050505020204" charset="0"/>
              <a:cs typeface="Bookman Old Style" panose="02050604050505020204" charset="0"/>
            </a:endParaRPr>
          </a:p>
          <a:p>
            <a:pPr indent="0">
              <a:buFont typeface="+mj-lt"/>
              <a:buNone/>
            </a:pPr>
            <a:endParaRPr lang="en-IN" altLang="en-US" sz="2400">
              <a:latin typeface="Bookman Old Style" panose="02050604050505020204" charset="0"/>
              <a:cs typeface="Bookman Old Style" panose="02050604050505020204" charset="0"/>
            </a:endParaRPr>
          </a:p>
        </p:txBody>
      </p:sp>
      <p:pic>
        <p:nvPicPr>
          <p:cNvPr id="10" name="Picture 9" descr="Percent"/>
          <p:cNvPicPr>
            <a:picLocks noChangeAspect="1"/>
          </p:cNvPicPr>
          <p:nvPr/>
        </p:nvPicPr>
        <p:blipFill>
          <a:blip r:embed="rId1">
            <a:lum contrast="-6000"/>
          </a:blip>
          <a:srcRect b="13727"/>
          <a:stretch>
            <a:fillRect/>
          </a:stretch>
        </p:blipFill>
        <p:spPr>
          <a:xfrm>
            <a:off x="15364460" y="-51435"/>
            <a:ext cx="2923540" cy="12915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7" name="TextBox 7"/>
          <p:cNvSpPr txBox="1"/>
          <p:nvPr/>
        </p:nvSpPr>
        <p:spPr>
          <a:xfrm>
            <a:off x="685800" y="342900"/>
            <a:ext cx="10027285" cy="973455"/>
          </a:xfrm>
          <a:prstGeom prst="rect">
            <a:avLst/>
          </a:prstGeom>
        </p:spPr>
        <p:txBody>
          <a:bodyPr wrap="square" lIns="0" tIns="0" rIns="0" bIns="0" rtlCol="0" anchor="t">
            <a:spAutoFit/>
          </a:bodyPr>
          <a:lstStyle/>
          <a:p>
            <a:pPr>
              <a:lnSpc>
                <a:spcPts val="7595"/>
              </a:lnSpc>
            </a:pPr>
            <a:r>
              <a:rPr lang="en-IN" altLang="en-US" sz="5400">
                <a:solidFill>
                  <a:srgbClr val="000000"/>
                </a:solidFill>
                <a:latin typeface="Algerian" panose="04020705040A02060702" charset="0"/>
                <a:cs typeface="Algerian" panose="04020705040A02060702" charset="0"/>
              </a:rPr>
              <a:t>Secondary Insights</a:t>
            </a:r>
            <a:endParaRPr lang="en-IN" altLang="en-US" sz="5400">
              <a:solidFill>
                <a:srgbClr val="000000"/>
              </a:solidFill>
              <a:latin typeface="Algerian" panose="04020705040A02060702" charset="0"/>
              <a:cs typeface="Algerian" panose="04020705040A02060702" charset="0"/>
            </a:endParaRPr>
          </a:p>
        </p:txBody>
      </p:sp>
      <p:sp>
        <p:nvSpPr>
          <p:cNvPr id="11" name="Freeform 11"/>
          <p:cNvSpPr/>
          <p:nvPr/>
        </p:nvSpPr>
        <p:spPr>
          <a:xfrm>
            <a:off x="307975" y="1968500"/>
            <a:ext cx="11539220" cy="6590665"/>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grpSp>
        <p:nvGrpSpPr>
          <p:cNvPr id="22" name="Group 14"/>
          <p:cNvGrpSpPr/>
          <p:nvPr/>
        </p:nvGrpSpPr>
        <p:grpSpPr>
          <a:xfrm rot="0">
            <a:off x="386080" y="1186815"/>
            <a:ext cx="11461750" cy="989965"/>
            <a:chOff x="0" y="-50293"/>
            <a:chExt cx="2834241" cy="869950"/>
          </a:xfrm>
        </p:grpSpPr>
        <p:sp>
          <p:nvSpPr>
            <p:cNvPr id="23" name="Freeform 15"/>
            <p:cNvSpPr/>
            <p:nvPr/>
          </p:nvSpPr>
          <p:spPr>
            <a:xfrm>
              <a:off x="0" y="0"/>
              <a:ext cx="2834241" cy="406710"/>
            </a:xfrm>
            <a:custGeom>
              <a:avLst/>
              <a:gdLst/>
              <a:ahLst/>
              <a:cxnLst/>
              <a:rect l="l" t="t" r="r" b="b"/>
              <a:pathLst>
                <a:path w="2834241" h="406710">
                  <a:moveTo>
                    <a:pt x="36691" y="0"/>
                  </a:moveTo>
                  <a:lnTo>
                    <a:pt x="2797550" y="0"/>
                  </a:lnTo>
                  <a:cubicBezTo>
                    <a:pt x="2817814" y="0"/>
                    <a:pt x="2834241" y="16427"/>
                    <a:pt x="2834241" y="36691"/>
                  </a:cubicBezTo>
                  <a:lnTo>
                    <a:pt x="2834241" y="370019"/>
                  </a:lnTo>
                  <a:cubicBezTo>
                    <a:pt x="2834241" y="390283"/>
                    <a:pt x="2817814" y="406710"/>
                    <a:pt x="2797550" y="406710"/>
                  </a:cubicBezTo>
                  <a:lnTo>
                    <a:pt x="36691" y="406710"/>
                  </a:lnTo>
                  <a:cubicBezTo>
                    <a:pt x="16427" y="406710"/>
                    <a:pt x="0" y="390283"/>
                    <a:pt x="0" y="370019"/>
                  </a:cubicBezTo>
                  <a:lnTo>
                    <a:pt x="0" y="36691"/>
                  </a:lnTo>
                  <a:cubicBezTo>
                    <a:pt x="0" y="16427"/>
                    <a:pt x="16427" y="0"/>
                    <a:pt x="36691" y="0"/>
                  </a:cubicBezTo>
                  <a:close/>
                </a:path>
              </a:pathLst>
            </a:custGeom>
            <a:solidFill>
              <a:srgbClr val="FFECA0"/>
            </a:solidFill>
            <a:ln w="38100">
              <a:solidFill>
                <a:srgbClr val="FFECA0"/>
              </a:solidFill>
            </a:ln>
          </p:spPr>
        </p:sp>
        <p:sp>
          <p:nvSpPr>
            <p:cNvPr id="24" name="TextBox 16"/>
            <p:cNvSpPr txBox="1"/>
            <p:nvPr/>
          </p:nvSpPr>
          <p:spPr>
            <a:xfrm>
              <a:off x="18818" y="-50293"/>
              <a:ext cx="793945" cy="869950"/>
            </a:xfrm>
            <a:prstGeom prst="rect">
              <a:avLst/>
            </a:prstGeom>
          </p:spPr>
          <p:txBody>
            <a:bodyPr lIns="50800" tIns="50800" rIns="50800" bIns="50800" rtlCol="0" anchor="ctr"/>
            <a:p>
              <a:pPr algn="ctr">
                <a:lnSpc>
                  <a:spcPts val="3500"/>
                </a:lnSpc>
              </a:pPr>
            </a:p>
          </p:txBody>
        </p:sp>
      </p:grpSp>
      <p:sp>
        <p:nvSpPr>
          <p:cNvPr id="4" name="Text Box 3"/>
          <p:cNvSpPr txBox="1"/>
          <p:nvPr/>
        </p:nvSpPr>
        <p:spPr>
          <a:xfrm>
            <a:off x="533400" y="1181100"/>
            <a:ext cx="10660380" cy="583565"/>
          </a:xfrm>
          <a:prstGeom prst="rect">
            <a:avLst/>
          </a:prstGeom>
          <a:noFill/>
        </p:spPr>
        <p:txBody>
          <a:bodyPr wrap="square" rtlCol="0">
            <a:spAutoFit/>
          </a:bodyPr>
          <a:p>
            <a:r>
              <a:rPr lang="en-IN" altLang="en-US" sz="3200" b="1">
                <a:latin typeface="Algerian" panose="04020705040A02060702" charset="0"/>
                <a:cs typeface="Algerian" panose="04020705040A02060702" charset="0"/>
              </a:rPr>
              <a:t>Brand Ambassador</a:t>
            </a:r>
            <a:endParaRPr lang="en-IN" altLang="en-US" sz="3200" b="1">
              <a:latin typeface="Algerian" panose="04020705040A02060702" charset="0"/>
              <a:cs typeface="Algerian" panose="04020705040A02060702" charset="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9" name="Text Box 8"/>
          <p:cNvSpPr txBox="1"/>
          <p:nvPr/>
        </p:nvSpPr>
        <p:spPr>
          <a:xfrm>
            <a:off x="685800" y="2095500"/>
            <a:ext cx="15177135" cy="1198880"/>
          </a:xfrm>
          <a:prstGeom prst="rect">
            <a:avLst/>
          </a:prstGeom>
          <a:noFill/>
        </p:spPr>
        <p:txBody>
          <a:bodyPr wrap="square" rtlCol="0">
            <a:spAutoFit/>
          </a:bodyPr>
          <a:p>
            <a:pPr marL="342900" indent="-342900">
              <a:buFont typeface="+mj-lt"/>
              <a:buAutoNum type="arabicParenR"/>
            </a:pPr>
            <a:endParaRPr lang="en-IN" altLang="en-US" sz="2400">
              <a:latin typeface="Bookman Old Style" panose="02050604050505020204" charset="0"/>
              <a:cs typeface="Bookman Old Style" panose="02050604050505020204" charset="0"/>
            </a:endParaRPr>
          </a:p>
          <a:p>
            <a:pPr marL="914400" lvl="1" indent="-457200">
              <a:buFont typeface="+mj-lt"/>
              <a:buAutoNum type="alphaLcParenR"/>
            </a:pPr>
            <a:endParaRPr lang="en-IN" altLang="en-US" sz="2400">
              <a:latin typeface="Bookman Old Style" panose="02050604050505020204" charset="0"/>
              <a:cs typeface="Bookman Old Style" panose="02050604050505020204" charset="0"/>
            </a:endParaRPr>
          </a:p>
          <a:p>
            <a:pPr indent="0">
              <a:buFont typeface="+mj-lt"/>
              <a:buNone/>
            </a:pPr>
            <a:endParaRPr lang="en-IN" altLang="en-US" sz="2400">
              <a:latin typeface="Bookman Old Style" panose="02050604050505020204" charset="0"/>
              <a:cs typeface="Bookman Old Style" panose="02050604050505020204" charset="0"/>
            </a:endParaRPr>
          </a:p>
        </p:txBody>
      </p:sp>
      <p:sp>
        <p:nvSpPr>
          <p:cNvPr id="5" name="Text Box 4"/>
          <p:cNvSpPr txBox="1"/>
          <p:nvPr/>
        </p:nvSpPr>
        <p:spPr>
          <a:xfrm>
            <a:off x="914400" y="2324100"/>
            <a:ext cx="10163175" cy="5262245"/>
          </a:xfrm>
          <a:prstGeom prst="rect">
            <a:avLst/>
          </a:prstGeom>
          <a:noFill/>
        </p:spPr>
        <p:txBody>
          <a:bodyPr wrap="square" rtlCol="0">
            <a:spAutoFit/>
          </a:bodyPr>
          <a:p>
            <a:pPr marL="514350" indent="-514350">
              <a:lnSpc>
                <a:spcPct val="100000"/>
              </a:lnSpc>
              <a:buFont typeface="+mj-lt"/>
              <a:buAutoNum type="arabicParenR"/>
            </a:pPr>
            <a:r>
              <a:rPr lang="en-IN" altLang="en-US" sz="2800" b="1">
                <a:latin typeface="Bookman Old Style" panose="02050604050505020204" charset="0"/>
                <a:cs typeface="Bookman Old Style" panose="02050604050505020204" charset="0"/>
                <a:sym typeface="+mn-ea"/>
              </a:rPr>
              <a:t>Divya</a:t>
            </a:r>
            <a:r>
              <a:rPr lang="en-IN" altLang="en-US" sz="2800">
                <a:latin typeface="Bookman Old Style" panose="02050604050505020204" charset="0"/>
                <a:cs typeface="Bookman Old Style" panose="02050604050505020204" charset="0"/>
                <a:sym typeface="+mn-ea"/>
              </a:rPr>
              <a:t>: Divya, </a:t>
            </a:r>
            <a:r>
              <a:rPr lang="en-US" sz="2800">
                <a:latin typeface="Bookman Old Style" panose="02050604050505020204" charset="0"/>
                <a:cs typeface="Bookman Old Style" panose="02050604050505020204" charset="0"/>
                <a:sym typeface="+mn-ea"/>
              </a:rPr>
              <a:t> being a </a:t>
            </a:r>
            <a:r>
              <a:rPr lang="en-US" sz="2800" b="1">
                <a:latin typeface="Bookman Old Style" panose="02050604050505020204" charset="0"/>
                <a:cs typeface="Bookman Old Style" panose="02050604050505020204" charset="0"/>
                <a:sym typeface="+mn-ea"/>
              </a:rPr>
              <a:t>frequent consumer</a:t>
            </a:r>
            <a:r>
              <a:rPr lang="en-US" sz="2800">
                <a:latin typeface="Bookman Old Style" panose="02050604050505020204" charset="0"/>
                <a:cs typeface="Bookman Old Style" panose="02050604050505020204" charset="0"/>
                <a:sym typeface="+mn-ea"/>
              </a:rPr>
              <a:t> and falling within the </a:t>
            </a:r>
            <a:r>
              <a:rPr lang="en-US" sz="2800" b="1">
                <a:latin typeface="Bookman Old Style" panose="02050604050505020204" charset="0"/>
                <a:cs typeface="Bookman Old Style" panose="02050604050505020204" charset="0"/>
                <a:sym typeface="+mn-ea"/>
              </a:rPr>
              <a:t>target age group</a:t>
            </a:r>
            <a:r>
              <a:rPr lang="en-US" sz="2800">
                <a:latin typeface="Bookman Old Style" panose="02050604050505020204" charset="0"/>
                <a:cs typeface="Bookman Old Style" panose="02050604050505020204" charset="0"/>
                <a:sym typeface="+mn-ea"/>
              </a:rPr>
              <a:t>, can be a potential brand ambassador. </a:t>
            </a:r>
            <a:r>
              <a:rPr lang="en-IN" altLang="en-US" sz="2800">
                <a:latin typeface="Bookman Old Style" panose="02050604050505020204" charset="0"/>
                <a:cs typeface="Bookman Old Style" panose="02050604050505020204" charset="0"/>
                <a:sym typeface="+mn-ea"/>
              </a:rPr>
              <a:t>Sh</a:t>
            </a:r>
            <a:r>
              <a:rPr lang="en-US" sz="2800">
                <a:latin typeface="Bookman Old Style" panose="02050604050505020204" charset="0"/>
                <a:cs typeface="Bookman Old Style" panose="02050604050505020204" charset="0"/>
                <a:sym typeface="+mn-ea"/>
              </a:rPr>
              <a:t>e can promote the product's effectiveness and energy-boosting benefits</a:t>
            </a:r>
            <a:r>
              <a:rPr lang="en-IN" altLang="en-US" sz="2800">
                <a:latin typeface="Bookman Old Style" panose="02050604050505020204" charset="0"/>
                <a:cs typeface="Bookman Old Style" panose="02050604050505020204" charset="0"/>
                <a:sym typeface="+mn-ea"/>
              </a:rPr>
              <a:t> as she is an athlete &amp; fit in nature hence she can also promote the impact of the drink in </a:t>
            </a:r>
            <a:r>
              <a:rPr lang="en-IN" altLang="en-US" sz="2800" b="1">
                <a:latin typeface="Bookman Old Style" panose="02050604050505020204" charset="0"/>
                <a:cs typeface="Bookman Old Style" panose="02050604050505020204" charset="0"/>
                <a:sym typeface="+mn-ea"/>
              </a:rPr>
              <a:t>sports &amp; Excercise</a:t>
            </a:r>
            <a:endParaRPr lang="en-IN" altLang="en-US" sz="2800" b="1">
              <a:latin typeface="Bookman Old Style" panose="02050604050505020204" charset="0"/>
              <a:cs typeface="Bookman Old Style" panose="02050604050505020204" charset="0"/>
              <a:sym typeface="+mn-ea"/>
            </a:endParaRPr>
          </a:p>
          <a:p>
            <a:pPr indent="0">
              <a:lnSpc>
                <a:spcPct val="100000"/>
              </a:lnSpc>
              <a:buFont typeface="+mj-lt"/>
              <a:buNone/>
            </a:pPr>
            <a:endParaRPr lang="en-IN" altLang="en-US" sz="2800">
              <a:latin typeface="Bookman Old Style" panose="02050604050505020204" charset="0"/>
              <a:cs typeface="Bookman Old Style" panose="02050604050505020204" charset="0"/>
              <a:sym typeface="+mn-ea"/>
            </a:endParaRPr>
          </a:p>
          <a:p>
            <a:pPr marL="514350" indent="-514350">
              <a:lnSpc>
                <a:spcPct val="100000"/>
              </a:lnSpc>
              <a:buFont typeface="+mj-lt"/>
              <a:buAutoNum type="arabicParenR" startAt="2"/>
            </a:pPr>
            <a:r>
              <a:rPr lang="en-IN" altLang="en-US" sz="2800" b="1">
                <a:latin typeface="Bookman Old Style" panose="02050604050505020204" charset="0"/>
                <a:cs typeface="Bookman Old Style" panose="02050604050505020204" charset="0"/>
                <a:sym typeface="+mn-ea"/>
              </a:rPr>
              <a:t>Vineeth</a:t>
            </a:r>
            <a:r>
              <a:rPr lang="en-IN" altLang="en-US" sz="2800">
                <a:latin typeface="Bookman Old Style" panose="02050604050505020204" charset="0"/>
                <a:cs typeface="Bookman Old Style" panose="02050604050505020204" charset="0"/>
                <a:sym typeface="+mn-ea"/>
              </a:rPr>
              <a:t>: Vineeth is a </a:t>
            </a:r>
            <a:r>
              <a:rPr lang="en-IN" altLang="en-US" sz="2800" b="1">
                <a:latin typeface="Bookman Old Style" panose="02050604050505020204" charset="0"/>
                <a:cs typeface="Bookman Old Style" panose="02050604050505020204" charset="0"/>
                <a:sym typeface="+mn-ea"/>
              </a:rPr>
              <a:t>regular customer</a:t>
            </a:r>
            <a:r>
              <a:rPr lang="en-IN" altLang="en-US" sz="2800">
                <a:latin typeface="Bookman Old Style" panose="02050604050505020204" charset="0"/>
                <a:cs typeface="Bookman Old Style" panose="02050604050505020204" charset="0"/>
                <a:sym typeface="+mn-ea"/>
              </a:rPr>
              <a:t>, He is academically outstanding hence he can emphasize the drink’s effect on </a:t>
            </a:r>
            <a:r>
              <a:rPr lang="en-IN" altLang="en-US" sz="2800" b="1">
                <a:latin typeface="Bookman Old Style" panose="02050604050505020204" charset="0"/>
                <a:cs typeface="Bookman Old Style" panose="02050604050505020204" charset="0"/>
                <a:sym typeface="+mn-ea"/>
              </a:rPr>
              <a:t>staying awake during work &amp;  Study </a:t>
            </a:r>
            <a:r>
              <a:rPr lang="en-IN" altLang="en-US" sz="2800">
                <a:latin typeface="Bookman Old Style" panose="02050604050505020204" charset="0"/>
                <a:cs typeface="Bookman Old Style" panose="02050604050505020204" charset="0"/>
                <a:sym typeface="+mn-ea"/>
              </a:rPr>
              <a:t>and can also help in promoting the drink for aiding in </a:t>
            </a:r>
            <a:r>
              <a:rPr lang="en-IN" altLang="en-US" sz="2800" b="1">
                <a:latin typeface="Bookman Old Style" panose="02050604050505020204" charset="0"/>
                <a:cs typeface="Bookman Old Style" panose="02050604050505020204" charset="0"/>
                <a:sym typeface="+mn-ea"/>
              </a:rPr>
              <a:t>combating fatigue</a:t>
            </a:r>
            <a:endParaRPr lang="en-IN" altLang="en-US" sz="2800" b="1">
              <a:latin typeface="Bookman Old Style" panose="02050604050505020204" charset="0"/>
              <a:cs typeface="Bookman Old Style" panose="02050604050505020204" charset="0"/>
              <a:sym typeface="+mn-ea"/>
            </a:endParaRPr>
          </a:p>
        </p:txBody>
      </p:sp>
      <p:pic>
        <p:nvPicPr>
          <p:cNvPr id="6" name="Picture 5" descr="ambassador"/>
          <p:cNvPicPr>
            <a:picLocks noChangeAspect="1"/>
          </p:cNvPicPr>
          <p:nvPr/>
        </p:nvPicPr>
        <p:blipFill>
          <a:blip r:embed="rId1"/>
          <a:srcRect b="6195"/>
          <a:stretch>
            <a:fillRect/>
          </a:stretch>
        </p:blipFill>
        <p:spPr>
          <a:xfrm>
            <a:off x="12233275" y="1186180"/>
            <a:ext cx="5746750" cy="726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grpSp>
        <p:nvGrpSpPr>
          <p:cNvPr id="5" name="Group 5"/>
          <p:cNvGrpSpPr/>
          <p:nvPr/>
        </p:nvGrpSpPr>
        <p:grpSpPr>
          <a:xfrm rot="0">
            <a:off x="1604010" y="4750435"/>
            <a:ext cx="4266565" cy="3084830"/>
            <a:chOff x="0" y="0"/>
            <a:chExt cx="1123713" cy="1072952"/>
          </a:xfrm>
        </p:grpSpPr>
        <p:sp>
          <p:nvSpPr>
            <p:cNvPr id="6" name="Freeform 6"/>
            <p:cNvSpPr/>
            <p:nvPr/>
          </p:nvSpPr>
          <p:spPr>
            <a:xfrm>
              <a:off x="0" y="0"/>
              <a:ext cx="1123713" cy="1072952"/>
            </a:xfrm>
            <a:custGeom>
              <a:avLst/>
              <a:gdLst/>
              <a:ahLst/>
              <a:cxnLst/>
              <a:rect l="l" t="t" r="r" b="b"/>
              <a:pathLst>
                <a:path w="1123713" h="1072952">
                  <a:moveTo>
                    <a:pt x="92542" y="0"/>
                  </a:moveTo>
                  <a:lnTo>
                    <a:pt x="1031171" y="0"/>
                  </a:lnTo>
                  <a:cubicBezTo>
                    <a:pt x="1055715" y="0"/>
                    <a:pt x="1079253" y="9750"/>
                    <a:pt x="1096608" y="27105"/>
                  </a:cubicBezTo>
                  <a:cubicBezTo>
                    <a:pt x="1113963" y="44460"/>
                    <a:pt x="1123713" y="67998"/>
                    <a:pt x="1123713" y="92542"/>
                  </a:cubicBezTo>
                  <a:lnTo>
                    <a:pt x="1123713" y="980410"/>
                  </a:lnTo>
                  <a:cubicBezTo>
                    <a:pt x="1123713" y="1004953"/>
                    <a:pt x="1113963" y="1028492"/>
                    <a:pt x="1096608" y="1045847"/>
                  </a:cubicBezTo>
                  <a:cubicBezTo>
                    <a:pt x="1079253" y="1063202"/>
                    <a:pt x="1055715" y="1072952"/>
                    <a:pt x="1031171" y="1072952"/>
                  </a:cubicBezTo>
                  <a:lnTo>
                    <a:pt x="92542" y="1072952"/>
                  </a:lnTo>
                  <a:cubicBezTo>
                    <a:pt x="67998" y="1072952"/>
                    <a:pt x="44460" y="1063202"/>
                    <a:pt x="27105" y="1045847"/>
                  </a:cubicBezTo>
                  <a:cubicBezTo>
                    <a:pt x="9750" y="1028492"/>
                    <a:pt x="0" y="1004953"/>
                    <a:pt x="0" y="980410"/>
                  </a:cubicBezTo>
                  <a:lnTo>
                    <a:pt x="0" y="92542"/>
                  </a:lnTo>
                  <a:cubicBezTo>
                    <a:pt x="0" y="67998"/>
                    <a:pt x="9750" y="44460"/>
                    <a:pt x="27105" y="27105"/>
                  </a:cubicBezTo>
                  <a:cubicBezTo>
                    <a:pt x="44460" y="9750"/>
                    <a:pt x="67998" y="0"/>
                    <a:pt x="92542" y="0"/>
                  </a:cubicBezTo>
                  <a:close/>
                </a:path>
              </a:pathLst>
            </a:custGeom>
            <a:solidFill>
              <a:srgbClr val="FFECA0"/>
            </a:solidFill>
            <a:ln w="38100">
              <a:solidFill>
                <a:srgbClr val="FFECA0"/>
              </a:solidFill>
            </a:ln>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3500"/>
                </a:lnSpc>
              </a:pPr>
            </a:p>
          </p:txBody>
        </p:sp>
      </p:grpSp>
      <p:sp>
        <p:nvSpPr>
          <p:cNvPr id="8" name="TextBox 8"/>
          <p:cNvSpPr txBox="1"/>
          <p:nvPr/>
        </p:nvSpPr>
        <p:spPr>
          <a:xfrm>
            <a:off x="1555750" y="2199005"/>
            <a:ext cx="15302865" cy="2300605"/>
          </a:xfrm>
          <a:prstGeom prst="rect">
            <a:avLst/>
          </a:prstGeom>
        </p:spPr>
        <p:txBody>
          <a:bodyPr wrap="square" lIns="0" tIns="0" rIns="0" bIns="0" rtlCol="0" anchor="t">
            <a:spAutoFit/>
          </a:bodyPr>
          <a:lstStyle/>
          <a:p>
            <a:pPr algn="ctr">
              <a:lnSpc>
                <a:spcPts val="4485"/>
              </a:lnSpc>
            </a:pPr>
            <a:r>
              <a:rPr lang="en-US" sz="2400" spc="96">
                <a:solidFill>
                  <a:srgbClr val="000000"/>
                </a:solidFill>
                <a:latin typeface="Bookman Old Style" panose="02050604050505020204" charset="0"/>
                <a:cs typeface="Bookman Old Style" panose="02050604050505020204" charset="0"/>
              </a:rPr>
              <a:t>In my journey as a self-learner data enthusiast, I am i</a:t>
            </a:r>
            <a:r>
              <a:rPr lang="en-IN" altLang="en-US" sz="2400" spc="96">
                <a:solidFill>
                  <a:srgbClr val="000000"/>
                </a:solidFill>
                <a:latin typeface="Bookman Old Style" panose="02050604050505020204" charset="0"/>
                <a:cs typeface="Bookman Old Style" panose="02050604050505020204" charset="0"/>
              </a:rPr>
              <a:t>mmensely</a:t>
            </a:r>
            <a:r>
              <a:rPr lang="en-US" sz="2400" spc="96">
                <a:solidFill>
                  <a:srgbClr val="000000"/>
                </a:solidFill>
                <a:latin typeface="Bookman Old Style" panose="02050604050505020204" charset="0"/>
                <a:cs typeface="Bookman Old Style" panose="02050604050505020204" charset="0"/>
              </a:rPr>
              <a:t> grateful for the invaluable classes and guidance I received</a:t>
            </a:r>
            <a:r>
              <a:rPr lang="en-IN" altLang="en-US" sz="2400" spc="96">
                <a:solidFill>
                  <a:srgbClr val="000000"/>
                </a:solidFill>
                <a:latin typeface="Bookman Old Style" panose="02050604050505020204" charset="0"/>
                <a:cs typeface="Bookman Old Style" panose="02050604050505020204" charset="0"/>
              </a:rPr>
              <a:t> from codebasics.  I want to express my sincere appreciation for organizing the resume hiring challenge, as it has been an instrumental tool in enhancing my skills and knowledge.</a:t>
            </a:r>
            <a:endParaRPr lang="en-IN" altLang="en-US" sz="2400" spc="96">
              <a:solidFill>
                <a:srgbClr val="000000"/>
              </a:solidFill>
              <a:latin typeface="Bookman Old Style" panose="02050604050505020204" charset="0"/>
              <a:cs typeface="Bookman Old Style" panose="02050604050505020204" charset="0"/>
            </a:endParaRPr>
          </a:p>
        </p:txBody>
      </p:sp>
      <p:grpSp>
        <p:nvGrpSpPr>
          <p:cNvPr id="20" name="Group 20"/>
          <p:cNvGrpSpPr/>
          <p:nvPr/>
        </p:nvGrpSpPr>
        <p:grpSpPr>
          <a:xfrm rot="0">
            <a:off x="12191998" y="4697095"/>
            <a:ext cx="4728846" cy="3878580"/>
            <a:chOff x="-42146" y="0"/>
            <a:chExt cx="1245467" cy="1326101"/>
          </a:xfrm>
        </p:grpSpPr>
        <p:sp>
          <p:nvSpPr>
            <p:cNvPr id="21" name="Freeform 21"/>
            <p:cNvSpPr/>
            <p:nvPr/>
          </p:nvSpPr>
          <p:spPr>
            <a:xfrm>
              <a:off x="0" y="0"/>
              <a:ext cx="1123713" cy="1072952"/>
            </a:xfrm>
            <a:custGeom>
              <a:avLst/>
              <a:gdLst/>
              <a:ahLst/>
              <a:cxnLst/>
              <a:rect l="l" t="t" r="r" b="b"/>
              <a:pathLst>
                <a:path w="1123713" h="1072952">
                  <a:moveTo>
                    <a:pt x="92542" y="0"/>
                  </a:moveTo>
                  <a:lnTo>
                    <a:pt x="1031171" y="0"/>
                  </a:lnTo>
                  <a:cubicBezTo>
                    <a:pt x="1055715" y="0"/>
                    <a:pt x="1079253" y="9750"/>
                    <a:pt x="1096608" y="27105"/>
                  </a:cubicBezTo>
                  <a:cubicBezTo>
                    <a:pt x="1113963" y="44460"/>
                    <a:pt x="1123713" y="67998"/>
                    <a:pt x="1123713" y="92542"/>
                  </a:cubicBezTo>
                  <a:lnTo>
                    <a:pt x="1123713" y="980410"/>
                  </a:lnTo>
                  <a:cubicBezTo>
                    <a:pt x="1123713" y="1004953"/>
                    <a:pt x="1113963" y="1028492"/>
                    <a:pt x="1096608" y="1045847"/>
                  </a:cubicBezTo>
                  <a:cubicBezTo>
                    <a:pt x="1079253" y="1063202"/>
                    <a:pt x="1055715" y="1072952"/>
                    <a:pt x="1031171" y="1072952"/>
                  </a:cubicBezTo>
                  <a:lnTo>
                    <a:pt x="92542" y="1072952"/>
                  </a:lnTo>
                  <a:cubicBezTo>
                    <a:pt x="67998" y="1072952"/>
                    <a:pt x="44460" y="1063202"/>
                    <a:pt x="27105" y="1045847"/>
                  </a:cubicBezTo>
                  <a:cubicBezTo>
                    <a:pt x="9750" y="1028492"/>
                    <a:pt x="0" y="1004953"/>
                    <a:pt x="0" y="980410"/>
                  </a:cubicBezTo>
                  <a:lnTo>
                    <a:pt x="0" y="92542"/>
                  </a:lnTo>
                  <a:cubicBezTo>
                    <a:pt x="0" y="67998"/>
                    <a:pt x="9750" y="44460"/>
                    <a:pt x="27105" y="27105"/>
                  </a:cubicBezTo>
                  <a:cubicBezTo>
                    <a:pt x="44460" y="9750"/>
                    <a:pt x="67998" y="0"/>
                    <a:pt x="92542" y="0"/>
                  </a:cubicBezTo>
                  <a:close/>
                </a:path>
              </a:pathLst>
            </a:custGeom>
            <a:solidFill>
              <a:srgbClr val="FFECA0"/>
            </a:solidFill>
            <a:ln w="38100">
              <a:solidFill>
                <a:srgbClr val="FFECA0"/>
              </a:solidFill>
            </a:ln>
          </p:spPr>
        </p:sp>
        <p:sp>
          <p:nvSpPr>
            <p:cNvPr id="22" name="TextBox 22"/>
            <p:cNvSpPr txBox="1"/>
            <p:nvPr/>
          </p:nvSpPr>
          <p:spPr>
            <a:xfrm>
              <a:off x="-42146" y="1168697"/>
              <a:ext cx="1245467" cy="157404"/>
            </a:xfrm>
            <a:prstGeom prst="rect">
              <a:avLst/>
            </a:prstGeom>
          </p:spPr>
          <p:txBody>
            <a:bodyPr lIns="50800" tIns="50800" rIns="50800" bIns="50800" rtlCol="0" anchor="ctr"/>
            <a:lstStyle/>
            <a:p>
              <a:pPr algn="ctr">
                <a:lnSpc>
                  <a:spcPts val="3500"/>
                </a:lnSpc>
              </a:pPr>
              <a:r>
                <a:rPr lang="en-IN" sz="2400">
                  <a:latin typeface="Bookman Old Style" panose="02050604050505020204" charset="0"/>
                  <a:cs typeface="Bookman Old Style" panose="02050604050505020204" charset="0"/>
                </a:rPr>
                <a:t>Mr.</a:t>
              </a:r>
              <a:r>
                <a:rPr sz="2400">
                  <a:latin typeface="Bookman Old Style" panose="02050604050505020204" charset="0"/>
                  <a:cs typeface="Bookman Old Style" panose="02050604050505020204" charset="0"/>
                </a:rPr>
                <a:t>Hemanand Vadivel</a:t>
              </a:r>
              <a:endParaRPr sz="2400">
                <a:latin typeface="Bookman Old Style" panose="02050604050505020204" charset="0"/>
                <a:cs typeface="Bookman Old Style" panose="02050604050505020204" charset="0"/>
              </a:endParaRPr>
            </a:p>
          </p:txBody>
        </p:sp>
      </p:grpSp>
      <p:sp>
        <p:nvSpPr>
          <p:cNvPr id="28" name="Freeform 28"/>
          <p:cNvSpPr/>
          <p:nvPr/>
        </p:nvSpPr>
        <p:spPr>
          <a:xfrm>
            <a:off x="15785908" y="1309570"/>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stretch>
              <a:fillRect/>
            </a:stretch>
          </a:blipFill>
        </p:spPr>
      </p:sp>
      <p:sp>
        <p:nvSpPr>
          <p:cNvPr id="29" name="Freeform 29"/>
          <p:cNvSpPr/>
          <p:nvPr/>
        </p:nvSpPr>
        <p:spPr>
          <a:xfrm flipH="1">
            <a:off x="1374345" y="1309570"/>
            <a:ext cx="1197946" cy="537987"/>
          </a:xfrm>
          <a:custGeom>
            <a:avLst/>
            <a:gdLst/>
            <a:ahLst/>
            <a:cxnLst/>
            <a:rect l="l" t="t" r="r" b="b"/>
            <a:pathLst>
              <a:path w="1197946" h="537987">
                <a:moveTo>
                  <a:pt x="1197947" y="0"/>
                </a:moveTo>
                <a:lnTo>
                  <a:pt x="0" y="0"/>
                </a:lnTo>
                <a:lnTo>
                  <a:pt x="0" y="537987"/>
                </a:lnTo>
                <a:lnTo>
                  <a:pt x="1197947" y="537987"/>
                </a:lnTo>
                <a:lnTo>
                  <a:pt x="1197947" y="0"/>
                </a:lnTo>
                <a:close/>
              </a:path>
            </a:pathLst>
          </a:custGeom>
          <a:blipFill>
            <a:blip r:embed="rId1"/>
            <a:stretch>
              <a:fillRect/>
            </a:stretch>
          </a:blipFill>
        </p:spPr>
      </p:sp>
      <p:sp>
        <p:nvSpPr>
          <p:cNvPr id="30" name="TextBox 7"/>
          <p:cNvSpPr txBox="1"/>
          <p:nvPr/>
        </p:nvSpPr>
        <p:spPr>
          <a:xfrm>
            <a:off x="3962400" y="889635"/>
            <a:ext cx="10027285"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Thanks to...</a:t>
            </a:r>
            <a:endParaRPr lang="en-IN" altLang="en-US" sz="5400">
              <a:solidFill>
                <a:srgbClr val="000000"/>
              </a:solidFill>
              <a:latin typeface="Algerian" panose="04020705040A02060702" charset="0"/>
              <a:cs typeface="Algerian" panose="04020705040A02060702" charset="0"/>
            </a:endParaRPr>
          </a:p>
        </p:txBody>
      </p:sp>
      <p:sp>
        <p:nvSpPr>
          <p:cNvPr id="31" name="TextBox 22"/>
          <p:cNvSpPr txBox="1"/>
          <p:nvPr/>
        </p:nvSpPr>
        <p:spPr>
          <a:xfrm>
            <a:off x="1604645" y="8041005"/>
            <a:ext cx="4266565" cy="460375"/>
          </a:xfrm>
          <a:prstGeom prst="rect">
            <a:avLst/>
          </a:prstGeom>
        </p:spPr>
        <p:txBody>
          <a:bodyPr lIns="50800" tIns="50800" rIns="50800" bIns="50800" rtlCol="0" anchor="ctr"/>
          <a:p>
            <a:pPr algn="ctr">
              <a:lnSpc>
                <a:spcPts val="3500"/>
              </a:lnSpc>
            </a:pPr>
            <a:r>
              <a:rPr lang="en-IN" sz="2400">
                <a:latin typeface="Bookman Old Style" panose="02050604050505020204" charset="0"/>
                <a:cs typeface="Bookman Old Style" panose="02050604050505020204" charset="0"/>
              </a:rPr>
              <a:t>Mr.Dhaval Patel</a:t>
            </a:r>
            <a:endParaRPr sz="2400">
              <a:latin typeface="Bookman Old Style" panose="02050604050505020204" charset="0"/>
              <a:cs typeface="Bookman Old Style" panose="02050604050505020204" charset="0"/>
            </a:endParaRPr>
          </a:p>
        </p:txBody>
      </p:sp>
      <p:pic>
        <p:nvPicPr>
          <p:cNvPr id="32" name="Picture 31" descr="hemanad"/>
          <p:cNvPicPr>
            <a:picLocks noChangeAspect="1"/>
          </p:cNvPicPr>
          <p:nvPr/>
        </p:nvPicPr>
        <p:blipFill>
          <a:blip r:embed="rId2"/>
          <a:stretch>
            <a:fillRect/>
          </a:stretch>
        </p:blipFill>
        <p:spPr>
          <a:xfrm>
            <a:off x="12335510" y="4662170"/>
            <a:ext cx="4422775" cy="3200400"/>
          </a:xfrm>
          <a:prstGeom prst="rect">
            <a:avLst/>
          </a:prstGeom>
        </p:spPr>
      </p:pic>
      <p:pic>
        <p:nvPicPr>
          <p:cNvPr id="33" name="Picture 32" descr="Dhaval Patel"/>
          <p:cNvPicPr>
            <a:picLocks noChangeAspect="1"/>
          </p:cNvPicPr>
          <p:nvPr/>
        </p:nvPicPr>
        <p:blipFill>
          <a:blip r:embed="rId3"/>
          <a:stretch>
            <a:fillRect/>
          </a:stretch>
        </p:blipFill>
        <p:spPr>
          <a:xfrm>
            <a:off x="1567815" y="4728845"/>
            <a:ext cx="4670425" cy="3126105"/>
          </a:xfrm>
          <a:prstGeom prst="rect">
            <a:avLst/>
          </a:prstGeom>
        </p:spPr>
      </p:pic>
      <p:sp>
        <p:nvSpPr>
          <p:cNvPr id="3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35"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pic>
        <p:nvPicPr>
          <p:cNvPr id="100" name="Picture 99"/>
          <p:cNvPicPr/>
          <p:nvPr/>
        </p:nvPicPr>
        <p:blipFill>
          <a:blip r:embed="rId4">
            <a:lum contrast="-6000"/>
          </a:blip>
          <a:stretch>
            <a:fillRect/>
          </a:stretch>
        </p:blipFill>
        <p:spPr>
          <a:xfrm>
            <a:off x="7467600" y="4735830"/>
            <a:ext cx="3635375" cy="31051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3" name="TextBox 3"/>
          <p:cNvSpPr txBox="1"/>
          <p:nvPr/>
        </p:nvSpPr>
        <p:spPr>
          <a:xfrm>
            <a:off x="10844489" y="9210675"/>
            <a:ext cx="6139366" cy="484505"/>
          </a:xfrm>
          <a:prstGeom prst="rect">
            <a:avLst/>
          </a:prstGeom>
        </p:spPr>
        <p:txBody>
          <a:bodyPr lIns="0" tIns="0" rIns="0" bIns="0" rtlCol="0" anchor="t">
            <a:spAutoFit/>
          </a:bodyPr>
          <a:lstStyle/>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4" name="TextBox 4"/>
          <p:cNvSpPr txBox="1"/>
          <p:nvPr/>
        </p:nvSpPr>
        <p:spPr>
          <a:xfrm>
            <a:off x="1374345" y="9210675"/>
            <a:ext cx="3778372" cy="484505"/>
          </a:xfrm>
          <a:prstGeom prst="rect">
            <a:avLst/>
          </a:prstGeom>
        </p:spPr>
        <p:txBody>
          <a:bodyPr lIns="0" tIns="0" rIns="0" bIns="0" rtlCol="0" anchor="t">
            <a:spAutoFit/>
          </a:bodyPr>
          <a:lstStyle/>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5" name="TextBox 5"/>
          <p:cNvSpPr txBox="1"/>
          <p:nvPr/>
        </p:nvSpPr>
        <p:spPr>
          <a:xfrm>
            <a:off x="3200433" y="1028700"/>
            <a:ext cx="10935904" cy="973455"/>
          </a:xfrm>
          <a:prstGeom prst="rect">
            <a:avLst/>
          </a:prstGeom>
        </p:spPr>
        <p:txBody>
          <a:bodyPr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Objective</a:t>
            </a:r>
            <a:endParaRPr lang="en-IN" altLang="en-US" sz="7235">
              <a:solidFill>
                <a:srgbClr val="000000"/>
              </a:solidFill>
              <a:latin typeface="Algerian" panose="04020705040A02060702" charset="0"/>
              <a:cs typeface="Algerian" panose="04020705040A02060702" charset="0"/>
            </a:endParaRPr>
          </a:p>
        </p:txBody>
      </p:sp>
      <p:pic>
        <p:nvPicPr>
          <p:cNvPr id="11" name="Picture 10" descr="Survey_Analysis"/>
          <p:cNvPicPr>
            <a:picLocks noChangeAspect="1"/>
          </p:cNvPicPr>
          <p:nvPr/>
        </p:nvPicPr>
        <p:blipFill>
          <a:blip r:embed="rId1"/>
          <a:stretch>
            <a:fillRect/>
          </a:stretch>
        </p:blipFill>
        <p:spPr>
          <a:xfrm>
            <a:off x="10591800" y="2537460"/>
            <a:ext cx="7202805" cy="5652770"/>
          </a:xfrm>
          <a:prstGeom prst="rect">
            <a:avLst/>
          </a:prstGeom>
        </p:spPr>
      </p:pic>
      <p:sp>
        <p:nvSpPr>
          <p:cNvPr id="9" name="Text Box 8"/>
          <p:cNvSpPr txBox="1"/>
          <p:nvPr/>
        </p:nvSpPr>
        <p:spPr>
          <a:xfrm>
            <a:off x="862330" y="2552700"/>
            <a:ext cx="9356090" cy="6185535"/>
          </a:xfrm>
          <a:prstGeom prst="rect">
            <a:avLst/>
          </a:prstGeom>
          <a:noFill/>
        </p:spPr>
        <p:txBody>
          <a:bodyPr wrap="square" rtlCol="0">
            <a:spAutoFit/>
          </a:bodyPr>
          <a:p>
            <a:pPr marL="285750" indent="-285750">
              <a:lnSpc>
                <a:spcPct val="150000"/>
              </a:lnSpc>
              <a:buFont typeface="Wingdings" panose="05000000000000000000" charset="0"/>
              <a:buChar char="Ø"/>
            </a:pPr>
            <a:r>
              <a:rPr lang="en-IN" altLang="en-US" sz="2400">
                <a:latin typeface="Bookman Old Style" panose="02050604050505020204" charset="0"/>
                <a:cs typeface="Bookman Old Style" panose="02050604050505020204" charset="0"/>
              </a:rPr>
              <a:t>To extract meaningful insights from the survey conducted by CodeX planning to establlish their Market presence in India</a:t>
            </a:r>
            <a:endParaRPr lang="en-IN" altLang="en-US" sz="2400">
              <a:latin typeface="Bookman Old Style" panose="02050604050505020204" charset="0"/>
              <a:cs typeface="Bookman Old Style" panose="02050604050505020204" charset="0"/>
            </a:endParaRPr>
          </a:p>
          <a:p>
            <a:pPr marL="285750" indent="-285750">
              <a:lnSpc>
                <a:spcPct val="150000"/>
              </a:lnSpc>
              <a:buFont typeface="Wingdings" panose="05000000000000000000" charset="0"/>
              <a:buChar char="Ø"/>
            </a:pPr>
            <a:r>
              <a:rPr lang="en-IN" altLang="en-US" sz="2400">
                <a:latin typeface="Bookman Old Style" panose="02050604050505020204" charset="0"/>
                <a:cs typeface="Bookman Old Style" panose="02050604050505020204" charset="0"/>
              </a:rPr>
              <a:t>The suevey focused on the test launch of their energy drinks in 10  Indian cities, with the aim of enhancing brand awareness, capturing market share, and facilitating product developement</a:t>
            </a:r>
            <a:endParaRPr lang="en-IN" altLang="en-US" sz="2400">
              <a:latin typeface="Bookman Old Style" panose="02050604050505020204" charset="0"/>
              <a:cs typeface="Bookman Old Style" panose="02050604050505020204" charset="0"/>
            </a:endParaRPr>
          </a:p>
          <a:p>
            <a:pPr marL="285750" indent="-285750">
              <a:lnSpc>
                <a:spcPct val="150000"/>
              </a:lnSpc>
              <a:buFont typeface="Wingdings" panose="05000000000000000000" charset="0"/>
              <a:buChar char="Ø"/>
            </a:pPr>
            <a:r>
              <a:rPr lang="en-IN" altLang="en-US" sz="2400">
                <a:latin typeface="Bookman Old Style" panose="02050604050505020204" charset="0"/>
                <a:cs typeface="Bookman Old Style" panose="02050604050505020204" charset="0"/>
              </a:rPr>
              <a:t>My objective is to analyse the processed survey results and derive valuable insights to support strtegic decision-making for CodeX</a:t>
            </a:r>
            <a:endParaRPr lang="en-IN" altLang="en-US" sz="2400">
              <a:latin typeface="Bookman Old Style" panose="02050604050505020204" charset="0"/>
              <a:cs typeface="Bookman Old Style" panose="02050604050505020204" charset="0"/>
            </a:endParaRPr>
          </a:p>
          <a:p>
            <a:pPr marL="285750" indent="-285750">
              <a:lnSpc>
                <a:spcPct val="150000"/>
              </a:lnSpc>
              <a:buFont typeface="Wingdings" panose="05000000000000000000" charset="0"/>
              <a:buChar char="Ø"/>
            </a:pPr>
            <a:endParaRPr lang="en-IN" altLang="en-US" sz="2400">
              <a:latin typeface="Bookman Old Style" panose="02050604050505020204" charset="0"/>
              <a:cs typeface="Bookman Old Style" panose="02050604050505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09560" y="8706637"/>
            <a:ext cx="19203487" cy="1799243"/>
          </a:xfrm>
          <a:prstGeom prst="rect">
            <a:avLst/>
          </a:prstGeom>
          <a:solidFill>
            <a:srgbClr val="EDD8CD"/>
          </a:solidFill>
        </p:spPr>
      </p:sp>
      <p:sp>
        <p:nvSpPr>
          <p:cNvPr id="4" name="TextBox 4"/>
          <p:cNvSpPr txBox="1"/>
          <p:nvPr/>
        </p:nvSpPr>
        <p:spPr>
          <a:xfrm>
            <a:off x="1374345" y="9210675"/>
            <a:ext cx="3778372" cy="484505"/>
          </a:xfrm>
          <a:prstGeom prst="rect">
            <a:avLst/>
          </a:prstGeom>
        </p:spPr>
        <p:txBody>
          <a:bodyPr lIns="0" tIns="0" rIns="0" bIns="0" rtlCol="0" anchor="t">
            <a:spAutoFit/>
          </a:bodyPr>
          <a:lstStyle/>
          <a:p>
            <a:pPr>
              <a:lnSpc>
                <a:spcPts val="3780"/>
              </a:lnSpc>
            </a:pPr>
            <a:endParaRPr lang="en-US" sz="2700" spc="137">
              <a:solidFill>
                <a:srgbClr val="000000"/>
              </a:solidFill>
              <a:latin typeface="Open Sauce Light" panose="00000400000000000000"/>
            </a:endParaRPr>
          </a:p>
        </p:txBody>
      </p:sp>
      <p:sp>
        <p:nvSpPr>
          <p:cNvPr id="5" name="TextBox 5"/>
          <p:cNvSpPr txBox="1"/>
          <p:nvPr/>
        </p:nvSpPr>
        <p:spPr>
          <a:xfrm>
            <a:off x="3676048" y="1143000"/>
            <a:ext cx="10935904" cy="1947545"/>
          </a:xfrm>
          <a:prstGeom prst="rect">
            <a:avLst/>
          </a:prstGeom>
        </p:spPr>
        <p:txBody>
          <a:bodyPr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Data Model &amp; Insight Queries</a:t>
            </a:r>
            <a:endParaRPr lang="en-IN" altLang="en-US" sz="7235">
              <a:solidFill>
                <a:srgbClr val="000000"/>
              </a:solidFill>
              <a:latin typeface="Algerian" panose="04020705040A02060702" charset="0"/>
              <a:cs typeface="Algerian" panose="04020705040A02060702" charset="0"/>
            </a:endParaRPr>
          </a:p>
        </p:txBody>
      </p:sp>
      <p:sp>
        <p:nvSpPr>
          <p:cNvPr id="11"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3"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pic>
        <p:nvPicPr>
          <p:cNvPr id="15" name="Picture 14"/>
          <p:cNvPicPr>
            <a:picLocks noChangeAspect="1"/>
          </p:cNvPicPr>
          <p:nvPr/>
        </p:nvPicPr>
        <p:blipFill>
          <a:blip r:embed="rId1">
            <a:lum contrast="18000"/>
          </a:blip>
          <a:srcRect l="8125" t="30593" r="28125" b="13981"/>
          <a:stretch>
            <a:fillRect/>
          </a:stretch>
        </p:blipFill>
        <p:spPr>
          <a:xfrm>
            <a:off x="1371600" y="3089910"/>
            <a:ext cx="5895975" cy="5136515"/>
          </a:xfrm>
          <a:prstGeom prst="rect">
            <a:avLst/>
          </a:prstGeom>
        </p:spPr>
      </p:pic>
      <p:pic>
        <p:nvPicPr>
          <p:cNvPr id="16" name="Picture 15"/>
          <p:cNvPicPr>
            <a:picLocks noChangeAspect="1"/>
          </p:cNvPicPr>
          <p:nvPr/>
        </p:nvPicPr>
        <p:blipFill>
          <a:blip r:embed="rId2"/>
          <a:srcRect l="30625" t="19954" r="31250" b="7778"/>
          <a:stretch>
            <a:fillRect/>
          </a:stretch>
        </p:blipFill>
        <p:spPr>
          <a:xfrm>
            <a:off x="7391400" y="3090545"/>
            <a:ext cx="4648200" cy="5180330"/>
          </a:xfrm>
          <a:prstGeom prst="rect">
            <a:avLst/>
          </a:prstGeom>
        </p:spPr>
      </p:pic>
      <p:pic>
        <p:nvPicPr>
          <p:cNvPr id="17" name="Picture 16"/>
          <p:cNvPicPr>
            <a:picLocks noChangeAspect="1"/>
          </p:cNvPicPr>
          <p:nvPr/>
        </p:nvPicPr>
        <p:blipFill>
          <a:blip r:embed="rId3"/>
          <a:srcRect l="32729" t="18602" r="32688" b="12352"/>
          <a:stretch>
            <a:fillRect/>
          </a:stretch>
        </p:blipFill>
        <p:spPr>
          <a:xfrm>
            <a:off x="12128500" y="3090545"/>
            <a:ext cx="4432300" cy="5180330"/>
          </a:xfrm>
          <a:prstGeom prst="rect">
            <a:avLst/>
          </a:prstGeom>
        </p:spPr>
      </p:pic>
      <p:pic>
        <p:nvPicPr>
          <p:cNvPr id="18" name="Picture 17" descr="data-modeler"/>
          <p:cNvPicPr>
            <a:picLocks noChangeAspect="1"/>
          </p:cNvPicPr>
          <p:nvPr/>
        </p:nvPicPr>
        <p:blipFill>
          <a:blip r:embed="rId4"/>
          <a:stretch>
            <a:fillRect/>
          </a:stretch>
        </p:blipFill>
        <p:spPr>
          <a:xfrm>
            <a:off x="-76200" y="-6350"/>
            <a:ext cx="3705860" cy="2568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333360" y="8706637"/>
            <a:ext cx="19203487" cy="1799243"/>
          </a:xfrm>
          <a:prstGeom prst="rect">
            <a:avLst/>
          </a:prstGeom>
          <a:solidFill>
            <a:srgbClr val="EDD8CD"/>
          </a:solidFill>
        </p:spPr>
      </p:sp>
      <p:sp>
        <p:nvSpPr>
          <p:cNvPr id="5" name="TextBox 5"/>
          <p:cNvSpPr txBox="1"/>
          <p:nvPr/>
        </p:nvSpPr>
        <p:spPr>
          <a:xfrm>
            <a:off x="2572385" y="1125855"/>
            <a:ext cx="12522200" cy="973455"/>
          </a:xfrm>
          <a:prstGeom prst="rect">
            <a:avLst/>
          </a:prstGeom>
        </p:spPr>
        <p:txBody>
          <a:bodyPr wrap="square"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Overall Distribution</a:t>
            </a:r>
            <a:endParaRPr lang="en-IN" altLang="en-US" sz="7235">
              <a:solidFill>
                <a:srgbClr val="000000"/>
              </a:solidFill>
              <a:latin typeface="Algerian" panose="04020705040A02060702" charset="0"/>
              <a:cs typeface="Algerian" panose="04020705040A02060702" charset="0"/>
            </a:endParaRPr>
          </a:p>
        </p:txBody>
      </p:sp>
      <p:sp>
        <p:nvSpPr>
          <p:cNvPr id="6" name="Freeform 6"/>
          <p:cNvSpPr/>
          <p:nvPr/>
        </p:nvSpPr>
        <p:spPr>
          <a:xfrm>
            <a:off x="15785908" y="1309570"/>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flipH="1">
            <a:off x="1374345" y="1309570"/>
            <a:ext cx="1197946" cy="537987"/>
          </a:xfrm>
          <a:custGeom>
            <a:avLst/>
            <a:gdLst/>
            <a:ahLst/>
            <a:cxnLst/>
            <a:rect l="l" t="t" r="r" b="b"/>
            <a:pathLst>
              <a:path w="1197946" h="537987">
                <a:moveTo>
                  <a:pt x="1197947" y="0"/>
                </a:moveTo>
                <a:lnTo>
                  <a:pt x="0" y="0"/>
                </a:lnTo>
                <a:lnTo>
                  <a:pt x="0" y="537987"/>
                </a:lnTo>
                <a:lnTo>
                  <a:pt x="1197947" y="537987"/>
                </a:lnTo>
                <a:lnTo>
                  <a:pt x="1197947"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4"/>
          <p:cNvSpPr txBox="1"/>
          <p:nvPr/>
        </p:nvSpPr>
        <p:spPr>
          <a:xfrm>
            <a:off x="144800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9"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3" name="Table 2"/>
          <p:cNvGraphicFramePr/>
          <p:nvPr/>
        </p:nvGraphicFramePr>
        <p:xfrm>
          <a:off x="821055" y="2171700"/>
          <a:ext cx="16932910" cy="6056630"/>
        </p:xfrm>
        <a:graphic>
          <a:graphicData uri="http://schemas.openxmlformats.org/drawingml/2006/table">
            <a:tbl>
              <a:tblPr firstCol="1">
                <a:tableStyleId>{93296810-A885-4BE3-A3E7-6D5BEEA58F35}</a:tableStyleId>
              </a:tblPr>
              <a:tblGrid>
                <a:gridCol w="3692525"/>
                <a:gridCol w="2625090"/>
                <a:gridCol w="2989580"/>
                <a:gridCol w="3104515"/>
                <a:gridCol w="2620010"/>
                <a:gridCol w="1901190"/>
              </a:tblGrid>
              <a:tr h="365760">
                <a:tc rowSpan="2">
                  <a:txBody>
                    <a:bodyPr/>
                    <a:p>
                      <a:pPr indent="0">
                        <a:buNone/>
                      </a:pPr>
                      <a:r>
                        <a:rPr lang="en-US" sz="2000" b="1">
                          <a:solidFill>
                            <a:srgbClr val="000000"/>
                          </a:solidFill>
                          <a:latin typeface="Bookman Old Style" panose="02050604050505020204" charset="0"/>
                          <a:cs typeface="Bookman Old Style" panose="02050604050505020204" charset="0"/>
                          <a:sym typeface="+mn-ea"/>
                        </a:rPr>
                        <a:t>Gender</a:t>
                      </a:r>
                      <a:endParaRPr lang="en-US" sz="2000" b="1">
                        <a:solidFill>
                          <a:srgbClr val="000000"/>
                        </a:solidFill>
                        <a:latin typeface="Bookman Old Style" panose="02050604050505020204" charset="0"/>
                        <a:cs typeface="Bookman Old Style" panose="02050604050505020204" charset="0"/>
                      </a:endParaRPr>
                    </a:p>
                    <a:p>
                      <a:pPr indent="0">
                        <a:buNone/>
                      </a:pPr>
                      <a:endParaRPr 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Male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Female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Non-binary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r>
              <a:tr h="36576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6038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3455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507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r>
              <a:tr h="332740">
                <a:tc rowSpan="2">
                  <a:txBody>
                    <a:bodyPr/>
                    <a:p>
                      <a:pPr indent="0">
                        <a:buNone/>
                      </a:pPr>
                      <a:r>
                        <a:rPr lang="en-US" sz="2000" b="1">
                          <a:solidFill>
                            <a:srgbClr val="000000"/>
                          </a:solidFill>
                          <a:latin typeface="Bookman Old Style" panose="02050604050505020204" charset="0"/>
                          <a:cs typeface="Bookman Old Style" panose="02050604050505020204" charset="0"/>
                          <a:sym typeface="+mn-ea"/>
                        </a:rPr>
                        <a:t>Age</a:t>
                      </a:r>
                      <a:endParaRPr lang="en-US" sz="2000" b="1">
                        <a:solidFill>
                          <a:srgbClr val="000000"/>
                        </a:solidFill>
                        <a:latin typeface="Bookman Old Style" panose="02050604050505020204" charset="0"/>
                        <a:cs typeface="Bookman Old Style" panose="02050604050505020204" charset="0"/>
                      </a:endParaRPr>
                    </a:p>
                    <a:p>
                      <a:pPr indent="0">
                        <a:buNone/>
                      </a:pPr>
                      <a:endParaRPr 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19-30</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31-45</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15-18</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46-65</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65+</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3528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5520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2376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1488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426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3274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Marketing Channel</a:t>
                      </a:r>
                      <a:endParaRPr lang="en-US" sz="2000" b="1">
                        <a:solidFill>
                          <a:srgbClr val="000000"/>
                        </a:solidFill>
                        <a:latin typeface="Bookman Old Style" panose="02050604050505020204" charset="0"/>
                        <a:cs typeface="Bookman Old Style" panose="02050604050505020204" charset="0"/>
                      </a:endParaRPr>
                    </a:p>
                    <a:p>
                      <a:pPr indent="0">
                        <a:buNone/>
                      </a:pPr>
                      <a:endParaRPr 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Online ads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TV commercials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Outdoor billboards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Print media</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3528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4020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2688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1226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1225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841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6576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General perception</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Effective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Not sure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Healthy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Dangerous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6576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2909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2610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2243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2238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6576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Brand perception</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Neutral</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Positive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Negative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6576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5974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2257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1769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52197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Reason for choosing brand</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Brand reputation</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Taste/flavor</a:t>
                      </a:r>
                      <a:r>
                        <a:rPr lang="en-IN" altLang="en-US" sz="1800" b="1">
                          <a:solidFill>
                            <a:srgbClr val="000000"/>
                          </a:solidFill>
                          <a:latin typeface="Bookman Old Style" panose="02050604050505020204" charset="0"/>
                          <a:cs typeface="Bookman Old Style" panose="02050604050505020204" charset="0"/>
                        </a:rPr>
                        <a:t> </a:t>
                      </a:r>
                      <a:r>
                        <a:rPr lang="en-US" sz="1800" b="1">
                          <a:solidFill>
                            <a:srgbClr val="000000"/>
                          </a:solidFill>
                          <a:latin typeface="Bookman Old Style" panose="02050604050505020204" charset="0"/>
                          <a:cs typeface="Bookman Old Style" panose="02050604050505020204" charset="0"/>
                        </a:rPr>
                        <a:t>preference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Availability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Effectiveness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3274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2652</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2011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1910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1748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1679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60706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Reason preventing trying</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Not available locally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Health concerns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Not interested in energy drinks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IN" altLang="en-US" sz="1800" b="1">
                          <a:solidFill>
                            <a:srgbClr val="000000"/>
                          </a:solidFill>
                          <a:latin typeface="Bookman Old Style" panose="02050604050505020204" charset="0"/>
                          <a:cs typeface="Bookman Old Style" panose="02050604050505020204" charset="0"/>
                        </a:rPr>
                        <a:t>B</a:t>
                      </a:r>
                      <a:r>
                        <a:rPr lang="en-US" sz="1800" b="1">
                          <a:solidFill>
                            <a:srgbClr val="000000"/>
                          </a:solidFill>
                          <a:latin typeface="Bookman Old Style" panose="02050604050505020204" charset="0"/>
                          <a:cs typeface="Bookman Old Style" panose="02050604050505020204" charset="0"/>
                        </a:rPr>
                        <a:t>rand</a:t>
                      </a:r>
                      <a:r>
                        <a:rPr lang="en-IN" altLang="en-US" sz="1800" b="1">
                          <a:solidFill>
                            <a:srgbClr val="000000"/>
                          </a:solidFill>
                          <a:latin typeface="Bookman Old Style" panose="02050604050505020204" charset="0"/>
                          <a:cs typeface="Bookman Old Style" panose="02050604050505020204" charset="0"/>
                        </a:rPr>
                        <a:t> Unfamiliarity</a:t>
                      </a:r>
                      <a:endParaRPr lang="en-IN" alt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3274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2431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2258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2193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1850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1268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6576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Heard before </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Yes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IN" alt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r>
              <a:tr h="36576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5553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4447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333360" y="8706637"/>
            <a:ext cx="19203487" cy="1799243"/>
          </a:xfrm>
          <a:prstGeom prst="rect">
            <a:avLst/>
          </a:prstGeom>
          <a:solidFill>
            <a:srgbClr val="EDD8CD"/>
          </a:solidFill>
        </p:spPr>
      </p:sp>
      <p:sp>
        <p:nvSpPr>
          <p:cNvPr id="5" name="TextBox 5"/>
          <p:cNvSpPr txBox="1"/>
          <p:nvPr/>
        </p:nvSpPr>
        <p:spPr>
          <a:xfrm>
            <a:off x="2572385" y="1125855"/>
            <a:ext cx="12522200" cy="973455"/>
          </a:xfrm>
          <a:prstGeom prst="rect">
            <a:avLst/>
          </a:prstGeom>
        </p:spPr>
        <p:txBody>
          <a:bodyPr wrap="square"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Continued....</a:t>
            </a:r>
            <a:endParaRPr lang="en-IN" altLang="en-US" sz="7235">
              <a:solidFill>
                <a:srgbClr val="000000"/>
              </a:solidFill>
              <a:latin typeface="Algerian" panose="04020705040A02060702" charset="0"/>
              <a:cs typeface="Algerian" panose="04020705040A02060702" charset="0"/>
            </a:endParaRPr>
          </a:p>
        </p:txBody>
      </p:sp>
      <p:sp>
        <p:nvSpPr>
          <p:cNvPr id="6" name="Freeform 6"/>
          <p:cNvSpPr/>
          <p:nvPr/>
        </p:nvSpPr>
        <p:spPr>
          <a:xfrm>
            <a:off x="15785908" y="1309570"/>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flipH="1">
            <a:off x="1374345" y="1309570"/>
            <a:ext cx="1197946" cy="537987"/>
          </a:xfrm>
          <a:custGeom>
            <a:avLst/>
            <a:gdLst/>
            <a:ahLst/>
            <a:cxnLst/>
            <a:rect l="l" t="t" r="r" b="b"/>
            <a:pathLst>
              <a:path w="1197946" h="537987">
                <a:moveTo>
                  <a:pt x="1197947" y="0"/>
                </a:moveTo>
                <a:lnTo>
                  <a:pt x="0" y="0"/>
                </a:lnTo>
                <a:lnTo>
                  <a:pt x="0" y="537987"/>
                </a:lnTo>
                <a:lnTo>
                  <a:pt x="1197947" y="537987"/>
                </a:lnTo>
                <a:lnTo>
                  <a:pt x="1197947"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4"/>
          <p:cNvSpPr txBox="1"/>
          <p:nvPr/>
        </p:nvSpPr>
        <p:spPr>
          <a:xfrm>
            <a:off x="144800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9"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3" name="Table 2"/>
          <p:cNvGraphicFramePr/>
          <p:nvPr/>
        </p:nvGraphicFramePr>
        <p:xfrm>
          <a:off x="791845" y="2171700"/>
          <a:ext cx="16947515" cy="6338570"/>
        </p:xfrm>
        <a:graphic>
          <a:graphicData uri="http://schemas.openxmlformats.org/drawingml/2006/table">
            <a:tbl>
              <a:tblPr firstCol="1">
                <a:tableStyleId>{93296810-A885-4BE3-A3E7-6D5BEEA58F35}</a:tableStyleId>
              </a:tblPr>
              <a:tblGrid>
                <a:gridCol w="3323590"/>
                <a:gridCol w="3181350"/>
                <a:gridCol w="3225165"/>
                <a:gridCol w="2630170"/>
                <a:gridCol w="2021205"/>
                <a:gridCol w="2566035"/>
              </a:tblGrid>
              <a:tr h="36576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Tried before</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Yes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40000"/>
                        <a:lumOff val="6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40000"/>
                        <a:lumOff val="60000"/>
                      </a:schemeClr>
                    </a:solidFill>
                  </a:tcPr>
                </a:tc>
              </a:tr>
              <a:tr h="36576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5119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4881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c>
                  <a:txBody>
                    <a:bodyPr/>
                    <a:p>
                      <a:pPr>
                        <a:buNone/>
                      </a:pPr>
                      <a:endParaRPr lang="en-US" sz="1800" b="0">
                        <a:latin typeface="Bookman Old Style" panose="02050604050505020204" charset="0"/>
                        <a:cs typeface="Bookman Old Style" panose="02050604050505020204" charset="0"/>
                      </a:endParaRPr>
                    </a:p>
                  </a:txBody>
                  <a:tcPr>
                    <a:solidFill>
                      <a:schemeClr val="accent5">
                        <a:lumMod val="20000"/>
                        <a:lumOff val="80000"/>
                      </a:schemeClr>
                    </a:solidFill>
                  </a:tcPr>
                </a:tc>
              </a:tr>
              <a:tr h="84010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Consume reason </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Increased energy and focus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To combat fatigue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To enhance sports performance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To boost performance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48615">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3574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2428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1604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1514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880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83883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Consume time</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To stay awake during work/study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Before exercise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For mental alertness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Throughout the day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48615">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3409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3148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1995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1448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578485">
                <a:tc rowSpan="2">
                  <a:txBody>
                    <a:bodyPr/>
                    <a:p>
                      <a:pPr indent="0">
                        <a:buNone/>
                      </a:pPr>
                      <a:r>
                        <a:rPr lang="en-IN" altLang="en-US" sz="2000" b="1">
                          <a:solidFill>
                            <a:srgbClr val="000000"/>
                          </a:solidFill>
                          <a:latin typeface="Bookman Old Style" panose="02050604050505020204" charset="0"/>
                          <a:cs typeface="Bookman Old Style" panose="02050604050505020204" charset="0"/>
                          <a:sym typeface="+mn-ea"/>
                        </a:rPr>
                        <a:t>Consume frequency</a:t>
                      </a:r>
                      <a:endParaRPr lang="en-IN" altLang="en-US" sz="2000" b="1">
                        <a:solidFill>
                          <a:srgbClr val="000000"/>
                        </a:solidFill>
                        <a:latin typeface="Bookman Old Style" panose="02050604050505020204" charset="0"/>
                        <a:cs typeface="Bookman Old Style" panose="02050604050505020204" charset="0"/>
                        <a:sym typeface="+mn-ea"/>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2-3 times a week</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Rarely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2-3 times a month</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Once a week</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Daily</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4798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3491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1941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1613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1609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1346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57848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Typical consumption situation </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Sports/exercise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Studying/working late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Social outings/parties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Driving/commuting</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4798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4494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3231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1487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491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297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48615">
                <a:tc rowSpan="2">
                  <a:txBody>
                    <a:bodyPr/>
                    <a:p>
                      <a:pPr indent="0">
                        <a:buNone/>
                      </a:pPr>
                      <a:r>
                        <a:rPr lang="en-US" sz="2000" b="1">
                          <a:solidFill>
                            <a:srgbClr val="000000"/>
                          </a:solidFill>
                          <a:latin typeface="Bookman Old Style" panose="02050604050505020204" charset="0"/>
                          <a:cs typeface="Bookman Old Style" panose="02050604050505020204" charset="0"/>
                          <a:sym typeface="+mn-ea"/>
                        </a:rPr>
                        <a:t>Taste_experience</a:t>
                      </a:r>
                      <a:endParaRPr lang="en-US" sz="2000" b="1">
                        <a:solidFill>
                          <a:srgbClr val="000000"/>
                        </a:solidFill>
                        <a:latin typeface="Bookman Old Style" panose="02050604050505020204" charset="0"/>
                        <a:cs typeface="Bookman Old Style" panose="02050604050505020204" charset="0"/>
                      </a:endParaRPr>
                    </a:p>
                    <a:p>
                      <a:pPr indent="0">
                        <a:buNone/>
                      </a:pP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3</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4</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5</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2</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1</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3274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2957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2479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1986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1524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1054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34798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Ingredients expected</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Caffeine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Vitamins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Sugar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Guarana</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48615">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3896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2534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2017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1553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333360" y="8706637"/>
            <a:ext cx="19203487" cy="1799243"/>
          </a:xfrm>
          <a:prstGeom prst="rect">
            <a:avLst/>
          </a:prstGeom>
          <a:solidFill>
            <a:srgbClr val="EDD8CD"/>
          </a:solidFill>
        </p:spPr>
      </p:sp>
      <p:sp>
        <p:nvSpPr>
          <p:cNvPr id="5" name="TextBox 5"/>
          <p:cNvSpPr txBox="1"/>
          <p:nvPr/>
        </p:nvSpPr>
        <p:spPr>
          <a:xfrm>
            <a:off x="2572385" y="1125855"/>
            <a:ext cx="12522200" cy="973455"/>
          </a:xfrm>
          <a:prstGeom prst="rect">
            <a:avLst/>
          </a:prstGeom>
        </p:spPr>
        <p:txBody>
          <a:bodyPr wrap="square"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Continued....</a:t>
            </a:r>
            <a:endParaRPr lang="en-IN" altLang="en-US" sz="7235">
              <a:solidFill>
                <a:srgbClr val="000000"/>
              </a:solidFill>
              <a:latin typeface="Algerian" panose="04020705040A02060702" charset="0"/>
              <a:cs typeface="Algerian" panose="04020705040A02060702" charset="0"/>
            </a:endParaRPr>
          </a:p>
        </p:txBody>
      </p:sp>
      <p:sp>
        <p:nvSpPr>
          <p:cNvPr id="6" name="Freeform 6"/>
          <p:cNvSpPr/>
          <p:nvPr/>
        </p:nvSpPr>
        <p:spPr>
          <a:xfrm>
            <a:off x="15785908" y="1309570"/>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flipH="1">
            <a:off x="1374345" y="1309570"/>
            <a:ext cx="1197946" cy="537987"/>
          </a:xfrm>
          <a:custGeom>
            <a:avLst/>
            <a:gdLst/>
            <a:ahLst/>
            <a:cxnLst/>
            <a:rect l="l" t="t" r="r" b="b"/>
            <a:pathLst>
              <a:path w="1197946" h="537987">
                <a:moveTo>
                  <a:pt x="1197947" y="0"/>
                </a:moveTo>
                <a:lnTo>
                  <a:pt x="0" y="0"/>
                </a:lnTo>
                <a:lnTo>
                  <a:pt x="0" y="537987"/>
                </a:lnTo>
                <a:lnTo>
                  <a:pt x="1197947" y="537987"/>
                </a:lnTo>
                <a:lnTo>
                  <a:pt x="1197947"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4"/>
          <p:cNvSpPr txBox="1"/>
          <p:nvPr/>
        </p:nvSpPr>
        <p:spPr>
          <a:xfrm>
            <a:off x="144800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9"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3" name="Table 2"/>
          <p:cNvGraphicFramePr/>
          <p:nvPr/>
        </p:nvGraphicFramePr>
        <p:xfrm>
          <a:off x="523240" y="2216150"/>
          <a:ext cx="16984345" cy="6184900"/>
        </p:xfrm>
        <a:graphic>
          <a:graphicData uri="http://schemas.openxmlformats.org/drawingml/2006/table">
            <a:tbl>
              <a:tblPr firstCol="1">
                <a:tableStyleId>{93296810-A885-4BE3-A3E7-6D5BEEA58F35}</a:tableStyleId>
              </a:tblPr>
              <a:tblGrid>
                <a:gridCol w="2900680"/>
                <a:gridCol w="3507740"/>
                <a:gridCol w="3083560"/>
                <a:gridCol w="2795270"/>
                <a:gridCol w="2828290"/>
                <a:gridCol w="1868805"/>
              </a:tblGrid>
              <a:tr h="620395">
                <a:tc rowSpan="2">
                  <a:txBody>
                    <a:bodyPr/>
                    <a:p>
                      <a:pPr indent="0">
                        <a:buNone/>
                      </a:pPr>
                      <a:r>
                        <a:rPr lang="en-US" sz="2000" b="1">
                          <a:solidFill>
                            <a:srgbClr val="000000"/>
                          </a:solidFill>
                          <a:latin typeface="Bookman Old Style" panose="02050604050505020204" charset="0"/>
                          <a:cs typeface="Bookman Old Style" panose="02050604050505020204" charset="0"/>
                          <a:sym typeface="+mn-ea"/>
                        </a:rPr>
                        <a:t>Improvements</a:t>
                      </a:r>
                      <a:r>
                        <a:rPr lang="en-IN" altLang="en-US" sz="2000" b="1">
                          <a:solidFill>
                            <a:srgbClr val="000000"/>
                          </a:solidFill>
                          <a:latin typeface="Bookman Old Style" panose="02050604050505020204" charset="0"/>
                          <a:cs typeface="Bookman Old Style" panose="02050604050505020204" charset="0"/>
                          <a:sym typeface="+mn-ea"/>
                        </a:rPr>
                        <a:t> </a:t>
                      </a:r>
                      <a:r>
                        <a:rPr lang="en-US" sz="2000" b="1">
                          <a:solidFill>
                            <a:srgbClr val="000000"/>
                          </a:solidFill>
                          <a:latin typeface="Bookman Old Style" panose="02050604050505020204" charset="0"/>
                          <a:cs typeface="Bookman Old Style" panose="02050604050505020204" charset="0"/>
                          <a:sym typeface="+mn-ea"/>
                        </a:rPr>
                        <a:t>desired</a:t>
                      </a:r>
                      <a:endParaRPr lang="en-US" sz="2000" b="1">
                        <a:solidFill>
                          <a:srgbClr val="000000"/>
                        </a:solidFill>
                        <a:latin typeface="Bookman Old Style" panose="02050604050505020204" charset="0"/>
                        <a:cs typeface="Bookman Old Style" panose="02050604050505020204" charset="0"/>
                        <a:sym typeface="+mn-ea"/>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Reduced sugar content</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More natural ingredients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Wider range of flavors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Healthier alternatives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73380">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2995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2498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2037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1472</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998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68262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Packaging preference</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Compact and portable cans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Innovative bottle design</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Collectible packaging</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Eco-friendly design</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417195">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3984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3047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1501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983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485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r h="44958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Limited edition packaging</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Yes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Not Sure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a:buNone/>
                      </a:pPr>
                      <a:endParaRPr lang="en-US" sz="1800" b="1"/>
                    </a:p>
                  </a:txBody>
                  <a:tcPr>
                    <a:solidFill>
                      <a:schemeClr val="accent5">
                        <a:lumMod val="40000"/>
                        <a:lumOff val="60000"/>
                      </a:schemeClr>
                    </a:solidFill>
                  </a:tcPr>
                </a:tc>
              </a:tr>
              <a:tr h="40640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4023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3946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2031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a:p>
                  </a:txBody>
                  <a:tcPr>
                    <a:solidFill>
                      <a:schemeClr val="accent5">
                        <a:lumMod val="20000"/>
                        <a:lumOff val="80000"/>
                      </a:schemeClr>
                    </a:solidFill>
                  </a:tcPr>
                </a:tc>
              </a:tr>
              <a:tr h="37338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Interest in Natural or Organic</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Yes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Not Sure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a:buNone/>
                      </a:pPr>
                      <a:endParaRPr lang="en-US" sz="1800" b="1"/>
                    </a:p>
                  </a:txBody>
                  <a:tcPr>
                    <a:solidFill>
                      <a:schemeClr val="accent5">
                        <a:lumMod val="40000"/>
                        <a:lumOff val="60000"/>
                      </a:schemeClr>
                    </a:solidFill>
                  </a:tcPr>
                </a:tc>
              </a:tr>
              <a:tr h="374015">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4983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3062</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1955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a:p>
                  </a:txBody>
                  <a:tcPr>
                    <a:solidFill>
                      <a:schemeClr val="accent5">
                        <a:lumMod val="20000"/>
                        <a:lumOff val="80000"/>
                      </a:schemeClr>
                    </a:solidFill>
                  </a:tcPr>
                </a:tc>
              </a:tr>
              <a:tr h="373380">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Health Concerns</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Yes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No</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a:buNone/>
                      </a:pPr>
                      <a:endParaRPr lang="en-US" sz="1800" b="1"/>
                    </a:p>
                  </a:txBody>
                  <a:tcPr>
                    <a:solidFill>
                      <a:schemeClr val="accent5">
                        <a:lumMod val="40000"/>
                        <a:lumOff val="60000"/>
                      </a:schemeClr>
                    </a:solidFill>
                  </a:tcPr>
                </a:tc>
                <a:tc>
                  <a:txBody>
                    <a:bodyPr/>
                    <a:p>
                      <a:pPr>
                        <a:buNone/>
                      </a:pPr>
                      <a:endParaRPr lang="en-US" sz="1800" b="1"/>
                    </a:p>
                  </a:txBody>
                  <a:tcPr>
                    <a:solidFill>
                      <a:schemeClr val="accent5">
                        <a:lumMod val="40000"/>
                        <a:lumOff val="60000"/>
                      </a:schemeClr>
                    </a:solidFill>
                  </a:tcPr>
                </a:tc>
              </a:tr>
              <a:tr h="373380">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6045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3955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a:p>
                  </a:txBody>
                  <a:tcPr>
                    <a:solidFill>
                      <a:schemeClr val="accent5">
                        <a:lumMod val="20000"/>
                        <a:lumOff val="80000"/>
                      </a:schemeClr>
                    </a:solidFill>
                  </a:tcPr>
                </a:tc>
                <a:tc>
                  <a:txBody>
                    <a:bodyPr/>
                    <a:p>
                      <a:pPr>
                        <a:buNone/>
                      </a:pPr>
                      <a:endParaRPr lang="en-US" sz="1800"/>
                    </a:p>
                  </a:txBody>
                  <a:tcPr>
                    <a:solidFill>
                      <a:schemeClr val="accent5">
                        <a:lumMod val="20000"/>
                        <a:lumOff val="80000"/>
                      </a:schemeClr>
                    </a:solidFill>
                  </a:tcPr>
                </a:tc>
              </a:tr>
              <a:tr h="37401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Price range </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50-99</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100-150</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Above 150</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Below 50</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a:buNone/>
                      </a:pPr>
                      <a:endParaRPr lang="en-US" sz="1800" b="1"/>
                    </a:p>
                  </a:txBody>
                  <a:tcPr>
                    <a:solidFill>
                      <a:schemeClr val="accent5">
                        <a:lumMod val="40000"/>
                        <a:lumOff val="60000"/>
                      </a:schemeClr>
                    </a:solidFill>
                  </a:tcPr>
                </a:tc>
              </a:tr>
              <a:tr h="373380">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4288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3142</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1561</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1009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a:buNone/>
                      </a:pPr>
                      <a:endParaRPr lang="en-US" sz="1800"/>
                    </a:p>
                  </a:txBody>
                  <a:tcPr>
                    <a:solidFill>
                      <a:schemeClr val="accent5">
                        <a:lumMod val="20000"/>
                        <a:lumOff val="80000"/>
                      </a:schemeClr>
                    </a:solidFill>
                  </a:tcPr>
                </a:tc>
              </a:tr>
              <a:tr h="620395">
                <a:tc rowSpan="2">
                  <a:txBody>
                    <a:bodyPr/>
                    <a:p>
                      <a:pPr indent="0">
                        <a:buNone/>
                      </a:pPr>
                      <a:r>
                        <a:rPr lang="en-IN" altLang="en-US" sz="2000">
                          <a:solidFill>
                            <a:srgbClr val="000000"/>
                          </a:solidFill>
                          <a:latin typeface="Bookman Old Style" panose="02050604050505020204" charset="0"/>
                          <a:cs typeface="Bookman Old Style" panose="02050604050505020204" charset="0"/>
                          <a:sym typeface="+mn-ea"/>
                        </a:rPr>
                        <a:t>Purchase Location</a:t>
                      </a:r>
                      <a:endParaRPr lang="en-IN" altLang="en-US" sz="2000" b="1">
                        <a:solidFill>
                          <a:srgbClr val="000000"/>
                        </a:solidFill>
                        <a:latin typeface="Bookman Old Style" panose="02050604050505020204" charset="0"/>
                        <a:cs typeface="Bookman Old Style" panose="02050604050505020204" charset="0"/>
                      </a:endParaRPr>
                    </a:p>
                    <a:p>
                      <a:pPr indent="0">
                        <a:buNone/>
                      </a:pP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Gyms and fitness centers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Local stores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Online retailers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Supermarkets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r>
              <a:tr h="373380">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1464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813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2550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679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4494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333360" y="8706637"/>
            <a:ext cx="19203487" cy="1799243"/>
          </a:xfrm>
          <a:prstGeom prst="rect">
            <a:avLst/>
          </a:prstGeom>
          <a:solidFill>
            <a:srgbClr val="EDD8CD"/>
          </a:solidFill>
        </p:spPr>
      </p:sp>
      <p:sp>
        <p:nvSpPr>
          <p:cNvPr id="5" name="TextBox 5"/>
          <p:cNvSpPr txBox="1"/>
          <p:nvPr/>
        </p:nvSpPr>
        <p:spPr>
          <a:xfrm>
            <a:off x="2667000" y="1181100"/>
            <a:ext cx="12522200" cy="973455"/>
          </a:xfrm>
          <a:prstGeom prst="rect">
            <a:avLst/>
          </a:prstGeom>
        </p:spPr>
        <p:txBody>
          <a:bodyPr wrap="square" lIns="0" tIns="0" rIns="0" bIns="0" rtlCol="0" anchor="t">
            <a:spAutoFit/>
          </a:bodyPr>
          <a:lstStyle/>
          <a:p>
            <a:pPr algn="ctr">
              <a:lnSpc>
                <a:spcPts val="7595"/>
              </a:lnSpc>
            </a:pPr>
            <a:r>
              <a:rPr lang="en-IN" altLang="en-US" sz="7235">
                <a:solidFill>
                  <a:srgbClr val="000000"/>
                </a:solidFill>
                <a:latin typeface="Algerian" panose="04020705040A02060702" charset="0"/>
                <a:cs typeface="Algerian" panose="04020705040A02060702" charset="0"/>
              </a:rPr>
              <a:t>Continued....</a:t>
            </a:r>
            <a:endParaRPr lang="en-IN" altLang="en-US" sz="7235">
              <a:solidFill>
                <a:srgbClr val="000000"/>
              </a:solidFill>
              <a:latin typeface="Algerian" panose="04020705040A02060702" charset="0"/>
              <a:cs typeface="Algerian" panose="04020705040A02060702" charset="0"/>
            </a:endParaRPr>
          </a:p>
        </p:txBody>
      </p:sp>
      <p:sp>
        <p:nvSpPr>
          <p:cNvPr id="6" name="Freeform 6"/>
          <p:cNvSpPr/>
          <p:nvPr/>
        </p:nvSpPr>
        <p:spPr>
          <a:xfrm>
            <a:off x="15785908" y="1309570"/>
            <a:ext cx="1197946" cy="537987"/>
          </a:xfrm>
          <a:custGeom>
            <a:avLst/>
            <a:gdLst/>
            <a:ahLst/>
            <a:cxnLst/>
            <a:rect l="l" t="t" r="r" b="b"/>
            <a:pathLst>
              <a:path w="1197946" h="537987">
                <a:moveTo>
                  <a:pt x="0" y="0"/>
                </a:moveTo>
                <a:lnTo>
                  <a:pt x="1197946" y="0"/>
                </a:lnTo>
                <a:lnTo>
                  <a:pt x="1197946" y="537987"/>
                </a:lnTo>
                <a:lnTo>
                  <a:pt x="0" y="53798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flipH="1">
            <a:off x="1374345" y="1309570"/>
            <a:ext cx="1197946" cy="537987"/>
          </a:xfrm>
          <a:custGeom>
            <a:avLst/>
            <a:gdLst/>
            <a:ahLst/>
            <a:cxnLst/>
            <a:rect l="l" t="t" r="r" b="b"/>
            <a:pathLst>
              <a:path w="1197946" h="537987">
                <a:moveTo>
                  <a:pt x="1197947" y="0"/>
                </a:moveTo>
                <a:lnTo>
                  <a:pt x="0" y="0"/>
                </a:lnTo>
                <a:lnTo>
                  <a:pt x="0" y="537987"/>
                </a:lnTo>
                <a:lnTo>
                  <a:pt x="1197947" y="537987"/>
                </a:lnTo>
                <a:lnTo>
                  <a:pt x="1197947"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4"/>
          <p:cNvSpPr txBox="1"/>
          <p:nvPr/>
        </p:nvSpPr>
        <p:spPr>
          <a:xfrm>
            <a:off x="144800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9"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graphicFrame>
        <p:nvGraphicFramePr>
          <p:cNvPr id="3" name="Table 2"/>
          <p:cNvGraphicFramePr/>
          <p:nvPr/>
        </p:nvGraphicFramePr>
        <p:xfrm>
          <a:off x="523240" y="2216150"/>
          <a:ext cx="17272000" cy="3282315"/>
        </p:xfrm>
        <a:graphic>
          <a:graphicData uri="http://schemas.openxmlformats.org/drawingml/2006/table">
            <a:tbl>
              <a:tblPr firstCol="1">
                <a:tableStyleId>{93296810-A885-4BE3-A3E7-6D5BEEA58F35}</a:tableStyleId>
              </a:tblPr>
              <a:tblGrid>
                <a:gridCol w="2099310"/>
                <a:gridCol w="1687830"/>
                <a:gridCol w="1424940"/>
                <a:gridCol w="1358900"/>
                <a:gridCol w="1424940"/>
                <a:gridCol w="1198880"/>
                <a:gridCol w="1586230"/>
                <a:gridCol w="1684020"/>
                <a:gridCol w="1261745"/>
                <a:gridCol w="1974908"/>
                <a:gridCol w="1570182"/>
              </a:tblGrid>
              <a:tr h="339725">
                <a:tc rowSpan="2">
                  <a:txBody>
                    <a:bodyPr/>
                    <a:p>
                      <a:pPr indent="0">
                        <a:buNone/>
                      </a:pPr>
                      <a:r>
                        <a:rPr lang="en-IN" altLang="en-US" sz="2000">
                          <a:solidFill>
                            <a:srgbClr val="000000"/>
                          </a:solidFill>
                          <a:latin typeface="Bookman Old Style" panose="02050604050505020204" charset="0"/>
                          <a:cs typeface="Bookman Old Style" panose="02050604050505020204" charset="0"/>
                          <a:sym typeface="+mn-ea"/>
                        </a:rPr>
                        <a:t>Current Brands</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Cola-Coka</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Bepsi</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Gangster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Blue Bull</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Sky 9</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CodeX</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Others</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40000"/>
                        <a:lumOff val="6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40000"/>
                        <a:lumOff val="6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40000"/>
                        <a:lumOff val="6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40000"/>
                        <a:lumOff val="60000"/>
                      </a:schemeClr>
                    </a:solidFill>
                  </a:tcPr>
                </a:tc>
              </a:tr>
              <a:tr h="403860">
                <a:tc vMerge="1">
                  <a:tcPr marL="12700" marR="12700" marT="12700" vert="horz" anchor="ctr" anchorCtr="0">
                    <a:solidFill>
                      <a:schemeClr val="accent5">
                        <a:lumMod val="60000"/>
                        <a:lumOff val="4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2538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2112</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1854</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1058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979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980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479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20000"/>
                        <a:lumOff val="8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20000"/>
                        <a:lumOff val="8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20000"/>
                        <a:lumOff val="80000"/>
                      </a:schemeClr>
                    </a:solidFill>
                  </a:tcPr>
                </a:tc>
                <a:tc>
                  <a:txBody>
                    <a:bodyPr/>
                    <a:p>
                      <a:pPr indent="0">
                        <a:buNone/>
                      </a:pPr>
                      <a:endParaRPr lang="en-US" sz="1100" b="1">
                        <a:solidFill>
                          <a:srgbClr val="000000"/>
                        </a:solidFill>
                        <a:latin typeface="Calibri" panose="020F0502020204030204" charset="-122"/>
                      </a:endParaRPr>
                    </a:p>
                  </a:txBody>
                  <a:tcPr marL="12700" marR="12700" marT="12700" vert="horz" anchor="ctr" anchorCtr="0">
                    <a:solidFill>
                      <a:schemeClr val="accent5">
                        <a:lumMod val="20000"/>
                        <a:lumOff val="80000"/>
                      </a:schemeClr>
                    </a:solidFill>
                  </a:tcPr>
                </a:tc>
              </a:tr>
              <a:tr h="40957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City Tier</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Tier 1</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a:buNone/>
                      </a:pPr>
                      <a:endParaRPr lang="en-US" b="1"/>
                    </a:p>
                  </a:txBody>
                  <a:tcPr>
                    <a:solidFill>
                      <a:schemeClr val="accent3">
                        <a:lumMod val="40000"/>
                        <a:lumOff val="60000"/>
                      </a:schemeClr>
                    </a:solidFill>
                  </a:tcPr>
                </a:tc>
                <a:tc>
                  <a:txBody>
                    <a:bodyPr/>
                    <a:p>
                      <a:pPr>
                        <a:buNone/>
                      </a:pPr>
                      <a:endParaRPr lang="en-US" b="1"/>
                    </a:p>
                  </a:txBody>
                  <a:tcPr>
                    <a:solidFill>
                      <a:schemeClr val="accent3">
                        <a:lumMod val="40000"/>
                        <a:lumOff val="60000"/>
                      </a:schemeClr>
                    </a:solidFill>
                  </a:tcPr>
                </a:tc>
                <a:tc>
                  <a:txBody>
                    <a:bodyPr/>
                    <a:p>
                      <a:pPr indent="0">
                        <a:buNone/>
                      </a:pP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Tier 2</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a:buNone/>
                      </a:pPr>
                      <a:endParaRPr lang="en-US" b="1"/>
                    </a:p>
                  </a:txBody>
                  <a:tcPr>
                    <a:solidFill>
                      <a:schemeClr val="accent6">
                        <a:lumMod val="40000"/>
                        <a:lumOff val="60000"/>
                      </a:schemeClr>
                    </a:solidFill>
                  </a:tcPr>
                </a:tc>
                <a:tc>
                  <a:txBody>
                    <a:bodyPr/>
                    <a:p>
                      <a:pPr>
                        <a:buNone/>
                      </a:pPr>
                      <a:endParaRPr lang="en-US" b="1"/>
                    </a:p>
                  </a:txBody>
                  <a:tcPr>
                    <a:solidFill>
                      <a:schemeClr val="accent6">
                        <a:lumMod val="40000"/>
                        <a:lumOff val="60000"/>
                      </a:schemeClr>
                    </a:solidFill>
                  </a:tcPr>
                </a:tc>
                <a:tc>
                  <a:txBody>
                    <a:bodyPr/>
                    <a:p>
                      <a:pPr>
                        <a:buNone/>
                      </a:pPr>
                      <a:endParaRPr lang="en-US" b="1"/>
                    </a:p>
                  </a:txBody>
                  <a:tcPr>
                    <a:solidFill>
                      <a:schemeClr val="accent6">
                        <a:lumMod val="40000"/>
                        <a:lumOff val="60000"/>
                      </a:schemeClr>
                    </a:solidFill>
                  </a:tcPr>
                </a:tc>
                <a:tc>
                  <a:txBody>
                    <a:bodyPr/>
                    <a:p>
                      <a:pPr>
                        <a:buNone/>
                      </a:pPr>
                      <a:endParaRPr lang="en-US" b="1"/>
                    </a:p>
                  </a:txBody>
                  <a:tcPr>
                    <a:solidFill>
                      <a:schemeClr val="accent6">
                        <a:lumMod val="40000"/>
                        <a:lumOff val="60000"/>
                      </a:schemeClr>
                    </a:solidFill>
                  </a:tcPr>
                </a:tc>
              </a:tr>
              <a:tr h="40894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7537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a:buNone/>
                      </a:pPr>
                      <a:endParaRPr lang="en-US"/>
                    </a:p>
                  </a:txBody>
                  <a:tcPr>
                    <a:solidFill>
                      <a:schemeClr val="accent3">
                        <a:lumMod val="20000"/>
                        <a:lumOff val="80000"/>
                      </a:schemeClr>
                    </a:solidFill>
                  </a:tcPr>
                </a:tc>
                <a:tc>
                  <a:txBody>
                    <a:bodyPr/>
                    <a:p>
                      <a:pPr>
                        <a:buNone/>
                      </a:pPr>
                      <a:endParaRPr lang="en-US"/>
                    </a:p>
                  </a:txBody>
                  <a:tcPr>
                    <a:solidFill>
                      <a:schemeClr val="accent3">
                        <a:lumMod val="20000"/>
                        <a:lumOff val="80000"/>
                      </a:schemeClr>
                    </a:solidFill>
                  </a:tcPr>
                </a:tc>
                <a:tc>
                  <a:txBody>
                    <a:bodyPr/>
                    <a:p>
                      <a:pPr indent="0">
                        <a:buNone/>
                      </a:pP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2463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c>
                  <a:txBody>
                    <a:bodyPr/>
                    <a:p>
                      <a:pPr>
                        <a:buNone/>
                      </a:pPr>
                      <a:endParaRPr lang="en-US"/>
                    </a:p>
                  </a:txBody>
                  <a:tcPr>
                    <a:solidFill>
                      <a:schemeClr val="accent6">
                        <a:lumMod val="20000"/>
                        <a:lumOff val="80000"/>
                      </a:schemeClr>
                    </a:solidFill>
                  </a:tcPr>
                </a:tc>
                <a:tc>
                  <a:txBody>
                    <a:bodyPr/>
                    <a:p>
                      <a:pPr>
                        <a:buNone/>
                      </a:pPr>
                      <a:endParaRPr lang="en-US"/>
                    </a:p>
                  </a:txBody>
                  <a:tcPr>
                    <a:solidFill>
                      <a:schemeClr val="accent6">
                        <a:lumMod val="20000"/>
                        <a:lumOff val="80000"/>
                      </a:schemeClr>
                    </a:solidFill>
                  </a:tcPr>
                </a:tc>
                <a:tc>
                  <a:txBody>
                    <a:bodyPr/>
                    <a:p>
                      <a:pPr>
                        <a:buNone/>
                      </a:pPr>
                      <a:endParaRPr lang="en-US"/>
                    </a:p>
                  </a:txBody>
                  <a:tcPr>
                    <a:solidFill>
                      <a:schemeClr val="accent6">
                        <a:lumMod val="20000"/>
                        <a:lumOff val="80000"/>
                      </a:schemeClr>
                    </a:solidFill>
                  </a:tcPr>
                </a:tc>
                <a:tc>
                  <a:txBody>
                    <a:bodyPr/>
                    <a:p>
                      <a:pPr>
                        <a:buNone/>
                      </a:pPr>
                      <a:endParaRPr lang="en-US"/>
                    </a:p>
                  </a:txBody>
                  <a:tcPr>
                    <a:solidFill>
                      <a:schemeClr val="accent6">
                        <a:lumMod val="20000"/>
                        <a:lumOff val="80000"/>
                      </a:schemeClr>
                    </a:solidFill>
                  </a:tcPr>
                </a:tc>
              </a:tr>
              <a:tr h="440055">
                <a:tc rowSpan="2">
                  <a:txBody>
                    <a:bodyPr/>
                    <a:p>
                      <a:pPr indent="0">
                        <a:buNone/>
                      </a:pPr>
                      <a:r>
                        <a:rPr lang="en-IN" altLang="en-US" sz="2000" b="1">
                          <a:solidFill>
                            <a:srgbClr val="000000"/>
                          </a:solidFill>
                          <a:latin typeface="Bookman Old Style" panose="02050604050505020204" charset="0"/>
                          <a:cs typeface="Bookman Old Style" panose="02050604050505020204" charset="0"/>
                        </a:rPr>
                        <a:t>City </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5">
                        <a:lumMod val="60000"/>
                        <a:lumOff val="4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Bangalore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Hyderabad</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Mumbai</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Chennai</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Pune</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Kolkata</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Ahmedabad</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Delhi</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Jaipur</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c>
                  <a:txBody>
                    <a:bodyPr/>
                    <a:p>
                      <a:pPr indent="0">
                        <a:buNone/>
                      </a:pPr>
                      <a:r>
                        <a:rPr lang="en-US" sz="1800" b="1">
                          <a:solidFill>
                            <a:srgbClr val="000000"/>
                          </a:solidFill>
                          <a:latin typeface="Bookman Old Style" panose="02050604050505020204" charset="0"/>
                          <a:cs typeface="Bookman Old Style" panose="02050604050505020204" charset="0"/>
                        </a:rPr>
                        <a:t>Lucknow</a:t>
                      </a:r>
                      <a:endParaRPr lang="en-US" sz="1800" b="1">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40000"/>
                        <a:lumOff val="60000"/>
                      </a:schemeClr>
                    </a:solidFill>
                  </a:tcPr>
                </a:tc>
              </a:tr>
              <a:tr h="640080">
                <a:tc vMerge="1">
                  <a:tcPr marL="12700" marR="12700" marT="12700" vert="horz" anchor="ctr" anchorCtr="0">
                    <a:solidFill>
                      <a:schemeClr val="accent2">
                        <a:lumMod val="40000"/>
                        <a:lumOff val="6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2828</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1833</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1510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937</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906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3">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566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456</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429</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360</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c>
                  <a:txBody>
                    <a:bodyPr/>
                    <a:p>
                      <a:pPr indent="0">
                        <a:buNone/>
                      </a:pPr>
                      <a:r>
                        <a:rPr lang="en-US" sz="1800" b="0">
                          <a:solidFill>
                            <a:srgbClr val="000000"/>
                          </a:solidFill>
                          <a:latin typeface="Bookman Old Style" panose="02050604050505020204" charset="0"/>
                          <a:cs typeface="Bookman Old Style" panose="02050604050505020204" charset="0"/>
                        </a:rPr>
                        <a:t>175</a:t>
                      </a:r>
                      <a:endParaRPr lang="en-US" sz="1800" b="0">
                        <a:solidFill>
                          <a:srgbClr val="000000"/>
                        </a:solidFill>
                        <a:latin typeface="Bookman Old Style" panose="02050604050505020204" charset="0"/>
                        <a:cs typeface="Bookman Old Style" panose="02050604050505020204" charset="0"/>
                      </a:endParaRPr>
                    </a:p>
                  </a:txBody>
                  <a:tcPr marL="12700" marR="12700" marT="12700" vert="horz" anchor="ctr" anchorCtr="0">
                    <a:solidFill>
                      <a:schemeClr val="accent6">
                        <a:lumMod val="20000"/>
                        <a:lumOff val="80000"/>
                      </a:schemeClr>
                    </a:solidFill>
                  </a:tcPr>
                </a:tc>
              </a:tr>
              <a:tr h="640080">
                <a:tc gridSpan="11">
                  <a:txBody>
                    <a:bodyPr/>
                    <a:p>
                      <a:pPr indent="0" algn="ctr">
                        <a:buNone/>
                      </a:pPr>
                      <a:r>
                        <a:rPr lang="en-IN" altLang="en-US" sz="2000" b="1">
                          <a:solidFill>
                            <a:srgbClr val="000000"/>
                          </a:solidFill>
                          <a:latin typeface="Bookman Old Style" panose="02050604050505020204" charset="0"/>
                          <a:cs typeface="Bookman Old Style" panose="02050604050505020204" charset="0"/>
                        </a:rPr>
                        <a:t>Total number of  respondents = 10000</a:t>
                      </a:r>
                      <a:endParaRPr lang="en-IN" altLang="en-US" sz="2000" b="1">
                        <a:solidFill>
                          <a:srgbClr val="000000"/>
                        </a:solidFill>
                        <a:latin typeface="Bookman Old Style" panose="02050604050505020204" charset="0"/>
                        <a:cs typeface="Bookman Old Style" panose="02050604050505020204" charset="0"/>
                      </a:endParaRPr>
                    </a:p>
                  </a:txBody>
                  <a:tcPr marL="12700" marR="12700" marT="12700" vert="horz" anchor="ctr" anchorCtr="0">
                    <a:gradFill>
                      <a:gsLst>
                        <a:gs pos="76000">
                          <a:schemeClr val="accent5">
                            <a:lumMod val="60000"/>
                            <a:lumOff val="40000"/>
                          </a:schemeClr>
                        </a:gs>
                        <a:gs pos="100000">
                          <a:srgbClr val="034373"/>
                        </a:gs>
                      </a:gsLst>
                      <a:lin ang="5400000" scaled="0"/>
                    </a:gra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c hMerge="1">
                  <a:tcPr marL="12700" marR="12700" marT="12700" vert="horz" anchor="ctr" anchorCtr="0">
                    <a:solidFill>
                      <a:schemeClr val="accent2">
                        <a:lumMod val="40000"/>
                        <a:lumOff val="60000"/>
                      </a:schemeClr>
                    </a:solidFill>
                  </a:tcPr>
                </a:tc>
              </a:tr>
            </a:tbl>
          </a:graphicData>
        </a:graphic>
      </p:graphicFrame>
      <p:sp>
        <p:nvSpPr>
          <p:cNvPr id="41" name="Text Box 40"/>
          <p:cNvSpPr txBox="1"/>
          <p:nvPr/>
        </p:nvSpPr>
        <p:spPr>
          <a:xfrm>
            <a:off x="523240" y="8191500"/>
            <a:ext cx="17271365" cy="460375"/>
          </a:xfrm>
          <a:prstGeom prst="rect">
            <a:avLst/>
          </a:prstGeom>
          <a:gradFill>
            <a:gsLst>
              <a:gs pos="70000">
                <a:schemeClr val="accent2">
                  <a:lumMod val="20000"/>
                  <a:lumOff val="80000"/>
                </a:schemeClr>
              </a:gs>
              <a:gs pos="100000">
                <a:srgbClr val="832B2B"/>
              </a:gs>
            </a:gsLst>
            <a:lin ang="5400000" scaled="0"/>
          </a:gradFill>
        </p:spPr>
        <p:txBody>
          <a:bodyPr wrap="square" rtlCol="0">
            <a:spAutoFit/>
          </a:bodyPr>
          <a:p>
            <a:r>
              <a:rPr lang="en-IN" altLang="en-US" sz="2400" b="1"/>
              <a:t>Note:</a:t>
            </a:r>
            <a:r>
              <a:rPr lang="en-IN" altLang="en-US" sz="2400"/>
              <a:t> The forthcoming slides will talk about CodeX Insights as we have already analysed Overall survey distributions of all the brands </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101613" y="-945751"/>
            <a:ext cx="10293797" cy="10552010"/>
          </a:xfrm>
          <a:prstGeom prst="rect">
            <a:avLst/>
          </a:prstGeom>
          <a:solidFill>
            <a:srgbClr val="FFECA0"/>
          </a:solidFill>
        </p:spPr>
      </p:sp>
      <p:sp>
        <p:nvSpPr>
          <p:cNvPr id="3" name="AutoShape 3"/>
          <p:cNvSpPr/>
          <p:nvPr/>
        </p:nvSpPr>
        <p:spPr>
          <a:xfrm>
            <a:off x="-409560" y="8706637"/>
            <a:ext cx="19203487" cy="1799243"/>
          </a:xfrm>
          <a:prstGeom prst="rect">
            <a:avLst/>
          </a:prstGeom>
          <a:solidFill>
            <a:srgbClr val="EDD8CD"/>
          </a:solidFill>
        </p:spPr>
      </p:sp>
      <p:sp>
        <p:nvSpPr>
          <p:cNvPr id="12" name="TextBox 5"/>
          <p:cNvSpPr txBox="1"/>
          <p:nvPr/>
        </p:nvSpPr>
        <p:spPr>
          <a:xfrm>
            <a:off x="-264160" y="624205"/>
            <a:ext cx="9364980" cy="973455"/>
          </a:xfrm>
          <a:prstGeom prst="rect">
            <a:avLst/>
          </a:prstGeom>
        </p:spPr>
        <p:txBody>
          <a:bodyPr wrap="square" lIns="0" tIns="0" rIns="0" bIns="0" rtlCol="0" anchor="t">
            <a:spAutoFit/>
          </a:bodyPr>
          <a:p>
            <a:pPr algn="ctr">
              <a:lnSpc>
                <a:spcPts val="7595"/>
              </a:lnSpc>
            </a:pPr>
            <a:r>
              <a:rPr lang="en-IN" altLang="en-US" sz="5400">
                <a:solidFill>
                  <a:srgbClr val="000000"/>
                </a:solidFill>
                <a:latin typeface="Algerian" panose="04020705040A02060702" charset="0"/>
                <a:cs typeface="Algerian" panose="04020705040A02060702" charset="0"/>
              </a:rPr>
              <a:t>DEMOGRAPHIC </a:t>
            </a:r>
            <a:r>
              <a:rPr lang="en-IN" altLang="en-US" sz="5400">
                <a:solidFill>
                  <a:srgbClr val="000000"/>
                </a:solidFill>
                <a:latin typeface="Algerian" panose="04020705040A02060702" charset="0"/>
                <a:cs typeface="Algerian" panose="04020705040A02060702" charset="0"/>
              </a:rPr>
              <a:t>INSIGHTS</a:t>
            </a:r>
            <a:endParaRPr lang="en-IN" altLang="en-US" sz="5400">
              <a:solidFill>
                <a:srgbClr val="000000"/>
              </a:solidFill>
              <a:latin typeface="Algerian" panose="04020705040A02060702" charset="0"/>
              <a:cs typeface="Algerian" panose="04020705040A02060702" charset="0"/>
            </a:endParaRPr>
          </a:p>
        </p:txBody>
      </p:sp>
      <p:sp>
        <p:nvSpPr>
          <p:cNvPr id="14" name="TextBox 4"/>
          <p:cNvSpPr txBox="1"/>
          <p:nvPr/>
        </p:nvSpPr>
        <p:spPr>
          <a:xfrm>
            <a:off x="1374345" y="9210675"/>
            <a:ext cx="3778372" cy="484505"/>
          </a:xfrm>
          <a:prstGeom prst="rect">
            <a:avLst/>
          </a:prstGeom>
        </p:spPr>
        <p:txBody>
          <a:bodyPr lIns="0" tIns="0" rIns="0" bIns="0" rtlCol="0" anchor="t">
            <a:spAutoFit/>
          </a:bodyPr>
          <a:p>
            <a:pPr>
              <a:lnSpc>
                <a:spcPts val="3780"/>
              </a:lnSpc>
            </a:pPr>
            <a:r>
              <a:rPr lang="en-US" sz="2700" spc="137">
                <a:solidFill>
                  <a:srgbClr val="000000"/>
                </a:solidFill>
                <a:latin typeface="Bookman Old Style" panose="02050604050505020204" charset="0"/>
                <a:cs typeface="Bookman Old Style" panose="02050604050505020204" charset="0"/>
                <a:sym typeface="+mn-ea"/>
              </a:rPr>
              <a:t>by </a:t>
            </a:r>
            <a:r>
              <a:rPr lang="en-IN" altLang="en-US" sz="2700" spc="137">
                <a:solidFill>
                  <a:srgbClr val="000000"/>
                </a:solidFill>
                <a:latin typeface="Bookman Old Style" panose="02050604050505020204" charset="0"/>
                <a:cs typeface="Bookman Old Style" panose="02050604050505020204" charset="0"/>
                <a:sym typeface="+mn-ea"/>
              </a:rPr>
              <a:t>Princy J</a:t>
            </a:r>
            <a:endParaRPr lang="en-US" sz="2700" spc="137">
              <a:solidFill>
                <a:srgbClr val="000000"/>
              </a:solidFill>
              <a:latin typeface="Open Sauce Light" panose="00000400000000000000"/>
            </a:endParaRPr>
          </a:p>
        </p:txBody>
      </p:sp>
      <p:sp>
        <p:nvSpPr>
          <p:cNvPr id="15" name="TextBox 3"/>
          <p:cNvSpPr txBox="1"/>
          <p:nvPr/>
        </p:nvSpPr>
        <p:spPr>
          <a:xfrm>
            <a:off x="10972759" y="9210675"/>
            <a:ext cx="6139366" cy="484505"/>
          </a:xfrm>
          <a:prstGeom prst="rect">
            <a:avLst/>
          </a:prstGeom>
        </p:spPr>
        <p:txBody>
          <a:bodyPr lIns="0" tIns="0" rIns="0" bIns="0" rtlCol="0" anchor="t">
            <a:spAutoFit/>
          </a:bodyPr>
          <a:p>
            <a:pPr algn="r">
              <a:lnSpc>
                <a:spcPts val="3780"/>
              </a:lnSpc>
            </a:pPr>
            <a:r>
              <a:rPr lang="en-US" sz="2700" spc="137">
                <a:solidFill>
                  <a:srgbClr val="000000"/>
                </a:solidFill>
                <a:latin typeface="Bookman Old Style" panose="02050604050505020204" charset="0"/>
                <a:cs typeface="Bookman Old Style" panose="02050604050505020204" charset="0"/>
                <a:sym typeface="+mn-ea"/>
              </a:rPr>
              <a:t>202</a:t>
            </a:r>
            <a:r>
              <a:rPr lang="en-IN" altLang="en-US" sz="2700" spc="137">
                <a:solidFill>
                  <a:srgbClr val="000000"/>
                </a:solidFill>
                <a:latin typeface="Bookman Old Style" panose="02050604050505020204" charset="0"/>
                <a:cs typeface="Bookman Old Style" panose="02050604050505020204" charset="0"/>
                <a:sym typeface="+mn-ea"/>
              </a:rPr>
              <a:t>3</a:t>
            </a:r>
            <a:endParaRPr lang="en-US" sz="2700" spc="216">
              <a:solidFill>
                <a:srgbClr val="000000"/>
              </a:solidFill>
              <a:latin typeface="Open Sauce Light" panose="00000400000000000000"/>
            </a:endParaRPr>
          </a:p>
        </p:txBody>
      </p:sp>
      <p:sp>
        <p:nvSpPr>
          <p:cNvPr id="6160" name="TextBox 35"/>
          <p:cNvSpPr txBox="1"/>
          <p:nvPr/>
        </p:nvSpPr>
        <p:spPr>
          <a:xfrm>
            <a:off x="9144000" y="1333500"/>
            <a:ext cx="8926195" cy="7293610"/>
          </a:xfrm>
          <a:prstGeom prst="rect">
            <a:avLst/>
          </a:prstGeom>
          <a:noFill/>
          <a:ln w="9525">
            <a:noFill/>
          </a:ln>
        </p:spPr>
        <p:txBody>
          <a:bodyPr wrap="square" anchor="t" anchorCtr="0">
            <a:spAutoFit/>
          </a:bodyPr>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The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Male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category respondents prefers more energy drink of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590</a:t>
            </a:r>
            <a:r>
              <a:rPr lang="en-IN" altLang="zh-CN" sz="2400" b="1"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(60.20%)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followed by female 352(35.92%) then non_binary 38(3.88%) category that too the male category of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19-30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age group consumes much which accounts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327(33.37%)</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in total respondents</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Respondents age based energy drink preference distribution of CodeX goes like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19-30(540-55.10%)</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&gt;31-45(242)&gt;15-18(</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135</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)&gt;46-65(37)&gt;65+(26)</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a:p>
            <a:pPr marL="342900" indent="-342900" algn="just">
              <a:lnSpc>
                <a:spcPct val="150000"/>
              </a:lnSpc>
              <a:buFont typeface="Wingdings" panose="05000000000000000000" charset="0"/>
              <a:buChar char="Ø"/>
            </a:pP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The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Online ads</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of CodeX seems to reach most of the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youth(15-30 age category)</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with a </a:t>
            </a:r>
            <a:r>
              <a:rPr lang="en-IN" altLang="zh-CN" sz="2400" b="1"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34.38%(337)</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 spread also reaches most of the male category, then TV Commercials, Outdoor </a:t>
            </a:r>
            <a:r>
              <a:rPr lang="en-IN" altLang="zh-CN" sz="2400" dirty="0">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sym typeface="+mn-ea"/>
              </a:rPr>
              <a:t>billboards </a:t>
            </a:r>
            <a:r>
              <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rPr>
              <a:t>and other disributions are equal in spread, and then comes the print media</a:t>
            </a:r>
            <a:endParaRPr lang="en-IN" altLang="zh-CN" sz="2400" dirty="0">
              <a:solidFill>
                <a:schemeClr val="tx1"/>
              </a:solidFill>
              <a:effectLst>
                <a:outerShdw blurRad="38100" dist="19050" dir="2700000" algn="tl" rotWithShape="0">
                  <a:schemeClr val="dk1">
                    <a:alpha val="40000"/>
                  </a:schemeClr>
                </a:outerShdw>
              </a:effectLst>
              <a:latin typeface="Bookman Old Style" panose="02050604050505020204" charset="0"/>
              <a:ea typeface="Microsoft YaHei" panose="020B0503020204020204" charset="-122"/>
              <a:cs typeface="Bookman Old Style" panose="02050604050505020204" charset="0"/>
            </a:endParaRPr>
          </a:p>
        </p:txBody>
      </p:sp>
      <p:pic>
        <p:nvPicPr>
          <p:cNvPr id="16" name="Picture 15" descr="Demographic-Segmentation-1 (1)"/>
          <p:cNvPicPr>
            <a:picLocks noChangeAspect="1"/>
          </p:cNvPicPr>
          <p:nvPr/>
        </p:nvPicPr>
        <p:blipFill>
          <a:blip r:embed="rId2">
            <a:lum contrast="-6000"/>
          </a:blip>
          <a:stretch>
            <a:fillRect/>
          </a:stretch>
        </p:blipFill>
        <p:spPr>
          <a:xfrm>
            <a:off x="14713585" y="0"/>
            <a:ext cx="3552190" cy="1506855"/>
          </a:xfrm>
          <a:prstGeom prst="rect">
            <a:avLst/>
          </a:prstGeom>
        </p:spPr>
      </p:pic>
      <p:sp>
        <p:nvSpPr>
          <p:cNvPr id="4" name="Text Box 3"/>
          <p:cNvSpPr txBox="1"/>
          <p:nvPr/>
        </p:nvSpPr>
        <p:spPr>
          <a:xfrm>
            <a:off x="10099675" y="560705"/>
            <a:ext cx="309880" cy="368300"/>
          </a:xfrm>
          <a:prstGeom prst="rect">
            <a:avLst/>
          </a:prstGeom>
          <a:noFill/>
        </p:spPr>
        <p:txBody>
          <a:bodyPr wrap="none" rtlCol="0">
            <a:spAutoFit/>
          </a:bodyPr>
          <a:p>
            <a:endParaRPr lang="en-US"/>
          </a:p>
        </p:txBody>
      </p:sp>
      <p:graphicFrame>
        <p:nvGraphicFramePr>
          <p:cNvPr id="5" name="Chart 4"/>
          <p:cNvGraphicFramePr/>
          <p:nvPr/>
        </p:nvGraphicFramePr>
        <p:xfrm>
          <a:off x="128270" y="1562100"/>
          <a:ext cx="8801735" cy="71450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13594</Words>
  <Application>WPS Presentation</Application>
  <PresentationFormat>On-screen Show (4:3)</PresentationFormat>
  <Paragraphs>1062</Paragraphs>
  <Slides>24</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24</vt:i4>
      </vt:variant>
    </vt:vector>
  </HeadingPairs>
  <TitlesOfParts>
    <vt:vector size="54" baseType="lpstr">
      <vt:lpstr>Arial</vt:lpstr>
      <vt:lpstr>SimSun</vt:lpstr>
      <vt:lpstr>Wingdings</vt:lpstr>
      <vt:lpstr>Algerian</vt:lpstr>
      <vt:lpstr>Bookman Old Style</vt:lpstr>
      <vt:lpstr>Open Sauce Light</vt:lpstr>
      <vt:lpstr>Liberation Mono</vt:lpstr>
      <vt:lpstr>Wingdings</vt:lpstr>
      <vt:lpstr>Microsoft YaHei</vt:lpstr>
      <vt:lpstr>Open Sauce SemiBold</vt:lpstr>
      <vt:lpstr>Calibri</vt:lpstr>
      <vt:lpstr>Arial Unicode MS</vt:lpstr>
      <vt:lpstr>Arial</vt:lpstr>
      <vt:lpstr>Rubik</vt:lpstr>
      <vt:lpstr>Open Sauce Light Bold</vt:lpstr>
      <vt:lpstr>Open Sauce Light Italics</vt:lpstr>
      <vt:lpstr>Calibri</vt:lpstr>
      <vt:lpstr>Calibri</vt:lpstr>
      <vt:lpstr>Times New Roman</vt:lpstr>
      <vt:lpstr/>
      <vt:lpstr>Open Sauce Light</vt:lpstr>
      <vt:lpstr>Open Sauce Light Bold</vt:lpstr>
      <vt:lpstr>Open Sauce Light Italics</vt:lpstr>
      <vt:lpstr>Open Sauce SemiBold</vt:lpstr>
      <vt:lpstr>Rubik</vt:lpstr>
      <vt:lpstr>Times New Roman</vt:lpstr>
      <vt:lpstr>Microsoft JhengHei UI Light</vt:lpstr>
      <vt:lpstr>Book Antiqua</vt:lpstr>
      <vt:lpstr>Bookman Old Style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and Pink Minimalist Company Profile Talking Presentation</dc:title>
  <dc:creator/>
  <cp:lastModifiedBy>WPS_1683198327</cp:lastModifiedBy>
  <cp:revision>42</cp:revision>
  <dcterms:created xsi:type="dcterms:W3CDTF">2006-08-16T00:00:00Z</dcterms:created>
  <dcterms:modified xsi:type="dcterms:W3CDTF">2023-07-09T06:59:25Z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4D58A5B2746347A2AA0E5A8FC1AFA7A1</vt:lpwstr>
  </property>
  <property fmtid="{D5CDD505-2E9C-101B-9397-08002B2CF9AE}" pid="3" name="KSOProductBuildVer">
    <vt:lpwstr>1033-11.2.0.11537</vt:lpwstr>
  </property>
</Properties>
</file>